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2" r:id="rId5"/>
    <p:sldId id="260" r:id="rId6"/>
    <p:sldId id="276" r:id="rId7"/>
    <p:sldId id="270" r:id="rId8"/>
    <p:sldId id="277" r:id="rId9"/>
    <p:sldId id="259" r:id="rId10"/>
    <p:sldId id="271" r:id="rId11"/>
    <p:sldId id="274" r:id="rId12"/>
    <p:sldId id="264" r:id="rId13"/>
    <p:sldId id="265" r:id="rId14"/>
    <p:sldId id="269" r:id="rId15"/>
    <p:sldId id="272"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C2007-2897-40CB-97A2-1F77A895C98B}" type="datetimeFigureOut">
              <a:rPr lang="en-IN" smtClean="0"/>
              <a:pPr/>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66752-725A-4A10-BD0E-04BE6F50B36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C2007-2897-40CB-97A2-1F77A895C98B}" type="datetimeFigureOut">
              <a:rPr lang="en-IN" smtClean="0"/>
              <a:pPr/>
              <a:t>10-04-2021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66752-725A-4A10-BD0E-04BE6F50B36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276856"/>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4" name="Path4"/>
          <p:cNvSpPr/>
          <p:nvPr/>
        </p:nvSpPr>
        <p:spPr>
          <a:xfrm>
            <a:off x="-202237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dirty="0"/>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pic>
        <p:nvPicPr>
          <p:cNvPr id="6" name="Image6"/>
          <p:cNvPicPr>
            <a:picLocks noChangeAspect="1"/>
          </p:cNvPicPr>
          <p:nvPr/>
        </p:nvPicPr>
        <p:blipFill>
          <a:blip r:embed="rId3" cstate="print"/>
          <a:stretch>
            <a:fillRect/>
          </a:stretch>
        </p:blipFill>
        <p:spPr>
          <a:xfrm>
            <a:off x="4076700" y="2683444"/>
            <a:ext cx="1447801" cy="871538"/>
          </a:xfrm>
          <a:prstGeom prst="rect">
            <a:avLst/>
          </a:prstGeom>
          <a:noFill/>
        </p:spPr>
      </p:pic>
      <p:pic>
        <p:nvPicPr>
          <p:cNvPr id="7" name="Image7"/>
          <p:cNvPicPr>
            <a:picLocks noChangeAspect="1"/>
          </p:cNvPicPr>
          <p:nvPr/>
        </p:nvPicPr>
        <p:blipFill>
          <a:blip r:embed="rId4" cstate="print"/>
          <a:stretch>
            <a:fillRect/>
          </a:stretch>
        </p:blipFill>
        <p:spPr>
          <a:xfrm>
            <a:off x="1835696" y="2708924"/>
            <a:ext cx="1296144" cy="1462789"/>
          </a:xfrm>
          <a:prstGeom prst="rect">
            <a:avLst/>
          </a:prstGeom>
          <a:noFill/>
        </p:spPr>
      </p:pic>
      <p:pic>
        <p:nvPicPr>
          <p:cNvPr id="8" name="Image8"/>
          <p:cNvPicPr>
            <a:picLocks noChangeAspect="1"/>
          </p:cNvPicPr>
          <p:nvPr/>
        </p:nvPicPr>
        <p:blipFill>
          <a:blip r:embed="rId5" cstate="print"/>
          <a:stretch>
            <a:fillRect/>
          </a:stretch>
        </p:blipFill>
        <p:spPr>
          <a:xfrm>
            <a:off x="6444210" y="2708920"/>
            <a:ext cx="1224136" cy="1466402"/>
          </a:xfrm>
          <a:prstGeom prst="rect">
            <a:avLst/>
          </a:prstGeom>
          <a:noFill/>
        </p:spPr>
      </p:pic>
      <p:sp>
        <p:nvSpPr>
          <p:cNvPr id="9" name="Text Box9"/>
          <p:cNvSpPr txBox="1"/>
          <p:nvPr/>
        </p:nvSpPr>
        <p:spPr>
          <a:xfrm rot="16200000">
            <a:off x="-2903325" y="3612334"/>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0" name="Text Box10"/>
          <p:cNvSpPr txBox="1"/>
          <p:nvPr/>
        </p:nvSpPr>
        <p:spPr>
          <a:xfrm>
            <a:off x="323853" y="319736"/>
            <a:ext cx="612035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 Box11"/>
          <p:cNvSpPr txBox="1"/>
          <p:nvPr/>
        </p:nvSpPr>
        <p:spPr>
          <a:xfrm>
            <a:off x="539553" y="1412780"/>
            <a:ext cx="8604448" cy="879793"/>
          </a:xfrm>
          <a:prstGeom prst="rect">
            <a:avLst/>
          </a:prstGeom>
        </p:spPr>
        <p:txBody>
          <a:bodyPr wrap="square" lIns="0" tIns="0" rIns="0" rtlCol="0">
            <a:spAutoFit/>
          </a:bodyPr>
          <a:lstStyle/>
          <a:p>
            <a:pPr algn="l">
              <a:lnSpc>
                <a:spcPts val="0"/>
              </a:lnSpc>
            </a:pPr>
            <a:endParaRPr dirty="0"/>
          </a:p>
          <a:p>
            <a:pPr>
              <a:lnSpc>
                <a:spcPts val="3605"/>
              </a:lnSpc>
            </a:pPr>
            <a:r>
              <a:rPr lang="en-US" altLang="zh-CN" sz="2000" b="1" spc="17" dirty="0" smtClean="0">
                <a:solidFill>
                  <a:schemeClr val="accent6">
                    <a:lumMod val="75000"/>
                  </a:schemeClr>
                </a:solidFill>
                <a:ea typeface="Calibri"/>
                <a:cs typeface="Calibri"/>
              </a:rPr>
              <a:t>        TOPIC:  </a:t>
            </a:r>
            <a:r>
              <a:rPr lang="en-US" altLang="zh-CN" sz="1600" b="1" spc="17" dirty="0" smtClean="0">
                <a:solidFill>
                  <a:srgbClr val="000000"/>
                </a:solidFill>
                <a:ea typeface="Calibri"/>
                <a:cs typeface="Calibri"/>
              </a:rPr>
              <a:t>To Minimize the Energy Consumption for Communication Protocol  using  IOT</a:t>
            </a:r>
            <a:r>
              <a:rPr lang="en-US" altLang="zh-CN" b="1" spc="17" dirty="0" smtClean="0">
                <a:solidFill>
                  <a:srgbClr val="000000"/>
                </a:solidFill>
                <a:ea typeface="Calibri"/>
                <a:cs typeface="Calibri"/>
              </a:rPr>
              <a:t>.</a:t>
            </a:r>
          </a:p>
          <a:p>
            <a:pPr algn="ctr" rtl="0">
              <a:lnSpc>
                <a:spcPts val="2854"/>
              </a:lnSpc>
            </a:pPr>
            <a:r>
              <a:rPr lang="en-US" altLang="zh-CN" sz="2000" b="1" dirty="0" smtClean="0">
                <a:solidFill>
                  <a:schemeClr val="accent6">
                    <a:lumMod val="75000"/>
                  </a:schemeClr>
                </a:solidFill>
                <a:latin typeface="Times New Roman"/>
                <a:ea typeface="Times New Roman"/>
                <a:cs typeface="Times New Roman"/>
              </a:rPr>
              <a:t>Project ID:21116</a:t>
            </a:r>
            <a:endParaRPr lang="en-US" altLang="zh-CN" sz="2000" b="1" dirty="0">
              <a:solidFill>
                <a:schemeClr val="accent6">
                  <a:lumMod val="75000"/>
                </a:schemeClr>
              </a:solidFill>
              <a:latin typeface="Times New Roman"/>
              <a:ea typeface="Times New Roman"/>
              <a:cs typeface="Times New Roman"/>
            </a:endParaRPr>
          </a:p>
        </p:txBody>
      </p:sp>
      <p:sp>
        <p:nvSpPr>
          <p:cNvPr id="13" name="Text Box13"/>
          <p:cNvSpPr txBox="1"/>
          <p:nvPr/>
        </p:nvSpPr>
        <p:spPr>
          <a:xfrm>
            <a:off x="4622750" y="3646708"/>
            <a:ext cx="393497" cy="328360"/>
          </a:xfrm>
          <a:prstGeom prst="rect">
            <a:avLst/>
          </a:prstGeom>
        </p:spPr>
        <p:txBody>
          <a:bodyPr wrap="square" lIns="0" tIns="0" rIns="0" rtlCol="0">
            <a:spAutoFit/>
          </a:bodyPr>
          <a:lstStyle/>
          <a:p>
            <a:pPr algn="l">
              <a:lnSpc>
                <a:spcPts val="0"/>
              </a:lnSpc>
            </a:pPr>
            <a:endParaRPr dirty="0"/>
          </a:p>
          <a:p>
            <a:pPr algn="l" rtl="0">
              <a:lnSpc>
                <a:spcPts val="2179"/>
              </a:lnSpc>
            </a:pPr>
            <a:r>
              <a:rPr lang="en-US" altLang="zh-CN" sz="2400" spc="0" dirty="0">
                <a:solidFill>
                  <a:srgbClr val="000000"/>
                </a:solidFill>
                <a:latin typeface="Times New Roman"/>
                <a:ea typeface="Times New Roman"/>
                <a:cs typeface="Times New Roman"/>
              </a:rPr>
              <a:t>By</a:t>
            </a:r>
            <a:endParaRPr lang="en-US" altLang="zh-CN" sz="2400" dirty="0">
              <a:latin typeface="Times New Roman"/>
              <a:ea typeface="Times New Roman"/>
              <a:cs typeface="Times New Roman"/>
            </a:endParaRPr>
          </a:p>
        </p:txBody>
      </p:sp>
      <p:sp>
        <p:nvSpPr>
          <p:cNvPr id="14" name="Text Box14"/>
          <p:cNvSpPr txBox="1"/>
          <p:nvPr/>
        </p:nvSpPr>
        <p:spPr>
          <a:xfrm>
            <a:off x="1403650" y="4221095"/>
            <a:ext cx="2592288" cy="1015727"/>
          </a:xfrm>
          <a:prstGeom prst="rect">
            <a:avLst/>
          </a:prstGeom>
        </p:spPr>
        <p:txBody>
          <a:bodyPr wrap="square" lIns="0" tIns="0" rIns="0" rtlCol="0">
            <a:spAutoFit/>
          </a:bodyPr>
          <a:lstStyle/>
          <a:p>
            <a:pPr algn="l">
              <a:lnSpc>
                <a:spcPts val="0"/>
              </a:lnSpc>
            </a:pPr>
            <a:endParaRPr dirty="0"/>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Name:Suman Priya Sahu</a:t>
            </a:r>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Roll NO:201711357</a:t>
            </a:r>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BPUT Reg NO:1701202262</a:t>
            </a:r>
            <a:endParaRPr lang="en-US" altLang="zh-CN" sz="1400" dirty="0">
              <a:latin typeface="Calibri" pitchFamily="34" charset="0"/>
              <a:ea typeface="Times New Roman"/>
              <a:cs typeface="Calibri" pitchFamily="34" charset="0"/>
            </a:endParaRPr>
          </a:p>
        </p:txBody>
      </p:sp>
      <p:sp>
        <p:nvSpPr>
          <p:cNvPr id="16" name="Text Box16"/>
          <p:cNvSpPr txBox="1"/>
          <p:nvPr/>
        </p:nvSpPr>
        <p:spPr>
          <a:xfrm>
            <a:off x="6012162" y="4149087"/>
            <a:ext cx="2376264" cy="1015663"/>
          </a:xfrm>
          <a:prstGeom prst="rect">
            <a:avLst/>
          </a:prstGeom>
        </p:spPr>
        <p:txBody>
          <a:bodyPr wrap="square" lIns="0" tIns="0" rIns="0" rtlCol="0">
            <a:spAutoFit/>
          </a:bodyPr>
          <a:lstStyle/>
          <a:p>
            <a:pPr algn="l">
              <a:lnSpc>
                <a:spcPct val="150000"/>
              </a:lnSpc>
            </a:pPr>
            <a:r>
              <a:rPr lang="en-IN" sz="1400" b="1" dirty="0" smtClean="0">
                <a:latin typeface="Calibri" pitchFamily="34" charset="0"/>
                <a:cs typeface="Calibri" pitchFamily="34" charset="0"/>
              </a:rPr>
              <a:t>Name:</a:t>
            </a:r>
            <a:r>
              <a:rPr lang="en-US" altLang="zh-CN" sz="1400" b="1" dirty="0" smtClean="0">
                <a:solidFill>
                  <a:srgbClr val="000000"/>
                </a:solidFill>
                <a:latin typeface="Calibri" pitchFamily="34" charset="0"/>
                <a:ea typeface="Times New Roman"/>
                <a:cs typeface="Calibri" pitchFamily="34" charset="0"/>
              </a:rPr>
              <a:t>Manisha Panda</a:t>
            </a:r>
          </a:p>
          <a:p>
            <a:pPr algn="l">
              <a:lnSpc>
                <a:spcPct val="150000"/>
              </a:lnSpc>
            </a:pPr>
            <a:r>
              <a:rPr lang="en-US" altLang="zh-CN" sz="1400" b="1" dirty="0" smtClean="0">
                <a:solidFill>
                  <a:srgbClr val="000000"/>
                </a:solidFill>
                <a:latin typeface="Calibri" pitchFamily="34" charset="0"/>
                <a:ea typeface="Times New Roman"/>
                <a:cs typeface="Calibri" pitchFamily="34" charset="0"/>
              </a:rPr>
              <a:t>Roll NO:201741413</a:t>
            </a:r>
          </a:p>
          <a:p>
            <a:pPr algn="l">
              <a:lnSpc>
                <a:spcPct val="150000"/>
              </a:lnSpc>
            </a:pPr>
            <a:r>
              <a:rPr lang="en-US" altLang="zh-CN" sz="1400" b="1" dirty="0" smtClean="0">
                <a:solidFill>
                  <a:srgbClr val="000000"/>
                </a:solidFill>
                <a:latin typeface="Calibri" pitchFamily="34" charset="0"/>
                <a:ea typeface="Times New Roman"/>
                <a:cs typeface="Calibri" pitchFamily="34" charset="0"/>
              </a:rPr>
              <a:t>BPUT Reg NO:1701202078</a:t>
            </a:r>
            <a:endParaRPr lang="en-US" altLang="zh-CN" sz="1400" b="1" dirty="0">
              <a:latin typeface="Calibri" pitchFamily="34" charset="0"/>
              <a:ea typeface="Times New Roman"/>
              <a:cs typeface="Calibri" pitchFamily="34" charset="0"/>
            </a:endParaRPr>
          </a:p>
        </p:txBody>
      </p:sp>
      <p:sp>
        <p:nvSpPr>
          <p:cNvPr id="18" name="Text Box18"/>
          <p:cNvSpPr txBox="1"/>
          <p:nvPr/>
        </p:nvSpPr>
        <p:spPr>
          <a:xfrm>
            <a:off x="2483771" y="5157193"/>
            <a:ext cx="4464496" cy="969496"/>
          </a:xfrm>
          <a:prstGeom prst="rect">
            <a:avLst/>
          </a:prstGeom>
        </p:spPr>
        <p:txBody>
          <a:bodyPr wrap="square" lIns="0" tIns="0" rIns="0" rtlCol="0">
            <a:spAutoFit/>
          </a:bodyPr>
          <a:lstStyle/>
          <a:p>
            <a:pPr algn="ctr" rtl="0">
              <a:lnSpc>
                <a:spcPct val="150000"/>
              </a:lnSpc>
            </a:pPr>
            <a:r>
              <a:rPr lang="en-US" altLang="zh-CN" sz="2000" b="1" spc="0" dirty="0" smtClean="0">
                <a:solidFill>
                  <a:schemeClr val="accent6">
                    <a:lumMod val="75000"/>
                  </a:schemeClr>
                </a:solidFill>
                <a:latin typeface="Times New Roman"/>
                <a:ea typeface="Times New Roman"/>
                <a:cs typeface="Times New Roman"/>
              </a:rPr>
              <a:t>Under</a:t>
            </a:r>
            <a:r>
              <a:rPr lang="en-US" altLang="zh-CN" sz="2000" b="1" dirty="0" smtClean="0">
                <a:solidFill>
                  <a:schemeClr val="accent6">
                    <a:lumMod val="75000"/>
                  </a:schemeClr>
                </a:solidFill>
                <a:latin typeface="Times New Roman"/>
                <a:ea typeface="Times New Roman"/>
                <a:cs typeface="Times New Roman"/>
              </a:rPr>
              <a:t> </a:t>
            </a:r>
            <a:r>
              <a:rPr lang="en-US" altLang="zh-CN" sz="2000" b="1" spc="0" dirty="0">
                <a:solidFill>
                  <a:schemeClr val="accent6">
                    <a:lumMod val="75000"/>
                  </a:schemeClr>
                </a:solidFill>
                <a:latin typeface="Times New Roman"/>
                <a:ea typeface="Times New Roman"/>
                <a:cs typeface="Times New Roman"/>
              </a:rPr>
              <a:t>the</a:t>
            </a:r>
            <a:r>
              <a:rPr lang="en-US" altLang="zh-CN" sz="2000" b="1" spc="-5" dirty="0">
                <a:solidFill>
                  <a:schemeClr val="accent6">
                    <a:lumMod val="75000"/>
                  </a:schemeClr>
                </a:solidFill>
                <a:latin typeface="Times New Roman"/>
                <a:ea typeface="Times New Roman"/>
                <a:cs typeface="Times New Roman"/>
              </a:rPr>
              <a:t> </a:t>
            </a:r>
            <a:r>
              <a:rPr lang="en-US" altLang="zh-CN" sz="2000" b="1" spc="0" dirty="0">
                <a:solidFill>
                  <a:schemeClr val="accent6">
                    <a:lumMod val="75000"/>
                  </a:schemeClr>
                </a:solidFill>
                <a:latin typeface="Times New Roman"/>
                <a:ea typeface="Times New Roman"/>
                <a:cs typeface="Times New Roman"/>
              </a:rPr>
              <a:t>guidance</a:t>
            </a:r>
            <a:r>
              <a:rPr lang="en-US" altLang="zh-CN" sz="2000" b="1" spc="-7" dirty="0">
                <a:solidFill>
                  <a:schemeClr val="accent6">
                    <a:lumMod val="75000"/>
                  </a:schemeClr>
                </a:solidFill>
                <a:latin typeface="Times New Roman"/>
                <a:ea typeface="Times New Roman"/>
                <a:cs typeface="Times New Roman"/>
              </a:rPr>
              <a:t> </a:t>
            </a:r>
            <a:r>
              <a:rPr lang="en-US" altLang="zh-CN" sz="2000" b="1" spc="0" dirty="0" smtClean="0">
                <a:solidFill>
                  <a:schemeClr val="accent6">
                    <a:lumMod val="75000"/>
                  </a:schemeClr>
                </a:solidFill>
                <a:latin typeface="Times New Roman"/>
                <a:ea typeface="Times New Roman"/>
                <a:cs typeface="Times New Roman"/>
              </a:rPr>
              <a:t>of:</a:t>
            </a:r>
          </a:p>
          <a:p>
            <a:pPr algn="ctr" rtl="0">
              <a:lnSpc>
                <a:spcPct val="150000"/>
              </a:lnSpc>
            </a:pPr>
            <a:r>
              <a:rPr lang="en-US" altLang="zh-CN" sz="2000" dirty="0" smtClean="0">
                <a:solidFill>
                  <a:srgbClr val="0000FF"/>
                </a:solidFill>
                <a:latin typeface="Times New Roman"/>
                <a:ea typeface="Times New Roman"/>
                <a:cs typeface="Times New Roman"/>
              </a:rPr>
              <a:t>Mr.Rabindra Kumar Shia</a:t>
            </a:r>
            <a:r>
              <a:rPr lang="en-US" altLang="zh-CN" sz="2000" dirty="0">
                <a:solidFill>
                  <a:srgbClr val="0000FF"/>
                </a:solidFill>
                <a:latin typeface="Times New Roman"/>
                <a:ea typeface="Times New Roman"/>
                <a:cs typeface="Times New Roman"/>
              </a:rPr>
              <a:t>l</a:t>
            </a:r>
            <a:endParaRPr lang="en-US" altLang="zh-CN" sz="2000" dirty="0">
              <a:latin typeface="Times New Roman"/>
              <a:ea typeface="Times New Roman"/>
              <a:cs typeface="Times New Roman"/>
            </a:endParaRPr>
          </a:p>
        </p:txBody>
      </p:sp>
      <p:sp>
        <p:nvSpPr>
          <p:cNvPr id="20" name="Text Box20"/>
          <p:cNvSpPr txBox="1"/>
          <p:nvPr/>
        </p:nvSpPr>
        <p:spPr>
          <a:xfrm>
            <a:off x="422230" y="6309320"/>
            <a:ext cx="7966194"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sz="1800" b="1" dirty="0">
              <a:latin typeface="Arial"/>
              <a:ea typeface="Arial"/>
              <a:cs typeface="Arial"/>
            </a:endParaRPr>
          </a:p>
        </p:txBody>
      </p:sp>
      <p:sp>
        <p:nvSpPr>
          <p:cNvPr id="21" name="Text Box21"/>
          <p:cNvSpPr txBox="1"/>
          <p:nvPr/>
        </p:nvSpPr>
        <p:spPr>
          <a:xfrm>
            <a:off x="8395133" y="6237312"/>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a:solidFill>
                  <a:srgbClr val="FF3300"/>
                </a:solidFill>
                <a:latin typeface="Arial"/>
                <a:ea typeface="Arial"/>
                <a:cs typeface="Arial"/>
              </a:rPr>
              <a:t>[1]</a:t>
            </a:r>
            <a:endParaRPr lang="en-US" altLang="zh-CN" sz="2800" dirty="0">
              <a:latin typeface="Arial"/>
              <a:ea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10</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843808" y="764704"/>
            <a:ext cx="3760773" cy="584775"/>
          </a:xfrm>
          <a:prstGeom prst="rect">
            <a:avLst/>
          </a:prstGeom>
          <a:noFill/>
        </p:spPr>
        <p:txBody>
          <a:bodyPr wrap="none" rtlCol="0">
            <a:spAutoFit/>
          </a:bodyPr>
          <a:lstStyle/>
          <a:p>
            <a:r>
              <a:rPr lang="en-IN" sz="3200" b="1" dirty="0" smtClean="0">
                <a:solidFill>
                  <a:srgbClr val="FF0000"/>
                </a:solidFill>
              </a:rPr>
              <a:t>DATA VISUALISATION</a:t>
            </a:r>
            <a:endParaRPr lang="en-IN" sz="3200" b="1" dirty="0">
              <a:solidFill>
                <a:srgbClr val="FF0000"/>
              </a:solidFill>
            </a:endParaRPr>
          </a:p>
        </p:txBody>
      </p:sp>
      <p:pic>
        <p:nvPicPr>
          <p:cNvPr id="18" name="Picture 17" descr="untitled11.png"/>
          <p:cNvPicPr>
            <a:picLocks noChangeAspect="1"/>
          </p:cNvPicPr>
          <p:nvPr/>
        </p:nvPicPr>
        <p:blipFill>
          <a:blip r:embed="rId3" cstate="print"/>
          <a:stretch>
            <a:fillRect/>
          </a:stretch>
        </p:blipFill>
        <p:spPr>
          <a:xfrm>
            <a:off x="395536" y="1700808"/>
            <a:ext cx="4104456" cy="3528392"/>
          </a:xfrm>
          <a:prstGeom prst="rect">
            <a:avLst/>
          </a:prstGeom>
        </p:spPr>
      </p:pic>
      <p:pic>
        <p:nvPicPr>
          <p:cNvPr id="23" name="Picture 22" descr="untitled14.png"/>
          <p:cNvPicPr>
            <a:picLocks noChangeAspect="1"/>
          </p:cNvPicPr>
          <p:nvPr/>
        </p:nvPicPr>
        <p:blipFill>
          <a:blip r:embed="rId4" cstate="print"/>
          <a:stretch>
            <a:fillRect/>
          </a:stretch>
        </p:blipFill>
        <p:spPr>
          <a:xfrm>
            <a:off x="4572000" y="1772816"/>
            <a:ext cx="4320480" cy="35283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11</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843808" y="764704"/>
            <a:ext cx="3760773" cy="584775"/>
          </a:xfrm>
          <a:prstGeom prst="rect">
            <a:avLst/>
          </a:prstGeom>
          <a:noFill/>
        </p:spPr>
        <p:txBody>
          <a:bodyPr wrap="none" rtlCol="0">
            <a:spAutoFit/>
          </a:bodyPr>
          <a:lstStyle/>
          <a:p>
            <a:r>
              <a:rPr lang="en-IN" sz="3200" b="1" dirty="0" smtClean="0">
                <a:solidFill>
                  <a:srgbClr val="FF0000"/>
                </a:solidFill>
              </a:rPr>
              <a:t>DATA VISUALISATION</a:t>
            </a:r>
            <a:endParaRPr lang="en-IN" sz="3200" b="1" dirty="0">
              <a:solidFill>
                <a:srgbClr val="FF0000"/>
              </a:solidFill>
            </a:endParaRPr>
          </a:p>
        </p:txBody>
      </p:sp>
      <p:sp>
        <p:nvSpPr>
          <p:cNvPr id="17" name="TextBox 16"/>
          <p:cNvSpPr txBox="1"/>
          <p:nvPr/>
        </p:nvSpPr>
        <p:spPr>
          <a:xfrm>
            <a:off x="323528" y="1844824"/>
            <a:ext cx="4032448" cy="1754326"/>
          </a:xfrm>
          <a:prstGeom prst="rect">
            <a:avLst/>
          </a:prstGeom>
          <a:noFill/>
        </p:spPr>
        <p:txBody>
          <a:bodyPr wrap="square" rtlCol="0">
            <a:spAutoFit/>
          </a:bodyPr>
          <a:lstStyle/>
          <a:p>
            <a:r>
              <a:rPr lang="en-IN" dirty="0" smtClean="0"/>
              <a:t>The amount of transmitted data and the total quantity of data sent from the nodes in the WSN to base station calculated by:</a:t>
            </a:r>
          </a:p>
          <a:p>
            <a:endParaRPr lang="en-IN" dirty="0" smtClean="0"/>
          </a:p>
          <a:p>
            <a:r>
              <a:rPr lang="en-IN" dirty="0" smtClean="0"/>
              <a:t>Data =dataCHtoBS + dataNtoBS,</a:t>
            </a:r>
          </a:p>
        </p:txBody>
      </p:sp>
      <p:sp>
        <p:nvSpPr>
          <p:cNvPr id="22" name="Rectangle 21"/>
          <p:cNvSpPr/>
          <p:nvPr/>
        </p:nvSpPr>
        <p:spPr>
          <a:xfrm>
            <a:off x="683568" y="3789040"/>
            <a:ext cx="3456384"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solidFill>
                <a:schemeClr val="tx1"/>
              </a:solidFill>
            </a:endParaRPr>
          </a:p>
          <a:p>
            <a:r>
              <a:rPr lang="en-IN" sz="1400" dirty="0" smtClean="0">
                <a:solidFill>
                  <a:schemeClr val="tx1"/>
                </a:solidFill>
              </a:rPr>
              <a:t>Energy  dissipated in data transmission is being estimated by:-</a:t>
            </a:r>
          </a:p>
          <a:p>
            <a:endParaRPr lang="en-IN" sz="1400" dirty="0" smtClean="0">
              <a:solidFill>
                <a:schemeClr val="tx1"/>
              </a:solidFill>
            </a:endParaRPr>
          </a:p>
          <a:p>
            <a:r>
              <a:rPr lang="en-IN" sz="1400" dirty="0" smtClean="0">
                <a:solidFill>
                  <a:schemeClr val="tx1"/>
                </a:solidFill>
              </a:rPr>
              <a:t>𝐸𝑇𝑋= {𝑘 ∗ 𝐸elect + 𝑘 ∗ 𝜀fs ∗ 𝑑^2 if 𝑑 ≤ 𝑑𝑜,</a:t>
            </a:r>
          </a:p>
          <a:p>
            <a:r>
              <a:rPr lang="en-IN" sz="1400" dirty="0" smtClean="0">
                <a:solidFill>
                  <a:schemeClr val="tx1"/>
                </a:solidFill>
              </a:rPr>
              <a:t>             𝑘 ∗ 𝐸elect + 𝑘 ∗ 𝜀mp ∗ 𝑑^4 if 𝑑≥</a:t>
            </a:r>
            <a:r>
              <a:rPr lang="en-IN" sz="1400" i="1" dirty="0" smtClean="0">
                <a:solidFill>
                  <a:schemeClr val="tx1"/>
                </a:solidFill>
              </a:rPr>
              <a:t>do</a:t>
            </a:r>
            <a:r>
              <a:rPr lang="en-IN" sz="1400" dirty="0" smtClean="0">
                <a:solidFill>
                  <a:schemeClr val="tx1"/>
                </a:solidFill>
              </a:rPr>
              <a:t>,</a:t>
            </a:r>
          </a:p>
          <a:p>
            <a:endParaRPr lang="en-IN" sz="1400" dirty="0" smtClean="0">
              <a:solidFill>
                <a:schemeClr val="tx1"/>
              </a:solidFill>
            </a:endParaRPr>
          </a:p>
          <a:p>
            <a:r>
              <a:rPr lang="en-IN" sz="1400" dirty="0" smtClean="0">
                <a:solidFill>
                  <a:schemeClr val="tx1"/>
                </a:solidFill>
              </a:rPr>
              <a:t>Energy  dissipation while reception is:-</a:t>
            </a:r>
          </a:p>
          <a:p>
            <a:r>
              <a:rPr lang="en-IN" sz="1400" dirty="0" smtClean="0">
                <a:solidFill>
                  <a:schemeClr val="tx1"/>
                </a:solidFill>
              </a:rPr>
              <a:t>𝐸𝑅𝑋= 𝑘 ∗ 𝐸elec.</a:t>
            </a:r>
          </a:p>
          <a:p>
            <a:pPr algn="ctr"/>
            <a:endParaRPr lang="en-IN" dirty="0"/>
          </a:p>
        </p:txBody>
      </p:sp>
      <p:pic>
        <p:nvPicPr>
          <p:cNvPr id="18" name="Picture 17" descr="untitled15.png"/>
          <p:cNvPicPr>
            <a:picLocks noChangeAspect="1"/>
          </p:cNvPicPr>
          <p:nvPr/>
        </p:nvPicPr>
        <p:blipFill>
          <a:blip r:embed="rId3" cstate="print"/>
          <a:stretch>
            <a:fillRect/>
          </a:stretch>
        </p:blipFill>
        <p:spPr>
          <a:xfrm>
            <a:off x="4283968" y="1772816"/>
            <a:ext cx="4669150" cy="38157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316416"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[12]</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95536" y="1556792"/>
            <a:ext cx="8568952" cy="3323987"/>
          </a:xfrm>
          <a:prstGeom prst="rect">
            <a:avLst/>
          </a:prstGeom>
          <a:noFill/>
        </p:spPr>
        <p:txBody>
          <a:bodyPr wrap="square" rtlCol="0">
            <a:spAutoFit/>
          </a:bodyPr>
          <a:lstStyle/>
          <a:p>
            <a:pPr>
              <a:lnSpc>
                <a:spcPct val="150000"/>
              </a:lnSpc>
              <a:buFont typeface="Arial" pitchFamily="34" charset="0"/>
              <a:buChar char="•"/>
            </a:pPr>
            <a:r>
              <a:rPr lang="en-IN" sz="1600" dirty="0" smtClean="0"/>
              <a:t>Nodes are dispersed randomly 100 x 100 square unit region following a uniform distribution.</a:t>
            </a:r>
          </a:p>
          <a:p>
            <a:pPr>
              <a:lnSpc>
                <a:spcPct val="150000"/>
              </a:lnSpc>
              <a:buFont typeface="Arial" pitchFamily="34" charset="0"/>
              <a:buChar char="•"/>
            </a:pPr>
            <a:r>
              <a:rPr lang="en-IN" sz="1600" dirty="0" smtClean="0"/>
              <a:t>If all the nodes sends hello message to the base station that containing their   local information.</a:t>
            </a:r>
          </a:p>
          <a:p>
            <a:pPr>
              <a:lnSpc>
                <a:spcPct val="150000"/>
              </a:lnSpc>
              <a:buFont typeface="Arial" pitchFamily="34" charset="0"/>
              <a:buChar char="•"/>
            </a:pPr>
            <a:r>
              <a:rPr lang="en-IN" sz="1600" dirty="0" smtClean="0"/>
              <a:t>It initial taking the optimum value with the node density.</a:t>
            </a:r>
          </a:p>
          <a:p>
            <a:pPr>
              <a:lnSpc>
                <a:spcPct val="150000"/>
              </a:lnSpc>
              <a:buFont typeface="Arial" pitchFamily="34" charset="0"/>
              <a:buChar char="•"/>
            </a:pPr>
            <a:r>
              <a:rPr lang="en-IN" sz="1600" dirty="0" smtClean="0"/>
              <a:t>Here the base station is a node with enhanced computation capabilities.</a:t>
            </a:r>
          </a:p>
          <a:p>
            <a:pPr>
              <a:lnSpc>
                <a:spcPct val="150000"/>
              </a:lnSpc>
              <a:buFont typeface="Arial" pitchFamily="34" charset="0"/>
              <a:buChar char="•"/>
            </a:pPr>
            <a:r>
              <a:rPr lang="en-IN" sz="1600" dirty="0" smtClean="0"/>
              <a:t>A simple radio energy dissipation model is transmitting a K-bit messages over a distance  d to achieve an acceptable ratio/signal.</a:t>
            </a:r>
          </a:p>
          <a:p>
            <a:pPr>
              <a:lnSpc>
                <a:spcPct val="150000"/>
              </a:lnSpc>
              <a:buFont typeface="Arial" pitchFamily="34" charset="0"/>
              <a:buChar char="•"/>
            </a:pPr>
            <a:endParaRPr lang="en-IN" sz="1600" dirty="0" smtClean="0"/>
          </a:p>
          <a:p>
            <a:pPr>
              <a:lnSpc>
                <a:spcPct val="150000"/>
              </a:lnSpc>
            </a:pPr>
            <a:endParaRPr lang="en-IN" sz="1600" dirty="0" smtClean="0"/>
          </a:p>
          <a:p>
            <a:endParaRPr lang="en-IN" dirty="0"/>
          </a:p>
        </p:txBody>
      </p:sp>
      <p:sp>
        <p:nvSpPr>
          <p:cNvPr id="16" name="TextBox 15"/>
          <p:cNvSpPr txBox="1"/>
          <p:nvPr/>
        </p:nvSpPr>
        <p:spPr>
          <a:xfrm>
            <a:off x="3059832" y="764704"/>
            <a:ext cx="3024336" cy="584775"/>
          </a:xfrm>
          <a:prstGeom prst="rect">
            <a:avLst/>
          </a:prstGeom>
          <a:noFill/>
        </p:spPr>
        <p:txBody>
          <a:bodyPr wrap="square" rtlCol="0">
            <a:spAutoFit/>
          </a:bodyPr>
          <a:lstStyle/>
          <a:p>
            <a:r>
              <a:rPr lang="en-IN" sz="3200" b="1" dirty="0" smtClean="0">
                <a:solidFill>
                  <a:srgbClr val="FF0000"/>
                </a:solidFill>
              </a:rPr>
              <a:t>SYSTEM MODEL </a:t>
            </a:r>
            <a:endParaRPr lang="en-IN" sz="3200" b="1" dirty="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259632" y="3933056"/>
            <a:ext cx="6408712" cy="17122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34656" y="-18749464"/>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[13]</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403648" y="1700808"/>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6" name="TextBox 15"/>
          <p:cNvSpPr txBox="1"/>
          <p:nvPr/>
        </p:nvSpPr>
        <p:spPr>
          <a:xfrm>
            <a:off x="1187624" y="1988840"/>
            <a:ext cx="6840760" cy="3139321"/>
          </a:xfrm>
          <a:prstGeom prst="rect">
            <a:avLst/>
          </a:prstGeom>
          <a:noFill/>
        </p:spPr>
        <p:txBody>
          <a:bodyPr wrap="square" rtlCol="0">
            <a:spAutoFit/>
          </a:bodyPr>
          <a:lstStyle/>
          <a:p>
            <a:pPr>
              <a:lnSpc>
                <a:spcPct val="150000"/>
              </a:lnSpc>
              <a:buFont typeface="Arial" pitchFamily="34" charset="0"/>
              <a:buChar char="•"/>
            </a:pPr>
            <a:r>
              <a:rPr lang="en-IN" sz="2000" dirty="0" smtClean="0"/>
              <a:t>Low Latency.</a:t>
            </a:r>
          </a:p>
          <a:p>
            <a:pPr>
              <a:lnSpc>
                <a:spcPct val="150000"/>
              </a:lnSpc>
              <a:buFont typeface="Arial" pitchFamily="34" charset="0"/>
              <a:buChar char="•"/>
            </a:pPr>
            <a:r>
              <a:rPr lang="en-IN" sz="2000" dirty="0" smtClean="0"/>
              <a:t>Probability selection of cluster head.</a:t>
            </a:r>
          </a:p>
          <a:p>
            <a:pPr>
              <a:lnSpc>
                <a:spcPct val="150000"/>
              </a:lnSpc>
              <a:buFont typeface="Arial" pitchFamily="34" charset="0"/>
              <a:buChar char="•"/>
            </a:pPr>
            <a:r>
              <a:rPr lang="en-IN" sz="2000" dirty="0" smtClean="0"/>
              <a:t>Aggregation of the data by cluster head.</a:t>
            </a:r>
          </a:p>
          <a:p>
            <a:pPr>
              <a:lnSpc>
                <a:spcPct val="150000"/>
              </a:lnSpc>
              <a:buFont typeface="Arial" pitchFamily="34" charset="0"/>
              <a:buChar char="•"/>
            </a:pPr>
            <a:r>
              <a:rPr lang="en-IN" sz="2000" dirty="0" smtClean="0"/>
              <a:t>Collision of nodes is being avoided.</a:t>
            </a:r>
          </a:p>
          <a:p>
            <a:pPr>
              <a:lnSpc>
                <a:spcPct val="150000"/>
              </a:lnSpc>
              <a:buFont typeface="Arial" pitchFamily="34" charset="0"/>
              <a:buChar char="•"/>
            </a:pPr>
            <a:r>
              <a:rPr lang="en-IN" sz="2000" dirty="0" smtClean="0"/>
              <a:t>Energy dissipation is uniform.</a:t>
            </a:r>
          </a:p>
          <a:p>
            <a:pPr>
              <a:lnSpc>
                <a:spcPct val="150000"/>
              </a:lnSpc>
              <a:buFont typeface="Arial" pitchFamily="34" charset="0"/>
              <a:buChar char="•"/>
            </a:pPr>
            <a:r>
              <a:rPr lang="en-IN" sz="2000" dirty="0" smtClean="0"/>
              <a:t>Shortening of the transmission distance.</a:t>
            </a:r>
          </a:p>
          <a:p>
            <a:endParaRPr lang="en-IN" dirty="0"/>
          </a:p>
        </p:txBody>
      </p:sp>
      <p:sp>
        <p:nvSpPr>
          <p:cNvPr id="15" name="TextBox 14"/>
          <p:cNvSpPr txBox="1"/>
          <p:nvPr/>
        </p:nvSpPr>
        <p:spPr>
          <a:xfrm>
            <a:off x="1691680" y="764704"/>
            <a:ext cx="6144054" cy="523220"/>
          </a:xfrm>
          <a:prstGeom prst="rect">
            <a:avLst/>
          </a:prstGeom>
          <a:noFill/>
        </p:spPr>
        <p:txBody>
          <a:bodyPr wrap="none" rtlCol="0">
            <a:spAutoFit/>
          </a:bodyPr>
          <a:lstStyle/>
          <a:p>
            <a:r>
              <a:rPr lang="en-IN" sz="2800" b="1" dirty="0" smtClean="0">
                <a:solidFill>
                  <a:srgbClr val="FF0000"/>
                </a:solidFill>
              </a:rPr>
              <a:t>EFFECTIVENESS OF ROUTING PROTOCOL</a:t>
            </a:r>
            <a:endParaRPr lang="en-IN" sz="28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dirty="0" smtClean="0">
                <a:solidFill>
                  <a:srgbClr val="FF3300"/>
                </a:solidFill>
                <a:latin typeface="Arial"/>
                <a:ea typeface="Arial"/>
                <a:cs typeface="Arial"/>
              </a:rPr>
              <a:t>[14</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203848" y="764704"/>
            <a:ext cx="3054811" cy="646331"/>
          </a:xfrm>
          <a:prstGeom prst="rect">
            <a:avLst/>
          </a:prstGeom>
          <a:noFill/>
        </p:spPr>
        <p:txBody>
          <a:bodyPr wrap="none" rtlCol="0">
            <a:spAutoFit/>
          </a:bodyPr>
          <a:lstStyle/>
          <a:p>
            <a:r>
              <a:rPr lang="en-IN" sz="3600" b="1" dirty="0" smtClean="0">
                <a:solidFill>
                  <a:srgbClr val="FF0000"/>
                </a:solidFill>
              </a:rPr>
              <a:t>FUTURE WORK</a:t>
            </a:r>
            <a:endParaRPr lang="en-IN" sz="3600" b="1" dirty="0">
              <a:solidFill>
                <a:srgbClr val="FF0000"/>
              </a:solidFill>
            </a:endParaRPr>
          </a:p>
        </p:txBody>
      </p:sp>
      <p:sp>
        <p:nvSpPr>
          <p:cNvPr id="16" name="TextBox 15"/>
          <p:cNvSpPr txBox="1"/>
          <p:nvPr/>
        </p:nvSpPr>
        <p:spPr>
          <a:xfrm>
            <a:off x="467544" y="1700808"/>
            <a:ext cx="8496945" cy="4062651"/>
          </a:xfrm>
          <a:prstGeom prst="rect">
            <a:avLst/>
          </a:prstGeom>
          <a:noFill/>
        </p:spPr>
        <p:txBody>
          <a:bodyPr wrap="square" rtlCol="0">
            <a:spAutoFit/>
          </a:bodyPr>
          <a:lstStyle/>
          <a:p>
            <a:pPr>
              <a:lnSpc>
                <a:spcPct val="150000"/>
              </a:lnSpc>
            </a:pPr>
            <a:r>
              <a:rPr lang="en-IN" sz="2000" dirty="0" smtClean="0"/>
              <a:t>The implementation of future work include that taking an account  of the impact on network lifetime and to design an energy consumption while  data transmission.</a:t>
            </a:r>
          </a:p>
          <a:p>
            <a:pPr>
              <a:lnSpc>
                <a:spcPct val="150000"/>
              </a:lnSpc>
            </a:pPr>
            <a:endParaRPr lang="en-IN" sz="2000" dirty="0" smtClean="0"/>
          </a:p>
          <a:p>
            <a:pPr>
              <a:lnSpc>
                <a:spcPct val="150000"/>
              </a:lnSpc>
            </a:pPr>
            <a:r>
              <a:rPr lang="en-IN" sz="2000" dirty="0" smtClean="0"/>
              <a:t>We have used a approach to promote highly effective communication protocol. By this energy efficient protocols, it is found that the proposed algorithm performs better in terms of stability period and network lifetime in different scenarios of area, energy and node density</a:t>
            </a:r>
            <a:r>
              <a:rPr lang="en-IN" dirty="0" smtClean="0"/>
              <a: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dirty="0" smtClean="0">
                <a:solidFill>
                  <a:srgbClr val="FF3300"/>
                </a:solidFill>
                <a:latin typeface="Arial"/>
                <a:ea typeface="Arial"/>
                <a:cs typeface="Arial"/>
              </a:rPr>
              <a:t>[15</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419872" y="764704"/>
            <a:ext cx="2361544" cy="646331"/>
          </a:xfrm>
          <a:prstGeom prst="rect">
            <a:avLst/>
          </a:prstGeom>
          <a:noFill/>
        </p:spPr>
        <p:txBody>
          <a:bodyPr wrap="none" rtlCol="0">
            <a:spAutoFit/>
          </a:bodyPr>
          <a:lstStyle/>
          <a:p>
            <a:r>
              <a:rPr lang="en-IN" sz="3600" b="1" dirty="0" smtClean="0">
                <a:solidFill>
                  <a:srgbClr val="FF0000"/>
                </a:solidFill>
              </a:rPr>
              <a:t>REFERENCE</a:t>
            </a:r>
            <a:endParaRPr lang="en-IN" sz="3600" b="1" dirty="0">
              <a:solidFill>
                <a:srgbClr val="FF0000"/>
              </a:solidFill>
            </a:endParaRPr>
          </a:p>
        </p:txBody>
      </p:sp>
      <p:sp>
        <p:nvSpPr>
          <p:cNvPr id="16" name="TextBox 15"/>
          <p:cNvSpPr txBox="1"/>
          <p:nvPr/>
        </p:nvSpPr>
        <p:spPr>
          <a:xfrm>
            <a:off x="467544" y="2132856"/>
            <a:ext cx="8496945" cy="1754326"/>
          </a:xfrm>
          <a:prstGeom prst="rect">
            <a:avLst/>
          </a:prstGeom>
          <a:noFill/>
        </p:spPr>
        <p:txBody>
          <a:bodyPr wrap="square" rtlCol="0">
            <a:spAutoFit/>
          </a:bodyPr>
          <a:lstStyle/>
          <a:p>
            <a:pPr marL="342900" indent="-342900">
              <a:buFont typeface="+mj-lt"/>
              <a:buAutoNum type="arabicPeriod"/>
            </a:pPr>
            <a:r>
              <a:rPr lang="en-IN" dirty="0" smtClean="0"/>
              <a:t>R.P. Mahapatra and R.K. Yadav, "Descendant of LEACH based routing protocols in wireless sensor networks", </a:t>
            </a:r>
            <a:r>
              <a:rPr lang="en-IN" i="1" dirty="0" smtClean="0"/>
              <a:t>Procedia Comput. Sci.</a:t>
            </a:r>
            <a:r>
              <a:rPr lang="en-IN" dirty="0" smtClean="0"/>
              <a:t>, vol. 57, pp. 1005-1014, 2015.</a:t>
            </a:r>
          </a:p>
          <a:p>
            <a:pPr marL="342900" indent="-342900">
              <a:buFont typeface="+mj-lt"/>
              <a:buAutoNum type="arabicPeriod"/>
            </a:pPr>
            <a:endParaRPr lang="en-IN" dirty="0" smtClean="0"/>
          </a:p>
          <a:p>
            <a:pPr marL="342900" indent="-342900">
              <a:buFont typeface="+mj-lt"/>
              <a:buAutoNum type="arabicPeriod"/>
            </a:pPr>
            <a:r>
              <a:rPr lang="en-IN" dirty="0" smtClean="0"/>
              <a:t> L. Yadav and C. Sunitha, "Low energy adaptive clustering hierarchy in wireless sensor network (LEACH)", </a:t>
            </a:r>
            <a:r>
              <a:rPr lang="en-IN" i="1" dirty="0" smtClean="0"/>
              <a:t>Int. J. Comput. Sci. Inf. Technol.</a:t>
            </a:r>
            <a:r>
              <a:rPr lang="en-IN" dirty="0" smtClean="0"/>
              <a:t>, vol. 5, no. 3, pp. 4661-4664, 2014.</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244408"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[16]</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059832" y="2564904"/>
            <a:ext cx="3248903" cy="830997"/>
          </a:xfrm>
          <a:prstGeom prst="rect">
            <a:avLst/>
          </a:prstGeom>
          <a:noFill/>
        </p:spPr>
        <p:txBody>
          <a:bodyPr wrap="none" rtlCol="0">
            <a:spAutoFit/>
          </a:bodyPr>
          <a:lstStyle/>
          <a:p>
            <a:r>
              <a:rPr lang="en-IN" sz="4800" b="1" dirty="0" smtClean="0">
                <a:solidFill>
                  <a:srgbClr val="FF0000"/>
                </a:solidFill>
              </a:rPr>
              <a:t>THANK YOU</a:t>
            </a:r>
            <a:endParaRPr lang="en-IN" sz="48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dirty="0"/>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[2]</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563888" y="764704"/>
            <a:ext cx="2029530" cy="646331"/>
          </a:xfrm>
          <a:prstGeom prst="rect">
            <a:avLst/>
          </a:prstGeom>
          <a:noFill/>
        </p:spPr>
        <p:txBody>
          <a:bodyPr wrap="none" rtlCol="0">
            <a:spAutoFit/>
          </a:bodyPr>
          <a:lstStyle/>
          <a:p>
            <a:r>
              <a:rPr lang="en-IN" sz="3600" b="1" dirty="0" smtClean="0">
                <a:solidFill>
                  <a:srgbClr val="FF0000"/>
                </a:solidFill>
                <a:latin typeface="+mj-lt"/>
              </a:rPr>
              <a:t>CONTENT</a:t>
            </a:r>
            <a:endParaRPr lang="en-IN" sz="3600" b="1" dirty="0">
              <a:solidFill>
                <a:srgbClr val="FF0000"/>
              </a:solidFill>
              <a:latin typeface="+mj-lt"/>
            </a:endParaRPr>
          </a:p>
        </p:txBody>
      </p:sp>
      <p:sp>
        <p:nvSpPr>
          <p:cNvPr id="16" name="TextBox 15"/>
          <p:cNvSpPr txBox="1"/>
          <p:nvPr/>
        </p:nvSpPr>
        <p:spPr>
          <a:xfrm>
            <a:off x="971600" y="1700808"/>
            <a:ext cx="5544616" cy="4062651"/>
          </a:xfrm>
          <a:prstGeom prst="rect">
            <a:avLst/>
          </a:prstGeom>
          <a:noFill/>
        </p:spPr>
        <p:txBody>
          <a:bodyPr wrap="square" rtlCol="0">
            <a:spAutoFit/>
          </a:bodyPr>
          <a:lstStyle/>
          <a:p>
            <a:pPr>
              <a:lnSpc>
                <a:spcPct val="150000"/>
              </a:lnSpc>
              <a:buFont typeface="Arial" pitchFamily="34" charset="0"/>
              <a:buChar char="•"/>
            </a:pPr>
            <a:r>
              <a:rPr lang="en-IN" sz="2000" dirty="0" smtClean="0"/>
              <a:t>Objective</a:t>
            </a:r>
          </a:p>
          <a:p>
            <a:pPr>
              <a:lnSpc>
                <a:spcPct val="150000"/>
              </a:lnSpc>
              <a:buFont typeface="Arial" pitchFamily="34" charset="0"/>
              <a:buChar char="•"/>
            </a:pPr>
            <a:r>
              <a:rPr lang="en-IN" sz="2000" dirty="0" smtClean="0"/>
              <a:t>Predicted Output</a:t>
            </a:r>
          </a:p>
          <a:p>
            <a:pPr>
              <a:lnSpc>
                <a:spcPct val="150000"/>
              </a:lnSpc>
              <a:buFont typeface="Arial" pitchFamily="34" charset="0"/>
              <a:buChar char="•"/>
            </a:pPr>
            <a:r>
              <a:rPr lang="en-IN" sz="2000" dirty="0" smtClean="0"/>
              <a:t>Assumption of the protocol design</a:t>
            </a:r>
          </a:p>
          <a:p>
            <a:pPr>
              <a:lnSpc>
                <a:spcPct val="150000"/>
              </a:lnSpc>
              <a:buFont typeface="Arial" pitchFamily="34" charset="0"/>
              <a:buChar char="•"/>
            </a:pPr>
            <a:r>
              <a:rPr lang="en-IN" sz="2000" dirty="0" smtClean="0"/>
              <a:t>Simulation Result</a:t>
            </a:r>
          </a:p>
          <a:p>
            <a:pPr>
              <a:lnSpc>
                <a:spcPct val="150000"/>
              </a:lnSpc>
              <a:buFont typeface="Arial" pitchFamily="34" charset="0"/>
              <a:buChar char="•"/>
            </a:pPr>
            <a:r>
              <a:rPr lang="en-IN" sz="2000" dirty="0" smtClean="0"/>
              <a:t>Data Visualisation</a:t>
            </a:r>
          </a:p>
          <a:p>
            <a:pPr>
              <a:lnSpc>
                <a:spcPct val="150000"/>
              </a:lnSpc>
              <a:buFont typeface="Arial" pitchFamily="34" charset="0"/>
              <a:buChar char="•"/>
            </a:pPr>
            <a:r>
              <a:rPr lang="en-IN" sz="2000" dirty="0" smtClean="0"/>
              <a:t>System Model</a:t>
            </a:r>
          </a:p>
          <a:p>
            <a:pPr>
              <a:lnSpc>
                <a:spcPct val="150000"/>
              </a:lnSpc>
              <a:buFont typeface="Arial" pitchFamily="34" charset="0"/>
              <a:buChar char="•"/>
            </a:pPr>
            <a:r>
              <a:rPr lang="en-IN" sz="2000" dirty="0" smtClean="0"/>
              <a:t>Effectiveness of using Hierarchical routing protocol </a:t>
            </a:r>
          </a:p>
          <a:p>
            <a:pPr>
              <a:lnSpc>
                <a:spcPct val="150000"/>
              </a:lnSpc>
              <a:buFont typeface="Arial" pitchFamily="34" charset="0"/>
              <a:buChar char="•"/>
            </a:pPr>
            <a:r>
              <a:rPr lang="en-IN" sz="2000" dirty="0" smtClean="0"/>
              <a:t>Future Work and Conclusion.</a:t>
            </a:r>
          </a:p>
          <a:p>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dirty="0"/>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[3]</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539552" y="1412776"/>
            <a:ext cx="8424935" cy="4278094"/>
          </a:xfrm>
          <a:prstGeom prst="rect">
            <a:avLst/>
          </a:prstGeom>
          <a:noFill/>
        </p:spPr>
        <p:txBody>
          <a:bodyPr wrap="square" rtlCol="0">
            <a:spAutoFit/>
          </a:bodyPr>
          <a:lstStyle/>
          <a:p>
            <a:pPr>
              <a:lnSpc>
                <a:spcPct val="150000"/>
              </a:lnSpc>
            </a:pPr>
            <a:r>
              <a:rPr lang="en-US" dirty="0" smtClean="0">
                <a:cs typeface="Narkisim" pitchFamily="34" charset="-79"/>
              </a:rPr>
              <a:t>Our goal for this project was to use Advance Technology of Wireless Sensor Network in order to develop, analyze and to reduce the amount of energy and power used by communication protocol. </a:t>
            </a:r>
            <a:r>
              <a:rPr lang="en-IN" dirty="0" smtClean="0"/>
              <a:t>We have use LEACH (low Energy Adaptive Clustering Hierarchical Protocol) to reduced energy consumption by each network sensor node.</a:t>
            </a:r>
          </a:p>
          <a:p>
            <a:pPr>
              <a:lnSpc>
                <a:spcPct val="150000"/>
              </a:lnSpc>
            </a:pPr>
            <a:endParaRPr lang="en-IN" sz="2400" dirty="0" smtClean="0">
              <a:cs typeface="Narkisim" pitchFamily="34" charset="-79"/>
            </a:endParaRPr>
          </a:p>
          <a:p>
            <a:r>
              <a:rPr lang="en-US" sz="2000" u="sng" dirty="0" smtClean="0">
                <a:cs typeface="Narkisim" pitchFamily="34" charset="-79"/>
              </a:rPr>
              <a:t>Characteristics:--</a:t>
            </a:r>
          </a:p>
          <a:p>
            <a:pPr>
              <a:lnSpc>
                <a:spcPct val="150000"/>
              </a:lnSpc>
              <a:buFont typeface="Arial" pitchFamily="34" charset="0"/>
              <a:buChar char="•"/>
            </a:pPr>
            <a:r>
              <a:rPr lang="en-US" dirty="0" smtClean="0">
                <a:cs typeface="Narkisim" pitchFamily="34" charset="-79"/>
              </a:rPr>
              <a:t>Capacity to handle node failure.</a:t>
            </a:r>
          </a:p>
          <a:p>
            <a:pPr>
              <a:lnSpc>
                <a:spcPct val="150000"/>
              </a:lnSpc>
              <a:buFont typeface="Arial" pitchFamily="34" charset="0"/>
              <a:buChar char="•"/>
            </a:pPr>
            <a:r>
              <a:rPr lang="en-US" dirty="0" smtClean="0">
                <a:cs typeface="Narkisim" pitchFamily="34" charset="-79"/>
              </a:rPr>
              <a:t>Scalability to large scale of distribution.</a:t>
            </a:r>
          </a:p>
          <a:p>
            <a:pPr>
              <a:lnSpc>
                <a:spcPct val="150000"/>
              </a:lnSpc>
              <a:buFont typeface="Arial" pitchFamily="34" charset="0"/>
              <a:buChar char="•"/>
            </a:pPr>
            <a:r>
              <a:rPr lang="en-US" dirty="0" smtClean="0">
                <a:cs typeface="Narkisim" pitchFamily="34" charset="-79"/>
              </a:rPr>
              <a:t>Mobility of nodes.</a:t>
            </a:r>
          </a:p>
          <a:p>
            <a:pPr>
              <a:lnSpc>
                <a:spcPct val="150000"/>
              </a:lnSpc>
              <a:buFont typeface="Arial" pitchFamily="34" charset="0"/>
              <a:buChar char="•"/>
            </a:pPr>
            <a:r>
              <a:rPr lang="en-US" dirty="0" smtClean="0">
                <a:cs typeface="Narkisim" pitchFamily="34" charset="-79"/>
              </a:rPr>
              <a:t>Heterogeneity of the nodes.</a:t>
            </a:r>
          </a:p>
        </p:txBody>
      </p:sp>
      <p:sp>
        <p:nvSpPr>
          <p:cNvPr id="16" name="TextBox 15"/>
          <p:cNvSpPr txBox="1"/>
          <p:nvPr/>
        </p:nvSpPr>
        <p:spPr>
          <a:xfrm>
            <a:off x="3347864" y="764704"/>
            <a:ext cx="2220801" cy="646331"/>
          </a:xfrm>
          <a:prstGeom prst="rect">
            <a:avLst/>
          </a:prstGeom>
          <a:noFill/>
        </p:spPr>
        <p:txBody>
          <a:bodyPr wrap="none" rtlCol="0">
            <a:spAutoFit/>
          </a:bodyPr>
          <a:lstStyle/>
          <a:p>
            <a:r>
              <a:rPr lang="en-IN" sz="3600" b="1" dirty="0" smtClean="0">
                <a:solidFill>
                  <a:srgbClr val="FF0000"/>
                </a:solidFill>
              </a:rPr>
              <a:t>OBJECTIVE</a:t>
            </a:r>
            <a:endParaRPr lang="en-IN" sz="36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dirty="0"/>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[4]</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683568" y="1844824"/>
            <a:ext cx="7632848" cy="3600986"/>
          </a:xfrm>
          <a:prstGeom prst="rect">
            <a:avLst/>
          </a:prstGeom>
          <a:noFill/>
        </p:spPr>
        <p:txBody>
          <a:bodyPr wrap="square" rtlCol="0">
            <a:spAutoFit/>
          </a:bodyPr>
          <a:lstStyle/>
          <a:p>
            <a:pPr marL="342900" indent="-342900">
              <a:lnSpc>
                <a:spcPct val="150000"/>
              </a:lnSpc>
              <a:buFont typeface="+mj-lt"/>
              <a:buAutoNum type="arabicPeriod"/>
            </a:pPr>
            <a:r>
              <a:rPr lang="en-IN" sz="2000" dirty="0" smtClean="0"/>
              <a:t>Deployment of the nodes.</a:t>
            </a:r>
          </a:p>
          <a:p>
            <a:pPr marL="342900" indent="-342900">
              <a:lnSpc>
                <a:spcPct val="150000"/>
              </a:lnSpc>
              <a:buFont typeface="+mj-lt"/>
              <a:buAutoNum type="arabicPeriod"/>
            </a:pPr>
            <a:r>
              <a:rPr lang="en-IN" sz="2000" dirty="0" smtClean="0"/>
              <a:t>Calculation of the distance among the nodes.</a:t>
            </a:r>
          </a:p>
          <a:p>
            <a:pPr marL="342900" indent="-342900">
              <a:lnSpc>
                <a:spcPct val="150000"/>
              </a:lnSpc>
              <a:buFont typeface="+mj-lt"/>
              <a:buAutoNum type="arabicPeriod"/>
            </a:pPr>
            <a:r>
              <a:rPr lang="en-IN" sz="2000" dirty="0" smtClean="0"/>
              <a:t>Creating Cluster.</a:t>
            </a:r>
          </a:p>
          <a:p>
            <a:pPr marL="342900" indent="-342900">
              <a:lnSpc>
                <a:spcPct val="150000"/>
              </a:lnSpc>
              <a:buFont typeface="+mj-lt"/>
              <a:buAutoNum type="arabicPeriod"/>
            </a:pPr>
            <a:r>
              <a:rPr lang="en-IN" sz="2000" dirty="0" smtClean="0"/>
              <a:t>Threshold for Cluster Selection.</a:t>
            </a:r>
          </a:p>
          <a:p>
            <a:pPr marL="342900" indent="-342900">
              <a:lnSpc>
                <a:spcPct val="150000"/>
              </a:lnSpc>
              <a:buFont typeface="+mj-lt"/>
              <a:buAutoNum type="arabicPeriod"/>
            </a:pPr>
            <a:r>
              <a:rPr lang="en-IN" sz="2000" dirty="0" smtClean="0"/>
              <a:t>Maintaining the power level of the nod</a:t>
            </a:r>
            <a:r>
              <a:rPr lang="en-IN" dirty="0" smtClean="0"/>
              <a:t>e.</a:t>
            </a:r>
          </a:p>
          <a:p>
            <a:pPr marL="342900" indent="-342900">
              <a:lnSpc>
                <a:spcPct val="150000"/>
              </a:lnSpc>
              <a:buFont typeface="+mj-lt"/>
              <a:buAutoNum type="arabicPeriod"/>
            </a:pPr>
            <a:r>
              <a:rPr lang="en-IN" sz="2000" dirty="0" smtClean="0"/>
              <a:t>Calculation of the energy </a:t>
            </a:r>
            <a:r>
              <a:rPr lang="en-IN" sz="2000" dirty="0" smtClean="0"/>
              <a:t>consume and network performance </a:t>
            </a:r>
            <a:r>
              <a:rPr lang="en-IN" sz="2000" dirty="0" smtClean="0"/>
              <a:t>by each node.</a:t>
            </a:r>
          </a:p>
          <a:p>
            <a:endParaRPr lang="en-IN" dirty="0" smtClean="0"/>
          </a:p>
        </p:txBody>
      </p:sp>
      <p:sp>
        <p:nvSpPr>
          <p:cNvPr id="16" name="TextBox 15"/>
          <p:cNvSpPr txBox="1"/>
          <p:nvPr/>
        </p:nvSpPr>
        <p:spPr>
          <a:xfrm>
            <a:off x="2699792" y="764704"/>
            <a:ext cx="4043736" cy="646331"/>
          </a:xfrm>
          <a:prstGeom prst="rect">
            <a:avLst/>
          </a:prstGeom>
          <a:noFill/>
        </p:spPr>
        <p:txBody>
          <a:bodyPr wrap="none" rtlCol="0">
            <a:spAutoFit/>
          </a:bodyPr>
          <a:lstStyle/>
          <a:p>
            <a:r>
              <a:rPr lang="en-IN" sz="3600" b="1" dirty="0" smtClean="0">
                <a:solidFill>
                  <a:srgbClr val="FF0000"/>
                </a:solidFill>
              </a:rPr>
              <a:t>PREDICTED OUTPUT</a:t>
            </a:r>
            <a:endParaRPr lang="en-IN" sz="36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dirty="0"/>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[5]</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7" name="TextBox 16"/>
          <p:cNvSpPr txBox="1"/>
          <p:nvPr/>
        </p:nvSpPr>
        <p:spPr>
          <a:xfrm>
            <a:off x="467544" y="1700808"/>
            <a:ext cx="8496944" cy="3785652"/>
          </a:xfrm>
          <a:prstGeom prst="rect">
            <a:avLst/>
          </a:prstGeom>
          <a:noFill/>
        </p:spPr>
        <p:txBody>
          <a:bodyPr wrap="square" rtlCol="0">
            <a:spAutoFit/>
          </a:bodyPr>
          <a:lstStyle/>
          <a:p>
            <a:pPr>
              <a:lnSpc>
                <a:spcPct val="150000"/>
              </a:lnSpc>
              <a:buFont typeface="Arial" pitchFamily="34" charset="0"/>
              <a:buChar char="•"/>
            </a:pPr>
            <a:r>
              <a:rPr lang="en-IN" sz="2000" dirty="0" smtClean="0"/>
              <a:t>Maximising the lifetime of the sensor network is a major challenge.</a:t>
            </a:r>
          </a:p>
          <a:p>
            <a:pPr>
              <a:lnSpc>
                <a:spcPct val="150000"/>
              </a:lnSpc>
              <a:buFont typeface="Arial" pitchFamily="34" charset="0"/>
              <a:buChar char="•"/>
            </a:pPr>
            <a:r>
              <a:rPr lang="en-IN" sz="2000" dirty="0" smtClean="0"/>
              <a:t>In a sensor network, the nodes communicate with each other to pass the information to a data sink.</a:t>
            </a:r>
          </a:p>
          <a:p>
            <a:pPr>
              <a:lnSpc>
                <a:spcPct val="150000"/>
              </a:lnSpc>
              <a:buFont typeface="Arial" pitchFamily="34" charset="0"/>
              <a:buChar char="•"/>
            </a:pPr>
            <a:r>
              <a:rPr lang="en-IN" sz="2000" dirty="0" smtClean="0"/>
              <a:t>The nodes will have a limited energy resources and to increase the lifetime of the network, it is necessary to design communication protocols which aim at reducing the consumed power.</a:t>
            </a:r>
          </a:p>
          <a:p>
            <a:pPr>
              <a:lnSpc>
                <a:spcPct val="150000"/>
              </a:lnSpc>
              <a:buFont typeface="Arial" pitchFamily="34" charset="0"/>
              <a:buChar char="•"/>
            </a:pPr>
            <a:r>
              <a:rPr lang="en-IN" sz="2000" dirty="0" smtClean="0"/>
              <a:t>A communication protocol is a system of rules that allows two or more entities of a communication system to transmit information.</a:t>
            </a:r>
          </a:p>
        </p:txBody>
      </p:sp>
      <p:sp>
        <p:nvSpPr>
          <p:cNvPr id="15" name="TextBox 14"/>
          <p:cNvSpPr txBox="1"/>
          <p:nvPr/>
        </p:nvSpPr>
        <p:spPr>
          <a:xfrm>
            <a:off x="1187624" y="836712"/>
            <a:ext cx="7165423" cy="584775"/>
          </a:xfrm>
          <a:prstGeom prst="rect">
            <a:avLst/>
          </a:prstGeom>
          <a:noFill/>
        </p:spPr>
        <p:txBody>
          <a:bodyPr wrap="none" rtlCol="0">
            <a:spAutoFit/>
          </a:bodyPr>
          <a:lstStyle/>
          <a:p>
            <a:r>
              <a:rPr lang="en-IN" sz="3200" b="1" dirty="0" smtClean="0">
                <a:solidFill>
                  <a:srgbClr val="FF0000"/>
                </a:solidFill>
              </a:rPr>
              <a:t>ASSUMPTION OF THE PROTOCOL DESIGN</a:t>
            </a:r>
            <a:endParaRPr lang="en-IN" sz="3200"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190640" y="-13276856"/>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309320"/>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237312"/>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6</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843808" y="764704"/>
            <a:ext cx="3693191" cy="584775"/>
          </a:xfrm>
          <a:prstGeom prst="rect">
            <a:avLst/>
          </a:prstGeom>
          <a:noFill/>
        </p:spPr>
        <p:txBody>
          <a:bodyPr wrap="none" rtlCol="0">
            <a:spAutoFit/>
          </a:bodyPr>
          <a:lstStyle/>
          <a:p>
            <a:r>
              <a:rPr lang="en-IN" sz="3200" b="1" dirty="0" smtClean="0">
                <a:solidFill>
                  <a:srgbClr val="FF0000"/>
                </a:solidFill>
              </a:rPr>
              <a:t>SIMULATION RESULT</a:t>
            </a:r>
            <a:endParaRPr lang="en-IN" sz="3200" b="1" dirty="0">
              <a:solidFill>
                <a:srgbClr val="FF0000"/>
              </a:solidFill>
            </a:endParaRPr>
          </a:p>
        </p:txBody>
      </p:sp>
      <p:sp>
        <p:nvSpPr>
          <p:cNvPr id="16" name="TextBox 15"/>
          <p:cNvSpPr txBox="1"/>
          <p:nvPr/>
        </p:nvSpPr>
        <p:spPr>
          <a:xfrm>
            <a:off x="1115616" y="1412776"/>
            <a:ext cx="7152599" cy="46628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en-IN" b="1" dirty="0" smtClean="0"/>
              <a:t>                                     </a:t>
            </a:r>
            <a:r>
              <a:rPr lang="en-IN" b="1" u="sng" dirty="0" smtClean="0"/>
              <a:t>Parameters</a:t>
            </a:r>
          </a:p>
          <a:p>
            <a:pPr>
              <a:lnSpc>
                <a:spcPct val="150000"/>
              </a:lnSpc>
            </a:pPr>
            <a:r>
              <a:rPr lang="en-IN" dirty="0" smtClean="0"/>
              <a:t>Simulation area                                                                                                        </a:t>
            </a:r>
          </a:p>
          <a:p>
            <a:pPr>
              <a:lnSpc>
                <a:spcPct val="150000"/>
              </a:lnSpc>
            </a:pPr>
            <a:r>
              <a:rPr lang="en-IN" dirty="0" smtClean="0"/>
              <a:t>Number of nodes                                     </a:t>
            </a:r>
          </a:p>
          <a:p>
            <a:pPr>
              <a:lnSpc>
                <a:spcPct val="150000"/>
              </a:lnSpc>
            </a:pPr>
            <a:r>
              <a:rPr lang="en-IN" dirty="0" smtClean="0"/>
              <a:t>Base Station coordinates   </a:t>
            </a:r>
          </a:p>
          <a:p>
            <a:pPr>
              <a:lnSpc>
                <a:spcPct val="150000"/>
              </a:lnSpc>
            </a:pPr>
            <a:r>
              <a:rPr lang="en-IN" dirty="0" smtClean="0"/>
              <a:t>Initial Energy</a:t>
            </a:r>
          </a:p>
          <a:p>
            <a:pPr>
              <a:lnSpc>
                <a:spcPct val="150000"/>
              </a:lnSpc>
            </a:pPr>
            <a:r>
              <a:rPr lang="en-IN" dirty="0" smtClean="0"/>
              <a:t>Probability to the node to become a CH</a:t>
            </a:r>
          </a:p>
          <a:p>
            <a:pPr>
              <a:lnSpc>
                <a:spcPct val="150000"/>
              </a:lnSpc>
            </a:pPr>
            <a:r>
              <a:rPr lang="en-IN" dirty="0" smtClean="0"/>
              <a:t>Energy for transferring of each bit of data</a:t>
            </a:r>
          </a:p>
          <a:p>
            <a:pPr>
              <a:lnSpc>
                <a:spcPct val="150000"/>
              </a:lnSpc>
            </a:pPr>
            <a:r>
              <a:rPr lang="en-IN" dirty="0" smtClean="0"/>
              <a:t>Energy for receiving of each bit of data</a:t>
            </a:r>
          </a:p>
          <a:p>
            <a:pPr>
              <a:lnSpc>
                <a:spcPct val="150000"/>
              </a:lnSpc>
            </a:pPr>
            <a:r>
              <a:rPr lang="en-IN" dirty="0" smtClean="0"/>
              <a:t>Energy for free space model</a:t>
            </a:r>
          </a:p>
          <a:p>
            <a:pPr>
              <a:lnSpc>
                <a:spcPct val="150000"/>
              </a:lnSpc>
            </a:pPr>
            <a:r>
              <a:rPr lang="en-IN" dirty="0" smtClean="0"/>
              <a:t>Energy for multipath model</a:t>
            </a:r>
          </a:p>
          <a:p>
            <a:pPr>
              <a:lnSpc>
                <a:spcPct val="150000"/>
              </a:lnSpc>
            </a:pPr>
            <a:r>
              <a:rPr lang="en-IN" dirty="0" smtClean="0"/>
              <a:t>Energy for data aggregation </a:t>
            </a:r>
          </a:p>
        </p:txBody>
      </p:sp>
      <p:sp>
        <p:nvSpPr>
          <p:cNvPr id="18" name="TextBox 17"/>
          <p:cNvSpPr txBox="1"/>
          <p:nvPr/>
        </p:nvSpPr>
        <p:spPr>
          <a:xfrm>
            <a:off x="6156176" y="1412776"/>
            <a:ext cx="2113079" cy="4619854"/>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pPr algn="ctr">
              <a:lnSpc>
                <a:spcPct val="150000"/>
              </a:lnSpc>
            </a:pPr>
            <a:r>
              <a:rPr lang="en-IN" b="1" u="sng" dirty="0" smtClean="0"/>
              <a:t>Values</a:t>
            </a:r>
          </a:p>
          <a:p>
            <a:pPr>
              <a:lnSpc>
                <a:spcPct val="150000"/>
              </a:lnSpc>
            </a:pPr>
            <a:r>
              <a:rPr lang="en-IN" dirty="0" smtClean="0"/>
              <a:t>100 X 100 m</a:t>
            </a:r>
          </a:p>
          <a:p>
            <a:pPr>
              <a:lnSpc>
                <a:spcPct val="150000"/>
              </a:lnSpc>
            </a:pPr>
            <a:r>
              <a:rPr lang="en-IN" dirty="0" smtClean="0"/>
              <a:t>100</a:t>
            </a:r>
          </a:p>
          <a:p>
            <a:pPr>
              <a:lnSpc>
                <a:spcPct val="150000"/>
              </a:lnSpc>
            </a:pPr>
            <a:r>
              <a:rPr lang="en-IN" dirty="0" smtClean="0"/>
              <a:t>(50,50)</a:t>
            </a:r>
          </a:p>
          <a:p>
            <a:pPr>
              <a:lnSpc>
                <a:spcPct val="150000"/>
              </a:lnSpc>
            </a:pPr>
            <a:r>
              <a:rPr lang="en-IN" dirty="0" smtClean="0"/>
              <a:t>0.5</a:t>
            </a:r>
          </a:p>
          <a:p>
            <a:pPr>
              <a:lnSpc>
                <a:spcPct val="150000"/>
              </a:lnSpc>
            </a:pPr>
            <a:r>
              <a:rPr lang="en-IN" dirty="0" smtClean="0"/>
              <a:t>0.1</a:t>
            </a:r>
          </a:p>
          <a:p>
            <a:pPr>
              <a:lnSpc>
                <a:spcPct val="150000"/>
              </a:lnSpc>
            </a:pPr>
            <a:r>
              <a:rPr lang="en-IN" dirty="0" smtClean="0"/>
              <a:t>50*0.000000001</a:t>
            </a:r>
          </a:p>
          <a:p>
            <a:pPr>
              <a:lnSpc>
                <a:spcPct val="150000"/>
              </a:lnSpc>
            </a:pPr>
            <a:r>
              <a:rPr lang="en-IN" dirty="0" smtClean="0"/>
              <a:t>50*0.000000001</a:t>
            </a:r>
          </a:p>
          <a:p>
            <a:pPr>
              <a:lnSpc>
                <a:spcPct val="150000"/>
              </a:lnSpc>
            </a:pPr>
            <a:r>
              <a:rPr lang="en-IN" dirty="0" smtClean="0"/>
              <a:t>10*0.000000000001</a:t>
            </a:r>
          </a:p>
          <a:p>
            <a:pPr>
              <a:lnSpc>
                <a:spcPct val="150000"/>
              </a:lnSpc>
            </a:pPr>
            <a:r>
              <a:rPr lang="en-IN" dirty="0" smtClean="0"/>
              <a:t>10*0.000000000001</a:t>
            </a:r>
          </a:p>
          <a:p>
            <a:pPr>
              <a:lnSpc>
                <a:spcPct val="150000"/>
              </a:lnSpc>
            </a:pPr>
            <a:r>
              <a:rPr lang="en-IN" dirty="0" smtClean="0"/>
              <a:t>5*0.000000001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7</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771800" y="764704"/>
            <a:ext cx="3760773" cy="584775"/>
          </a:xfrm>
          <a:prstGeom prst="rect">
            <a:avLst/>
          </a:prstGeom>
          <a:noFill/>
        </p:spPr>
        <p:txBody>
          <a:bodyPr wrap="none" rtlCol="0">
            <a:spAutoFit/>
          </a:bodyPr>
          <a:lstStyle/>
          <a:p>
            <a:r>
              <a:rPr lang="en-IN" sz="3200" b="1" dirty="0" smtClean="0">
                <a:solidFill>
                  <a:srgbClr val="FF0000"/>
                </a:solidFill>
              </a:rPr>
              <a:t>DATA VISUALISATION</a:t>
            </a:r>
            <a:endParaRPr lang="en-IN" sz="3200" b="1" dirty="0">
              <a:solidFill>
                <a:srgbClr val="FF0000"/>
              </a:solidFill>
            </a:endParaRPr>
          </a:p>
        </p:txBody>
      </p:sp>
      <p:pic>
        <p:nvPicPr>
          <p:cNvPr id="17" name="Picture 16" descr="untitled10.png"/>
          <p:cNvPicPr>
            <a:picLocks noChangeAspect="1"/>
          </p:cNvPicPr>
          <p:nvPr/>
        </p:nvPicPr>
        <p:blipFill>
          <a:blip r:embed="rId3" cstate="print"/>
          <a:stretch>
            <a:fillRect/>
          </a:stretch>
        </p:blipFill>
        <p:spPr>
          <a:xfrm>
            <a:off x="1115616" y="1844824"/>
            <a:ext cx="6984776" cy="4032448"/>
          </a:xfrm>
          <a:prstGeom prst="rect">
            <a:avLst/>
          </a:prstGeom>
        </p:spPr>
      </p:pic>
      <p:sp>
        <p:nvSpPr>
          <p:cNvPr id="18" name="TextBox 17"/>
          <p:cNvSpPr txBox="1"/>
          <p:nvPr/>
        </p:nvSpPr>
        <p:spPr>
          <a:xfrm>
            <a:off x="3707904" y="1484784"/>
            <a:ext cx="2018566" cy="338554"/>
          </a:xfrm>
          <a:prstGeom prst="rect">
            <a:avLst/>
          </a:prstGeom>
          <a:noFill/>
        </p:spPr>
        <p:txBody>
          <a:bodyPr wrap="none" rtlCol="0">
            <a:spAutoFit/>
          </a:bodyPr>
          <a:lstStyle/>
          <a:p>
            <a:r>
              <a:rPr lang="en-IN" sz="1600" b="1" dirty="0" smtClean="0"/>
              <a:t>Deployment of nodes</a:t>
            </a:r>
            <a:endParaRPr lang="en-IN"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8</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pic>
        <p:nvPicPr>
          <p:cNvPr id="16" name="Picture 15" descr="node deployement.png"/>
          <p:cNvPicPr>
            <a:picLocks noChangeAspect="1"/>
          </p:cNvPicPr>
          <p:nvPr/>
        </p:nvPicPr>
        <p:blipFill>
          <a:blip r:embed="rId3" cstate="print"/>
          <a:stretch>
            <a:fillRect/>
          </a:stretch>
        </p:blipFill>
        <p:spPr>
          <a:xfrm>
            <a:off x="4991619" y="1412776"/>
            <a:ext cx="4152381" cy="4536504"/>
          </a:xfrm>
          <a:prstGeom prst="rect">
            <a:avLst/>
          </a:prstGeom>
        </p:spPr>
      </p:pic>
      <p:pic>
        <p:nvPicPr>
          <p:cNvPr id="17" name="Picture 16" descr="probability of nodes.png"/>
          <p:cNvPicPr>
            <a:picLocks noChangeAspect="1"/>
          </p:cNvPicPr>
          <p:nvPr/>
        </p:nvPicPr>
        <p:blipFill>
          <a:blip r:embed="rId4" cstate="print"/>
          <a:stretch>
            <a:fillRect/>
          </a:stretch>
        </p:blipFill>
        <p:spPr>
          <a:xfrm>
            <a:off x="611560" y="1844824"/>
            <a:ext cx="3816424" cy="1080120"/>
          </a:xfrm>
          <a:prstGeom prst="rect">
            <a:avLst/>
          </a:prstGeom>
        </p:spPr>
      </p:pic>
      <p:sp>
        <p:nvSpPr>
          <p:cNvPr id="18" name="TextBox 17"/>
          <p:cNvSpPr txBox="1"/>
          <p:nvPr/>
        </p:nvSpPr>
        <p:spPr>
          <a:xfrm>
            <a:off x="467544" y="3645024"/>
            <a:ext cx="424847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Selection of cluster head is calculated using this equation:-</a:t>
            </a:r>
          </a:p>
          <a:p>
            <a:endParaRPr lang="en-IN" dirty="0" smtClean="0"/>
          </a:p>
          <a:p>
            <a:r>
              <a:rPr lang="en-IN" dirty="0" smtClean="0"/>
              <a:t>temp_rnd&lt;=(p/1-p [ mod(r, 1/p) ] )      	  	     where nodes belongs to G</a:t>
            </a:r>
          </a:p>
          <a:p>
            <a:r>
              <a:rPr lang="en-IN" dirty="0" smtClean="0"/>
              <a:t>	     Otherwise 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395536"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[9]</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PRE-FINAL</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843808" y="764704"/>
            <a:ext cx="3545330" cy="584775"/>
          </a:xfrm>
          <a:prstGeom prst="rect">
            <a:avLst/>
          </a:prstGeom>
          <a:noFill/>
        </p:spPr>
        <p:txBody>
          <a:bodyPr wrap="none" rtlCol="0">
            <a:spAutoFit/>
          </a:bodyPr>
          <a:lstStyle/>
          <a:p>
            <a:r>
              <a:rPr lang="en-IN" sz="3200" b="1" dirty="0" smtClean="0">
                <a:solidFill>
                  <a:srgbClr val="FF0000"/>
                </a:solidFill>
              </a:rPr>
              <a:t>DATA VISUALISTION</a:t>
            </a:r>
            <a:endParaRPr lang="en-IN" sz="3200" b="1" dirty="0">
              <a:solidFill>
                <a:srgbClr val="FF0000"/>
              </a:solidFill>
            </a:endParaRPr>
          </a:p>
        </p:txBody>
      </p:sp>
      <p:sp>
        <p:nvSpPr>
          <p:cNvPr id="23" name="Rectangle 22"/>
          <p:cNvSpPr/>
          <p:nvPr/>
        </p:nvSpPr>
        <p:spPr>
          <a:xfrm>
            <a:off x="539552" y="4725144"/>
            <a:ext cx="1800200" cy="1296144"/>
          </a:xfrm>
          <a:prstGeom prst="rect">
            <a:avLst/>
          </a:prstGeom>
          <a:solidFill>
            <a:schemeClr val="bg1"/>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TextBox 23"/>
          <p:cNvSpPr txBox="1"/>
          <p:nvPr/>
        </p:nvSpPr>
        <p:spPr>
          <a:xfrm>
            <a:off x="539552" y="4797152"/>
            <a:ext cx="2376264" cy="1169551"/>
          </a:xfrm>
          <a:prstGeom prst="rect">
            <a:avLst/>
          </a:prstGeom>
          <a:noFill/>
        </p:spPr>
        <p:txBody>
          <a:bodyPr wrap="square" rtlCol="0">
            <a:spAutoFit/>
          </a:bodyPr>
          <a:lstStyle/>
          <a:p>
            <a:r>
              <a:rPr lang="en-IN" sz="1400" dirty="0" smtClean="0"/>
              <a:t>X – base station</a:t>
            </a:r>
          </a:p>
          <a:p>
            <a:r>
              <a:rPr lang="en-IN" sz="1400" dirty="0" smtClean="0"/>
              <a:t>O - normal nodes</a:t>
            </a:r>
          </a:p>
          <a:p>
            <a:r>
              <a:rPr lang="en-IN" sz="1400" dirty="0" smtClean="0"/>
              <a:t>+ - Advance node</a:t>
            </a:r>
          </a:p>
          <a:p>
            <a:r>
              <a:rPr lang="en-IN" sz="1400" dirty="0" smtClean="0"/>
              <a:t>. – Intermediate node</a:t>
            </a:r>
          </a:p>
          <a:p>
            <a:r>
              <a:rPr lang="en-IN" sz="1400" dirty="0" smtClean="0"/>
              <a:t>* - Cluster head</a:t>
            </a:r>
            <a:endParaRPr lang="en-IN" sz="1400" dirty="0"/>
          </a:p>
        </p:txBody>
      </p:sp>
      <p:pic>
        <p:nvPicPr>
          <p:cNvPr id="22" name="Picture 21" descr="untitled16.png"/>
          <p:cNvPicPr>
            <a:picLocks noChangeAspect="1"/>
          </p:cNvPicPr>
          <p:nvPr/>
        </p:nvPicPr>
        <p:blipFill>
          <a:blip r:embed="rId3" cstate="print"/>
          <a:stretch>
            <a:fillRect/>
          </a:stretch>
        </p:blipFill>
        <p:spPr>
          <a:xfrm>
            <a:off x="2627784" y="1484784"/>
            <a:ext cx="5832648" cy="424847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1091</Words>
  <Application>Microsoft Office PowerPoint</Application>
  <PresentationFormat>On-screen Show (4:3)</PresentationFormat>
  <Paragraphs>242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61</cp:revision>
  <dcterms:created xsi:type="dcterms:W3CDTF">2021-02-17T06:54:11Z</dcterms:created>
  <dcterms:modified xsi:type="dcterms:W3CDTF">2021-04-10T15:03:33Z</dcterms:modified>
</cp:coreProperties>
</file>