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F773FC-99EF-4F93-974B-3C017605F27C}" v="469" dt="2023-02-27T10:08:39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0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3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9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62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48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8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5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4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09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2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61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580C40-28AF-45DB-9C47-E7E55D0C0726}"/>
              </a:ext>
            </a:extLst>
          </p:cNvPr>
          <p:cNvSpPr/>
          <p:nvPr userDrawn="1"/>
        </p:nvSpPr>
        <p:spPr>
          <a:xfrm>
            <a:off x="263951" y="160257"/>
            <a:ext cx="1059011" cy="812510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896D22-5269-4C67-99D3-471B6527F638}"/>
              </a:ext>
            </a:extLst>
          </p:cNvPr>
          <p:cNvSpPr/>
          <p:nvPr userDrawn="1"/>
        </p:nvSpPr>
        <p:spPr>
          <a:xfrm>
            <a:off x="10992256" y="5710136"/>
            <a:ext cx="1031132" cy="904673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52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28" r:id="rId5"/>
    <p:sldLayoutId id="2147483729" r:id="rId6"/>
    <p:sldLayoutId id="2147483734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22D58-32A7-423B-B177-B0D1CB1D8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00" y="4730502"/>
            <a:ext cx="5905500" cy="1203825"/>
          </a:xfrm>
        </p:spPr>
        <p:txBody>
          <a:bodyPr>
            <a:normAutofit/>
          </a:bodyPr>
          <a:lstStyle/>
          <a:p>
            <a:pPr algn="l"/>
            <a:r>
              <a:rPr lang="en-US" sz="3300" dirty="0">
                <a:latin typeface="Algerian" panose="04020705040A02060702" pitchFamily="82" charset="0"/>
              </a:rPr>
              <a:t>Consumer goods analysis</a:t>
            </a:r>
            <a:br>
              <a:rPr lang="en-US" sz="3300" dirty="0">
                <a:latin typeface="Algerian" panose="04020705040A02060702" pitchFamily="82" charset="0"/>
              </a:rPr>
            </a:br>
            <a:r>
              <a:rPr lang="en-US" sz="3300" dirty="0">
                <a:latin typeface="Algerian" panose="04020705040A02060702" pitchFamily="82" charset="0"/>
              </a:rPr>
              <a:t>Ad_hoc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22D33-274D-4C27-805F-B8E8AD2C1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2305" y="6220317"/>
            <a:ext cx="3632479" cy="35169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>
                <a:latin typeface="Algerian" panose="04020705040A02060702" pitchFamily="82" charset="0"/>
              </a:rPr>
              <a:t>Suman Kumari Raulo</a:t>
            </a:r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1543BEA-7363-4495-BF66-89995A210E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" r="1" b="1"/>
          <a:stretch/>
        </p:blipFill>
        <p:spPr>
          <a:xfrm>
            <a:off x="1" y="2"/>
            <a:ext cx="12191999" cy="4048201"/>
          </a:xfrm>
          <a:custGeom>
            <a:avLst/>
            <a:gdLst/>
            <a:ahLst/>
            <a:cxnLst/>
            <a:rect l="l" t="t" r="r" b="b"/>
            <a:pathLst>
              <a:path w="6000749" h="4048201">
                <a:moveTo>
                  <a:pt x="0" y="0"/>
                </a:moveTo>
                <a:lnTo>
                  <a:pt x="6000749" y="0"/>
                </a:lnTo>
                <a:lnTo>
                  <a:pt x="6000749" y="4048201"/>
                </a:lnTo>
                <a:lnTo>
                  <a:pt x="5944247" y="4045387"/>
                </a:lnTo>
                <a:cubicBezTo>
                  <a:pt x="5912733" y="4040867"/>
                  <a:pt x="5883531" y="4032761"/>
                  <a:pt x="5860259" y="4018993"/>
                </a:cubicBezTo>
                <a:cubicBezTo>
                  <a:pt x="5845522" y="4010145"/>
                  <a:pt x="5815127" y="4009004"/>
                  <a:pt x="5790563" y="4005335"/>
                </a:cubicBezTo>
                <a:cubicBezTo>
                  <a:pt x="5770110" y="4002399"/>
                  <a:pt x="5748643" y="3999987"/>
                  <a:pt x="5726340" y="3999392"/>
                </a:cubicBezTo>
                <a:cubicBezTo>
                  <a:pt x="5702558" y="3998630"/>
                  <a:pt x="5676008" y="3996376"/>
                  <a:pt x="5653401" y="4001303"/>
                </a:cubicBezTo>
                <a:cubicBezTo>
                  <a:pt x="5584839" y="4015993"/>
                  <a:pt x="5528518" y="4014398"/>
                  <a:pt x="5475787" y="3994543"/>
                </a:cubicBezTo>
                <a:cubicBezTo>
                  <a:pt x="5448461" y="3984280"/>
                  <a:pt x="5408578" y="3972789"/>
                  <a:pt x="5376427" y="3977186"/>
                </a:cubicBezTo>
                <a:cubicBezTo>
                  <a:pt x="5298173" y="3987786"/>
                  <a:pt x="5231306" y="3983731"/>
                  <a:pt x="5158711" y="3977849"/>
                </a:cubicBezTo>
                <a:cubicBezTo>
                  <a:pt x="5111928" y="3974139"/>
                  <a:pt x="5059522" y="3974442"/>
                  <a:pt x="5009625" y="3971931"/>
                </a:cubicBezTo>
                <a:cubicBezTo>
                  <a:pt x="4951287" y="3968925"/>
                  <a:pt x="4888949" y="3973666"/>
                  <a:pt x="4849941" y="3947886"/>
                </a:cubicBezTo>
                <a:cubicBezTo>
                  <a:pt x="4845543" y="3945116"/>
                  <a:pt x="4833681" y="3946241"/>
                  <a:pt x="4827520" y="3943911"/>
                </a:cubicBezTo>
                <a:cubicBezTo>
                  <a:pt x="4807945" y="3936885"/>
                  <a:pt x="4783117" y="3931364"/>
                  <a:pt x="4771814" y="3921081"/>
                </a:cubicBezTo>
                <a:cubicBezTo>
                  <a:pt x="4739115" y="3891003"/>
                  <a:pt x="4712325" y="3858949"/>
                  <a:pt x="4682399" y="3827911"/>
                </a:cubicBezTo>
                <a:cubicBezTo>
                  <a:pt x="4675987" y="3821273"/>
                  <a:pt x="4669645" y="3812548"/>
                  <a:pt x="4657971" y="3809870"/>
                </a:cubicBezTo>
                <a:cubicBezTo>
                  <a:pt x="4590588" y="3794559"/>
                  <a:pt x="4522266" y="3780327"/>
                  <a:pt x="4453288" y="3766566"/>
                </a:cubicBezTo>
                <a:cubicBezTo>
                  <a:pt x="4425551" y="3761082"/>
                  <a:pt x="4404161" y="3769423"/>
                  <a:pt x="4382131" y="3783516"/>
                </a:cubicBezTo>
                <a:cubicBezTo>
                  <a:pt x="4360738" y="3796954"/>
                  <a:pt x="4334041" y="3811525"/>
                  <a:pt x="4305858" y="3818191"/>
                </a:cubicBezTo>
                <a:cubicBezTo>
                  <a:pt x="4249453" y="3831335"/>
                  <a:pt x="4190357" y="3840900"/>
                  <a:pt x="4132173" y="3849202"/>
                </a:cubicBezTo>
                <a:cubicBezTo>
                  <a:pt x="4110399" y="3852309"/>
                  <a:pt x="4086246" y="3848957"/>
                  <a:pt x="4065132" y="3846494"/>
                </a:cubicBezTo>
                <a:cubicBezTo>
                  <a:pt x="4025130" y="3841816"/>
                  <a:pt x="3987480" y="3833214"/>
                  <a:pt x="3946286" y="3830407"/>
                </a:cubicBezTo>
                <a:cubicBezTo>
                  <a:pt x="3898481" y="3827220"/>
                  <a:pt x="3868394" y="3815462"/>
                  <a:pt x="3850960" y="3792837"/>
                </a:cubicBezTo>
                <a:cubicBezTo>
                  <a:pt x="3825028" y="3759151"/>
                  <a:pt x="3772121" y="3740642"/>
                  <a:pt x="3710981" y="3728217"/>
                </a:cubicBezTo>
                <a:cubicBezTo>
                  <a:pt x="3633314" y="3712297"/>
                  <a:pt x="3545330" y="3726172"/>
                  <a:pt x="3460521" y="3731663"/>
                </a:cubicBezTo>
                <a:cubicBezTo>
                  <a:pt x="3428049" y="3733842"/>
                  <a:pt x="3394563" y="3736542"/>
                  <a:pt x="3364418" y="3734612"/>
                </a:cubicBezTo>
                <a:cubicBezTo>
                  <a:pt x="3250133" y="3727505"/>
                  <a:pt x="3136002" y="3721509"/>
                  <a:pt x="3013997" y="3739481"/>
                </a:cubicBezTo>
                <a:cubicBezTo>
                  <a:pt x="3004006" y="3740906"/>
                  <a:pt x="2993928" y="3741779"/>
                  <a:pt x="2983805" y="3742278"/>
                </a:cubicBezTo>
                <a:cubicBezTo>
                  <a:pt x="2895979" y="3747067"/>
                  <a:pt x="2805960" y="3756890"/>
                  <a:pt x="2738094" y="3725411"/>
                </a:cubicBezTo>
                <a:cubicBezTo>
                  <a:pt x="2725615" y="3719638"/>
                  <a:pt x="2699242" y="3721135"/>
                  <a:pt x="2678828" y="3721025"/>
                </a:cubicBezTo>
                <a:cubicBezTo>
                  <a:pt x="2643514" y="3721155"/>
                  <a:pt x="2618910" y="3714659"/>
                  <a:pt x="2603910" y="3698860"/>
                </a:cubicBezTo>
                <a:cubicBezTo>
                  <a:pt x="2578519" y="3671516"/>
                  <a:pt x="2549282" y="3645289"/>
                  <a:pt x="2525978" y="3617268"/>
                </a:cubicBezTo>
                <a:cubicBezTo>
                  <a:pt x="2509762" y="3598057"/>
                  <a:pt x="2483468" y="3589913"/>
                  <a:pt x="2444032" y="3586664"/>
                </a:cubicBezTo>
                <a:cubicBezTo>
                  <a:pt x="2421927" y="3584910"/>
                  <a:pt x="2401860" y="3577011"/>
                  <a:pt x="2385112" y="3569392"/>
                </a:cubicBezTo>
                <a:cubicBezTo>
                  <a:pt x="2364860" y="3560197"/>
                  <a:pt x="2352980" y="3545842"/>
                  <a:pt x="2331129" y="3538198"/>
                </a:cubicBezTo>
                <a:cubicBezTo>
                  <a:pt x="2277762" y="3518999"/>
                  <a:pt x="2258266" y="3492136"/>
                  <a:pt x="2269566" y="3453894"/>
                </a:cubicBezTo>
                <a:cubicBezTo>
                  <a:pt x="2279659" y="3419977"/>
                  <a:pt x="2235034" y="3382914"/>
                  <a:pt x="2183419" y="3383669"/>
                </a:cubicBezTo>
                <a:cubicBezTo>
                  <a:pt x="2126349" y="3384447"/>
                  <a:pt x="2085261" y="3372185"/>
                  <a:pt x="2042813" y="3358037"/>
                </a:cubicBezTo>
                <a:cubicBezTo>
                  <a:pt x="2019099" y="3350091"/>
                  <a:pt x="1986669" y="3344900"/>
                  <a:pt x="1956288" y="3346401"/>
                </a:cubicBezTo>
                <a:cubicBezTo>
                  <a:pt x="1840886" y="3351916"/>
                  <a:pt x="1735315" y="3380383"/>
                  <a:pt x="1630190" y="3417096"/>
                </a:cubicBezTo>
                <a:cubicBezTo>
                  <a:pt x="1561494" y="3441060"/>
                  <a:pt x="1483492" y="3455965"/>
                  <a:pt x="1408608" y="3472313"/>
                </a:cubicBezTo>
                <a:cubicBezTo>
                  <a:pt x="1385284" y="3477339"/>
                  <a:pt x="1354772" y="3477918"/>
                  <a:pt x="1333449" y="3473973"/>
                </a:cubicBezTo>
                <a:cubicBezTo>
                  <a:pt x="1258677" y="3460472"/>
                  <a:pt x="1184155" y="3446180"/>
                  <a:pt x="1113854" y="3428265"/>
                </a:cubicBezTo>
                <a:cubicBezTo>
                  <a:pt x="1048427" y="3411356"/>
                  <a:pt x="977291" y="3410553"/>
                  <a:pt x="902724" y="3424024"/>
                </a:cubicBezTo>
                <a:cubicBezTo>
                  <a:pt x="848399" y="3433852"/>
                  <a:pt x="798480" y="3436253"/>
                  <a:pt x="746075" y="3436555"/>
                </a:cubicBezTo>
                <a:cubicBezTo>
                  <a:pt x="702394" y="3436745"/>
                  <a:pt x="654694" y="3439396"/>
                  <a:pt x="611517" y="3448201"/>
                </a:cubicBezTo>
                <a:cubicBezTo>
                  <a:pt x="551003" y="3460611"/>
                  <a:pt x="499904" y="3462426"/>
                  <a:pt x="448281" y="3450343"/>
                </a:cubicBezTo>
                <a:cubicBezTo>
                  <a:pt x="420771" y="3443882"/>
                  <a:pt x="386449" y="3443304"/>
                  <a:pt x="354390" y="3440702"/>
                </a:cubicBezTo>
                <a:cubicBezTo>
                  <a:pt x="305001" y="3436609"/>
                  <a:pt x="254061" y="3434435"/>
                  <a:pt x="205560" y="3428894"/>
                </a:cubicBezTo>
                <a:cubicBezTo>
                  <a:pt x="153378" y="3423121"/>
                  <a:pt x="104769" y="3411741"/>
                  <a:pt x="51784" y="3407972"/>
                </a:cubicBezTo>
                <a:lnTo>
                  <a:pt x="0" y="3398392"/>
                </a:ln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1811820-403F-4D93-B710-D7F182DE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4035"/>
            <a:ext cx="12192000" cy="1203824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1A8673D-5FEF-402F-8864-988FBAF8C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4035"/>
            <a:ext cx="12192000" cy="1203824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F8FE8E5-F974-4602-A8F0-0D4E916B0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78859" cy="944253"/>
          </a:xfrm>
          <a:prstGeom prst="rect">
            <a:avLst/>
          </a:prstGeom>
        </p:spPr>
      </p:pic>
      <p:pic>
        <p:nvPicPr>
          <p:cNvPr id="8" name="Picture 7" descr="A picture containing text, ground&#10;&#10;Description automatically generated">
            <a:extLst>
              <a:ext uri="{FF2B5EF4-FFF2-40B4-BE49-F238E27FC236}">
                <a16:creationId xmlns:a16="http://schemas.microsoft.com/office/drawing/2014/main" id="{4AD0A42B-D9BE-47ED-B211-A472C69895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653" y="5934328"/>
            <a:ext cx="781118" cy="80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04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C7C4-6D40-473D-B4C1-496F0276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59" y="1091921"/>
            <a:ext cx="11679534" cy="2033116"/>
          </a:xfrm>
        </p:spPr>
        <p:txBody>
          <a:bodyPr>
            <a:noAutofit/>
          </a:bodyPr>
          <a:lstStyle/>
          <a:p>
            <a:r>
              <a:rPr lang="en-US" sz="2400" b="1" dirty="0"/>
              <a:t>Request 4. Follow-up: Which Segment Had The Most Increase In Unique Products In 2021 Vs 2020? The Final Output Contains These Fields, </a:t>
            </a:r>
            <a:br>
              <a:rPr lang="en-US" sz="2400" b="1" dirty="0"/>
            </a:br>
            <a:r>
              <a:rPr lang="en-US" sz="2400" b="1" dirty="0"/>
              <a:t>		Segment</a:t>
            </a:r>
            <a:br>
              <a:rPr lang="en-US" sz="2400" b="1" dirty="0"/>
            </a:br>
            <a:r>
              <a:rPr lang="en-US" sz="2400" b="1" dirty="0"/>
              <a:t> 		Product_count_2020</a:t>
            </a:r>
            <a:br>
              <a:rPr lang="en-US" sz="2400" b="1" dirty="0"/>
            </a:br>
            <a:r>
              <a:rPr lang="en-US" sz="2400" b="1" dirty="0"/>
              <a:t>		 Product_count_2021</a:t>
            </a:r>
            <a:br>
              <a:rPr lang="en-US" sz="2400" b="1" dirty="0"/>
            </a:br>
            <a:r>
              <a:rPr lang="en-US" sz="2400" b="1" dirty="0"/>
              <a:t> 		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15D0-E57D-4418-AA08-BABDDED7C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163" y="3500176"/>
            <a:ext cx="2202263" cy="519166"/>
          </a:xfrm>
        </p:spPr>
        <p:txBody>
          <a:bodyPr>
            <a:normAutofit/>
          </a:bodyPr>
          <a:lstStyle/>
          <a:p>
            <a:r>
              <a:rPr lang="en-US" sz="2400" b="1" dirty="0"/>
              <a:t>OUTPUT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D5B66-406F-47A8-B4B2-20939C379074}"/>
              </a:ext>
            </a:extLst>
          </p:cNvPr>
          <p:cNvSpPr txBox="1"/>
          <p:nvPr/>
        </p:nvSpPr>
        <p:spPr>
          <a:xfrm>
            <a:off x="1481294" y="81706"/>
            <a:ext cx="10443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Segment</a:t>
            </a:r>
            <a:r>
              <a:rPr lang="en-US" sz="2400" b="1" dirty="0">
                <a:solidFill>
                  <a:srgbClr val="FFC000"/>
                </a:solidFill>
              </a:rPr>
              <a:t> Wise Most Increase In 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Unique Products </a:t>
            </a:r>
            <a:r>
              <a:rPr lang="en-US" sz="2400" b="1" dirty="0">
                <a:solidFill>
                  <a:srgbClr val="FFC000"/>
                </a:solidFill>
              </a:rPr>
              <a:t>In 	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2020 Vs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04C293-3958-4041-8A4E-B47F826B1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426" y="3500176"/>
            <a:ext cx="6662057" cy="27990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103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FA82-7E1E-43F8-A1B4-9F554CD40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45701"/>
            <a:ext cx="9144000" cy="61629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</a:rPr>
              <a:t>Conversion of Output to visual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A5B68-5369-4F19-96BA-D786E5B36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43" y="3938954"/>
            <a:ext cx="10668000" cy="21570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FFC000"/>
                </a:solidFill>
              </a:rPr>
              <a:t>Insights</a:t>
            </a:r>
          </a:p>
          <a:p>
            <a:r>
              <a:rPr lang="en-US" sz="2000" b="1" dirty="0"/>
              <a:t>In This Visual We Can See That All The Segment Of </a:t>
            </a:r>
            <a:r>
              <a:rPr lang="en-US" sz="2000" b="1" dirty="0">
                <a:solidFill>
                  <a:srgbClr val="FFC000"/>
                </a:solidFill>
              </a:rPr>
              <a:t>2021</a:t>
            </a:r>
            <a:r>
              <a:rPr lang="en-US" sz="2000" b="1" dirty="0"/>
              <a:t> Has Been </a:t>
            </a:r>
            <a:r>
              <a:rPr lang="en-US" sz="2000" b="1" dirty="0">
                <a:solidFill>
                  <a:srgbClr val="FFC000"/>
                </a:solidFill>
              </a:rPr>
              <a:t>Increased</a:t>
            </a:r>
            <a:r>
              <a:rPr lang="en-US" sz="2000" b="1" dirty="0"/>
              <a:t> Compared To Year </a:t>
            </a:r>
            <a:r>
              <a:rPr lang="en-US" sz="2000" b="1" dirty="0">
                <a:solidFill>
                  <a:srgbClr val="FFC000"/>
                </a:solidFill>
              </a:rPr>
              <a:t>2020</a:t>
            </a:r>
            <a:r>
              <a:rPr lang="en-US" sz="2000" b="1" dirty="0"/>
              <a:t>.</a:t>
            </a:r>
          </a:p>
          <a:p>
            <a:r>
              <a:rPr lang="en-US" sz="2000" b="1" dirty="0"/>
              <a:t> </a:t>
            </a:r>
            <a:r>
              <a:rPr lang="en-US" sz="2000" b="1" dirty="0">
                <a:solidFill>
                  <a:srgbClr val="FFC000"/>
                </a:solidFill>
              </a:rPr>
              <a:t>Accessories </a:t>
            </a:r>
            <a:r>
              <a:rPr lang="en-US" sz="2000" b="1" dirty="0"/>
              <a:t>Segment Increased By </a:t>
            </a:r>
            <a:r>
              <a:rPr lang="en-US" sz="2000" b="1" dirty="0">
                <a:solidFill>
                  <a:srgbClr val="FFC000"/>
                </a:solidFill>
              </a:rPr>
              <a:t>34</a:t>
            </a:r>
            <a:r>
              <a:rPr lang="en-US" sz="2000" b="1" dirty="0"/>
              <a:t> New Products In Year </a:t>
            </a:r>
            <a:r>
              <a:rPr lang="en-US" sz="2000" b="1" dirty="0">
                <a:solidFill>
                  <a:srgbClr val="FFC000"/>
                </a:solidFill>
              </a:rPr>
              <a:t>2020</a:t>
            </a:r>
            <a:r>
              <a:rPr lang="en-US" sz="2000" b="1" dirty="0"/>
              <a:t> To </a:t>
            </a:r>
            <a:r>
              <a:rPr lang="en-US" sz="2000" b="1" dirty="0">
                <a:solidFill>
                  <a:srgbClr val="FFC000"/>
                </a:solidFill>
              </a:rPr>
              <a:t>2021</a:t>
            </a:r>
            <a:r>
              <a:rPr lang="en-US" sz="2000" b="1" dirty="0"/>
              <a:t> .</a:t>
            </a:r>
          </a:p>
          <a:p>
            <a:r>
              <a:rPr lang="en-US" sz="2000" b="1" dirty="0"/>
              <a:t>In </a:t>
            </a:r>
            <a:r>
              <a:rPr lang="en-US" sz="2000" b="1" dirty="0">
                <a:solidFill>
                  <a:srgbClr val="FFC000"/>
                </a:solidFill>
              </a:rPr>
              <a:t>Notebook </a:t>
            </a:r>
            <a:r>
              <a:rPr lang="en-US" sz="2000" b="1" dirty="0"/>
              <a:t>And </a:t>
            </a:r>
            <a:r>
              <a:rPr lang="en-US" sz="2000" b="1" dirty="0">
                <a:solidFill>
                  <a:srgbClr val="FFC000"/>
                </a:solidFill>
              </a:rPr>
              <a:t>Peripheral </a:t>
            </a:r>
            <a:r>
              <a:rPr lang="en-US" sz="2000" b="1" dirty="0"/>
              <a:t>Segments Increased  By </a:t>
            </a:r>
            <a:r>
              <a:rPr lang="en-US" sz="2000" b="1" dirty="0">
                <a:solidFill>
                  <a:srgbClr val="FFC000"/>
                </a:solidFill>
              </a:rPr>
              <a:t>16</a:t>
            </a:r>
            <a:r>
              <a:rPr lang="en-US" sz="2000" b="1" dirty="0"/>
              <a:t> Product.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E76914-1D3F-4E35-9E4B-F9CF8051D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083" y="762000"/>
            <a:ext cx="8689526" cy="30480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556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BF81-BA9D-497C-A379-6865207B3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52" y="1256045"/>
            <a:ext cx="11907296" cy="1617784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Request 5. Get The Products That Have The Highest And Lowest Manufacturing Costs. The Final Output Should Contain These Fields, </a:t>
            </a:r>
            <a:br>
              <a:rPr lang="en-US" sz="2400" b="1" dirty="0"/>
            </a:br>
            <a:r>
              <a:rPr lang="en-US" sz="2400" b="1" dirty="0"/>
              <a:t>Product_code </a:t>
            </a:r>
            <a:br>
              <a:rPr lang="en-US" sz="2400" b="1" dirty="0"/>
            </a:br>
            <a:r>
              <a:rPr lang="en-US" sz="2400" b="1" dirty="0"/>
              <a:t>Product </a:t>
            </a:r>
            <a:br>
              <a:rPr lang="en-US" sz="2400" b="1" dirty="0"/>
            </a:br>
            <a:r>
              <a:rPr lang="en-US" sz="2400" b="1" dirty="0"/>
              <a:t>Manufacturing_cost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000DD-38A5-4E25-A678-874A86F59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47999"/>
            <a:ext cx="2091732" cy="559359"/>
          </a:xfrm>
        </p:spPr>
        <p:txBody>
          <a:bodyPr>
            <a:normAutofit/>
          </a:bodyPr>
          <a:lstStyle/>
          <a:p>
            <a:r>
              <a:rPr lang="en-US" sz="2400" b="1" dirty="0"/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E1511-D195-411B-9459-4495F1E97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152" y="3507056"/>
            <a:ext cx="7606602" cy="18185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462B36-28DF-4664-BBBF-57A01479C35A}"/>
              </a:ext>
            </a:extLst>
          </p:cNvPr>
          <p:cNvSpPr txBox="1"/>
          <p:nvPr/>
        </p:nvSpPr>
        <p:spPr>
          <a:xfrm>
            <a:off x="1477108" y="127768"/>
            <a:ext cx="9797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Products</a:t>
            </a:r>
            <a:r>
              <a:rPr lang="en-US" sz="2400" b="1" dirty="0">
                <a:solidFill>
                  <a:srgbClr val="FFC000"/>
                </a:solidFill>
              </a:rPr>
              <a:t> That Have The 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Highest</a:t>
            </a:r>
            <a:r>
              <a:rPr lang="en-US" sz="2400" b="1" dirty="0">
                <a:solidFill>
                  <a:srgbClr val="FFC000"/>
                </a:solidFill>
              </a:rPr>
              <a:t> And 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Lowest</a:t>
            </a:r>
            <a:r>
              <a:rPr lang="en-US" sz="2400" b="1" dirty="0">
                <a:solidFill>
                  <a:srgbClr val="FFC000"/>
                </a:solidFill>
              </a:rPr>
              <a:t> 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Manufacturing Cost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307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776C-94A1-4E17-A99F-822CB6A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65798"/>
            <a:ext cx="9144000" cy="59620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</a:rPr>
              <a:t>Conversion of Output to visual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497234-48ED-4B4A-9FC0-27676159CFB3}"/>
              </a:ext>
            </a:extLst>
          </p:cNvPr>
          <p:cNvSpPr txBox="1"/>
          <p:nvPr/>
        </p:nvSpPr>
        <p:spPr>
          <a:xfrm>
            <a:off x="1247670" y="4445433"/>
            <a:ext cx="96966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C000"/>
                </a:solidFill>
              </a:rPr>
              <a:t>Insights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C000"/>
                </a:solidFill>
              </a:rPr>
              <a:t>AQ HOME Allin</a:t>
            </a:r>
            <a:r>
              <a:rPr lang="en-US" sz="2000" b="1" dirty="0"/>
              <a:t>1 Gen 2 Is The </a:t>
            </a:r>
            <a:r>
              <a:rPr lang="en-US" sz="2000" b="1" dirty="0">
                <a:solidFill>
                  <a:srgbClr val="00B0F0"/>
                </a:solidFill>
              </a:rPr>
              <a:t>Highest</a:t>
            </a:r>
            <a:r>
              <a:rPr lang="en-US" sz="2000" b="1" dirty="0"/>
              <a:t> Manufacturing Cost Of </a:t>
            </a:r>
            <a:r>
              <a:rPr lang="en-US" sz="2000" b="1" dirty="0">
                <a:solidFill>
                  <a:srgbClr val="FFC000"/>
                </a:solidFill>
              </a:rPr>
              <a:t>240.54</a:t>
            </a:r>
            <a:r>
              <a:rPr lang="en-US" sz="2000" b="1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C000"/>
                </a:solidFill>
              </a:rPr>
              <a:t>AQ Master Wired X1 Ms </a:t>
            </a:r>
            <a:r>
              <a:rPr lang="en-US" sz="2000" b="1" dirty="0"/>
              <a:t>Is The </a:t>
            </a:r>
            <a:r>
              <a:rPr lang="en-US" sz="2000" b="1" dirty="0">
                <a:solidFill>
                  <a:srgbClr val="00B0F0"/>
                </a:solidFill>
              </a:rPr>
              <a:t>Lowest</a:t>
            </a:r>
            <a:r>
              <a:rPr lang="en-US" sz="2000" b="1" dirty="0"/>
              <a:t> Manufacturing Cost Of </a:t>
            </a:r>
            <a:r>
              <a:rPr lang="en-US" sz="2000" b="1" dirty="0">
                <a:solidFill>
                  <a:srgbClr val="FFC000"/>
                </a:solidFill>
              </a:rPr>
              <a:t>0.892.</a:t>
            </a:r>
          </a:p>
          <a:p>
            <a:r>
              <a:rPr lang="en-US" sz="2000" b="1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F43E65-E453-4FF5-8285-94F4F0F0E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063" y="761999"/>
            <a:ext cx="7031871" cy="30480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9230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BC20-D52C-4C6E-BDFD-D8FE3A23B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22" y="1162259"/>
            <a:ext cx="11525459" cy="2053214"/>
          </a:xfrm>
        </p:spPr>
        <p:txBody>
          <a:bodyPr>
            <a:noAutofit/>
          </a:bodyPr>
          <a:lstStyle/>
          <a:p>
            <a:r>
              <a:rPr lang="en-US" sz="2400" b="1" dirty="0"/>
              <a:t>Request 6. Generate A Report Which Contains The Top 5 Customers Who Received An Average High Pre_invoice_discount_pct For The Fiscal Year 2021 And In The Indian Market. The Final Output Contains These Fields, </a:t>
            </a:r>
            <a:br>
              <a:rPr lang="en-US" sz="2400" b="1" dirty="0"/>
            </a:br>
            <a:r>
              <a:rPr lang="en-US" sz="2400" b="1" dirty="0"/>
              <a:t>Customer_code </a:t>
            </a:r>
            <a:br>
              <a:rPr lang="en-US" sz="2400" b="1" dirty="0"/>
            </a:br>
            <a:r>
              <a:rPr lang="en-US" sz="2400" b="1" dirty="0"/>
              <a:t>Customer </a:t>
            </a:r>
            <a:br>
              <a:rPr lang="en-US" sz="2400" b="1" dirty="0"/>
            </a:br>
            <a:r>
              <a:rPr lang="en-US" sz="2400" b="1" dirty="0"/>
              <a:t>Average_discount_percentage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7612E-C32A-4AED-BAFF-94FDAA67E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872" y="3429001"/>
            <a:ext cx="2212313" cy="520002"/>
          </a:xfrm>
        </p:spPr>
        <p:txBody>
          <a:bodyPr>
            <a:normAutofit/>
          </a:bodyPr>
          <a:lstStyle/>
          <a:p>
            <a:r>
              <a:rPr lang="en-US" sz="2400" b="1" dirty="0"/>
              <a:t>OUTPUT: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77A56F-86CB-4B53-BF40-D977F0814CDA}"/>
              </a:ext>
            </a:extLst>
          </p:cNvPr>
          <p:cNvSpPr txBox="1"/>
          <p:nvPr/>
        </p:nvSpPr>
        <p:spPr>
          <a:xfrm>
            <a:off x="1527350" y="117735"/>
            <a:ext cx="10239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Top 5 </a:t>
            </a:r>
            <a:r>
              <a:rPr lang="en-US" sz="2400" b="1" dirty="0">
                <a:solidFill>
                  <a:srgbClr val="FFC000"/>
                </a:solidFill>
              </a:rPr>
              <a:t>Customers Received An 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Average High Pre_invoice _Discount_pct</a:t>
            </a:r>
            <a:r>
              <a:rPr lang="en-US" sz="2400" b="1" dirty="0">
                <a:solidFill>
                  <a:srgbClr val="FFC000"/>
                </a:solidFill>
              </a:rPr>
              <a:t> For Fiscal Year 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2021</a:t>
            </a:r>
            <a:r>
              <a:rPr lang="en-US" sz="2400" b="1" dirty="0">
                <a:solidFill>
                  <a:srgbClr val="FFC000"/>
                </a:solidFill>
              </a:rPr>
              <a:t> In 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Indian Market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ADD346-4864-4092-B2EC-9023E1044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013" y="3642528"/>
            <a:ext cx="5735956" cy="25184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027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5636-501B-4EE6-A1AB-9817EF828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85411"/>
            <a:ext cx="9144000" cy="67658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</a:rPr>
              <a:t>Conversion of Output to visual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3BE29-FE2F-4C2A-AEF0-6891F81E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90162"/>
            <a:ext cx="12118312" cy="225083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FFC000"/>
                </a:solidFill>
              </a:rPr>
              <a:t>Insights</a:t>
            </a:r>
          </a:p>
          <a:p>
            <a:r>
              <a:rPr lang="en-US" sz="2000" b="1" dirty="0"/>
              <a:t>In This Output In </a:t>
            </a:r>
            <a:r>
              <a:rPr lang="en-US" sz="2000" b="1" dirty="0">
                <a:solidFill>
                  <a:srgbClr val="FFC000"/>
                </a:solidFill>
              </a:rPr>
              <a:t>India</a:t>
            </a:r>
            <a:r>
              <a:rPr lang="en-US" sz="2000" b="1" dirty="0"/>
              <a:t> Received Average High Pre_invoice_discount_percentage In Year </a:t>
            </a:r>
            <a:r>
              <a:rPr lang="en-US" sz="2000" b="1" dirty="0">
                <a:solidFill>
                  <a:srgbClr val="FFC000"/>
                </a:solidFill>
              </a:rPr>
              <a:t>2021</a:t>
            </a:r>
            <a:r>
              <a:rPr lang="en-US" sz="2000" b="1" dirty="0"/>
              <a:t> And The </a:t>
            </a:r>
            <a:r>
              <a:rPr lang="en-US" sz="2000" b="1" dirty="0">
                <a:solidFill>
                  <a:srgbClr val="FFC000"/>
                </a:solidFill>
              </a:rPr>
              <a:t>Top 5</a:t>
            </a:r>
            <a:r>
              <a:rPr lang="en-US" sz="2000" b="1" dirty="0"/>
              <a:t> Customer Are </a:t>
            </a:r>
            <a:r>
              <a:rPr lang="en-US" sz="2000" b="1" dirty="0">
                <a:solidFill>
                  <a:srgbClr val="FFC000"/>
                </a:solidFill>
              </a:rPr>
              <a:t>Flipkart , Viveks , Ezone , Croma , Vijay Sales.</a:t>
            </a:r>
          </a:p>
          <a:p>
            <a:r>
              <a:rPr lang="en-US" sz="2000" b="1" dirty="0"/>
              <a:t>The </a:t>
            </a:r>
            <a:r>
              <a:rPr lang="en-US" sz="2000" b="1" dirty="0">
                <a:solidFill>
                  <a:srgbClr val="FFC000"/>
                </a:solidFill>
              </a:rPr>
              <a:t>Fiscal Year 2021 </a:t>
            </a:r>
            <a:r>
              <a:rPr lang="en-US" sz="2000" b="1" dirty="0"/>
              <a:t>In India Average High Pre_invoice_discount_percentage Received Customer Is </a:t>
            </a:r>
            <a:r>
              <a:rPr lang="en-US" sz="2000" b="1" dirty="0">
                <a:solidFill>
                  <a:srgbClr val="FFC000"/>
                </a:solidFill>
              </a:rPr>
              <a:t>Flipkart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FC000"/>
                </a:solidFill>
              </a:rPr>
              <a:t>(90002009)</a:t>
            </a:r>
            <a:r>
              <a:rPr lang="en-US" sz="2000" b="1" dirty="0"/>
              <a:t>by </a:t>
            </a:r>
            <a:r>
              <a:rPr lang="en-US" sz="2000" b="1" dirty="0">
                <a:solidFill>
                  <a:srgbClr val="FFC000"/>
                </a:solidFill>
              </a:rPr>
              <a:t>20.65%.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773201-A76F-44BE-8882-24E204DDC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169" y="681613"/>
            <a:ext cx="6903217" cy="34985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42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477F5-9BC7-428B-AFB0-F1D537DD8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34" y="1112018"/>
            <a:ext cx="11697956" cy="2316982"/>
          </a:xfrm>
        </p:spPr>
        <p:txBody>
          <a:bodyPr>
            <a:noAutofit/>
          </a:bodyPr>
          <a:lstStyle/>
          <a:p>
            <a:r>
              <a:rPr lang="en-US" sz="2400" b="1" dirty="0"/>
              <a:t>Request 7. Get The Complete Report Of The Gross Sales Amount For The Customer “Atliq Exclusive” For Each Month. This Analysis Helps To Get An Idea Of Low And High-performing Months And Take Strategic Decisions. The Final Report Contains These Columns: </a:t>
            </a:r>
            <a:br>
              <a:rPr lang="en-US" sz="2400" b="1" dirty="0"/>
            </a:br>
            <a:r>
              <a:rPr lang="en-US" sz="2400" b="1" dirty="0"/>
              <a:t>Month </a:t>
            </a:r>
            <a:br>
              <a:rPr lang="en-US" sz="2400" b="1" dirty="0"/>
            </a:br>
            <a:r>
              <a:rPr lang="en-US" sz="2400" b="1" dirty="0"/>
              <a:t>Year</a:t>
            </a:r>
            <a:br>
              <a:rPr lang="en-US" sz="2400" b="1" dirty="0"/>
            </a:br>
            <a:r>
              <a:rPr lang="en-US" sz="2400" b="1" dirty="0"/>
              <a:t> Gross Sales Amount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D09FB-CEAB-450D-8D58-DEB0972B8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66" y="3731287"/>
            <a:ext cx="1971152" cy="448827"/>
          </a:xfrm>
        </p:spPr>
        <p:txBody>
          <a:bodyPr>
            <a:normAutofit/>
          </a:bodyPr>
          <a:lstStyle/>
          <a:p>
            <a:r>
              <a:rPr lang="en-US" sz="2400" b="1" dirty="0"/>
              <a:t>OUTPUT: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F2AEB4-A437-45AA-93F9-663DC78448DF}"/>
              </a:ext>
            </a:extLst>
          </p:cNvPr>
          <p:cNvSpPr txBox="1"/>
          <p:nvPr/>
        </p:nvSpPr>
        <p:spPr>
          <a:xfrm>
            <a:off x="1557495" y="129877"/>
            <a:ext cx="10314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The Gross Sales Amount For The Customer 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“Atliq Exclusive” </a:t>
            </a:r>
            <a:r>
              <a:rPr lang="en-US" sz="2400" b="1" dirty="0">
                <a:solidFill>
                  <a:srgbClr val="FFC000"/>
                </a:solidFill>
              </a:rPr>
              <a:t>For Each Month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603807-11D2-4DD6-8982-139F27C6C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764" y="2270509"/>
            <a:ext cx="3756471" cy="44664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6190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6F92-FAFE-4B0C-B2EE-5D123CEEE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17714"/>
            <a:ext cx="9144000" cy="62634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</a:rPr>
              <a:t>Conversion of Output to visual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4F5B7-CDA0-4A41-A64C-14ED81BBA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330839"/>
            <a:ext cx="10668000" cy="19292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FFC000"/>
                </a:solidFill>
              </a:rPr>
              <a:t>Insights</a:t>
            </a:r>
          </a:p>
          <a:p>
            <a:r>
              <a:rPr lang="en-US" sz="2000" b="1" dirty="0"/>
              <a:t>The Gross Sales Amount For The Customer </a:t>
            </a:r>
            <a:r>
              <a:rPr lang="en-US" sz="2000" b="1" dirty="0">
                <a:solidFill>
                  <a:srgbClr val="FFC000"/>
                </a:solidFill>
              </a:rPr>
              <a:t>Atliq Exclusive </a:t>
            </a:r>
            <a:r>
              <a:rPr lang="en-US" sz="2000" b="1" dirty="0"/>
              <a:t>For Each Month As It Has Shown The Highest Gross Sales  In </a:t>
            </a:r>
            <a:r>
              <a:rPr lang="en-US" sz="2000" b="1" dirty="0">
                <a:solidFill>
                  <a:srgbClr val="FFC000"/>
                </a:solidFill>
              </a:rPr>
              <a:t>November  2020 </a:t>
            </a:r>
            <a:r>
              <a:rPr lang="en-US" sz="2000" b="1" dirty="0"/>
              <a:t>Which Is </a:t>
            </a:r>
            <a:r>
              <a:rPr lang="en-US" sz="2000" b="1" dirty="0">
                <a:solidFill>
                  <a:srgbClr val="FFC000"/>
                </a:solidFill>
              </a:rPr>
              <a:t>32 Millions</a:t>
            </a:r>
            <a:r>
              <a:rPr lang="en-US" sz="2000" b="1" dirty="0"/>
              <a:t>.</a:t>
            </a:r>
          </a:p>
          <a:p>
            <a:r>
              <a:rPr lang="en-US" sz="2000" b="1" dirty="0"/>
              <a:t>The Lowest Gross Sales Of </a:t>
            </a:r>
            <a:r>
              <a:rPr lang="en-US" sz="2000" b="1" dirty="0">
                <a:solidFill>
                  <a:srgbClr val="FFC000"/>
                </a:solidFill>
              </a:rPr>
              <a:t>0.77 Millions </a:t>
            </a:r>
            <a:r>
              <a:rPr lang="en-US" sz="2000" b="1" dirty="0"/>
              <a:t>In </a:t>
            </a:r>
            <a:r>
              <a:rPr lang="en-US" sz="2000" b="1" dirty="0">
                <a:solidFill>
                  <a:srgbClr val="FFC000"/>
                </a:solidFill>
              </a:rPr>
              <a:t>March 2020.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183D8B-969C-42C5-A4DB-C8E141446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597" y="844061"/>
            <a:ext cx="8186899" cy="32616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405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DCFA-8B6C-42C8-A430-BD5CC44A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01" y="1122066"/>
            <a:ext cx="11788392" cy="1263649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Request 8. In Which Quarter Of 2020, Got The Maximum Total_sold_quantity? The Final Output Contains These Fields Sorted By The Total_sold_quantity,</a:t>
            </a:r>
            <a:br>
              <a:rPr lang="en-US" sz="2400" b="1" dirty="0"/>
            </a:br>
            <a:r>
              <a:rPr lang="en-US" sz="2400" b="1" dirty="0"/>
              <a:t>		 Quarter </a:t>
            </a:r>
            <a:br>
              <a:rPr lang="en-US" sz="2400" b="1" dirty="0"/>
            </a:br>
            <a:r>
              <a:rPr lang="en-US" sz="2400" b="1" dirty="0"/>
              <a:t>		Total_sold_quantity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5DC44-6B56-4A77-9CA9-5CD61676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48000"/>
            <a:ext cx="2001297" cy="519166"/>
          </a:xfrm>
        </p:spPr>
        <p:txBody>
          <a:bodyPr>
            <a:normAutofit/>
          </a:bodyPr>
          <a:lstStyle/>
          <a:p>
            <a:r>
              <a:rPr lang="en-US" sz="2400" b="1" dirty="0"/>
              <a:t>OUTPUT: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B1F734-259D-4EFC-9631-8F3D10B8315B}"/>
              </a:ext>
            </a:extLst>
          </p:cNvPr>
          <p:cNvSpPr txBox="1"/>
          <p:nvPr/>
        </p:nvSpPr>
        <p:spPr>
          <a:xfrm>
            <a:off x="1366577" y="228949"/>
            <a:ext cx="9797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Quarter Of 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2020</a:t>
            </a:r>
            <a:r>
              <a:rPr lang="en-US" sz="2400" b="1" dirty="0">
                <a:solidFill>
                  <a:srgbClr val="FFC000"/>
                </a:solidFill>
              </a:rPr>
              <a:t> Got The Maximum 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Total_sold_quantity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07DE66-59A3-4984-8211-91CEC66A3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802" y="3231752"/>
            <a:ext cx="5127543" cy="24810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627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24B7-0C06-40FE-A71F-E2D6210A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5314"/>
            <a:ext cx="9144000" cy="69668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</a:rPr>
              <a:t>Conversion of Output to visual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2CE1B-E943-4F9B-B7A5-133051D8E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09292"/>
            <a:ext cx="10668000" cy="21972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FFC000"/>
                </a:solidFill>
              </a:rPr>
              <a:t>Insights</a:t>
            </a:r>
          </a:p>
          <a:p>
            <a:r>
              <a:rPr lang="en-US" sz="2000" b="1" dirty="0"/>
              <a:t>The Maximum Of Total_sold_quantity Of Gross Sales Is Quarter </a:t>
            </a:r>
            <a:r>
              <a:rPr lang="en-US" sz="2000" b="1" dirty="0">
                <a:solidFill>
                  <a:srgbClr val="FFC000"/>
                </a:solidFill>
              </a:rPr>
              <a:t>Q4 8.4 Millions</a:t>
            </a:r>
          </a:p>
          <a:p>
            <a:r>
              <a:rPr lang="en-US" sz="2000" b="1" dirty="0"/>
              <a:t>The Minimum Of Total_sold_quantity Of Gross Sales Is Quarter </a:t>
            </a:r>
            <a:r>
              <a:rPr lang="en-US" sz="2000" b="1" dirty="0">
                <a:solidFill>
                  <a:srgbClr val="FFC000"/>
                </a:solidFill>
              </a:rPr>
              <a:t>Q2 3.4 Millions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B2DE5-5326-47A7-A705-92164A032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623" y="651470"/>
            <a:ext cx="7285054" cy="32070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51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9EB4-9CD0-45EE-AFD3-57C62244C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675" y="260777"/>
            <a:ext cx="6275195" cy="707886"/>
          </a:xfrm>
        </p:spPr>
        <p:txBody>
          <a:bodyPr/>
          <a:lstStyle/>
          <a:p>
            <a:r>
              <a:rPr lang="en-US" b="1" u="sng" dirty="0">
                <a:solidFill>
                  <a:srgbClr val="00B0F0"/>
                </a:solidFill>
              </a:rPr>
              <a:t>About Atliq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1C70E-D78C-43D9-87AC-78B8CB103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96" y="2125171"/>
            <a:ext cx="11542208" cy="3612438"/>
          </a:xfrm>
        </p:spPr>
        <p:txBody>
          <a:bodyPr/>
          <a:lstStyle/>
          <a:p>
            <a:r>
              <a:rPr lang="en-US" sz="2400" b="1" u="sng" dirty="0">
                <a:solidFill>
                  <a:srgbClr val="FFC000"/>
                </a:solidFill>
              </a:rPr>
              <a:t>INTRODUCTION</a:t>
            </a:r>
          </a:p>
          <a:p>
            <a:endParaRPr lang="en-US" b="1" u="sng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b="1" u="sng" dirty="0">
              <a:solidFill>
                <a:srgbClr val="FFC000"/>
              </a:solidFill>
            </a:endParaRPr>
          </a:p>
          <a:p>
            <a:r>
              <a:rPr lang="en-US" sz="2400" b="1" u="sng" dirty="0">
                <a:solidFill>
                  <a:srgbClr val="FFC000"/>
                </a:solidFill>
              </a:rPr>
              <a:t>BACKGROUND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83B1BA-101F-43A9-9924-76416C7FA267}"/>
              </a:ext>
            </a:extLst>
          </p:cNvPr>
          <p:cNvSpPr txBox="1"/>
          <p:nvPr/>
        </p:nvSpPr>
        <p:spPr>
          <a:xfrm>
            <a:off x="3878664" y="2071110"/>
            <a:ext cx="6873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effectLst/>
                <a:latin typeface="-apple-system"/>
              </a:rPr>
              <a:t>Atliq Hardwares (Imaginary Company) Is A Leading Computer Hardware Producer In India And Is Expanding Globally.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7AD698-673F-4EFD-A679-26E7552EFFBC}"/>
              </a:ext>
            </a:extLst>
          </p:cNvPr>
          <p:cNvSpPr txBox="1"/>
          <p:nvPr/>
        </p:nvSpPr>
        <p:spPr>
          <a:xfrm>
            <a:off x="3918858" y="3115782"/>
            <a:ext cx="75161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sz="2000" b="1" dirty="0">
                <a:latin typeface="-apple-system"/>
              </a:rPr>
              <a:t>T</a:t>
            </a:r>
            <a:r>
              <a:rPr lang="en-US" sz="2000" b="1" i="0" dirty="0">
                <a:effectLst/>
                <a:latin typeface="-apple-system"/>
              </a:rPr>
              <a:t>he Management Noticed That They Do Not Get Enough Insights To Make Quick And Smart Data-informed Decisions. The Management Recognizes The Importance Of Data Analytics In Driving Informed Business Decisions And Has Decided To Strengthen Their Data Analytics Team By Hiring Several Junior Data Analysts.</a:t>
            </a:r>
            <a:endParaRPr lang="en-US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031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2BA09-F655-4AE6-90B5-051AAD332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79" y="1122066"/>
            <a:ext cx="11175442" cy="1611086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Request 9. Which Channel Helped To Bring More Gross Sales In The Fiscal Year 2021 And The Percentage Of Contribution? The Final Output Contains These Fields, </a:t>
            </a:r>
            <a:br>
              <a:rPr lang="en-US" sz="2400" b="1" dirty="0"/>
            </a:br>
            <a:r>
              <a:rPr lang="en-US" sz="2400" b="1" dirty="0"/>
              <a:t>Channel </a:t>
            </a:r>
            <a:br>
              <a:rPr lang="en-US" sz="2400" b="1" dirty="0"/>
            </a:br>
            <a:r>
              <a:rPr lang="en-US" sz="2400" b="1" dirty="0"/>
              <a:t>Gross_sales_mln </a:t>
            </a:r>
            <a:br>
              <a:rPr lang="en-US" sz="2400" b="1" dirty="0"/>
            </a:br>
            <a:r>
              <a:rPr lang="en-US" sz="2400" b="1" dirty="0"/>
              <a:t>Percentage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B868B-C015-4BA0-8D22-8869A1EC7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48000"/>
            <a:ext cx="1961103" cy="458876"/>
          </a:xfrm>
        </p:spPr>
        <p:txBody>
          <a:bodyPr>
            <a:normAutofit/>
          </a:bodyPr>
          <a:lstStyle/>
          <a:p>
            <a:r>
              <a:rPr lang="en-US" sz="2400" b="1" dirty="0"/>
              <a:t>OUTPUT: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9FD88-CC04-4663-BF91-5633710BBF2D}"/>
              </a:ext>
            </a:extLst>
          </p:cNvPr>
          <p:cNvSpPr txBox="1"/>
          <p:nvPr/>
        </p:nvSpPr>
        <p:spPr>
          <a:xfrm>
            <a:off x="1899137" y="133645"/>
            <a:ext cx="9395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Channel</a:t>
            </a:r>
            <a:r>
              <a:rPr lang="en-US" sz="2400" b="1" dirty="0">
                <a:solidFill>
                  <a:srgbClr val="FFC000"/>
                </a:solidFill>
              </a:rPr>
              <a:t> Helped To Bring more 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Gross Sales </a:t>
            </a:r>
            <a:r>
              <a:rPr lang="en-US" sz="2400" b="1" dirty="0">
                <a:solidFill>
                  <a:srgbClr val="FFC000"/>
                </a:solidFill>
              </a:rPr>
              <a:t>In The Fiscal 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Year 2021 </a:t>
            </a:r>
            <a:r>
              <a:rPr lang="en-US" sz="2400" b="1" dirty="0">
                <a:solidFill>
                  <a:srgbClr val="FFC000"/>
                </a:solidFill>
              </a:rPr>
              <a:t>And The 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Percentage</a:t>
            </a:r>
            <a:r>
              <a:rPr lang="en-US" sz="2400" b="1" dirty="0">
                <a:solidFill>
                  <a:srgbClr val="FFC000"/>
                </a:solidFill>
              </a:rPr>
              <a:t> Of Contribution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DCE6CB-E437-4375-87FB-AD30AB963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633" y="3506875"/>
            <a:ext cx="5904554" cy="18388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3732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5C91-4F87-4CD1-995C-8CB2CAA6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288" y="175846"/>
            <a:ext cx="9144000" cy="58615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</a:rPr>
              <a:t>Conversion of Output to visual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7E273-6464-4C29-953D-D2153BEAE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775" y="4472630"/>
            <a:ext cx="10934281" cy="17874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FFC000"/>
                </a:solidFill>
              </a:rPr>
              <a:t>Insights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Retailer Channel </a:t>
            </a:r>
            <a:r>
              <a:rPr lang="en-US" sz="2000" b="1" dirty="0"/>
              <a:t>Helped To Bring More Gross Sales In The Fiscal Year 2021 And The Percentage Of Contribution </a:t>
            </a:r>
            <a:r>
              <a:rPr lang="en-US" sz="2000" b="1" dirty="0">
                <a:solidFill>
                  <a:srgbClr val="FFC000"/>
                </a:solidFill>
              </a:rPr>
              <a:t>Is 73.23%.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Distributor Channel </a:t>
            </a:r>
            <a:r>
              <a:rPr lang="en-US" sz="2000" b="1" dirty="0"/>
              <a:t>Has The Less Gross Sales In The Fiscal Year 2021 The Percentage Of Contribution </a:t>
            </a:r>
            <a:r>
              <a:rPr lang="en-US" sz="2000" b="1" dirty="0">
                <a:solidFill>
                  <a:srgbClr val="FFC000"/>
                </a:solidFill>
              </a:rPr>
              <a:t>Is 11.3%.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5982C6-18E6-43C2-873E-2C430A7C4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328" y="710645"/>
            <a:ext cx="6637623" cy="35398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8764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4B496-47FF-4343-8E8E-83330FB8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54" y="1132115"/>
            <a:ext cx="11748197" cy="2495340"/>
          </a:xfrm>
        </p:spPr>
        <p:txBody>
          <a:bodyPr>
            <a:noAutofit/>
          </a:bodyPr>
          <a:lstStyle/>
          <a:p>
            <a:r>
              <a:rPr lang="en-US" sz="2400" b="1" dirty="0"/>
              <a:t>Request 10. Get The Top 3 Products In Each Division That Have A High Total_sold_quantity In The Fiscal_year 2021? The Final Output Contains These Fields, Division </a:t>
            </a:r>
            <a:br>
              <a:rPr lang="en-US" sz="2400" b="1" dirty="0"/>
            </a:br>
            <a:r>
              <a:rPr lang="en-US" sz="2400" b="1" dirty="0"/>
              <a:t>Product_code</a:t>
            </a:r>
            <a:br>
              <a:rPr lang="en-US" sz="2400" b="1" dirty="0"/>
            </a:br>
            <a:r>
              <a:rPr lang="en-US" sz="2400" b="1" dirty="0"/>
              <a:t>Product </a:t>
            </a:r>
            <a:br>
              <a:rPr lang="en-US" sz="2400" b="1" dirty="0"/>
            </a:br>
            <a:r>
              <a:rPr lang="en-US" sz="2400" b="1" dirty="0"/>
              <a:t>Total_sold_Quantity </a:t>
            </a:r>
            <a:br>
              <a:rPr lang="en-US" sz="2400" b="1" dirty="0"/>
            </a:br>
            <a:r>
              <a:rPr lang="en-US" sz="2400" b="1" dirty="0"/>
              <a:t>Rank_order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FE2A3-96D3-43CC-B886-D1DBDFDA6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748036"/>
            <a:ext cx="2242457" cy="572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OUTPUT: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EDDD-B1E5-4990-8354-08A8B105BF0E}"/>
              </a:ext>
            </a:extLst>
          </p:cNvPr>
          <p:cNvSpPr txBox="1"/>
          <p:nvPr/>
        </p:nvSpPr>
        <p:spPr>
          <a:xfrm>
            <a:off x="1497204" y="106431"/>
            <a:ext cx="10058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Top 3 Products </a:t>
            </a:r>
            <a:r>
              <a:rPr lang="en-US" sz="2400" b="1" dirty="0">
                <a:solidFill>
                  <a:srgbClr val="FFC000"/>
                </a:solidFill>
              </a:rPr>
              <a:t>In Each 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Division</a:t>
            </a:r>
            <a:r>
              <a:rPr lang="en-US" sz="2400" b="1" dirty="0">
                <a:solidFill>
                  <a:srgbClr val="FFC000"/>
                </a:solidFill>
              </a:rPr>
              <a:t> That Have A High 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Total_sold_quantity </a:t>
            </a:r>
            <a:r>
              <a:rPr lang="en-US" sz="2400" b="1" dirty="0">
                <a:solidFill>
                  <a:srgbClr val="FFC000"/>
                </a:solidFill>
              </a:rPr>
              <a:t>In The Fiscal Year 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2021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775F6C-05A9-419E-8D93-6339E2761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922" y="4019340"/>
            <a:ext cx="7124525" cy="20498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061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6C2A-D8E8-4545-9C13-AF363696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239" y="115556"/>
            <a:ext cx="9144000" cy="64644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</a:rPr>
              <a:t>Conversion of Output to visual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BD8A7-5BD0-4244-B61E-35A1EE9E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678" y="4340888"/>
            <a:ext cx="11667811" cy="212020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FFC000"/>
                </a:solidFill>
              </a:rPr>
              <a:t>Insights</a:t>
            </a:r>
          </a:p>
          <a:p>
            <a:r>
              <a:rPr lang="en-US" sz="2000" b="1" dirty="0"/>
              <a:t>In This Output There Are 3 Divisions They Are </a:t>
            </a:r>
            <a:r>
              <a:rPr lang="en-US" sz="2000" b="1" dirty="0">
                <a:solidFill>
                  <a:srgbClr val="FFC000"/>
                </a:solidFill>
              </a:rPr>
              <a:t>P&amp;A , N&amp;S And PC</a:t>
            </a:r>
            <a:r>
              <a:rPr lang="en-US" sz="2000" b="1" dirty="0"/>
              <a:t>.</a:t>
            </a:r>
          </a:p>
          <a:p>
            <a:r>
              <a:rPr lang="en-US" sz="2000" b="1" dirty="0"/>
              <a:t>This Data Shows The Top 3 Product In Each Division That Has The Highest Selling In 2021.</a:t>
            </a:r>
          </a:p>
          <a:p>
            <a:r>
              <a:rPr lang="en-US" sz="2000" b="1" dirty="0"/>
              <a:t>The </a:t>
            </a:r>
            <a:r>
              <a:rPr lang="en-US" sz="2000" b="1" dirty="0">
                <a:solidFill>
                  <a:srgbClr val="FFC000"/>
                </a:solidFill>
              </a:rPr>
              <a:t>P &amp; A </a:t>
            </a:r>
            <a:r>
              <a:rPr lang="en-US" sz="2000" b="1" dirty="0"/>
              <a:t>Division Is The Most Sold Quantity Compared To </a:t>
            </a:r>
            <a:r>
              <a:rPr lang="en-US" sz="2000" b="1" dirty="0">
                <a:solidFill>
                  <a:srgbClr val="FFC000"/>
                </a:solidFill>
              </a:rPr>
              <a:t>N &amp; S </a:t>
            </a:r>
            <a:r>
              <a:rPr lang="en-US" sz="2000" b="1" dirty="0"/>
              <a:t>Division Products.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10E09-ED6C-4558-B40F-A12A192F4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400" y="648487"/>
            <a:ext cx="8661839" cy="34411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098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A996B8-7CA7-4EF7-89A5-4AF6AE220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497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311A2-9B2C-40E6-8924-65D501CDD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68" y="1430214"/>
            <a:ext cx="10668000" cy="3048001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FFC000"/>
                </a:solidFill>
              </a:rPr>
              <a:t>REQUIREMENTS</a:t>
            </a:r>
          </a:p>
          <a:p>
            <a:endParaRPr lang="en-US" sz="2400" b="1" u="sng" dirty="0">
              <a:solidFill>
                <a:srgbClr val="FFC000"/>
              </a:solidFill>
            </a:endParaRPr>
          </a:p>
          <a:p>
            <a:endParaRPr lang="en-US" sz="2400" b="1" u="sng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2400" b="1" u="sng" dirty="0">
              <a:solidFill>
                <a:srgbClr val="FFC000"/>
              </a:solidFill>
            </a:endParaRPr>
          </a:p>
          <a:p>
            <a:r>
              <a:rPr lang="en-US" sz="2400" b="1" u="sng" dirty="0">
                <a:solidFill>
                  <a:srgbClr val="FFC000"/>
                </a:solidFill>
              </a:rPr>
              <a:t>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8C170A-72EC-4E34-9AA3-B03840C80680}"/>
              </a:ext>
            </a:extLst>
          </p:cNvPr>
          <p:cNvSpPr txBox="1"/>
          <p:nvPr/>
        </p:nvSpPr>
        <p:spPr>
          <a:xfrm>
            <a:off x="3778179" y="1335867"/>
            <a:ext cx="79783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effectLst/>
                <a:latin typeface="-apple-system"/>
              </a:rPr>
              <a:t>•Atliq Hardwares Is Seeking Insights On 10 Ad Hoc Requests For Their Business Purpose.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2000" b="1" i="0" dirty="0">
                <a:effectLst/>
                <a:latin typeface="-apple-system"/>
              </a:rPr>
              <a:t>A SQL Query-based Solution Is Required To Answer The Requests. Creativity In Presenting Insights. The Insights Should Satisfy Target Audience Top-level Management.</a:t>
            </a:r>
          </a:p>
          <a:p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E398F-D57B-4C72-9DBB-147475B176E9}"/>
              </a:ext>
            </a:extLst>
          </p:cNvPr>
          <p:cNvSpPr txBox="1"/>
          <p:nvPr/>
        </p:nvSpPr>
        <p:spPr>
          <a:xfrm>
            <a:off x="3778180" y="3381766"/>
            <a:ext cx="4612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-apple-system"/>
              </a:rPr>
              <a:t>The Dataset contains 6 Main tables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088C16-1ECC-4F55-8755-D53AED1D1911}"/>
              </a:ext>
            </a:extLst>
          </p:cNvPr>
          <p:cNvSpPr txBox="1"/>
          <p:nvPr/>
        </p:nvSpPr>
        <p:spPr>
          <a:xfrm>
            <a:off x="3778180" y="3843431"/>
            <a:ext cx="82748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-apple-system"/>
              </a:rPr>
              <a:t>1. </a:t>
            </a:r>
            <a:r>
              <a:rPr lang="en-US" sz="2000" b="1" dirty="0">
                <a:solidFill>
                  <a:srgbClr val="FFC000"/>
                </a:solidFill>
                <a:latin typeface="-apple-system"/>
              </a:rPr>
              <a:t>Dim_customer</a:t>
            </a:r>
            <a:r>
              <a:rPr lang="en-US" sz="2000" b="1" dirty="0">
                <a:latin typeface="-apple-system"/>
              </a:rPr>
              <a:t>: Contains Customer-related Data.</a:t>
            </a:r>
          </a:p>
          <a:p>
            <a:r>
              <a:rPr lang="en-US" sz="2000" b="1" dirty="0">
                <a:latin typeface="-apple-system"/>
              </a:rPr>
              <a:t>2. </a:t>
            </a:r>
            <a:r>
              <a:rPr lang="en-US" sz="2000" b="1" dirty="0">
                <a:solidFill>
                  <a:srgbClr val="FFC000"/>
                </a:solidFill>
                <a:latin typeface="-apple-system"/>
              </a:rPr>
              <a:t>Dim_product</a:t>
            </a:r>
            <a:r>
              <a:rPr lang="en-US" sz="2000" b="1" dirty="0">
                <a:latin typeface="-apple-system"/>
              </a:rPr>
              <a:t>: Contains Product-related Data.</a:t>
            </a:r>
          </a:p>
          <a:p>
            <a:r>
              <a:rPr lang="en-US" sz="2000" b="1" dirty="0">
                <a:latin typeface="-apple-system"/>
              </a:rPr>
              <a:t>3</a:t>
            </a:r>
            <a:r>
              <a:rPr lang="en-US" sz="2000" b="1" dirty="0">
                <a:solidFill>
                  <a:srgbClr val="FFC000"/>
                </a:solidFill>
                <a:latin typeface="-apple-system"/>
              </a:rPr>
              <a:t>. Fact_gross_price</a:t>
            </a:r>
            <a:r>
              <a:rPr lang="en-US" sz="2000" b="1" dirty="0">
                <a:latin typeface="-apple-system"/>
              </a:rPr>
              <a:t>: Contains Gross Price Information For Each Product.</a:t>
            </a:r>
          </a:p>
          <a:p>
            <a:r>
              <a:rPr lang="en-US" sz="2000" b="1" dirty="0">
                <a:latin typeface="-apple-system"/>
              </a:rPr>
              <a:t>4. </a:t>
            </a:r>
            <a:r>
              <a:rPr lang="en-US" sz="2000" b="1" dirty="0">
                <a:solidFill>
                  <a:srgbClr val="FFC000"/>
                </a:solidFill>
                <a:latin typeface="-apple-system"/>
              </a:rPr>
              <a:t>Fact_manufacturing_cost</a:t>
            </a:r>
            <a:r>
              <a:rPr lang="en-US" sz="2000" b="1" dirty="0">
                <a:latin typeface="-apple-system"/>
              </a:rPr>
              <a:t>: Contains The Cost Incurred In The Production Of Each Product.</a:t>
            </a:r>
          </a:p>
          <a:p>
            <a:r>
              <a:rPr lang="en-US" sz="2000" b="1" dirty="0">
                <a:latin typeface="-apple-system"/>
              </a:rPr>
              <a:t>5. </a:t>
            </a:r>
            <a:r>
              <a:rPr lang="en-US" sz="2000" b="1" dirty="0">
                <a:solidFill>
                  <a:srgbClr val="FFC000"/>
                </a:solidFill>
                <a:latin typeface="-apple-system"/>
              </a:rPr>
              <a:t>Fact_pre_invoice_deductions</a:t>
            </a:r>
            <a:r>
              <a:rPr lang="en-US" sz="2000" b="1" dirty="0">
                <a:latin typeface="-apple-system"/>
              </a:rPr>
              <a:t>: Contains Pre-invoice </a:t>
            </a:r>
          </a:p>
          <a:p>
            <a:r>
              <a:rPr lang="en-US" sz="2000" b="1" dirty="0">
                <a:latin typeface="-apple-system"/>
              </a:rPr>
              <a:t>Deductions Information For Each Product.</a:t>
            </a:r>
          </a:p>
          <a:p>
            <a:r>
              <a:rPr lang="en-US" sz="2000" b="1" dirty="0">
                <a:latin typeface="-apple-system"/>
              </a:rPr>
              <a:t>6. </a:t>
            </a:r>
            <a:r>
              <a:rPr lang="en-US" sz="2000" b="1" dirty="0">
                <a:solidFill>
                  <a:srgbClr val="FFC000"/>
                </a:solidFill>
                <a:latin typeface="-apple-system"/>
              </a:rPr>
              <a:t>Fact_sales_monthly</a:t>
            </a:r>
            <a:r>
              <a:rPr lang="en-US" sz="2000" b="1" dirty="0">
                <a:latin typeface="-apple-system"/>
              </a:rPr>
              <a:t>: Contains Monthly Sales Data For </a:t>
            </a:r>
          </a:p>
          <a:p>
            <a:r>
              <a:rPr lang="en-US" sz="2000" b="1" dirty="0">
                <a:latin typeface="-apple-system"/>
              </a:rPr>
              <a:t>Each Product.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789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302F-C24C-43A6-A4C5-7AF3BA8F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61" y="1064497"/>
            <a:ext cx="11044813" cy="669925"/>
          </a:xfrm>
        </p:spPr>
        <p:txBody>
          <a:bodyPr anchor="b">
            <a:noAutofit/>
          </a:bodyPr>
          <a:lstStyle/>
          <a:p>
            <a:r>
              <a:rPr lang="en-US" sz="2400" dirty="0"/>
              <a:t>Request 1 . Provide The List Of Markets In Which Customer "Atliq Exclusive" Operates Its Business In The APAC Region.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F1424-1388-4A3C-AD22-C7571335F7F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0161" y="2244133"/>
            <a:ext cx="2071637" cy="559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OUTPUT </a:t>
            </a:r>
            <a:r>
              <a:rPr lang="en-US" sz="2400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65FF1-E68A-4964-AC4B-46EF848EC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574" y="1999622"/>
            <a:ext cx="2939426" cy="45417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86A129-1B5E-45EA-A7D4-65755415D55A}"/>
              </a:ext>
            </a:extLst>
          </p:cNvPr>
          <p:cNvSpPr txBox="1"/>
          <p:nvPr/>
        </p:nvSpPr>
        <p:spPr>
          <a:xfrm>
            <a:off x="1306286" y="233500"/>
            <a:ext cx="10596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Atliq Exclusive </a:t>
            </a:r>
            <a:r>
              <a:rPr lang="en-US" sz="2400" b="1" dirty="0">
                <a:solidFill>
                  <a:srgbClr val="FFC000"/>
                </a:solidFill>
              </a:rPr>
              <a:t>Operates Its Business In The 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APAC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C000"/>
                </a:solidFill>
              </a:rPr>
              <a:t>Region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100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87F0D-301E-4395-BEA7-E8DB55417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756" y="145701"/>
            <a:ext cx="9366738" cy="61629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</a:rPr>
              <a:t>Conversion of Output to visual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C7E2-E81B-496F-8E65-759114F08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888" y="5107266"/>
            <a:ext cx="10421815" cy="1300233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FFC000"/>
                </a:solidFill>
              </a:rPr>
              <a:t>Insights</a:t>
            </a:r>
          </a:p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Atliq Exclusive Operates Its Business In The APAC Region In Only </a:t>
            </a:r>
            <a:r>
              <a:rPr lang="en-US" sz="4600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Markets Like </a:t>
            </a:r>
            <a:r>
              <a:rPr lang="en-US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India, Indonesia , Japan , Philippines , South Korea ,Australia , New Zealand , Bangladesh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6465E4-684E-4A60-9FE7-F1D8E023D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74" y="994786"/>
            <a:ext cx="11823318" cy="39088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3767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7C77-2993-458E-BD29-FBC918308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690" y="130175"/>
            <a:ext cx="9693310" cy="784225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Percentage Of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Unique Product </a:t>
            </a:r>
            <a:r>
              <a:rPr lang="en-US" sz="2400" b="1" dirty="0">
                <a:solidFill>
                  <a:srgbClr val="FFC000"/>
                </a:solidFill>
              </a:rPr>
              <a:t>Increase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C000"/>
                </a:solidFill>
              </a:rPr>
              <a:t>In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2021 Vs.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B1CDF-C7A4-4868-B049-ABA75CB91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48000"/>
            <a:ext cx="1840523" cy="519166"/>
          </a:xfrm>
        </p:spPr>
        <p:txBody>
          <a:bodyPr>
            <a:normAutofit/>
          </a:bodyPr>
          <a:lstStyle/>
          <a:p>
            <a:r>
              <a:rPr lang="en-US" sz="2000" dirty="0"/>
              <a:t>OUTPUT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8FF23A-9E77-4954-A645-10F1158F04EB}"/>
              </a:ext>
            </a:extLst>
          </p:cNvPr>
          <p:cNvSpPr txBox="1"/>
          <p:nvPr/>
        </p:nvSpPr>
        <p:spPr>
          <a:xfrm>
            <a:off x="261257" y="914400"/>
            <a:ext cx="11582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Request 2. What Is The Percentage Of Unique Product Increase In 2021 Vs. 2020? The Final Output Contains These Fields,</a:t>
            </a:r>
          </a:p>
          <a:p>
            <a:pPr lvl="3"/>
            <a:r>
              <a:rPr lang="en-US" sz="2000" b="1" dirty="0"/>
              <a:t> Unique_products_2020</a:t>
            </a:r>
          </a:p>
          <a:p>
            <a:pPr lvl="3"/>
            <a:r>
              <a:rPr lang="en-US" sz="2000" b="1" dirty="0"/>
              <a:t> Unique_products_2021</a:t>
            </a:r>
          </a:p>
          <a:p>
            <a:pPr lvl="3"/>
            <a:r>
              <a:rPr lang="en-US" sz="2000" b="1" dirty="0"/>
              <a:t> Percentage_chg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C31612-BA6D-4C4C-9818-00FB91444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523" y="3253942"/>
            <a:ext cx="8078874" cy="16312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4832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6884-50D2-4B7A-A27A-451884C9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17715"/>
            <a:ext cx="9144000" cy="75697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</a:rPr>
              <a:t>Conversion of Output to visual</a:t>
            </a:r>
            <a:endParaRPr lang="en-US" sz="3200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52259D9-D845-48E8-9D6E-3A8A5D420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963" y="974691"/>
            <a:ext cx="9033884" cy="351692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3C5A45-5CD5-436D-9F21-82520FC9FD8C}"/>
              </a:ext>
            </a:extLst>
          </p:cNvPr>
          <p:cNvSpPr txBox="1"/>
          <p:nvPr/>
        </p:nvSpPr>
        <p:spPr>
          <a:xfrm>
            <a:off x="572757" y="4692134"/>
            <a:ext cx="92645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C000"/>
                </a:solidFill>
              </a:rPr>
              <a:t>Insights</a:t>
            </a:r>
          </a:p>
          <a:p>
            <a:pPr algn="ctr"/>
            <a:endParaRPr lang="en-US" sz="2000" b="1" dirty="0">
              <a:solidFill>
                <a:srgbClr val="FFC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Atliq Hardware Had </a:t>
            </a:r>
            <a:r>
              <a:rPr lang="en-US" sz="2000" b="1" dirty="0">
                <a:solidFill>
                  <a:srgbClr val="FFC000"/>
                </a:solidFill>
              </a:rPr>
              <a:t>245</a:t>
            </a:r>
            <a:r>
              <a:rPr lang="en-US" sz="2000" b="1" dirty="0"/>
              <a:t> Unique Product In Year </a:t>
            </a:r>
            <a:r>
              <a:rPr lang="en-US" sz="2000" b="1" dirty="0">
                <a:solidFill>
                  <a:srgbClr val="FFC000"/>
                </a:solidFill>
              </a:rPr>
              <a:t>2020</a:t>
            </a:r>
            <a:r>
              <a:rPr lang="en-US" sz="2000" b="1" dirty="0"/>
              <a:t> Whereas  </a:t>
            </a:r>
            <a:r>
              <a:rPr lang="en-US" sz="2000" b="1" dirty="0">
                <a:solidFill>
                  <a:srgbClr val="FFC000"/>
                </a:solidFill>
              </a:rPr>
              <a:t>334</a:t>
            </a:r>
            <a:r>
              <a:rPr lang="en-US" sz="2000" b="1" dirty="0"/>
              <a:t> Unique Product In </a:t>
            </a:r>
            <a:r>
              <a:rPr lang="en-US" sz="2000" b="1" dirty="0">
                <a:solidFill>
                  <a:srgbClr val="FFC000"/>
                </a:solidFill>
              </a:rPr>
              <a:t>2021</a:t>
            </a:r>
            <a:r>
              <a:rPr lang="en-US" sz="2000" b="1" dirty="0"/>
              <a:t> It Means The Atliq Hardware Products Has Increased  By </a:t>
            </a:r>
            <a:r>
              <a:rPr lang="en-US" sz="2000" b="1" dirty="0">
                <a:solidFill>
                  <a:srgbClr val="FFC000"/>
                </a:solidFill>
              </a:rPr>
              <a:t>36.33%</a:t>
            </a:r>
            <a:r>
              <a:rPr lang="en-US" sz="2000" b="1" dirty="0"/>
              <a:t>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777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8EC5-BEE6-47F9-ADDE-82E84F9E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937" y="1135010"/>
            <a:ext cx="11317795" cy="1263649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Request 3. Provide A Report With All The Unique Product Counts For Each Segment And Sort Them In Descending Order Of Product Counts. The Final Output Contains 2 Fields, </a:t>
            </a:r>
            <a:br>
              <a:rPr lang="en-US" sz="2400" b="1" dirty="0"/>
            </a:br>
            <a:r>
              <a:rPr lang="en-US" sz="2400" b="1" dirty="0"/>
              <a:t>		Segment </a:t>
            </a:r>
            <a:br>
              <a:rPr lang="en-US" sz="2400" b="1" dirty="0"/>
            </a:br>
            <a:r>
              <a:rPr lang="en-US" sz="2400" b="1" dirty="0"/>
              <a:t>		Product_count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F67DF-9BCB-4D5B-829C-11EFEED8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47999"/>
            <a:ext cx="2111829" cy="509117"/>
          </a:xfrm>
        </p:spPr>
        <p:txBody>
          <a:bodyPr>
            <a:normAutofit/>
          </a:bodyPr>
          <a:lstStyle/>
          <a:p>
            <a:r>
              <a:rPr lang="en-US" sz="2400" dirty="0"/>
              <a:t>OUTPUT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AFEED-6B84-4A39-93AC-845BF328E247}"/>
              </a:ext>
            </a:extLst>
          </p:cNvPr>
          <p:cNvSpPr txBox="1"/>
          <p:nvPr/>
        </p:nvSpPr>
        <p:spPr>
          <a:xfrm>
            <a:off x="2069961" y="224060"/>
            <a:ext cx="7489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Unique Product </a:t>
            </a:r>
            <a:r>
              <a:rPr lang="en-US" sz="2400" b="1" dirty="0">
                <a:solidFill>
                  <a:srgbClr val="FFC000"/>
                </a:solidFill>
              </a:rPr>
              <a:t>Count For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Segments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50B850-395C-4123-A516-902467276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071" y="2950491"/>
            <a:ext cx="4624918" cy="30177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863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AC655-3E51-45D2-B991-C8646C957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013" y="164123"/>
            <a:ext cx="9144000" cy="60625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</a:rPr>
              <a:t>Conversion of Output to visual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A8083-0AD5-4C57-8A99-ABB6CCCCA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581" y="4491611"/>
            <a:ext cx="10612735" cy="19895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FFC000"/>
                </a:solidFill>
              </a:rPr>
              <a:t>Insights</a:t>
            </a:r>
          </a:p>
          <a:p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Based On Output It Has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 Segments That Contains </a:t>
            </a:r>
            <a:r>
              <a:rPr lang="en-US" sz="2000" b="1" dirty="0">
                <a:solidFill>
                  <a:srgbClr val="FFC000"/>
                </a:solidFill>
              </a:rPr>
              <a:t>Notebook , Accessories , Peripherals , Desktop , Storage And Networking. </a:t>
            </a:r>
          </a:p>
          <a:p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The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Notebook Segment  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Contain The </a:t>
            </a: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Highest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  Number Of  Count Of Product Is  </a:t>
            </a:r>
            <a:r>
              <a:rPr lang="en-US" sz="2000" b="1" dirty="0">
                <a:solidFill>
                  <a:srgbClr val="FFC000"/>
                </a:solidFill>
              </a:rPr>
              <a:t>129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 And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Network Segment 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Contains The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Lowest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  Count Of Product Is </a:t>
            </a:r>
            <a:r>
              <a:rPr lang="en-US" sz="2000" b="1" dirty="0">
                <a:solidFill>
                  <a:srgbClr val="FFC000"/>
                </a:solidFill>
              </a:rPr>
              <a:t>9.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 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</a:rPr>
              <a:t>	</a:t>
            </a:r>
            <a:endParaRPr lang="en-US" sz="2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86C7F-0D8A-4A18-97D2-12E5AAE54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651" y="938538"/>
            <a:ext cx="5868237" cy="33530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054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|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2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2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1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3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5|1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5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4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6.9"/>
</p:tagLst>
</file>

<file path=ppt/theme/theme1.xml><?xml version="1.0" encoding="utf-8"?>
<a:theme xmlns:a="http://schemas.openxmlformats.org/drawingml/2006/main" name="TornVTI">
  <a:themeElements>
    <a:clrScheme name="AnalogousFromRegularSeedLeftStep">
      <a:dk1>
        <a:srgbClr val="000000"/>
      </a:dk1>
      <a:lt1>
        <a:srgbClr val="FFFFFF"/>
      </a:lt1>
      <a:dk2>
        <a:srgbClr val="2E1B30"/>
      </a:dk2>
      <a:lt2>
        <a:srgbClr val="F0F3F2"/>
      </a:lt2>
      <a:accent1>
        <a:srgbClr val="E7295E"/>
      </a:accent1>
      <a:accent2>
        <a:srgbClr val="D5179B"/>
      </a:accent2>
      <a:accent3>
        <a:srgbClr val="D129E7"/>
      </a:accent3>
      <a:accent4>
        <a:srgbClr val="7117D5"/>
      </a:accent4>
      <a:accent5>
        <a:srgbClr val="372DE7"/>
      </a:accent5>
      <a:accent6>
        <a:srgbClr val="175CD5"/>
      </a:accent6>
      <a:hlink>
        <a:srgbClr val="349C7F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1269</Words>
  <Application>Microsoft Office PowerPoint</Application>
  <PresentationFormat>Widescreen</PresentationFormat>
  <Paragraphs>101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Aharoni</vt:lpstr>
      <vt:lpstr>Algerian</vt:lpstr>
      <vt:lpstr>-apple-system</vt:lpstr>
      <vt:lpstr>Arial</vt:lpstr>
      <vt:lpstr>Verdana Pro</vt:lpstr>
      <vt:lpstr>Verdana Pro Cond SemiBold</vt:lpstr>
      <vt:lpstr>TornVTI</vt:lpstr>
      <vt:lpstr>Consumer goods analysis Ad_hoc Insights</vt:lpstr>
      <vt:lpstr>About Atliq Hardware</vt:lpstr>
      <vt:lpstr>PowerPoint Presentation</vt:lpstr>
      <vt:lpstr>Request 1 . Provide The List Of Markets In Which Customer "Atliq Exclusive" Operates Its Business In The APAC Region. </vt:lpstr>
      <vt:lpstr>Conversion of Output to visual</vt:lpstr>
      <vt:lpstr>Percentage Of Unique Product Increase In 2021 Vs. 2020</vt:lpstr>
      <vt:lpstr>Conversion of Output to visual</vt:lpstr>
      <vt:lpstr>Request 3. Provide A Report With All The Unique Product Counts For Each Segment And Sort Them In Descending Order Of Product Counts. The Final Output Contains 2 Fields,    Segment    Product_count </vt:lpstr>
      <vt:lpstr>Conversion of Output to visual</vt:lpstr>
      <vt:lpstr>Request 4. Follow-up: Which Segment Had The Most Increase In Unique Products In 2021 Vs 2020? The Final Output Contains These Fields,    Segment    Product_count_2020    Product_count_2021    Difference</vt:lpstr>
      <vt:lpstr>Conversion of Output to visual</vt:lpstr>
      <vt:lpstr>Request 5. Get The Products That Have The Highest And Lowest Manufacturing Costs. The Final Output Should Contain These Fields,  Product_code  Product  Manufacturing_cost</vt:lpstr>
      <vt:lpstr>Conversion of Output to visual</vt:lpstr>
      <vt:lpstr>Request 6. Generate A Report Which Contains The Top 5 Customers Who Received An Average High Pre_invoice_discount_pct For The Fiscal Year 2021 And In The Indian Market. The Final Output Contains These Fields,  Customer_code  Customer  Average_discount_percentage</vt:lpstr>
      <vt:lpstr>Conversion of Output to visual</vt:lpstr>
      <vt:lpstr>Request 7. Get The Complete Report Of The Gross Sales Amount For The Customer “Atliq Exclusive” For Each Month. This Analysis Helps To Get An Idea Of Low And High-performing Months And Take Strategic Decisions. The Final Report Contains These Columns:  Month  Year  Gross Sales Amount </vt:lpstr>
      <vt:lpstr>Conversion of Output to visual</vt:lpstr>
      <vt:lpstr>Request 8. In Which Quarter Of 2020, Got The Maximum Total_sold_quantity? The Final Output Contains These Fields Sorted By The Total_sold_quantity,    Quarter    Total_sold_quantity</vt:lpstr>
      <vt:lpstr>Conversion of Output to visual</vt:lpstr>
      <vt:lpstr>Request 9. Which Channel Helped To Bring More Gross Sales In The Fiscal Year 2021 And The Percentage Of Contribution? The Final Output Contains These Fields,  Channel  Gross_sales_mln  Percentage</vt:lpstr>
      <vt:lpstr>Conversion of Output to visual</vt:lpstr>
      <vt:lpstr>Request 10. Get The Top 3 Products In Each Division That Have A High Total_sold_quantity In The Fiscal_year 2021? The Final Output Contains These Fields, Division  Product_code Product  Total_sold_Quantity  Rank_order </vt:lpstr>
      <vt:lpstr>Conversion of Output to visual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goods analysis Ad_hoc Insights</dc:title>
  <dc:creator>LENOVO</dc:creator>
  <cp:lastModifiedBy>suman raulo</cp:lastModifiedBy>
  <cp:revision>8</cp:revision>
  <dcterms:created xsi:type="dcterms:W3CDTF">2023-02-26T13:26:10Z</dcterms:created>
  <dcterms:modified xsi:type="dcterms:W3CDTF">2023-02-27T14:21:28Z</dcterms:modified>
</cp:coreProperties>
</file>