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4" r:id="rId10"/>
    <p:sldId id="265" r:id="rId11"/>
    <p:sldId id="263" r:id="rId12"/>
    <p:sldId id="271" r:id="rId13"/>
    <p:sldId id="267" r:id="rId14"/>
    <p:sldId id="270" r:id="rId15"/>
    <p:sldId id="269" r:id="rId16"/>
    <p:sldId id="26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8755-4E35-3A0B-6D1C-C4F0734ED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F91EEC-62EE-47F9-D7FB-088A95C82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3F75A5-5874-88C3-AE84-A3AEF18C3238}"/>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5" name="Footer Placeholder 4">
            <a:extLst>
              <a:ext uri="{FF2B5EF4-FFF2-40B4-BE49-F238E27FC236}">
                <a16:creationId xmlns:a16="http://schemas.microsoft.com/office/drawing/2014/main" id="{9C3BF01A-D65A-D05D-7374-54CAFA55C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B6DC2-B03C-63E4-31DE-AA09C582E4C7}"/>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1245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C641-386E-7746-38BD-B126B92289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B5BFB2-5AA2-C83F-EEAE-467048A871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83471-5FD3-DE5B-472D-C860748564C7}"/>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5" name="Footer Placeholder 4">
            <a:extLst>
              <a:ext uri="{FF2B5EF4-FFF2-40B4-BE49-F238E27FC236}">
                <a16:creationId xmlns:a16="http://schemas.microsoft.com/office/drawing/2014/main" id="{05C08238-A812-DD07-8101-1D8452373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B32BA3-E75D-7E77-D8B4-F4E1E768EF1B}"/>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74015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69675-0407-91C9-B7E1-CB8BDF661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F85A74-FA63-8F66-1F50-BAD18007EA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9B6F5D-4676-4C78-5B61-2E000D39EAA5}"/>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5" name="Footer Placeholder 4">
            <a:extLst>
              <a:ext uri="{FF2B5EF4-FFF2-40B4-BE49-F238E27FC236}">
                <a16:creationId xmlns:a16="http://schemas.microsoft.com/office/drawing/2014/main" id="{5F3BC5D5-737E-9332-9D31-87B1F7520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2B52E-4335-B9DB-CC16-31F8B1CCE865}"/>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58306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BF00-684B-533A-6166-0B52B5EA62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3BBE2F-BE8E-F36C-04A0-9DFC35D770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FA4C4-EBE2-9905-819D-F12C88B7F683}"/>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5" name="Footer Placeholder 4">
            <a:extLst>
              <a:ext uri="{FF2B5EF4-FFF2-40B4-BE49-F238E27FC236}">
                <a16:creationId xmlns:a16="http://schemas.microsoft.com/office/drawing/2014/main" id="{BE0A1B1F-EF56-3673-93F7-4337B31D5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A50FCF-44EE-5C5D-75ED-38BF8612EF44}"/>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36944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B810-A0A4-0744-CEEB-06D701575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19F2F5-41C8-DDEF-738C-43B47CF12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B042D-E2FA-53BA-ABDA-4BA2B529DF2A}"/>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5" name="Footer Placeholder 4">
            <a:extLst>
              <a:ext uri="{FF2B5EF4-FFF2-40B4-BE49-F238E27FC236}">
                <a16:creationId xmlns:a16="http://schemas.microsoft.com/office/drawing/2014/main" id="{E2FEBDD8-19F9-5526-BABF-D44A0E94B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B2787-3964-3475-258D-D8C48FE501D2}"/>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331971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DB11-2383-6F55-743F-F31DE153E6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4C49F8-2C50-AAA7-779B-1FFBF3E4D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23F978-89E3-5780-1516-B2018E4C1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5DDF0F-2040-FEF4-CCD0-B8E2641866E1}"/>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6" name="Footer Placeholder 5">
            <a:extLst>
              <a:ext uri="{FF2B5EF4-FFF2-40B4-BE49-F238E27FC236}">
                <a16:creationId xmlns:a16="http://schemas.microsoft.com/office/drawing/2014/main" id="{D4E0DD7E-684F-FD04-86D6-ED6BD913C5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66AAC-6A50-51CD-8FDC-940BB80C5CFB}"/>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6756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0EC6-0A91-E123-ECDA-6DDC85035F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178CA7-7976-6F52-8885-49028EF10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86A60-1993-5281-BE20-D134131A7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F4D51D-BFB6-DFB4-3A71-E0D5A3A2D3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308FB-F5A3-6352-73A9-2AC3C1914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ECE46E-93BA-DA1A-031E-96694AA58736}"/>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8" name="Footer Placeholder 7">
            <a:extLst>
              <a:ext uri="{FF2B5EF4-FFF2-40B4-BE49-F238E27FC236}">
                <a16:creationId xmlns:a16="http://schemas.microsoft.com/office/drawing/2014/main" id="{6E1CF3AC-C1B3-C7FF-BD56-5DFCAE1C85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B342C6-05F9-830A-2071-0B3F3592E10F}"/>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21910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5D0-A014-0B6B-098E-540F2B81C2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BFA901-682D-331A-9F6E-C27442C85D30}"/>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4" name="Footer Placeholder 3">
            <a:extLst>
              <a:ext uri="{FF2B5EF4-FFF2-40B4-BE49-F238E27FC236}">
                <a16:creationId xmlns:a16="http://schemas.microsoft.com/office/drawing/2014/main" id="{89CBB448-BE5D-129E-FDA2-E77EE9ACC6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42B494-10C4-4206-7853-8DB136000175}"/>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07462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8E4EC-496D-9B98-ACBD-1ED9A00C725C}"/>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3" name="Footer Placeholder 2">
            <a:extLst>
              <a:ext uri="{FF2B5EF4-FFF2-40B4-BE49-F238E27FC236}">
                <a16:creationId xmlns:a16="http://schemas.microsoft.com/office/drawing/2014/main" id="{6C4BC9E2-AAA8-BD1D-990D-CF486F6E84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E8B120-03F8-7C61-AACB-E7106096974C}"/>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78222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B5C5-F1F4-58DD-219D-883A5BE80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82E215-C08B-5779-274D-CBBCC120E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FEF930-1908-8870-CA00-BBE26B5CE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A8732-1CF8-025F-F42F-51E80D1DEB22}"/>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6" name="Footer Placeholder 5">
            <a:extLst>
              <a:ext uri="{FF2B5EF4-FFF2-40B4-BE49-F238E27FC236}">
                <a16:creationId xmlns:a16="http://schemas.microsoft.com/office/drawing/2014/main" id="{D1F18347-96FC-F73E-0EFE-8E82897CD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D34A8-458A-B506-8B34-7E7C278ED2D4}"/>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02331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A283-A742-5203-552F-9734984998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3414F7-F6D6-1C13-59DD-81B3A0E1D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3A9722-38B9-E2F3-5BA9-FBA2BCC60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D0266-ED67-BB58-7682-DA42AD596D2D}"/>
              </a:ext>
            </a:extLst>
          </p:cNvPr>
          <p:cNvSpPr>
            <a:spLocks noGrp="1"/>
          </p:cNvSpPr>
          <p:nvPr>
            <p:ph type="dt" sz="half" idx="10"/>
          </p:nvPr>
        </p:nvSpPr>
        <p:spPr/>
        <p:txBody>
          <a:bodyPr/>
          <a:lstStyle/>
          <a:p>
            <a:fld id="{BD4EC2E7-C020-43F7-8D92-F150FF1C5BF6}" type="datetimeFigureOut">
              <a:rPr lang="en-IN" smtClean="0"/>
              <a:t>16-10-2023</a:t>
            </a:fld>
            <a:endParaRPr lang="en-IN"/>
          </a:p>
        </p:txBody>
      </p:sp>
      <p:sp>
        <p:nvSpPr>
          <p:cNvPr id="6" name="Footer Placeholder 5">
            <a:extLst>
              <a:ext uri="{FF2B5EF4-FFF2-40B4-BE49-F238E27FC236}">
                <a16:creationId xmlns:a16="http://schemas.microsoft.com/office/drawing/2014/main" id="{D06660B6-F4F5-851A-BD54-C8502168C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490016-9393-F1A8-3FC1-0BA5730BD18D}"/>
              </a:ext>
            </a:extLst>
          </p:cNvPr>
          <p:cNvSpPr>
            <a:spLocks noGrp="1"/>
          </p:cNvSpPr>
          <p:nvPr>
            <p:ph type="sldNum" sz="quarter" idx="12"/>
          </p:nvPr>
        </p:nvSpPr>
        <p:spPr/>
        <p:txBody>
          <a:bodyPr/>
          <a:lstStyle/>
          <a:p>
            <a:fld id="{44BE6EEF-16B3-40DB-9008-220A9372683F}" type="slidenum">
              <a:rPr lang="en-IN" smtClean="0"/>
              <a:t>‹#›</a:t>
            </a:fld>
            <a:endParaRPr lang="en-IN"/>
          </a:p>
        </p:txBody>
      </p:sp>
    </p:spTree>
    <p:extLst>
      <p:ext uri="{BB962C8B-B14F-4D97-AF65-F5344CB8AC3E}">
        <p14:creationId xmlns:p14="http://schemas.microsoft.com/office/powerpoint/2010/main" val="168068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A6CBE-17B7-D61A-00E9-010067EA4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94C14D-B6DC-4D40-AA93-6AE5C1685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9C4BD-0F9B-A4DF-5CD9-A22B33669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EC2E7-C020-43F7-8D92-F150FF1C5BF6}" type="datetimeFigureOut">
              <a:rPr lang="en-IN" smtClean="0"/>
              <a:t>16-10-2023</a:t>
            </a:fld>
            <a:endParaRPr lang="en-IN"/>
          </a:p>
        </p:txBody>
      </p:sp>
      <p:sp>
        <p:nvSpPr>
          <p:cNvPr id="5" name="Footer Placeholder 4">
            <a:extLst>
              <a:ext uri="{FF2B5EF4-FFF2-40B4-BE49-F238E27FC236}">
                <a16:creationId xmlns:a16="http://schemas.microsoft.com/office/drawing/2014/main" id="{69E02AFE-D943-DF46-8BB7-5264DCEF4D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24086C-6F5F-A20A-1651-B5C37AAFF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6EEF-16B3-40DB-9008-220A9372683F}" type="slidenum">
              <a:rPr lang="en-IN" smtClean="0"/>
              <a:t>‹#›</a:t>
            </a:fld>
            <a:endParaRPr lang="en-IN"/>
          </a:p>
        </p:txBody>
      </p:sp>
    </p:spTree>
    <p:extLst>
      <p:ext uri="{BB962C8B-B14F-4D97-AF65-F5344CB8AC3E}">
        <p14:creationId xmlns:p14="http://schemas.microsoft.com/office/powerpoint/2010/main" val="282412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4C30-2589-954B-E1C3-7E8CFD2F9D17}"/>
              </a:ext>
            </a:extLst>
          </p:cNvPr>
          <p:cNvSpPr>
            <a:spLocks noGrp="1"/>
          </p:cNvSpPr>
          <p:nvPr>
            <p:ph type="ctrTitle"/>
          </p:nvPr>
        </p:nvSpPr>
        <p:spPr>
          <a:xfrm>
            <a:off x="1524000" y="1122363"/>
            <a:ext cx="9859766" cy="2387600"/>
          </a:xfrm>
        </p:spPr>
        <p:txBody>
          <a:bodyPr>
            <a:normAutofit/>
          </a:bodyPr>
          <a:lstStyle/>
          <a:p>
            <a:pPr algn="l"/>
            <a:r>
              <a:rPr lang="en-IN" sz="5400" b="1" i="0" dirty="0">
                <a:solidFill>
                  <a:srgbClr val="242424"/>
                </a:solidFill>
                <a:effectLst/>
                <a:latin typeface="sohne"/>
              </a:rPr>
              <a:t>Support Vector Machine (SVM)</a:t>
            </a:r>
          </a:p>
        </p:txBody>
      </p:sp>
      <p:sp>
        <p:nvSpPr>
          <p:cNvPr id="3" name="Subtitle 2">
            <a:extLst>
              <a:ext uri="{FF2B5EF4-FFF2-40B4-BE49-F238E27FC236}">
                <a16:creationId xmlns:a16="http://schemas.microsoft.com/office/drawing/2014/main" id="{2C74BDC8-EC0D-386E-A55D-F98535940D2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3806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15A129-14F8-1728-11E2-A6284266A8DF}"/>
              </a:ext>
            </a:extLst>
          </p:cNvPr>
          <p:cNvPicPr>
            <a:picLocks noChangeAspect="1"/>
          </p:cNvPicPr>
          <p:nvPr/>
        </p:nvPicPr>
        <p:blipFill>
          <a:blip r:embed="rId2"/>
          <a:stretch>
            <a:fillRect/>
          </a:stretch>
        </p:blipFill>
        <p:spPr>
          <a:xfrm>
            <a:off x="801465" y="667542"/>
            <a:ext cx="10589069" cy="5939710"/>
          </a:xfrm>
          <a:prstGeom prst="rect">
            <a:avLst/>
          </a:prstGeom>
        </p:spPr>
      </p:pic>
    </p:spTree>
    <p:extLst>
      <p:ext uri="{BB962C8B-B14F-4D97-AF65-F5344CB8AC3E}">
        <p14:creationId xmlns:p14="http://schemas.microsoft.com/office/powerpoint/2010/main" val="3349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C2CEC1-DDDB-5C21-5B87-73DA08191D42}"/>
              </a:ext>
            </a:extLst>
          </p:cNvPr>
          <p:cNvSpPr>
            <a:spLocks noGrp="1"/>
          </p:cNvSpPr>
          <p:nvPr>
            <p:ph type="title"/>
          </p:nvPr>
        </p:nvSpPr>
        <p:spPr>
          <a:xfrm>
            <a:off x="358347" y="123567"/>
            <a:ext cx="12134334" cy="1325563"/>
          </a:xfrm>
        </p:spPr>
        <p:txBody>
          <a:bodyPr>
            <a:normAutofit fontScale="90000"/>
          </a:bodyPr>
          <a:lstStyle/>
          <a:p>
            <a:r>
              <a:rPr lang="en-US" b="1" i="0" dirty="0">
                <a:solidFill>
                  <a:srgbClr val="273239"/>
                </a:solidFill>
                <a:effectLst/>
                <a:latin typeface="Cambria" panose="02040503050406030204" pitchFamily="18" charset="0"/>
                <a:ea typeface="Cambria" panose="02040503050406030204" pitchFamily="18" charset="0"/>
              </a:rPr>
              <a:t>Mathematical intuition of Support Vector Machine</a:t>
            </a:r>
            <a:br>
              <a:rPr lang="en-US" b="1" i="0" dirty="0">
                <a:solidFill>
                  <a:srgbClr val="273239"/>
                </a:solidFill>
                <a:effectLst/>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E0DC5A8D-1DA8-CEED-0695-F99EA2F1BA08}"/>
              </a:ext>
            </a:extLst>
          </p:cNvPr>
          <p:cNvSpPr/>
          <p:nvPr/>
        </p:nvSpPr>
        <p:spPr>
          <a:xfrm>
            <a:off x="6586151" y="2520778"/>
            <a:ext cx="4992130" cy="3213153"/>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TextBox 10">
            <a:extLst>
              <a:ext uri="{FF2B5EF4-FFF2-40B4-BE49-F238E27FC236}">
                <a16:creationId xmlns:a16="http://schemas.microsoft.com/office/drawing/2014/main" id="{11BCE2ED-2B8E-378E-B39F-3FD73C013626}"/>
              </a:ext>
            </a:extLst>
          </p:cNvPr>
          <p:cNvSpPr txBox="1"/>
          <p:nvPr/>
        </p:nvSpPr>
        <p:spPr>
          <a:xfrm>
            <a:off x="1122920" y="1418451"/>
            <a:ext cx="10579913" cy="1077218"/>
          </a:xfrm>
          <a:prstGeom prst="rect">
            <a:avLst/>
          </a:prstGeom>
          <a:noFill/>
        </p:spPr>
        <p:txBody>
          <a:bodyPr wrap="square">
            <a:spAutoFit/>
          </a:bodyPr>
          <a:lstStyle/>
          <a:p>
            <a:r>
              <a:rPr lang="en-US" sz="3200" dirty="0"/>
              <a:t>We find w and b by solving the following objective function using Quadratic Programming.</a:t>
            </a:r>
            <a:endParaRPr lang="en-IN" sz="3200" dirty="0"/>
          </a:p>
        </p:txBody>
      </p:sp>
      <p:pic>
        <p:nvPicPr>
          <p:cNvPr id="14" name="Picture 13">
            <a:extLst>
              <a:ext uri="{FF2B5EF4-FFF2-40B4-BE49-F238E27FC236}">
                <a16:creationId xmlns:a16="http://schemas.microsoft.com/office/drawing/2014/main" id="{5ABC1073-EE02-A7F9-3108-5DBFE12A99AC}"/>
              </a:ext>
            </a:extLst>
          </p:cNvPr>
          <p:cNvPicPr>
            <a:picLocks noChangeAspect="1"/>
          </p:cNvPicPr>
          <p:nvPr/>
        </p:nvPicPr>
        <p:blipFill>
          <a:blip r:embed="rId2"/>
          <a:stretch>
            <a:fillRect/>
          </a:stretch>
        </p:blipFill>
        <p:spPr>
          <a:xfrm>
            <a:off x="827328" y="2791656"/>
            <a:ext cx="10875505" cy="2488478"/>
          </a:xfrm>
          <a:prstGeom prst="rect">
            <a:avLst/>
          </a:prstGeom>
        </p:spPr>
      </p:pic>
      <p:sp>
        <p:nvSpPr>
          <p:cNvPr id="15" name="Rectangle 14">
            <a:extLst>
              <a:ext uri="{FF2B5EF4-FFF2-40B4-BE49-F238E27FC236}">
                <a16:creationId xmlns:a16="http://schemas.microsoft.com/office/drawing/2014/main" id="{F0B52793-8CF1-F944-874F-B080A284463C}"/>
              </a:ext>
            </a:extLst>
          </p:cNvPr>
          <p:cNvSpPr/>
          <p:nvPr/>
        </p:nvSpPr>
        <p:spPr>
          <a:xfrm>
            <a:off x="543697" y="3805881"/>
            <a:ext cx="1383957" cy="174513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9448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8EA5F-FB89-BE06-788F-3D9DE24B6AAC}"/>
              </a:ext>
            </a:extLst>
          </p:cNvPr>
          <p:cNvPicPr>
            <a:picLocks noChangeAspect="1"/>
          </p:cNvPicPr>
          <p:nvPr/>
        </p:nvPicPr>
        <p:blipFill>
          <a:blip r:embed="rId2"/>
          <a:stretch>
            <a:fillRect/>
          </a:stretch>
        </p:blipFill>
        <p:spPr>
          <a:xfrm>
            <a:off x="2211512" y="761938"/>
            <a:ext cx="7538664" cy="5975770"/>
          </a:xfrm>
          <a:prstGeom prst="rect">
            <a:avLst/>
          </a:prstGeom>
        </p:spPr>
      </p:pic>
      <p:sp>
        <p:nvSpPr>
          <p:cNvPr id="5" name="TextBox 4">
            <a:extLst>
              <a:ext uri="{FF2B5EF4-FFF2-40B4-BE49-F238E27FC236}">
                <a16:creationId xmlns:a16="http://schemas.microsoft.com/office/drawing/2014/main" id="{D7BF5BE3-E869-047A-071A-0C104A3B9303}"/>
              </a:ext>
            </a:extLst>
          </p:cNvPr>
          <p:cNvSpPr txBox="1"/>
          <p:nvPr/>
        </p:nvSpPr>
        <p:spPr>
          <a:xfrm>
            <a:off x="2532909" y="238718"/>
            <a:ext cx="7126182" cy="523220"/>
          </a:xfrm>
          <a:prstGeom prst="rect">
            <a:avLst/>
          </a:prstGeom>
          <a:noFill/>
        </p:spPr>
        <p:txBody>
          <a:bodyPr wrap="none" rtlCol="0">
            <a:spAutoFit/>
          </a:bodyPr>
          <a:lstStyle/>
          <a:p>
            <a:r>
              <a:rPr lang="en-IN" sz="2800" b="1" dirty="0"/>
              <a:t>When a hard margin classifier is not applicable</a:t>
            </a:r>
          </a:p>
        </p:txBody>
      </p:sp>
    </p:spTree>
    <p:extLst>
      <p:ext uri="{BB962C8B-B14F-4D97-AF65-F5344CB8AC3E}">
        <p14:creationId xmlns:p14="http://schemas.microsoft.com/office/powerpoint/2010/main" val="346285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A9745F-7F56-A155-6241-4690E76AD12B}"/>
              </a:ext>
            </a:extLst>
          </p:cNvPr>
          <p:cNvPicPr>
            <a:picLocks noChangeAspect="1"/>
          </p:cNvPicPr>
          <p:nvPr/>
        </p:nvPicPr>
        <p:blipFill>
          <a:blip r:embed="rId2"/>
          <a:stretch>
            <a:fillRect/>
          </a:stretch>
        </p:blipFill>
        <p:spPr>
          <a:xfrm>
            <a:off x="1604061" y="682835"/>
            <a:ext cx="9282242" cy="5492330"/>
          </a:xfrm>
          <a:prstGeom prst="rect">
            <a:avLst/>
          </a:prstGeom>
        </p:spPr>
      </p:pic>
    </p:spTree>
    <p:extLst>
      <p:ext uri="{BB962C8B-B14F-4D97-AF65-F5344CB8AC3E}">
        <p14:creationId xmlns:p14="http://schemas.microsoft.com/office/powerpoint/2010/main" val="3247722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B1D97C-44C1-71A6-17CD-C01EF01A84F9}"/>
              </a:ext>
            </a:extLst>
          </p:cNvPr>
          <p:cNvPicPr>
            <a:picLocks noChangeAspect="1"/>
          </p:cNvPicPr>
          <p:nvPr/>
        </p:nvPicPr>
        <p:blipFill>
          <a:blip r:embed="rId2"/>
          <a:stretch>
            <a:fillRect/>
          </a:stretch>
        </p:blipFill>
        <p:spPr>
          <a:xfrm>
            <a:off x="0" y="492807"/>
            <a:ext cx="11878858" cy="6365193"/>
          </a:xfrm>
          <a:prstGeom prst="rect">
            <a:avLst/>
          </a:prstGeom>
        </p:spPr>
      </p:pic>
      <p:sp>
        <p:nvSpPr>
          <p:cNvPr id="4" name="Rectangle 3">
            <a:extLst>
              <a:ext uri="{FF2B5EF4-FFF2-40B4-BE49-F238E27FC236}">
                <a16:creationId xmlns:a16="http://schemas.microsoft.com/office/drawing/2014/main" id="{B737F404-B061-8DE6-FE14-662CBDE5CDB2}"/>
              </a:ext>
            </a:extLst>
          </p:cNvPr>
          <p:cNvSpPr/>
          <p:nvPr/>
        </p:nvSpPr>
        <p:spPr>
          <a:xfrm>
            <a:off x="5399903" y="247135"/>
            <a:ext cx="6647935" cy="100089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7942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C18B5C-B430-F2CF-1E25-52E93C038093}"/>
              </a:ext>
            </a:extLst>
          </p:cNvPr>
          <p:cNvPicPr>
            <a:picLocks noChangeAspect="1"/>
          </p:cNvPicPr>
          <p:nvPr/>
        </p:nvPicPr>
        <p:blipFill>
          <a:blip r:embed="rId2"/>
          <a:stretch>
            <a:fillRect/>
          </a:stretch>
        </p:blipFill>
        <p:spPr>
          <a:xfrm>
            <a:off x="2444343" y="766119"/>
            <a:ext cx="7807640" cy="2243606"/>
          </a:xfrm>
          <a:prstGeom prst="rect">
            <a:avLst/>
          </a:prstGeom>
        </p:spPr>
      </p:pic>
      <p:pic>
        <p:nvPicPr>
          <p:cNvPr id="5" name="Picture 4">
            <a:extLst>
              <a:ext uri="{FF2B5EF4-FFF2-40B4-BE49-F238E27FC236}">
                <a16:creationId xmlns:a16="http://schemas.microsoft.com/office/drawing/2014/main" id="{D47640BF-1A1B-6798-F230-C03C8E10D941}"/>
              </a:ext>
            </a:extLst>
          </p:cNvPr>
          <p:cNvPicPr>
            <a:picLocks noChangeAspect="1"/>
          </p:cNvPicPr>
          <p:nvPr/>
        </p:nvPicPr>
        <p:blipFill>
          <a:blip r:embed="rId3"/>
          <a:stretch>
            <a:fillRect/>
          </a:stretch>
        </p:blipFill>
        <p:spPr>
          <a:xfrm>
            <a:off x="2060891" y="3683168"/>
            <a:ext cx="8574543" cy="2408713"/>
          </a:xfrm>
          <a:prstGeom prst="rect">
            <a:avLst/>
          </a:prstGeom>
        </p:spPr>
      </p:pic>
    </p:spTree>
    <p:extLst>
      <p:ext uri="{BB962C8B-B14F-4D97-AF65-F5344CB8AC3E}">
        <p14:creationId xmlns:p14="http://schemas.microsoft.com/office/powerpoint/2010/main" val="253246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D71E60-F582-BEF3-3D72-41FC69104693}"/>
              </a:ext>
            </a:extLst>
          </p:cNvPr>
          <p:cNvPicPr>
            <a:picLocks noChangeAspect="1"/>
          </p:cNvPicPr>
          <p:nvPr/>
        </p:nvPicPr>
        <p:blipFill>
          <a:blip r:embed="rId2"/>
          <a:stretch>
            <a:fillRect/>
          </a:stretch>
        </p:blipFill>
        <p:spPr>
          <a:xfrm>
            <a:off x="783237" y="296562"/>
            <a:ext cx="10386187" cy="5914639"/>
          </a:xfrm>
          <a:prstGeom prst="rect">
            <a:avLst/>
          </a:prstGeom>
        </p:spPr>
      </p:pic>
    </p:spTree>
    <p:extLst>
      <p:ext uri="{BB962C8B-B14F-4D97-AF65-F5344CB8AC3E}">
        <p14:creationId xmlns:p14="http://schemas.microsoft.com/office/powerpoint/2010/main" val="132344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141478-AEE7-2212-589B-BCF7711E2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432" y="61747"/>
            <a:ext cx="9811820" cy="679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28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F9C7A5-B515-6FD6-11D9-0CD0418C8D3E}"/>
              </a:ext>
            </a:extLst>
          </p:cNvPr>
          <p:cNvPicPr>
            <a:picLocks noChangeAspect="1"/>
          </p:cNvPicPr>
          <p:nvPr/>
        </p:nvPicPr>
        <p:blipFill>
          <a:blip r:embed="rId2"/>
          <a:stretch>
            <a:fillRect/>
          </a:stretch>
        </p:blipFill>
        <p:spPr>
          <a:xfrm>
            <a:off x="3444066" y="0"/>
            <a:ext cx="4500080" cy="3601385"/>
          </a:xfrm>
          <a:prstGeom prst="rect">
            <a:avLst/>
          </a:prstGeom>
        </p:spPr>
      </p:pic>
      <p:pic>
        <p:nvPicPr>
          <p:cNvPr id="5" name="Picture 4">
            <a:extLst>
              <a:ext uri="{FF2B5EF4-FFF2-40B4-BE49-F238E27FC236}">
                <a16:creationId xmlns:a16="http://schemas.microsoft.com/office/drawing/2014/main" id="{65308C98-4CDC-ECE3-E8B6-A572DF65C088}"/>
              </a:ext>
            </a:extLst>
          </p:cNvPr>
          <p:cNvPicPr>
            <a:picLocks noChangeAspect="1"/>
          </p:cNvPicPr>
          <p:nvPr/>
        </p:nvPicPr>
        <p:blipFill>
          <a:blip r:embed="rId3"/>
          <a:stretch>
            <a:fillRect/>
          </a:stretch>
        </p:blipFill>
        <p:spPr>
          <a:xfrm>
            <a:off x="1703128" y="3301783"/>
            <a:ext cx="8624784" cy="3556217"/>
          </a:xfrm>
          <a:prstGeom prst="rect">
            <a:avLst/>
          </a:prstGeom>
        </p:spPr>
      </p:pic>
    </p:spTree>
    <p:extLst>
      <p:ext uri="{BB962C8B-B14F-4D97-AF65-F5344CB8AC3E}">
        <p14:creationId xmlns:p14="http://schemas.microsoft.com/office/powerpoint/2010/main" val="303315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084CC-9EE7-0E86-9202-FB182EA9EE24}"/>
              </a:ext>
            </a:extLst>
          </p:cNvPr>
          <p:cNvSpPr txBox="1"/>
          <p:nvPr/>
        </p:nvSpPr>
        <p:spPr>
          <a:xfrm>
            <a:off x="3197311" y="365210"/>
            <a:ext cx="6098058" cy="461665"/>
          </a:xfrm>
          <a:prstGeom prst="rect">
            <a:avLst/>
          </a:prstGeom>
          <a:noFill/>
        </p:spPr>
        <p:txBody>
          <a:bodyPr wrap="square">
            <a:spAutoFit/>
          </a:bodyPr>
          <a:lstStyle/>
          <a:p>
            <a:r>
              <a:rPr lang="en-IN" sz="2400" b="1" dirty="0"/>
              <a:t>The underlying philosophy of SVM classifiers </a:t>
            </a:r>
          </a:p>
        </p:txBody>
      </p:sp>
      <p:pic>
        <p:nvPicPr>
          <p:cNvPr id="4" name="Picture 3">
            <a:extLst>
              <a:ext uri="{FF2B5EF4-FFF2-40B4-BE49-F238E27FC236}">
                <a16:creationId xmlns:a16="http://schemas.microsoft.com/office/drawing/2014/main" id="{5AF6011B-3CDD-DB9C-B46D-307665CCDF3C}"/>
              </a:ext>
            </a:extLst>
          </p:cNvPr>
          <p:cNvPicPr>
            <a:picLocks noChangeAspect="1"/>
          </p:cNvPicPr>
          <p:nvPr/>
        </p:nvPicPr>
        <p:blipFill>
          <a:blip r:embed="rId2"/>
          <a:stretch>
            <a:fillRect/>
          </a:stretch>
        </p:blipFill>
        <p:spPr>
          <a:xfrm>
            <a:off x="0" y="1414204"/>
            <a:ext cx="6486525" cy="5191125"/>
          </a:xfrm>
          <a:prstGeom prst="rect">
            <a:avLst/>
          </a:prstGeom>
        </p:spPr>
      </p:pic>
      <p:sp>
        <p:nvSpPr>
          <p:cNvPr id="6" name="TextBox 5">
            <a:extLst>
              <a:ext uri="{FF2B5EF4-FFF2-40B4-BE49-F238E27FC236}">
                <a16:creationId xmlns:a16="http://schemas.microsoft.com/office/drawing/2014/main" id="{4AE72733-F0C0-5461-6FF7-20B1F8AD9572}"/>
              </a:ext>
            </a:extLst>
          </p:cNvPr>
          <p:cNvSpPr txBox="1"/>
          <p:nvPr/>
        </p:nvSpPr>
        <p:spPr>
          <a:xfrm>
            <a:off x="6486525" y="1501387"/>
            <a:ext cx="5069359" cy="4524315"/>
          </a:xfrm>
          <a:prstGeom prst="rect">
            <a:avLst/>
          </a:prstGeom>
          <a:noFill/>
        </p:spPr>
        <p:txBody>
          <a:bodyPr wrap="square">
            <a:spAutoFit/>
          </a:bodyPr>
          <a:lstStyle/>
          <a:p>
            <a:pPr marL="285750" indent="-285750">
              <a:buFont typeface="Arial" panose="020B0604020202020204" pitchFamily="34" charset="0"/>
              <a:buChar char="•"/>
            </a:pPr>
            <a:r>
              <a:rPr lang="en-US" sz="3600" dirty="0"/>
              <a:t>Find lines (hyperplanes) that correctly classify the training data</a:t>
            </a:r>
          </a:p>
          <a:p>
            <a:pPr marL="285750" indent="-285750">
              <a:buFont typeface="Arial" panose="020B0604020202020204" pitchFamily="34" charset="0"/>
              <a:buChar char="•"/>
            </a:pPr>
            <a:r>
              <a:rPr lang="en-US" sz="3600" dirty="0"/>
              <a:t>Among all such lines (hyperplanes), pick the one that has the greatest distance to the points closest to it.</a:t>
            </a:r>
            <a:endParaRPr lang="en-IN" sz="3600" dirty="0"/>
          </a:p>
        </p:txBody>
      </p:sp>
    </p:spTree>
    <p:extLst>
      <p:ext uri="{BB962C8B-B14F-4D97-AF65-F5344CB8AC3E}">
        <p14:creationId xmlns:p14="http://schemas.microsoft.com/office/powerpoint/2010/main" val="298914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E1747D-4E74-C520-F59D-588CA0DEBC1B}"/>
              </a:ext>
            </a:extLst>
          </p:cNvPr>
          <p:cNvPicPr>
            <a:picLocks noChangeAspect="1"/>
          </p:cNvPicPr>
          <p:nvPr/>
        </p:nvPicPr>
        <p:blipFill>
          <a:blip r:embed="rId2"/>
          <a:stretch>
            <a:fillRect/>
          </a:stretch>
        </p:blipFill>
        <p:spPr>
          <a:xfrm>
            <a:off x="605995" y="577485"/>
            <a:ext cx="10329187" cy="5703030"/>
          </a:xfrm>
          <a:prstGeom prst="rect">
            <a:avLst/>
          </a:prstGeom>
        </p:spPr>
      </p:pic>
    </p:spTree>
    <p:extLst>
      <p:ext uri="{BB962C8B-B14F-4D97-AF65-F5344CB8AC3E}">
        <p14:creationId xmlns:p14="http://schemas.microsoft.com/office/powerpoint/2010/main" val="71043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D706A-D71E-B0E2-062B-C1F2E54F0D68}"/>
              </a:ext>
            </a:extLst>
          </p:cNvPr>
          <p:cNvSpPr txBox="1"/>
          <p:nvPr/>
        </p:nvSpPr>
        <p:spPr>
          <a:xfrm>
            <a:off x="281114" y="461303"/>
            <a:ext cx="6478031" cy="2677656"/>
          </a:xfrm>
          <a:prstGeom prst="rect">
            <a:avLst/>
          </a:prstGeom>
          <a:noFill/>
        </p:spPr>
        <p:txBody>
          <a:bodyPr wrap="square">
            <a:spAutoFit/>
          </a:bodyPr>
          <a:lstStyle/>
          <a:p>
            <a:r>
              <a:rPr lang="en-US" sz="2400" dirty="0">
                <a:solidFill>
                  <a:srgbClr val="FF0000"/>
                </a:solidFill>
              </a:rPr>
              <a:t>“Decision Boundary”</a:t>
            </a:r>
          </a:p>
          <a:p>
            <a:r>
              <a:rPr lang="en-US" sz="2400" dirty="0"/>
              <a:t>A linear classifier’s decision boundary is also called a “hyperplane”. Hyperplane is a (n-1)-dimensional subspace, for example, a line for observations in a 2D space and a plane for observations in a 3D space, separating different classes of data observed in a n-dimensional space.</a:t>
            </a:r>
            <a:endParaRPr lang="en-IN" sz="2400" dirty="0"/>
          </a:p>
        </p:txBody>
      </p:sp>
      <p:sp>
        <p:nvSpPr>
          <p:cNvPr id="5" name="TextBox 4">
            <a:extLst>
              <a:ext uri="{FF2B5EF4-FFF2-40B4-BE49-F238E27FC236}">
                <a16:creationId xmlns:a16="http://schemas.microsoft.com/office/drawing/2014/main" id="{926B4D5E-4636-1E61-8AFE-340E349E11D1}"/>
              </a:ext>
            </a:extLst>
          </p:cNvPr>
          <p:cNvSpPr txBox="1"/>
          <p:nvPr/>
        </p:nvSpPr>
        <p:spPr>
          <a:xfrm>
            <a:off x="281113" y="3013502"/>
            <a:ext cx="6098058" cy="2308324"/>
          </a:xfrm>
          <a:prstGeom prst="rect">
            <a:avLst/>
          </a:prstGeom>
          <a:noFill/>
        </p:spPr>
        <p:txBody>
          <a:bodyPr wrap="square">
            <a:spAutoFit/>
          </a:bodyPr>
          <a:lstStyle/>
          <a:p>
            <a:r>
              <a:rPr lang="en-US" sz="2400" dirty="0">
                <a:solidFill>
                  <a:srgbClr val="FF0000"/>
                </a:solidFill>
              </a:rPr>
              <a:t>“Margin”</a:t>
            </a:r>
          </a:p>
          <a:p>
            <a:r>
              <a:rPr lang="en-US" sz="2400" dirty="0"/>
              <a:t>Margin is defined as the perpendicular distance of the nearest data points to the hyperplane. There are “hard margin” and “soft margin”. Our objective is to find the hyperplane with the maximum margin. </a:t>
            </a:r>
            <a:endParaRPr lang="en-IN" sz="2400" dirty="0"/>
          </a:p>
        </p:txBody>
      </p:sp>
      <p:sp>
        <p:nvSpPr>
          <p:cNvPr id="7" name="TextBox 6">
            <a:extLst>
              <a:ext uri="{FF2B5EF4-FFF2-40B4-BE49-F238E27FC236}">
                <a16:creationId xmlns:a16="http://schemas.microsoft.com/office/drawing/2014/main" id="{A3D0B648-5DD7-B97A-8E21-CB395B59DDAA}"/>
              </a:ext>
            </a:extLst>
          </p:cNvPr>
          <p:cNvSpPr txBox="1"/>
          <p:nvPr/>
        </p:nvSpPr>
        <p:spPr>
          <a:xfrm>
            <a:off x="281113" y="5485196"/>
            <a:ext cx="6098058" cy="1200329"/>
          </a:xfrm>
          <a:prstGeom prst="rect">
            <a:avLst/>
          </a:prstGeom>
          <a:noFill/>
        </p:spPr>
        <p:txBody>
          <a:bodyPr wrap="square">
            <a:spAutoFit/>
          </a:bodyPr>
          <a:lstStyle/>
          <a:p>
            <a:r>
              <a:rPr lang="en-US" sz="2400" dirty="0">
                <a:solidFill>
                  <a:srgbClr val="FF0000"/>
                </a:solidFill>
              </a:rPr>
              <a:t>“Support Vector”</a:t>
            </a:r>
          </a:p>
          <a:p>
            <a:r>
              <a:rPr lang="en-US" sz="2400" dirty="0"/>
              <a:t>The nearest data points on the edge of margins are support vectors.</a:t>
            </a:r>
            <a:endParaRPr lang="en-IN" sz="2400" dirty="0"/>
          </a:p>
        </p:txBody>
      </p:sp>
      <p:pic>
        <p:nvPicPr>
          <p:cNvPr id="8" name="Picture 7">
            <a:extLst>
              <a:ext uri="{FF2B5EF4-FFF2-40B4-BE49-F238E27FC236}">
                <a16:creationId xmlns:a16="http://schemas.microsoft.com/office/drawing/2014/main" id="{29DFF15B-CB09-66CA-EB25-ADE7919BF3D6}"/>
              </a:ext>
            </a:extLst>
          </p:cNvPr>
          <p:cNvPicPr>
            <a:picLocks noChangeAspect="1"/>
          </p:cNvPicPr>
          <p:nvPr/>
        </p:nvPicPr>
        <p:blipFill>
          <a:blip r:embed="rId2"/>
          <a:stretch>
            <a:fillRect/>
          </a:stretch>
        </p:blipFill>
        <p:spPr>
          <a:xfrm>
            <a:off x="6379175" y="667265"/>
            <a:ext cx="6103776" cy="5229826"/>
          </a:xfrm>
          <a:prstGeom prst="rect">
            <a:avLst/>
          </a:prstGeom>
        </p:spPr>
      </p:pic>
    </p:spTree>
    <p:extLst>
      <p:ext uri="{BB962C8B-B14F-4D97-AF65-F5344CB8AC3E}">
        <p14:creationId xmlns:p14="http://schemas.microsoft.com/office/powerpoint/2010/main" val="41932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25995F-A64D-1791-3B1E-B0D8CBC5984F}"/>
              </a:ext>
            </a:extLst>
          </p:cNvPr>
          <p:cNvPicPr>
            <a:picLocks noChangeAspect="1"/>
          </p:cNvPicPr>
          <p:nvPr/>
        </p:nvPicPr>
        <p:blipFill>
          <a:blip r:embed="rId2"/>
          <a:stretch>
            <a:fillRect/>
          </a:stretch>
        </p:blipFill>
        <p:spPr>
          <a:xfrm>
            <a:off x="0" y="851263"/>
            <a:ext cx="12192000" cy="5155474"/>
          </a:xfrm>
          <a:prstGeom prst="rect">
            <a:avLst/>
          </a:prstGeom>
        </p:spPr>
      </p:pic>
    </p:spTree>
    <p:extLst>
      <p:ext uri="{BB962C8B-B14F-4D97-AF65-F5344CB8AC3E}">
        <p14:creationId xmlns:p14="http://schemas.microsoft.com/office/powerpoint/2010/main" val="302884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3D03F-3C98-0781-1FA4-EEE2C14CE66D}"/>
              </a:ext>
            </a:extLst>
          </p:cNvPr>
          <p:cNvPicPr>
            <a:picLocks noChangeAspect="1"/>
          </p:cNvPicPr>
          <p:nvPr/>
        </p:nvPicPr>
        <p:blipFill>
          <a:blip r:embed="rId2"/>
          <a:stretch>
            <a:fillRect/>
          </a:stretch>
        </p:blipFill>
        <p:spPr>
          <a:xfrm>
            <a:off x="1983259" y="1112107"/>
            <a:ext cx="7831421" cy="5620395"/>
          </a:xfrm>
          <a:prstGeom prst="rect">
            <a:avLst/>
          </a:prstGeom>
        </p:spPr>
      </p:pic>
      <p:sp>
        <p:nvSpPr>
          <p:cNvPr id="3" name="TextBox 2">
            <a:extLst>
              <a:ext uri="{FF2B5EF4-FFF2-40B4-BE49-F238E27FC236}">
                <a16:creationId xmlns:a16="http://schemas.microsoft.com/office/drawing/2014/main" id="{F2C78823-DEB8-6DAF-5AF1-982F7EE2F1D8}"/>
              </a:ext>
            </a:extLst>
          </p:cNvPr>
          <p:cNvSpPr txBox="1"/>
          <p:nvPr/>
        </p:nvSpPr>
        <p:spPr>
          <a:xfrm>
            <a:off x="2780270" y="247135"/>
            <a:ext cx="5945858" cy="646331"/>
          </a:xfrm>
          <a:prstGeom prst="rect">
            <a:avLst/>
          </a:prstGeom>
          <a:noFill/>
        </p:spPr>
        <p:txBody>
          <a:bodyPr wrap="none" rtlCol="0">
            <a:spAutoFit/>
          </a:bodyPr>
          <a:lstStyle/>
          <a:p>
            <a:r>
              <a:rPr lang="en-IN" sz="3600" b="1" dirty="0"/>
              <a:t>Optimal hard margin classifier</a:t>
            </a:r>
          </a:p>
        </p:txBody>
      </p:sp>
    </p:spTree>
    <p:extLst>
      <p:ext uri="{BB962C8B-B14F-4D97-AF65-F5344CB8AC3E}">
        <p14:creationId xmlns:p14="http://schemas.microsoft.com/office/powerpoint/2010/main" val="33684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2827-2AB9-E25F-0E0F-B6E9EB8A6215}"/>
              </a:ext>
            </a:extLst>
          </p:cNvPr>
          <p:cNvSpPr>
            <a:spLocks noGrp="1"/>
          </p:cNvSpPr>
          <p:nvPr>
            <p:ph type="title"/>
          </p:nvPr>
        </p:nvSpPr>
        <p:spPr/>
        <p:txBody>
          <a:bodyPr/>
          <a:lstStyle/>
          <a:p>
            <a:r>
              <a:rPr lang="en-IN" dirty="0"/>
              <a:t>Geometric Intuition and basic understanding</a:t>
            </a:r>
          </a:p>
        </p:txBody>
      </p:sp>
      <p:sp>
        <p:nvSpPr>
          <p:cNvPr id="3" name="Content Placeholder 2">
            <a:extLst>
              <a:ext uri="{FF2B5EF4-FFF2-40B4-BE49-F238E27FC236}">
                <a16:creationId xmlns:a16="http://schemas.microsoft.com/office/drawing/2014/main" id="{8B9515DE-6D48-7B22-D99D-28763F075BA5}"/>
              </a:ext>
            </a:extLst>
          </p:cNvPr>
          <p:cNvSpPr>
            <a:spLocks noGrp="1"/>
          </p:cNvSpPr>
          <p:nvPr>
            <p:ph idx="1"/>
          </p:nvPr>
        </p:nvSpPr>
        <p:spPr/>
        <p:txBody>
          <a:bodyPr/>
          <a:lstStyle/>
          <a:p>
            <a:r>
              <a:rPr lang="en-IN" dirty="0"/>
              <a:t>W (parameters of the model) is a vector (geometric) perpendicular to hyperplane </a:t>
            </a:r>
            <a:r>
              <a:rPr lang="en-IN" b="1" dirty="0" err="1"/>
              <a:t>w</a:t>
            </a:r>
            <a:r>
              <a:rPr lang="en-IN" sz="3200" b="1" baseline="30000" dirty="0" err="1"/>
              <a:t>T</a:t>
            </a:r>
            <a:r>
              <a:rPr lang="en-IN" b="1" dirty="0" err="1"/>
              <a:t>X</a:t>
            </a:r>
            <a:r>
              <a:rPr lang="en-IN" b="1" dirty="0"/>
              <a:t> + b=0</a:t>
            </a:r>
          </a:p>
          <a:p>
            <a:endParaRPr lang="en-IN" dirty="0"/>
          </a:p>
          <a:p>
            <a:r>
              <a:rPr lang="en-IN" dirty="0"/>
              <a:t>b is the offset of the hyperplane in vector space</a:t>
            </a:r>
          </a:p>
          <a:p>
            <a:endParaRPr lang="en-IN" dirty="0"/>
          </a:p>
          <a:p>
            <a:r>
              <a:rPr lang="en-IN" dirty="0"/>
              <a:t>Our objective to train SVM is to find w and b which maximize the margin.</a:t>
            </a:r>
          </a:p>
        </p:txBody>
      </p:sp>
    </p:spTree>
    <p:extLst>
      <p:ext uri="{BB962C8B-B14F-4D97-AF65-F5344CB8AC3E}">
        <p14:creationId xmlns:p14="http://schemas.microsoft.com/office/powerpoint/2010/main" val="82520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E6C71B-83DA-42E1-F6C0-2F2B54025F9F}"/>
              </a:ext>
            </a:extLst>
          </p:cNvPr>
          <p:cNvPicPr>
            <a:picLocks noChangeAspect="1"/>
          </p:cNvPicPr>
          <p:nvPr/>
        </p:nvPicPr>
        <p:blipFill>
          <a:blip r:embed="rId2"/>
          <a:stretch>
            <a:fillRect/>
          </a:stretch>
        </p:blipFill>
        <p:spPr>
          <a:xfrm>
            <a:off x="1297460" y="253635"/>
            <a:ext cx="9121522" cy="6350729"/>
          </a:xfrm>
          <a:prstGeom prst="rect">
            <a:avLst/>
          </a:prstGeom>
        </p:spPr>
      </p:pic>
    </p:spTree>
    <p:extLst>
      <p:ext uri="{BB962C8B-B14F-4D97-AF65-F5344CB8AC3E}">
        <p14:creationId xmlns:p14="http://schemas.microsoft.com/office/powerpoint/2010/main" val="3679196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247</Words>
  <Application>Microsoft Office PowerPoint</Application>
  <PresentationFormat>Widescreen</PresentationFormat>
  <Paragraphs>20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vt:lpstr>
      <vt:lpstr>sohne</vt:lpstr>
      <vt:lpstr>Office Theme</vt:lpstr>
      <vt:lpstr>Support Vector Machine (SVM)</vt:lpstr>
      <vt:lpstr>PowerPoint Presentation</vt:lpstr>
      <vt:lpstr>PowerPoint Presentation</vt:lpstr>
      <vt:lpstr>PowerPoint Presentation</vt:lpstr>
      <vt:lpstr>PowerPoint Presentation</vt:lpstr>
      <vt:lpstr>PowerPoint Presentation</vt:lpstr>
      <vt:lpstr>PowerPoint Presentation</vt:lpstr>
      <vt:lpstr>Geometric Intuition and basic understanding</vt:lpstr>
      <vt:lpstr>PowerPoint Presentation</vt:lpstr>
      <vt:lpstr>PowerPoint Presentation</vt:lpstr>
      <vt:lpstr>Mathematical intuition of Support Vector Machine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(SVM)</dc:title>
  <dc:creator>suman samui</dc:creator>
  <cp:lastModifiedBy>suman samui</cp:lastModifiedBy>
  <cp:revision>5</cp:revision>
  <dcterms:created xsi:type="dcterms:W3CDTF">2023-10-15T18:06:04Z</dcterms:created>
  <dcterms:modified xsi:type="dcterms:W3CDTF">2023-10-16T04:31:32Z</dcterms:modified>
</cp:coreProperties>
</file>