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0"/>
  </p:handoutMasterIdLst>
  <p:sldIdLst>
    <p:sldId id="256" r:id="rId2"/>
    <p:sldId id="294" r:id="rId3"/>
    <p:sldId id="295" r:id="rId4"/>
    <p:sldId id="298" r:id="rId5"/>
    <p:sldId id="296" r:id="rId6"/>
    <p:sldId id="299" r:id="rId7"/>
    <p:sldId id="297" r:id="rId8"/>
    <p:sldId id="309" r:id="rId9"/>
    <p:sldId id="281" r:id="rId10"/>
    <p:sldId id="300" r:id="rId11"/>
    <p:sldId id="282" r:id="rId12"/>
    <p:sldId id="308" r:id="rId13"/>
    <p:sldId id="310" r:id="rId14"/>
    <p:sldId id="284" r:id="rId15"/>
    <p:sldId id="303" r:id="rId16"/>
    <p:sldId id="302" r:id="rId17"/>
    <p:sldId id="304" r:id="rId18"/>
    <p:sldId id="305" r:id="rId19"/>
    <p:sldId id="306" r:id="rId20"/>
    <p:sldId id="311" r:id="rId21"/>
    <p:sldId id="301" r:id="rId22"/>
    <p:sldId id="286" r:id="rId23"/>
    <p:sldId id="291" r:id="rId24"/>
    <p:sldId id="283" r:id="rId25"/>
    <p:sldId id="292" r:id="rId26"/>
    <p:sldId id="307" r:id="rId27"/>
    <p:sldId id="293"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510"/>
    <a:srgbClr val="E5D419"/>
    <a:srgbClr val="6CB255"/>
    <a:srgbClr val="212F62"/>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autoAdjust="0"/>
    <p:restoredTop sz="94600" autoAdjust="0"/>
  </p:normalViewPr>
  <p:slideViewPr>
    <p:cSldViewPr snapToGrid="0" snapToObjects="1">
      <p:cViewPr varScale="1">
        <p:scale>
          <a:sx n="104" d="100"/>
          <a:sy n="104" d="100"/>
        </p:scale>
        <p:origin x="114"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2/22/2022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27"/>
            <a:ext cx="10750549"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609599" y="1107619"/>
            <a:ext cx="5375492" cy="4607689"/>
          </a:xfrm>
        </p:spPr>
        <p:txBody>
          <a:bodyPr/>
          <a:lstStyle/>
          <a:p>
            <a:endParaRPr lang="en-US" dirty="0"/>
          </a:p>
        </p:txBody>
      </p:sp>
      <p:sp>
        <p:nvSpPr>
          <p:cNvPr id="11" name="Text Placeholder 10"/>
          <p:cNvSpPr>
            <a:spLocks noGrp="1"/>
          </p:cNvSpPr>
          <p:nvPr>
            <p:ph type="body" sz="quarter" idx="14"/>
          </p:nvPr>
        </p:nvSpPr>
        <p:spPr>
          <a:xfrm>
            <a:off x="6142567" y="1107618"/>
            <a:ext cx="5217584"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February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609600" y="241327"/>
            <a:ext cx="10750549" cy="659535"/>
          </a:xfrm>
        </p:spPr>
        <p:txBody>
          <a:bodyPr/>
          <a:lstStyle/>
          <a:p>
            <a:r>
              <a:rPr lang="en-US" dirty="0"/>
              <a:t>Click to edit</a:t>
            </a:r>
          </a:p>
        </p:txBody>
      </p:sp>
      <p:sp>
        <p:nvSpPr>
          <p:cNvPr id="8" name="Picture Placeholder 8"/>
          <p:cNvSpPr>
            <a:spLocks noGrp="1"/>
          </p:cNvSpPr>
          <p:nvPr>
            <p:ph type="pic" sz="quarter" idx="13"/>
          </p:nvPr>
        </p:nvSpPr>
        <p:spPr>
          <a:xfrm>
            <a:off x="609599" y="1122387"/>
            <a:ext cx="10750551" cy="3500071"/>
          </a:xfrm>
        </p:spPr>
        <p:txBody>
          <a:bodyPr/>
          <a:lstStyle/>
          <a:p>
            <a:endParaRPr lang="en-US" dirty="0"/>
          </a:p>
        </p:txBody>
      </p:sp>
      <p:sp>
        <p:nvSpPr>
          <p:cNvPr id="9" name="Text Placeholder 10"/>
          <p:cNvSpPr>
            <a:spLocks noGrp="1"/>
          </p:cNvSpPr>
          <p:nvPr>
            <p:ph type="body" sz="quarter" idx="14"/>
          </p:nvPr>
        </p:nvSpPr>
        <p:spPr>
          <a:xfrm>
            <a:off x="609600" y="4843982"/>
            <a:ext cx="10750549"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February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609600" y="241327"/>
            <a:ext cx="10750549"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February 22, 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12192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50344" y="2517424"/>
            <a:ext cx="2680909"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4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February 22, 2022</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0945706" y="623041"/>
            <a:ext cx="1315721" cy="486833"/>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MX3PIkbTQwQ?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video" Target="https://www.youtube.com/embed/17jymDn0W6U?feature=oembed"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524000" y="336672"/>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Astronomy I</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 </a:t>
            </a:r>
          </a:p>
          <a:p>
            <a:pPr algn="ctr"/>
            <a:r>
              <a:rPr lang="en-US" sz="2000" b="1" cap="none" dirty="0">
                <a:solidFill>
                  <a:srgbClr val="212F62"/>
                </a:solidFill>
                <a:latin typeface="+mn-lt"/>
              </a:rPr>
              <a:t>SCIENCE AND THE UNIVERSE: A BRIEF TOUR</a:t>
            </a:r>
          </a:p>
        </p:txBody>
      </p:sp>
      <p:sp>
        <p:nvSpPr>
          <p:cNvPr id="4" name="TextBox 3">
            <a:extLst>
              <a:ext uri="{FF2B5EF4-FFF2-40B4-BE49-F238E27FC236}">
                <a16:creationId xmlns:a16="http://schemas.microsoft.com/office/drawing/2014/main" id="{EE4603BF-74F9-4BD0-B300-F5FF179E51BD}"/>
              </a:ext>
            </a:extLst>
          </p:cNvPr>
          <p:cNvSpPr txBox="1"/>
          <p:nvPr/>
        </p:nvSpPr>
        <p:spPr>
          <a:xfrm>
            <a:off x="3203981" y="2619534"/>
            <a:ext cx="6616815" cy="3170099"/>
          </a:xfrm>
          <a:prstGeom prst="rect">
            <a:avLst/>
          </a:prstGeom>
          <a:noFill/>
        </p:spPr>
        <p:txBody>
          <a:bodyPr wrap="square">
            <a:spAutoFit/>
          </a:bodyPr>
          <a:lstStyle/>
          <a:p>
            <a:r>
              <a:rPr lang="en-US" sz="2000" b="1" dirty="0">
                <a:solidFill>
                  <a:srgbClr val="72A510"/>
                </a:solidFill>
                <a:cs typeface="Aparajita" panose="02020603050405020304" pitchFamily="18" charset="0"/>
              </a:rPr>
              <a:t>Introduction</a:t>
            </a:r>
          </a:p>
          <a:p>
            <a:r>
              <a:rPr lang="en-US" sz="2000" b="1" dirty="0">
                <a:solidFill>
                  <a:srgbClr val="72A510"/>
                </a:solidFill>
                <a:cs typeface="Aparajita" panose="02020603050405020304" pitchFamily="18" charset="0"/>
              </a:rPr>
              <a:t>1.1 The Nature of Astronomy</a:t>
            </a:r>
          </a:p>
          <a:p>
            <a:r>
              <a:rPr lang="en-US" sz="2000" b="1" dirty="0">
                <a:solidFill>
                  <a:schemeClr val="bg1">
                    <a:lumMod val="65000"/>
                  </a:schemeClr>
                </a:solidFill>
                <a:cs typeface="Aparajita" panose="02020603050405020304" pitchFamily="18" charset="0"/>
              </a:rPr>
              <a:t>1.2 The Nature of Science</a:t>
            </a:r>
          </a:p>
          <a:p>
            <a:r>
              <a:rPr lang="en-US" sz="2000" b="1" dirty="0">
                <a:solidFill>
                  <a:schemeClr val="bg1">
                    <a:lumMod val="65000"/>
                  </a:schemeClr>
                </a:solidFill>
                <a:cs typeface="Aparajita" panose="02020603050405020304" pitchFamily="18" charset="0"/>
              </a:rPr>
              <a:t>1.3 The Laws of Nature</a:t>
            </a:r>
          </a:p>
          <a:p>
            <a:r>
              <a:rPr lang="en-US" sz="2000" b="1" dirty="0">
                <a:solidFill>
                  <a:schemeClr val="bg1">
                    <a:lumMod val="65000"/>
                  </a:schemeClr>
                </a:solidFill>
                <a:cs typeface="Aparajita" panose="02020603050405020304" pitchFamily="18" charset="0"/>
              </a:rPr>
              <a:t>1.4 Numbers in Astronomy</a:t>
            </a:r>
          </a:p>
          <a:p>
            <a:r>
              <a:rPr lang="en-US" sz="2000" b="1" dirty="0">
                <a:solidFill>
                  <a:schemeClr val="bg1">
                    <a:lumMod val="65000"/>
                  </a:schemeClr>
                </a:solidFill>
                <a:cs typeface="Aparajita" panose="02020603050405020304" pitchFamily="18" charset="0"/>
              </a:rPr>
              <a:t>1.5 Consequences of Light Travel Time</a:t>
            </a:r>
          </a:p>
          <a:p>
            <a:r>
              <a:rPr lang="en-US" sz="2000" b="1" dirty="0">
                <a:solidFill>
                  <a:schemeClr val="bg1">
                    <a:lumMod val="65000"/>
                  </a:schemeClr>
                </a:solidFill>
                <a:cs typeface="Aparajita" panose="02020603050405020304" pitchFamily="18" charset="0"/>
              </a:rPr>
              <a:t>1.6 A Tour of the Universe</a:t>
            </a:r>
          </a:p>
          <a:p>
            <a:r>
              <a:rPr lang="en-US" sz="2000" b="1" dirty="0">
                <a:solidFill>
                  <a:schemeClr val="bg1">
                    <a:lumMod val="65000"/>
                  </a:schemeClr>
                </a:solidFill>
                <a:cs typeface="Aparajita" panose="02020603050405020304" pitchFamily="18" charset="0"/>
              </a:rPr>
              <a:t>1.7 The Universe on the Large Scale</a:t>
            </a:r>
          </a:p>
          <a:p>
            <a:r>
              <a:rPr lang="en-US" sz="2000" b="1" dirty="0">
                <a:solidFill>
                  <a:schemeClr val="bg1">
                    <a:lumMod val="65000"/>
                  </a:schemeClr>
                </a:solidFill>
                <a:cs typeface="Aparajita" panose="02020603050405020304" pitchFamily="18" charset="0"/>
              </a:rPr>
              <a:t>1.8 The Universe of the Very Small</a:t>
            </a:r>
          </a:p>
          <a:p>
            <a:r>
              <a:rPr lang="en-US" sz="2000" b="1" dirty="0">
                <a:solidFill>
                  <a:schemeClr val="bg1">
                    <a:lumMod val="65000"/>
                  </a:schemeClr>
                </a:solidFill>
                <a:cs typeface="Aparajita" panose="02020603050405020304" pitchFamily="18" charset="0"/>
              </a:rPr>
              <a:t>1.9 A Conclusion and a Beginning</a:t>
            </a:r>
          </a:p>
        </p:txBody>
      </p:sp>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solidFill>
                  <a:srgbClr val="6CB255"/>
                </a:solidFill>
              </a:rPr>
              <a:t>The Nature of science</a:t>
            </a:r>
            <a:endParaRPr lang="en-US" dirty="0"/>
          </a:p>
        </p:txBody>
      </p:sp>
      <p:pic>
        <p:nvPicPr>
          <p:cNvPr id="2" name="Picture Placeholder 1" descr="Image of the Hubble Space Telescope in orbit, seen against the bright surface of the Earth."/>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531" r="2623" b="11329"/>
          <a:stretch/>
        </p:blipFill>
        <p:spPr>
          <a:xfrm>
            <a:off x="8551440" y="140876"/>
            <a:ext cx="3432508" cy="2157707"/>
          </a:xfrm>
        </p:spPr>
      </p:pic>
      <p:sp>
        <p:nvSpPr>
          <p:cNvPr id="7" name="Text Placeholder 6"/>
          <p:cNvSpPr>
            <a:spLocks noGrp="1"/>
          </p:cNvSpPr>
          <p:nvPr>
            <p:ph type="body" sz="quarter" idx="14"/>
          </p:nvPr>
        </p:nvSpPr>
        <p:spPr>
          <a:xfrm>
            <a:off x="8665828" y="2402072"/>
            <a:ext cx="3402011" cy="584192"/>
          </a:xfrm>
        </p:spPr>
        <p:txBody>
          <a:bodyPr>
            <a:normAutofit fontScale="62500" lnSpcReduction="20000"/>
          </a:bodyPr>
          <a:lstStyle/>
          <a:p>
            <a:r>
              <a:rPr lang="en-US" sz="1600" b="1" dirty="0"/>
              <a:t>The Hubble Space Telescope</a:t>
            </a:r>
            <a:r>
              <a:rPr lang="en-US" sz="1600" dirty="0"/>
              <a:t>, shown here in orbit around Earth, is one of many astronomical instruments in space. (credit: modification of work by European Space Agency)</a:t>
            </a:r>
          </a:p>
        </p:txBody>
      </p:sp>
      <p:sp>
        <p:nvSpPr>
          <p:cNvPr id="6" name="TextBox 5">
            <a:extLst>
              <a:ext uri="{FF2B5EF4-FFF2-40B4-BE49-F238E27FC236}">
                <a16:creationId xmlns:a16="http://schemas.microsoft.com/office/drawing/2014/main" id="{2C55A26A-3FC1-4C63-99B2-E9C3374E4420}"/>
              </a:ext>
            </a:extLst>
          </p:cNvPr>
          <p:cNvSpPr txBox="1"/>
          <p:nvPr/>
        </p:nvSpPr>
        <p:spPr>
          <a:xfrm>
            <a:off x="609600" y="1236700"/>
            <a:ext cx="7317996" cy="2554545"/>
          </a:xfrm>
          <a:prstGeom prst="rect">
            <a:avLst/>
          </a:prstGeom>
          <a:noFill/>
        </p:spPr>
        <p:txBody>
          <a:bodyPr wrap="square">
            <a:spAutoFit/>
          </a:bodyPr>
          <a:lstStyle/>
          <a:p>
            <a:pPr marL="342900" indent="-342900">
              <a:buClr>
                <a:srgbClr val="72A510"/>
              </a:buClr>
              <a:buFont typeface="Arial" panose="020B0604020202020204" pitchFamily="34" charset="0"/>
              <a:buChar char="•"/>
            </a:pPr>
            <a:r>
              <a:rPr lang="en-US" sz="2000" b="0" i="0" dirty="0">
                <a:effectLst/>
              </a:rPr>
              <a:t>Astronomy is sometimes called an </a:t>
            </a:r>
            <a:r>
              <a:rPr lang="en-US" sz="2000" b="0" i="1" dirty="0">
                <a:effectLst/>
              </a:rPr>
              <a:t>observational</a:t>
            </a:r>
            <a:r>
              <a:rPr lang="en-US" sz="2000" b="0" i="0" dirty="0">
                <a:effectLst/>
              </a:rPr>
              <a:t> science; we often make our tests by observing many samples of the kind of object we want to study and noting carefully how different samples vary. </a:t>
            </a:r>
            <a:br>
              <a:rPr lang="en-US" sz="2000" dirty="0"/>
            </a:br>
            <a:endParaRPr lang="en-US" sz="2000" b="0" i="0" dirty="0">
              <a:effectLst/>
            </a:endParaRPr>
          </a:p>
          <a:p>
            <a:pPr marL="342900" indent="-342900">
              <a:buClr>
                <a:srgbClr val="72A510"/>
              </a:buClr>
              <a:buFont typeface="Arial" panose="020B0604020202020204" pitchFamily="34" charset="0"/>
              <a:buChar char="•"/>
            </a:pPr>
            <a:r>
              <a:rPr lang="en-US" sz="2000" b="0" i="0" dirty="0">
                <a:effectLst/>
              </a:rPr>
              <a:t>New instruments and technology can let us look at astronomical objects from new perspectives and in greater detail. </a:t>
            </a:r>
          </a:p>
        </p:txBody>
      </p:sp>
      <p:pic>
        <p:nvPicPr>
          <p:cNvPr id="1026" name="Picture 2" descr="Kepler Space Telescope: The Original Exoplanet Hunter | Space">
            <a:extLst>
              <a:ext uri="{FF2B5EF4-FFF2-40B4-BE49-F238E27FC236}">
                <a16:creationId xmlns:a16="http://schemas.microsoft.com/office/drawing/2014/main" id="{71A0D50F-F6AC-43BB-B847-0F284C955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153" y="3053520"/>
            <a:ext cx="3281081" cy="1791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FEF030-5804-466E-B6F3-1E1F2BB69CAC}"/>
              </a:ext>
            </a:extLst>
          </p:cNvPr>
          <p:cNvSpPr txBox="1"/>
          <p:nvPr/>
        </p:nvSpPr>
        <p:spPr>
          <a:xfrm>
            <a:off x="9127224" y="4845163"/>
            <a:ext cx="2621834" cy="338554"/>
          </a:xfrm>
          <a:prstGeom prst="rect">
            <a:avLst/>
          </a:prstGeom>
          <a:noFill/>
        </p:spPr>
        <p:txBody>
          <a:bodyPr wrap="square" rtlCol="0">
            <a:spAutoFit/>
          </a:bodyPr>
          <a:lstStyle/>
          <a:p>
            <a:r>
              <a:rPr lang="en-US" sz="1600" dirty="0"/>
              <a:t>Kepler Space Telescope</a:t>
            </a:r>
          </a:p>
        </p:txBody>
      </p:sp>
      <p:pic>
        <p:nvPicPr>
          <p:cNvPr id="8" name="Picture 7">
            <a:extLst>
              <a:ext uri="{FF2B5EF4-FFF2-40B4-BE49-F238E27FC236}">
                <a16:creationId xmlns:a16="http://schemas.microsoft.com/office/drawing/2014/main" id="{4CD33E6F-F341-4597-B42F-E692A6F46FDC}"/>
              </a:ext>
            </a:extLst>
          </p:cNvPr>
          <p:cNvPicPr>
            <a:picLocks noChangeAspect="1"/>
          </p:cNvPicPr>
          <p:nvPr/>
        </p:nvPicPr>
        <p:blipFill rotWithShape="1">
          <a:blip r:embed="rId4"/>
          <a:srcRect t="15688" b="24362"/>
          <a:stretch/>
        </p:blipFill>
        <p:spPr>
          <a:xfrm>
            <a:off x="254127" y="3791245"/>
            <a:ext cx="2747034" cy="2525831"/>
          </a:xfrm>
          <a:prstGeom prst="rect">
            <a:avLst/>
          </a:prstGeom>
        </p:spPr>
      </p:pic>
      <p:sp>
        <p:nvSpPr>
          <p:cNvPr id="9" name="TextBox 8">
            <a:extLst>
              <a:ext uri="{FF2B5EF4-FFF2-40B4-BE49-F238E27FC236}">
                <a16:creationId xmlns:a16="http://schemas.microsoft.com/office/drawing/2014/main" id="{7361D45F-FA12-4052-8CC9-A3B04AAE9675}"/>
              </a:ext>
            </a:extLst>
          </p:cNvPr>
          <p:cNvSpPr txBox="1"/>
          <p:nvPr/>
        </p:nvSpPr>
        <p:spPr>
          <a:xfrm>
            <a:off x="583035" y="6329012"/>
            <a:ext cx="2567032" cy="369332"/>
          </a:xfrm>
          <a:prstGeom prst="rect">
            <a:avLst/>
          </a:prstGeom>
          <a:noFill/>
        </p:spPr>
        <p:txBody>
          <a:bodyPr wrap="square" rtlCol="0">
            <a:spAutoFit/>
          </a:bodyPr>
          <a:lstStyle/>
          <a:p>
            <a:r>
              <a:rPr lang="en-US" dirty="0"/>
              <a:t>Galilean Telescope</a:t>
            </a:r>
          </a:p>
        </p:txBody>
      </p:sp>
      <p:pic>
        <p:nvPicPr>
          <p:cNvPr id="10" name="Picture 2" descr="NASA completes major JWST deployments - SpaceNews">
            <a:extLst>
              <a:ext uri="{FF2B5EF4-FFF2-40B4-BE49-F238E27FC236}">
                <a16:creationId xmlns:a16="http://schemas.microsoft.com/office/drawing/2014/main" id="{BBBBEB7E-0FEB-4EC6-842E-CF832EE41C7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175507" y="3803181"/>
            <a:ext cx="5292470" cy="29201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C9C1273-9421-4D05-9E50-42C47ECEE957}"/>
              </a:ext>
            </a:extLst>
          </p:cNvPr>
          <p:cNvSpPr txBox="1"/>
          <p:nvPr/>
        </p:nvSpPr>
        <p:spPr>
          <a:xfrm>
            <a:off x="8467977" y="6292641"/>
            <a:ext cx="3516399" cy="369332"/>
          </a:xfrm>
          <a:prstGeom prst="rect">
            <a:avLst/>
          </a:prstGeom>
          <a:noFill/>
        </p:spPr>
        <p:txBody>
          <a:bodyPr wrap="square" rtlCol="0">
            <a:spAutoFit/>
          </a:bodyPr>
          <a:lstStyle/>
          <a:p>
            <a:r>
              <a:rPr lang="en-US" dirty="0"/>
              <a:t>James Webb Space Telescope</a:t>
            </a:r>
          </a:p>
        </p:txBody>
      </p:sp>
    </p:spTree>
    <p:extLst>
      <p:ext uri="{BB962C8B-B14F-4D97-AF65-F5344CB8AC3E}">
        <p14:creationId xmlns:p14="http://schemas.microsoft.com/office/powerpoint/2010/main" val="23014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315985" y="149048"/>
            <a:ext cx="5170415" cy="659535"/>
          </a:xfrm>
        </p:spPr>
        <p:txBody>
          <a:bodyPr>
            <a:normAutofit/>
          </a:bodyPr>
          <a:lstStyle/>
          <a:p>
            <a:r>
              <a:rPr lang="en-US" sz="2400" b="1" dirty="0">
                <a:solidFill>
                  <a:srgbClr val="6CB255"/>
                </a:solidFill>
              </a:rPr>
              <a:t>The Nature of science</a:t>
            </a:r>
            <a:endParaRPr lang="en-US" dirty="0"/>
          </a:p>
        </p:txBody>
      </p:sp>
      <p:pic>
        <p:nvPicPr>
          <p:cNvPr id="3" name="Picture Placeholder 2" descr="Image of the night sky showing the Milky Way, a dense, vertical band of stars. Under the Milky Way is the silhouette of a person."/>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3064" b="4307"/>
          <a:stretch/>
        </p:blipFill>
        <p:spPr>
          <a:xfrm>
            <a:off x="4855884" y="73547"/>
            <a:ext cx="7256363" cy="6721536"/>
          </a:xfrm>
        </p:spPr>
      </p:pic>
      <p:sp>
        <p:nvSpPr>
          <p:cNvPr id="14" name="Text Placeholder 13"/>
          <p:cNvSpPr>
            <a:spLocks noGrp="1"/>
          </p:cNvSpPr>
          <p:nvPr>
            <p:ph type="body" sz="quarter" idx="14"/>
          </p:nvPr>
        </p:nvSpPr>
        <p:spPr>
          <a:xfrm>
            <a:off x="872061" y="4393607"/>
            <a:ext cx="3913188" cy="1921078"/>
          </a:xfrm>
        </p:spPr>
        <p:txBody>
          <a:bodyPr>
            <a:noAutofit/>
          </a:bodyPr>
          <a:lstStyle/>
          <a:p>
            <a:r>
              <a:rPr lang="en-US" sz="1600" dirty="0">
                <a:solidFill>
                  <a:srgbClr val="000000"/>
                </a:solidFill>
              </a:rPr>
              <a:t>Because we are inside the Milky Way Galaxy, we see its disk in cross-section flung across the sky like a great milky white avenue of stars with dark “rifts” of dust. In this dramatic image, part of it is seen above Trona Pinnacles in the California desert. (credit: Ian Norman)</a:t>
            </a:r>
          </a:p>
        </p:txBody>
      </p:sp>
      <p:sp>
        <p:nvSpPr>
          <p:cNvPr id="6" name="TextBox 5">
            <a:extLst>
              <a:ext uri="{FF2B5EF4-FFF2-40B4-BE49-F238E27FC236}">
                <a16:creationId xmlns:a16="http://schemas.microsoft.com/office/drawing/2014/main" id="{38B0EBFB-3709-475B-9CF5-40A0628B36E7}"/>
              </a:ext>
            </a:extLst>
          </p:cNvPr>
          <p:cNvSpPr txBox="1"/>
          <p:nvPr/>
        </p:nvSpPr>
        <p:spPr>
          <a:xfrm>
            <a:off x="609600" y="1124177"/>
            <a:ext cx="4105013" cy="1323439"/>
          </a:xfrm>
          <a:prstGeom prst="rect">
            <a:avLst/>
          </a:prstGeom>
          <a:noFill/>
        </p:spPr>
        <p:txBody>
          <a:bodyPr wrap="square">
            <a:spAutoFit/>
          </a:bodyPr>
          <a:lstStyle/>
          <a:p>
            <a:r>
              <a:rPr lang="en-US" sz="2000" b="0" i="0" dirty="0">
                <a:solidFill>
                  <a:srgbClr val="424242"/>
                </a:solidFill>
                <a:effectLst/>
              </a:rPr>
              <a:t>Much of astronomy is also a </a:t>
            </a:r>
            <a:r>
              <a:rPr lang="en-US" sz="2000" b="0" i="1" dirty="0">
                <a:solidFill>
                  <a:srgbClr val="424242"/>
                </a:solidFill>
                <a:effectLst/>
              </a:rPr>
              <a:t>historical</a:t>
            </a:r>
            <a:r>
              <a:rPr lang="en-US" sz="2000" b="0" i="0" dirty="0">
                <a:solidFill>
                  <a:srgbClr val="424242"/>
                </a:solidFill>
                <a:effectLst/>
              </a:rPr>
              <a:t> science—meaning that what we observe has already happened in the universe</a:t>
            </a:r>
            <a:endParaRPr lang="en-US" sz="2000" dirty="0"/>
          </a:p>
        </p:txBody>
      </p:sp>
    </p:spTree>
    <p:extLst>
      <p:ext uri="{BB962C8B-B14F-4D97-AF65-F5344CB8AC3E}">
        <p14:creationId xmlns:p14="http://schemas.microsoft.com/office/powerpoint/2010/main" val="255265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2AE9A08-6777-42F5-B660-3E76F67E2F06}"/>
              </a:ext>
            </a:extLst>
          </p:cNvPr>
          <p:cNvSpPr txBox="1">
            <a:spLocks/>
          </p:cNvSpPr>
          <p:nvPr/>
        </p:nvSpPr>
        <p:spPr>
          <a:xfrm>
            <a:off x="668323" y="206571"/>
            <a:ext cx="5170415" cy="659535"/>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cap="all" spc="-60" baseline="0">
                <a:solidFill>
                  <a:srgbClr val="6CB255"/>
                </a:solidFill>
                <a:latin typeface="+mj-lt"/>
                <a:ea typeface="+mj-ea"/>
                <a:cs typeface="+mj-cs"/>
              </a:defRPr>
            </a:lvl1pPr>
          </a:lstStyle>
          <a:p>
            <a:r>
              <a:rPr lang="en-US" b="1" dirty="0"/>
              <a:t>The Laws of nature</a:t>
            </a:r>
            <a:endParaRPr lang="en-US" dirty="0"/>
          </a:p>
        </p:txBody>
      </p:sp>
      <p:sp>
        <p:nvSpPr>
          <p:cNvPr id="9" name="TextBox 8">
            <a:extLst>
              <a:ext uri="{FF2B5EF4-FFF2-40B4-BE49-F238E27FC236}">
                <a16:creationId xmlns:a16="http://schemas.microsoft.com/office/drawing/2014/main" id="{011BE274-C34E-4000-9178-436760421DB2}"/>
              </a:ext>
            </a:extLst>
          </p:cNvPr>
          <p:cNvSpPr txBox="1"/>
          <p:nvPr/>
        </p:nvSpPr>
        <p:spPr>
          <a:xfrm>
            <a:off x="668323" y="1246595"/>
            <a:ext cx="5427678" cy="3170099"/>
          </a:xfrm>
          <a:prstGeom prst="rect">
            <a:avLst/>
          </a:prstGeom>
          <a:noFill/>
        </p:spPr>
        <p:txBody>
          <a:bodyPr wrap="square">
            <a:spAutoFit/>
          </a:bodyPr>
          <a:lstStyle/>
          <a:p>
            <a:pPr marL="342900" indent="-342900">
              <a:buClr>
                <a:srgbClr val="72A510"/>
              </a:buClr>
              <a:buFont typeface="Arial" panose="020B0604020202020204" pitchFamily="34" charset="0"/>
              <a:buChar char="•"/>
            </a:pPr>
            <a:r>
              <a:rPr lang="en-US" sz="2000" dirty="0"/>
              <a:t>S</a:t>
            </a:r>
            <a:r>
              <a:rPr lang="en-US" sz="2000" b="0" i="0" dirty="0">
                <a:effectLst/>
              </a:rPr>
              <a:t>cientists have extracted various </a:t>
            </a:r>
            <a:r>
              <a:rPr lang="en-US" sz="2000" b="0" i="1" dirty="0">
                <a:effectLst/>
              </a:rPr>
              <a:t>scientific laws</a:t>
            </a:r>
            <a:r>
              <a:rPr lang="en-US" sz="2000" b="0" i="0" dirty="0">
                <a:effectLst/>
              </a:rPr>
              <a:t> from countless observations, hypotheses, and experiments.</a:t>
            </a:r>
          </a:p>
          <a:p>
            <a:pPr marL="342900" indent="-342900">
              <a:buClr>
                <a:srgbClr val="72A510"/>
              </a:buClr>
              <a:buFont typeface="Arial" panose="020B0604020202020204" pitchFamily="34" charset="0"/>
              <a:buChar char="•"/>
            </a:pPr>
            <a:r>
              <a:rPr lang="en-US" sz="2000" b="0" i="0" dirty="0">
                <a:effectLst/>
              </a:rPr>
              <a:t>Scientific laws are the “rules” of the game that nature plays.</a:t>
            </a:r>
            <a:endParaRPr lang="en-US" sz="2000" dirty="0"/>
          </a:p>
          <a:p>
            <a:pPr marL="342900" indent="-342900">
              <a:buClr>
                <a:srgbClr val="72A510"/>
              </a:buClr>
              <a:buFont typeface="Arial" panose="020B0604020202020204" pitchFamily="34" charset="0"/>
              <a:buChar char="•"/>
            </a:pPr>
            <a:r>
              <a:rPr lang="en-US" sz="2000" b="0" i="0" dirty="0">
                <a:effectLst/>
              </a:rPr>
              <a:t>The same laws apply everywhere in the universe.</a:t>
            </a:r>
          </a:p>
          <a:p>
            <a:pPr marL="342900" indent="-342900">
              <a:buClr>
                <a:srgbClr val="72A510"/>
              </a:buClr>
              <a:buFont typeface="Arial" panose="020B0604020202020204" pitchFamily="34" charset="0"/>
              <a:buChar char="•"/>
            </a:pPr>
            <a:r>
              <a:rPr lang="en-US" sz="2000" dirty="0"/>
              <a:t>T</a:t>
            </a:r>
            <a:r>
              <a:rPr lang="en-US" sz="2000" b="0" i="0" dirty="0">
                <a:effectLst/>
              </a:rPr>
              <a:t>he consistency of the laws of nature gives us enormous power to understand distant objects without traveling to them</a:t>
            </a:r>
            <a:endParaRPr lang="en-US" sz="2000" dirty="0"/>
          </a:p>
        </p:txBody>
      </p:sp>
      <p:pic>
        <p:nvPicPr>
          <p:cNvPr id="15" name="Picture 2">
            <a:extLst>
              <a:ext uri="{FF2B5EF4-FFF2-40B4-BE49-F238E27FC236}">
                <a16:creationId xmlns:a16="http://schemas.microsoft.com/office/drawing/2014/main" id="{221E30D5-71EE-455D-AEAF-5A45706A587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33296" y="85515"/>
            <a:ext cx="4437034" cy="609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descr="http://www.spiritgrowjosefkrysscenter.org/sites/spiritgrowjosefkrysscenter.org/files/imagecache/blog_full/apple.png">
            <a:extLst>
              <a:ext uri="{FF2B5EF4-FFF2-40B4-BE49-F238E27FC236}">
                <a16:creationId xmlns:a16="http://schemas.microsoft.com/office/drawing/2014/main" id="{823D8C8C-4018-45ED-8139-BE95CDCDC939}"/>
              </a:ext>
            </a:extLst>
          </p:cNvPr>
          <p:cNvPicPr>
            <a:picLocks noChangeAspect="1" noChangeArrowheads="1"/>
          </p:cNvPicPr>
          <p:nvPr/>
        </p:nvPicPr>
        <p:blipFill>
          <a:blip r:embed="rId3" cstate="print"/>
          <a:srcRect/>
          <a:stretch>
            <a:fillRect/>
          </a:stretch>
        </p:blipFill>
        <p:spPr bwMode="auto">
          <a:xfrm>
            <a:off x="9753600" y="3565639"/>
            <a:ext cx="2438400" cy="2438400"/>
          </a:xfrm>
          <a:prstGeom prst="rect">
            <a:avLst/>
          </a:prstGeom>
          <a:noFill/>
        </p:spPr>
      </p:pic>
      <p:pic>
        <p:nvPicPr>
          <p:cNvPr id="17" name="Picture Placeholder 1" descr="Diagram of the Solar System. In this image, the Sun, the planets, and some dwarf planets are shown with their sizes drawn to scale. At left a small portion of the immense disk of the Sun is shown. The planets and dwarf-planets are drawn in two rows in their relative positions from the Sun. The upper row shows the major planets from left to right: Mercury, Venus, Earth, Mars, Jupiter, Saturn, Uranus, and Neptune. In the lower row are drawn a few selected dwarf-planets. From left to right: Ceres (in the asteroid belt, and drawn below Mars), then Pluto, Haumea, Makemake, and Eris below and to the right of Neptune.&#10;">
            <a:extLst>
              <a:ext uri="{FF2B5EF4-FFF2-40B4-BE49-F238E27FC236}">
                <a16:creationId xmlns:a16="http://schemas.microsoft.com/office/drawing/2014/main" id="{72AB6256-76BB-4EFB-B7EB-EB539D2DD178}"/>
              </a:ext>
            </a:extLst>
          </p:cNvPr>
          <p:cNvPicPr>
            <a:picLocks noGrp="1" noChangeAspect="1"/>
          </p:cNvPicPr>
          <p:nvPr>
            <p:ph type="pic" sz="quarter" idx="13"/>
          </p:nvPr>
        </p:nvPicPr>
        <p:blipFill rotWithShape="1">
          <a:blip r:embed="rId4" cstate="email">
            <a:extLst>
              <a:ext uri="{28A0092B-C50C-407E-A947-70E740481C1C}">
                <a14:useLocalDpi xmlns:a14="http://schemas.microsoft.com/office/drawing/2010/main" val="0"/>
              </a:ext>
            </a:extLst>
          </a:blip>
          <a:srcRect l="-11" t="3678" r="14869" b="39518"/>
          <a:stretch/>
        </p:blipFill>
        <p:spPr>
          <a:xfrm>
            <a:off x="46169" y="4697737"/>
            <a:ext cx="5792569" cy="2160263"/>
          </a:xfrm>
        </p:spPr>
      </p:pic>
    </p:spTree>
    <p:extLst>
      <p:ext uri="{BB962C8B-B14F-4D97-AF65-F5344CB8AC3E}">
        <p14:creationId xmlns:p14="http://schemas.microsoft.com/office/powerpoint/2010/main" val="6576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524000" y="336672"/>
            <a:ext cx="9144000" cy="1547546"/>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rPr>
              <a:t>Chapter 1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rPr>
              <a:t>SCIENCE AND THE UNIVERSE: A BRIEF TOUR</a:t>
            </a:r>
          </a:p>
        </p:txBody>
      </p:sp>
      <p:sp>
        <p:nvSpPr>
          <p:cNvPr id="4" name="TextBox 3">
            <a:extLst>
              <a:ext uri="{FF2B5EF4-FFF2-40B4-BE49-F238E27FC236}">
                <a16:creationId xmlns:a16="http://schemas.microsoft.com/office/drawing/2014/main" id="{EE4603BF-74F9-4BD0-B300-F5FF179E51BD}"/>
              </a:ext>
            </a:extLst>
          </p:cNvPr>
          <p:cNvSpPr txBox="1"/>
          <p:nvPr/>
        </p:nvSpPr>
        <p:spPr>
          <a:xfrm>
            <a:off x="3203981" y="2619534"/>
            <a:ext cx="6616815"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1.1 The Nature of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1.2 The Nature of Science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1.3 The Laws of Nature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1.4 Numbers in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1.5 Consequences of Light Travel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1.6 A Tour of the Universe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1.7 The Universe on the Large Scale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1.8 The Universe of the Very Small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1.9 A Conclusion and a Beginning</a:t>
            </a:r>
          </a:p>
        </p:txBody>
      </p:sp>
    </p:spTree>
    <p:extLst>
      <p:ext uri="{BB962C8B-B14F-4D97-AF65-F5344CB8AC3E}">
        <p14:creationId xmlns:p14="http://schemas.microsoft.com/office/powerpoint/2010/main" val="155741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41327"/>
            <a:ext cx="4700631" cy="659535"/>
          </a:xfrm>
        </p:spPr>
        <p:txBody>
          <a:bodyPr/>
          <a:lstStyle/>
          <a:p>
            <a:r>
              <a:rPr lang="en-US" sz="2400" b="1" dirty="0">
                <a:solidFill>
                  <a:srgbClr val="6CB255"/>
                </a:solidFill>
              </a:rPr>
              <a:t>Numbers in astronomy</a:t>
            </a:r>
            <a:endParaRPr lang="en-US" dirty="0"/>
          </a:p>
        </p:txBody>
      </p:sp>
      <p:pic>
        <p:nvPicPr>
          <p:cNvPr id="2" name="Picture Placeholder 1" descr="Composite Satellite Image of the Earth. North and South America are seen, as are the Atlantic and Pacific Oceans. Numerous cloud formations are scattered across the face of the glob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22920" r="22876"/>
          <a:stretch/>
        </p:blipFill>
        <p:spPr>
          <a:xfrm>
            <a:off x="8539993" y="124096"/>
            <a:ext cx="3439486" cy="3500071"/>
          </a:xfrm>
        </p:spPr>
      </p:pic>
      <p:sp>
        <p:nvSpPr>
          <p:cNvPr id="7" name="Text Placeholder 6"/>
          <p:cNvSpPr>
            <a:spLocks noGrp="1"/>
          </p:cNvSpPr>
          <p:nvPr>
            <p:ph type="body" sz="quarter" idx="14"/>
          </p:nvPr>
        </p:nvSpPr>
        <p:spPr>
          <a:xfrm>
            <a:off x="7481524" y="3778580"/>
            <a:ext cx="4497955" cy="1976268"/>
          </a:xfrm>
        </p:spPr>
        <p:txBody>
          <a:bodyPr>
            <a:normAutofit lnSpcReduction="10000"/>
          </a:bodyPr>
          <a:lstStyle/>
          <a:p>
            <a:r>
              <a:rPr lang="en-US" sz="1600" dirty="0"/>
              <a:t>This image shows the Western hemisphere as viewed from space 35,400 kilometers (about 22,000 miles) above Earth. Data about the land surface from one satellite was combined with another satellite’s data about the clouds to create the image. (credit: modification of work by R. </a:t>
            </a:r>
            <a:r>
              <a:rPr lang="en-US" sz="1600" dirty="0" err="1"/>
              <a:t>Stockli</a:t>
            </a:r>
            <a:r>
              <a:rPr lang="en-US" sz="1600" dirty="0"/>
              <a:t>, A. Nelson, F. </a:t>
            </a:r>
            <a:r>
              <a:rPr lang="en-US" sz="1600" dirty="0" err="1"/>
              <a:t>Hasler</a:t>
            </a:r>
            <a:r>
              <a:rPr lang="en-US" sz="1600" dirty="0"/>
              <a:t>, NASA/GSFC/NOAA/USGS)</a:t>
            </a:r>
          </a:p>
        </p:txBody>
      </p:sp>
      <p:sp>
        <p:nvSpPr>
          <p:cNvPr id="6" name="Content Placeholder 2">
            <a:extLst>
              <a:ext uri="{FF2B5EF4-FFF2-40B4-BE49-F238E27FC236}">
                <a16:creationId xmlns:a16="http://schemas.microsoft.com/office/drawing/2014/main" id="{A57AB5CF-9265-4812-B6CF-8E26CA5D4A4E}"/>
              </a:ext>
            </a:extLst>
          </p:cNvPr>
          <p:cNvSpPr txBox="1">
            <a:spLocks/>
          </p:cNvSpPr>
          <p:nvPr/>
        </p:nvSpPr>
        <p:spPr>
          <a:xfrm>
            <a:off x="557811" y="1117581"/>
            <a:ext cx="6161771" cy="5039938"/>
          </a:xfrm>
          <a:prstGeom prst="rect">
            <a:avLst/>
          </a:prstGeom>
        </p:spPr>
        <p:txBody>
          <a:bodyPr anchor="t"/>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a:t>Astronomy studies both the very large and very small</a:t>
            </a:r>
          </a:p>
          <a:p>
            <a:pPr lvl="1"/>
            <a:r>
              <a:rPr lang="en-US" dirty="0"/>
              <a:t>Numbers need to be expressed in scientific notation</a:t>
            </a:r>
          </a:p>
          <a:p>
            <a:pPr lvl="2"/>
            <a:r>
              <a:rPr lang="en-US" dirty="0"/>
              <a:t>Example </a:t>
            </a:r>
            <a:r>
              <a:rPr lang="mr-IN" dirty="0"/>
              <a:t>–</a:t>
            </a:r>
            <a:r>
              <a:rPr lang="en-US" dirty="0"/>
              <a:t> The distance from the Earth to the Sun can be written as:</a:t>
            </a:r>
          </a:p>
          <a:p>
            <a:pPr lvl="3"/>
            <a:r>
              <a:rPr lang="en-US" dirty="0"/>
              <a:t>150,000,000 km or 1.5x10</a:t>
            </a:r>
            <a:r>
              <a:rPr lang="en-US" baseline="30000" dirty="0"/>
              <a:t>8</a:t>
            </a:r>
            <a:r>
              <a:rPr lang="en-US" dirty="0"/>
              <a:t> km. The latter is more convenient for the vastly larger distances we will deal with!</a:t>
            </a:r>
          </a:p>
          <a:p>
            <a:r>
              <a:rPr lang="en-US" sz="2400" dirty="0"/>
              <a:t>Scientific Notation</a:t>
            </a:r>
          </a:p>
          <a:p>
            <a:pPr lvl="1"/>
            <a:r>
              <a:rPr lang="en-US" dirty="0"/>
              <a:t>To convert a number to scientific notation, move the decimal point until there is only 1 number to the left </a:t>
            </a:r>
            <a:r>
              <a:rPr lang="mr-IN" dirty="0"/>
              <a:t>–</a:t>
            </a:r>
            <a:r>
              <a:rPr lang="en-US" dirty="0"/>
              <a:t> Count the number of places moved</a:t>
            </a:r>
          </a:p>
          <a:p>
            <a:pPr lvl="2"/>
            <a:r>
              <a:rPr lang="en-US" dirty="0"/>
              <a:t>Move the decimal point to the left </a:t>
            </a:r>
            <a:r>
              <a:rPr lang="mr-IN" dirty="0"/>
              <a:t>–</a:t>
            </a:r>
            <a:r>
              <a:rPr lang="en-US" dirty="0"/>
              <a:t> positive exponent ; to the right </a:t>
            </a:r>
            <a:r>
              <a:rPr lang="mr-IN" dirty="0"/>
              <a:t>–</a:t>
            </a:r>
            <a:r>
              <a:rPr lang="en-US" dirty="0"/>
              <a:t> negative exponent</a:t>
            </a:r>
          </a:p>
        </p:txBody>
      </p:sp>
    </p:spTree>
    <p:extLst>
      <p:ext uri="{BB962C8B-B14F-4D97-AF65-F5344CB8AC3E}">
        <p14:creationId xmlns:p14="http://schemas.microsoft.com/office/powerpoint/2010/main" val="27095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41327"/>
            <a:ext cx="4700631" cy="659535"/>
          </a:xfrm>
        </p:spPr>
        <p:txBody>
          <a:bodyPr/>
          <a:lstStyle/>
          <a:p>
            <a:r>
              <a:rPr lang="en-US" sz="2400" b="1" dirty="0">
                <a:solidFill>
                  <a:srgbClr val="6CB255"/>
                </a:solidFill>
              </a:rPr>
              <a:t>Numbers in astronomy</a:t>
            </a:r>
            <a:endParaRPr lang="en-US" dirty="0"/>
          </a:p>
        </p:txBody>
      </p:sp>
      <p:sp>
        <p:nvSpPr>
          <p:cNvPr id="8" name="Content Placeholder 2">
            <a:extLst>
              <a:ext uri="{FF2B5EF4-FFF2-40B4-BE49-F238E27FC236}">
                <a16:creationId xmlns:a16="http://schemas.microsoft.com/office/drawing/2014/main" id="{8094B58C-2141-49F8-ACB3-E38992A7B716}"/>
              </a:ext>
            </a:extLst>
          </p:cNvPr>
          <p:cNvSpPr txBox="1">
            <a:spLocks/>
          </p:cNvSpPr>
          <p:nvPr/>
        </p:nvSpPr>
        <p:spPr>
          <a:xfrm>
            <a:off x="522217" y="1457043"/>
            <a:ext cx="6277061" cy="3649133"/>
          </a:xfrm>
          <a:prstGeom prst="rect">
            <a:avLst/>
          </a:prstGeom>
        </p:spPr>
        <p:txBody>
          <a:bodyPr anchor="t">
            <a:norm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a:t>Example 1:</a:t>
            </a:r>
          </a:p>
          <a:p>
            <a:pPr lvl="1"/>
            <a:r>
              <a:rPr lang="en-US" dirty="0"/>
              <a:t>314,000,000</a:t>
            </a:r>
          </a:p>
          <a:p>
            <a:pPr lvl="2"/>
            <a:r>
              <a:rPr lang="en-US" dirty="0"/>
              <a:t>We move the decimal point to the left 8 places</a:t>
            </a:r>
          </a:p>
          <a:p>
            <a:pPr lvl="2"/>
            <a:r>
              <a:rPr lang="en-US" dirty="0"/>
              <a:t>The number becomes 3.14x10</a:t>
            </a:r>
            <a:r>
              <a:rPr lang="en-US" baseline="30000" dirty="0"/>
              <a:t>8</a:t>
            </a:r>
            <a:endParaRPr lang="en-US" dirty="0"/>
          </a:p>
          <a:p>
            <a:pPr lvl="2"/>
            <a:endParaRPr lang="en-US" sz="1600" dirty="0"/>
          </a:p>
          <a:p>
            <a:r>
              <a:rPr lang="en-US" sz="2400" dirty="0"/>
              <a:t>Example 2: </a:t>
            </a:r>
          </a:p>
          <a:p>
            <a:pPr lvl="1"/>
            <a:r>
              <a:rPr lang="en-US" dirty="0"/>
              <a:t>0.00004563</a:t>
            </a:r>
          </a:p>
          <a:p>
            <a:pPr lvl="2"/>
            <a:r>
              <a:rPr lang="en-US" dirty="0"/>
              <a:t>We move the decimal point to the right 5 places</a:t>
            </a:r>
          </a:p>
          <a:p>
            <a:pPr lvl="2"/>
            <a:r>
              <a:rPr lang="en-US" dirty="0"/>
              <a:t>The number becomes 4.563x10</a:t>
            </a:r>
            <a:r>
              <a:rPr lang="en-US" baseline="30000" dirty="0"/>
              <a:t>-5</a:t>
            </a:r>
            <a:endParaRPr lang="en-US" dirty="0"/>
          </a:p>
        </p:txBody>
      </p:sp>
      <p:sp>
        <p:nvSpPr>
          <p:cNvPr id="11" name="Content Placeholder 2">
            <a:extLst>
              <a:ext uri="{FF2B5EF4-FFF2-40B4-BE49-F238E27FC236}">
                <a16:creationId xmlns:a16="http://schemas.microsoft.com/office/drawing/2014/main" id="{4126A11B-9ABF-48D0-A290-AD7C6C0C82DA}"/>
              </a:ext>
            </a:extLst>
          </p:cNvPr>
          <p:cNvSpPr txBox="1">
            <a:spLocks/>
          </p:cNvSpPr>
          <p:nvPr/>
        </p:nvSpPr>
        <p:spPr>
          <a:xfrm>
            <a:off x="7575259" y="3137872"/>
            <a:ext cx="4211273" cy="2192944"/>
          </a:xfrm>
          <a:prstGeom prst="rect">
            <a:avLst/>
          </a:prstGeom>
        </p:spPr>
        <p:txBody>
          <a:bodyPr anchor="t"/>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a:t>All scientific measurements are made in metric units</a:t>
            </a:r>
          </a:p>
          <a:p>
            <a:pPr lvl="1"/>
            <a:r>
              <a:rPr lang="en-US" dirty="0"/>
              <a:t>Meter for length</a:t>
            </a:r>
          </a:p>
          <a:p>
            <a:pPr lvl="1"/>
            <a:r>
              <a:rPr lang="en-US" dirty="0"/>
              <a:t>Second for time</a:t>
            </a:r>
          </a:p>
          <a:p>
            <a:pPr lvl="1"/>
            <a:r>
              <a:rPr lang="en-US" dirty="0"/>
              <a:t>Kilogram for mass</a:t>
            </a:r>
          </a:p>
        </p:txBody>
      </p:sp>
      <p:sp>
        <p:nvSpPr>
          <p:cNvPr id="12" name="TextBox 11">
            <a:extLst>
              <a:ext uri="{FF2B5EF4-FFF2-40B4-BE49-F238E27FC236}">
                <a16:creationId xmlns:a16="http://schemas.microsoft.com/office/drawing/2014/main" id="{858CBFF4-E872-4E0E-90B2-028C3425C643}"/>
              </a:ext>
            </a:extLst>
          </p:cNvPr>
          <p:cNvSpPr txBox="1"/>
          <p:nvPr/>
        </p:nvSpPr>
        <p:spPr>
          <a:xfrm>
            <a:off x="7952764" y="1457043"/>
            <a:ext cx="3204594" cy="923330"/>
          </a:xfrm>
          <a:prstGeom prst="rect">
            <a:avLst/>
          </a:prstGeom>
          <a:noFill/>
        </p:spPr>
        <p:txBody>
          <a:bodyPr wrap="square" rtlCol="0">
            <a:spAutoFit/>
          </a:bodyPr>
          <a:lstStyle/>
          <a:p>
            <a:pPr>
              <a:buClr>
                <a:srgbClr val="72A510"/>
              </a:buClr>
            </a:pPr>
            <a:r>
              <a:rPr lang="en-US" dirty="0"/>
              <a:t>Measurements must have:</a:t>
            </a:r>
          </a:p>
          <a:p>
            <a:pPr marL="285750" indent="-285750">
              <a:buClr>
                <a:srgbClr val="72A510"/>
              </a:buClr>
              <a:buFont typeface="Arial" panose="020B0604020202020204" pitchFamily="34" charset="0"/>
              <a:buChar char="•"/>
            </a:pPr>
            <a:r>
              <a:rPr lang="en-US" dirty="0"/>
              <a:t>Number </a:t>
            </a:r>
          </a:p>
          <a:p>
            <a:pPr marL="285750" indent="-285750">
              <a:buClr>
                <a:srgbClr val="72A510"/>
              </a:buClr>
              <a:buFont typeface="Arial" panose="020B0604020202020204" pitchFamily="34" charset="0"/>
              <a:buChar char="•"/>
            </a:pPr>
            <a:r>
              <a:rPr lang="en-US" dirty="0"/>
              <a:t>Unit</a:t>
            </a:r>
          </a:p>
        </p:txBody>
      </p:sp>
    </p:spTree>
    <p:extLst>
      <p:ext uri="{BB962C8B-B14F-4D97-AF65-F5344CB8AC3E}">
        <p14:creationId xmlns:p14="http://schemas.microsoft.com/office/powerpoint/2010/main" val="57954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41327"/>
            <a:ext cx="4700631" cy="659535"/>
          </a:xfrm>
        </p:spPr>
        <p:txBody>
          <a:bodyPr/>
          <a:lstStyle/>
          <a:p>
            <a:r>
              <a:rPr lang="en-US" sz="2400" b="1" dirty="0">
                <a:solidFill>
                  <a:srgbClr val="6CB255"/>
                </a:solidFill>
              </a:rPr>
              <a:t>Numbers in astronomy</a:t>
            </a:r>
            <a:endParaRPr lang="en-US" dirty="0"/>
          </a:p>
        </p:txBody>
      </p:sp>
      <p:sp>
        <p:nvSpPr>
          <p:cNvPr id="12" name="Content Placeholder 2">
            <a:extLst>
              <a:ext uri="{FF2B5EF4-FFF2-40B4-BE49-F238E27FC236}">
                <a16:creationId xmlns:a16="http://schemas.microsoft.com/office/drawing/2014/main" id="{E9F8A66D-514A-4665-8C50-FBBD305DCD88}"/>
              </a:ext>
            </a:extLst>
          </p:cNvPr>
          <p:cNvSpPr txBox="1">
            <a:spLocks/>
          </p:cNvSpPr>
          <p:nvPr/>
        </p:nvSpPr>
        <p:spPr>
          <a:xfrm>
            <a:off x="745599" y="1126999"/>
            <a:ext cx="10281522" cy="3649133"/>
          </a:xfrm>
          <a:prstGeom prst="rect">
            <a:avLst/>
          </a:prstGeom>
        </p:spPr>
        <p:txBody>
          <a:bodyPr anchor="t">
            <a:norm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1" dirty="0"/>
              <a:t>The nearest star </a:t>
            </a:r>
            <a:r>
              <a:rPr lang="en-US" sz="2400" dirty="0"/>
              <a:t>is 40,000,000,000,000 km from the Earth (40 trillion km!)</a:t>
            </a:r>
          </a:p>
          <a:p>
            <a:pPr lvl="1"/>
            <a:r>
              <a:rPr lang="en-US" dirty="0"/>
              <a:t>We can write this in scientific notation as 4.0x10</a:t>
            </a:r>
            <a:r>
              <a:rPr lang="en-US" baseline="30000" dirty="0"/>
              <a:t>13</a:t>
            </a:r>
            <a:r>
              <a:rPr lang="en-US" dirty="0"/>
              <a:t> but it is still a number beyond our comprehension</a:t>
            </a:r>
          </a:p>
          <a:p>
            <a:r>
              <a:rPr lang="en-US" sz="2400" dirty="0"/>
              <a:t>Astronomers use the </a:t>
            </a:r>
            <a:r>
              <a:rPr lang="en-US" sz="2400" b="1" dirty="0"/>
              <a:t>light-year</a:t>
            </a:r>
            <a:r>
              <a:rPr lang="en-US" sz="2400" dirty="0"/>
              <a:t> for measuring large distances</a:t>
            </a:r>
          </a:p>
          <a:p>
            <a:pPr lvl="1"/>
            <a:r>
              <a:rPr lang="en-US" dirty="0"/>
              <a:t>The speed of light in a vacuum is a constant: 300,000 km/sec</a:t>
            </a:r>
          </a:p>
          <a:p>
            <a:pPr lvl="1"/>
            <a:r>
              <a:rPr lang="en-US" dirty="0"/>
              <a:t>The light-year is the distance light travels in one year (about 10 trillion km!)</a:t>
            </a:r>
          </a:p>
          <a:p>
            <a:pPr lvl="1"/>
            <a:r>
              <a:rPr lang="en-US" dirty="0"/>
              <a:t>In light-years, the nearest star is 4.3 light years away</a:t>
            </a:r>
          </a:p>
          <a:p>
            <a:pPr lvl="2"/>
            <a:r>
              <a:rPr lang="en-US" dirty="0"/>
              <a:t>We may not be able to comprehend the distance, </a:t>
            </a:r>
          </a:p>
          <a:p>
            <a:pPr marL="914400" lvl="2" indent="0">
              <a:buNone/>
            </a:pPr>
            <a:r>
              <a:rPr lang="en-US" dirty="0"/>
              <a:t>     but the number is now more manageable</a:t>
            </a:r>
          </a:p>
          <a:p>
            <a:endParaRPr lang="en-US" dirty="0"/>
          </a:p>
        </p:txBody>
      </p:sp>
      <p:pic>
        <p:nvPicPr>
          <p:cNvPr id="2050" name="Picture 2">
            <a:extLst>
              <a:ext uri="{FF2B5EF4-FFF2-40B4-BE49-F238E27FC236}">
                <a16:creationId xmlns:a16="http://schemas.microsoft.com/office/drawing/2014/main" id="{56896339-BDF1-4B0B-9FBA-6918FF5F79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9" t="4273" b="25061"/>
          <a:stretch/>
        </p:blipFill>
        <p:spPr bwMode="auto">
          <a:xfrm>
            <a:off x="6719583" y="4549400"/>
            <a:ext cx="5392156" cy="225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08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41327"/>
            <a:ext cx="4700631" cy="659535"/>
          </a:xfrm>
        </p:spPr>
        <p:txBody>
          <a:bodyPr/>
          <a:lstStyle/>
          <a:p>
            <a:r>
              <a:rPr lang="en-US" sz="2400" b="1" dirty="0">
                <a:solidFill>
                  <a:srgbClr val="6CB255"/>
                </a:solidFill>
              </a:rPr>
              <a:t>Numbers in astronomy</a:t>
            </a:r>
            <a:endParaRPr lang="en-US" dirty="0"/>
          </a:p>
        </p:txBody>
      </p:sp>
      <p:sp>
        <p:nvSpPr>
          <p:cNvPr id="4" name="Content Placeholder 2">
            <a:extLst>
              <a:ext uri="{FF2B5EF4-FFF2-40B4-BE49-F238E27FC236}">
                <a16:creationId xmlns:a16="http://schemas.microsoft.com/office/drawing/2014/main" id="{6AD50DB8-41E8-46A3-9A49-AEE8D98643FB}"/>
              </a:ext>
            </a:extLst>
          </p:cNvPr>
          <p:cNvSpPr txBox="1">
            <a:spLocks/>
          </p:cNvSpPr>
          <p:nvPr/>
        </p:nvSpPr>
        <p:spPr>
          <a:xfrm>
            <a:off x="609600" y="1604433"/>
            <a:ext cx="10131425" cy="3649133"/>
          </a:xfrm>
          <a:prstGeom prst="rect">
            <a:avLst/>
          </a:prstGeom>
        </p:spPr>
        <p:txBody>
          <a:bodyPr anchor="t">
            <a:normAutofit fontScale="92500"/>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a:t>The light-year is too large to be used in the solar system</a:t>
            </a:r>
          </a:p>
          <a:p>
            <a:pPr lvl="1"/>
            <a:r>
              <a:rPr lang="en-US" dirty="0"/>
              <a:t>We use the astronomical unit (AU) to measure distances in the solar system</a:t>
            </a:r>
          </a:p>
          <a:p>
            <a:pPr lvl="1"/>
            <a:endParaRPr lang="en-US" sz="1800" dirty="0"/>
          </a:p>
          <a:p>
            <a:r>
              <a:rPr lang="en-US" sz="2400" dirty="0"/>
              <a:t>The AU is defined to be the average distance between the Earth and the Sun</a:t>
            </a:r>
          </a:p>
          <a:p>
            <a:pPr lvl="1"/>
            <a:r>
              <a:rPr lang="en-US" dirty="0"/>
              <a:t>1 AU = 150,000,000 km</a:t>
            </a:r>
          </a:p>
          <a:p>
            <a:pPr lvl="1"/>
            <a:r>
              <a:rPr lang="en-US" dirty="0"/>
              <a:t>At this scale: Mars would be 1.5 AU from the Sun and Neptune would be about 30 AU from the Sun</a:t>
            </a:r>
          </a:p>
          <a:p>
            <a:r>
              <a:rPr lang="en-US" sz="2400" dirty="0"/>
              <a:t>It is much easier to comprehend 1 mile than 5280 feet or 63,360 inches</a:t>
            </a:r>
            <a:endParaRPr lang="en-US" sz="2600" dirty="0"/>
          </a:p>
          <a:p>
            <a:r>
              <a:rPr lang="en-US" sz="2400" dirty="0"/>
              <a:t>These definitions make the numbers more manageable</a:t>
            </a:r>
          </a:p>
        </p:txBody>
      </p:sp>
    </p:spTree>
    <p:extLst>
      <p:ext uri="{BB962C8B-B14F-4D97-AF65-F5344CB8AC3E}">
        <p14:creationId xmlns:p14="http://schemas.microsoft.com/office/powerpoint/2010/main" val="245618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41327"/>
            <a:ext cx="4700631" cy="659535"/>
          </a:xfrm>
        </p:spPr>
        <p:txBody>
          <a:bodyPr/>
          <a:lstStyle/>
          <a:p>
            <a:r>
              <a:rPr lang="en-US" sz="2400" b="1" dirty="0">
                <a:solidFill>
                  <a:srgbClr val="6CB255"/>
                </a:solidFill>
              </a:rPr>
              <a:t>Light travel time</a:t>
            </a:r>
            <a:endParaRPr lang="en-US" dirty="0"/>
          </a:p>
        </p:txBody>
      </p:sp>
      <p:sp>
        <p:nvSpPr>
          <p:cNvPr id="6" name="Content Placeholder 2">
            <a:extLst>
              <a:ext uri="{FF2B5EF4-FFF2-40B4-BE49-F238E27FC236}">
                <a16:creationId xmlns:a16="http://schemas.microsoft.com/office/drawing/2014/main" id="{FFB52233-6EE8-4E8A-94F8-45F5D39FD302}"/>
              </a:ext>
            </a:extLst>
          </p:cNvPr>
          <p:cNvSpPr txBox="1">
            <a:spLocks/>
          </p:cNvSpPr>
          <p:nvPr/>
        </p:nvSpPr>
        <p:spPr>
          <a:xfrm>
            <a:off x="609600" y="1282528"/>
            <a:ext cx="7845803" cy="4497487"/>
          </a:xfrm>
          <a:prstGeom prst="rect">
            <a:avLst/>
          </a:prstGeom>
        </p:spPr>
        <p:txBody>
          <a:bodyPr anchor="t">
            <a:normAutofit fontScale="85000" lnSpcReduction="20000"/>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dirty="0"/>
              <a:t>Because light does not travel infinitely fast, it takes a certain amount of time to get to us</a:t>
            </a:r>
          </a:p>
          <a:p>
            <a:pPr lvl="1"/>
            <a:r>
              <a:rPr lang="en-US" sz="2200" dirty="0"/>
              <a:t>The light from the Sun takes about 8.5 minutes to get to Earth</a:t>
            </a:r>
          </a:p>
          <a:p>
            <a:pPr lvl="1"/>
            <a:r>
              <a:rPr lang="en-US" sz="2200" dirty="0"/>
              <a:t>The light from Alpha Centauri takes about 4.3 years to get to us</a:t>
            </a:r>
          </a:p>
          <a:p>
            <a:pPr lvl="1"/>
            <a:r>
              <a:rPr lang="en-US" sz="2200" dirty="0"/>
              <a:t>The light from the Andromeda Galaxy to us takes about 2.5 million years to get to us</a:t>
            </a:r>
          </a:p>
          <a:p>
            <a:pPr lvl="1"/>
            <a:endParaRPr lang="en-US" sz="1800" dirty="0"/>
          </a:p>
          <a:p>
            <a:r>
              <a:rPr lang="en-US" sz="2600" dirty="0"/>
              <a:t>This means that:</a:t>
            </a:r>
          </a:p>
          <a:p>
            <a:pPr lvl="1"/>
            <a:r>
              <a:rPr lang="en-US" sz="2200" dirty="0"/>
              <a:t>We see the Sun as it was 8.5 minutes ago</a:t>
            </a:r>
          </a:p>
          <a:p>
            <a:pPr lvl="1"/>
            <a:r>
              <a:rPr lang="en-US" sz="2200" dirty="0"/>
              <a:t>We Alpha Centauri as it was 4.3 years ago</a:t>
            </a:r>
          </a:p>
          <a:p>
            <a:pPr lvl="1"/>
            <a:r>
              <a:rPr lang="en-US" sz="2200" dirty="0"/>
              <a:t>We see the Andromeda Galaxy as it was 2.5 million years ago!</a:t>
            </a:r>
          </a:p>
          <a:p>
            <a:pPr lvl="1"/>
            <a:endParaRPr lang="en-US" sz="2200" dirty="0"/>
          </a:p>
          <a:p>
            <a:pPr marL="800100" lvl="1" indent="-342900"/>
            <a:r>
              <a:rPr lang="en-US" dirty="0"/>
              <a:t>We can never see any object as it is right now</a:t>
            </a:r>
          </a:p>
          <a:p>
            <a:pPr marL="800100" lvl="1" indent="-342900"/>
            <a:r>
              <a:rPr lang="en-US" dirty="0"/>
              <a:t>When we look out into space, we are also looking back into time</a:t>
            </a:r>
          </a:p>
          <a:p>
            <a:pPr marL="800100" lvl="1" indent="-342900"/>
            <a:r>
              <a:rPr lang="en-US" dirty="0"/>
              <a:t>This means we can see what objects looked like long ago</a:t>
            </a:r>
          </a:p>
          <a:p>
            <a:pPr lvl="1"/>
            <a:endParaRPr lang="en-US" sz="2200" dirty="0"/>
          </a:p>
        </p:txBody>
      </p:sp>
      <p:pic>
        <p:nvPicPr>
          <p:cNvPr id="7" name="Picture Placeholder 2" descr="Image of the night sky showing the Milky Way, a dense, vertical band of stars. Under the Milky Way is the silhouette of a person.">
            <a:extLst>
              <a:ext uri="{FF2B5EF4-FFF2-40B4-BE49-F238E27FC236}">
                <a16:creationId xmlns:a16="http://schemas.microsoft.com/office/drawing/2014/main" id="{0CDF35B9-B8A3-4C63-895C-ADAD34B757FF}"/>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3064" b="4307"/>
          <a:stretch/>
        </p:blipFill>
        <p:spPr>
          <a:xfrm>
            <a:off x="8336273" y="3288484"/>
            <a:ext cx="3725640" cy="3451044"/>
          </a:xfrm>
        </p:spPr>
      </p:pic>
    </p:spTree>
    <p:extLst>
      <p:ext uri="{BB962C8B-B14F-4D97-AF65-F5344CB8AC3E}">
        <p14:creationId xmlns:p14="http://schemas.microsoft.com/office/powerpoint/2010/main" val="40867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500"/>
                                        <p:tgtEl>
                                          <p:spTgt spid="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500"/>
                                        <p:tgtEl>
                                          <p:spTgt spid="6">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animEffect transition="in" filter="fade">
                                      <p:cBhvr>
                                        <p:cTn id="19" dur="500"/>
                                        <p:tgtEl>
                                          <p:spTgt spid="6">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11" end="11"/>
                                            </p:txEl>
                                          </p:spTgt>
                                        </p:tgtEl>
                                        <p:attrNameLst>
                                          <p:attrName>style.visibility</p:attrName>
                                        </p:attrNameLst>
                                      </p:cBhvr>
                                      <p:to>
                                        <p:strVal val="visible"/>
                                      </p:to>
                                    </p:set>
                                    <p:animEffect transition="in" filter="fade">
                                      <p:cBhvr>
                                        <p:cTn id="22" dur="500"/>
                                        <p:tgtEl>
                                          <p:spTgt spid="6">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animEffect transition="in" filter="fade">
                                      <p:cBhvr>
                                        <p:cTn id="25"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23706" y="71655"/>
            <a:ext cx="4700631" cy="659535"/>
          </a:xfrm>
        </p:spPr>
        <p:txBody>
          <a:bodyPr/>
          <a:lstStyle/>
          <a:p>
            <a:r>
              <a:rPr lang="en-US" sz="2400" b="1" dirty="0">
                <a:solidFill>
                  <a:srgbClr val="6CB255"/>
                </a:solidFill>
              </a:rPr>
              <a:t>Light year</a:t>
            </a:r>
            <a:endParaRPr lang="en-US" dirty="0"/>
          </a:p>
        </p:txBody>
      </p:sp>
      <p:pic>
        <p:nvPicPr>
          <p:cNvPr id="4" name="Online Media 3" title="Our Milky Way Galaxy: How Big is Space?">
            <a:hlinkClick r:id="" action="ppaction://media"/>
            <a:extLst>
              <a:ext uri="{FF2B5EF4-FFF2-40B4-BE49-F238E27FC236}">
                <a16:creationId xmlns:a16="http://schemas.microsoft.com/office/drawing/2014/main" id="{4111E525-67AA-4400-A7C7-B5E59A811B73}"/>
              </a:ext>
            </a:extLst>
          </p:cNvPr>
          <p:cNvPicPr>
            <a:picLocks noRot="1" noChangeAspect="1"/>
          </p:cNvPicPr>
          <p:nvPr>
            <a:videoFile r:link="rId1"/>
          </p:nvPr>
        </p:nvPicPr>
        <p:blipFill>
          <a:blip r:embed="rId3"/>
          <a:stretch>
            <a:fillRect/>
          </a:stretch>
        </p:blipFill>
        <p:spPr>
          <a:xfrm>
            <a:off x="748018" y="731190"/>
            <a:ext cx="10695963" cy="6043221"/>
          </a:xfrm>
          <a:prstGeom prst="rect">
            <a:avLst/>
          </a:prstGeom>
        </p:spPr>
      </p:pic>
    </p:spTree>
    <p:extLst>
      <p:ext uri="{BB962C8B-B14F-4D97-AF65-F5344CB8AC3E}">
        <p14:creationId xmlns:p14="http://schemas.microsoft.com/office/powerpoint/2010/main" val="1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0" y="1317072"/>
            <a:ext cx="10750549"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pPr lvl="1"/>
            <a:endParaRPr lang="en-US" dirty="0"/>
          </a:p>
          <a:p>
            <a:pPr marL="274320" lvl="1" indent="0">
              <a:buNone/>
            </a:pPr>
            <a:r>
              <a:rPr lang="en-US" dirty="0"/>
              <a:t>… and the processes by which these objects interact with one another. These interactions causes the Cosmos to evolve.</a:t>
            </a:r>
            <a:endParaRPr lang="en-US" sz="2000" dirty="0"/>
          </a:p>
          <a:p>
            <a:endParaRPr lang="en-US" dirty="0"/>
          </a:p>
        </p:txBody>
      </p:sp>
    </p:spTree>
    <p:extLst>
      <p:ext uri="{BB962C8B-B14F-4D97-AF65-F5344CB8AC3E}">
        <p14:creationId xmlns:p14="http://schemas.microsoft.com/office/powerpoint/2010/main" val="238600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524000" y="336672"/>
            <a:ext cx="9144000" cy="1547546"/>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prstClr val="white">
                  <a:lumMod val="65000"/>
                </a:prst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rPr>
              <a:t>Chapter 1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prstClr val="white">
                    <a:lumMod val="65000"/>
                  </a:prstClr>
                </a:solidFill>
                <a:effectLst/>
                <a:uLnTx/>
                <a:uFillTx/>
                <a:latin typeface="Arial"/>
                <a:ea typeface="+mj-ea"/>
                <a:cs typeface="+mj-cs"/>
              </a:rPr>
              <a:t>SCIENCE AND THE UNIVERSE: A BRIEF TOUR</a:t>
            </a:r>
          </a:p>
        </p:txBody>
      </p:sp>
      <p:sp>
        <p:nvSpPr>
          <p:cNvPr id="4" name="TextBox 3">
            <a:extLst>
              <a:ext uri="{FF2B5EF4-FFF2-40B4-BE49-F238E27FC236}">
                <a16:creationId xmlns:a16="http://schemas.microsoft.com/office/drawing/2014/main" id="{EE4603BF-74F9-4BD0-B300-F5FF179E51BD}"/>
              </a:ext>
            </a:extLst>
          </p:cNvPr>
          <p:cNvSpPr txBox="1"/>
          <p:nvPr/>
        </p:nvSpPr>
        <p:spPr>
          <a:xfrm>
            <a:off x="3203981" y="2619534"/>
            <a:ext cx="6616815"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1.1 The Nature of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1.2 The Nature of Science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1.3 The Laws of Nature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1.4 Numbers in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1.5 Consequences of Light Travel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1.6 A Tour of the Universe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1.7 The Universe on the Large Scale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1.8 The Universe of the Very Small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1.9 A Conclusion and a Beginning</a:t>
            </a:r>
          </a:p>
        </p:txBody>
      </p:sp>
    </p:spTree>
    <p:extLst>
      <p:ext uri="{BB962C8B-B14F-4D97-AF65-F5344CB8AC3E}">
        <p14:creationId xmlns:p14="http://schemas.microsoft.com/office/powerpoint/2010/main" val="208432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387320" y="219400"/>
            <a:ext cx="5887645" cy="659535"/>
          </a:xfrm>
        </p:spPr>
        <p:txBody>
          <a:bodyPr/>
          <a:lstStyle/>
          <a:p>
            <a:r>
              <a:rPr lang="en-US" sz="2400" b="1" dirty="0">
                <a:solidFill>
                  <a:srgbClr val="6CB255"/>
                </a:solidFill>
              </a:rPr>
              <a:t>Tour of the universe</a:t>
            </a:r>
            <a:endParaRPr lang="en-US" dirty="0"/>
          </a:p>
        </p:txBody>
      </p:sp>
      <p:pic>
        <p:nvPicPr>
          <p:cNvPr id="2" name="Picture Placeholder 1" descr="Composite Satellite Image of the Earth. North and South America are seen, as are the Atlantic and Pacific Oceans. Numerous cloud formations are scattered across the face of the glob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21730" r="18645"/>
          <a:stretch/>
        </p:blipFill>
        <p:spPr>
          <a:xfrm>
            <a:off x="8154099" y="166041"/>
            <a:ext cx="3783435" cy="3500071"/>
          </a:xfrm>
        </p:spPr>
      </p:pic>
      <p:sp>
        <p:nvSpPr>
          <p:cNvPr id="7" name="Text Placeholder 6"/>
          <p:cNvSpPr>
            <a:spLocks noGrp="1"/>
          </p:cNvSpPr>
          <p:nvPr>
            <p:ph type="body" sz="quarter" idx="14"/>
          </p:nvPr>
        </p:nvSpPr>
        <p:spPr>
          <a:xfrm>
            <a:off x="8347046" y="4013472"/>
            <a:ext cx="3508054" cy="1166382"/>
          </a:xfrm>
        </p:spPr>
        <p:txBody>
          <a:bodyPr>
            <a:normAutofit fontScale="70000" lnSpcReduction="20000"/>
          </a:bodyPr>
          <a:lstStyle/>
          <a:p>
            <a:r>
              <a:rPr lang="en-US" sz="1600" dirty="0"/>
              <a:t>This image shows the Western hemisphere as viewed from space 35,400 kilometers (about 22,000 miles) above Earth. Data about the land surface from one satellite was combined with another satellite’s data about the clouds to create the image. (credit: modification of work by R. </a:t>
            </a:r>
            <a:r>
              <a:rPr lang="en-US" sz="1600" dirty="0" err="1"/>
              <a:t>Stockli</a:t>
            </a:r>
            <a:r>
              <a:rPr lang="en-US" sz="1600" dirty="0"/>
              <a:t>, A. Nelson, F. </a:t>
            </a:r>
            <a:r>
              <a:rPr lang="en-US" sz="1600" dirty="0" err="1"/>
              <a:t>Hasler</a:t>
            </a:r>
            <a:r>
              <a:rPr lang="en-US" sz="1600" dirty="0"/>
              <a:t>, NASA/GSFC/NOAA/USGS)</a:t>
            </a:r>
          </a:p>
        </p:txBody>
      </p:sp>
      <p:pic>
        <p:nvPicPr>
          <p:cNvPr id="6" name="Picture Placeholder 1" descr="Illustration of the Earth-Moon system, drawn to scale. Earth is at far left, the Moon at far right.">
            <a:extLst>
              <a:ext uri="{FF2B5EF4-FFF2-40B4-BE49-F238E27FC236}">
                <a16:creationId xmlns:a16="http://schemas.microsoft.com/office/drawing/2014/main" id="{17F3D2DF-0776-4D89-8F81-56B692D2AA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26635" b="-14742"/>
          <a:stretch/>
        </p:blipFill>
        <p:spPr>
          <a:xfrm>
            <a:off x="387320" y="5527214"/>
            <a:ext cx="8040848" cy="1098957"/>
          </a:xfrm>
          <a:prstGeom prst="rect">
            <a:avLst/>
          </a:prstGeom>
        </p:spPr>
      </p:pic>
      <p:sp>
        <p:nvSpPr>
          <p:cNvPr id="8" name="Text Placeholder 6">
            <a:extLst>
              <a:ext uri="{FF2B5EF4-FFF2-40B4-BE49-F238E27FC236}">
                <a16:creationId xmlns:a16="http://schemas.microsoft.com/office/drawing/2014/main" id="{D7BF8CCA-FA72-4C73-9A36-49F497A22875}"/>
              </a:ext>
            </a:extLst>
          </p:cNvPr>
          <p:cNvSpPr txBox="1">
            <a:spLocks/>
          </p:cNvSpPr>
          <p:nvPr/>
        </p:nvSpPr>
        <p:spPr>
          <a:xfrm>
            <a:off x="466988" y="4474866"/>
            <a:ext cx="6755934" cy="116638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b="1" dirty="0">
                <a:solidFill>
                  <a:srgbClr val="6CB255"/>
                </a:solidFill>
              </a:rPr>
              <a:t>Earth and Moon, Drawn to Scale. </a:t>
            </a:r>
            <a:r>
              <a:rPr lang="en-US" sz="1600" dirty="0"/>
              <a:t>This image shows Earth and the Moon shown to scale for both size and distance. (credit: modification of work by NASA)</a:t>
            </a:r>
          </a:p>
        </p:txBody>
      </p:sp>
    </p:spTree>
    <p:extLst>
      <p:ext uri="{BB962C8B-B14F-4D97-AF65-F5344CB8AC3E}">
        <p14:creationId xmlns:p14="http://schemas.microsoft.com/office/powerpoint/2010/main" val="2549839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solidFill>
                  <a:srgbClr val="6CB255"/>
                </a:solidFill>
              </a:rPr>
              <a:t>Our Solar Family</a:t>
            </a:r>
            <a:endParaRPr lang="en-US" dirty="0"/>
          </a:p>
        </p:txBody>
      </p:sp>
      <p:pic>
        <p:nvPicPr>
          <p:cNvPr id="2" name="Picture Placeholder 1" descr="Diagram of the Solar System. In this image, the Sun, the planets, and some dwarf planets are shown with their sizes drawn to scale. At left a small portion of the immense disk of the Sun is shown. The planets and dwarf-planets are drawn in two rows in their relative positions from the Sun. The upper row shows the major planets from left to right: Mercury, Venus, Earth, Mars, Jupiter, Saturn, Uranus, and Neptune. In the lower row are drawn a few selected dwarf-planets. From left to right: Ceres (in the asteroid belt, and drawn below Mars), then Pluto, Haumea, Makemake, and Eris below and to the right of Neptune.&#10;"/>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2" r="689"/>
          <a:stretch/>
        </p:blipFill>
        <p:spPr>
          <a:xfrm>
            <a:off x="1912690" y="1122387"/>
            <a:ext cx="6727971" cy="3500071"/>
          </a:xfrm>
        </p:spPr>
      </p:pic>
      <p:sp>
        <p:nvSpPr>
          <p:cNvPr id="7" name="Text Placeholder 6"/>
          <p:cNvSpPr>
            <a:spLocks noGrp="1"/>
          </p:cNvSpPr>
          <p:nvPr>
            <p:ph type="body" sz="quarter" idx="14"/>
          </p:nvPr>
        </p:nvSpPr>
        <p:spPr/>
        <p:txBody>
          <a:bodyPr>
            <a:normAutofit/>
          </a:bodyPr>
          <a:lstStyle/>
          <a:p>
            <a:r>
              <a:rPr lang="en-US" sz="1600" b="1" dirty="0">
                <a:solidFill>
                  <a:srgbClr val="6CB255"/>
                </a:solidFill>
              </a:rPr>
              <a:t>Our Solar Family. </a:t>
            </a:r>
            <a:r>
              <a:rPr lang="en-US" sz="1600" dirty="0"/>
              <a:t>The Sun, the planets, and some dwarf planets are shown with their sizes drawn to scale. The orbits of the planets are much more widely separated than shown in this drawing. Notice the size of Earth compared to the giant planets. (credit: modification of work by NASA)</a:t>
            </a:r>
          </a:p>
        </p:txBody>
      </p:sp>
    </p:spTree>
    <p:extLst>
      <p:ext uri="{BB962C8B-B14F-4D97-AF65-F5344CB8AC3E}">
        <p14:creationId xmlns:p14="http://schemas.microsoft.com/office/powerpoint/2010/main" val="250233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31428" y="341995"/>
            <a:ext cx="10750549" cy="659535"/>
          </a:xfrm>
        </p:spPr>
        <p:txBody>
          <a:bodyPr/>
          <a:lstStyle/>
          <a:p>
            <a:r>
              <a:rPr lang="en-US" sz="2400" b="1" dirty="0">
                <a:solidFill>
                  <a:srgbClr val="6CB255"/>
                </a:solidFill>
              </a:rPr>
              <a:t>Closest Spiral Galaxy</a:t>
            </a:r>
            <a:endParaRPr lang="en-US" dirty="0"/>
          </a:p>
        </p:txBody>
      </p:sp>
      <p:pic>
        <p:nvPicPr>
          <p:cNvPr id="2" name="Picture Placeholder 1" descr="Image of the Andromeda Galaxy. This spiral galaxy is seen almost edge-on as an oval patch of light with a very bright center (nucleus), and dark bands of dust along its outer edges.&#10;&#10;"/>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679" r="1536"/>
          <a:stretch/>
        </p:blipFill>
        <p:spPr>
          <a:xfrm>
            <a:off x="4630723" y="241327"/>
            <a:ext cx="7155809" cy="5350467"/>
          </a:xfrm>
        </p:spPr>
      </p:pic>
      <p:sp>
        <p:nvSpPr>
          <p:cNvPr id="7" name="Text Placeholder 6"/>
          <p:cNvSpPr>
            <a:spLocks noGrp="1"/>
          </p:cNvSpPr>
          <p:nvPr>
            <p:ph type="body" sz="quarter" idx="14"/>
          </p:nvPr>
        </p:nvSpPr>
        <p:spPr>
          <a:xfrm>
            <a:off x="492154" y="5603717"/>
            <a:ext cx="10750549" cy="659535"/>
          </a:xfrm>
        </p:spPr>
        <p:txBody>
          <a:bodyPr>
            <a:normAutofit lnSpcReduction="10000"/>
          </a:bodyPr>
          <a:lstStyle/>
          <a:p>
            <a:r>
              <a:rPr lang="en-US" sz="1600" dirty="0"/>
              <a:t>The Andromeda galaxy (M31) is a spiral-shaped collection of stars similar to our own Milky Way. (credit: Adam Evans)</a:t>
            </a:r>
          </a:p>
          <a:p>
            <a:r>
              <a:rPr lang="en-US" sz="1600" dirty="0"/>
              <a:t>2.5 million light years away.</a:t>
            </a:r>
          </a:p>
        </p:txBody>
      </p:sp>
    </p:spTree>
    <p:extLst>
      <p:ext uri="{BB962C8B-B14F-4D97-AF65-F5344CB8AC3E}">
        <p14:creationId xmlns:p14="http://schemas.microsoft.com/office/powerpoint/2010/main" val="74765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b="1" dirty="0">
                <a:solidFill>
                  <a:srgbClr val="6CB255"/>
                </a:solidFill>
              </a:rPr>
              <a:t>Star Cluster</a:t>
            </a:r>
            <a:endParaRPr lang="en-US" dirty="0"/>
          </a:p>
        </p:txBody>
      </p:sp>
      <p:pic>
        <p:nvPicPr>
          <p:cNvPr id="2" name="Picture Placeholder 1" descr="Image of a Star Cluster. This Hubble Space Telescope image of M9 shows a dense circular-shaped grouping of stars. The number of stars drops off dramatically toward the edges of the image, away from the center of the cluste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337" b="798"/>
          <a:stretch/>
        </p:blipFill>
        <p:spPr>
          <a:xfrm>
            <a:off x="5796793" y="493409"/>
            <a:ext cx="6193567" cy="6123264"/>
          </a:xfrm>
        </p:spPr>
      </p:pic>
      <p:sp>
        <p:nvSpPr>
          <p:cNvPr id="14" name="Text Placeholder 13"/>
          <p:cNvSpPr>
            <a:spLocks noGrp="1"/>
          </p:cNvSpPr>
          <p:nvPr>
            <p:ph type="body" sz="quarter" idx="14"/>
          </p:nvPr>
        </p:nvSpPr>
        <p:spPr>
          <a:xfrm>
            <a:off x="1981200" y="1107618"/>
            <a:ext cx="3913188" cy="5256973"/>
          </a:xfrm>
        </p:spPr>
        <p:txBody>
          <a:bodyPr>
            <a:noAutofit/>
          </a:bodyPr>
          <a:lstStyle/>
          <a:p>
            <a:r>
              <a:rPr lang="en-US" sz="1600" dirty="0">
                <a:solidFill>
                  <a:srgbClr val="000000"/>
                </a:solidFill>
              </a:rPr>
              <a:t>This large star cluster is known by its catalog number, M9. It contains some 250,000 stars and is seen more clearly from space using the Hubble Space Telescope. It is located roughly 25,000 light-years away. (credit: NASA, ESA)</a:t>
            </a:r>
          </a:p>
        </p:txBody>
      </p:sp>
    </p:spTree>
    <p:extLst>
      <p:ext uri="{BB962C8B-B14F-4D97-AF65-F5344CB8AC3E}">
        <p14:creationId xmlns:p14="http://schemas.microsoft.com/office/powerpoint/2010/main" val="3764808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solidFill>
                  <a:srgbClr val="6CB255"/>
                </a:solidFill>
              </a:rPr>
              <a:t>Fornax Cluster of Galaxies</a:t>
            </a:r>
            <a:endParaRPr lang="en-US" dirty="0"/>
          </a:p>
        </p:txBody>
      </p:sp>
      <p:pic>
        <p:nvPicPr>
          <p:cNvPr id="2" name="Picture Placeholder 1" descr="Image of the Fornax Cluster of Galaxies. Many elliptical and spiral galaxies are scattered throughout the imag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070" r="752"/>
          <a:stretch/>
        </p:blipFill>
        <p:spPr>
          <a:xfrm>
            <a:off x="2927758" y="1246258"/>
            <a:ext cx="6568580" cy="4084286"/>
          </a:xfrm>
        </p:spPr>
      </p:pic>
      <p:sp>
        <p:nvSpPr>
          <p:cNvPr id="7" name="Text Placeholder 6"/>
          <p:cNvSpPr>
            <a:spLocks noGrp="1"/>
          </p:cNvSpPr>
          <p:nvPr>
            <p:ph type="body" sz="quarter" idx="14"/>
          </p:nvPr>
        </p:nvSpPr>
        <p:spPr>
          <a:xfrm>
            <a:off x="609600" y="5330543"/>
            <a:ext cx="10750549" cy="1166382"/>
          </a:xfrm>
        </p:spPr>
        <p:txBody>
          <a:bodyPr>
            <a:noAutofit/>
          </a:bodyPr>
          <a:lstStyle/>
          <a:p>
            <a:r>
              <a:rPr lang="en-US" sz="1600" dirty="0"/>
              <a:t>In this image, you can see part of a cluster of galaxies located about 60 million light-years away in the constellation of Fornax. All the objects that are not pinpoints of light in the picture are galaxies of billions of stars. (credit: ESO, J. Emerson, VISTA. Acknowledgment: Cambridge Astronomical Survey Unit)</a:t>
            </a:r>
          </a:p>
          <a:p>
            <a:endParaRPr lang="en-US" sz="1600" dirty="0"/>
          </a:p>
        </p:txBody>
      </p:sp>
    </p:spTree>
    <p:extLst>
      <p:ext uri="{BB962C8B-B14F-4D97-AF65-F5344CB8AC3E}">
        <p14:creationId xmlns:p14="http://schemas.microsoft.com/office/powerpoint/2010/main" val="149112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232096" y="174215"/>
            <a:ext cx="10750549" cy="354291"/>
          </a:xfrm>
        </p:spPr>
        <p:txBody>
          <a:bodyPr>
            <a:normAutofit fontScale="90000"/>
          </a:bodyPr>
          <a:lstStyle/>
          <a:p>
            <a:r>
              <a:rPr lang="en-US" sz="2400" dirty="0"/>
              <a:t>A Tour of the Universe</a:t>
            </a:r>
          </a:p>
        </p:txBody>
      </p:sp>
      <p:pic>
        <p:nvPicPr>
          <p:cNvPr id="9" name="Online Media 8" title="The Known Universe by AMNH">
            <a:hlinkClick r:id="" action="ppaction://media"/>
            <a:extLst>
              <a:ext uri="{FF2B5EF4-FFF2-40B4-BE49-F238E27FC236}">
                <a16:creationId xmlns:a16="http://schemas.microsoft.com/office/drawing/2014/main" id="{DDFB9446-9D61-4AB9-ADC4-038CF0D0F5A3}"/>
              </a:ext>
            </a:extLst>
          </p:cNvPr>
          <p:cNvPicPr>
            <a:picLocks noRot="1" noChangeAspect="1"/>
          </p:cNvPicPr>
          <p:nvPr>
            <a:videoFile r:link="rId1"/>
          </p:nvPr>
        </p:nvPicPr>
        <p:blipFill>
          <a:blip r:embed="rId3"/>
          <a:stretch>
            <a:fillRect/>
          </a:stretch>
        </p:blipFill>
        <p:spPr>
          <a:xfrm>
            <a:off x="3020037" y="525173"/>
            <a:ext cx="8340112" cy="6255085"/>
          </a:xfrm>
          <a:prstGeom prst="rect">
            <a:avLst/>
          </a:prstGeom>
        </p:spPr>
      </p:pic>
    </p:spTree>
    <p:extLst>
      <p:ext uri="{BB962C8B-B14F-4D97-AF65-F5344CB8AC3E}">
        <p14:creationId xmlns:p14="http://schemas.microsoft.com/office/powerpoint/2010/main" val="359906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48205" y="75243"/>
            <a:ext cx="10750549" cy="659535"/>
          </a:xfrm>
        </p:spPr>
        <p:txBody>
          <a:bodyPr/>
          <a:lstStyle/>
          <a:p>
            <a:r>
              <a:rPr lang="en-US" sz="2400" b="1" dirty="0">
                <a:solidFill>
                  <a:srgbClr val="6CB255"/>
                </a:solidFill>
              </a:rPr>
              <a:t>Charting Cosmic Time</a:t>
            </a:r>
            <a:endParaRPr lang="en-US" dirty="0"/>
          </a:p>
        </p:txBody>
      </p:sp>
      <p:pic>
        <p:nvPicPr>
          <p:cNvPr id="2" name="Picture Placeholder 1" descr="Diagram of the History of the Universe, compressed into a single year. The upper portion of the figure shows the calendar as one row from January to November. Events of special significance have been labeled. Starting at far left under January is labeled “Big Bang occurs”. Continuing to the right, May is labeled “Milky Way Galaxy forms”. Under September, “Our Solar System forms, Life on Earth Begins”. Under October, “Earth’s atmosphere becomes oxygenated”. Finally, under November is “First complex life forms appear”. The lower portion shows the entire month of December with significant events listed for certain dates. On December 19th “Vertebrates appear”. Next, “Land plants appear” on Dec. 20th. On December 25th “Dinosaurs appear”. “Mammals appear” on the 26th. On the 30th “Dinosaurs become extinct”, and “Humans appear” on December 31s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164" r="-18164"/>
          <a:stretch>
            <a:fillRect/>
          </a:stretch>
        </p:blipFill>
        <p:spPr>
          <a:xfrm>
            <a:off x="-61520" y="837504"/>
            <a:ext cx="12317835" cy="4425928"/>
          </a:xfrm>
        </p:spPr>
      </p:pic>
      <p:sp>
        <p:nvSpPr>
          <p:cNvPr id="7" name="Text Placeholder 6"/>
          <p:cNvSpPr>
            <a:spLocks noGrp="1"/>
          </p:cNvSpPr>
          <p:nvPr>
            <p:ph type="body" sz="quarter" idx="14"/>
          </p:nvPr>
        </p:nvSpPr>
        <p:spPr>
          <a:xfrm>
            <a:off x="609599" y="5263431"/>
            <a:ext cx="10750549" cy="1166382"/>
          </a:xfrm>
        </p:spPr>
        <p:txBody>
          <a:bodyPr>
            <a:noAutofit/>
          </a:bodyPr>
          <a:lstStyle/>
          <a:p>
            <a:r>
              <a:rPr lang="en-US" sz="1050" dirty="0"/>
              <a:t>On a cosmic calendar, where the time since the Big Bang is compressed into 1 year, creatures we would call human do not emerge on the scene until the evening of December 31. (credit: February: modification of work by NASA, JPL-Caltech, W. Reach (SSC/Caltech); March: modification of work by ESA, Hubble and NASA, Acknowledgement: Giles Chapdelaine; April: modification of work by NASA, ESA, CFHT, CXO, M.J. Jee (University of California, Davis), A. Mahdavi (San Francisco State University); May: modification of work by NASA, JPL-Caltech; June: modification of work by NASA/ESA; July: modification of work by NASA, JPL-Caltech, Harvard-Smithsonian; August: modification of work by NASA, JPL-Caltech, R. Hurt (SSC-Caltech); September: modification of work by NASA; October: modification of work by NASA; November: modification of work by Dénes Emőke)</a:t>
            </a:r>
          </a:p>
        </p:txBody>
      </p:sp>
    </p:spTree>
    <p:extLst>
      <p:ext uri="{BB962C8B-B14F-4D97-AF65-F5344CB8AC3E}">
        <p14:creationId xmlns:p14="http://schemas.microsoft.com/office/powerpoint/2010/main" val="1453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 Placeholder 13"/>
          <p:cNvSpPr>
            <a:spLocks noGrp="1"/>
          </p:cNvSpPr>
          <p:nvPr>
            <p:ph type="body" sz="quarter" idx="14"/>
          </p:nvPr>
        </p:nvSpPr>
        <p:spPr>
          <a:xfrm>
            <a:off x="3524774" y="4278385"/>
            <a:ext cx="8062912" cy="1767424"/>
          </a:xfrm>
        </p:spPr>
        <p:txBody>
          <a:bodyPr anchor="ctr">
            <a:noAutofit/>
          </a:bodyPr>
          <a:lstStyle/>
          <a:p>
            <a:pPr algn="ctr"/>
            <a:r>
              <a:rPr lang="en-US" sz="1600" dirty="0"/>
              <a:t>Credit:</a:t>
            </a:r>
          </a:p>
          <a:p>
            <a:pPr algn="ctr"/>
            <a:r>
              <a:rPr lang="en-US" sz="1600" dirty="0"/>
              <a:t>This OpenStax ancillary resource is © Rice University under a CC-BY 4.0 International license; it may be reproduced or modified but must be attributed to OpenStax, Rice University and any changes must be noted.</a:t>
            </a:r>
          </a:p>
          <a:p>
            <a:pPr algn="ctr"/>
            <a:r>
              <a:rPr lang="en-US" sz="1600" dirty="0"/>
              <a:t>And OER Common Hub Resources</a:t>
            </a:r>
          </a:p>
        </p:txBody>
      </p:sp>
      <p:sp>
        <p:nvSpPr>
          <p:cNvPr id="2" name="TextBox 1">
            <a:extLst>
              <a:ext uri="{FF2B5EF4-FFF2-40B4-BE49-F238E27FC236}">
                <a16:creationId xmlns:a16="http://schemas.microsoft.com/office/drawing/2014/main" id="{EE53B3FB-97B2-4591-A2D9-B992A1109E4C}"/>
              </a:ext>
            </a:extLst>
          </p:cNvPr>
          <p:cNvSpPr txBox="1"/>
          <p:nvPr/>
        </p:nvSpPr>
        <p:spPr>
          <a:xfrm>
            <a:off x="822121" y="581358"/>
            <a:ext cx="6199464" cy="461665"/>
          </a:xfrm>
          <a:prstGeom prst="rect">
            <a:avLst/>
          </a:prstGeom>
          <a:noFill/>
        </p:spPr>
        <p:txBody>
          <a:bodyPr wrap="square" rtlCol="0">
            <a:spAutoFit/>
          </a:bodyPr>
          <a:lstStyle/>
          <a:p>
            <a:r>
              <a:rPr lang="en-US" sz="2400" b="1" dirty="0">
                <a:solidFill>
                  <a:srgbClr val="72A510"/>
                </a:solidFill>
                <a:latin typeface="+mj-lt"/>
              </a:rPr>
              <a:t>END OF CHAPTER 1</a:t>
            </a:r>
          </a:p>
        </p:txBody>
      </p:sp>
    </p:spTree>
    <p:extLst>
      <p:ext uri="{BB962C8B-B14F-4D97-AF65-F5344CB8AC3E}">
        <p14:creationId xmlns:p14="http://schemas.microsoft.com/office/powerpoint/2010/main" val="38630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1" y="1317072"/>
            <a:ext cx="6596542"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endParaRPr lang="en-US" dirty="0"/>
          </a:p>
        </p:txBody>
      </p:sp>
      <p:pic>
        <p:nvPicPr>
          <p:cNvPr id="9" name="Picture Placeholder 1" descr="Image of the Planet Mars. This composite image is centered on the Valles Marineris (Mariner Valley) region near the Martian equator.">
            <a:extLst>
              <a:ext uri="{FF2B5EF4-FFF2-40B4-BE49-F238E27FC236}">
                <a16:creationId xmlns:a16="http://schemas.microsoft.com/office/drawing/2014/main" id="{686913C8-F3B3-4B84-989D-1C8F3301F60B}"/>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9549" r="12049"/>
          <a:stretch/>
        </p:blipFill>
        <p:spPr>
          <a:xfrm>
            <a:off x="7206143" y="163647"/>
            <a:ext cx="4756558" cy="3500071"/>
          </a:xfrm>
        </p:spPr>
      </p:pic>
      <p:sp>
        <p:nvSpPr>
          <p:cNvPr id="10" name="Text Placeholder 6">
            <a:extLst>
              <a:ext uri="{FF2B5EF4-FFF2-40B4-BE49-F238E27FC236}">
                <a16:creationId xmlns:a16="http://schemas.microsoft.com/office/drawing/2014/main" id="{DC4739D2-8BEF-4669-928F-605B5ACD514D}"/>
              </a:ext>
            </a:extLst>
          </p:cNvPr>
          <p:cNvSpPr txBox="1">
            <a:spLocks/>
          </p:cNvSpPr>
          <p:nvPr/>
        </p:nvSpPr>
        <p:spPr>
          <a:xfrm>
            <a:off x="7447934" y="3741398"/>
            <a:ext cx="4581880" cy="116638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dirty="0"/>
              <a:t>This image of Mars is centered on the Valles </a:t>
            </a:r>
            <a:r>
              <a:rPr lang="en-US" sz="1600" dirty="0" err="1"/>
              <a:t>Marineris</a:t>
            </a:r>
            <a:r>
              <a:rPr lang="en-US" sz="1600" dirty="0"/>
              <a:t> (Mariner Valley) complex of canyons, which is as long as the United States is wide. (credit: modification of work by NASA)</a:t>
            </a:r>
          </a:p>
        </p:txBody>
      </p:sp>
    </p:spTree>
    <p:extLst>
      <p:ext uri="{BB962C8B-B14F-4D97-AF65-F5344CB8AC3E}">
        <p14:creationId xmlns:p14="http://schemas.microsoft.com/office/powerpoint/2010/main" val="353102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0" y="1317072"/>
            <a:ext cx="10750549"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endParaRPr lang="en-US" dirty="0"/>
          </a:p>
        </p:txBody>
      </p:sp>
      <p:pic>
        <p:nvPicPr>
          <p:cNvPr id="5" name="Picture Placeholder 1" descr="Image of the Crab Nebula Supernova Remnant. An oblong region of diffuse light, with delicate wisps and tendrils of gas, are seen expanding outward into the blackness of space.">
            <a:extLst>
              <a:ext uri="{FF2B5EF4-FFF2-40B4-BE49-F238E27FC236}">
                <a16:creationId xmlns:a16="http://schemas.microsoft.com/office/drawing/2014/main" id="{05367D73-365E-411B-BBEE-32E02C092196}"/>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842" b="764"/>
          <a:stretch/>
        </p:blipFill>
        <p:spPr>
          <a:xfrm>
            <a:off x="7861883" y="159390"/>
            <a:ext cx="4032250" cy="3951215"/>
          </a:xfrm>
        </p:spPr>
      </p:pic>
      <p:sp>
        <p:nvSpPr>
          <p:cNvPr id="6" name="Text Placeholder 13">
            <a:extLst>
              <a:ext uri="{FF2B5EF4-FFF2-40B4-BE49-F238E27FC236}">
                <a16:creationId xmlns:a16="http://schemas.microsoft.com/office/drawing/2014/main" id="{801B9041-F0BD-4007-9DAF-89793DA71BF4}"/>
              </a:ext>
            </a:extLst>
          </p:cNvPr>
          <p:cNvSpPr txBox="1">
            <a:spLocks/>
          </p:cNvSpPr>
          <p:nvPr/>
        </p:nvSpPr>
        <p:spPr>
          <a:xfrm>
            <a:off x="6793656" y="4268043"/>
            <a:ext cx="5236158" cy="2021047"/>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dirty="0">
                <a:solidFill>
                  <a:schemeClr val="tx1"/>
                </a:solidFill>
              </a:rPr>
              <a:t>We observe the remains of a star that was seen to explode in our skies in 1054 (and was, briefly, bright enough to be visible during the daytime). Today, the remnant is called the Crab Nebula and its central region is seen here. Such exploding stars are crucial to the development of life in the universe. (credit: NASA, ESA, J. Hester (Arizona State University))</a:t>
            </a:r>
          </a:p>
        </p:txBody>
      </p:sp>
    </p:spTree>
    <p:extLst>
      <p:ext uri="{BB962C8B-B14F-4D97-AF65-F5344CB8AC3E}">
        <p14:creationId xmlns:p14="http://schemas.microsoft.com/office/powerpoint/2010/main" val="156377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0" y="1317072"/>
            <a:ext cx="10750549"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endParaRPr lang="en-US" dirty="0"/>
          </a:p>
        </p:txBody>
      </p:sp>
      <p:pic>
        <p:nvPicPr>
          <p:cNvPr id="5" name="Picture Placeholder 1" descr="Hubble Space Telescope image of two interacting galaxies. A larger spiral galaxy with a circular nucleus is on the left, in contact with a smaller barred-spiral galaxy on the right.&#10;&#10;">
            <a:extLst>
              <a:ext uri="{FF2B5EF4-FFF2-40B4-BE49-F238E27FC236}">
                <a16:creationId xmlns:a16="http://schemas.microsoft.com/office/drawing/2014/main" id="{959EA19C-DA31-47D2-B2F2-7DCCC14C0D24}"/>
              </a:ext>
            </a:extLst>
          </p:cNvP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95" b="-1495"/>
          <a:stretch>
            <a:fillRect/>
          </a:stretch>
        </p:blipFill>
        <p:spPr>
          <a:xfrm>
            <a:off x="5573043" y="2124520"/>
            <a:ext cx="5596625" cy="3036456"/>
          </a:xfrm>
        </p:spPr>
      </p:pic>
      <p:sp>
        <p:nvSpPr>
          <p:cNvPr id="6" name="Text Placeholder 6">
            <a:extLst>
              <a:ext uri="{FF2B5EF4-FFF2-40B4-BE49-F238E27FC236}">
                <a16:creationId xmlns:a16="http://schemas.microsoft.com/office/drawing/2014/main" id="{C009EE53-DDDB-4DC4-88B4-5F9B3CE78D14}"/>
              </a:ext>
            </a:extLst>
          </p:cNvPr>
          <p:cNvSpPr txBox="1">
            <a:spLocks/>
          </p:cNvSpPr>
          <p:nvPr/>
        </p:nvSpPr>
        <p:spPr>
          <a:xfrm>
            <a:off x="5391001" y="5281449"/>
            <a:ext cx="5969148" cy="101188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dirty="0"/>
              <a:t>These two interacting islands of stars (galaxies) are so far away that their light takes hundreds of millions of years to reach us on Earth (photographed with the Hubble Space Telescope). (credit: modification of work by NASA, ESA, the Hubble Heritage (</a:t>
            </a:r>
            <a:r>
              <a:rPr lang="en-US" sz="1600" dirty="0" err="1"/>
              <a:t>STScl</a:t>
            </a:r>
            <a:r>
              <a:rPr lang="en-US" sz="1600" dirty="0"/>
              <a:t>/AURA)-ESA/Hubble Collaboration, and K. Noll (</a:t>
            </a:r>
            <a:r>
              <a:rPr lang="en-US" sz="1600" dirty="0" err="1"/>
              <a:t>STScl</a:t>
            </a:r>
            <a:r>
              <a:rPr lang="en-US" sz="1600" dirty="0"/>
              <a:t>))</a:t>
            </a:r>
          </a:p>
        </p:txBody>
      </p:sp>
    </p:spTree>
    <p:extLst>
      <p:ext uri="{BB962C8B-B14F-4D97-AF65-F5344CB8AC3E}">
        <p14:creationId xmlns:p14="http://schemas.microsoft.com/office/powerpoint/2010/main" val="269099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0" y="1317072"/>
            <a:ext cx="10750549"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endParaRPr lang="en-US" dirty="0"/>
          </a:p>
        </p:txBody>
      </p:sp>
      <p:pic>
        <p:nvPicPr>
          <p:cNvPr id="8" name="Picture Placeholder 1" descr="Photograph of the Orion Nebula. This image is dominated by large areas and bright swirls of glowing gas clouds, crisscrossed by dark bands of dust.&#10;&#10;">
            <a:extLst>
              <a:ext uri="{FF2B5EF4-FFF2-40B4-BE49-F238E27FC236}">
                <a16:creationId xmlns:a16="http://schemas.microsoft.com/office/drawing/2014/main" id="{B4270E67-9DC8-4664-B76B-6428D0B69433}"/>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3701" b="17626"/>
          <a:stretch/>
        </p:blipFill>
        <p:spPr>
          <a:xfrm>
            <a:off x="7775139" y="159391"/>
            <a:ext cx="4030663" cy="3171038"/>
          </a:xfrm>
          <a:prstGeom prst="rect">
            <a:avLst/>
          </a:prstGeom>
        </p:spPr>
      </p:pic>
      <p:sp>
        <p:nvSpPr>
          <p:cNvPr id="9" name="Text Placeholder 13">
            <a:extLst>
              <a:ext uri="{FF2B5EF4-FFF2-40B4-BE49-F238E27FC236}">
                <a16:creationId xmlns:a16="http://schemas.microsoft.com/office/drawing/2014/main" id="{2B08B2F7-0F34-4194-BE98-DD90C8A69CEC}"/>
              </a:ext>
            </a:extLst>
          </p:cNvPr>
          <p:cNvSpPr txBox="1">
            <a:spLocks/>
          </p:cNvSpPr>
          <p:nvPr/>
        </p:nvSpPr>
        <p:spPr>
          <a:xfrm>
            <a:off x="7390701" y="3412365"/>
            <a:ext cx="4529088" cy="2887767"/>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rgbClr val="000000"/>
                </a:solidFill>
                <a:latin typeface="+mn-lt"/>
                <a:ea typeface="+mn-ea"/>
                <a:cs typeface="+mn-cs"/>
              </a:defRPr>
            </a:lvl1pPr>
            <a:lvl2pPr marL="731520" indent="-457200" algn="l" defTabSz="914400" rtl="0" eaLnBrk="1" latinLnBrk="0" hangingPunct="1">
              <a:spcBef>
                <a:spcPct val="20000"/>
              </a:spcBef>
              <a:buClr>
                <a:srgbClr val="6CB255"/>
              </a:buClr>
              <a:buFont typeface="+mj-lt"/>
              <a:buAutoNum type="alphaLcParenR"/>
              <a:defRPr sz="2000" kern="1200">
                <a:solidFill>
                  <a:schemeClr val="tx1"/>
                </a:solidFill>
                <a:latin typeface="+mn-lt"/>
                <a:ea typeface="+mn-ea"/>
                <a:cs typeface="+mn-cs"/>
              </a:defRPr>
            </a:lvl2pPr>
            <a:lvl3pPr marL="12573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3pPr>
            <a:lvl4pPr marL="1714500" indent="-342900" algn="l" defTabSz="914400" rtl="0" eaLnBrk="1" latinLnBrk="0" hangingPunct="1">
              <a:spcBef>
                <a:spcPct val="20000"/>
              </a:spcBef>
              <a:buClr>
                <a:srgbClr val="6CB255"/>
              </a:buClr>
              <a:buFont typeface="+mj-lt"/>
              <a:buAutoNum type="alphaLcParenR"/>
              <a:defRPr sz="1800" kern="1200">
                <a:solidFill>
                  <a:schemeClr val="tx1"/>
                </a:solidFill>
                <a:latin typeface="+mn-lt"/>
                <a:ea typeface="+mn-ea"/>
                <a:cs typeface="+mn-cs"/>
              </a:defRPr>
            </a:lvl4pPr>
            <a:lvl5pPr marL="2171700" indent="-342900" algn="l" defTabSz="914400" rtl="0" eaLnBrk="1" latinLnBrk="0" hangingPunct="1">
              <a:spcBef>
                <a:spcPct val="20000"/>
              </a:spcBef>
              <a:buClr>
                <a:srgbClr val="6CB255"/>
              </a:buClr>
              <a:buFont typeface="+mj-lt"/>
              <a:buAutoNum type="alphaLcParen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1600" dirty="0"/>
              <a:t>This beautiful cloud of cosmic raw material (gas and dust from which new stars and planets are being made) called the </a:t>
            </a:r>
            <a:r>
              <a:rPr lang="en-US" sz="1600" b="1" dirty="0"/>
              <a:t>Orion Nebula </a:t>
            </a:r>
            <a:r>
              <a:rPr lang="en-US" sz="1600" dirty="0"/>
              <a:t>is about 1400 light-years away. That’s a distance of roughly 1.34 x 10</a:t>
            </a:r>
            <a:r>
              <a:rPr lang="en-US" sz="1600" baseline="30000" dirty="0"/>
              <a:t>16 </a:t>
            </a:r>
            <a:r>
              <a:rPr lang="en-US" sz="1600" dirty="0"/>
              <a:t>kilometers—a pretty big number. The gas and dust in this region are illuminated by the intense light from a few extremely energetic adolescent stars. (credit: NASA, ESA, M. </a:t>
            </a:r>
            <a:r>
              <a:rPr lang="en-US" sz="1600" dirty="0" err="1"/>
              <a:t>Robberto</a:t>
            </a:r>
            <a:r>
              <a:rPr lang="en-US" sz="1600" dirty="0"/>
              <a:t> (Space Telescope Science Institute/ESA) and the Hubble Space Telescope Orion Treasury Project Team)</a:t>
            </a:r>
          </a:p>
        </p:txBody>
      </p:sp>
    </p:spTree>
    <p:extLst>
      <p:ext uri="{BB962C8B-B14F-4D97-AF65-F5344CB8AC3E}">
        <p14:creationId xmlns:p14="http://schemas.microsoft.com/office/powerpoint/2010/main" val="415329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64BC-79F2-4FD3-9779-C96205C9B720}"/>
              </a:ext>
            </a:extLst>
          </p:cNvPr>
          <p:cNvSpPr>
            <a:spLocks noGrp="1"/>
          </p:cNvSpPr>
          <p:nvPr>
            <p:ph type="title"/>
          </p:nvPr>
        </p:nvSpPr>
        <p:spPr/>
        <p:txBody>
          <a:bodyPr/>
          <a:lstStyle/>
          <a:p>
            <a:r>
              <a:rPr lang="en-US" dirty="0"/>
              <a:t>What is Astronomy ?</a:t>
            </a:r>
          </a:p>
        </p:txBody>
      </p:sp>
      <p:sp>
        <p:nvSpPr>
          <p:cNvPr id="4" name="Text Placeholder 3">
            <a:extLst>
              <a:ext uri="{FF2B5EF4-FFF2-40B4-BE49-F238E27FC236}">
                <a16:creationId xmlns:a16="http://schemas.microsoft.com/office/drawing/2014/main" id="{5B9160D0-6633-4B24-80D4-905674DEDD50}"/>
              </a:ext>
            </a:extLst>
          </p:cNvPr>
          <p:cNvSpPr>
            <a:spLocks noGrp="1"/>
          </p:cNvSpPr>
          <p:nvPr>
            <p:ph type="body" sz="quarter" idx="14"/>
          </p:nvPr>
        </p:nvSpPr>
        <p:spPr>
          <a:xfrm>
            <a:off x="609600" y="1317072"/>
            <a:ext cx="10750549" cy="4693292"/>
          </a:xfrm>
        </p:spPr>
        <p:txBody>
          <a:bodyPr/>
          <a:lstStyle/>
          <a:p>
            <a:r>
              <a:rPr lang="en-US" sz="2400" dirty="0"/>
              <a:t>The study of the universe and everything in it!</a:t>
            </a:r>
          </a:p>
          <a:p>
            <a:pPr lvl="1"/>
            <a:r>
              <a:rPr lang="en-US" sz="2000" dirty="0"/>
              <a:t>Planets &amp; Moons</a:t>
            </a:r>
          </a:p>
          <a:p>
            <a:pPr lvl="1"/>
            <a:r>
              <a:rPr lang="en-US" sz="2000" dirty="0"/>
              <a:t>Asteroids &amp; Comets</a:t>
            </a:r>
          </a:p>
          <a:p>
            <a:pPr lvl="1"/>
            <a:r>
              <a:rPr lang="en-US" sz="2000" dirty="0"/>
              <a:t>Stars</a:t>
            </a:r>
          </a:p>
          <a:p>
            <a:pPr lvl="1"/>
            <a:r>
              <a:rPr lang="en-US" sz="2000" dirty="0"/>
              <a:t>Galaxies</a:t>
            </a:r>
          </a:p>
          <a:p>
            <a:pPr lvl="1"/>
            <a:r>
              <a:rPr lang="en-US" sz="2000" dirty="0"/>
              <a:t>Nebulae</a:t>
            </a:r>
          </a:p>
          <a:p>
            <a:pPr lvl="1"/>
            <a:r>
              <a:rPr lang="en-US" sz="2000" dirty="0"/>
              <a:t>Black Holes </a:t>
            </a:r>
          </a:p>
          <a:p>
            <a:pPr lvl="1"/>
            <a:r>
              <a:rPr lang="en-US" sz="2000" dirty="0"/>
              <a:t>And More!</a:t>
            </a:r>
          </a:p>
          <a:p>
            <a:endParaRPr lang="en-US" dirty="0"/>
          </a:p>
        </p:txBody>
      </p:sp>
      <p:pic>
        <p:nvPicPr>
          <p:cNvPr id="5" name="Picture 4">
            <a:extLst>
              <a:ext uri="{FF2B5EF4-FFF2-40B4-BE49-F238E27FC236}">
                <a16:creationId xmlns:a16="http://schemas.microsoft.com/office/drawing/2014/main" id="{F7D45CAC-2348-44CC-8A67-E13965FDA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872" y="1982328"/>
            <a:ext cx="5016528" cy="3558600"/>
          </a:xfrm>
          <a:prstGeom prst="rect">
            <a:avLst/>
          </a:prstGeom>
        </p:spPr>
      </p:pic>
      <p:sp>
        <p:nvSpPr>
          <p:cNvPr id="3" name="TextBox 2">
            <a:extLst>
              <a:ext uri="{FF2B5EF4-FFF2-40B4-BE49-F238E27FC236}">
                <a16:creationId xmlns:a16="http://schemas.microsoft.com/office/drawing/2014/main" id="{EACF5633-8685-411D-95F4-FE73013BC225}"/>
              </a:ext>
            </a:extLst>
          </p:cNvPr>
          <p:cNvSpPr txBox="1"/>
          <p:nvPr/>
        </p:nvSpPr>
        <p:spPr>
          <a:xfrm>
            <a:off x="7080308" y="5598751"/>
            <a:ext cx="4137228" cy="646331"/>
          </a:xfrm>
          <a:prstGeom prst="rect">
            <a:avLst/>
          </a:prstGeom>
          <a:noFill/>
        </p:spPr>
        <p:txBody>
          <a:bodyPr wrap="square" rtlCol="0">
            <a:spAutoFit/>
          </a:bodyPr>
          <a:lstStyle/>
          <a:p>
            <a:r>
              <a:rPr lang="en-US" dirty="0"/>
              <a:t>Black Hole sucking materials from a neighboring Star</a:t>
            </a:r>
          </a:p>
        </p:txBody>
      </p:sp>
    </p:spTree>
    <p:extLst>
      <p:ext uri="{BB962C8B-B14F-4D97-AF65-F5344CB8AC3E}">
        <p14:creationId xmlns:p14="http://schemas.microsoft.com/office/powerpoint/2010/main" val="283308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1524000" y="336672"/>
            <a:ext cx="9144000" cy="1547546"/>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schemeClr val="bg1">
                  <a:lumMod val="65000"/>
                </a:scheme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60" normalizeH="0" baseline="0" noProof="0" dirty="0">
              <a:ln>
                <a:noFill/>
              </a:ln>
              <a:solidFill>
                <a:schemeClr val="bg1">
                  <a:lumMod val="65000"/>
                </a:schemeClr>
              </a:solidFill>
              <a:effectLst/>
              <a:uLnTx/>
              <a:uFillTx/>
              <a:latin typeface="Arial"/>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schemeClr val="bg1">
                    <a:lumMod val="65000"/>
                  </a:schemeClr>
                </a:solidFill>
                <a:effectLst/>
                <a:uLnTx/>
                <a:uFillTx/>
                <a:latin typeface="Arial"/>
                <a:ea typeface="+mj-ea"/>
                <a:cs typeface="+mj-cs"/>
              </a:rPr>
              <a:t>Chapter 1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60" normalizeH="0" baseline="0" noProof="0" dirty="0">
                <a:ln>
                  <a:noFill/>
                </a:ln>
                <a:solidFill>
                  <a:schemeClr val="bg1">
                    <a:lumMod val="65000"/>
                  </a:schemeClr>
                </a:solidFill>
                <a:effectLst/>
                <a:uLnTx/>
                <a:uFillTx/>
                <a:latin typeface="Arial"/>
                <a:ea typeface="+mj-ea"/>
                <a:cs typeface="+mj-cs"/>
              </a:rPr>
              <a:t>SCIENCE AND THE UNIVERSE: A BRIEF TOUR</a:t>
            </a:r>
          </a:p>
        </p:txBody>
      </p:sp>
      <p:sp>
        <p:nvSpPr>
          <p:cNvPr id="4" name="TextBox 3">
            <a:extLst>
              <a:ext uri="{FF2B5EF4-FFF2-40B4-BE49-F238E27FC236}">
                <a16:creationId xmlns:a16="http://schemas.microsoft.com/office/drawing/2014/main" id="{EE4603BF-74F9-4BD0-B300-F5FF179E51BD}"/>
              </a:ext>
            </a:extLst>
          </p:cNvPr>
          <p:cNvSpPr txBox="1"/>
          <p:nvPr/>
        </p:nvSpPr>
        <p:spPr>
          <a:xfrm>
            <a:off x="3203981" y="2619534"/>
            <a:ext cx="6616815"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Introduction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lumMod val="65000"/>
                  </a:schemeClr>
                </a:solidFill>
                <a:effectLst/>
                <a:uLnTx/>
                <a:uFillTx/>
                <a:latin typeface="Arial"/>
                <a:ea typeface="+mn-ea"/>
                <a:cs typeface="Aparajita" panose="02020603050405020304" pitchFamily="18" charset="0"/>
              </a:rPr>
              <a:t>1.1 The Nature of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1.2 The Nature of Science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2A510"/>
                </a:solidFill>
                <a:effectLst/>
                <a:uLnTx/>
                <a:uFillTx/>
                <a:latin typeface="Arial"/>
                <a:ea typeface="+mn-ea"/>
                <a:cs typeface="Aparajita" panose="02020603050405020304" pitchFamily="18" charset="0"/>
              </a:rPr>
              <a:t>1.3 The Laws of Nature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1.4 Numbers in Astronomy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1.5 Consequences of Light Travel 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1.6 A Tour of the Universe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1.7 The Universe on the Large Scale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1.8 The Universe of the Very Small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Arial"/>
                <a:ea typeface="+mn-ea"/>
                <a:cs typeface="Aparajita" panose="02020603050405020304" pitchFamily="18" charset="0"/>
              </a:rPr>
              <a:t>1.9 A Conclusion and a Beginning</a:t>
            </a:r>
          </a:p>
        </p:txBody>
      </p:sp>
    </p:spTree>
    <p:extLst>
      <p:ext uri="{BB962C8B-B14F-4D97-AF65-F5344CB8AC3E}">
        <p14:creationId xmlns:p14="http://schemas.microsoft.com/office/powerpoint/2010/main" val="241921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solidFill>
                  <a:srgbClr val="6CB255"/>
                </a:solidFill>
              </a:rPr>
              <a:t>The nature of science</a:t>
            </a:r>
            <a:endParaRPr lang="en-US" dirty="0"/>
          </a:p>
        </p:txBody>
      </p:sp>
      <p:sp>
        <p:nvSpPr>
          <p:cNvPr id="7" name="Text Placeholder 6"/>
          <p:cNvSpPr>
            <a:spLocks noGrp="1"/>
          </p:cNvSpPr>
          <p:nvPr>
            <p:ph type="body" sz="quarter" idx="14"/>
          </p:nvPr>
        </p:nvSpPr>
        <p:spPr>
          <a:xfrm>
            <a:off x="480969" y="1211584"/>
            <a:ext cx="5466825" cy="5273105"/>
          </a:xfrm>
        </p:spPr>
        <p:txBody>
          <a:bodyPr>
            <a:normAutofit lnSpcReduction="10000"/>
          </a:bodyPr>
          <a:lstStyle/>
          <a:p>
            <a:pPr marL="342900" indent="-342900">
              <a:buFont typeface="Arial" panose="020B0604020202020204" pitchFamily="34" charset="0"/>
              <a:buChar char="•"/>
            </a:pPr>
            <a:r>
              <a:rPr lang="en-US" dirty="0"/>
              <a:t>Science is a METHOD by which we attempt to understand nature and how it behaves.</a:t>
            </a:r>
          </a:p>
          <a:p>
            <a:pPr marL="342900" indent="-342900">
              <a:buFont typeface="Arial" panose="020B0604020202020204" pitchFamily="34" charset="0"/>
              <a:buChar char="•"/>
            </a:pPr>
            <a:r>
              <a:rPr lang="en-US" dirty="0"/>
              <a:t>Starts with an observation – but never ends!</a:t>
            </a:r>
          </a:p>
          <a:p>
            <a:pPr marL="342900" indent="-342900">
              <a:buFont typeface="Arial" panose="020B0604020202020204" pitchFamily="34" charset="0"/>
              <a:buChar char="•"/>
            </a:pPr>
            <a:r>
              <a:rPr lang="en-US" dirty="0"/>
              <a:t>Come up with a hypothesis to explain the observation</a:t>
            </a:r>
          </a:p>
          <a:p>
            <a:pPr marL="342900" indent="-342900">
              <a:buFont typeface="Arial" panose="020B0604020202020204" pitchFamily="34" charset="0"/>
              <a:buChar char="•"/>
            </a:pPr>
            <a:r>
              <a:rPr lang="en-US" dirty="0"/>
              <a:t>Must make a testable prediction</a:t>
            </a:r>
          </a:p>
          <a:p>
            <a:pPr marL="342900" indent="-342900">
              <a:buFont typeface="Arial" panose="020B0604020202020204" pitchFamily="34" charset="0"/>
              <a:buChar char="•"/>
            </a:pPr>
            <a:r>
              <a:rPr lang="en-US" dirty="0"/>
              <a:t>Test the predictions made – make more observations</a:t>
            </a:r>
          </a:p>
          <a:p>
            <a:pPr marL="342900" indent="-342900">
              <a:buFont typeface="Arial" panose="020B0604020202020204" pitchFamily="34" charset="0"/>
              <a:buChar char="•"/>
            </a:pPr>
            <a:r>
              <a:rPr lang="en-US" dirty="0"/>
              <a:t>Predictions found to be correct</a:t>
            </a:r>
          </a:p>
          <a:p>
            <a:pPr marL="342900" indent="-342900">
              <a:buFont typeface="Arial" panose="020B0604020202020204" pitchFamily="34" charset="0"/>
              <a:buChar char="•"/>
            </a:pPr>
            <a:r>
              <a:rPr lang="en-US" dirty="0"/>
              <a:t>Great! Make more predictions and continue testing</a:t>
            </a:r>
          </a:p>
          <a:p>
            <a:pPr marL="342900" indent="-342900">
              <a:buFont typeface="Arial" panose="020B0604020202020204" pitchFamily="34" charset="0"/>
              <a:buChar char="•"/>
            </a:pPr>
            <a:r>
              <a:rPr lang="en-US" dirty="0"/>
              <a:t>Predictions found to be incorrect</a:t>
            </a:r>
          </a:p>
          <a:p>
            <a:pPr marL="342900" indent="-342900">
              <a:buFont typeface="Arial" panose="020B0604020202020204" pitchFamily="34" charset="0"/>
              <a:buChar char="•"/>
            </a:pPr>
            <a:r>
              <a:rPr lang="en-US" dirty="0"/>
              <a:t>Oops! Modify or reject your hypothesis</a:t>
            </a:r>
          </a:p>
          <a:p>
            <a:pPr marL="342900" indent="-34290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F5906EEF-AA0E-4116-8821-62A03EE552E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768130" y="900862"/>
            <a:ext cx="6423870" cy="4887211"/>
          </a:xfrm>
          <a:prstGeom prst="rect">
            <a:avLst/>
          </a:prstGeom>
        </p:spPr>
      </p:pic>
    </p:spTree>
    <p:extLst>
      <p:ext uri="{BB962C8B-B14F-4D97-AF65-F5344CB8AC3E}">
        <p14:creationId xmlns:p14="http://schemas.microsoft.com/office/powerpoint/2010/main" val="2475979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809</TotalTime>
  <Words>2166</Words>
  <Application>Microsoft Office PowerPoint</Application>
  <PresentationFormat>Widescreen</PresentationFormat>
  <Paragraphs>220</Paragraphs>
  <Slides>28</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Calibri</vt:lpstr>
      <vt:lpstr>Essential</vt:lpstr>
      <vt:lpstr>PowerPoint Presentation</vt:lpstr>
      <vt:lpstr>What is Astronomy ?</vt:lpstr>
      <vt:lpstr>What is Astronomy ?</vt:lpstr>
      <vt:lpstr>What is Astronomy ?</vt:lpstr>
      <vt:lpstr>What is Astronomy ?</vt:lpstr>
      <vt:lpstr>What is Astronomy ?</vt:lpstr>
      <vt:lpstr>What is Astronomy ?</vt:lpstr>
      <vt:lpstr>PowerPoint Presentation</vt:lpstr>
      <vt:lpstr>The nature of science</vt:lpstr>
      <vt:lpstr>The Nature of science</vt:lpstr>
      <vt:lpstr>The Nature of science</vt:lpstr>
      <vt:lpstr>PowerPoint Presentation</vt:lpstr>
      <vt:lpstr>PowerPoint Presentation</vt:lpstr>
      <vt:lpstr>Numbers in astronomy</vt:lpstr>
      <vt:lpstr>Numbers in astronomy</vt:lpstr>
      <vt:lpstr>Numbers in astronomy</vt:lpstr>
      <vt:lpstr>Numbers in astronomy</vt:lpstr>
      <vt:lpstr>Light travel time</vt:lpstr>
      <vt:lpstr>Light year</vt:lpstr>
      <vt:lpstr>PowerPoint Presentation</vt:lpstr>
      <vt:lpstr>Tour of the universe</vt:lpstr>
      <vt:lpstr>Our Solar Family</vt:lpstr>
      <vt:lpstr>Closest Spiral Galaxy</vt:lpstr>
      <vt:lpstr>Star Cluster</vt:lpstr>
      <vt:lpstr>Fornax Cluster of Galaxies</vt:lpstr>
      <vt:lpstr>A Tour of the Universe</vt:lpstr>
      <vt:lpstr>Charting Cosmic Time</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Satyal, Suman</cp:lastModifiedBy>
  <cp:revision>58</cp:revision>
  <dcterms:created xsi:type="dcterms:W3CDTF">2012-06-04T02:13:36Z</dcterms:created>
  <dcterms:modified xsi:type="dcterms:W3CDTF">2022-02-22T18:31:31Z</dcterms:modified>
</cp:coreProperties>
</file>