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921" r:id="rId2"/>
  </p:sldMasterIdLst>
  <p:handoutMasterIdLst>
    <p:handoutMasterId r:id="rId34"/>
  </p:handoutMasterIdLst>
  <p:sldIdLst>
    <p:sldId id="256" r:id="rId3"/>
    <p:sldId id="277" r:id="rId4"/>
    <p:sldId id="280" r:id="rId5"/>
    <p:sldId id="281" r:id="rId6"/>
    <p:sldId id="282" r:id="rId7"/>
    <p:sldId id="283" r:id="rId8"/>
    <p:sldId id="300" r:id="rId9"/>
    <p:sldId id="299" r:id="rId10"/>
    <p:sldId id="284" r:id="rId11"/>
    <p:sldId id="301" r:id="rId12"/>
    <p:sldId id="302" r:id="rId13"/>
    <p:sldId id="285" r:id="rId14"/>
    <p:sldId id="303" r:id="rId15"/>
    <p:sldId id="304" r:id="rId16"/>
    <p:sldId id="305" r:id="rId17"/>
    <p:sldId id="286" r:id="rId18"/>
    <p:sldId id="306" r:id="rId19"/>
    <p:sldId id="311" r:id="rId20"/>
    <p:sldId id="308" r:id="rId21"/>
    <p:sldId id="287" r:id="rId22"/>
    <p:sldId id="288" r:id="rId23"/>
    <p:sldId id="290" r:id="rId24"/>
    <p:sldId id="313" r:id="rId25"/>
    <p:sldId id="291" r:id="rId26"/>
    <p:sldId id="312" r:id="rId27"/>
    <p:sldId id="278" r:id="rId28"/>
    <p:sldId id="297" r:id="rId29"/>
    <p:sldId id="296" r:id="rId30"/>
    <p:sldId id="298" r:id="rId31"/>
    <p:sldId id="310"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255"/>
    <a:srgbClr val="212F62"/>
    <a:srgbClr val="E5D419"/>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84" autoAdjust="0"/>
    <p:restoredTop sz="94600" autoAdjust="0"/>
  </p:normalViewPr>
  <p:slideViewPr>
    <p:cSldViewPr snapToGrid="0" snapToObjects="1">
      <p:cViewPr varScale="1">
        <p:scale>
          <a:sx n="99" d="100"/>
          <a:sy n="99" d="100"/>
        </p:scale>
        <p:origin x="19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2/22/2022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41327"/>
            <a:ext cx="10750549"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February 22,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609599" y="1107619"/>
            <a:ext cx="5375492" cy="4607689"/>
          </a:xfrm>
        </p:spPr>
        <p:txBody>
          <a:bodyPr/>
          <a:lstStyle/>
          <a:p>
            <a:endParaRPr lang="en-US" dirty="0"/>
          </a:p>
        </p:txBody>
      </p:sp>
      <p:sp>
        <p:nvSpPr>
          <p:cNvPr id="11" name="Text Placeholder 10"/>
          <p:cNvSpPr>
            <a:spLocks noGrp="1"/>
          </p:cNvSpPr>
          <p:nvPr>
            <p:ph type="body" sz="quarter" idx="14"/>
          </p:nvPr>
        </p:nvSpPr>
        <p:spPr>
          <a:xfrm>
            <a:off x="6142567" y="1107618"/>
            <a:ext cx="5217584"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February 22,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609600" y="241327"/>
            <a:ext cx="10750549" cy="659535"/>
          </a:xfrm>
        </p:spPr>
        <p:txBody>
          <a:bodyPr/>
          <a:lstStyle/>
          <a:p>
            <a:r>
              <a:rPr lang="en-US" dirty="0"/>
              <a:t>Click to edit</a:t>
            </a:r>
          </a:p>
        </p:txBody>
      </p:sp>
      <p:sp>
        <p:nvSpPr>
          <p:cNvPr id="8" name="Picture Placeholder 8"/>
          <p:cNvSpPr>
            <a:spLocks noGrp="1"/>
          </p:cNvSpPr>
          <p:nvPr>
            <p:ph type="pic" sz="quarter" idx="13"/>
          </p:nvPr>
        </p:nvSpPr>
        <p:spPr>
          <a:xfrm>
            <a:off x="609599" y="1122387"/>
            <a:ext cx="10750551" cy="3500071"/>
          </a:xfrm>
        </p:spPr>
        <p:txBody>
          <a:bodyPr/>
          <a:lstStyle/>
          <a:p>
            <a:endParaRPr lang="en-US" dirty="0"/>
          </a:p>
        </p:txBody>
      </p:sp>
      <p:sp>
        <p:nvSpPr>
          <p:cNvPr id="9" name="Text Placeholder 10"/>
          <p:cNvSpPr>
            <a:spLocks noGrp="1"/>
          </p:cNvSpPr>
          <p:nvPr>
            <p:ph type="body" sz="quarter" idx="14"/>
          </p:nvPr>
        </p:nvSpPr>
        <p:spPr>
          <a:xfrm>
            <a:off x="609600" y="4843982"/>
            <a:ext cx="10750549"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February 22,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609600" y="241327"/>
            <a:ext cx="10750549"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February 22,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12192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50344" y="2517424"/>
            <a:ext cx="2680909"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41327"/>
            <a:ext cx="10750549"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February 22,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609599" y="1107619"/>
            <a:ext cx="5375492" cy="4607689"/>
          </a:xfrm>
        </p:spPr>
        <p:txBody>
          <a:bodyPr/>
          <a:lstStyle/>
          <a:p>
            <a:endParaRPr lang="en-US" dirty="0"/>
          </a:p>
        </p:txBody>
      </p:sp>
      <p:sp>
        <p:nvSpPr>
          <p:cNvPr id="11" name="Text Placeholder 10"/>
          <p:cNvSpPr>
            <a:spLocks noGrp="1"/>
          </p:cNvSpPr>
          <p:nvPr>
            <p:ph type="body" sz="quarter" idx="14"/>
          </p:nvPr>
        </p:nvSpPr>
        <p:spPr>
          <a:xfrm>
            <a:off x="6142567" y="1107618"/>
            <a:ext cx="5217584"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460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February 22,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609600" y="241327"/>
            <a:ext cx="10750549" cy="659535"/>
          </a:xfrm>
        </p:spPr>
        <p:txBody>
          <a:bodyPr/>
          <a:lstStyle/>
          <a:p>
            <a:r>
              <a:rPr lang="en-US" dirty="0"/>
              <a:t>Click to edit</a:t>
            </a:r>
          </a:p>
        </p:txBody>
      </p:sp>
      <p:sp>
        <p:nvSpPr>
          <p:cNvPr id="8" name="Picture Placeholder 8"/>
          <p:cNvSpPr>
            <a:spLocks noGrp="1"/>
          </p:cNvSpPr>
          <p:nvPr>
            <p:ph type="pic" sz="quarter" idx="13"/>
          </p:nvPr>
        </p:nvSpPr>
        <p:spPr>
          <a:xfrm>
            <a:off x="609599" y="1122387"/>
            <a:ext cx="10750551" cy="3500071"/>
          </a:xfrm>
        </p:spPr>
        <p:txBody>
          <a:bodyPr/>
          <a:lstStyle/>
          <a:p>
            <a:endParaRPr lang="en-US" dirty="0"/>
          </a:p>
        </p:txBody>
      </p:sp>
      <p:sp>
        <p:nvSpPr>
          <p:cNvPr id="9" name="Text Placeholder 10"/>
          <p:cNvSpPr>
            <a:spLocks noGrp="1"/>
          </p:cNvSpPr>
          <p:nvPr>
            <p:ph type="body" sz="quarter" idx="14"/>
          </p:nvPr>
        </p:nvSpPr>
        <p:spPr>
          <a:xfrm>
            <a:off x="609600" y="4843982"/>
            <a:ext cx="10750549"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20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February 22,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609600" y="241327"/>
            <a:ext cx="10750549" cy="659535"/>
          </a:xfrm>
        </p:spPr>
        <p:txBody>
          <a:bodyPr/>
          <a:lstStyle/>
          <a:p>
            <a:r>
              <a:rPr lang="en-US" dirty="0"/>
              <a:t>Click to edit</a:t>
            </a:r>
          </a:p>
        </p:txBody>
      </p:sp>
    </p:spTree>
    <p:extLst>
      <p:ext uri="{BB962C8B-B14F-4D97-AF65-F5344CB8AC3E}">
        <p14:creationId xmlns:p14="http://schemas.microsoft.com/office/powerpoint/2010/main" val="7508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February 22,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12192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50344" y="2517424"/>
            <a:ext cx="2680909" cy="2603836"/>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201767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February 22, 2022</a:t>
            </a:fld>
            <a:endParaRPr lang="en-US" dirty="0"/>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10945706" y="623041"/>
            <a:ext cx="1315721" cy="486833"/>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30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February 22, 2022</a:t>
            </a:fld>
            <a:endParaRPr lang="en-US" dirty="0"/>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10945706" y="623041"/>
            <a:ext cx="1315721" cy="486833"/>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3851487124"/>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6.xml"/><Relationship Id="rId1" Type="http://schemas.openxmlformats.org/officeDocument/2006/relationships/video" Target="https://www.youtube.com/embed/0qHjtp4cdCA?feature=oembed"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1438275" y="14643"/>
            <a:ext cx="9144000" cy="1220098"/>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ASTRONOMY</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2 </a:t>
            </a:r>
          </a:p>
          <a:p>
            <a:pPr algn="ctr"/>
            <a:r>
              <a:rPr lang="en-US" sz="2000" b="1" cap="none" dirty="0">
                <a:solidFill>
                  <a:srgbClr val="212F62"/>
                </a:solidFill>
                <a:latin typeface="+mn-lt"/>
              </a:rPr>
              <a:t>OBSERVING THE SKY: THE BIRTH OF ASTRONOMY</a:t>
            </a:r>
          </a:p>
          <a:p>
            <a:pPr algn="ctr"/>
            <a:endParaRPr lang="en-US" sz="2000" b="1" cap="none" dirty="0">
              <a:solidFill>
                <a:srgbClr val="212F62"/>
              </a:solidFill>
              <a:latin typeface="+mn-lt"/>
            </a:endParaRPr>
          </a:p>
        </p:txBody>
      </p:sp>
      <p:sp>
        <p:nvSpPr>
          <p:cNvPr id="6" name="TextBox 5">
            <a:extLst>
              <a:ext uri="{FF2B5EF4-FFF2-40B4-BE49-F238E27FC236}">
                <a16:creationId xmlns:a16="http://schemas.microsoft.com/office/drawing/2014/main" id="{AA5EC1E7-9F88-41A0-980A-0D51EC9970FC}"/>
              </a:ext>
            </a:extLst>
          </p:cNvPr>
          <p:cNvSpPr txBox="1"/>
          <p:nvPr/>
        </p:nvSpPr>
        <p:spPr>
          <a:xfrm>
            <a:off x="3646449" y="1918733"/>
            <a:ext cx="6144321" cy="1200329"/>
          </a:xfrm>
          <a:prstGeom prst="rect">
            <a:avLst/>
          </a:prstGeom>
          <a:noFill/>
        </p:spPr>
        <p:txBody>
          <a:bodyPr wrap="square">
            <a:spAutoFit/>
          </a:bodyPr>
          <a:lstStyle/>
          <a:p>
            <a:r>
              <a:rPr lang="en-US" sz="2400" b="1" cap="none" dirty="0">
                <a:solidFill>
                  <a:srgbClr val="6CB255"/>
                </a:solidFill>
                <a:latin typeface="+mn-lt"/>
              </a:rPr>
              <a:t>2.1 The Sky Above</a:t>
            </a:r>
          </a:p>
          <a:p>
            <a:r>
              <a:rPr lang="en-US" sz="2400" b="1" cap="none" dirty="0">
                <a:solidFill>
                  <a:schemeClr val="bg1">
                    <a:lumMod val="65000"/>
                  </a:schemeClr>
                </a:solidFill>
                <a:latin typeface="+mn-lt"/>
              </a:rPr>
              <a:t>2.2 Ancient Astronomy</a:t>
            </a:r>
          </a:p>
          <a:p>
            <a:r>
              <a:rPr lang="en-US" sz="2400" b="1" dirty="0">
                <a:solidFill>
                  <a:schemeClr val="bg1">
                    <a:lumMod val="65000"/>
                  </a:schemeClr>
                </a:solidFill>
              </a:rPr>
              <a:t>2.3 The Birth of Modern Astronomy</a:t>
            </a:r>
            <a:endParaRPr lang="en-US" sz="2400" b="1" cap="none" dirty="0">
              <a:solidFill>
                <a:schemeClr val="bg1">
                  <a:lumMod val="65000"/>
                </a:schemeClr>
              </a:solidFill>
              <a:latin typeface="+mn-lt"/>
            </a:endParaRPr>
          </a:p>
        </p:txBody>
      </p:sp>
      <p:sp>
        <p:nvSpPr>
          <p:cNvPr id="10" name="TextBox 9">
            <a:extLst>
              <a:ext uri="{FF2B5EF4-FFF2-40B4-BE49-F238E27FC236}">
                <a16:creationId xmlns:a16="http://schemas.microsoft.com/office/drawing/2014/main" id="{898A7716-B08E-4546-B618-C7C706C31940}"/>
              </a:ext>
            </a:extLst>
          </p:cNvPr>
          <p:cNvSpPr txBox="1"/>
          <p:nvPr/>
        </p:nvSpPr>
        <p:spPr>
          <a:xfrm>
            <a:off x="3646449" y="3803054"/>
            <a:ext cx="8181975" cy="2246769"/>
          </a:xfrm>
          <a:prstGeom prst="rect">
            <a:avLst/>
          </a:prstGeom>
          <a:noFill/>
        </p:spPr>
        <p:txBody>
          <a:bodyPr wrap="square">
            <a:spAutoFit/>
          </a:bodyPr>
          <a:lstStyle/>
          <a:p>
            <a:pPr algn="l"/>
            <a:r>
              <a:rPr lang="en-US" sz="2000" b="1" i="0" cap="all" dirty="0">
                <a:solidFill>
                  <a:srgbClr val="555555"/>
                </a:solidFill>
                <a:effectLst/>
                <a:latin typeface="Neue Helvetica W01"/>
              </a:rPr>
              <a:t>LEARNING OBJECTIVES</a:t>
            </a:r>
          </a:p>
          <a:p>
            <a:pPr algn="l"/>
            <a:r>
              <a:rPr lang="en-US" sz="2000" b="0" i="0" dirty="0">
                <a:solidFill>
                  <a:srgbClr val="555555"/>
                </a:solidFill>
                <a:effectLst/>
                <a:latin typeface="Neue Helvetica W01"/>
              </a:rPr>
              <a:t>By the end of the Section 2.1, you will be able to:</a:t>
            </a:r>
          </a:p>
          <a:p>
            <a:pPr algn="l">
              <a:buFont typeface="Arial" panose="020B0604020202020204" pitchFamily="34" charset="0"/>
              <a:buChar char="•"/>
            </a:pPr>
            <a:r>
              <a:rPr lang="en-US" sz="2000" b="0" i="0" dirty="0">
                <a:solidFill>
                  <a:srgbClr val="424242"/>
                </a:solidFill>
                <a:effectLst/>
                <a:latin typeface="Neue Helvetica W01"/>
              </a:rPr>
              <a:t> Define the main features of the celestial sphere</a:t>
            </a:r>
          </a:p>
          <a:p>
            <a:pPr algn="l">
              <a:buFont typeface="Arial" panose="020B0604020202020204" pitchFamily="34" charset="0"/>
              <a:buChar char="•"/>
            </a:pPr>
            <a:r>
              <a:rPr lang="en-US" sz="2000" b="0" i="0" dirty="0">
                <a:solidFill>
                  <a:srgbClr val="424242"/>
                </a:solidFill>
                <a:effectLst/>
                <a:latin typeface="Neue Helvetica W01"/>
              </a:rPr>
              <a:t> Explain the system astronomers use to describe the sky</a:t>
            </a:r>
          </a:p>
          <a:p>
            <a:pPr algn="l">
              <a:buFont typeface="Arial" panose="020B0604020202020204" pitchFamily="34" charset="0"/>
              <a:buChar char="•"/>
            </a:pPr>
            <a:r>
              <a:rPr lang="en-US" sz="2000" b="0" i="0" dirty="0">
                <a:solidFill>
                  <a:srgbClr val="424242"/>
                </a:solidFill>
                <a:effectLst/>
                <a:latin typeface="Neue Helvetica W01"/>
              </a:rPr>
              <a:t> Describe how motions of the stars appear to us on Earth</a:t>
            </a:r>
          </a:p>
          <a:p>
            <a:pPr algn="l">
              <a:buFont typeface="Arial" panose="020B0604020202020204" pitchFamily="34" charset="0"/>
              <a:buChar char="•"/>
            </a:pPr>
            <a:r>
              <a:rPr lang="en-US" sz="2000" b="0" i="0" dirty="0">
                <a:solidFill>
                  <a:srgbClr val="424242"/>
                </a:solidFill>
                <a:effectLst/>
                <a:latin typeface="Neue Helvetica W01"/>
              </a:rPr>
              <a:t> Describe how motions of the Sun, Moon, and planets appear to us on Earth</a:t>
            </a:r>
          </a:p>
          <a:p>
            <a:pPr algn="l">
              <a:buFont typeface="Arial" panose="020B0604020202020204" pitchFamily="34" charset="0"/>
              <a:buChar char="•"/>
            </a:pPr>
            <a:r>
              <a:rPr lang="en-US" sz="2000" b="0" i="0" dirty="0">
                <a:solidFill>
                  <a:srgbClr val="424242"/>
                </a:solidFill>
                <a:effectLst/>
                <a:latin typeface="Neue Helvetica W01"/>
              </a:rPr>
              <a:t> Understand the modern meaning of the term </a:t>
            </a:r>
            <a:r>
              <a:rPr lang="en-US" sz="2000" i="1" dirty="0">
                <a:solidFill>
                  <a:srgbClr val="424242"/>
                </a:solidFill>
                <a:effectLst/>
                <a:latin typeface="Neue Helvetica W01"/>
              </a:rPr>
              <a:t>Constellation</a:t>
            </a:r>
            <a:endParaRPr lang="en-US" sz="2000" i="0" dirty="0">
              <a:solidFill>
                <a:srgbClr val="424242"/>
              </a:solidFill>
              <a:effectLst/>
              <a:latin typeface="Neue Helvetica W01"/>
            </a:endParaRPr>
          </a:p>
        </p:txBody>
      </p:sp>
    </p:spTree>
    <p:extLst>
      <p:ext uri="{BB962C8B-B14F-4D97-AF65-F5344CB8AC3E}">
        <p14:creationId xmlns:p14="http://schemas.microsoft.com/office/powerpoint/2010/main" val="132244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299207" y="125835"/>
            <a:ext cx="5883479" cy="659535"/>
          </a:xfrm>
        </p:spPr>
        <p:txBody>
          <a:bodyPr>
            <a:normAutofit/>
          </a:bodyPr>
          <a:lstStyle/>
          <a:p>
            <a:r>
              <a:rPr lang="en-US" dirty="0"/>
              <a:t>Ecliptic</a:t>
            </a:r>
          </a:p>
        </p:txBody>
      </p:sp>
      <p:pic>
        <p:nvPicPr>
          <p:cNvPr id="2" name="Picture Placeholder 1" descr="Constellations on the Ecliptic. The Sun is drawn at the center of this figure. Surrounding the Sun is a blue circular arrow indicating the path of the Earth around the Sun. The Earth is drawn in two positions along this arrow, representing where is it located in June and August. Surrounding the circle of the Earth the constellations of the ecliptic are drawn. Moving counter-clockwise from top center are: Gemini, Cancer, Leo, Virgo, Libra, Scorpius, Ophiuchus, Sagittarius, Capricorn, Aquarius, Pisces, Aries, Taurus, and back to Gemini. As the Earth moves around the Sun throughout the year, our vantage point changes. This is illustrated with an arrow drawn from the Earth through the center of the Sun to the constellation behind the Sun as seen from Earth. In June the arrow points to Taurus, meaning that the Sun is “in” Taurus in June and is not visible in the night sky. In August the arrow points to Cancer, meaning that the Sun is “in” Cancer in June and is not visible in the night sky."/>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549" r="531"/>
          <a:stretch/>
        </p:blipFill>
        <p:spPr>
          <a:xfrm>
            <a:off x="6149097" y="59069"/>
            <a:ext cx="5981382" cy="3539807"/>
          </a:xfrm>
        </p:spPr>
      </p:pic>
      <p:sp>
        <p:nvSpPr>
          <p:cNvPr id="7" name="Text Placeholder 6"/>
          <p:cNvSpPr>
            <a:spLocks noGrp="1"/>
          </p:cNvSpPr>
          <p:nvPr>
            <p:ph type="body" sz="quarter" idx="14"/>
          </p:nvPr>
        </p:nvSpPr>
        <p:spPr>
          <a:xfrm>
            <a:off x="6096001" y="3678257"/>
            <a:ext cx="6034478" cy="2982602"/>
          </a:xfrm>
        </p:spPr>
        <p:txBody>
          <a:bodyPr>
            <a:noAutofit/>
          </a:bodyPr>
          <a:lstStyle/>
          <a:p>
            <a:r>
              <a:rPr lang="en-US" sz="1800" b="1" dirty="0">
                <a:solidFill>
                  <a:srgbClr val="6CB255"/>
                </a:solidFill>
              </a:rPr>
              <a:t>Constellations on the Ecliptic. </a:t>
            </a:r>
            <a:r>
              <a:rPr lang="en-US" sz="1800" dirty="0"/>
              <a:t>As Earth revolves around the Sun, we sit on “platform Earth” and see the Sun moving around the sky. The circle in the sky that the Sun appears to make around us in the course of a year is called the </a:t>
            </a:r>
            <a:r>
              <a:rPr lang="en-US" sz="1800" i="1" dirty="0"/>
              <a:t>ecliptic</a:t>
            </a:r>
            <a:r>
              <a:rPr lang="en-US" sz="1800" dirty="0"/>
              <a:t>. This circle (like all circles in the sky) goes through a set of constellations (group stars). Note that at any given time of the year, some of the constellations crossed by the ecliptic are visible in the night sky; others are in the day sky and are thus hidden by the brilliance of the Sun.</a:t>
            </a:r>
          </a:p>
        </p:txBody>
      </p:sp>
      <p:sp>
        <p:nvSpPr>
          <p:cNvPr id="3" name="TextBox 2">
            <a:extLst>
              <a:ext uri="{FF2B5EF4-FFF2-40B4-BE49-F238E27FC236}">
                <a16:creationId xmlns:a16="http://schemas.microsoft.com/office/drawing/2014/main" id="{2C3AE3B2-338C-48A1-8DBB-ABCCF2607B93}"/>
              </a:ext>
            </a:extLst>
          </p:cNvPr>
          <p:cNvSpPr txBox="1"/>
          <p:nvPr/>
        </p:nvSpPr>
        <p:spPr>
          <a:xfrm>
            <a:off x="166399" y="1942797"/>
            <a:ext cx="5589865" cy="4606389"/>
          </a:xfrm>
          <a:prstGeom prst="rect">
            <a:avLst/>
          </a:prstGeom>
          <a:noFill/>
        </p:spPr>
        <p:txBody>
          <a:bodyPr wrap="square" rtlCol="0">
            <a:spAutoFit/>
          </a:bodyPr>
          <a:lstStyle/>
          <a:p>
            <a:pPr marL="342900" indent="-342900">
              <a:buClr>
                <a:srgbClr val="6CB255"/>
              </a:buClr>
              <a:buFont typeface="Arial" panose="020B0604020202020204" pitchFamily="34" charset="0"/>
              <a:buChar char="•"/>
            </a:pPr>
            <a:r>
              <a:rPr lang="en-US" sz="2000" b="1" dirty="0"/>
              <a:t>Daily Motion (Rising and Setting)</a:t>
            </a:r>
          </a:p>
          <a:p>
            <a:pPr marL="800100" lvl="1" indent="-342900">
              <a:buClr>
                <a:srgbClr val="6CB255"/>
              </a:buClr>
              <a:buFont typeface="Wingdings" panose="05000000000000000000" pitchFamily="2" charset="2"/>
              <a:buChar char="Ø"/>
            </a:pPr>
            <a:r>
              <a:rPr lang="en-US" sz="2000" dirty="0"/>
              <a:t>Caused by the Earth’s Rotation</a:t>
            </a:r>
          </a:p>
          <a:p>
            <a:pPr marL="342900" indent="-342900">
              <a:buClr>
                <a:srgbClr val="6CB255"/>
              </a:buClr>
              <a:buFont typeface="Arial" panose="020B0604020202020204" pitchFamily="34" charset="0"/>
              <a:buChar char="•"/>
            </a:pPr>
            <a:endParaRPr lang="en-US" sz="2000" b="1" dirty="0"/>
          </a:p>
          <a:p>
            <a:pPr marL="342900" indent="-342900">
              <a:buClr>
                <a:srgbClr val="6CB255"/>
              </a:buClr>
              <a:buFont typeface="Arial" panose="020B0604020202020204" pitchFamily="34" charset="0"/>
              <a:buChar char="•"/>
            </a:pPr>
            <a:r>
              <a:rPr lang="en-US" sz="2000" b="1" dirty="0"/>
              <a:t>Annual Motion</a:t>
            </a:r>
          </a:p>
          <a:p>
            <a:pPr marL="641350" indent="-285750" rtl="0" fontAlgn="base">
              <a:spcBef>
                <a:spcPts val="1000"/>
              </a:spcBef>
              <a:spcAft>
                <a:spcPts val="0"/>
              </a:spcAft>
              <a:buClr>
                <a:srgbClr val="6CB255"/>
              </a:buClr>
              <a:buFont typeface="Wingdings" panose="05000000000000000000" pitchFamily="2" charset="2"/>
              <a:buChar char="Ø"/>
            </a:pPr>
            <a:r>
              <a:rPr lang="en-US" sz="2000" b="0" i="0" u="none" strike="noStrike" dirty="0">
                <a:effectLst/>
              </a:rPr>
              <a:t>Caused by the revolution of the Earth around the Sun</a:t>
            </a:r>
          </a:p>
          <a:p>
            <a:pPr marL="641350" indent="-285750" rtl="0" fontAlgn="base">
              <a:spcBef>
                <a:spcPts val="1000"/>
              </a:spcBef>
              <a:spcAft>
                <a:spcPts val="0"/>
              </a:spcAft>
              <a:buClr>
                <a:srgbClr val="6CB255"/>
              </a:buClr>
              <a:buFont typeface="Wingdings" panose="05000000000000000000" pitchFamily="2" charset="2"/>
              <a:buChar char="Ø"/>
            </a:pPr>
            <a:r>
              <a:rPr lang="en-US" sz="2000" b="0" i="0" u="none" strike="noStrike" dirty="0">
                <a:effectLst/>
              </a:rPr>
              <a:t>Sun moves about 1 degree/day eastward relative to the stars</a:t>
            </a:r>
          </a:p>
          <a:p>
            <a:pPr marL="641350" indent="-285750" rtl="0" fontAlgn="base">
              <a:spcBef>
                <a:spcPts val="1000"/>
              </a:spcBef>
              <a:spcAft>
                <a:spcPts val="0"/>
              </a:spcAft>
              <a:buClr>
                <a:srgbClr val="6CB255"/>
              </a:buClr>
              <a:buFont typeface="Wingdings" panose="05000000000000000000" pitchFamily="2" charset="2"/>
              <a:buChar char="Ø"/>
            </a:pPr>
            <a:r>
              <a:rPr lang="en-US" sz="2000" b="0" i="0" u="none" strike="noStrike" dirty="0">
                <a:effectLst/>
              </a:rPr>
              <a:t>Slowly travel through the constellations of the zodiac</a:t>
            </a:r>
          </a:p>
          <a:p>
            <a:pPr marL="641350" indent="-285750" rtl="0" fontAlgn="base">
              <a:spcBef>
                <a:spcPts val="1000"/>
              </a:spcBef>
              <a:spcAft>
                <a:spcPts val="0"/>
              </a:spcAft>
              <a:buClr>
                <a:srgbClr val="6CB255"/>
              </a:buClr>
              <a:buFont typeface="Wingdings" panose="05000000000000000000" pitchFamily="2" charset="2"/>
              <a:buChar char="Ø"/>
            </a:pPr>
            <a:r>
              <a:rPr lang="en-US" sz="2000" b="0" i="0" u="none" strike="noStrike" dirty="0">
                <a:effectLst/>
              </a:rPr>
              <a:t>Planets (and other objects near the ecliptic) will also travel through these constellations</a:t>
            </a:r>
            <a:endParaRPr lang="en-US" sz="2000" b="1" dirty="0"/>
          </a:p>
        </p:txBody>
      </p:sp>
      <p:sp>
        <p:nvSpPr>
          <p:cNvPr id="8" name="TextBox 7">
            <a:extLst>
              <a:ext uri="{FF2B5EF4-FFF2-40B4-BE49-F238E27FC236}">
                <a16:creationId xmlns:a16="http://schemas.microsoft.com/office/drawing/2014/main" id="{39C19B3E-104E-45B3-8FB1-7EA9EAAA8F8E}"/>
              </a:ext>
            </a:extLst>
          </p:cNvPr>
          <p:cNvSpPr txBox="1"/>
          <p:nvPr/>
        </p:nvSpPr>
        <p:spPr>
          <a:xfrm>
            <a:off x="476076" y="850230"/>
            <a:ext cx="5280188" cy="707886"/>
          </a:xfrm>
          <a:prstGeom prst="rect">
            <a:avLst/>
          </a:prstGeom>
          <a:noFill/>
        </p:spPr>
        <p:txBody>
          <a:bodyPr wrap="square">
            <a:spAutoFit/>
          </a:bodyPr>
          <a:lstStyle/>
          <a:p>
            <a:r>
              <a:rPr lang="en-US" sz="2000" dirty="0"/>
              <a:t>….the path the Sun appears to take around the celestial sphere each year. </a:t>
            </a:r>
          </a:p>
        </p:txBody>
      </p:sp>
    </p:spTree>
    <p:extLst>
      <p:ext uri="{BB962C8B-B14F-4D97-AF65-F5344CB8AC3E}">
        <p14:creationId xmlns:p14="http://schemas.microsoft.com/office/powerpoint/2010/main" val="182250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299207" y="351511"/>
            <a:ext cx="5883479" cy="659535"/>
          </a:xfrm>
        </p:spPr>
        <p:txBody>
          <a:bodyPr>
            <a:normAutofit fontScale="90000"/>
          </a:bodyPr>
          <a:lstStyle/>
          <a:p>
            <a:r>
              <a:rPr lang="en-US" dirty="0"/>
              <a:t>Constellation on the Ecliptic</a:t>
            </a:r>
          </a:p>
        </p:txBody>
      </p:sp>
      <p:pic>
        <p:nvPicPr>
          <p:cNvPr id="2" name="Picture Placeholder 1" descr="Constellations on the Ecliptic. The Sun is drawn at the center of this figure. Surrounding the Sun is a blue circular arrow indicating the path of the Earth around the Sun. The Earth is drawn in two positions along this arrow, representing where is it located in June and August. Surrounding the circle of the Earth the constellations of the ecliptic are drawn. Moving counter-clockwise from top center are: Gemini, Cancer, Leo, Virgo, Libra, Scorpius, Ophiuchus, Sagittarius, Capricorn, Aquarius, Pisces, Aries, Taurus, and back to Gemini. As the Earth moves around the Sun throughout the year, our vantage point changes. This is illustrated with an arrow drawn from the Earth through the center of the Sun to the constellation behind the Sun as seen from Earth. In June the arrow points to Taurus, meaning that the Sun is “in” Taurus in June and is not visible in the night sky. In August the arrow points to Cancer, meaning that the Sun is “in” Cancer in June and is not visible in the night sky."/>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549" r="531"/>
          <a:stretch/>
        </p:blipFill>
        <p:spPr>
          <a:xfrm>
            <a:off x="6701931" y="59069"/>
            <a:ext cx="5428547" cy="3212637"/>
          </a:xfrm>
        </p:spPr>
      </p:pic>
      <p:sp>
        <p:nvSpPr>
          <p:cNvPr id="7" name="Text Placeholder 6"/>
          <p:cNvSpPr>
            <a:spLocks noGrp="1"/>
          </p:cNvSpPr>
          <p:nvPr>
            <p:ph type="body" sz="quarter" idx="14"/>
          </p:nvPr>
        </p:nvSpPr>
        <p:spPr>
          <a:xfrm>
            <a:off x="7323589" y="3342697"/>
            <a:ext cx="4722999" cy="3389468"/>
          </a:xfrm>
        </p:spPr>
        <p:txBody>
          <a:bodyPr>
            <a:noAutofit/>
          </a:bodyPr>
          <a:lstStyle/>
          <a:p>
            <a:r>
              <a:rPr lang="en-US" sz="1600" b="1" dirty="0">
                <a:solidFill>
                  <a:srgbClr val="6CB255"/>
                </a:solidFill>
              </a:rPr>
              <a:t>Constellations on the Ecliptic. </a:t>
            </a:r>
            <a:r>
              <a:rPr lang="en-US" sz="1600" dirty="0"/>
              <a:t>As Earth revolves around the Sun, we sit on “platform Earth” and see the Sun moving around the sky. The circle in the sky that the Sun appears to make around us in the course of a year is called the </a:t>
            </a:r>
            <a:r>
              <a:rPr lang="en-US" sz="1600" i="1" dirty="0"/>
              <a:t>ecliptic</a:t>
            </a:r>
            <a:r>
              <a:rPr lang="en-US" sz="1600" dirty="0"/>
              <a:t>. This circle (like all circles in the sky) goes through a set of constellations (group stars). Note that at any given time of the year, some of the constellations crossed by the ecliptic are visible in the night sky; others are in the day sky and are thus hidden by the brilliance of the Sun.</a:t>
            </a:r>
          </a:p>
        </p:txBody>
      </p:sp>
      <p:pic>
        <p:nvPicPr>
          <p:cNvPr id="6" name="Picture 5">
            <a:extLst>
              <a:ext uri="{FF2B5EF4-FFF2-40B4-BE49-F238E27FC236}">
                <a16:creationId xmlns:a16="http://schemas.microsoft.com/office/drawing/2014/main" id="{DE64068B-8DA8-4886-AA06-23F874C98BD6}"/>
              </a:ext>
            </a:extLst>
          </p:cNvPr>
          <p:cNvPicPr>
            <a:picLocks noChangeAspect="1"/>
          </p:cNvPicPr>
          <p:nvPr/>
        </p:nvPicPr>
        <p:blipFill>
          <a:blip r:embed="rId3"/>
          <a:stretch>
            <a:fillRect/>
          </a:stretch>
        </p:blipFill>
        <p:spPr>
          <a:xfrm>
            <a:off x="150369" y="1963024"/>
            <a:ext cx="6913598" cy="4769141"/>
          </a:xfrm>
          <a:prstGeom prst="rect">
            <a:avLst/>
          </a:prstGeom>
        </p:spPr>
      </p:pic>
    </p:spTree>
    <p:extLst>
      <p:ext uri="{BB962C8B-B14F-4D97-AF65-F5344CB8AC3E}">
        <p14:creationId xmlns:p14="http://schemas.microsoft.com/office/powerpoint/2010/main" val="137796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134819" y="121677"/>
            <a:ext cx="4079846" cy="659535"/>
          </a:xfrm>
        </p:spPr>
        <p:txBody>
          <a:bodyPr/>
          <a:lstStyle/>
          <a:p>
            <a:r>
              <a:rPr lang="en-US" sz="2400" b="1" dirty="0">
                <a:solidFill>
                  <a:srgbClr val="6CB255"/>
                </a:solidFill>
              </a:rPr>
              <a:t>The Celestial Tilt</a:t>
            </a:r>
            <a:endParaRPr lang="en-US" dirty="0"/>
          </a:p>
        </p:txBody>
      </p:sp>
      <p:pic>
        <p:nvPicPr>
          <p:cNvPr id="2" name="Picture Placeholder 1" descr="The Tilt of the Celestial Equator. At the center of the figure the Earth is drawn with the North and South poles labeled and the Equator drawn as a black line. An observer is shown standing in the Northern Hemisphere. The Earth is embedded in a sphere representing the sky. A line is drawn vertically upward from the observer to the sphere, and is labeled “Line perpendicular to ecliptic”. Another line is drawn projecting from the North Pole to the sphere. An angle is drawn between the “Line perpendicular to ecliptic” and the projected North Pole line and labeled “23 ½ degrees”. The Earth’s equator is projected onto the sky and drawn as a white dashed circle and labeled “Celestial equator”. The ecliptic is drawn on the sphere as red circle. Another angle is drawn between the ecliptic and the celestial equator and labeled “23 ½ degrees”. Finally, the Sun is drawn in four locations throughout the year on the ecliptic circle. Two are in June and December when the Sun is farthest from the celestial equator (the solstices), and two are in March and September when the Sun is on the points where the ecliptic and celestial equator meet (the equinoxes)."/>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3578" r="14353"/>
          <a:stretch/>
        </p:blipFill>
        <p:spPr>
          <a:xfrm>
            <a:off x="6862195" y="0"/>
            <a:ext cx="5329806" cy="5430482"/>
          </a:xfrm>
        </p:spPr>
      </p:pic>
      <p:sp>
        <p:nvSpPr>
          <p:cNvPr id="7" name="Text Placeholder 6"/>
          <p:cNvSpPr>
            <a:spLocks noGrp="1"/>
          </p:cNvSpPr>
          <p:nvPr>
            <p:ph type="body" sz="quarter" idx="14"/>
          </p:nvPr>
        </p:nvSpPr>
        <p:spPr>
          <a:xfrm>
            <a:off x="6862195" y="5470603"/>
            <a:ext cx="5268286" cy="1166382"/>
          </a:xfrm>
        </p:spPr>
        <p:txBody>
          <a:bodyPr>
            <a:noAutofit/>
          </a:bodyPr>
          <a:lstStyle/>
          <a:p>
            <a:r>
              <a:rPr lang="en-US" sz="1600" dirty="0"/>
              <a:t>The celestial equator is tilted by 23.5</a:t>
            </a:r>
            <a:r>
              <a:rPr lang="en-US" sz="1600" dirty="0">
                <a:latin typeface="Cambria Math"/>
                <a:cs typeface="Cambria Math"/>
              </a:rPr>
              <a:t>°</a:t>
            </a:r>
            <a:r>
              <a:rPr lang="en-US" sz="1600" dirty="0"/>
              <a:t> to the ecliptic. As a result, North Americans and Europeans see the Sun north of the celestial equator and high in our sky in June, and south of the celestial equator and low in the sky in December.</a:t>
            </a:r>
          </a:p>
        </p:txBody>
      </p:sp>
      <p:sp>
        <p:nvSpPr>
          <p:cNvPr id="3" name="TextBox 2">
            <a:extLst>
              <a:ext uri="{FF2B5EF4-FFF2-40B4-BE49-F238E27FC236}">
                <a16:creationId xmlns:a16="http://schemas.microsoft.com/office/drawing/2014/main" id="{732153D6-0CF9-4368-B2E2-4E29A9F908DC}"/>
              </a:ext>
            </a:extLst>
          </p:cNvPr>
          <p:cNvSpPr txBox="1"/>
          <p:nvPr/>
        </p:nvSpPr>
        <p:spPr>
          <a:xfrm>
            <a:off x="218113" y="934782"/>
            <a:ext cx="6291744" cy="5632311"/>
          </a:xfrm>
          <a:prstGeom prst="rect">
            <a:avLst/>
          </a:prstGeom>
          <a:noFill/>
        </p:spPr>
        <p:txBody>
          <a:bodyPr wrap="square" rtlCol="0">
            <a:spAutoFit/>
          </a:bodyPr>
          <a:lstStyle/>
          <a:p>
            <a:pPr marL="342900" indent="-342900">
              <a:buClr>
                <a:srgbClr val="6CB255"/>
              </a:buClr>
              <a:buFont typeface="Arial" panose="020B0604020202020204" pitchFamily="34" charset="0"/>
              <a:buChar char="•"/>
            </a:pPr>
            <a:r>
              <a:rPr lang="en-US" sz="2000" b="0" i="0" dirty="0">
                <a:effectLst/>
              </a:rPr>
              <a:t>The ecliptic does not lie along the celestial equator</a:t>
            </a:r>
          </a:p>
          <a:p>
            <a:pPr marL="800100" lvl="1" indent="-342900">
              <a:buClr>
                <a:srgbClr val="6CB255"/>
              </a:buClr>
              <a:buFont typeface="Wingdings" panose="05000000000000000000" pitchFamily="2" charset="2"/>
              <a:buChar char="Ø"/>
            </a:pPr>
            <a:r>
              <a:rPr lang="en-US" sz="2000" dirty="0"/>
              <a:t>It </a:t>
            </a:r>
            <a:r>
              <a:rPr lang="en-US" sz="2000" b="0" dirty="0">
                <a:effectLst/>
              </a:rPr>
              <a:t>is inclined to it at an angle of about 23.5°</a:t>
            </a:r>
          </a:p>
          <a:p>
            <a:pPr marL="800100" lvl="1" indent="-342900">
              <a:buClr>
                <a:srgbClr val="6CB255"/>
              </a:buClr>
              <a:buFont typeface="Wingdings" panose="05000000000000000000" pitchFamily="2" charset="2"/>
              <a:buChar char="Ø"/>
            </a:pPr>
            <a:endParaRPr lang="en-US" sz="2000" b="0" i="0" dirty="0">
              <a:effectLst/>
            </a:endParaRPr>
          </a:p>
          <a:p>
            <a:pPr marL="342900" indent="-342900">
              <a:buClr>
                <a:srgbClr val="6CB255"/>
              </a:buClr>
              <a:buFont typeface="Arial" panose="020B0604020202020204" pitchFamily="34" charset="0"/>
              <a:buChar char="•"/>
            </a:pPr>
            <a:r>
              <a:rPr lang="en-US" sz="2000" b="0" i="0" dirty="0">
                <a:effectLst/>
              </a:rPr>
              <a:t>In other words, the Sun’s annual path in the sky is not linked with Earth’s equator</a:t>
            </a:r>
          </a:p>
          <a:p>
            <a:pPr marL="342900" indent="-342900">
              <a:buClr>
                <a:srgbClr val="6CB255"/>
              </a:buClr>
              <a:buFont typeface="Arial" panose="020B0604020202020204" pitchFamily="34" charset="0"/>
              <a:buChar char="•"/>
            </a:pPr>
            <a:endParaRPr lang="en-US" sz="2000" b="0" i="0" dirty="0">
              <a:effectLst/>
            </a:endParaRPr>
          </a:p>
          <a:p>
            <a:pPr marL="342900" indent="-342900">
              <a:buClr>
                <a:srgbClr val="6CB255"/>
              </a:buClr>
              <a:buFont typeface="Arial" panose="020B0604020202020204" pitchFamily="34" charset="0"/>
              <a:buChar char="•"/>
            </a:pPr>
            <a:r>
              <a:rPr lang="en-US" sz="2000" b="0" i="0" dirty="0">
                <a:effectLst/>
              </a:rPr>
              <a:t>This is because our planet’s axis of rotation is tilted by about 23.5° from a vertical line sticking out of the plane of the ecliptic</a:t>
            </a:r>
          </a:p>
          <a:p>
            <a:pPr marL="342900" indent="-342900">
              <a:buClr>
                <a:srgbClr val="6CB255"/>
              </a:buClr>
              <a:buFont typeface="Arial" panose="020B0604020202020204" pitchFamily="34" charset="0"/>
              <a:buChar char="•"/>
            </a:pPr>
            <a:endParaRPr lang="en-US" sz="2000" b="0" i="0" dirty="0">
              <a:effectLst/>
            </a:endParaRPr>
          </a:p>
          <a:p>
            <a:pPr marL="342900" indent="-342900">
              <a:buClr>
                <a:srgbClr val="6CB255"/>
              </a:buClr>
              <a:buFont typeface="Arial" panose="020B0604020202020204" pitchFamily="34" charset="0"/>
              <a:buChar char="•"/>
            </a:pPr>
            <a:r>
              <a:rPr lang="en-US" sz="2000" b="0" i="0" dirty="0">
                <a:effectLst/>
              </a:rPr>
              <a:t>Being tilted from “straight up” is not at all unusual among celestial bodies</a:t>
            </a:r>
          </a:p>
          <a:p>
            <a:pPr marL="800100" lvl="1" indent="-342900">
              <a:buClr>
                <a:srgbClr val="6CB255"/>
              </a:buClr>
              <a:buFont typeface="Wingdings" panose="05000000000000000000" pitchFamily="2" charset="2"/>
              <a:buChar char="Ø"/>
            </a:pPr>
            <a:r>
              <a:rPr lang="en-US" sz="2000" b="0" i="0" dirty="0">
                <a:effectLst/>
              </a:rPr>
              <a:t>Uranus and Pluto are actually tilted so much that they orbit the Sun “on their side.”</a:t>
            </a:r>
          </a:p>
          <a:p>
            <a:pPr marL="800100" lvl="1" indent="-342900">
              <a:buClr>
                <a:srgbClr val="6CB255"/>
              </a:buClr>
              <a:buFont typeface="Wingdings" panose="05000000000000000000" pitchFamily="2" charset="2"/>
              <a:buChar char="Ø"/>
            </a:pPr>
            <a:endParaRPr lang="en-US" sz="2000" b="0" i="0" dirty="0">
              <a:effectLst/>
            </a:endParaRPr>
          </a:p>
          <a:p>
            <a:pPr marL="342900" indent="-342900">
              <a:buClr>
                <a:srgbClr val="6CB255"/>
              </a:buClr>
              <a:buFont typeface="Arial" panose="020B0604020202020204" pitchFamily="34" charset="0"/>
              <a:buChar char="•"/>
            </a:pPr>
            <a:r>
              <a:rPr lang="en-US" sz="2000" b="0" i="0" dirty="0">
                <a:effectLst/>
              </a:rPr>
              <a:t>The inclination of the ecliptic is the reason the Sun moves north and south in the sky as the seasons change</a:t>
            </a:r>
          </a:p>
        </p:txBody>
      </p:sp>
    </p:spTree>
    <p:extLst>
      <p:ext uri="{BB962C8B-B14F-4D97-AF65-F5344CB8AC3E}">
        <p14:creationId xmlns:p14="http://schemas.microsoft.com/office/powerpoint/2010/main" val="119516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293614" y="85201"/>
            <a:ext cx="5502583" cy="659535"/>
          </a:xfrm>
        </p:spPr>
        <p:txBody>
          <a:bodyPr>
            <a:normAutofit/>
          </a:bodyPr>
          <a:lstStyle/>
          <a:p>
            <a:r>
              <a:rPr lang="en-US" sz="2400" b="1" dirty="0">
                <a:solidFill>
                  <a:srgbClr val="6CB255"/>
                </a:solidFill>
              </a:rPr>
              <a:t>Fixed and Wandering Stars</a:t>
            </a:r>
            <a:endParaRPr lang="en-US" dirty="0"/>
          </a:p>
        </p:txBody>
      </p:sp>
      <p:sp>
        <p:nvSpPr>
          <p:cNvPr id="3" name="TextBox 2">
            <a:extLst>
              <a:ext uri="{FF2B5EF4-FFF2-40B4-BE49-F238E27FC236}">
                <a16:creationId xmlns:a16="http://schemas.microsoft.com/office/drawing/2014/main" id="{732153D6-0CF9-4368-B2E2-4E29A9F908DC}"/>
              </a:ext>
            </a:extLst>
          </p:cNvPr>
          <p:cNvSpPr txBox="1"/>
          <p:nvPr/>
        </p:nvSpPr>
        <p:spPr>
          <a:xfrm>
            <a:off x="167778" y="744736"/>
            <a:ext cx="4900881" cy="5940088"/>
          </a:xfrm>
          <a:prstGeom prst="rect">
            <a:avLst/>
          </a:prstGeom>
          <a:noFill/>
        </p:spPr>
        <p:txBody>
          <a:bodyPr wrap="square" rtlCol="0">
            <a:spAutoFit/>
          </a:bodyPr>
          <a:lstStyle/>
          <a:p>
            <a:pPr marL="342900" indent="-342900">
              <a:buClr>
                <a:srgbClr val="6CB255"/>
              </a:buClr>
              <a:buFont typeface="Arial" panose="020B0604020202020204" pitchFamily="34" charset="0"/>
              <a:buChar char="•"/>
            </a:pPr>
            <a:r>
              <a:rPr lang="en-US" sz="2000" b="0" i="0" dirty="0">
                <a:effectLst/>
              </a:rPr>
              <a:t>The Moon and each of the planets that are visible to the unaided eye — Mercury, Venus, Mars, Jupiter, Saturn, and Uranus also change their positions slowly from day to day.</a:t>
            </a:r>
          </a:p>
          <a:p>
            <a:pPr marL="342900" indent="-342900">
              <a:buClr>
                <a:srgbClr val="6CB255"/>
              </a:buClr>
              <a:buFont typeface="Arial" panose="020B0604020202020204" pitchFamily="34" charset="0"/>
              <a:buChar char="•"/>
            </a:pPr>
            <a:endParaRPr lang="en-US" sz="2000" b="0" i="0" dirty="0">
              <a:effectLst/>
            </a:endParaRPr>
          </a:p>
          <a:p>
            <a:pPr marL="342900" indent="-342900">
              <a:buClr>
                <a:srgbClr val="6CB255"/>
              </a:buClr>
              <a:buFont typeface="Arial" panose="020B0604020202020204" pitchFamily="34" charset="0"/>
              <a:buChar char="•"/>
            </a:pPr>
            <a:r>
              <a:rPr lang="en-US" sz="2000" dirty="0"/>
              <a:t>L</a:t>
            </a:r>
            <a:r>
              <a:rPr lang="en-US" sz="2000" b="0" i="0" dirty="0">
                <a:effectLst/>
              </a:rPr>
              <a:t>ike the Sun, they have independent motions among the stars, superimposed on the daily rotation of the celestial sphere.</a:t>
            </a:r>
          </a:p>
          <a:p>
            <a:pPr marL="342900" indent="-342900">
              <a:buClr>
                <a:srgbClr val="6CB255"/>
              </a:buClr>
              <a:buFont typeface="Arial" panose="020B0604020202020204" pitchFamily="34" charset="0"/>
              <a:buChar char="•"/>
            </a:pPr>
            <a:endParaRPr lang="en-US" sz="2000" dirty="0"/>
          </a:p>
          <a:p>
            <a:pPr marL="342900" indent="-342900">
              <a:buClr>
                <a:srgbClr val="6CB255"/>
              </a:buClr>
              <a:buFont typeface="Arial" panose="020B0604020202020204" pitchFamily="34" charset="0"/>
              <a:buChar char="•"/>
            </a:pPr>
            <a:r>
              <a:rPr lang="en-US" sz="2000" b="0" i="0" dirty="0">
                <a:effectLst/>
              </a:rPr>
              <a:t>The Greeks of 2000 years ago distinguished between what they called the </a:t>
            </a:r>
            <a:r>
              <a:rPr lang="en-US" sz="2000" b="0" i="1" dirty="0">
                <a:effectLst/>
              </a:rPr>
              <a:t>fixed stars</a:t>
            </a:r>
            <a:r>
              <a:rPr lang="en-US" sz="2000" b="0" i="0" dirty="0">
                <a:effectLst/>
              </a:rPr>
              <a:t>—those that maintain fixed patterns among themselves through many generations—and the </a:t>
            </a:r>
            <a:r>
              <a:rPr lang="en-US" sz="2000" b="0" i="1" dirty="0">
                <a:effectLst/>
              </a:rPr>
              <a:t>wandering stars</a:t>
            </a:r>
            <a:r>
              <a:rPr lang="en-US" sz="2000" b="0" i="0" dirty="0">
                <a:effectLst/>
              </a:rPr>
              <a:t>, or </a:t>
            </a:r>
            <a:r>
              <a:rPr lang="en-US" sz="2000" b="1" i="0" dirty="0">
                <a:effectLst/>
              </a:rPr>
              <a:t>planets</a:t>
            </a:r>
            <a:r>
              <a:rPr lang="en-US" sz="2000" b="0" i="0" dirty="0">
                <a:effectLst/>
              </a:rPr>
              <a:t>. The word “planet,” in fact, means “wanderer” in ancient Greek.</a:t>
            </a:r>
          </a:p>
        </p:txBody>
      </p:sp>
      <p:pic>
        <p:nvPicPr>
          <p:cNvPr id="1026" name="Picture 2">
            <a:extLst>
              <a:ext uri="{FF2B5EF4-FFF2-40B4-BE49-F238E27FC236}">
                <a16:creationId xmlns:a16="http://schemas.microsoft.com/office/drawing/2014/main" id="{3D133F79-5534-48E3-A07F-7A32CC1C662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94495" y="878059"/>
            <a:ext cx="6921830" cy="41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409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7616-A388-4E31-8FD1-B1F00FF9E216}"/>
              </a:ext>
            </a:extLst>
          </p:cNvPr>
          <p:cNvSpPr>
            <a:spLocks noGrp="1"/>
          </p:cNvSpPr>
          <p:nvPr>
            <p:ph type="title"/>
          </p:nvPr>
        </p:nvSpPr>
        <p:spPr>
          <a:xfrm>
            <a:off x="232097" y="15785"/>
            <a:ext cx="6646876" cy="659535"/>
          </a:xfrm>
        </p:spPr>
        <p:txBody>
          <a:bodyPr/>
          <a:lstStyle/>
          <a:p>
            <a:r>
              <a:rPr lang="en-US" dirty="0"/>
              <a:t>Angles in the sky</a:t>
            </a:r>
          </a:p>
        </p:txBody>
      </p:sp>
      <p:sp>
        <p:nvSpPr>
          <p:cNvPr id="4" name="Text Placeholder 3">
            <a:extLst>
              <a:ext uri="{FF2B5EF4-FFF2-40B4-BE49-F238E27FC236}">
                <a16:creationId xmlns:a16="http://schemas.microsoft.com/office/drawing/2014/main" id="{C7740D07-1219-4A43-B022-AEB437F37C48}"/>
              </a:ext>
            </a:extLst>
          </p:cNvPr>
          <p:cNvSpPr>
            <a:spLocks noGrp="1"/>
          </p:cNvSpPr>
          <p:nvPr>
            <p:ph type="body" sz="quarter" idx="14"/>
          </p:nvPr>
        </p:nvSpPr>
        <p:spPr>
          <a:xfrm>
            <a:off x="567655" y="921468"/>
            <a:ext cx="6864991" cy="1813343"/>
          </a:xfrm>
        </p:spPr>
        <p:txBody>
          <a:bodyPr>
            <a:noAutofit/>
          </a:bodyPr>
          <a:lstStyle/>
          <a:p>
            <a:pPr marL="342900" indent="-342900">
              <a:buFont typeface="Arial" panose="020B0604020202020204" pitchFamily="34" charset="0"/>
              <a:buChar char="•"/>
            </a:pPr>
            <a:r>
              <a:rPr lang="en-US" b="0" i="0" dirty="0">
                <a:solidFill>
                  <a:schemeClr val="tx1"/>
                </a:solidFill>
                <a:effectLst/>
              </a:rPr>
              <a:t>The Moon, being Earth’s nearest celestial neighbor, has the fastest apparent motion; it completes a trip around the sky in about 1 month (or </a:t>
            </a:r>
            <a:r>
              <a:rPr lang="en-US" b="0" i="1" dirty="0" err="1">
                <a:solidFill>
                  <a:schemeClr val="tx1"/>
                </a:solidFill>
                <a:effectLst/>
              </a:rPr>
              <a:t>moonth</a:t>
            </a:r>
            <a:r>
              <a:rPr lang="en-US" b="0" i="0" dirty="0">
                <a:solidFill>
                  <a:schemeClr val="tx1"/>
                </a:solidFill>
                <a:effectLst/>
              </a:rPr>
              <a:t>). </a:t>
            </a:r>
          </a:p>
          <a:p>
            <a:pPr marL="342900" indent="-342900">
              <a:buFont typeface="Arial" panose="020B0604020202020204" pitchFamily="34" charset="0"/>
              <a:buChar char="•"/>
            </a:pPr>
            <a:r>
              <a:rPr lang="en-US" b="0" i="0" dirty="0">
                <a:solidFill>
                  <a:schemeClr val="tx1"/>
                </a:solidFill>
                <a:effectLst/>
              </a:rPr>
              <a:t>To do this, the Moon moves about 12 - 13 degrees on the sky, each day.</a:t>
            </a:r>
            <a:endParaRPr lang="en-US" dirty="0">
              <a:solidFill>
                <a:schemeClr val="tx1"/>
              </a:solidFill>
            </a:endParaRPr>
          </a:p>
        </p:txBody>
      </p:sp>
      <p:pic>
        <p:nvPicPr>
          <p:cNvPr id="2050" name="Picture 2" descr="An approximate representation of the motion of the Moon around the Earth">
            <a:extLst>
              <a:ext uri="{FF2B5EF4-FFF2-40B4-BE49-F238E27FC236}">
                <a16:creationId xmlns:a16="http://schemas.microsoft.com/office/drawing/2014/main" id="{D2092A47-7FB4-4EE9-8CD2-9143FA0A4F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386"/>
          <a:stretch/>
        </p:blipFill>
        <p:spPr bwMode="auto">
          <a:xfrm>
            <a:off x="7986319" y="57150"/>
            <a:ext cx="4145617" cy="2795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4DEA072-32D0-4983-BD0E-000EE77690D1}"/>
              </a:ext>
            </a:extLst>
          </p:cNvPr>
          <p:cNvSpPr txBox="1"/>
          <p:nvPr/>
        </p:nvSpPr>
        <p:spPr>
          <a:xfrm>
            <a:off x="476077" y="3150112"/>
            <a:ext cx="7391400" cy="2246769"/>
          </a:xfrm>
          <a:prstGeom prst="rect">
            <a:avLst/>
          </a:prstGeom>
          <a:noFill/>
        </p:spPr>
        <p:txBody>
          <a:bodyPr wrap="square">
            <a:spAutoFit/>
          </a:bodyPr>
          <a:lstStyle/>
          <a:p>
            <a:r>
              <a:rPr lang="en-US" sz="2000" b="0" i="0" dirty="0">
                <a:effectLst/>
              </a:rPr>
              <a:t>A circle consists of 360 degrees (°). When we measure the angle in the sky, we can use this formula:</a:t>
            </a:r>
          </a:p>
          <a:p>
            <a:endParaRPr lang="en-US" sz="2000" dirty="0"/>
          </a:p>
          <a:p>
            <a:endParaRPr lang="en-US" sz="2000" b="0" i="0" dirty="0">
              <a:effectLst/>
            </a:endParaRPr>
          </a:p>
          <a:p>
            <a:endParaRPr lang="en-US" sz="2000" dirty="0"/>
          </a:p>
          <a:p>
            <a:r>
              <a:rPr lang="en-US" sz="2000" b="0" i="0" dirty="0">
                <a:effectLst/>
              </a:rPr>
              <a:t>This is true whether the motion is measured in kilometers per hour or degrees per hour; we just need to use consistent units.</a:t>
            </a:r>
            <a:endParaRPr lang="en-US" sz="2000" dirty="0"/>
          </a:p>
        </p:txBody>
      </p:sp>
      <p:pic>
        <p:nvPicPr>
          <p:cNvPr id="12" name="Picture 11">
            <a:extLst>
              <a:ext uri="{FF2B5EF4-FFF2-40B4-BE49-F238E27FC236}">
                <a16:creationId xmlns:a16="http://schemas.microsoft.com/office/drawing/2014/main" id="{5DCA601B-6074-461E-AB1D-3BF79D83A4B7}"/>
              </a:ext>
            </a:extLst>
          </p:cNvPr>
          <p:cNvPicPr>
            <a:picLocks noChangeAspect="1"/>
          </p:cNvPicPr>
          <p:nvPr/>
        </p:nvPicPr>
        <p:blipFill>
          <a:blip r:embed="rId3"/>
          <a:stretch>
            <a:fillRect/>
          </a:stretch>
        </p:blipFill>
        <p:spPr>
          <a:xfrm>
            <a:off x="5354971" y="3592585"/>
            <a:ext cx="2631348" cy="884947"/>
          </a:xfrm>
          <a:prstGeom prst="rect">
            <a:avLst/>
          </a:prstGeom>
        </p:spPr>
      </p:pic>
    </p:spTree>
    <p:extLst>
      <p:ext uri="{BB962C8B-B14F-4D97-AF65-F5344CB8AC3E}">
        <p14:creationId xmlns:p14="http://schemas.microsoft.com/office/powerpoint/2010/main" val="167061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7616-A388-4E31-8FD1-B1F00FF9E216}"/>
              </a:ext>
            </a:extLst>
          </p:cNvPr>
          <p:cNvSpPr>
            <a:spLocks noGrp="1"/>
          </p:cNvSpPr>
          <p:nvPr>
            <p:ph type="title"/>
          </p:nvPr>
        </p:nvSpPr>
        <p:spPr>
          <a:xfrm>
            <a:off x="232097" y="15785"/>
            <a:ext cx="6646876" cy="659535"/>
          </a:xfrm>
        </p:spPr>
        <p:txBody>
          <a:bodyPr/>
          <a:lstStyle/>
          <a:p>
            <a:r>
              <a:rPr lang="en-US" dirty="0"/>
              <a:t>Angles in the sky</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7740D07-1219-4A43-B022-AEB437F37C48}"/>
                  </a:ext>
                </a:extLst>
              </p:cNvPr>
              <p:cNvSpPr>
                <a:spLocks noGrp="1"/>
              </p:cNvSpPr>
              <p:nvPr>
                <p:ph type="body" sz="quarter" idx="14"/>
              </p:nvPr>
            </p:nvSpPr>
            <p:spPr>
              <a:xfrm>
                <a:off x="567655" y="1131193"/>
                <a:ext cx="6864991" cy="4850157"/>
              </a:xfrm>
            </p:spPr>
            <p:txBody>
              <a:bodyPr>
                <a:noAutofit/>
              </a:bodyPr>
              <a:lstStyle/>
              <a:p>
                <a:pPr marL="342900" indent="-342900">
                  <a:buFont typeface="Arial" panose="020B0604020202020204" pitchFamily="34" charset="0"/>
                  <a:buChar char="•"/>
                </a:pPr>
                <a:r>
                  <a:rPr lang="en-US" b="0" i="0" dirty="0">
                    <a:solidFill>
                      <a:schemeClr val="tx1"/>
                    </a:solidFill>
                    <a:effectLst/>
                  </a:rPr>
                  <a:t>As an example, let’s say you notice the bright star </a:t>
                </a:r>
                <a:r>
                  <a:rPr lang="en-US" b="1" i="0" dirty="0">
                    <a:solidFill>
                      <a:schemeClr val="tx1"/>
                    </a:solidFill>
                    <a:effectLst/>
                  </a:rPr>
                  <a:t>Sirius</a:t>
                </a:r>
                <a:r>
                  <a:rPr lang="en-US" b="0" i="0" dirty="0">
                    <a:solidFill>
                      <a:schemeClr val="tx1"/>
                    </a:solidFill>
                    <a:effectLst/>
                  </a:rPr>
                  <a:t> due south from your observing location in the Northern Hemisphere. You note the time, and then later, you note the time that Sirius sets below the horizon. You find that Sirius has traveled an angular distance of about 75° in 5 h. About how many hours will it take for Sirius to return to its original location?</a:t>
                </a:r>
              </a:p>
              <a:p>
                <a:r>
                  <a:rPr lang="en-US" dirty="0">
                    <a:solidFill>
                      <a:schemeClr val="tx1"/>
                    </a:solidFill>
                  </a:rPr>
                  <a:t>	The speed of the Sirius is: </a:t>
                </a:r>
                <a14:m>
                  <m:oMath xmlns:m="http://schemas.openxmlformats.org/officeDocument/2006/math">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smtClean="0">
                                <a:solidFill>
                                  <a:schemeClr val="tx1"/>
                                </a:solidFill>
                                <a:latin typeface="Cambria Math" panose="02040503050406030204" pitchFamily="18" charset="0"/>
                              </a:rPr>
                              <m:t>75</m:t>
                            </m:r>
                          </m:e>
                          <m:sup>
                            <m:r>
                              <a:rPr lang="en-US" i="0" smtClean="0">
                                <a:solidFill>
                                  <a:schemeClr val="tx1"/>
                                </a:solidFill>
                                <a:latin typeface="Cambria Math" panose="02040503050406030204" pitchFamily="18" charset="0"/>
                              </a:rPr>
                              <m:t>0</m:t>
                            </m:r>
                          </m:sup>
                        </m:sSup>
                      </m:num>
                      <m:den>
                        <m:r>
                          <a:rPr lang="en-US" i="0" smtClean="0">
                            <a:solidFill>
                              <a:schemeClr val="tx1"/>
                            </a:solidFill>
                            <a:latin typeface="Cambria Math" panose="02040503050406030204" pitchFamily="18" charset="0"/>
                          </a:rPr>
                          <m:t>5</m:t>
                        </m:r>
                        <m:r>
                          <a:rPr lang="en-US" i="1" smtClean="0">
                            <a:solidFill>
                              <a:schemeClr val="tx1"/>
                            </a:solidFill>
                            <a:latin typeface="Cambria Math" panose="02040503050406030204" pitchFamily="18" charset="0"/>
                          </a:rPr>
                          <m:t>h</m:t>
                        </m:r>
                      </m:den>
                    </m:f>
                    <m:r>
                      <a:rPr lang="en-US" i="0"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i="0" smtClean="0">
                                <a:solidFill>
                                  <a:schemeClr val="tx1"/>
                                </a:solidFill>
                                <a:latin typeface="Cambria Math" panose="02040503050406030204" pitchFamily="18" charset="0"/>
                              </a:rPr>
                              <m:t>15</m:t>
                            </m:r>
                          </m:e>
                          <m:sup>
                            <m:r>
                              <a:rPr lang="en-US" i="0" smtClean="0">
                                <a:solidFill>
                                  <a:schemeClr val="tx1"/>
                                </a:solidFill>
                                <a:latin typeface="Cambria Math" panose="02040503050406030204" pitchFamily="18" charset="0"/>
                              </a:rPr>
                              <m:t>0</m:t>
                            </m:r>
                          </m:sup>
                        </m:sSup>
                      </m:num>
                      <m:den>
                        <m:r>
                          <a:rPr lang="en-US" i="0" smtClean="0">
                            <a:solidFill>
                              <a:schemeClr val="tx1"/>
                            </a:solidFill>
                            <a:latin typeface="Cambria Math" panose="02040503050406030204" pitchFamily="18" charset="0"/>
                          </a:rPr>
                          <m:t>1</m:t>
                        </m:r>
                        <m:r>
                          <a:rPr lang="en-US" i="1" smtClean="0">
                            <a:solidFill>
                              <a:schemeClr val="tx1"/>
                            </a:solidFill>
                            <a:latin typeface="Cambria Math" panose="02040503050406030204" pitchFamily="18" charset="0"/>
                          </a:rPr>
                          <m:t>h</m:t>
                        </m:r>
                      </m:den>
                    </m:f>
                  </m:oMath>
                </a14:m>
                <a:r>
                  <a:rPr lang="en-US" dirty="0">
                    <a:solidFill>
                      <a:schemeClr val="tx1"/>
                    </a:solidFill>
                  </a:rPr>
                  <a:t> </a:t>
                </a:r>
              </a:p>
              <a:p>
                <a:r>
                  <a:rPr lang="en-US" b="0" i="0" dirty="0">
                    <a:solidFill>
                      <a:schemeClr val="tx1"/>
                    </a:solidFill>
                    <a:effectLst/>
                  </a:rPr>
                  <a:t>	If we want to know the time required for Sirius to return to its original location, we need to wait until it goes around a full circle, or 360°. Rearranging the formula for speed we were originally given, we find:</a:t>
                </a:r>
                <a:endParaRPr lang="en-US" dirty="0">
                  <a:solidFill>
                    <a:schemeClr val="tx1"/>
                  </a:solidFill>
                </a:endParaRPr>
              </a:p>
            </p:txBody>
          </p:sp>
        </mc:Choice>
        <mc:Fallback xmlns="">
          <p:sp>
            <p:nvSpPr>
              <p:cNvPr id="4" name="Text Placeholder 3">
                <a:extLst>
                  <a:ext uri="{FF2B5EF4-FFF2-40B4-BE49-F238E27FC236}">
                    <a16:creationId xmlns:a16="http://schemas.microsoft.com/office/drawing/2014/main" id="{C7740D07-1219-4A43-B022-AEB437F37C48}"/>
                  </a:ext>
                </a:extLst>
              </p:cNvPr>
              <p:cNvSpPr>
                <a:spLocks noGrp="1" noRot="1" noChangeAspect="1" noMove="1" noResize="1" noEditPoints="1" noAdjustHandles="1" noChangeArrowheads="1" noChangeShapeType="1" noTextEdit="1"/>
              </p:cNvSpPr>
              <p:nvPr>
                <p:ph type="body" sz="quarter" idx="14"/>
              </p:nvPr>
            </p:nvSpPr>
            <p:spPr>
              <a:xfrm>
                <a:off x="567655" y="1131193"/>
                <a:ext cx="6864991" cy="4850157"/>
              </a:xfrm>
              <a:blipFill>
                <a:blip r:embed="rId2"/>
                <a:stretch>
                  <a:fillRect l="-888" t="-629" r="-1865"/>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5DCA601B-6074-461E-AB1D-3BF79D83A4B7}"/>
              </a:ext>
            </a:extLst>
          </p:cNvPr>
          <p:cNvPicPr>
            <a:picLocks noChangeAspect="1"/>
          </p:cNvPicPr>
          <p:nvPr/>
        </p:nvPicPr>
        <p:blipFill>
          <a:blip r:embed="rId3"/>
          <a:stretch>
            <a:fillRect/>
          </a:stretch>
        </p:blipFill>
        <p:spPr>
          <a:xfrm>
            <a:off x="7522393" y="4167097"/>
            <a:ext cx="2631348" cy="884947"/>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6416E9B-1024-427F-86BE-A88CF67D969C}"/>
                  </a:ext>
                </a:extLst>
              </p:cNvPr>
              <p:cNvSpPr txBox="1"/>
              <p:nvPr/>
            </p:nvSpPr>
            <p:spPr>
              <a:xfrm>
                <a:off x="7077399" y="5498010"/>
                <a:ext cx="4710588" cy="803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𝑡𝑖𝑚𝑒</m:t>
                      </m:r>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b="0" i="1" smtClean="0">
                              <a:latin typeface="Cambria Math" panose="02040503050406030204" pitchFamily="18" charset="0"/>
                            </a:rPr>
                            <m:t>𝑑𝑖𝑠𝑡𝑎𝑛𝑐𝑒</m:t>
                          </m:r>
                        </m:num>
                        <m:den>
                          <m:r>
                            <m:rPr>
                              <m:sty m:val="p"/>
                            </m:rPr>
                            <a:rPr lang="en-US" sz="2400" b="0" i="0" smtClean="0">
                              <a:latin typeface="Cambria Math" panose="02040503050406030204" pitchFamily="18" charset="0"/>
                            </a:rPr>
                            <m:t>spe</m:t>
                          </m:r>
                          <m:r>
                            <a:rPr lang="en-US" sz="2400" i="0">
                              <a:latin typeface="Cambria Math" panose="02040503050406030204" pitchFamily="18" charset="0"/>
                            </a:rPr>
                            <m:t>ⅇ</m:t>
                          </m:r>
                          <m:r>
                            <a:rPr lang="en-US" sz="2400" i="1">
                              <a:latin typeface="Cambria Math" panose="02040503050406030204" pitchFamily="18" charset="0"/>
                            </a:rPr>
                            <m:t>𝑑</m:t>
                          </m:r>
                        </m:den>
                      </m:f>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sSup>
                            <m:sSupPr>
                              <m:ctrlPr>
                                <a:rPr lang="en-US" sz="2400" i="1">
                                  <a:solidFill>
                                    <a:srgbClr val="836967"/>
                                  </a:solidFill>
                                  <a:latin typeface="Cambria Math" panose="02040503050406030204" pitchFamily="18" charset="0"/>
                                </a:rPr>
                              </m:ctrlPr>
                            </m:sSupPr>
                            <m:e>
                              <m:r>
                                <a:rPr lang="en-US" sz="2400" i="0">
                                  <a:latin typeface="Cambria Math" panose="02040503050406030204" pitchFamily="18" charset="0"/>
                                </a:rPr>
                                <m:t>360</m:t>
                              </m:r>
                            </m:e>
                            <m:sup>
                              <m:r>
                                <a:rPr lang="en-US" sz="2400" i="0">
                                  <a:latin typeface="Cambria Math" panose="02040503050406030204" pitchFamily="18" charset="0"/>
                                </a:rPr>
                                <m:t>0</m:t>
                              </m:r>
                            </m:sup>
                          </m:sSup>
                        </m:num>
                        <m:den>
                          <m:f>
                            <m:fPr>
                              <m:type m:val="lin"/>
                              <m:ctrlPr>
                                <a:rPr lang="en-US" sz="2400" i="1">
                                  <a:latin typeface="Cambria Math" panose="02040503050406030204" pitchFamily="18" charset="0"/>
                                </a:rPr>
                              </m:ctrlPr>
                            </m:fPr>
                            <m:num>
                              <m:sSup>
                                <m:sSupPr>
                                  <m:ctrlPr>
                                    <a:rPr lang="en-US" sz="2400" i="1">
                                      <a:solidFill>
                                        <a:srgbClr val="836967"/>
                                      </a:solidFill>
                                      <a:latin typeface="Cambria Math" panose="02040503050406030204" pitchFamily="18" charset="0"/>
                                    </a:rPr>
                                  </m:ctrlPr>
                                </m:sSupPr>
                                <m:e>
                                  <m:r>
                                    <a:rPr lang="en-US" sz="2400" i="0">
                                      <a:latin typeface="Cambria Math" panose="02040503050406030204" pitchFamily="18" charset="0"/>
                                    </a:rPr>
                                    <m:t>15</m:t>
                                  </m:r>
                                </m:e>
                                <m:sup>
                                  <m:r>
                                    <a:rPr lang="en-US" sz="2400" i="0">
                                      <a:latin typeface="Cambria Math" panose="02040503050406030204" pitchFamily="18" charset="0"/>
                                    </a:rPr>
                                    <m:t>0</m:t>
                                  </m:r>
                                </m:sup>
                              </m:sSup>
                            </m:num>
                            <m:den>
                              <m:r>
                                <a:rPr lang="en-US" sz="2400" b="0" i="1" smtClean="0">
                                  <a:latin typeface="Cambria Math" panose="02040503050406030204" pitchFamily="18" charset="0"/>
                                </a:rPr>
                                <m:t>h</m:t>
                              </m:r>
                            </m:den>
                          </m:f>
                        </m:den>
                      </m:f>
                      <m:r>
                        <a:rPr lang="en-US" sz="2400" i="0">
                          <a:latin typeface="Cambria Math" panose="02040503050406030204" pitchFamily="18" charset="0"/>
                        </a:rPr>
                        <m:t>=24</m:t>
                      </m:r>
                      <m:r>
                        <a:rPr lang="en-US" sz="2400" i="1">
                          <a:latin typeface="Cambria Math" panose="02040503050406030204" pitchFamily="18" charset="0"/>
                        </a:rPr>
                        <m:t>h</m:t>
                      </m:r>
                    </m:oMath>
                  </m:oMathPara>
                </a14:m>
                <a:endParaRPr lang="en-US" sz="2400" dirty="0"/>
              </a:p>
            </p:txBody>
          </p:sp>
        </mc:Choice>
        <mc:Fallback xmlns="">
          <p:sp>
            <p:nvSpPr>
              <p:cNvPr id="3" name="TextBox 2">
                <a:extLst>
                  <a:ext uri="{FF2B5EF4-FFF2-40B4-BE49-F238E27FC236}">
                    <a16:creationId xmlns:a16="http://schemas.microsoft.com/office/drawing/2014/main" id="{56416E9B-1024-427F-86BE-A88CF67D969C}"/>
                  </a:ext>
                </a:extLst>
              </p:cNvPr>
              <p:cNvSpPr txBox="1">
                <a:spLocks noRot="1" noChangeAspect="1" noMove="1" noResize="1" noEditPoints="1" noAdjustHandles="1" noChangeArrowheads="1" noChangeShapeType="1" noTextEdit="1"/>
              </p:cNvSpPr>
              <p:nvPr/>
            </p:nvSpPr>
            <p:spPr>
              <a:xfrm>
                <a:off x="7077399" y="5498010"/>
                <a:ext cx="4710588" cy="803361"/>
              </a:xfrm>
              <a:prstGeom prst="rect">
                <a:avLst/>
              </a:prstGeom>
              <a:blipFill>
                <a:blip r:embed="rId4"/>
                <a:stretch>
                  <a:fillRect/>
                </a:stretch>
              </a:blipFill>
            </p:spPr>
            <p:txBody>
              <a:bodyPr/>
              <a:lstStyle/>
              <a:p>
                <a:r>
                  <a:rPr lang="en-US">
                    <a:noFill/>
                  </a:rPr>
                  <a:t> </a:t>
                </a:r>
              </a:p>
            </p:txBody>
          </p:sp>
        </mc:Fallback>
      </mc:AlternateContent>
      <p:pic>
        <p:nvPicPr>
          <p:cNvPr id="3074" name="Picture 2" descr="Sirius, UFO trickster extraordinaire - Universe Today">
            <a:extLst>
              <a:ext uri="{FF2B5EF4-FFF2-40B4-BE49-F238E27FC236}">
                <a16:creationId xmlns:a16="http://schemas.microsoft.com/office/drawing/2014/main" id="{D56E4025-A486-405D-AC5F-9879E30C158A}"/>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522393" y="15785"/>
            <a:ext cx="4610884" cy="388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29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66988" y="188101"/>
            <a:ext cx="3366782" cy="659535"/>
          </a:xfrm>
        </p:spPr>
        <p:txBody>
          <a:bodyPr/>
          <a:lstStyle/>
          <a:p>
            <a:r>
              <a:rPr lang="en-US" dirty="0"/>
              <a:t>Constellation</a:t>
            </a:r>
          </a:p>
        </p:txBody>
      </p:sp>
      <p:pic>
        <p:nvPicPr>
          <p:cNvPr id="2" name="Picture Placeholder 1" descr="The Constellation of Orion. At left, figure (a) is an illustration from the 17th century by Hevelius showing the mythical hunter fully rendered with helmet, shield and sword. Superimposed on this detailed drawing are the stars that make up the constellation. (These early star maps were not only scientific in nature, but works of art.) The stars that comprise Orion’s belt are circled in red and an arrow points from the circle to the same stars in the belt in the center of the image shown at right in figure (b). Figure (b) is a photograph of the constellation as it appears in the night sky."/>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664" b="-204"/>
          <a:stretch/>
        </p:blipFill>
        <p:spPr>
          <a:xfrm>
            <a:off x="4623733" y="126496"/>
            <a:ext cx="7468998" cy="2133155"/>
          </a:xfrm>
        </p:spPr>
      </p:pic>
      <p:sp>
        <p:nvSpPr>
          <p:cNvPr id="7" name="Text Placeholder 6"/>
          <p:cNvSpPr>
            <a:spLocks noGrp="1"/>
          </p:cNvSpPr>
          <p:nvPr>
            <p:ph type="body" sz="quarter" idx="14"/>
          </p:nvPr>
        </p:nvSpPr>
        <p:spPr>
          <a:xfrm>
            <a:off x="634764" y="1908165"/>
            <a:ext cx="10750549" cy="2773222"/>
          </a:xfrm>
        </p:spPr>
        <p:txBody>
          <a:bodyPr>
            <a:noAutofit/>
          </a:bodyPr>
          <a:lstStyle/>
          <a:p>
            <a:r>
              <a:rPr lang="en-US" sz="2400" b="1" dirty="0">
                <a:solidFill>
                  <a:schemeClr val="tx1"/>
                </a:solidFill>
              </a:rPr>
              <a:t>Orion</a:t>
            </a:r>
          </a:p>
          <a:p>
            <a:pPr marL="228600" indent="-228600">
              <a:buAutoNum type="alphaLcParenBoth"/>
            </a:pPr>
            <a:r>
              <a:rPr lang="en-US" dirty="0">
                <a:solidFill>
                  <a:schemeClr val="tx1"/>
                </a:solidFill>
              </a:rPr>
              <a:t> The winter constellation of Orion, the hunter, is surrounded by neighboring constellations, as illustrated in the seventeenth-century atlas by Hevelius.</a:t>
            </a:r>
          </a:p>
          <a:p>
            <a:pPr marL="228600" indent="-228600">
              <a:buAutoNum type="alphaLcParenBoth"/>
            </a:pPr>
            <a:r>
              <a:rPr lang="en-US" dirty="0">
                <a:solidFill>
                  <a:schemeClr val="tx1"/>
                </a:solidFill>
              </a:rPr>
              <a:t> A photograph shows the Orion region in the sky. Note the three blue stars that make up the belt of the hunter. The bright red star above the belt denotes his armpit and is called Betelgeuse (pronounced “Beetel-juice”). The bright blue star below the belt is his foot and is called Rigel.</a:t>
            </a:r>
          </a:p>
        </p:txBody>
      </p:sp>
      <p:sp>
        <p:nvSpPr>
          <p:cNvPr id="6" name="TextBox 5">
            <a:extLst>
              <a:ext uri="{FF2B5EF4-FFF2-40B4-BE49-F238E27FC236}">
                <a16:creationId xmlns:a16="http://schemas.microsoft.com/office/drawing/2014/main" id="{F56A6B33-B065-46EB-B941-7EB0EE184010}"/>
              </a:ext>
            </a:extLst>
          </p:cNvPr>
          <p:cNvSpPr txBox="1"/>
          <p:nvPr/>
        </p:nvSpPr>
        <p:spPr>
          <a:xfrm>
            <a:off x="698382" y="4706884"/>
            <a:ext cx="11121706" cy="1631216"/>
          </a:xfrm>
          <a:prstGeom prst="rect">
            <a:avLst/>
          </a:prstGeom>
          <a:noFill/>
        </p:spPr>
        <p:txBody>
          <a:bodyPr wrap="square">
            <a:spAutoFit/>
          </a:bodyPr>
          <a:lstStyle/>
          <a:p>
            <a:pPr marL="342900" indent="-342900">
              <a:buClr>
                <a:srgbClr val="6CB255"/>
              </a:buClr>
              <a:buFont typeface="Arial" panose="020B0604020202020204" pitchFamily="34" charset="0"/>
              <a:buChar char="•"/>
            </a:pPr>
            <a:r>
              <a:rPr lang="en-US" sz="2000" b="1" i="1" dirty="0">
                <a:effectLst/>
              </a:rPr>
              <a:t>constellation</a:t>
            </a:r>
            <a:r>
              <a:rPr lang="en-US" sz="2000" b="0" i="0" dirty="0">
                <a:effectLst/>
              </a:rPr>
              <a:t> means one of 88 sectors into which we divide the sky</a:t>
            </a:r>
          </a:p>
          <a:p>
            <a:pPr marL="342900" indent="-342900">
              <a:buClr>
                <a:srgbClr val="6CB255"/>
              </a:buClr>
              <a:buFont typeface="Arial" panose="020B0604020202020204" pitchFamily="34" charset="0"/>
              <a:buChar char="•"/>
            </a:pPr>
            <a:r>
              <a:rPr lang="en-US" sz="2000" b="0" i="0" dirty="0">
                <a:effectLst/>
              </a:rPr>
              <a:t>The modern boundaries between the constellations are imaginary lines in the sky running north–south and east–west, so that each point in the sky falls in a specific constellation</a:t>
            </a:r>
          </a:p>
          <a:p>
            <a:pPr marL="342900" indent="-342900">
              <a:buClr>
                <a:srgbClr val="6CB255"/>
              </a:buClr>
              <a:buFont typeface="Arial" panose="020B0604020202020204" pitchFamily="34" charset="0"/>
              <a:buChar char="•"/>
            </a:pPr>
            <a:r>
              <a:rPr lang="en-US" sz="2000" dirty="0"/>
              <a:t>T</a:t>
            </a:r>
            <a:r>
              <a:rPr lang="en-US" sz="2000" b="0" i="0" dirty="0">
                <a:effectLst/>
              </a:rPr>
              <a:t>he modern constellation of Orion is a kind of box on the sky, which includes, among many other objects, the stars that made up the ancient picture of the hunter.</a:t>
            </a:r>
            <a:endParaRPr lang="en-US" sz="2000" dirty="0"/>
          </a:p>
        </p:txBody>
      </p:sp>
    </p:spTree>
    <p:extLst>
      <p:ext uri="{BB962C8B-B14F-4D97-AF65-F5344CB8AC3E}">
        <p14:creationId xmlns:p14="http://schemas.microsoft.com/office/powerpoint/2010/main" val="3181617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B24C-5563-4300-B8CB-FEFDC5F5E33A}"/>
              </a:ext>
            </a:extLst>
          </p:cNvPr>
          <p:cNvSpPr>
            <a:spLocks noGrp="1"/>
          </p:cNvSpPr>
          <p:nvPr>
            <p:ph type="title"/>
          </p:nvPr>
        </p:nvSpPr>
        <p:spPr>
          <a:xfrm>
            <a:off x="475377" y="161296"/>
            <a:ext cx="10750549" cy="659535"/>
          </a:xfrm>
        </p:spPr>
        <p:txBody>
          <a:bodyPr/>
          <a:lstStyle/>
          <a:p>
            <a:r>
              <a:rPr lang="en-US" dirty="0"/>
              <a:t>88 Constellations</a:t>
            </a:r>
          </a:p>
        </p:txBody>
      </p:sp>
      <p:pic>
        <p:nvPicPr>
          <p:cNvPr id="6" name="Picture 5">
            <a:extLst>
              <a:ext uri="{FF2B5EF4-FFF2-40B4-BE49-F238E27FC236}">
                <a16:creationId xmlns:a16="http://schemas.microsoft.com/office/drawing/2014/main" id="{BF829B18-4A40-4DD9-917D-C5FBE22CF486}"/>
              </a:ext>
            </a:extLst>
          </p:cNvPr>
          <p:cNvPicPr>
            <a:picLocks noChangeAspect="1"/>
          </p:cNvPicPr>
          <p:nvPr/>
        </p:nvPicPr>
        <p:blipFill>
          <a:blip r:embed="rId2"/>
          <a:stretch>
            <a:fillRect/>
          </a:stretch>
        </p:blipFill>
        <p:spPr>
          <a:xfrm>
            <a:off x="225399" y="845383"/>
            <a:ext cx="2373427" cy="5851321"/>
          </a:xfrm>
          <a:prstGeom prst="rect">
            <a:avLst/>
          </a:prstGeom>
        </p:spPr>
      </p:pic>
      <p:pic>
        <p:nvPicPr>
          <p:cNvPr id="8" name="Picture 7">
            <a:extLst>
              <a:ext uri="{FF2B5EF4-FFF2-40B4-BE49-F238E27FC236}">
                <a16:creationId xmlns:a16="http://schemas.microsoft.com/office/drawing/2014/main" id="{C315D58C-893A-4810-9AD9-B673FC6ED2F9}"/>
              </a:ext>
            </a:extLst>
          </p:cNvPr>
          <p:cNvPicPr>
            <a:picLocks noChangeAspect="1"/>
          </p:cNvPicPr>
          <p:nvPr/>
        </p:nvPicPr>
        <p:blipFill>
          <a:blip r:embed="rId3"/>
          <a:stretch>
            <a:fillRect/>
          </a:stretch>
        </p:blipFill>
        <p:spPr>
          <a:xfrm>
            <a:off x="2689713" y="1142746"/>
            <a:ext cx="2182899" cy="5553958"/>
          </a:xfrm>
          <a:prstGeom prst="rect">
            <a:avLst/>
          </a:prstGeom>
        </p:spPr>
      </p:pic>
      <p:pic>
        <p:nvPicPr>
          <p:cNvPr id="10" name="Picture 9">
            <a:extLst>
              <a:ext uri="{FF2B5EF4-FFF2-40B4-BE49-F238E27FC236}">
                <a16:creationId xmlns:a16="http://schemas.microsoft.com/office/drawing/2014/main" id="{8120A1FA-6BD0-496C-8775-7E6B6974990D}"/>
              </a:ext>
            </a:extLst>
          </p:cNvPr>
          <p:cNvPicPr>
            <a:picLocks noChangeAspect="1"/>
          </p:cNvPicPr>
          <p:nvPr/>
        </p:nvPicPr>
        <p:blipFill>
          <a:blip r:embed="rId4"/>
          <a:stretch>
            <a:fillRect/>
          </a:stretch>
        </p:blipFill>
        <p:spPr>
          <a:xfrm>
            <a:off x="5016037" y="1142746"/>
            <a:ext cx="2438127" cy="5539794"/>
          </a:xfrm>
          <a:prstGeom prst="rect">
            <a:avLst/>
          </a:prstGeom>
        </p:spPr>
      </p:pic>
      <p:pic>
        <p:nvPicPr>
          <p:cNvPr id="12" name="Picture 11">
            <a:extLst>
              <a:ext uri="{FF2B5EF4-FFF2-40B4-BE49-F238E27FC236}">
                <a16:creationId xmlns:a16="http://schemas.microsoft.com/office/drawing/2014/main" id="{26F4F7D7-180C-4B64-8B49-766BB91DF175}"/>
              </a:ext>
            </a:extLst>
          </p:cNvPr>
          <p:cNvPicPr>
            <a:picLocks noChangeAspect="1"/>
          </p:cNvPicPr>
          <p:nvPr/>
        </p:nvPicPr>
        <p:blipFill>
          <a:blip r:embed="rId5"/>
          <a:stretch>
            <a:fillRect/>
          </a:stretch>
        </p:blipFill>
        <p:spPr>
          <a:xfrm>
            <a:off x="7538634" y="1142746"/>
            <a:ext cx="3076575" cy="3695700"/>
          </a:xfrm>
          <a:prstGeom prst="rect">
            <a:avLst/>
          </a:prstGeom>
        </p:spPr>
      </p:pic>
      <p:sp>
        <p:nvSpPr>
          <p:cNvPr id="14" name="TextBox 13">
            <a:extLst>
              <a:ext uri="{FF2B5EF4-FFF2-40B4-BE49-F238E27FC236}">
                <a16:creationId xmlns:a16="http://schemas.microsoft.com/office/drawing/2014/main" id="{A261C4E8-B851-4CFC-A220-261014F86241}"/>
              </a:ext>
            </a:extLst>
          </p:cNvPr>
          <p:cNvSpPr txBox="1"/>
          <p:nvPr/>
        </p:nvSpPr>
        <p:spPr>
          <a:xfrm>
            <a:off x="7639417" y="5123466"/>
            <a:ext cx="4327184" cy="1477328"/>
          </a:xfrm>
          <a:prstGeom prst="rect">
            <a:avLst/>
          </a:prstGeom>
          <a:noFill/>
        </p:spPr>
        <p:txBody>
          <a:bodyPr wrap="square">
            <a:spAutoFit/>
          </a:bodyPr>
          <a:lstStyle/>
          <a:p>
            <a:r>
              <a:rPr lang="en-US" b="0" i="0" dirty="0">
                <a:effectLst/>
                <a:latin typeface="Arial" panose="020B0604020202020204" pitchFamily="34" charset="0"/>
              </a:rPr>
              <a:t>The letter N or S following the Latin name indicates whether the constellation is located to the north or south of the Zodiac. The letter Z indicates that the constellation is within the Zodiac.</a:t>
            </a:r>
            <a:endParaRPr lang="en-US" dirty="0"/>
          </a:p>
        </p:txBody>
      </p:sp>
    </p:spTree>
    <p:extLst>
      <p:ext uri="{BB962C8B-B14F-4D97-AF65-F5344CB8AC3E}">
        <p14:creationId xmlns:p14="http://schemas.microsoft.com/office/powerpoint/2010/main" val="419608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1438275" y="351527"/>
            <a:ext cx="9144000" cy="1220098"/>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60" normalizeH="0" baseline="0" noProof="0" dirty="0">
              <a:ln>
                <a:noFill/>
              </a:ln>
              <a:solidFill>
                <a:schemeClr val="bg1">
                  <a:lumMod val="65000"/>
                </a:schemeClr>
              </a:solidFill>
              <a:effectLst/>
              <a:uLnTx/>
              <a:uFillTx/>
              <a:latin typeface="Arial"/>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60" normalizeH="0" baseline="0" noProof="0" dirty="0">
              <a:ln>
                <a:noFill/>
              </a:ln>
              <a:solidFill>
                <a:schemeClr val="bg1">
                  <a:lumMod val="65000"/>
                </a:schemeClr>
              </a:solidFill>
              <a:effectLst/>
              <a:uLnTx/>
              <a:uFillTx/>
              <a:latin typeface="Arial"/>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60" normalizeH="0" baseline="0" noProof="0" dirty="0">
                <a:ln>
                  <a:noFill/>
                </a:ln>
                <a:solidFill>
                  <a:schemeClr val="bg1">
                    <a:lumMod val="65000"/>
                  </a:schemeClr>
                </a:solidFill>
                <a:effectLst/>
                <a:uLnTx/>
                <a:uFillTx/>
                <a:latin typeface="Arial"/>
                <a:ea typeface="+mj-ea"/>
                <a:cs typeface="+mj-cs"/>
              </a:rPr>
              <a:t>OBSERVING THE SKY: THE BIRTH OF ASTRONOMY</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60" normalizeH="0" baseline="0" noProof="0" dirty="0">
              <a:ln>
                <a:noFill/>
              </a:ln>
              <a:solidFill>
                <a:schemeClr val="bg1">
                  <a:lumMod val="65000"/>
                </a:schemeClr>
              </a:solidFill>
              <a:effectLst/>
              <a:uLnTx/>
              <a:uFillTx/>
              <a:latin typeface="Arial"/>
              <a:ea typeface="+mj-ea"/>
              <a:cs typeface="+mj-cs"/>
            </a:endParaRPr>
          </a:p>
        </p:txBody>
      </p:sp>
      <p:sp>
        <p:nvSpPr>
          <p:cNvPr id="6" name="TextBox 5">
            <a:extLst>
              <a:ext uri="{FF2B5EF4-FFF2-40B4-BE49-F238E27FC236}">
                <a16:creationId xmlns:a16="http://schemas.microsoft.com/office/drawing/2014/main" id="{AA5EC1E7-9F88-41A0-980A-0D51EC9970FC}"/>
              </a:ext>
            </a:extLst>
          </p:cNvPr>
          <p:cNvSpPr txBox="1"/>
          <p:nvPr/>
        </p:nvSpPr>
        <p:spPr>
          <a:xfrm>
            <a:off x="3769112" y="1571625"/>
            <a:ext cx="5419957"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lumMod val="65000"/>
                  </a:schemeClr>
                </a:solidFill>
                <a:effectLst/>
                <a:uLnTx/>
                <a:uFillTx/>
                <a:latin typeface="Arial"/>
                <a:ea typeface="+mn-ea"/>
                <a:cs typeface="+mn-cs"/>
              </a:rPr>
              <a:t>2.1 The Sky Above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CB255"/>
                </a:solidFill>
                <a:effectLst/>
                <a:uLnTx/>
                <a:uFillTx/>
                <a:latin typeface="Arial"/>
                <a:ea typeface="+mn-ea"/>
                <a:cs typeface="+mn-cs"/>
              </a:rPr>
              <a:t>2.2 Ancient Astronomy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65000"/>
                  </a:prstClr>
                </a:solidFill>
                <a:effectLst/>
                <a:uLnTx/>
                <a:uFillTx/>
                <a:latin typeface="Arial"/>
                <a:ea typeface="+mn-ea"/>
                <a:cs typeface="+mn-cs"/>
              </a:rPr>
              <a:t>2.3 The Birth of Modern Astronomy</a:t>
            </a:r>
          </a:p>
        </p:txBody>
      </p:sp>
      <p:sp>
        <p:nvSpPr>
          <p:cNvPr id="7" name="TextBox 6">
            <a:extLst>
              <a:ext uri="{FF2B5EF4-FFF2-40B4-BE49-F238E27FC236}">
                <a16:creationId xmlns:a16="http://schemas.microsoft.com/office/drawing/2014/main" id="{46C17AEB-6CD8-495D-B3F3-F34D0F5CDDBA}"/>
              </a:ext>
            </a:extLst>
          </p:cNvPr>
          <p:cNvSpPr txBox="1"/>
          <p:nvPr/>
        </p:nvSpPr>
        <p:spPr>
          <a:xfrm>
            <a:off x="1832534" y="3287818"/>
            <a:ext cx="10156970" cy="2308324"/>
          </a:xfrm>
          <a:prstGeom prst="rect">
            <a:avLst/>
          </a:prstGeom>
          <a:noFill/>
        </p:spPr>
        <p:txBody>
          <a:bodyPr wrap="square">
            <a:spAutoFit/>
          </a:bodyPr>
          <a:lstStyle/>
          <a:p>
            <a:pPr algn="l"/>
            <a:r>
              <a:rPr lang="en-US" sz="2400" b="0" i="0" dirty="0">
                <a:solidFill>
                  <a:srgbClr val="555555"/>
                </a:solidFill>
                <a:effectLst/>
                <a:latin typeface="Neue Helvetica W01"/>
              </a:rPr>
              <a:t>By the end of this Section, you will be able to:</a:t>
            </a:r>
          </a:p>
          <a:p>
            <a:pPr algn="l">
              <a:buFont typeface="Arial" panose="020B0604020202020204" pitchFamily="34" charset="0"/>
              <a:buChar char="•"/>
            </a:pPr>
            <a:r>
              <a:rPr lang="en-US" sz="2400" b="0" i="0" dirty="0">
                <a:solidFill>
                  <a:srgbClr val="424242"/>
                </a:solidFill>
                <a:effectLst/>
                <a:latin typeface="Neue Helvetica W01"/>
              </a:rPr>
              <a:t> Describe early examples of astronomy around the world</a:t>
            </a:r>
          </a:p>
          <a:p>
            <a:pPr algn="l">
              <a:buFont typeface="Arial" panose="020B0604020202020204" pitchFamily="34" charset="0"/>
              <a:buChar char="•"/>
            </a:pPr>
            <a:r>
              <a:rPr lang="en-US" sz="2400" b="0" i="0" dirty="0">
                <a:solidFill>
                  <a:srgbClr val="424242"/>
                </a:solidFill>
                <a:effectLst/>
                <a:latin typeface="Neue Helvetica W01"/>
              </a:rPr>
              <a:t> Explain how Greek astronomers were able to deduce that Earth is spherical</a:t>
            </a:r>
          </a:p>
          <a:p>
            <a:pPr algn="l">
              <a:buFont typeface="Arial" panose="020B0604020202020204" pitchFamily="34" charset="0"/>
              <a:buChar char="•"/>
            </a:pPr>
            <a:r>
              <a:rPr lang="en-US" sz="2400" b="0" i="0" dirty="0">
                <a:solidFill>
                  <a:srgbClr val="424242"/>
                </a:solidFill>
                <a:effectLst/>
                <a:latin typeface="Neue Helvetica W01"/>
              </a:rPr>
              <a:t> Explain how Greek astronomers were able to calculate Earth’s size</a:t>
            </a:r>
          </a:p>
          <a:p>
            <a:pPr algn="l">
              <a:buFont typeface="Arial" panose="020B0604020202020204" pitchFamily="34" charset="0"/>
              <a:buChar char="•"/>
            </a:pPr>
            <a:r>
              <a:rPr lang="en-US" sz="2400" b="0" i="0" dirty="0">
                <a:solidFill>
                  <a:srgbClr val="424242"/>
                </a:solidFill>
                <a:effectLst/>
                <a:latin typeface="Neue Helvetica W01"/>
              </a:rPr>
              <a:t> Describe the motion of Earth called precession</a:t>
            </a:r>
          </a:p>
          <a:p>
            <a:pPr algn="l">
              <a:buFont typeface="Arial" panose="020B0604020202020204" pitchFamily="34" charset="0"/>
              <a:buChar char="•"/>
            </a:pPr>
            <a:r>
              <a:rPr lang="en-US" sz="2400" b="0" i="0" dirty="0">
                <a:solidFill>
                  <a:srgbClr val="424242"/>
                </a:solidFill>
                <a:effectLst/>
                <a:latin typeface="Neue Helvetica W01"/>
              </a:rPr>
              <a:t> Describe Ptolemy’s geocentric system of planetary motion</a:t>
            </a:r>
          </a:p>
        </p:txBody>
      </p:sp>
    </p:spTree>
    <p:extLst>
      <p:ext uri="{BB962C8B-B14F-4D97-AF65-F5344CB8AC3E}">
        <p14:creationId xmlns:p14="http://schemas.microsoft.com/office/powerpoint/2010/main" val="18593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94C4-94E5-483A-BBDA-4454E36D37DF}"/>
              </a:ext>
            </a:extLst>
          </p:cNvPr>
          <p:cNvSpPr>
            <a:spLocks noGrp="1"/>
          </p:cNvSpPr>
          <p:nvPr>
            <p:ph type="title"/>
          </p:nvPr>
        </p:nvSpPr>
        <p:spPr>
          <a:xfrm>
            <a:off x="609601" y="241327"/>
            <a:ext cx="6374860" cy="659535"/>
          </a:xfrm>
        </p:spPr>
        <p:txBody>
          <a:bodyPr/>
          <a:lstStyle/>
          <a:p>
            <a:r>
              <a:rPr lang="en-US" dirty="0"/>
              <a:t>Astronomy around the world</a:t>
            </a:r>
          </a:p>
        </p:txBody>
      </p:sp>
      <p:sp>
        <p:nvSpPr>
          <p:cNvPr id="4" name="TextBox 3">
            <a:extLst>
              <a:ext uri="{FF2B5EF4-FFF2-40B4-BE49-F238E27FC236}">
                <a16:creationId xmlns:a16="http://schemas.microsoft.com/office/drawing/2014/main" id="{475BB0EB-B3E2-4A24-82C6-CD0430585252}"/>
              </a:ext>
            </a:extLst>
          </p:cNvPr>
          <p:cNvSpPr txBox="1"/>
          <p:nvPr/>
        </p:nvSpPr>
        <p:spPr>
          <a:xfrm>
            <a:off x="609600" y="1215105"/>
            <a:ext cx="6374860" cy="5324535"/>
          </a:xfrm>
          <a:prstGeom prst="rect">
            <a:avLst/>
          </a:prstGeom>
          <a:noFill/>
        </p:spPr>
        <p:txBody>
          <a:bodyPr wrap="square">
            <a:spAutoFit/>
          </a:bodyPr>
          <a:lstStyle/>
          <a:p>
            <a:pPr algn="just"/>
            <a:r>
              <a:rPr lang="en-US" sz="2000" b="0" i="0" dirty="0">
                <a:effectLst/>
              </a:rPr>
              <a:t>The Egyptians of 3000 years ago</a:t>
            </a:r>
            <a:r>
              <a:rPr lang="en-US" sz="2000" dirty="0"/>
              <a:t> </a:t>
            </a:r>
            <a:r>
              <a:rPr lang="en-US" sz="2000" b="0" i="0" dirty="0">
                <a:effectLst/>
              </a:rPr>
              <a:t>adopted a calendar based on a 365-day year. They kept careful track of the rising time of the bright star </a:t>
            </a:r>
            <a:r>
              <a:rPr lang="en-US" sz="2000" b="1" i="0" dirty="0">
                <a:effectLst/>
              </a:rPr>
              <a:t>Sirius</a:t>
            </a:r>
            <a:r>
              <a:rPr lang="en-US" sz="2000" b="0" i="0" dirty="0">
                <a:effectLst/>
              </a:rPr>
              <a:t> in the predawn sky, which has a yearly cycle that corresponded with the flooding of the Nile River.</a:t>
            </a:r>
          </a:p>
          <a:p>
            <a:endParaRPr lang="en-US" sz="2000" dirty="0"/>
          </a:p>
          <a:p>
            <a:r>
              <a:rPr lang="en-US" sz="2000" dirty="0"/>
              <a:t>1000 years ago, the Chinese also recorded comets, bright meteors, and dark spots on the Sun.</a:t>
            </a:r>
          </a:p>
          <a:p>
            <a:endParaRPr lang="en-US" sz="2000" dirty="0"/>
          </a:p>
          <a:p>
            <a:pPr algn="just"/>
            <a:r>
              <a:rPr lang="en-US" sz="2000" dirty="0"/>
              <a:t>Chinese astronomers kept careful records of “guest stars”—those that are normally too faint to see but suddenly flare up to become visible to the unaided eye for a few weeks or months.</a:t>
            </a:r>
          </a:p>
          <a:p>
            <a:endParaRPr lang="en-US" sz="2000" dirty="0"/>
          </a:p>
          <a:p>
            <a:r>
              <a:rPr lang="en-US" sz="2000" dirty="0"/>
              <a:t>Mayan, British, Indian, Hawaiian… all major civilization in the world devised some sort of methods to keep track of Moon, Sun, Seasons, etc. </a:t>
            </a:r>
          </a:p>
        </p:txBody>
      </p:sp>
      <p:sp>
        <p:nvSpPr>
          <p:cNvPr id="6" name="TextBox 5">
            <a:extLst>
              <a:ext uri="{FF2B5EF4-FFF2-40B4-BE49-F238E27FC236}">
                <a16:creationId xmlns:a16="http://schemas.microsoft.com/office/drawing/2014/main" id="{EDE69637-1F81-4291-AD5F-6236CFDA3A4D}"/>
              </a:ext>
            </a:extLst>
          </p:cNvPr>
          <p:cNvSpPr txBox="1"/>
          <p:nvPr/>
        </p:nvSpPr>
        <p:spPr>
          <a:xfrm>
            <a:off x="7508147" y="3306613"/>
            <a:ext cx="4345495" cy="2585323"/>
          </a:xfrm>
          <a:prstGeom prst="rect">
            <a:avLst/>
          </a:prstGeom>
          <a:noFill/>
        </p:spPr>
        <p:txBody>
          <a:bodyPr wrap="square">
            <a:spAutoFit/>
          </a:bodyPr>
          <a:lstStyle/>
          <a:p>
            <a:pPr algn="just"/>
            <a:r>
              <a:rPr lang="en-US" dirty="0">
                <a:solidFill>
                  <a:srgbClr val="6CB255"/>
                </a:solidFill>
              </a:rPr>
              <a:t>Stonehenge</a:t>
            </a:r>
            <a:r>
              <a:rPr lang="en-US" dirty="0"/>
              <a:t> is a prehistoric monument in England. It consists of an outer ring of vertical sarsen standing stones, each around 13 feet high, seven feet wide, and weighing around 25 tons, topped by connecting horizontal lintel stones.</a:t>
            </a:r>
          </a:p>
          <a:p>
            <a:endParaRPr lang="en-US" dirty="0"/>
          </a:p>
          <a:p>
            <a:r>
              <a:rPr lang="en-US" dirty="0"/>
              <a:t>It built in three phases between 3,000 B.C. and 1,600 B.C.</a:t>
            </a:r>
          </a:p>
        </p:txBody>
      </p:sp>
      <p:pic>
        <p:nvPicPr>
          <p:cNvPr id="5" name="Picture 2" descr="Huge square arches of rough-cut stone with rising sun behind distant standing stone.">
            <a:extLst>
              <a:ext uri="{FF2B5EF4-FFF2-40B4-BE49-F238E27FC236}">
                <a16:creationId xmlns:a16="http://schemas.microsoft.com/office/drawing/2014/main" id="{D09917FF-65CF-413B-80B4-150C95896E1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206866" y="163456"/>
            <a:ext cx="4887857" cy="302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49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09601" y="125717"/>
            <a:ext cx="2298970" cy="677867"/>
          </a:xfrm>
        </p:spPr>
        <p:txBody>
          <a:bodyPr/>
          <a:lstStyle/>
          <a:p>
            <a:r>
              <a:rPr lang="en-US" sz="2400" b="1" dirty="0">
                <a:solidFill>
                  <a:srgbClr val="6CB255"/>
                </a:solidFill>
              </a:rPr>
              <a:t>Night Sky</a:t>
            </a:r>
            <a:endParaRPr lang="en-US" dirty="0"/>
          </a:p>
        </p:txBody>
      </p:sp>
      <p:pic>
        <p:nvPicPr>
          <p:cNvPr id="2" name="Picture Placeholder 1" descr="A photograph of the night sky. The bright band of the Milky Way arcs up just above the horizon in this photograph taken in the southern hemisphere. At left the Large and Small Magellanic Clouds can be seen as bright splotches of light. At right a structure housing a large telescope is silhouetted against the sky.&#10;&#10;"/>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95" b="-1495"/>
          <a:stretch>
            <a:fillRect/>
          </a:stretch>
        </p:blipFill>
        <p:spPr>
          <a:xfrm>
            <a:off x="1070481" y="900862"/>
            <a:ext cx="10051037" cy="3500071"/>
          </a:xfrm>
        </p:spPr>
      </p:pic>
      <p:sp>
        <p:nvSpPr>
          <p:cNvPr id="7" name="Text Placeholder 6"/>
          <p:cNvSpPr>
            <a:spLocks noGrp="1"/>
          </p:cNvSpPr>
          <p:nvPr>
            <p:ph type="body" sz="quarter" idx="14"/>
          </p:nvPr>
        </p:nvSpPr>
        <p:spPr>
          <a:xfrm>
            <a:off x="720726" y="4477277"/>
            <a:ext cx="10750549" cy="1166382"/>
          </a:xfrm>
        </p:spPr>
        <p:txBody>
          <a:bodyPr>
            <a:noAutofit/>
          </a:bodyPr>
          <a:lstStyle/>
          <a:p>
            <a:r>
              <a:rPr lang="en-US" sz="1500" dirty="0"/>
              <a:t>In this panoramic photograph of the night sky from the Atacama Desert in Chile, we can see the central portion of the Milky Way Galaxy arcing upward in the center of the frame. On the left, the Large Magellanic Cloud and the Small Magellanic Cloud (smaller galaxies that orbit the Milky Way Galaxy) are easily visible from the Southern Hemisphere. (credit: modification of work by ESO/Y. Beletsky)</a:t>
            </a:r>
          </a:p>
        </p:txBody>
      </p:sp>
      <p:sp>
        <p:nvSpPr>
          <p:cNvPr id="3" name="TextBox 2">
            <a:extLst>
              <a:ext uri="{FF2B5EF4-FFF2-40B4-BE49-F238E27FC236}">
                <a16:creationId xmlns:a16="http://schemas.microsoft.com/office/drawing/2014/main" id="{FC65995E-9815-44FE-9142-76B3E10F4410}"/>
              </a:ext>
            </a:extLst>
          </p:cNvPr>
          <p:cNvSpPr txBox="1"/>
          <p:nvPr/>
        </p:nvSpPr>
        <p:spPr>
          <a:xfrm>
            <a:off x="2054226" y="5495473"/>
            <a:ext cx="7534275" cy="923330"/>
          </a:xfrm>
          <a:prstGeom prst="rect">
            <a:avLst/>
          </a:prstGeom>
          <a:noFill/>
        </p:spPr>
        <p:txBody>
          <a:bodyPr wrap="square" rtlCol="0">
            <a:spAutoFit/>
          </a:bodyPr>
          <a:lstStyle/>
          <a:p>
            <a:pPr marL="285750" indent="-285750">
              <a:buClr>
                <a:srgbClr val="6CB255"/>
              </a:buClr>
              <a:buFont typeface="Arial" panose="020B0604020202020204" pitchFamily="34" charset="0"/>
              <a:buChar char="•"/>
            </a:pPr>
            <a:r>
              <a:rPr lang="en-US" dirty="0"/>
              <a:t>Ancient civilizations around the world noticed, worshipped and tried to understand the lights in night-sky. </a:t>
            </a:r>
          </a:p>
          <a:p>
            <a:pPr marL="285750" indent="-285750">
              <a:buClr>
                <a:srgbClr val="6CB255"/>
              </a:buClr>
              <a:buFont typeface="Arial" panose="020B0604020202020204" pitchFamily="34" charset="0"/>
              <a:buChar char="•"/>
            </a:pPr>
            <a:r>
              <a:rPr lang="en-US" dirty="0"/>
              <a:t>Today, electric lights have robbed us of the beauty of the night-sky</a:t>
            </a:r>
          </a:p>
        </p:txBody>
      </p:sp>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2274144" y="34348"/>
            <a:ext cx="5749255" cy="485769"/>
          </a:xfrm>
        </p:spPr>
        <p:txBody>
          <a:bodyPr/>
          <a:lstStyle/>
          <a:p>
            <a:r>
              <a:rPr lang="en-US" dirty="0"/>
              <a:t>Greek and roman cosmology</a:t>
            </a:r>
          </a:p>
        </p:txBody>
      </p:sp>
      <p:pic>
        <p:nvPicPr>
          <p:cNvPr id="2" name="Picture Placeholder 1" descr="The Shadow of the Earth During a Lunar Eclipse. In this multiple exposure image of a full Lunar eclipse, the Earth’s shadow begins to cover the full Moon starting at left. Moving to the right, the circular shadow of the Earth gradually covers the Moon. At center, the mid-point of the eclipse is seen. The Moon appears dull red due to sunlight refracting through Earth’s thin atmosphere toward the Moon. In the final stages of the eclipse, the Earth’s shadow gradually leaves the Moon toward the right."/>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4552" t="2387" r="1105" b="2195"/>
          <a:stretch/>
        </p:blipFill>
        <p:spPr>
          <a:xfrm>
            <a:off x="1031845" y="586916"/>
            <a:ext cx="8632272" cy="796954"/>
          </a:xfrm>
        </p:spPr>
      </p:pic>
      <p:sp>
        <p:nvSpPr>
          <p:cNvPr id="7" name="Text Placeholder 6"/>
          <p:cNvSpPr>
            <a:spLocks noGrp="1"/>
          </p:cNvSpPr>
          <p:nvPr>
            <p:ph type="body" sz="quarter" idx="14"/>
          </p:nvPr>
        </p:nvSpPr>
        <p:spPr>
          <a:xfrm>
            <a:off x="945160" y="1428862"/>
            <a:ext cx="9985695" cy="566918"/>
          </a:xfrm>
        </p:spPr>
        <p:txBody>
          <a:bodyPr>
            <a:noAutofit/>
          </a:bodyPr>
          <a:lstStyle/>
          <a:p>
            <a:r>
              <a:rPr lang="en-US" sz="1600" b="1" dirty="0">
                <a:solidFill>
                  <a:srgbClr val="6CB255"/>
                </a:solidFill>
              </a:rPr>
              <a:t>Earth’s Round Shadow. </a:t>
            </a:r>
            <a:r>
              <a:rPr lang="en-US" sz="1600" dirty="0"/>
              <a:t>A lunar eclipse occurs when the Moon moves into and out of Earth’s shadow. Note the curved shape of the shadow—evidence for a spherical Earth that has been recognized since antiquity.</a:t>
            </a:r>
          </a:p>
        </p:txBody>
      </p:sp>
      <p:sp>
        <p:nvSpPr>
          <p:cNvPr id="6" name="TextBox 5">
            <a:extLst>
              <a:ext uri="{FF2B5EF4-FFF2-40B4-BE49-F238E27FC236}">
                <a16:creationId xmlns:a16="http://schemas.microsoft.com/office/drawing/2014/main" id="{AF2D8E31-F262-4FE6-928C-FAFFC2EB0188}"/>
              </a:ext>
            </a:extLst>
          </p:cNvPr>
          <p:cNvSpPr txBox="1"/>
          <p:nvPr/>
        </p:nvSpPr>
        <p:spPr>
          <a:xfrm>
            <a:off x="723549" y="2436488"/>
            <a:ext cx="10972159" cy="923330"/>
          </a:xfrm>
          <a:prstGeom prst="rect">
            <a:avLst/>
          </a:prstGeom>
          <a:noFill/>
        </p:spPr>
        <p:txBody>
          <a:bodyPr wrap="square">
            <a:spAutoFit/>
          </a:bodyPr>
          <a:lstStyle/>
          <a:p>
            <a:pPr marL="285750" indent="-285750">
              <a:buClr>
                <a:srgbClr val="6CB255"/>
              </a:buClr>
              <a:buFont typeface="Arial" panose="020B0604020202020204" pitchFamily="34" charset="0"/>
              <a:buChar char="•"/>
            </a:pPr>
            <a:r>
              <a:rPr lang="en-US" dirty="0"/>
              <a:t>The writings of Aristotle (384–322 BCE), the tutor of Alexander the Great, summarize many of the ideas of his day. They describe how the progression of the Moon’s phases—its apparent changing shape—results from our seeing different portions of the Moon’s sunlit hemisphere as the month goes by.</a:t>
            </a:r>
          </a:p>
        </p:txBody>
      </p:sp>
      <p:sp>
        <p:nvSpPr>
          <p:cNvPr id="10" name="TextBox 9">
            <a:extLst>
              <a:ext uri="{FF2B5EF4-FFF2-40B4-BE49-F238E27FC236}">
                <a16:creationId xmlns:a16="http://schemas.microsoft.com/office/drawing/2014/main" id="{A49FF39F-1DA7-481B-94DA-796EF35630EF}"/>
              </a:ext>
            </a:extLst>
          </p:cNvPr>
          <p:cNvSpPr txBox="1"/>
          <p:nvPr/>
        </p:nvSpPr>
        <p:spPr>
          <a:xfrm>
            <a:off x="735463" y="3590001"/>
            <a:ext cx="10960246" cy="923330"/>
          </a:xfrm>
          <a:prstGeom prst="rect">
            <a:avLst/>
          </a:prstGeom>
          <a:noFill/>
        </p:spPr>
        <p:txBody>
          <a:bodyPr wrap="square">
            <a:spAutoFit/>
          </a:bodyPr>
          <a:lstStyle/>
          <a:p>
            <a:pPr marL="285750" indent="-285750">
              <a:buClr>
                <a:srgbClr val="6CB255"/>
              </a:buClr>
              <a:buFont typeface="Arial" panose="020B0604020202020204" pitchFamily="34" charset="0"/>
              <a:buChar char="•"/>
            </a:pPr>
            <a:r>
              <a:rPr lang="en-US" dirty="0"/>
              <a:t>Aristotle also knew that the Sun has to be farther away from Earth than is the Moon because occasionally the Moon passed exactly between Earth and the Sun and hid the Sun temporarily from view. We call this a solar eclipse.</a:t>
            </a:r>
          </a:p>
        </p:txBody>
      </p:sp>
      <p:sp>
        <p:nvSpPr>
          <p:cNvPr id="12" name="TextBox 11">
            <a:extLst>
              <a:ext uri="{FF2B5EF4-FFF2-40B4-BE49-F238E27FC236}">
                <a16:creationId xmlns:a16="http://schemas.microsoft.com/office/drawing/2014/main" id="{2FBFE8A4-721F-4C3E-9834-6361253C94B9}"/>
              </a:ext>
            </a:extLst>
          </p:cNvPr>
          <p:cNvSpPr txBox="1"/>
          <p:nvPr/>
        </p:nvSpPr>
        <p:spPr>
          <a:xfrm>
            <a:off x="772164" y="4663576"/>
            <a:ext cx="10874928" cy="923330"/>
          </a:xfrm>
          <a:prstGeom prst="rect">
            <a:avLst/>
          </a:prstGeom>
          <a:noFill/>
        </p:spPr>
        <p:txBody>
          <a:bodyPr wrap="square">
            <a:spAutoFit/>
          </a:bodyPr>
          <a:lstStyle/>
          <a:p>
            <a:pPr marL="285750" indent="-285750">
              <a:buClr>
                <a:srgbClr val="6CB255"/>
              </a:buClr>
              <a:buFont typeface="Arial" panose="020B0604020202020204" pitchFamily="34" charset="0"/>
              <a:buChar char="•"/>
            </a:pPr>
            <a:r>
              <a:rPr lang="en-US" dirty="0"/>
              <a:t>Aristotle cited convincing arguments that Earth must be round. First is the fact that as the Moon enters or emerges from Earth’s shadow during an eclipse of the Moon, the shape of the shadow seen on the Moon is always round</a:t>
            </a:r>
          </a:p>
        </p:txBody>
      </p:sp>
      <p:sp>
        <p:nvSpPr>
          <p:cNvPr id="16" name="TextBox 15">
            <a:extLst>
              <a:ext uri="{FF2B5EF4-FFF2-40B4-BE49-F238E27FC236}">
                <a16:creationId xmlns:a16="http://schemas.microsoft.com/office/drawing/2014/main" id="{5AA5CE01-3225-4F92-A5A2-F0C37D60D082}"/>
              </a:ext>
            </a:extLst>
          </p:cNvPr>
          <p:cNvSpPr txBox="1"/>
          <p:nvPr/>
        </p:nvSpPr>
        <p:spPr>
          <a:xfrm>
            <a:off x="772164" y="5737151"/>
            <a:ext cx="10712364" cy="646331"/>
          </a:xfrm>
          <a:prstGeom prst="rect">
            <a:avLst/>
          </a:prstGeom>
          <a:noFill/>
        </p:spPr>
        <p:txBody>
          <a:bodyPr wrap="square">
            <a:spAutoFit/>
          </a:bodyPr>
          <a:lstStyle/>
          <a:p>
            <a:pPr marL="285750" indent="-285750">
              <a:buClr>
                <a:srgbClr val="6CB255"/>
              </a:buClr>
              <a:buFont typeface="Arial" panose="020B0604020202020204" pitchFamily="34" charset="0"/>
              <a:buChar char="•"/>
            </a:pPr>
            <a:r>
              <a:rPr lang="en-US" dirty="0"/>
              <a:t>Aristotle explained that travelers who go south a significant distance are able to observe stars that are not visible farther north.</a:t>
            </a:r>
          </a:p>
        </p:txBody>
      </p:sp>
    </p:spTree>
    <p:extLst>
      <p:ext uri="{BB962C8B-B14F-4D97-AF65-F5344CB8AC3E}">
        <p14:creationId xmlns:p14="http://schemas.microsoft.com/office/powerpoint/2010/main" val="1685038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37172" y="115526"/>
            <a:ext cx="4591574" cy="659535"/>
          </a:xfrm>
        </p:spPr>
        <p:txBody>
          <a:bodyPr/>
          <a:lstStyle/>
          <a:p>
            <a:r>
              <a:rPr lang="en-US" dirty="0"/>
              <a:t>Measurement of earth</a:t>
            </a:r>
          </a:p>
        </p:txBody>
      </p:sp>
      <p:pic>
        <p:nvPicPr>
          <p:cNvPr id="2" name="Picture Placeholder 1" descr="Light Rays from Space. In this illustration Earth is shown and labeled at left. Three objects are labeled at different points to the right of the Earth. Closest to Earth lies point A. Two yellow lines are drawn from point A, one to the top and one to the bottom of the Earth. The angle between these lines is large. At center is point B, with two yellow lines drawn touching the top and bottom of the Earth. The angle between the lines at point B is less than point A. At far right is point C with two yellow lines drawn as before. The angle between the lines at point C is less than points A and B. Finally, two blue lines are drawn from the top and bottom of the Earth toward the right. These lines are parallel and do not touch. Each is labeled “to Sun”.&#10;&#10;"/>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9449" t="1692" r="6509" b="3663"/>
          <a:stretch/>
        </p:blipFill>
        <p:spPr>
          <a:xfrm>
            <a:off x="6744748" y="21049"/>
            <a:ext cx="5411653" cy="1585033"/>
          </a:xfrm>
        </p:spPr>
      </p:pic>
      <p:sp>
        <p:nvSpPr>
          <p:cNvPr id="7" name="Text Placeholder 6"/>
          <p:cNvSpPr>
            <a:spLocks noGrp="1"/>
          </p:cNvSpPr>
          <p:nvPr>
            <p:ph type="body" sz="quarter" idx="14"/>
          </p:nvPr>
        </p:nvSpPr>
        <p:spPr>
          <a:xfrm>
            <a:off x="6744748" y="1576349"/>
            <a:ext cx="5142452" cy="631585"/>
          </a:xfrm>
        </p:spPr>
        <p:txBody>
          <a:bodyPr>
            <a:normAutofit/>
          </a:bodyPr>
          <a:lstStyle/>
          <a:p>
            <a:r>
              <a:rPr lang="en-US" sz="1600" b="1" dirty="0">
                <a:solidFill>
                  <a:srgbClr val="6CB255"/>
                </a:solidFill>
              </a:rPr>
              <a:t>Light Rays from Space. </a:t>
            </a:r>
            <a:r>
              <a:rPr lang="en-US" sz="1600" dirty="0"/>
              <a:t>The more distant an object, the more nearly parallel the rays of light coming from it.</a:t>
            </a:r>
          </a:p>
        </p:txBody>
      </p:sp>
      <p:sp>
        <p:nvSpPr>
          <p:cNvPr id="9" name="TextBox 8">
            <a:extLst>
              <a:ext uri="{FF2B5EF4-FFF2-40B4-BE49-F238E27FC236}">
                <a16:creationId xmlns:a16="http://schemas.microsoft.com/office/drawing/2014/main" id="{C81E71C9-87F0-4DE3-ADE6-C60EB7F8EB64}"/>
              </a:ext>
            </a:extLst>
          </p:cNvPr>
          <p:cNvSpPr txBox="1"/>
          <p:nvPr/>
        </p:nvSpPr>
        <p:spPr>
          <a:xfrm>
            <a:off x="298606" y="817196"/>
            <a:ext cx="5341774" cy="1323439"/>
          </a:xfrm>
          <a:prstGeom prst="rect">
            <a:avLst/>
          </a:prstGeom>
          <a:noFill/>
        </p:spPr>
        <p:txBody>
          <a:bodyPr wrap="square">
            <a:spAutoFit/>
          </a:bodyPr>
          <a:lstStyle/>
          <a:p>
            <a:pPr marL="342900" indent="-342900">
              <a:buClr>
                <a:srgbClr val="6CB255"/>
              </a:buClr>
              <a:buFont typeface="Arial" panose="020B0604020202020204" pitchFamily="34" charset="0"/>
              <a:buChar char="•"/>
            </a:pPr>
            <a:r>
              <a:rPr lang="en-US" sz="2000" dirty="0"/>
              <a:t>The first fairly accurate determination of Earth’s diameter was made in about 200 BCE by Eratosthenes (276–194 BCE) a Greek living in Alexandria, Egypt. </a:t>
            </a:r>
          </a:p>
        </p:txBody>
      </p:sp>
      <p:pic>
        <p:nvPicPr>
          <p:cNvPr id="10" name="Picture 9" descr="How Eratosthenes Measured the Size of Earth. This diagram shows about 1/4 of the Earth’s circumference, with the center of the Earth at lower left. The surface of the Earth is depicted with a blue line. On the surface a column is drawn near the center of the illustration and is labeled “Column at Alexandria”. In the upper right-hand portion of the diagram the Sun is depicted as a yellow disk with parallel rays of light striking the Earth near the column. The column is shown casting a small shadow to its left. A line is drawn from the tip of the shadow to the top of the column. This line coincides with one of the parallel light rays coming from the Sun. The angle between the vertical side of the column and the ray of light casting the shadow is labeled with the Greek letter “theta”. To the right of the column a well is depicted penetrating into the Earth from the surface and is labeled “Well at Syene”. The rays of light do not cast a shadow at the well. The distance between the column and the well is indicated with “5000 stadia”. A red line is drawn downward through the center of the well down to the center of the Earth. Another red line is drawn downward along the side of the column to the center of the Earth, converging with the line from the well. The angle between these lines is labeled with the Greek letter “theta”. Inset is a figure of the whole Earth with parallel rays of light striking the surface perpendicular to the equator. The “Tropic of Cancer”, “Equator”, “Prime Meridian”, and “Tropic of Capricorn” are all labeled.">
            <a:extLst>
              <a:ext uri="{FF2B5EF4-FFF2-40B4-BE49-F238E27FC236}">
                <a16:creationId xmlns:a16="http://schemas.microsoft.com/office/drawing/2014/main" id="{35CBD3D8-9C61-45AD-B91C-4B7ED30C128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97754" y="2163905"/>
            <a:ext cx="4958648" cy="4694096"/>
          </a:xfrm>
          <a:prstGeom prst="rect">
            <a:avLst/>
          </a:prstGeom>
        </p:spPr>
      </p:pic>
      <p:sp>
        <p:nvSpPr>
          <p:cNvPr id="11" name="Text Placeholder 13">
            <a:extLst>
              <a:ext uri="{FF2B5EF4-FFF2-40B4-BE49-F238E27FC236}">
                <a16:creationId xmlns:a16="http://schemas.microsoft.com/office/drawing/2014/main" id="{9A35612A-938A-415F-92D8-C0D5F57CEE29}"/>
              </a:ext>
            </a:extLst>
          </p:cNvPr>
          <p:cNvSpPr txBox="1">
            <a:spLocks/>
          </p:cNvSpPr>
          <p:nvPr/>
        </p:nvSpPr>
        <p:spPr>
          <a:xfrm>
            <a:off x="467264" y="2597081"/>
            <a:ext cx="6277484" cy="4148972"/>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rgbClr val="000000"/>
                </a:solidFill>
                <a:latin typeface="+mn-lt"/>
                <a:ea typeface="+mn-ea"/>
                <a:cs typeface="+mn-cs"/>
              </a:defRPr>
            </a:lvl1pPr>
            <a:lvl2pPr marL="731520" indent="-457200" algn="l" defTabSz="914400" rtl="0" eaLnBrk="1" latinLnBrk="0" hangingPunct="1">
              <a:spcBef>
                <a:spcPct val="20000"/>
              </a:spcBef>
              <a:buClr>
                <a:srgbClr val="6CB255"/>
              </a:buClr>
              <a:buFont typeface="+mj-lt"/>
              <a:buAutoNum type="alphaLcParenR"/>
              <a:defRPr sz="2000" kern="1200">
                <a:solidFill>
                  <a:schemeClr val="tx1"/>
                </a:solidFill>
                <a:latin typeface="+mn-lt"/>
                <a:ea typeface="+mn-ea"/>
                <a:cs typeface="+mn-cs"/>
              </a:defRPr>
            </a:lvl2pPr>
            <a:lvl3pPr marL="12573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3pPr>
            <a:lvl4pPr marL="17145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4pPr>
            <a:lvl5pPr marL="2171700" indent="-342900" algn="l" defTabSz="914400" rtl="0" eaLnBrk="1" latinLnBrk="0" hangingPunct="1">
              <a:spcBef>
                <a:spcPct val="20000"/>
              </a:spcBef>
              <a:buClr>
                <a:srgbClr val="6CB255"/>
              </a:buClr>
              <a:buFont typeface="+mj-lt"/>
              <a:buAutoNum type="alphaLcParen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1800" b="1" dirty="0">
                <a:solidFill>
                  <a:srgbClr val="6CB255"/>
                </a:solidFill>
              </a:rPr>
              <a:t>How Eratosthenes Measured the Size of Earth</a:t>
            </a:r>
          </a:p>
          <a:p>
            <a:pPr algn="just"/>
            <a:r>
              <a:rPr lang="en-US" sz="1800" b="1" dirty="0">
                <a:solidFill>
                  <a:srgbClr val="6CB255"/>
                </a:solidFill>
              </a:rPr>
              <a:t> </a:t>
            </a:r>
            <a:r>
              <a:rPr lang="en-US" sz="1800" dirty="0"/>
              <a:t>Eratosthenes measured the size of Earth by observing the angle at which the Sun’s rays hit our planet’s surface. The Sun’s rays come in parallel, but because Earth’s surface curves, a ray at </a:t>
            </a:r>
            <a:r>
              <a:rPr lang="en-US" sz="1800" dirty="0" err="1"/>
              <a:t>Syene</a:t>
            </a:r>
            <a:r>
              <a:rPr lang="en-US" sz="1800" dirty="0"/>
              <a:t> comes straight down whereas a ray at Alexandria makes an angle of 7</a:t>
            </a:r>
            <a:r>
              <a:rPr lang="en-US" sz="1800" dirty="0">
                <a:latin typeface="Cambria Math"/>
                <a:cs typeface="Cambria Math"/>
              </a:rPr>
              <a:t>°</a:t>
            </a:r>
            <a:r>
              <a:rPr lang="en-US" sz="1800" dirty="0"/>
              <a:t> with the vertical. That means, in effect, that at Alexandria, Earth’s surface has curved away from </a:t>
            </a:r>
            <a:r>
              <a:rPr lang="en-US" sz="1800" dirty="0" err="1"/>
              <a:t>Syene</a:t>
            </a:r>
            <a:r>
              <a:rPr lang="en-US" sz="1800" dirty="0"/>
              <a:t> by 7</a:t>
            </a:r>
            <a:r>
              <a:rPr lang="en-US" sz="1800" dirty="0">
                <a:latin typeface="Cambria Math"/>
                <a:cs typeface="Cambria Math"/>
              </a:rPr>
              <a:t>°</a:t>
            </a:r>
            <a:r>
              <a:rPr lang="en-US" sz="1800" dirty="0"/>
              <a:t> of 360</a:t>
            </a:r>
            <a:r>
              <a:rPr lang="en-US" sz="1800" dirty="0">
                <a:latin typeface="Cambria Math"/>
                <a:cs typeface="Cambria Math"/>
              </a:rPr>
              <a:t>°</a:t>
            </a:r>
            <a:r>
              <a:rPr lang="en-US" sz="1800" dirty="0"/>
              <a:t>, or 1/50 of a full circle. Thus, the distance between the two cities must be 1/50 the circumference of Earth.</a:t>
            </a:r>
          </a:p>
          <a:p>
            <a:pPr algn="just"/>
            <a:r>
              <a:rPr lang="en-US" sz="1800" dirty="0"/>
              <a:t>Stadia = 1 stadium = 1/6 kilometer</a:t>
            </a:r>
          </a:p>
          <a:p>
            <a:pPr algn="just"/>
            <a:r>
              <a:rPr lang="en-US" sz="1800" dirty="0">
                <a:sym typeface="Wingdings" panose="05000000000000000000" pitchFamily="2" charset="2"/>
              </a:rPr>
              <a:t> Earth’s Circumference ~ 41,000 kilometers</a:t>
            </a:r>
            <a:endParaRPr lang="en-US" sz="1800" dirty="0"/>
          </a:p>
        </p:txBody>
      </p:sp>
    </p:spTree>
    <p:extLst>
      <p:ext uri="{BB962C8B-B14F-4D97-AF65-F5344CB8AC3E}">
        <p14:creationId xmlns:p14="http://schemas.microsoft.com/office/powerpoint/2010/main" val="6851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181761" y="14824"/>
            <a:ext cx="5564697" cy="659535"/>
          </a:xfrm>
        </p:spPr>
        <p:txBody>
          <a:bodyPr/>
          <a:lstStyle/>
          <a:p>
            <a:r>
              <a:rPr lang="en-US" dirty="0"/>
              <a:t>Hipparchus and precession</a:t>
            </a:r>
          </a:p>
        </p:txBody>
      </p:sp>
      <p:sp>
        <p:nvSpPr>
          <p:cNvPr id="7" name="Text Placeholder 6"/>
          <p:cNvSpPr>
            <a:spLocks noGrp="1"/>
          </p:cNvSpPr>
          <p:nvPr>
            <p:ph type="body" sz="quarter" idx="14"/>
          </p:nvPr>
        </p:nvSpPr>
        <p:spPr>
          <a:xfrm>
            <a:off x="6398626" y="3959103"/>
            <a:ext cx="5519802" cy="2233105"/>
          </a:xfrm>
        </p:spPr>
        <p:txBody>
          <a:bodyPr>
            <a:noAutofit/>
          </a:bodyPr>
          <a:lstStyle/>
          <a:p>
            <a:r>
              <a:rPr lang="en-US" sz="1800" b="1" dirty="0">
                <a:solidFill>
                  <a:srgbClr val="6CB255"/>
                </a:solidFill>
              </a:rPr>
              <a:t>Precession. </a:t>
            </a:r>
            <a:r>
              <a:rPr lang="en-US" sz="1800" dirty="0"/>
              <a:t>Just as the axis of a rapidly spinning top wobbles slowly in a circle, so the axis of Earth wobbles in a 26,000-year cycle. Today the north celestial pole is near the star Polaris, but about 5000 years ago it was close to a star called </a:t>
            </a:r>
            <a:r>
              <a:rPr lang="en-US" sz="1800" dirty="0" err="1"/>
              <a:t>Thuban</a:t>
            </a:r>
            <a:r>
              <a:rPr lang="en-US" sz="1800" dirty="0"/>
              <a:t>, and in 14,000 years it will be closest to the star Vega.</a:t>
            </a:r>
          </a:p>
        </p:txBody>
      </p:sp>
      <p:pic>
        <p:nvPicPr>
          <p:cNvPr id="4" name="Picture 3" descr="The concept of precession. The left hand panel in this illustration shows a spinning top, with a circular arrow drawn counterclockwise around the axis of spin. Another arrow is shown pointing upward through the axis of spin and makes contact with a blue circular arrow drawn at the top of the figure. The blue circular arrow points clockwise and represents the path the spin axis traces as the top rotates. The right hand panel illustrates this situation as it applies to Earth. An arrow is drawn upward through the spin axis of the Earth emerging from the surface at the north pole, and points to the star Polaris. Polaris lies on a blue circular arrow that points clockwise. Also drawn on the blue circular arrow are the stars Thuban and Vega. The blue circular arrow represents the path the north celestial pole travels over time as Earth spins on its axis."/>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86728" y="545200"/>
            <a:ext cx="5943600" cy="3328416"/>
          </a:xfrm>
          <a:prstGeom prst="rect">
            <a:avLst/>
          </a:prstGeom>
        </p:spPr>
      </p:pic>
      <p:sp>
        <p:nvSpPr>
          <p:cNvPr id="9" name="TextBox 8">
            <a:extLst>
              <a:ext uri="{FF2B5EF4-FFF2-40B4-BE49-F238E27FC236}">
                <a16:creationId xmlns:a16="http://schemas.microsoft.com/office/drawing/2014/main" id="{0703FB57-EC60-41E3-B5D0-C38ABD266F05}"/>
              </a:ext>
            </a:extLst>
          </p:cNvPr>
          <p:cNvSpPr txBox="1"/>
          <p:nvPr/>
        </p:nvSpPr>
        <p:spPr>
          <a:xfrm>
            <a:off x="304024" y="845774"/>
            <a:ext cx="5701250" cy="5324535"/>
          </a:xfrm>
          <a:prstGeom prst="rect">
            <a:avLst/>
          </a:prstGeom>
          <a:noFill/>
        </p:spPr>
        <p:txBody>
          <a:bodyPr wrap="square">
            <a:spAutoFit/>
          </a:bodyPr>
          <a:lstStyle/>
          <a:p>
            <a:pPr marL="342900" indent="-342900">
              <a:buClr>
                <a:srgbClr val="6CB255"/>
              </a:buClr>
              <a:buFont typeface="Arial" panose="020B0604020202020204" pitchFamily="34" charset="0"/>
              <a:buChar char="•"/>
            </a:pPr>
            <a:r>
              <a:rPr lang="en-US" sz="2000" dirty="0"/>
              <a:t>By observing the stars and comparing his data with older observations, Hipparchus made one of his most remarkable discoveries: the position in the sky of the north celestial pole had altered over the previous century and a half. </a:t>
            </a:r>
          </a:p>
          <a:p>
            <a:pPr marL="342900" indent="-342900">
              <a:buClr>
                <a:srgbClr val="6CB255"/>
              </a:buClr>
              <a:buFont typeface="Arial" panose="020B0604020202020204" pitchFamily="34" charset="0"/>
              <a:buChar char="•"/>
            </a:pPr>
            <a:endParaRPr lang="en-US" sz="2000" dirty="0"/>
          </a:p>
          <a:p>
            <a:pPr marL="342900" indent="-342900">
              <a:buClr>
                <a:srgbClr val="6CB255"/>
              </a:buClr>
              <a:buFont typeface="Arial" panose="020B0604020202020204" pitchFamily="34" charset="0"/>
              <a:buChar char="•"/>
            </a:pPr>
            <a:r>
              <a:rPr lang="en-US" sz="2000" dirty="0"/>
              <a:t>Hipparchus deduced correctly that this had happened not only during the period covered by his observations but was in fact happening all the time: the direction around which the sky appears to rotate changes slowly but continuously.</a:t>
            </a:r>
          </a:p>
          <a:p>
            <a:pPr marL="342900" indent="-342900">
              <a:buClr>
                <a:srgbClr val="6CB255"/>
              </a:buClr>
              <a:buFont typeface="Arial" panose="020B0604020202020204" pitchFamily="34" charset="0"/>
              <a:buChar char="•"/>
            </a:pPr>
            <a:endParaRPr lang="en-US" sz="2000" dirty="0"/>
          </a:p>
          <a:p>
            <a:pPr marL="342900" indent="-342900">
              <a:buClr>
                <a:srgbClr val="6CB255"/>
              </a:buClr>
              <a:buFont typeface="Arial" panose="020B0604020202020204" pitchFamily="34" charset="0"/>
              <a:buChar char="•"/>
            </a:pPr>
            <a:r>
              <a:rPr lang="en-US" sz="2000" dirty="0"/>
              <a:t>The direction in which Earth’s axis points does indeed change slowly but regularly—a motion we call </a:t>
            </a:r>
            <a:r>
              <a:rPr lang="en-US" sz="2000" b="1" dirty="0"/>
              <a:t>precession</a:t>
            </a:r>
            <a:r>
              <a:rPr lang="en-US" sz="2000" dirty="0"/>
              <a:t>.</a:t>
            </a:r>
          </a:p>
        </p:txBody>
      </p:sp>
    </p:spTree>
    <p:extLst>
      <p:ext uri="{BB962C8B-B14F-4D97-AF65-F5344CB8AC3E}">
        <p14:creationId xmlns:p14="http://schemas.microsoft.com/office/powerpoint/2010/main" val="731793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Precession of Earth">
            <a:hlinkClick r:id="" action="ppaction://media"/>
            <a:extLst>
              <a:ext uri="{FF2B5EF4-FFF2-40B4-BE49-F238E27FC236}">
                <a16:creationId xmlns:a16="http://schemas.microsoft.com/office/drawing/2014/main" id="{99D131C7-BEC8-487C-8096-E298CCF8E210}"/>
              </a:ext>
            </a:extLst>
          </p:cNvPr>
          <p:cNvPicPr>
            <a:picLocks noRot="1" noChangeAspect="1"/>
          </p:cNvPicPr>
          <p:nvPr>
            <a:videoFile r:link="rId1"/>
          </p:nvPr>
        </p:nvPicPr>
        <p:blipFill>
          <a:blip r:embed="rId3"/>
          <a:stretch>
            <a:fillRect/>
          </a:stretch>
        </p:blipFill>
        <p:spPr>
          <a:xfrm>
            <a:off x="1541447" y="855677"/>
            <a:ext cx="10446421" cy="5902229"/>
          </a:xfrm>
          <a:prstGeom prst="rect">
            <a:avLst/>
          </a:prstGeom>
        </p:spPr>
      </p:pic>
      <p:sp>
        <p:nvSpPr>
          <p:cNvPr id="6" name="TextBox 5">
            <a:extLst>
              <a:ext uri="{FF2B5EF4-FFF2-40B4-BE49-F238E27FC236}">
                <a16:creationId xmlns:a16="http://schemas.microsoft.com/office/drawing/2014/main" id="{A908ACE9-4879-43BF-9A76-04C763E03A83}"/>
              </a:ext>
            </a:extLst>
          </p:cNvPr>
          <p:cNvSpPr txBox="1"/>
          <p:nvPr/>
        </p:nvSpPr>
        <p:spPr>
          <a:xfrm>
            <a:off x="545285" y="150786"/>
            <a:ext cx="3682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Precession explained</a:t>
            </a:r>
          </a:p>
        </p:txBody>
      </p:sp>
    </p:spTree>
    <p:extLst>
      <p:ext uri="{BB962C8B-B14F-4D97-AF65-F5344CB8AC3E}">
        <p14:creationId xmlns:p14="http://schemas.microsoft.com/office/powerpoint/2010/main" val="219217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356839" y="29280"/>
            <a:ext cx="7452220" cy="562062"/>
          </a:xfrm>
        </p:spPr>
        <p:txBody>
          <a:bodyPr>
            <a:normAutofit/>
          </a:bodyPr>
          <a:lstStyle/>
          <a:p>
            <a:r>
              <a:rPr lang="en-US" dirty="0"/>
              <a:t>Ptolemy’s model of the solar system</a:t>
            </a:r>
          </a:p>
        </p:txBody>
      </p:sp>
      <p:sp>
        <p:nvSpPr>
          <p:cNvPr id="7" name="Text Placeholder 6"/>
          <p:cNvSpPr>
            <a:spLocks noGrp="1"/>
          </p:cNvSpPr>
          <p:nvPr>
            <p:ph type="body" sz="quarter" idx="14"/>
          </p:nvPr>
        </p:nvSpPr>
        <p:spPr>
          <a:xfrm>
            <a:off x="6978393" y="3535962"/>
            <a:ext cx="5213607" cy="2546056"/>
          </a:xfrm>
        </p:spPr>
        <p:txBody>
          <a:bodyPr>
            <a:noAutofit/>
          </a:bodyPr>
          <a:lstStyle/>
          <a:p>
            <a:r>
              <a:rPr lang="en-US" b="1" dirty="0">
                <a:solidFill>
                  <a:srgbClr val="6CB255"/>
                </a:solidFill>
              </a:rPr>
              <a:t>Retrograde Motion of a Planet beyond Earth’s Orbit. </a:t>
            </a:r>
            <a:r>
              <a:rPr lang="en-US" dirty="0"/>
              <a:t>The letters on the diagram show where Earth and Mars are at different times. By following the lines from each Earth position through each corresponding Mars position, you can see how the retrograde path of Mars looks against the background stars.</a:t>
            </a:r>
          </a:p>
        </p:txBody>
      </p:sp>
      <p:pic>
        <p:nvPicPr>
          <p:cNvPr id="1026" name="Picture 2" descr="Retrograde Motion of an Outer Planet. This diagram has two parts. The portion at right illustrates the apparent motion of Mars projected against the fixed background stars. The portion at left shows the Sun surrounded by two blue circles. The innermost circle represents the orbit of the Earth, the outermost the orbit of Mars. The Earth is shown as a blue dot in 5 positions, labeled A through E, along its orbit. Likewise, Mars is shown as a yellow dot in 5 positions, labeled A through E, along its orbit. Since the Earth travels faster than Mars, the 5 points for Earth are spread evenly around the circle of its orbit. As Mars moves more slowly, its 5 dots are all plotted close together on the right-hand side of its orbit. Beginning with Earth at point A on the lower left side of Earth’s orbit, an arrow connects with Mars at its point A at the lower right side of its orbit. This arrow continues and connects with Mars at point A near the bottom of its projected path of motion in the illustration at right. As Earth moves counter-clockwise along its orbit, it travels to point B at lower right, and Mars moves slightly upward on its orbit to its point B. An arrow points from Earth through Mars and continues on to connect with Mars at the third point B, which is above center on the projected path of motion. Thus, Mars has moved upward as seen from Earth in this figure. Earth then moves to point C at center-right on its orbit as does Mars. An arrow connects Earth through Mars to point C at the center of the projected path of motion. Mars has moved slightly downward as seen from Earth. Earth moves to point D at the upper right of its orbit and Mars moves upward to its point D. An arrow connects Earth through Mars and on to point D, which is below center on the projected path of motion. Mars has moved downward as seen from Earth. Finally, Earth moves to point E at the upper left of its orbit and Mars moves upward to its point E. An arrow connects Earth through Mars and on to point E near the top of its projected path of motion. Mars has moved upward as seen from Earth. In total, Mars has made a sideways “Z” shape in the sky as seen from Earth in this illustration."/>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368634" y="562063"/>
            <a:ext cx="5823366" cy="29738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009FB38-F6A6-45B7-98DA-E0AAFB397B60}"/>
              </a:ext>
            </a:extLst>
          </p:cNvPr>
          <p:cNvSpPr txBox="1"/>
          <p:nvPr/>
        </p:nvSpPr>
        <p:spPr>
          <a:xfrm>
            <a:off x="177280" y="913858"/>
            <a:ext cx="6623831" cy="5847755"/>
          </a:xfrm>
          <a:prstGeom prst="rect">
            <a:avLst/>
          </a:prstGeom>
          <a:noFill/>
        </p:spPr>
        <p:txBody>
          <a:bodyPr wrap="square">
            <a:spAutoFit/>
          </a:bodyPr>
          <a:lstStyle/>
          <a:p>
            <a:pPr marL="342900" indent="-342900">
              <a:buClr>
                <a:srgbClr val="6CB255"/>
              </a:buClr>
              <a:buFont typeface="Arial" panose="020B0604020202020204" pitchFamily="34" charset="0"/>
              <a:buChar char="•"/>
            </a:pPr>
            <a:r>
              <a:rPr lang="en-US" dirty="0"/>
              <a:t>Ptolemy</a:t>
            </a:r>
          </a:p>
          <a:p>
            <a:pPr marL="800100" lvl="1" indent="-342900">
              <a:buClr>
                <a:srgbClr val="6CB255"/>
              </a:buClr>
              <a:buFont typeface="Wingdings" panose="05000000000000000000" pitchFamily="2" charset="2"/>
              <a:buChar char="Ø"/>
            </a:pPr>
            <a:r>
              <a:rPr lang="en-US" dirty="0"/>
              <a:t>Lived in Alexandria in 140 AD</a:t>
            </a:r>
          </a:p>
          <a:p>
            <a:pPr marL="800100" lvl="1" indent="-342900">
              <a:buClr>
                <a:srgbClr val="6CB255"/>
              </a:buClr>
              <a:buFont typeface="Wingdings" panose="05000000000000000000" pitchFamily="2" charset="2"/>
              <a:buChar char="Ø"/>
            </a:pPr>
            <a:r>
              <a:rPr lang="en-US" dirty="0"/>
              <a:t>Used data from previous observation by Hipparchus</a:t>
            </a:r>
          </a:p>
          <a:p>
            <a:pPr lvl="1">
              <a:buClr>
                <a:srgbClr val="6CB255"/>
              </a:buClr>
            </a:pPr>
            <a:endParaRPr lang="en-US" sz="800" dirty="0"/>
          </a:p>
          <a:p>
            <a:pPr marL="342900" indent="-342900">
              <a:buClr>
                <a:srgbClr val="6CB255"/>
              </a:buClr>
              <a:buFont typeface="Arial" panose="020B0604020202020204" pitchFamily="34" charset="0"/>
              <a:buChar char="•"/>
            </a:pPr>
            <a:r>
              <a:rPr lang="en-US" dirty="0"/>
              <a:t>Ptolemy’s most important contribution was a geometric representation of the solar system that predicted the positions of the planets for any desired date and time.</a:t>
            </a:r>
          </a:p>
          <a:p>
            <a:pPr marL="342900" indent="-342900">
              <a:buClr>
                <a:srgbClr val="6CB255"/>
              </a:buClr>
              <a:buFont typeface="Arial" panose="020B0604020202020204" pitchFamily="34" charset="0"/>
              <a:buChar char="•"/>
            </a:pPr>
            <a:endParaRPr lang="en-US" sz="800" dirty="0"/>
          </a:p>
          <a:p>
            <a:pPr marL="342900" indent="-342900">
              <a:buClr>
                <a:srgbClr val="6CB255"/>
              </a:buClr>
              <a:buFont typeface="Arial" panose="020B0604020202020204" pitchFamily="34" charset="0"/>
              <a:buChar char="•"/>
            </a:pPr>
            <a:r>
              <a:rPr lang="en-US" dirty="0"/>
              <a:t>The apparent wandering of the planets in the sky results from the combination of their own motions with Earth’s orbital revolution.</a:t>
            </a:r>
          </a:p>
          <a:p>
            <a:pPr marL="342900" indent="-342900">
              <a:buClr>
                <a:srgbClr val="6CB255"/>
              </a:buClr>
              <a:buFont typeface="Arial" panose="020B0604020202020204" pitchFamily="34" charset="0"/>
              <a:buChar char="•"/>
            </a:pPr>
            <a:endParaRPr lang="en-US" sz="800" dirty="0"/>
          </a:p>
          <a:p>
            <a:pPr marL="342900" indent="-342900">
              <a:buClr>
                <a:srgbClr val="6CB255"/>
              </a:buClr>
              <a:buFont typeface="Arial" panose="020B0604020202020204" pitchFamily="34" charset="0"/>
              <a:buChar char="•"/>
            </a:pPr>
            <a:r>
              <a:rPr lang="en-US" dirty="0"/>
              <a:t>Normally, planets move eastward in the sky over the weeks and months as they orbit the Sun, but from positions B to D, as Earth passes the planets in our example, it appears to drift backward, moving west in the sky.</a:t>
            </a:r>
          </a:p>
          <a:p>
            <a:pPr marL="342900" indent="-342900">
              <a:buClr>
                <a:srgbClr val="6CB255"/>
              </a:buClr>
              <a:buFont typeface="Arial" panose="020B0604020202020204" pitchFamily="34" charset="0"/>
              <a:buChar char="•"/>
            </a:pPr>
            <a:endParaRPr lang="en-US" sz="800" dirty="0"/>
          </a:p>
          <a:p>
            <a:pPr marL="342900" indent="-342900">
              <a:buClr>
                <a:srgbClr val="6CB255"/>
              </a:buClr>
              <a:buFont typeface="Arial" panose="020B0604020202020204" pitchFamily="34" charset="0"/>
              <a:buChar char="•"/>
            </a:pPr>
            <a:r>
              <a:rPr lang="en-US" b="0" i="0" dirty="0">
                <a:effectLst/>
              </a:rPr>
              <a:t>As Earth rounds its orbit toward position E, the planet again takes up its apparent eastward motion in the sky.</a:t>
            </a:r>
          </a:p>
          <a:p>
            <a:pPr marL="342900" indent="-342900">
              <a:buClr>
                <a:srgbClr val="6CB255"/>
              </a:buClr>
              <a:buFont typeface="Arial" panose="020B0604020202020204" pitchFamily="34" charset="0"/>
              <a:buChar char="•"/>
            </a:pPr>
            <a:endParaRPr lang="en-US" sz="800" b="0" i="0" dirty="0">
              <a:effectLst/>
            </a:endParaRPr>
          </a:p>
          <a:p>
            <a:pPr marL="342900" indent="-342900">
              <a:buClr>
                <a:srgbClr val="6CB255"/>
              </a:buClr>
              <a:buFont typeface="Arial" panose="020B0604020202020204" pitchFamily="34" charset="0"/>
              <a:buChar char="•"/>
            </a:pPr>
            <a:r>
              <a:rPr lang="en-US" b="0" i="0" dirty="0">
                <a:effectLst/>
              </a:rPr>
              <a:t>The temporary apparent westward motion of a planet as Earth swings between it and the Sun is called </a:t>
            </a:r>
            <a:r>
              <a:rPr lang="en-US" b="1" i="0" dirty="0">
                <a:effectLst/>
              </a:rPr>
              <a:t>retrograde motion</a:t>
            </a:r>
            <a:r>
              <a:rPr lang="en-US" b="0" i="0" dirty="0">
                <a:effectLst/>
              </a:rPr>
              <a:t>.</a:t>
            </a:r>
            <a:endParaRPr lang="en-US" dirty="0"/>
          </a:p>
        </p:txBody>
      </p:sp>
    </p:spTree>
    <p:extLst>
      <p:ext uri="{BB962C8B-B14F-4D97-AF65-F5344CB8AC3E}">
        <p14:creationId xmlns:p14="http://schemas.microsoft.com/office/powerpoint/2010/main" val="246883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1438275" y="351527"/>
            <a:ext cx="9144000" cy="1220098"/>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60" normalizeH="0" baseline="0" noProof="0" dirty="0">
              <a:ln>
                <a:noFill/>
              </a:ln>
              <a:solidFill>
                <a:prstClr val="white">
                  <a:lumMod val="65000"/>
                </a:prstClr>
              </a:solidFill>
              <a:effectLst/>
              <a:uLnTx/>
              <a:uFillTx/>
              <a:latin typeface="Arial"/>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60" normalizeH="0" baseline="0" noProof="0" dirty="0">
              <a:ln>
                <a:noFill/>
              </a:ln>
              <a:solidFill>
                <a:prstClr val="white">
                  <a:lumMod val="65000"/>
                </a:prstClr>
              </a:solidFill>
              <a:effectLst/>
              <a:uLnTx/>
              <a:uFillTx/>
              <a:latin typeface="Arial"/>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60" normalizeH="0" baseline="0" noProof="0" dirty="0">
                <a:ln>
                  <a:noFill/>
                </a:ln>
                <a:solidFill>
                  <a:prstClr val="white">
                    <a:lumMod val="65000"/>
                  </a:prstClr>
                </a:solidFill>
                <a:effectLst/>
                <a:uLnTx/>
                <a:uFillTx/>
                <a:latin typeface="Arial"/>
                <a:ea typeface="+mj-ea"/>
                <a:cs typeface="+mj-cs"/>
              </a:rPr>
              <a:t>OBSERVING THE SKY: THE BIRTH OF ASTRONOMY</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60" normalizeH="0" baseline="0" noProof="0" dirty="0">
              <a:ln>
                <a:noFill/>
              </a:ln>
              <a:solidFill>
                <a:prstClr val="white">
                  <a:lumMod val="65000"/>
                </a:prstClr>
              </a:solidFill>
              <a:effectLst/>
              <a:uLnTx/>
              <a:uFillTx/>
              <a:latin typeface="Arial"/>
              <a:ea typeface="+mj-ea"/>
              <a:cs typeface="+mj-cs"/>
            </a:endParaRPr>
          </a:p>
        </p:txBody>
      </p:sp>
      <p:sp>
        <p:nvSpPr>
          <p:cNvPr id="6" name="TextBox 5">
            <a:extLst>
              <a:ext uri="{FF2B5EF4-FFF2-40B4-BE49-F238E27FC236}">
                <a16:creationId xmlns:a16="http://schemas.microsoft.com/office/drawing/2014/main" id="{AA5EC1E7-9F88-41A0-980A-0D51EC9970FC}"/>
              </a:ext>
            </a:extLst>
          </p:cNvPr>
          <p:cNvSpPr txBox="1"/>
          <p:nvPr/>
        </p:nvSpPr>
        <p:spPr>
          <a:xfrm>
            <a:off x="3769112" y="1571625"/>
            <a:ext cx="5419957"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65000"/>
                  </a:prstClr>
                </a:solidFill>
                <a:effectLst/>
                <a:uLnTx/>
                <a:uFillTx/>
                <a:latin typeface="Arial"/>
                <a:ea typeface="+mn-ea"/>
                <a:cs typeface="+mn-cs"/>
              </a:rPr>
              <a:t>2.1 The Sky Above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lumMod val="65000"/>
                  </a:schemeClr>
                </a:solidFill>
                <a:effectLst/>
                <a:uLnTx/>
                <a:uFillTx/>
                <a:latin typeface="Arial"/>
                <a:ea typeface="+mn-ea"/>
                <a:cs typeface="+mn-cs"/>
              </a:rPr>
              <a:t>2.2 Ancient Astronomy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CB255"/>
                </a:solidFill>
                <a:effectLst/>
                <a:uLnTx/>
                <a:uFillTx/>
                <a:latin typeface="Arial"/>
                <a:ea typeface="+mn-ea"/>
                <a:cs typeface="+mn-cs"/>
              </a:rPr>
              <a:t>2.3 The Birth of Modern Astronomy</a:t>
            </a:r>
          </a:p>
        </p:txBody>
      </p:sp>
      <p:sp>
        <p:nvSpPr>
          <p:cNvPr id="8" name="TextBox 7">
            <a:extLst>
              <a:ext uri="{FF2B5EF4-FFF2-40B4-BE49-F238E27FC236}">
                <a16:creationId xmlns:a16="http://schemas.microsoft.com/office/drawing/2014/main" id="{408A6A7A-F507-4143-A1E5-C883C0A7E276}"/>
              </a:ext>
            </a:extLst>
          </p:cNvPr>
          <p:cNvSpPr txBox="1"/>
          <p:nvPr/>
        </p:nvSpPr>
        <p:spPr>
          <a:xfrm>
            <a:off x="998290" y="3417420"/>
            <a:ext cx="10612073" cy="2677656"/>
          </a:xfrm>
          <a:prstGeom prst="rect">
            <a:avLst/>
          </a:prstGeom>
          <a:noFill/>
        </p:spPr>
        <p:txBody>
          <a:bodyPr wrap="square">
            <a:spAutoFit/>
          </a:bodyPr>
          <a:lstStyle/>
          <a:p>
            <a:pPr algn="l"/>
            <a:r>
              <a:rPr lang="en-US" sz="2400" b="0" i="0" dirty="0">
                <a:solidFill>
                  <a:srgbClr val="555555"/>
                </a:solidFill>
                <a:effectLst/>
                <a:latin typeface="Neue Helvetica W01"/>
              </a:rPr>
              <a:t>By the end of this section, you will be able to:</a:t>
            </a:r>
          </a:p>
          <a:p>
            <a:pPr algn="l">
              <a:buFont typeface="Arial" panose="020B0604020202020204" pitchFamily="34" charset="0"/>
              <a:buChar char="•"/>
            </a:pPr>
            <a:r>
              <a:rPr lang="en-US" sz="2400" b="0" i="0" dirty="0">
                <a:solidFill>
                  <a:srgbClr val="424242"/>
                </a:solidFill>
                <a:effectLst/>
                <a:latin typeface="Neue Helvetica W01"/>
              </a:rPr>
              <a:t> Explain how Copernicus developed the heliocentric model of the solar system</a:t>
            </a:r>
          </a:p>
          <a:p>
            <a:pPr algn="l">
              <a:buFont typeface="Arial" panose="020B0604020202020204" pitchFamily="34" charset="0"/>
              <a:buChar char="•"/>
            </a:pPr>
            <a:r>
              <a:rPr lang="en-US" sz="2400" b="0" i="0" dirty="0">
                <a:solidFill>
                  <a:srgbClr val="424242"/>
                </a:solidFill>
                <a:effectLst/>
                <a:latin typeface="Neue Helvetica W01"/>
              </a:rPr>
              <a:t> Explain the Copernican model of planetary motion and describe evidence or     </a:t>
            </a:r>
            <a:br>
              <a:rPr lang="en-US" sz="2400" b="0" i="0" dirty="0">
                <a:solidFill>
                  <a:srgbClr val="424242"/>
                </a:solidFill>
                <a:effectLst/>
                <a:latin typeface="Neue Helvetica W01"/>
              </a:rPr>
            </a:br>
            <a:r>
              <a:rPr lang="en-US" sz="2400" b="0" i="0" dirty="0">
                <a:solidFill>
                  <a:srgbClr val="424242"/>
                </a:solidFill>
                <a:effectLst/>
                <a:latin typeface="Neue Helvetica W01"/>
              </a:rPr>
              <a:t>   arguments in favor of it</a:t>
            </a:r>
          </a:p>
          <a:p>
            <a:pPr algn="l">
              <a:buFont typeface="Arial" panose="020B0604020202020204" pitchFamily="34" charset="0"/>
              <a:buChar char="•"/>
            </a:pPr>
            <a:r>
              <a:rPr lang="en-US" sz="2400" b="0" i="0" dirty="0">
                <a:solidFill>
                  <a:srgbClr val="424242"/>
                </a:solidFill>
                <a:effectLst/>
                <a:latin typeface="Neue Helvetica W01"/>
              </a:rPr>
              <a:t> Describe Galileo’s discoveries concerning the study of motion and forces</a:t>
            </a:r>
          </a:p>
          <a:p>
            <a:pPr algn="l">
              <a:buFont typeface="Arial" panose="020B0604020202020204" pitchFamily="34" charset="0"/>
              <a:buChar char="•"/>
            </a:pPr>
            <a:r>
              <a:rPr lang="en-US" sz="2400" b="0" i="0" dirty="0">
                <a:solidFill>
                  <a:srgbClr val="424242"/>
                </a:solidFill>
                <a:effectLst/>
                <a:latin typeface="Neue Helvetica W01"/>
              </a:rPr>
              <a:t> Explain how Galileo’s discoveries tilted the balance of evidence in favor of the </a:t>
            </a:r>
            <a:br>
              <a:rPr lang="en-US" sz="2400" b="0" i="0" dirty="0">
                <a:solidFill>
                  <a:srgbClr val="424242"/>
                </a:solidFill>
                <a:effectLst/>
                <a:latin typeface="Neue Helvetica W01"/>
              </a:rPr>
            </a:br>
            <a:r>
              <a:rPr lang="en-US" sz="2400" b="0" i="0" dirty="0">
                <a:solidFill>
                  <a:srgbClr val="424242"/>
                </a:solidFill>
                <a:effectLst/>
                <a:latin typeface="Neue Helvetica W01"/>
              </a:rPr>
              <a:t>   Copernican model</a:t>
            </a:r>
          </a:p>
        </p:txBody>
      </p:sp>
    </p:spTree>
    <p:extLst>
      <p:ext uri="{BB962C8B-B14F-4D97-AF65-F5344CB8AC3E}">
        <p14:creationId xmlns:p14="http://schemas.microsoft.com/office/powerpoint/2010/main" val="4050873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332796" y="115513"/>
            <a:ext cx="6252595" cy="471737"/>
          </a:xfrm>
        </p:spPr>
        <p:txBody>
          <a:bodyPr>
            <a:normAutofit fontScale="90000"/>
          </a:bodyPr>
          <a:lstStyle/>
          <a:p>
            <a:r>
              <a:rPr lang="en-US" dirty="0"/>
              <a:t>The birth of modern astronomy</a:t>
            </a:r>
          </a:p>
        </p:txBody>
      </p:sp>
      <p:pic>
        <p:nvPicPr>
          <p:cNvPr id="2" name="Picture Placeholder 1" descr="Painting of Nicolaus Copernicus."/>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527" b="806"/>
          <a:stretch/>
        </p:blipFill>
        <p:spPr>
          <a:xfrm>
            <a:off x="8250327" y="115513"/>
            <a:ext cx="3434714" cy="3911975"/>
          </a:xfrm>
        </p:spPr>
      </p:pic>
      <p:sp>
        <p:nvSpPr>
          <p:cNvPr id="14" name="Text Placeholder 13"/>
          <p:cNvSpPr>
            <a:spLocks noGrp="1"/>
          </p:cNvSpPr>
          <p:nvPr>
            <p:ph type="body" sz="quarter" idx="14"/>
          </p:nvPr>
        </p:nvSpPr>
        <p:spPr>
          <a:xfrm>
            <a:off x="8330267" y="3955951"/>
            <a:ext cx="3812219" cy="2902320"/>
          </a:xfrm>
        </p:spPr>
        <p:txBody>
          <a:bodyPr>
            <a:noAutofit/>
          </a:bodyPr>
          <a:lstStyle/>
          <a:p>
            <a:r>
              <a:rPr lang="en-US" sz="1600" b="1" dirty="0">
                <a:solidFill>
                  <a:srgbClr val="6CB255"/>
                </a:solidFill>
              </a:rPr>
              <a:t>Nicolaus Copernicus (1473–1543) </a:t>
            </a:r>
            <a:r>
              <a:rPr lang="en-US" sz="1600" dirty="0">
                <a:solidFill>
                  <a:srgbClr val="000000"/>
                </a:solidFill>
              </a:rPr>
              <a:t>Copernicus was a cleric and scientist who played a leading role in the emergence of modern science. Although he could not prove that Earth revolves about the Sun, he presented such compelling arguments for this idea that he turned the tide of cosmological thought and laid the foundations upon which Galileo and Kepler so effectively built in the following century.</a:t>
            </a:r>
          </a:p>
        </p:txBody>
      </p:sp>
      <p:pic>
        <p:nvPicPr>
          <p:cNvPr id="6" name="Picture Placeholder 1" descr="Copernicus’ Drawing of the Solar System. In this diagram the Sun (here labeled “Sol”) is at the center of a series of circles representing the orbits of the planets. The planets are labeled in Latin. Moving outward from the Sun are “VII. Mercury”, “VI. Venus”, “V. Telluris” (with the orbit of the Moon included), “IIII. Martis”, “III. Jovis”, “II. Saturnus”, and “I. Stellarum Fixarum”. The outer circle represents the sky beyond the planets – the “fixed stars”.">
            <a:extLst>
              <a:ext uri="{FF2B5EF4-FFF2-40B4-BE49-F238E27FC236}">
                <a16:creationId xmlns:a16="http://schemas.microsoft.com/office/drawing/2014/main" id="{51198362-9034-4AA8-98BD-7869FF87332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250" r="-152"/>
          <a:stretch/>
        </p:blipFill>
        <p:spPr>
          <a:xfrm>
            <a:off x="3904090" y="3168716"/>
            <a:ext cx="3654392" cy="3528653"/>
          </a:xfrm>
          <a:prstGeom prst="rect">
            <a:avLst/>
          </a:prstGeom>
        </p:spPr>
      </p:pic>
      <p:sp>
        <p:nvSpPr>
          <p:cNvPr id="3" name="TextBox 2">
            <a:extLst>
              <a:ext uri="{FF2B5EF4-FFF2-40B4-BE49-F238E27FC236}">
                <a16:creationId xmlns:a16="http://schemas.microsoft.com/office/drawing/2014/main" id="{6F88068F-A1D8-45E9-802E-64662DE7CA74}"/>
              </a:ext>
            </a:extLst>
          </p:cNvPr>
          <p:cNvSpPr txBox="1"/>
          <p:nvPr/>
        </p:nvSpPr>
        <p:spPr>
          <a:xfrm>
            <a:off x="506959" y="763398"/>
            <a:ext cx="6609704" cy="2862322"/>
          </a:xfrm>
          <a:prstGeom prst="rect">
            <a:avLst/>
          </a:prstGeom>
          <a:noFill/>
        </p:spPr>
        <p:txBody>
          <a:bodyPr wrap="square" rtlCol="0">
            <a:spAutoFit/>
          </a:bodyPr>
          <a:lstStyle/>
          <a:p>
            <a:pPr marL="285750" indent="-285750">
              <a:buClr>
                <a:srgbClr val="6CB255"/>
              </a:buClr>
              <a:buFont typeface="Arial" panose="020B0604020202020204" pitchFamily="34" charset="0"/>
              <a:buChar char="•"/>
            </a:pPr>
            <a:r>
              <a:rPr lang="en-US" dirty="0"/>
              <a:t>Europe came out of dark age to Renaissance “rebirth”.</a:t>
            </a:r>
          </a:p>
          <a:p>
            <a:pPr marL="285750" indent="-285750">
              <a:buClr>
                <a:srgbClr val="6CB255"/>
              </a:buClr>
              <a:buFont typeface="Arial" panose="020B0604020202020204" pitchFamily="34" charset="0"/>
              <a:buChar char="•"/>
            </a:pPr>
            <a:endParaRPr lang="en-US" dirty="0"/>
          </a:p>
          <a:p>
            <a:pPr marL="285750" indent="-285750">
              <a:buClr>
                <a:srgbClr val="6CB255"/>
              </a:buClr>
              <a:buFont typeface="Arial" panose="020B0604020202020204" pitchFamily="34" charset="0"/>
              <a:buChar char="•"/>
            </a:pPr>
            <a:r>
              <a:rPr lang="en-US" dirty="0"/>
              <a:t>Copernicus described his ideas in detail in his book </a:t>
            </a:r>
            <a:r>
              <a:rPr lang="en-US" i="1" dirty="0"/>
              <a:t>De </a:t>
            </a:r>
            <a:r>
              <a:rPr lang="en-US" i="1" dirty="0" err="1"/>
              <a:t>Revolutionibus</a:t>
            </a:r>
            <a:r>
              <a:rPr lang="en-US" i="1" dirty="0"/>
              <a:t> </a:t>
            </a:r>
            <a:r>
              <a:rPr lang="en-US" i="1" dirty="0" err="1"/>
              <a:t>Orbium</a:t>
            </a:r>
            <a:r>
              <a:rPr lang="en-US" i="1" dirty="0"/>
              <a:t> </a:t>
            </a:r>
            <a:r>
              <a:rPr lang="en-US" i="1" dirty="0" err="1"/>
              <a:t>Coelestium</a:t>
            </a:r>
            <a:r>
              <a:rPr lang="en-US" dirty="0"/>
              <a:t> (On the Revolution of Celestial Orbs), published in 1543, the year of his death.</a:t>
            </a:r>
          </a:p>
          <a:p>
            <a:pPr marL="285750" indent="-285750">
              <a:buClr>
                <a:srgbClr val="6CB255"/>
              </a:buClr>
              <a:buFont typeface="Arial" panose="020B0604020202020204" pitchFamily="34" charset="0"/>
              <a:buChar char="•"/>
            </a:pPr>
            <a:endParaRPr lang="en-US" dirty="0"/>
          </a:p>
          <a:p>
            <a:pPr marL="285750" indent="-285750">
              <a:buClr>
                <a:srgbClr val="6CB255"/>
              </a:buClr>
              <a:buFont typeface="Arial" panose="020B0604020202020204" pitchFamily="34" charset="0"/>
              <a:buChar char="•"/>
            </a:pPr>
            <a:r>
              <a:rPr lang="en-US" dirty="0"/>
              <a:t>A century later his ideas made a profound influence in the world history</a:t>
            </a:r>
          </a:p>
          <a:p>
            <a:pPr marL="285750" indent="-285750">
              <a:buClr>
                <a:srgbClr val="6CB255"/>
              </a:buClr>
              <a:buFont typeface="Arial" panose="020B0604020202020204" pitchFamily="34" charset="0"/>
              <a:buChar char="•"/>
            </a:pPr>
            <a:endParaRPr lang="en-US" dirty="0"/>
          </a:p>
          <a:p>
            <a:pPr marL="285750" indent="-285750">
              <a:buClr>
                <a:srgbClr val="6CB255"/>
              </a:buClr>
              <a:buFont typeface="Arial" panose="020B0604020202020204" pitchFamily="34" charset="0"/>
              <a:buChar char="•"/>
            </a:pPr>
            <a:r>
              <a:rPr lang="en-US" dirty="0"/>
              <a:t>6 known planets at the time</a:t>
            </a:r>
          </a:p>
        </p:txBody>
      </p:sp>
      <p:sp>
        <p:nvSpPr>
          <p:cNvPr id="9" name="TextBox 8">
            <a:extLst>
              <a:ext uri="{FF2B5EF4-FFF2-40B4-BE49-F238E27FC236}">
                <a16:creationId xmlns:a16="http://schemas.microsoft.com/office/drawing/2014/main" id="{287C36AC-3416-4450-AB2F-C7B8EF5CA179}"/>
              </a:ext>
            </a:extLst>
          </p:cNvPr>
          <p:cNvSpPr txBox="1"/>
          <p:nvPr/>
        </p:nvSpPr>
        <p:spPr>
          <a:xfrm>
            <a:off x="332796" y="4389045"/>
            <a:ext cx="3571294" cy="2308324"/>
          </a:xfrm>
          <a:prstGeom prst="rect">
            <a:avLst/>
          </a:prstGeom>
          <a:noFill/>
        </p:spPr>
        <p:txBody>
          <a:bodyPr wrap="square">
            <a:spAutoFit/>
          </a:bodyPr>
          <a:lstStyle/>
          <a:p>
            <a:r>
              <a:rPr lang="en-US" dirty="0">
                <a:solidFill>
                  <a:srgbClr val="6CB255"/>
                </a:solidFill>
              </a:rPr>
              <a:t>Copernicus’ System</a:t>
            </a:r>
            <a:r>
              <a:rPr lang="en-US" dirty="0"/>
              <a:t> Copernicus developed a heliocentric plan of the solar system. This system was published in the first edition of De </a:t>
            </a:r>
            <a:r>
              <a:rPr lang="en-US" dirty="0" err="1"/>
              <a:t>Revolutionibus</a:t>
            </a:r>
            <a:r>
              <a:rPr lang="en-US" dirty="0"/>
              <a:t> </a:t>
            </a:r>
            <a:r>
              <a:rPr lang="en-US" dirty="0" err="1"/>
              <a:t>Orbium</a:t>
            </a:r>
            <a:r>
              <a:rPr lang="en-US" dirty="0"/>
              <a:t> </a:t>
            </a:r>
            <a:r>
              <a:rPr lang="en-US" dirty="0" err="1"/>
              <a:t>Coelestium</a:t>
            </a:r>
            <a:r>
              <a:rPr lang="en-US" dirty="0"/>
              <a:t>. Notice the word Sol for “Sun” in the middle. (credit: Nicolai </a:t>
            </a:r>
            <a:r>
              <a:rPr lang="en-US" dirty="0" err="1"/>
              <a:t>Copernici</a:t>
            </a:r>
            <a:r>
              <a:rPr lang="en-US" dirty="0"/>
              <a:t>)</a:t>
            </a:r>
          </a:p>
        </p:txBody>
      </p:sp>
    </p:spTree>
    <p:extLst>
      <p:ext uri="{BB962C8B-B14F-4D97-AF65-F5344CB8AC3E}">
        <p14:creationId xmlns:p14="http://schemas.microsoft.com/office/powerpoint/2010/main" val="1793688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09601" y="241328"/>
            <a:ext cx="4969078" cy="647906"/>
          </a:xfrm>
        </p:spPr>
        <p:txBody>
          <a:bodyPr>
            <a:normAutofit/>
          </a:bodyPr>
          <a:lstStyle/>
          <a:p>
            <a:r>
              <a:rPr lang="en-US" dirty="0"/>
              <a:t>The heliocentric model</a:t>
            </a:r>
          </a:p>
        </p:txBody>
      </p:sp>
      <p:sp>
        <p:nvSpPr>
          <p:cNvPr id="7" name="Text Placeholder 6"/>
          <p:cNvSpPr>
            <a:spLocks noGrp="1"/>
          </p:cNvSpPr>
          <p:nvPr>
            <p:ph type="body" sz="quarter" idx="14"/>
          </p:nvPr>
        </p:nvSpPr>
        <p:spPr>
          <a:xfrm>
            <a:off x="6534906" y="3706301"/>
            <a:ext cx="5444574" cy="1377428"/>
          </a:xfrm>
        </p:spPr>
        <p:txBody>
          <a:bodyPr>
            <a:noAutofit/>
          </a:bodyPr>
          <a:lstStyle/>
          <a:p>
            <a:r>
              <a:rPr lang="en-US" b="1" dirty="0">
                <a:solidFill>
                  <a:srgbClr val="6CB255"/>
                </a:solidFill>
              </a:rPr>
              <a:t>Phases of Venus. </a:t>
            </a:r>
            <a:r>
              <a:rPr lang="en-US" dirty="0"/>
              <a:t>As Venus moves around the Sun, we see changing illumination of its surface, just as we see the face of the Moon illuminated differently in the course of a month.</a:t>
            </a:r>
          </a:p>
        </p:txBody>
      </p:sp>
      <p:pic>
        <p:nvPicPr>
          <p:cNvPr id="4" name="Picture Placeholder 3" descr="The phases of Venus as seen from Earth. At bottom center of this illustration the Earth is shown with an arrow pointing to the right indicating its direction of motion. Directly above the center of the diagram is the Sun. A blue ellipse is drawn around the Sun with an arrow pointing to the right, representing the orbit and motion of Venus. Venus is drawn in six different positions along its orbit to illustrate the different phases. The three on the left side of the orbit show the phases as Venus approaches Earth, with sunlight arriving from the right. Beginning at upper left, Venus is further from Earth than the Sun and appears gibbous. As Venus travels to a point on the left side of the orbit it appears half illuminated as seen from Earth. As Venus gets closer to the line between Earth and Sun, it appears as a thin crescent. The three positions on the right side of the orbit show the phases as Venus gets farther from Earth, with sunlight arriving from the left. The right side of the diagram is a mirror view of the left. Venus appears as thin crescent close to Earth, then moves further to the right to appear half illuminated, and finally appears as gibbous before moving behind the Sun."/>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2432" r="834"/>
          <a:stretch/>
        </p:blipFill>
        <p:spPr>
          <a:xfrm>
            <a:off x="6534905" y="65374"/>
            <a:ext cx="5562019" cy="3432835"/>
          </a:xfrm>
        </p:spPr>
      </p:pic>
      <p:sp>
        <p:nvSpPr>
          <p:cNvPr id="9" name="TextBox 8">
            <a:extLst>
              <a:ext uri="{FF2B5EF4-FFF2-40B4-BE49-F238E27FC236}">
                <a16:creationId xmlns:a16="http://schemas.microsoft.com/office/drawing/2014/main" id="{5B961D45-9249-4BC6-B9AA-43E4DA977DC2}"/>
              </a:ext>
            </a:extLst>
          </p:cNvPr>
          <p:cNvSpPr txBox="1"/>
          <p:nvPr/>
        </p:nvSpPr>
        <p:spPr>
          <a:xfrm>
            <a:off x="440304" y="1026403"/>
            <a:ext cx="5562019" cy="4955203"/>
          </a:xfrm>
          <a:prstGeom prst="rect">
            <a:avLst/>
          </a:prstGeom>
          <a:noFill/>
        </p:spPr>
        <p:txBody>
          <a:bodyPr wrap="square">
            <a:spAutoFit/>
          </a:bodyPr>
          <a:lstStyle/>
          <a:p>
            <a:pPr marL="342900" indent="-342900">
              <a:buClr>
                <a:srgbClr val="6CB255"/>
              </a:buClr>
              <a:buFont typeface="Arial" panose="020B0604020202020204" pitchFamily="34" charset="0"/>
              <a:buChar char="•"/>
            </a:pPr>
            <a:r>
              <a:rPr lang="en-US" sz="2000" dirty="0"/>
              <a:t>Copernicus could not prove that Earth revolves about the Sun.</a:t>
            </a:r>
          </a:p>
          <a:p>
            <a:pPr marL="342900" indent="-342900">
              <a:buClr>
                <a:srgbClr val="6CB255"/>
              </a:buClr>
              <a:buFont typeface="Arial" panose="020B0604020202020204" pitchFamily="34" charset="0"/>
              <a:buChar char="•"/>
            </a:pPr>
            <a:endParaRPr lang="en-US" sz="800" dirty="0"/>
          </a:p>
          <a:p>
            <a:pPr marL="342900" indent="-342900">
              <a:buClr>
                <a:srgbClr val="6CB255"/>
              </a:buClr>
              <a:buFont typeface="Arial" panose="020B0604020202020204" pitchFamily="34" charset="0"/>
              <a:buChar char="•"/>
            </a:pPr>
            <a:r>
              <a:rPr lang="en-US" sz="2000" dirty="0"/>
              <a:t>It was hard to change the existing philosophical (religious) traditions.</a:t>
            </a:r>
          </a:p>
          <a:p>
            <a:pPr marL="342900" indent="-342900">
              <a:buClr>
                <a:srgbClr val="6CB255"/>
              </a:buClr>
              <a:buFont typeface="Arial" panose="020B0604020202020204" pitchFamily="34" charset="0"/>
              <a:buChar char="•"/>
            </a:pPr>
            <a:endParaRPr lang="en-US" sz="800" dirty="0"/>
          </a:p>
          <a:p>
            <a:pPr marL="342900" indent="-342900">
              <a:buClr>
                <a:srgbClr val="6CB255"/>
              </a:buClr>
              <a:buFont typeface="Arial" panose="020B0604020202020204" pitchFamily="34" charset="0"/>
              <a:buChar char="•"/>
            </a:pPr>
            <a:r>
              <a:rPr lang="en-US" sz="2000" dirty="0"/>
              <a:t>In fact, in the North American colonies, the older geocentric system was still taught at Harvard University in the first years after it was founded in 1636.</a:t>
            </a:r>
          </a:p>
          <a:p>
            <a:pPr marL="342900" indent="-342900">
              <a:buClr>
                <a:srgbClr val="6CB255"/>
              </a:buClr>
              <a:buFont typeface="Arial" panose="020B0604020202020204" pitchFamily="34" charset="0"/>
              <a:buChar char="•"/>
            </a:pPr>
            <a:endParaRPr lang="en-US" sz="2000" dirty="0"/>
          </a:p>
          <a:p>
            <a:pPr>
              <a:buClr>
                <a:srgbClr val="6CB255"/>
              </a:buClr>
            </a:pPr>
            <a:r>
              <a:rPr lang="en-US" sz="2000" b="1" dirty="0">
                <a:solidFill>
                  <a:srgbClr val="6CB255"/>
                </a:solidFill>
              </a:rPr>
              <a:t>Lack of Model Testing</a:t>
            </a:r>
          </a:p>
          <a:p>
            <a:pPr marL="342900" indent="-342900">
              <a:buClr>
                <a:srgbClr val="6CB255"/>
              </a:buClr>
              <a:buFont typeface="Arial" panose="020B0604020202020204" pitchFamily="34" charset="0"/>
              <a:buChar char="•"/>
            </a:pPr>
            <a:r>
              <a:rPr lang="en-US" sz="2000" dirty="0"/>
              <a:t>If Venus circles the Sun, the planet should go through the full range of phases just as the Moon does, whereas if it circles Earth, it should not.</a:t>
            </a:r>
          </a:p>
          <a:p>
            <a:pPr marL="342900" indent="-342900">
              <a:buClr>
                <a:srgbClr val="6CB255"/>
              </a:buClr>
              <a:buFont typeface="Arial" panose="020B0604020202020204" pitchFamily="34" charset="0"/>
              <a:buChar char="•"/>
            </a:pPr>
            <a:endParaRPr lang="en-US" sz="2000" dirty="0"/>
          </a:p>
        </p:txBody>
      </p:sp>
    </p:spTree>
    <p:extLst>
      <p:ext uri="{BB962C8B-B14F-4D97-AF65-F5344CB8AC3E}">
        <p14:creationId xmlns:p14="http://schemas.microsoft.com/office/powerpoint/2010/main" val="3151154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550878" y="83892"/>
            <a:ext cx="3316448" cy="503338"/>
          </a:xfrm>
        </p:spPr>
        <p:txBody>
          <a:bodyPr>
            <a:normAutofit/>
          </a:bodyPr>
          <a:lstStyle/>
          <a:p>
            <a:r>
              <a:rPr lang="en-US" dirty="0"/>
              <a:t>Galileo Galilei</a:t>
            </a:r>
          </a:p>
        </p:txBody>
      </p:sp>
      <p:pic>
        <p:nvPicPr>
          <p:cNvPr id="2" name="Picture Placeholder 1" descr="Painting of Galileo Galilei."/>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5214" b="2115"/>
          <a:stretch/>
        </p:blipFill>
        <p:spPr>
          <a:xfrm>
            <a:off x="8983635" y="151002"/>
            <a:ext cx="2913776" cy="3431326"/>
          </a:xfrm>
        </p:spPr>
      </p:pic>
      <p:sp>
        <p:nvSpPr>
          <p:cNvPr id="14" name="Text Placeholder 13"/>
          <p:cNvSpPr>
            <a:spLocks noGrp="1"/>
          </p:cNvSpPr>
          <p:nvPr>
            <p:ph type="body" sz="quarter" idx="14"/>
          </p:nvPr>
        </p:nvSpPr>
        <p:spPr>
          <a:xfrm>
            <a:off x="8892330" y="3574270"/>
            <a:ext cx="3400338" cy="3027866"/>
          </a:xfrm>
        </p:spPr>
        <p:txBody>
          <a:bodyPr>
            <a:noAutofit/>
          </a:bodyPr>
          <a:lstStyle/>
          <a:p>
            <a:r>
              <a:rPr lang="ro-RO" sz="1800" b="1" dirty="0">
                <a:solidFill>
                  <a:srgbClr val="6CB255"/>
                </a:solidFill>
              </a:rPr>
              <a:t>Galileo Galilei (1564–1642)</a:t>
            </a:r>
            <a:r>
              <a:rPr lang="en-US" sz="1800" b="1" dirty="0">
                <a:solidFill>
                  <a:srgbClr val="6CB255"/>
                </a:solidFill>
              </a:rPr>
              <a:t> </a:t>
            </a:r>
            <a:r>
              <a:rPr lang="en-US" sz="1800" dirty="0">
                <a:solidFill>
                  <a:srgbClr val="000000"/>
                </a:solidFill>
              </a:rPr>
              <a:t>Galileo advocated that we perform experiments or make observations to ask nature its ways. When Galileo turned the telescope to the sky, he found things were not the way philosophers had supposed.</a:t>
            </a:r>
          </a:p>
        </p:txBody>
      </p:sp>
      <p:sp>
        <p:nvSpPr>
          <p:cNvPr id="7" name="TextBox 6">
            <a:extLst>
              <a:ext uri="{FF2B5EF4-FFF2-40B4-BE49-F238E27FC236}">
                <a16:creationId xmlns:a16="http://schemas.microsoft.com/office/drawing/2014/main" id="{F1B58294-F782-40B0-AD75-C3C5809B33B1}"/>
              </a:ext>
            </a:extLst>
          </p:cNvPr>
          <p:cNvSpPr txBox="1"/>
          <p:nvPr/>
        </p:nvSpPr>
        <p:spPr>
          <a:xfrm>
            <a:off x="294589" y="604226"/>
            <a:ext cx="8153125" cy="6247864"/>
          </a:xfrm>
          <a:prstGeom prst="rect">
            <a:avLst/>
          </a:prstGeom>
          <a:noFill/>
        </p:spPr>
        <p:txBody>
          <a:bodyPr wrap="square">
            <a:spAutoFit/>
          </a:bodyPr>
          <a:lstStyle/>
          <a:p>
            <a:pPr marL="285750" indent="-285750">
              <a:buClr>
                <a:srgbClr val="6CB255"/>
              </a:buClr>
              <a:buFont typeface="Arial" panose="020B0604020202020204" pitchFamily="34" charset="0"/>
              <a:buChar char="•"/>
            </a:pPr>
            <a:r>
              <a:rPr lang="en-US" sz="2000" dirty="0"/>
              <a:t>Many of the modern scientific concepts of observation, experimentation, and the testing of hypotheses through careful quantitative measurements were pioneered by a man who lived nearly a century after Copernicus.</a:t>
            </a:r>
          </a:p>
          <a:p>
            <a:pPr marL="285750" indent="-285750">
              <a:buClr>
                <a:srgbClr val="6CB255"/>
              </a:buClr>
              <a:buFont typeface="Arial" panose="020B0604020202020204" pitchFamily="34" charset="0"/>
              <a:buChar char="•"/>
            </a:pPr>
            <a:r>
              <a:rPr lang="en-US" sz="2000" dirty="0"/>
              <a:t>Galileo Galilei a contemporary of Shakespeare, was born in Pisa. </a:t>
            </a:r>
          </a:p>
          <a:p>
            <a:pPr marL="285750" indent="-285750">
              <a:buClr>
                <a:srgbClr val="6CB255"/>
              </a:buClr>
              <a:buFont typeface="Arial" panose="020B0604020202020204" pitchFamily="34" charset="0"/>
              <a:buChar char="•"/>
            </a:pPr>
            <a:r>
              <a:rPr lang="en-US" sz="2000" dirty="0"/>
              <a:t>Like Copernicus, he began training for a medical career, but he had little interest in the subject and later switched to mathematics. </a:t>
            </a:r>
          </a:p>
          <a:p>
            <a:pPr marL="285750" indent="-285750">
              <a:buClr>
                <a:srgbClr val="6CB255"/>
              </a:buClr>
              <a:buFont typeface="Arial" panose="020B0604020202020204" pitchFamily="34" charset="0"/>
              <a:buChar char="•"/>
            </a:pPr>
            <a:r>
              <a:rPr lang="en-US" sz="2000" dirty="0"/>
              <a:t>He held faculty positions at the University of Pisa and the University of Padua, and eventually became mathematician to the Grand Duke of Tuscany in Florence.</a:t>
            </a:r>
          </a:p>
          <a:p>
            <a:pPr marL="285750" indent="-285750">
              <a:buClr>
                <a:srgbClr val="6CB255"/>
              </a:buClr>
              <a:buFont typeface="Arial" panose="020B0604020202020204" pitchFamily="34" charset="0"/>
              <a:buChar char="•"/>
            </a:pPr>
            <a:endParaRPr lang="en-US" sz="2000" dirty="0"/>
          </a:p>
          <a:p>
            <a:pPr marL="285750" indent="-285750">
              <a:buClr>
                <a:srgbClr val="6CB255"/>
              </a:buClr>
              <a:buFont typeface="Arial" panose="020B0604020202020204" pitchFamily="34" charset="0"/>
              <a:buChar char="•"/>
            </a:pPr>
            <a:r>
              <a:rPr lang="en-US" sz="2000" dirty="0"/>
              <a:t>Greatest Contributions:</a:t>
            </a:r>
          </a:p>
          <a:p>
            <a:pPr marL="800100" lvl="1" indent="-342900">
              <a:buClr>
                <a:srgbClr val="6CB255"/>
              </a:buClr>
              <a:buFont typeface="Wingdings" panose="05000000000000000000" pitchFamily="2" charset="2"/>
              <a:buChar char="Ø"/>
            </a:pPr>
            <a:r>
              <a:rPr lang="en-US" sz="2000" b="1" dirty="0"/>
              <a:t>Mechanics</a:t>
            </a:r>
            <a:r>
              <a:rPr lang="en-US" sz="2000" dirty="0"/>
              <a:t>: the study of motion and actions of forces on bodies</a:t>
            </a:r>
          </a:p>
          <a:p>
            <a:pPr marL="1257300" lvl="2" indent="-342900">
              <a:buClr>
                <a:srgbClr val="6CB255"/>
              </a:buClr>
              <a:buFont typeface="Wingdings" panose="05000000000000000000" pitchFamily="2" charset="2"/>
              <a:buChar char="Ø"/>
            </a:pPr>
            <a:r>
              <a:rPr lang="en-US" sz="2000" dirty="0"/>
              <a:t>Objects at motions tends to stay at motion and objects at rest tends to stay at rest.</a:t>
            </a:r>
          </a:p>
          <a:p>
            <a:pPr marL="1257300" lvl="2" indent="-342900">
              <a:buClr>
                <a:srgbClr val="6CB255"/>
              </a:buClr>
              <a:buFont typeface="Wingdings" panose="05000000000000000000" pitchFamily="2" charset="2"/>
              <a:buChar char="Ø"/>
            </a:pPr>
            <a:r>
              <a:rPr lang="en-US" sz="2000" dirty="0"/>
              <a:t>Force is required to stop or start, speed up or slow down.</a:t>
            </a:r>
          </a:p>
          <a:p>
            <a:pPr marL="1257300" lvl="2" indent="-342900">
              <a:buClr>
                <a:srgbClr val="6CB255"/>
              </a:buClr>
              <a:buFont typeface="Wingdings" panose="05000000000000000000" pitchFamily="2" charset="2"/>
              <a:buChar char="Ø"/>
            </a:pPr>
            <a:r>
              <a:rPr lang="en-US" sz="2000" dirty="0"/>
              <a:t>Acceleration: Change rate of change of speed</a:t>
            </a:r>
          </a:p>
          <a:p>
            <a:pPr marL="800100" lvl="1" indent="-342900">
              <a:buClr>
                <a:srgbClr val="6CB255"/>
              </a:buClr>
              <a:buFont typeface="Wingdings" panose="05000000000000000000" pitchFamily="2" charset="2"/>
              <a:buChar char="Ø"/>
            </a:pPr>
            <a:r>
              <a:rPr lang="en-US" sz="2000" dirty="0"/>
              <a:t> </a:t>
            </a:r>
            <a:r>
              <a:rPr lang="en-US" sz="2000" b="1" dirty="0"/>
              <a:t>Astronomy</a:t>
            </a:r>
            <a:r>
              <a:rPr lang="en-US" sz="2000" dirty="0"/>
              <a:t>:</a:t>
            </a:r>
          </a:p>
          <a:p>
            <a:pPr marL="1257300" lvl="2" indent="-342900">
              <a:buClr>
                <a:srgbClr val="6CB255"/>
              </a:buClr>
              <a:buFont typeface="Wingdings" panose="05000000000000000000" pitchFamily="2" charset="2"/>
              <a:buChar char="Ø"/>
            </a:pPr>
            <a:r>
              <a:rPr lang="en-US" sz="2000" dirty="0"/>
              <a:t>Heliocentric Solar System</a:t>
            </a:r>
          </a:p>
          <a:p>
            <a:pPr marL="800100" lvl="1" indent="-342900">
              <a:buClr>
                <a:srgbClr val="6CB255"/>
              </a:buClr>
              <a:buFont typeface="Wingdings" panose="05000000000000000000" pitchFamily="2" charset="2"/>
              <a:buChar char="Ø"/>
            </a:pPr>
            <a:endParaRPr lang="en-US" sz="2000" dirty="0"/>
          </a:p>
        </p:txBody>
      </p:sp>
    </p:spTree>
    <p:extLst>
      <p:ext uri="{BB962C8B-B14F-4D97-AF65-F5344CB8AC3E}">
        <p14:creationId xmlns:p14="http://schemas.microsoft.com/office/powerpoint/2010/main" val="4282816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1540777" y="130316"/>
            <a:ext cx="10750549" cy="606309"/>
          </a:xfrm>
        </p:spPr>
        <p:txBody>
          <a:bodyPr/>
          <a:lstStyle/>
          <a:p>
            <a:r>
              <a:rPr lang="en-US" dirty="0"/>
              <a:t>Galileo’s Astronomical Observations</a:t>
            </a:r>
          </a:p>
        </p:txBody>
      </p:sp>
      <p:pic>
        <p:nvPicPr>
          <p:cNvPr id="3" name="Picture Placeholder 2" descr="Photograph of Galileo’s telescope showing its elegantly decorated tub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4942" t="4964" r="3993" b="5624"/>
          <a:stretch/>
        </p:blipFill>
        <p:spPr>
          <a:xfrm>
            <a:off x="1140903" y="847636"/>
            <a:ext cx="8707772" cy="606309"/>
          </a:xfrm>
        </p:spPr>
      </p:pic>
      <p:sp>
        <p:nvSpPr>
          <p:cNvPr id="7" name="Text Placeholder 6"/>
          <p:cNvSpPr>
            <a:spLocks noGrp="1"/>
          </p:cNvSpPr>
          <p:nvPr>
            <p:ph type="body" sz="quarter" idx="14"/>
          </p:nvPr>
        </p:nvSpPr>
        <p:spPr>
          <a:xfrm>
            <a:off x="720725" y="1593657"/>
            <a:ext cx="10750549" cy="332025"/>
          </a:xfrm>
        </p:spPr>
        <p:txBody>
          <a:bodyPr>
            <a:normAutofit lnSpcReduction="10000"/>
          </a:bodyPr>
          <a:lstStyle/>
          <a:p>
            <a:r>
              <a:rPr lang="en-US" sz="1600" b="1" dirty="0">
                <a:solidFill>
                  <a:srgbClr val="6CB255"/>
                </a:solidFill>
              </a:rPr>
              <a:t>Telescope Used by Galileo. </a:t>
            </a:r>
            <a:r>
              <a:rPr lang="en-US" sz="1600" dirty="0"/>
              <a:t>The telescope has a wooden tube covered with paper and a lens 26 millimeters across.</a:t>
            </a:r>
          </a:p>
        </p:txBody>
      </p:sp>
      <p:sp>
        <p:nvSpPr>
          <p:cNvPr id="9" name="TextBox 8">
            <a:extLst>
              <a:ext uri="{FF2B5EF4-FFF2-40B4-BE49-F238E27FC236}">
                <a16:creationId xmlns:a16="http://schemas.microsoft.com/office/drawing/2014/main" id="{EF7CB865-07D0-498D-A22B-9AA21ECD91E6}"/>
              </a:ext>
            </a:extLst>
          </p:cNvPr>
          <p:cNvSpPr txBox="1"/>
          <p:nvPr/>
        </p:nvSpPr>
        <p:spPr>
          <a:xfrm>
            <a:off x="562062" y="2180544"/>
            <a:ext cx="11098635" cy="3785652"/>
          </a:xfrm>
          <a:prstGeom prst="rect">
            <a:avLst/>
          </a:prstGeom>
          <a:noFill/>
        </p:spPr>
        <p:txBody>
          <a:bodyPr wrap="square">
            <a:spAutoFit/>
          </a:bodyPr>
          <a:lstStyle/>
          <a:p>
            <a:pPr marL="342900" indent="-342900">
              <a:buClr>
                <a:srgbClr val="6CB255"/>
              </a:buClr>
              <a:buFont typeface="Arial" panose="020B0604020202020204" pitchFamily="34" charset="0"/>
              <a:buChar char="•"/>
            </a:pPr>
            <a:r>
              <a:rPr lang="en-US" sz="2000" dirty="0"/>
              <a:t>The first “spyglasses” (now called telescopes) that attracted much notice were made in 1608 by the Dutch spectacle maker Hans </a:t>
            </a:r>
            <a:r>
              <a:rPr lang="en-US" sz="2000" dirty="0" err="1"/>
              <a:t>Lippershey</a:t>
            </a:r>
            <a:r>
              <a:rPr lang="en-US" sz="2000" dirty="0"/>
              <a:t> (1570–1619). </a:t>
            </a:r>
          </a:p>
          <a:p>
            <a:pPr marL="342900" indent="-342900">
              <a:buClr>
                <a:srgbClr val="6CB255"/>
              </a:buClr>
              <a:buFont typeface="Arial" panose="020B0604020202020204" pitchFamily="34" charset="0"/>
              <a:buChar char="•"/>
            </a:pPr>
            <a:endParaRPr lang="en-US" sz="2000" dirty="0"/>
          </a:p>
          <a:p>
            <a:pPr marL="342900" indent="-342900">
              <a:buClr>
                <a:srgbClr val="6CB255"/>
              </a:buClr>
              <a:buFont typeface="Arial" panose="020B0604020202020204" pitchFamily="34" charset="0"/>
              <a:buChar char="•"/>
            </a:pPr>
            <a:r>
              <a:rPr lang="en-US" sz="2000" dirty="0"/>
              <a:t>Galileo heard of the discovery and, without ever having seen an assembled telescope, constructed one of his own with a three-power magnification (3×), which made distant objects appear three times nearer and larger.</a:t>
            </a:r>
          </a:p>
          <a:p>
            <a:pPr marL="342900" indent="-342900">
              <a:buClr>
                <a:srgbClr val="6CB255"/>
              </a:buClr>
              <a:buFont typeface="Arial" panose="020B0604020202020204" pitchFamily="34" charset="0"/>
              <a:buChar char="•"/>
            </a:pPr>
            <a:endParaRPr lang="en-US" sz="2000" dirty="0"/>
          </a:p>
          <a:p>
            <a:pPr marL="342900" indent="-342900">
              <a:buClr>
                <a:srgbClr val="6CB255"/>
              </a:buClr>
              <a:buFont typeface="Arial" panose="020B0604020202020204" pitchFamily="34" charset="0"/>
              <a:buChar char="•"/>
            </a:pPr>
            <a:r>
              <a:rPr lang="en-US" sz="2000" dirty="0"/>
              <a:t>His salary was doubled by the Government for making a telescope with 9X magnification</a:t>
            </a:r>
          </a:p>
          <a:p>
            <a:pPr marL="342900" indent="-342900">
              <a:buClr>
                <a:srgbClr val="6CB255"/>
              </a:buClr>
              <a:buFont typeface="Arial" panose="020B0604020202020204" pitchFamily="34" charset="0"/>
              <a:buChar char="•"/>
            </a:pPr>
            <a:endParaRPr lang="en-US" sz="2000" dirty="0"/>
          </a:p>
          <a:p>
            <a:pPr marL="342900" indent="-342900">
              <a:buClr>
                <a:srgbClr val="6CB255"/>
              </a:buClr>
              <a:buFont typeface="Arial" panose="020B0604020202020204" pitchFamily="34" charset="0"/>
              <a:buChar char="•"/>
            </a:pPr>
            <a:r>
              <a:rPr lang="en-US" sz="2000" dirty="0"/>
              <a:t>After 30X magnification, he was able to see Jupiter's moons (Io, Europa, Ganymede, </a:t>
            </a:r>
            <a:r>
              <a:rPr lang="en-US" sz="2000" dirty="0" err="1"/>
              <a:t>Callisto</a:t>
            </a:r>
            <a:r>
              <a:rPr lang="en-US" sz="2000" dirty="0"/>
              <a:t>)</a:t>
            </a:r>
          </a:p>
          <a:p>
            <a:pPr marL="342900" indent="-342900">
              <a:buClr>
                <a:srgbClr val="6CB255"/>
              </a:buClr>
              <a:buFont typeface="Arial" panose="020B0604020202020204" pitchFamily="34" charset="0"/>
              <a:buChar char="•"/>
            </a:pPr>
            <a:endParaRPr lang="en-US" sz="2000" dirty="0"/>
          </a:p>
          <a:p>
            <a:pPr marL="342900" indent="-342900">
              <a:buClr>
                <a:srgbClr val="6CB255"/>
              </a:buClr>
              <a:buFont typeface="Arial" panose="020B0604020202020204" pitchFamily="34" charset="0"/>
              <a:buChar char="•"/>
            </a:pPr>
            <a:r>
              <a:rPr lang="en-US" sz="2000" b="0" i="0" dirty="0">
                <a:effectLst/>
              </a:rPr>
              <a:t>Galileo tested the Copernican theory mentioned earlier, based on the phases of Venus.</a:t>
            </a:r>
            <a:endParaRPr lang="en-US" sz="2000" dirty="0"/>
          </a:p>
        </p:txBody>
      </p:sp>
    </p:spTree>
    <p:extLst>
      <p:ext uri="{BB962C8B-B14F-4D97-AF65-F5344CB8AC3E}">
        <p14:creationId xmlns:p14="http://schemas.microsoft.com/office/powerpoint/2010/main" val="58733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sky above</a:t>
            </a:r>
          </a:p>
        </p:txBody>
      </p:sp>
      <p:pic>
        <p:nvPicPr>
          <p:cNvPr id="2" name="Picture Placeholder 1" descr="Diagram of the Horizon and the Zenith. In the center of this illustration a human figure stands looking upward. She is standing at the center of a series of concentric circles representing the ground, the outermost circle is labeled the “Horizon”. The sky is represented as a dome enclosing the figure and the ground the figure stands on. Thus, the dome meets the ground at the horizon. A line is drawn vertically upward from the figure to the top of the dome directly over the figure’s head, and is labeled the “Zenith”."/>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2679" r="12543"/>
          <a:stretch/>
        </p:blipFill>
        <p:spPr>
          <a:xfrm>
            <a:off x="5753235" y="222872"/>
            <a:ext cx="6083167" cy="3053728"/>
          </a:xfrm>
        </p:spPr>
      </p:pic>
      <p:sp>
        <p:nvSpPr>
          <p:cNvPr id="3" name="TextBox 2">
            <a:extLst>
              <a:ext uri="{FF2B5EF4-FFF2-40B4-BE49-F238E27FC236}">
                <a16:creationId xmlns:a16="http://schemas.microsoft.com/office/drawing/2014/main" id="{4A161783-CC06-4AA2-8E36-E4FC348B508B}"/>
              </a:ext>
            </a:extLst>
          </p:cNvPr>
          <p:cNvSpPr txBox="1"/>
          <p:nvPr/>
        </p:nvSpPr>
        <p:spPr>
          <a:xfrm>
            <a:off x="723899" y="3666394"/>
            <a:ext cx="6553201" cy="1938992"/>
          </a:xfrm>
          <a:prstGeom prst="rect">
            <a:avLst/>
          </a:prstGeom>
          <a:noFill/>
        </p:spPr>
        <p:txBody>
          <a:bodyPr wrap="square" rtlCol="0">
            <a:spAutoFit/>
          </a:bodyPr>
          <a:lstStyle/>
          <a:p>
            <a:pPr>
              <a:buClr>
                <a:srgbClr val="6CB255"/>
              </a:buClr>
            </a:pPr>
            <a:r>
              <a:rPr lang="en-US" sz="2000" dirty="0"/>
              <a:t>Standing on a large empty field, when you gaze up, you get the impression that you are at the center of a great hollow dome.</a:t>
            </a:r>
          </a:p>
          <a:p>
            <a:pPr marL="285750" indent="-285750">
              <a:buClr>
                <a:srgbClr val="6CB255"/>
              </a:buClr>
              <a:buFont typeface="Arial" panose="020B0604020202020204" pitchFamily="34" charset="0"/>
              <a:buChar char="•"/>
            </a:pPr>
            <a:endParaRPr lang="en-US" sz="2000" b="1" dirty="0"/>
          </a:p>
          <a:p>
            <a:pPr marL="285750" indent="-285750">
              <a:buClr>
                <a:srgbClr val="6CB255"/>
              </a:buClr>
              <a:buFont typeface="Arial" panose="020B0604020202020204" pitchFamily="34" charset="0"/>
              <a:buChar char="•"/>
            </a:pPr>
            <a:r>
              <a:rPr lang="en-US" sz="2000" b="1" dirty="0"/>
              <a:t>Zenith</a:t>
            </a:r>
            <a:r>
              <a:rPr lang="en-US" sz="2000" dirty="0"/>
              <a:t>: A point directly above your head</a:t>
            </a:r>
          </a:p>
          <a:p>
            <a:pPr marL="285750" indent="-285750">
              <a:buClr>
                <a:srgbClr val="6CB255"/>
              </a:buClr>
              <a:buFont typeface="Arial" panose="020B0604020202020204" pitchFamily="34" charset="0"/>
              <a:buChar char="•"/>
            </a:pPr>
            <a:r>
              <a:rPr lang="en-US" sz="2000" b="1" dirty="0"/>
              <a:t>Horizon</a:t>
            </a:r>
            <a:r>
              <a:rPr lang="en-US" sz="2000" dirty="0"/>
              <a:t>: A point where the dome meets the Earth</a:t>
            </a:r>
          </a:p>
        </p:txBody>
      </p:sp>
    </p:spTree>
    <p:extLst>
      <p:ext uri="{BB962C8B-B14F-4D97-AF65-F5344CB8AC3E}">
        <p14:creationId xmlns:p14="http://schemas.microsoft.com/office/powerpoint/2010/main" val="157581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EE86C62-F01C-4313-BA5A-8A0AEBB59008}"/>
              </a:ext>
            </a:extLst>
          </p:cNvPr>
          <p:cNvSpPr>
            <a:spLocks noGrp="1"/>
          </p:cNvSpPr>
          <p:nvPr>
            <p:ph type="body" sz="quarter" idx="14"/>
          </p:nvPr>
        </p:nvSpPr>
        <p:spPr>
          <a:xfrm>
            <a:off x="609600" y="318781"/>
            <a:ext cx="10750549" cy="6392411"/>
          </a:xfrm>
        </p:spPr>
        <p:txBody>
          <a:bodyPr>
            <a:normAutofit fontScale="92500" lnSpcReduction="20000"/>
          </a:bodyPr>
          <a:lstStyle/>
          <a:p>
            <a:pPr algn="l"/>
            <a:r>
              <a:rPr lang="en-US" b="1" i="0" dirty="0">
                <a:solidFill>
                  <a:srgbClr val="333333"/>
                </a:solidFill>
                <a:effectLst/>
                <a:latin typeface="Neue Helvetica W01"/>
              </a:rPr>
              <a:t>Observing the Planets</a:t>
            </a:r>
          </a:p>
          <a:p>
            <a:pPr algn="l"/>
            <a:r>
              <a:rPr lang="en-US" b="0" i="0" dirty="0">
                <a:solidFill>
                  <a:srgbClr val="424242"/>
                </a:solidFill>
                <a:effectLst/>
                <a:latin typeface="Neue Helvetica W01"/>
              </a:rPr>
              <a:t>At most any time of the night, and at any season, you can spot one or more bright planets in the sky. All five of the planets known to the ancients—Mercury, Venus, Mars, Jupiter, and Saturn—are more prominent than any but the brightest stars, and they can be seen even from urban locations if you know where and when to look. One way to tell planets from bright stars is that planets twinkle less.</a:t>
            </a:r>
          </a:p>
          <a:p>
            <a:pPr algn="l"/>
            <a:r>
              <a:rPr lang="en-US" b="0" i="0" dirty="0">
                <a:solidFill>
                  <a:srgbClr val="424242"/>
                </a:solidFill>
                <a:effectLst/>
                <a:latin typeface="Neue Helvetica W01"/>
              </a:rPr>
              <a:t>Venus, which stays close to the Sun from our perspective, appears either as an “evening star” in the west after sunset or as a “morning star” in the east before sunrise. It is the brightest object in the sky after the Sun and Moon. It far outshines any real star, and under the most favorable circumstances, it can even cast a visible shadow. Some young military recruits have tried to shoot Venus down as an approaching enemy craft or UFO.</a:t>
            </a:r>
          </a:p>
          <a:p>
            <a:pPr algn="l"/>
            <a:r>
              <a:rPr lang="en-US" b="0" i="0" dirty="0">
                <a:solidFill>
                  <a:srgbClr val="424242"/>
                </a:solidFill>
                <a:effectLst/>
                <a:latin typeface="Neue Helvetica W01"/>
              </a:rPr>
              <a:t>Mars, with its distinctive red color, can be nearly as bright as Venus is when close to Earth, but normally it remains much less conspicuous. Jupiter is most often the second-brightest planet, approximately equaling in brilliance the brightest stars. Saturn is dimmer, and it varies considerably in brightness, depending on whether its large rings are seen nearly edge-on (faint) or more widely opened (bright).</a:t>
            </a:r>
          </a:p>
          <a:p>
            <a:pPr algn="l"/>
            <a:r>
              <a:rPr lang="en-US" b="0" i="0" dirty="0">
                <a:solidFill>
                  <a:srgbClr val="424242"/>
                </a:solidFill>
                <a:effectLst/>
                <a:latin typeface="Neue Helvetica W01"/>
              </a:rPr>
              <a:t>Mercury is quite bright, but few people ever notice it because it never moves very far from the Sun (it’s never more than 28° away in the sky) and is always seen against bright twilight skies.</a:t>
            </a:r>
          </a:p>
          <a:p>
            <a:pPr algn="l"/>
            <a:r>
              <a:rPr lang="en-US" b="0" i="0" dirty="0">
                <a:solidFill>
                  <a:srgbClr val="424242"/>
                </a:solidFill>
                <a:effectLst/>
                <a:latin typeface="Neue Helvetica W01"/>
              </a:rPr>
              <a:t>True to their name, the planets “wander” against the background of the “fixed” stars. Although their apparent motions are complex, they reflect an underlying order upon which the heliocentric model of the solar system, as described in this chapter, was based. The positions of the planets are often listed in newspapers (sometimes on the weather page), and clear maps and guides to their locations can be found each month in such magazines as </a:t>
            </a:r>
            <a:r>
              <a:rPr lang="en-US" b="0" i="1" dirty="0">
                <a:solidFill>
                  <a:srgbClr val="424242"/>
                </a:solidFill>
                <a:effectLst/>
                <a:latin typeface="Neue Helvetica W01"/>
              </a:rPr>
              <a:t>Sky &amp; Telescope</a:t>
            </a:r>
            <a:r>
              <a:rPr lang="en-US" b="0" i="0" dirty="0">
                <a:solidFill>
                  <a:srgbClr val="424242"/>
                </a:solidFill>
                <a:effectLst/>
                <a:latin typeface="Neue Helvetica W01"/>
              </a:rPr>
              <a:t> and </a:t>
            </a:r>
            <a:r>
              <a:rPr lang="en-US" b="0" i="1" dirty="0">
                <a:solidFill>
                  <a:srgbClr val="424242"/>
                </a:solidFill>
                <a:effectLst/>
                <a:latin typeface="Neue Helvetica W01"/>
              </a:rPr>
              <a:t>Astronomy</a:t>
            </a:r>
            <a:r>
              <a:rPr lang="en-US" b="0" i="0" dirty="0">
                <a:solidFill>
                  <a:srgbClr val="424242"/>
                </a:solidFill>
                <a:effectLst/>
                <a:latin typeface="Neue Helvetica W01"/>
              </a:rPr>
              <a:t> (available at most libraries and online). There are also a number of computer programs and phone and tablet apps that allow you to display where the planets are on any night.</a:t>
            </a:r>
          </a:p>
          <a:p>
            <a:endParaRPr lang="en-US" dirty="0"/>
          </a:p>
        </p:txBody>
      </p:sp>
    </p:spTree>
    <p:extLst>
      <p:ext uri="{BB962C8B-B14F-4D97-AF65-F5344CB8AC3E}">
        <p14:creationId xmlns:p14="http://schemas.microsoft.com/office/powerpoint/2010/main" val="3748259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 Placeholder 13"/>
          <p:cNvSpPr>
            <a:spLocks noGrp="1"/>
          </p:cNvSpPr>
          <p:nvPr>
            <p:ph type="body" sz="quarter" idx="14"/>
          </p:nvPr>
        </p:nvSpPr>
        <p:spPr>
          <a:xfrm>
            <a:off x="1981200" y="4932727"/>
            <a:ext cx="8062912" cy="169192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
        <p:nvSpPr>
          <p:cNvPr id="7" name="Title 4">
            <a:extLst>
              <a:ext uri="{FF2B5EF4-FFF2-40B4-BE49-F238E27FC236}">
                <a16:creationId xmlns:a16="http://schemas.microsoft.com/office/drawing/2014/main" id="{20D5740B-7242-449C-B0AD-82A49D4048CC}"/>
              </a:ext>
            </a:extLst>
          </p:cNvPr>
          <p:cNvSpPr>
            <a:spLocks noGrp="1"/>
          </p:cNvSpPr>
          <p:nvPr>
            <p:ph type="title"/>
          </p:nvPr>
        </p:nvSpPr>
        <p:spPr>
          <a:xfrm>
            <a:off x="609600" y="241327"/>
            <a:ext cx="10750549" cy="659535"/>
          </a:xfrm>
        </p:spPr>
        <p:txBody>
          <a:bodyPr/>
          <a:lstStyle/>
          <a:p>
            <a:r>
              <a:rPr lang="en-US" dirty="0"/>
              <a:t>End of chapter 2</a:t>
            </a:r>
          </a:p>
        </p:txBody>
      </p:sp>
    </p:spTree>
    <p:extLst>
      <p:ext uri="{BB962C8B-B14F-4D97-AF65-F5344CB8AC3E}">
        <p14:creationId xmlns:p14="http://schemas.microsoft.com/office/powerpoint/2010/main" val="386301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 Celestial sphere</a:t>
            </a:r>
          </a:p>
        </p:txBody>
      </p:sp>
      <p:pic>
        <p:nvPicPr>
          <p:cNvPr id="2" name="Picture Placeholder 1" descr="Circles on the Celestial Sphere. At the center of this figure the Earth is shown with the Equator, North, and South poles labeled. The Earth is tilted so that the North Pole is pointing toward the upper right. The Earth is embedded within a sphere representing the sky. A white line is drawn projecting from the North Pole onto the sky, at which point it is labeled the “North celestial pole”. A white circular arrow is drawn counter-clockwise around the North celestial pole indicating the apparent motion of the stars. The equator is projected onto the sky, drawn in white and is labeled the “Celestial equator”. An oversized human figure stands in North America, with a vertical line drawn upward and intersects the sky sphere at a point labeled “Your zenith”, and is drawn in yellow. The horizon as seen from the vantage point of the figure is projected onto the sky, labeled “Your horizon”, and is drawn in red. This horizon line splits the sky roughly in half from the observer’s point of view."/>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8859" r="3542"/>
          <a:stretch/>
        </p:blipFill>
        <p:spPr>
          <a:xfrm>
            <a:off x="6438901" y="112737"/>
            <a:ext cx="5610224" cy="4622291"/>
          </a:xfrm>
        </p:spPr>
      </p:pic>
      <p:sp>
        <p:nvSpPr>
          <p:cNvPr id="7" name="Text Placeholder 6"/>
          <p:cNvSpPr>
            <a:spLocks noGrp="1"/>
          </p:cNvSpPr>
          <p:nvPr>
            <p:ph type="body" sz="quarter" idx="14"/>
          </p:nvPr>
        </p:nvSpPr>
        <p:spPr>
          <a:xfrm>
            <a:off x="6359525" y="4752979"/>
            <a:ext cx="5610224" cy="1714495"/>
          </a:xfrm>
        </p:spPr>
        <p:txBody>
          <a:bodyPr>
            <a:noAutofit/>
          </a:bodyPr>
          <a:lstStyle/>
          <a:p>
            <a:r>
              <a:rPr lang="en-US" sz="1400" b="1" dirty="0">
                <a:solidFill>
                  <a:srgbClr val="6CB255"/>
                </a:solidFill>
              </a:rPr>
              <a:t>Circles on the Celestial Sphere. </a:t>
            </a:r>
            <a:r>
              <a:rPr lang="en-US" sz="1400" dirty="0"/>
              <a:t>Here we show the (imaginary) celestial sphere around Earth, on which objects are fixed, and which rotates around Earth on an axis. In reality, it is Earth that turns around this axis, creating the illusion that the sky revolves around us. Note that Earth in this picture has been tilted so that your location is at the top and the North Pole is where the N is. The apparent motion of celestial objects in the sky around the pole is shown by the circular arrow.</a:t>
            </a:r>
          </a:p>
        </p:txBody>
      </p:sp>
      <p:sp>
        <p:nvSpPr>
          <p:cNvPr id="3" name="TextBox 2">
            <a:extLst>
              <a:ext uri="{FF2B5EF4-FFF2-40B4-BE49-F238E27FC236}">
                <a16:creationId xmlns:a16="http://schemas.microsoft.com/office/drawing/2014/main" id="{ABA1CAC6-1798-4163-BEF3-45A9FD54B58A}"/>
              </a:ext>
            </a:extLst>
          </p:cNvPr>
          <p:cNvSpPr txBox="1"/>
          <p:nvPr/>
        </p:nvSpPr>
        <p:spPr>
          <a:xfrm>
            <a:off x="390525" y="1029451"/>
            <a:ext cx="5705475" cy="5016758"/>
          </a:xfrm>
          <a:prstGeom prst="rect">
            <a:avLst/>
          </a:prstGeom>
          <a:noFill/>
        </p:spPr>
        <p:txBody>
          <a:bodyPr wrap="square" rtlCol="0">
            <a:spAutoFit/>
          </a:bodyPr>
          <a:lstStyle/>
          <a:p>
            <a:pPr marL="285750" indent="-285750">
              <a:buClr>
                <a:srgbClr val="6CB255"/>
              </a:buClr>
              <a:buFont typeface="Arial" panose="020B0604020202020204" pitchFamily="34" charset="0"/>
              <a:buChar char="•"/>
            </a:pPr>
            <a:r>
              <a:rPr lang="en-US" sz="2000" dirty="0"/>
              <a:t>Stars rise on the eastern horizon (like the Sun and Moon) and sets on the western horizon. </a:t>
            </a:r>
          </a:p>
          <a:p>
            <a:pPr marL="285750" indent="-285750">
              <a:buClr>
                <a:srgbClr val="6CB255"/>
              </a:buClr>
              <a:buFont typeface="Arial" panose="020B0604020202020204" pitchFamily="34" charset="0"/>
              <a:buChar char="•"/>
            </a:pPr>
            <a:endParaRPr lang="en-US" sz="2000" dirty="0"/>
          </a:p>
          <a:p>
            <a:pPr marL="285750" indent="-285750">
              <a:buClr>
                <a:srgbClr val="6CB255"/>
              </a:buClr>
              <a:buFont typeface="Arial" panose="020B0604020202020204" pitchFamily="34" charset="0"/>
              <a:buChar char="•"/>
            </a:pPr>
            <a:r>
              <a:rPr lang="en-US" sz="2000" dirty="0"/>
              <a:t>Dome of the sky is a great sphere that turns and brings different stars into view.</a:t>
            </a:r>
          </a:p>
          <a:p>
            <a:pPr marL="285750" indent="-285750">
              <a:buClr>
                <a:srgbClr val="6CB255"/>
              </a:buClr>
              <a:buFont typeface="Arial" panose="020B0604020202020204" pitchFamily="34" charset="0"/>
              <a:buChar char="•"/>
            </a:pPr>
            <a:endParaRPr lang="en-US" sz="2000" dirty="0"/>
          </a:p>
          <a:p>
            <a:pPr marL="285750" indent="-285750">
              <a:buClr>
                <a:srgbClr val="6CB255"/>
              </a:buClr>
              <a:buFont typeface="Arial" panose="020B0604020202020204" pitchFamily="34" charset="0"/>
              <a:buChar char="•"/>
            </a:pPr>
            <a:r>
              <a:rPr lang="en-US" sz="2000" dirty="0"/>
              <a:t>This sky is the </a:t>
            </a:r>
            <a:r>
              <a:rPr lang="en-US" sz="2000" b="1" dirty="0"/>
              <a:t>Celestial Sphere</a:t>
            </a:r>
            <a:r>
              <a:rPr lang="en-US" sz="2000" dirty="0"/>
              <a:t>.</a:t>
            </a:r>
          </a:p>
          <a:p>
            <a:pPr marL="285750" indent="-285750">
              <a:buClr>
                <a:srgbClr val="6CB255"/>
              </a:buClr>
              <a:buFont typeface="Arial" panose="020B0604020202020204" pitchFamily="34" charset="0"/>
              <a:buChar char="•"/>
            </a:pPr>
            <a:endParaRPr lang="en-US" sz="2000" dirty="0"/>
          </a:p>
          <a:p>
            <a:pPr marL="285750" indent="-285750">
              <a:buClr>
                <a:srgbClr val="6CB255"/>
              </a:buClr>
              <a:buFont typeface="Arial" panose="020B0604020202020204" pitchFamily="34" charset="0"/>
              <a:buChar char="•"/>
            </a:pPr>
            <a:r>
              <a:rPr lang="en-US" sz="2000" dirty="0"/>
              <a:t>The Earth rotates and not the celestial sphere.</a:t>
            </a:r>
          </a:p>
          <a:p>
            <a:pPr marL="285750" indent="-285750">
              <a:buClr>
                <a:srgbClr val="6CB255"/>
              </a:buClr>
              <a:buFont typeface="Arial" panose="020B0604020202020204" pitchFamily="34" charset="0"/>
              <a:buChar char="•"/>
            </a:pPr>
            <a:endParaRPr lang="en-US" sz="2000" dirty="0"/>
          </a:p>
          <a:p>
            <a:pPr marL="285750" indent="-285750">
              <a:buClr>
                <a:srgbClr val="6CB255"/>
              </a:buClr>
              <a:buFont typeface="Arial" panose="020B0604020202020204" pitchFamily="34" charset="0"/>
              <a:buChar char="•"/>
            </a:pPr>
            <a:r>
              <a:rPr lang="en-US" sz="2000" b="1" dirty="0"/>
              <a:t>Celestial Poles</a:t>
            </a:r>
            <a:r>
              <a:rPr lang="en-US" sz="2000" dirty="0"/>
              <a:t>: The projection of the Earth’s North Pole and South Pole into the Celestial Sphere.</a:t>
            </a:r>
          </a:p>
          <a:p>
            <a:pPr marL="285750" indent="-285750">
              <a:buClr>
                <a:srgbClr val="6CB255"/>
              </a:buClr>
              <a:buFont typeface="Arial" panose="020B0604020202020204" pitchFamily="34" charset="0"/>
              <a:buChar char="•"/>
            </a:pPr>
            <a:endParaRPr lang="en-US" sz="2000" dirty="0"/>
          </a:p>
          <a:p>
            <a:pPr marL="285750" indent="-285750">
              <a:buClr>
                <a:srgbClr val="6CB255"/>
              </a:buClr>
              <a:buFont typeface="Arial" panose="020B0604020202020204" pitchFamily="34" charset="0"/>
              <a:buChar char="•"/>
            </a:pPr>
            <a:r>
              <a:rPr lang="en-US" sz="2000" b="1" dirty="0"/>
              <a:t>Celestial Equator</a:t>
            </a:r>
            <a:r>
              <a:rPr lang="en-US" sz="2000" dirty="0"/>
              <a:t>: The Projection of the Earth’s Equator</a:t>
            </a:r>
          </a:p>
        </p:txBody>
      </p:sp>
    </p:spTree>
    <p:extLst>
      <p:ext uri="{BB962C8B-B14F-4D97-AF65-F5344CB8AC3E}">
        <p14:creationId xmlns:p14="http://schemas.microsoft.com/office/powerpoint/2010/main" val="229135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08234"/>
            <a:ext cx="4676078" cy="659535"/>
          </a:xfrm>
        </p:spPr>
        <p:txBody>
          <a:bodyPr>
            <a:normAutofit fontScale="90000"/>
          </a:bodyPr>
          <a:lstStyle/>
          <a:p>
            <a:r>
              <a:rPr lang="en-US" b="1" dirty="0"/>
              <a:t>Circling the South Celestial Pole</a:t>
            </a:r>
            <a:endParaRPr lang="en-US" dirty="0"/>
          </a:p>
        </p:txBody>
      </p:sp>
      <p:pic>
        <p:nvPicPr>
          <p:cNvPr id="2" name="Picture Placeholder 1" descr="Photograph of Stars Circling the South Celestial Pole. In this time-exposure photograph the stars are not seen as points of light, but as semi-circular arcs due to the rotation of the Earth during the exposure. The domes of several telescopes are silhouetted against the sky."/>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715" r="939"/>
          <a:stretch/>
        </p:blipFill>
        <p:spPr>
          <a:xfrm>
            <a:off x="5531770" y="100361"/>
            <a:ext cx="6556151" cy="4415883"/>
          </a:xfrm>
        </p:spPr>
      </p:pic>
      <p:sp>
        <p:nvSpPr>
          <p:cNvPr id="7" name="Text Placeholder 6"/>
          <p:cNvSpPr>
            <a:spLocks noGrp="1"/>
          </p:cNvSpPr>
          <p:nvPr>
            <p:ph type="body" sz="quarter" idx="14"/>
          </p:nvPr>
        </p:nvSpPr>
        <p:spPr>
          <a:xfrm>
            <a:off x="5581949" y="4743621"/>
            <a:ext cx="6455791" cy="1166382"/>
          </a:xfrm>
        </p:spPr>
        <p:txBody>
          <a:bodyPr>
            <a:noAutofit/>
          </a:bodyPr>
          <a:lstStyle/>
          <a:p>
            <a:r>
              <a:rPr lang="en-US" sz="1800" dirty="0"/>
              <a:t>This long-exposure photo shows trails left by stars as a result of the apparent rotation of the celestial sphere around the south celestial pole. (In reality, it is Earth that rotates.) (Credit: ESO/Iztok Bončina)</a:t>
            </a:r>
          </a:p>
        </p:txBody>
      </p:sp>
      <p:sp>
        <p:nvSpPr>
          <p:cNvPr id="3" name="Rectangle 2">
            <a:extLst>
              <a:ext uri="{FF2B5EF4-FFF2-40B4-BE49-F238E27FC236}">
                <a16:creationId xmlns:a16="http://schemas.microsoft.com/office/drawing/2014/main" id="{8F12C0CF-B89C-514A-87B4-B31D3F5A7670}"/>
              </a:ext>
            </a:extLst>
          </p:cNvPr>
          <p:cNvSpPr/>
          <p:nvPr/>
        </p:nvSpPr>
        <p:spPr>
          <a:xfrm>
            <a:off x="353122" y="1195146"/>
            <a:ext cx="4765288" cy="2154436"/>
          </a:xfrm>
          <a:prstGeom prst="rect">
            <a:avLst/>
          </a:prstGeom>
        </p:spPr>
        <p:txBody>
          <a:bodyPr wrap="square">
            <a:spAutoFit/>
          </a:bodyPr>
          <a:lstStyle/>
          <a:p>
            <a:r>
              <a:rPr lang="en-US" dirty="0"/>
              <a:t>As Earth rotates about its axis, the sky appears to turn in the opposite direction around those </a:t>
            </a:r>
            <a:r>
              <a:rPr lang="en-US" b="1" dirty="0"/>
              <a:t>celestial poles</a:t>
            </a:r>
            <a:br>
              <a:rPr lang="en-US" b="1" dirty="0"/>
            </a:br>
            <a:endParaRPr lang="en-US" sz="800" b="1" dirty="0"/>
          </a:p>
          <a:p>
            <a:r>
              <a:rPr lang="en-US" dirty="0"/>
              <a:t>The apparent motion of the celestial sphere depends on our latitude (position north or south of the equator).</a:t>
            </a:r>
          </a:p>
          <a:p>
            <a:endParaRPr lang="en-US" dirty="0"/>
          </a:p>
        </p:txBody>
      </p:sp>
      <p:pic>
        <p:nvPicPr>
          <p:cNvPr id="1026" name="Picture 2" descr="milky way vintage GIF by rotomangler">
            <a:extLst>
              <a:ext uri="{FF2B5EF4-FFF2-40B4-BE49-F238E27FC236}">
                <a16:creationId xmlns:a16="http://schemas.microsoft.com/office/drawing/2014/main" id="{96C13DB5-3ECD-4214-BA79-78494ADF1D5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3374745"/>
            <a:ext cx="4555470" cy="3421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36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iStock graphic of earth with lines showing latitude">
            <a:extLst>
              <a:ext uri="{FF2B5EF4-FFF2-40B4-BE49-F238E27FC236}">
                <a16:creationId xmlns:a16="http://schemas.microsoft.com/office/drawing/2014/main" id="{D3577F82-685D-4E73-B516-6271E8621BB9}"/>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sharpenSoften amount="1000"/>
                    </a14:imgEffect>
                    <a14:imgEffect>
                      <a14:colorTemperature colorTemp="9357"/>
                    </a14:imgEffect>
                  </a14:imgLayer>
                </a14:imgProps>
              </a:ext>
              <a:ext uri="{28A0092B-C50C-407E-A947-70E740481C1C}">
                <a14:useLocalDpi xmlns:a14="http://schemas.microsoft.com/office/drawing/2010/main" val="0"/>
              </a:ext>
            </a:extLst>
          </a:blip>
          <a:srcRect l="53971" t="3358" b="11564"/>
          <a:stretch/>
        </p:blipFill>
        <p:spPr bwMode="auto">
          <a:xfrm>
            <a:off x="8424846" y="64794"/>
            <a:ext cx="3666513" cy="391097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241610" y="342964"/>
            <a:ext cx="4107366" cy="659535"/>
          </a:xfrm>
        </p:spPr>
        <p:txBody>
          <a:bodyPr>
            <a:normAutofit fontScale="90000"/>
          </a:bodyPr>
          <a:lstStyle/>
          <a:p>
            <a:r>
              <a:rPr lang="en-US" b="1" dirty="0"/>
              <a:t>Star Circles at Different Latitudes</a:t>
            </a:r>
            <a:endParaRPr lang="en-US" dirty="0"/>
          </a:p>
        </p:txBody>
      </p:sp>
      <p:sp>
        <p:nvSpPr>
          <p:cNvPr id="7" name="Text Placeholder 6"/>
          <p:cNvSpPr>
            <a:spLocks noGrp="1"/>
          </p:cNvSpPr>
          <p:nvPr>
            <p:ph type="body" sz="quarter" idx="14"/>
          </p:nvPr>
        </p:nvSpPr>
        <p:spPr>
          <a:xfrm>
            <a:off x="524107" y="4548343"/>
            <a:ext cx="11143786" cy="1966693"/>
          </a:xfrm>
        </p:spPr>
        <p:txBody>
          <a:bodyPr>
            <a:noAutofit/>
          </a:bodyPr>
          <a:lstStyle/>
          <a:p>
            <a:pPr marL="228600" indent="-228600">
              <a:buAutoNum type="alphaLcParenBoth"/>
            </a:pPr>
            <a:r>
              <a:rPr lang="en-US" sz="1800" dirty="0"/>
              <a:t> At the North Pole, the stars circle the zenith and do not rise and set.</a:t>
            </a:r>
          </a:p>
          <a:p>
            <a:pPr marL="228600" indent="-228600">
              <a:buAutoNum type="alphaLcParenBoth"/>
            </a:pPr>
            <a:r>
              <a:rPr lang="en-US" sz="1800" dirty="0"/>
              <a:t> At the equator, the celestial poles are on the horizon, and the stars rise straight up and set straight down.</a:t>
            </a:r>
          </a:p>
          <a:p>
            <a:pPr marL="228600" indent="-228600">
              <a:buAutoNum type="alphaLcParenBoth"/>
            </a:pPr>
            <a:r>
              <a:rPr lang="en-US" sz="1800" dirty="0"/>
              <a:t> At intermediate latitudes, the north celestial pole is at some position between overhead and the horizon. Its angle above the horizon turns out to be equal to the observer’s latitude. Stars rise and set at an angle to the horizon.</a:t>
            </a:r>
          </a:p>
        </p:txBody>
      </p:sp>
      <p:pic>
        <p:nvPicPr>
          <p:cNvPr id="4" name="Picture 3" descr="The Apparent Motion of Stars at Different Latitudes. Panel (a) depicts the Earth with the North and South Poles vertically aligned. The Earth is embedded in a sphere representing the sky. An observer is drawn standing on the North Pole. Both the zenith and North celestial pole are labeled on the sky directly above the observer. The horizon of this observer, drawn in red, is also projected onto the sky. White circular arrows are dawn counter-clockwise around the zenith/North celestial pole indicating the apparent motion of stars from the observer’s vantage point. In this case stars circle the North celestial pole and never set below the horizon. Panel (b) depicts the Earth with the North and South Poles horizontally aligned. The Earth is embedded in a sphere representing the sky. An observer is drawn standing on the Equator. The zenith is labeled on the sky directly above the observer. The horizon of this observer, drawn in red, is projected onto the sky. The North celestial pole is labeled and lies on the observer’s horizon. White circular arrows are dawn counter-clockwise around the North celestial pole indicating the apparent motion of stars from the observer’s vantage point. In this case all stars rise in the East and set in the West. Panel (c) depicts the Earth with the North and South Poles aligned at a 45-degree angle from horizontal. The Earth is embedded in a sphere representing the sky. An observer is drawn standing in the Northern Hemisphere. The zenith is labeled on the sky directly above the observer. The horizon of this observer, drawn in red, is projected onto the sky. White circular arrows are dawn counter-clockwise around the North celestial pole indicating the apparent motion of stars from the observer’s vantage point. In this case stars close to the celestial poles do not set, those farther from the celestial poles rise in the East and set in the West."/>
          <p:cNvPicPr>
            <a:picLocks noChangeAspect="1"/>
          </p:cNvPicPr>
          <p:nvPr/>
        </p:nvPicPr>
        <p:blipFill rotWithShape="1">
          <a:blip r:embed="rId4" cstate="email">
            <a:extLst>
              <a:ext uri="{28A0092B-C50C-407E-A947-70E740481C1C}">
                <a14:useLocalDpi xmlns:a14="http://schemas.microsoft.com/office/drawing/2010/main" val="0"/>
              </a:ext>
            </a:extLst>
          </a:blip>
          <a:srcRect l="70617"/>
          <a:stretch/>
        </p:blipFill>
        <p:spPr>
          <a:xfrm>
            <a:off x="9673667" y="110610"/>
            <a:ext cx="2417692" cy="3865156"/>
          </a:xfrm>
          <a:prstGeom prst="rect">
            <a:avLst/>
          </a:prstGeom>
        </p:spPr>
      </p:pic>
      <p:sp>
        <p:nvSpPr>
          <p:cNvPr id="2" name="Rectangle 1">
            <a:extLst>
              <a:ext uri="{FF2B5EF4-FFF2-40B4-BE49-F238E27FC236}">
                <a16:creationId xmlns:a16="http://schemas.microsoft.com/office/drawing/2014/main" id="{155709A1-7B8C-A44E-8B95-1D47EE9AAD2B}"/>
              </a:ext>
            </a:extLst>
          </p:cNvPr>
          <p:cNvSpPr/>
          <p:nvPr/>
        </p:nvSpPr>
        <p:spPr>
          <a:xfrm>
            <a:off x="323667" y="1220620"/>
            <a:ext cx="4025309" cy="1754326"/>
          </a:xfrm>
          <a:prstGeom prst="rect">
            <a:avLst/>
          </a:prstGeom>
        </p:spPr>
        <p:txBody>
          <a:bodyPr wrap="square">
            <a:spAutoFit/>
          </a:bodyPr>
          <a:lstStyle/>
          <a:p>
            <a:r>
              <a:rPr lang="en-US" dirty="0"/>
              <a:t>The turning of the sky looks different depending on your latitude on Earth.</a:t>
            </a:r>
          </a:p>
          <a:p>
            <a:endParaRPr lang="en-US" dirty="0"/>
          </a:p>
          <a:p>
            <a:r>
              <a:rPr lang="en-US" dirty="0"/>
              <a:t>The red circle in each case is your horizon. Your zenith is the point above your head.</a:t>
            </a:r>
          </a:p>
        </p:txBody>
      </p:sp>
      <p:pic>
        <p:nvPicPr>
          <p:cNvPr id="6" name="Picture 5" descr="The Apparent Motion of Stars at Different Latitudes. Panel (a) depicts the Earth with the North and South Poles vertically aligned. The Earth is embedded in a sphere representing the sky. An observer is drawn standing on the North Pole. Both the zenith and North celestial pole are labeled on the sky directly above the observer. The horizon of this observer, drawn in red, is also projected onto the sky. White circular arrows are dawn counter-clockwise around the zenith/North celestial pole indicating the apparent motion of stars from the observer’s vantage point. In this case stars circle the North celestial pole and never set below the horizon. Panel (b) depicts the Earth with the North and South Poles horizontally aligned. The Earth is embedded in a sphere representing the sky. An observer is drawn standing on the Equator. The zenith is labeled on the sky directly above the observer. The horizon of this observer, drawn in red, is projected onto the sky. The North celestial pole is labeled and lies on the observer’s horizon. White circular arrows are dawn counter-clockwise around the North celestial pole indicating the apparent motion of stars from the observer’s vantage point. In this case all stars rise in the East and set in the West. Panel (c) depicts the Earth with the North and South Poles aligned at a 45-degree angle from horizontal. The Earth is embedded in a sphere representing the sky. An observer is drawn standing in the Northern Hemisphere. The zenith is labeled on the sky directly above the observer. The horizon of this observer, drawn in red, is projected onto the sky. White circular arrows are dawn counter-clockwise around the North celestial pole indicating the apparent motion of stars from the observer’s vantage point. In this case stars close to the celestial poles do not set, those farther from the celestial poles rise in the East and set in the West.">
            <a:extLst>
              <a:ext uri="{FF2B5EF4-FFF2-40B4-BE49-F238E27FC236}">
                <a16:creationId xmlns:a16="http://schemas.microsoft.com/office/drawing/2014/main" id="{C0674793-92D8-4631-B201-C7B9DAE7D6EE}"/>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35255" r="35362"/>
          <a:stretch/>
        </p:blipFill>
        <p:spPr>
          <a:xfrm>
            <a:off x="7161090" y="110610"/>
            <a:ext cx="2417692" cy="3865156"/>
          </a:xfrm>
          <a:prstGeom prst="rect">
            <a:avLst/>
          </a:prstGeom>
        </p:spPr>
      </p:pic>
      <p:pic>
        <p:nvPicPr>
          <p:cNvPr id="8" name="Picture 7" descr="The Apparent Motion of Stars at Different Latitudes. Panel (a) depicts the Earth with the North and South Poles vertically aligned. The Earth is embedded in a sphere representing the sky. An observer is drawn standing on the North Pole. Both the zenith and North celestial pole are labeled on the sky directly above the observer. The horizon of this observer, drawn in red, is also projected onto the sky. White circular arrows are dawn counter-clockwise around the zenith/North celestial pole indicating the apparent motion of stars from the observer’s vantage point. In this case stars circle the North celestial pole and never set below the horizon. Panel (b) depicts the Earth with the North and South Poles horizontally aligned. The Earth is embedded in a sphere representing the sky. An observer is drawn standing on the Equator. The zenith is labeled on the sky directly above the observer. The horizon of this observer, drawn in red, is projected onto the sky. The North celestial pole is labeled and lies on the observer’s horizon. White circular arrows are dawn counter-clockwise around the North celestial pole indicating the apparent motion of stars from the observer’s vantage point. In this case all stars rise in the East and set in the West. Panel (c) depicts the Earth with the North and South Poles aligned at a 45-degree angle from horizontal. The Earth is embedded in a sphere representing the sky. An observer is drawn standing in the Northern Hemisphere. The zenith is labeled on the sky directly above the observer. The horizon of this observer, drawn in red, is projected onto the sky. White circular arrows are dawn counter-clockwise around the North celestial pole indicating the apparent motion of stars from the observer’s vantage point. In this case stars close to the celestial poles do not set, those farther from the celestial poles rise in the East and set in the West.">
            <a:extLst>
              <a:ext uri="{FF2B5EF4-FFF2-40B4-BE49-F238E27FC236}">
                <a16:creationId xmlns:a16="http://schemas.microsoft.com/office/drawing/2014/main" id="{9B5403AB-5067-4372-8834-96CCF1A42174}"/>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r="70617"/>
          <a:stretch/>
        </p:blipFill>
        <p:spPr>
          <a:xfrm>
            <a:off x="4648514" y="110610"/>
            <a:ext cx="2417691" cy="3865156"/>
          </a:xfrm>
          <a:prstGeom prst="rect">
            <a:avLst/>
          </a:prstGeom>
        </p:spPr>
      </p:pic>
    </p:spTree>
    <p:extLst>
      <p:ext uri="{BB962C8B-B14F-4D97-AF65-F5344CB8AC3E}">
        <p14:creationId xmlns:p14="http://schemas.microsoft.com/office/powerpoint/2010/main" val="374455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left)">
                                      <p:cBhvr>
                                        <p:cTn id="2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542488" y="33449"/>
            <a:ext cx="4676078" cy="659535"/>
          </a:xfrm>
        </p:spPr>
        <p:txBody>
          <a:bodyPr>
            <a:normAutofit/>
          </a:bodyPr>
          <a:lstStyle/>
          <a:p>
            <a:r>
              <a:rPr lang="en-US" b="1" dirty="0"/>
              <a:t>Circumpolar Zone</a:t>
            </a:r>
            <a:endParaRPr lang="en-US" dirty="0"/>
          </a:p>
        </p:txBody>
      </p:sp>
      <p:sp>
        <p:nvSpPr>
          <p:cNvPr id="3" name="Rectangle 2">
            <a:extLst>
              <a:ext uri="{FF2B5EF4-FFF2-40B4-BE49-F238E27FC236}">
                <a16:creationId xmlns:a16="http://schemas.microsoft.com/office/drawing/2014/main" id="{8F12C0CF-B89C-514A-87B4-B31D3F5A7670}"/>
              </a:ext>
            </a:extLst>
          </p:cNvPr>
          <p:cNvSpPr/>
          <p:nvPr/>
        </p:nvSpPr>
        <p:spPr>
          <a:xfrm>
            <a:off x="354434" y="2772535"/>
            <a:ext cx="5147044" cy="3477875"/>
          </a:xfrm>
          <a:prstGeom prst="rect">
            <a:avLst/>
          </a:prstGeom>
        </p:spPr>
        <p:txBody>
          <a:bodyPr wrap="square">
            <a:spAutoFit/>
          </a:bodyPr>
          <a:lstStyle/>
          <a:p>
            <a:r>
              <a:rPr lang="en-US" sz="2000" b="0" i="0" dirty="0">
                <a:solidFill>
                  <a:srgbClr val="424242"/>
                </a:solidFill>
                <a:effectLst/>
              </a:rPr>
              <a:t>This part of the sky is called the north </a:t>
            </a:r>
            <a:r>
              <a:rPr lang="en-US" sz="2000" b="1" i="0" dirty="0">
                <a:solidFill>
                  <a:srgbClr val="424242"/>
                </a:solidFill>
                <a:effectLst/>
              </a:rPr>
              <a:t>circumpolar zone</a:t>
            </a:r>
            <a:r>
              <a:rPr lang="en-US" sz="2000" b="0" i="0" dirty="0">
                <a:solidFill>
                  <a:srgbClr val="424242"/>
                </a:solidFill>
                <a:effectLst/>
              </a:rPr>
              <a:t>. </a:t>
            </a:r>
          </a:p>
          <a:p>
            <a:endParaRPr lang="en-US" sz="2000" dirty="0">
              <a:solidFill>
                <a:srgbClr val="424242"/>
              </a:solidFill>
            </a:endParaRPr>
          </a:p>
          <a:p>
            <a:r>
              <a:rPr lang="en-US" sz="2000" b="0" i="0" dirty="0">
                <a:solidFill>
                  <a:srgbClr val="424242"/>
                </a:solidFill>
                <a:effectLst/>
              </a:rPr>
              <a:t>For observers in the continental United States, the Big Dipper, Little Dipper, and Cassiopeia are examples of star groups in the north circumpolar zone. </a:t>
            </a:r>
          </a:p>
          <a:p>
            <a:endParaRPr lang="en-US" sz="2000" dirty="0">
              <a:solidFill>
                <a:srgbClr val="424242"/>
              </a:solidFill>
            </a:endParaRPr>
          </a:p>
          <a:p>
            <a:r>
              <a:rPr lang="en-US" sz="2000" b="0" i="0" dirty="0">
                <a:solidFill>
                  <a:srgbClr val="424242"/>
                </a:solidFill>
                <a:effectLst/>
              </a:rPr>
              <a:t>On the other hand, stars within 38° of the south celestial pole never rise. That part of the sky is the south circumpolar zone.</a:t>
            </a:r>
            <a:endParaRPr lang="en-US" sz="2000" dirty="0"/>
          </a:p>
        </p:txBody>
      </p:sp>
      <p:pic>
        <p:nvPicPr>
          <p:cNvPr id="2050" name="Picture 2" descr="iStock graphic of earth with lines showing latitude">
            <a:extLst>
              <a:ext uri="{FF2B5EF4-FFF2-40B4-BE49-F238E27FC236}">
                <a16:creationId xmlns:a16="http://schemas.microsoft.com/office/drawing/2014/main" id="{67E97A87-793D-46DE-88BA-143C5509F517}"/>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sharpenSoften amount="1000"/>
                    </a14:imgEffect>
                    <a14:imgEffect>
                      <a14:colorTemperature colorTemp="9357"/>
                    </a14:imgEffect>
                  </a14:imgLayer>
                </a14:imgProps>
              </a:ext>
              <a:ext uri="{28A0092B-C50C-407E-A947-70E740481C1C}">
                <a14:useLocalDpi xmlns:a14="http://schemas.microsoft.com/office/drawing/2010/main" val="0"/>
              </a:ext>
            </a:extLst>
          </a:blip>
          <a:srcRect l="53971" t="3358" b="11564"/>
          <a:stretch/>
        </p:blipFill>
        <p:spPr bwMode="auto">
          <a:xfrm>
            <a:off x="5938881" y="2819522"/>
            <a:ext cx="3666513" cy="3910972"/>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13" name="Picture 12" descr="The Apparent Motion of Stars at Different Latitudes. Panel (a) depicts the Earth with the North and South Poles vertically aligned. The Earth is embedded in a sphere representing the sky. An observer is drawn standing on the North Pole. Both the zenith and North celestial pole are labeled on the sky directly above the observer. The horizon of this observer, drawn in red, is also projected onto the sky. White circular arrows are dawn counter-clockwise around the zenith/North celestial pole indicating the apparent motion of stars from the observer’s vantage point. In this case stars circle the North celestial pole and never set below the horizon. Panel (b) depicts the Earth with the North and South Poles horizontally aligned. The Earth is embedded in a sphere representing the sky. An observer is drawn standing on the Equator. The zenith is labeled on the sky directly above the observer. The horizon of this observer, drawn in red, is projected onto the sky. The North celestial pole is labeled and lies on the observer’s horizon. White circular arrows are dawn counter-clockwise around the North celestial pole indicating the apparent motion of stars from the observer’s vantage point. In this case all stars rise in the East and set in the West. Panel (c) depicts the Earth with the North and South Poles aligned at a 45-degree angle from horizontal. The Earth is embedded in a sphere representing the sky. An observer is drawn standing in the Northern Hemisphere. The zenith is labeled on the sky directly above the observer. The horizon of this observer, drawn in red, is projected onto the sky. White circular arrows are dawn counter-clockwise around the North celestial pole indicating the apparent motion of stars from the observer’s vantage point. In this case stars close to the celestial poles do not set, those farther from the celestial poles rise in the East and set in the West.">
            <a:extLst>
              <a:ext uri="{FF2B5EF4-FFF2-40B4-BE49-F238E27FC236}">
                <a16:creationId xmlns:a16="http://schemas.microsoft.com/office/drawing/2014/main" id="{D067F864-6A01-49F0-8464-D23EC450F3AF}"/>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70617" b="10837"/>
          <a:stretch/>
        </p:blipFill>
        <p:spPr>
          <a:xfrm>
            <a:off x="9673666" y="209618"/>
            <a:ext cx="2417692" cy="3446322"/>
          </a:xfrm>
          <a:prstGeom prst="rect">
            <a:avLst/>
          </a:prstGeom>
        </p:spPr>
      </p:pic>
      <p:sp>
        <p:nvSpPr>
          <p:cNvPr id="15" name="TextBox 14">
            <a:extLst>
              <a:ext uri="{FF2B5EF4-FFF2-40B4-BE49-F238E27FC236}">
                <a16:creationId xmlns:a16="http://schemas.microsoft.com/office/drawing/2014/main" id="{4CF32BA3-E3DF-4C31-90B2-7D09957D81B4}"/>
              </a:ext>
            </a:extLst>
          </p:cNvPr>
          <p:cNvSpPr txBox="1"/>
          <p:nvPr/>
        </p:nvSpPr>
        <p:spPr>
          <a:xfrm>
            <a:off x="354434" y="823022"/>
            <a:ext cx="8722453" cy="1938992"/>
          </a:xfrm>
          <a:prstGeom prst="rect">
            <a:avLst/>
          </a:prstGeom>
          <a:noFill/>
        </p:spPr>
        <p:txBody>
          <a:bodyPr wrap="square">
            <a:spAutoFit/>
          </a:bodyPr>
          <a:lstStyle/>
          <a:p>
            <a:r>
              <a:rPr lang="en-US" sz="2000" b="0" i="0" dirty="0">
                <a:solidFill>
                  <a:srgbClr val="424242"/>
                </a:solidFill>
                <a:effectLst/>
              </a:rPr>
              <a:t>For an observer at 38° N latitude, the south celestial pole is 38° below the southern horizon and, thus, never visible.</a:t>
            </a:r>
          </a:p>
          <a:p>
            <a:endParaRPr lang="en-US" sz="2000" b="0" i="0" dirty="0">
              <a:solidFill>
                <a:srgbClr val="424242"/>
              </a:solidFill>
              <a:effectLst/>
            </a:endParaRPr>
          </a:p>
          <a:p>
            <a:r>
              <a:rPr lang="en-US" sz="2000" b="0" i="0" dirty="0">
                <a:solidFill>
                  <a:srgbClr val="424242"/>
                </a:solidFill>
                <a:effectLst/>
              </a:rPr>
              <a:t>As Earth turns, the whole sky seems to pivot about the north celestial pole. For this observer, stars within 38° of the North Pole can never set. They are always above the horizon, day and night. </a:t>
            </a:r>
          </a:p>
        </p:txBody>
      </p:sp>
      <p:sp>
        <p:nvSpPr>
          <p:cNvPr id="17" name="TextBox 16">
            <a:extLst>
              <a:ext uri="{FF2B5EF4-FFF2-40B4-BE49-F238E27FC236}">
                <a16:creationId xmlns:a16="http://schemas.microsoft.com/office/drawing/2014/main" id="{D8F8374B-744F-4E1E-957B-194DF998CC0E}"/>
              </a:ext>
            </a:extLst>
          </p:cNvPr>
          <p:cNvSpPr txBox="1"/>
          <p:nvPr/>
        </p:nvSpPr>
        <p:spPr>
          <a:xfrm>
            <a:off x="9586363" y="5710191"/>
            <a:ext cx="2504995" cy="830997"/>
          </a:xfrm>
          <a:prstGeom prst="rect">
            <a:avLst/>
          </a:prstGeom>
          <a:noFill/>
        </p:spPr>
        <p:txBody>
          <a:bodyPr wrap="square">
            <a:spAutoFit/>
          </a:bodyPr>
          <a:lstStyle/>
          <a:p>
            <a:r>
              <a:rPr lang="en-US" sz="1600" dirty="0"/>
              <a:t>Latitude: </a:t>
            </a:r>
          </a:p>
          <a:p>
            <a:r>
              <a:rPr lang="en-US" sz="1600" dirty="0"/>
              <a:t>0 degrees at the Equator</a:t>
            </a:r>
          </a:p>
          <a:p>
            <a:r>
              <a:rPr lang="en-US" sz="1600" dirty="0"/>
              <a:t>90 degrees at the Poles </a:t>
            </a:r>
          </a:p>
        </p:txBody>
      </p:sp>
    </p:spTree>
    <p:extLst>
      <p:ext uri="{BB962C8B-B14F-4D97-AF65-F5344CB8AC3E}">
        <p14:creationId xmlns:p14="http://schemas.microsoft.com/office/powerpoint/2010/main" val="146777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ED93-50E5-084F-A937-D71F51ECF542}"/>
              </a:ext>
            </a:extLst>
          </p:cNvPr>
          <p:cNvSpPr>
            <a:spLocks noGrp="1"/>
          </p:cNvSpPr>
          <p:nvPr>
            <p:ph type="title"/>
          </p:nvPr>
        </p:nvSpPr>
        <p:spPr>
          <a:xfrm>
            <a:off x="609601" y="241328"/>
            <a:ext cx="4876800" cy="940702"/>
          </a:xfrm>
        </p:spPr>
        <p:txBody>
          <a:bodyPr>
            <a:normAutofit/>
          </a:bodyPr>
          <a:lstStyle/>
          <a:p>
            <a:r>
              <a:rPr lang="en-US" dirty="0"/>
              <a:t>Star trails seen from the south pole</a:t>
            </a:r>
          </a:p>
        </p:txBody>
      </p:sp>
      <p:pic>
        <p:nvPicPr>
          <p:cNvPr id="1026" name="Picture 2" descr="See Explanation.  Clicking on the picture will download&#10; the highest resolution version available.">
            <a:extLst>
              <a:ext uri="{FF2B5EF4-FFF2-40B4-BE49-F238E27FC236}">
                <a16:creationId xmlns:a16="http://schemas.microsoft.com/office/drawing/2014/main" id="{3BEB436A-BAB6-EC42-8EC0-D132307977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68706" y="152118"/>
            <a:ext cx="6184432" cy="61844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0BA07C-D38B-D943-9C02-4B2609E347CD}"/>
              </a:ext>
            </a:extLst>
          </p:cNvPr>
          <p:cNvSpPr txBox="1"/>
          <p:nvPr/>
        </p:nvSpPr>
        <p:spPr>
          <a:xfrm>
            <a:off x="290069" y="1449425"/>
            <a:ext cx="5118272" cy="5078313"/>
          </a:xfrm>
          <a:prstGeom prst="rect">
            <a:avLst/>
          </a:prstGeom>
          <a:noFill/>
        </p:spPr>
        <p:txBody>
          <a:bodyPr wrap="square" rtlCol="0">
            <a:spAutoFit/>
          </a:bodyPr>
          <a:lstStyle/>
          <a:p>
            <a:pPr marL="285750" indent="-285750">
              <a:buClr>
                <a:srgbClr val="6CB255"/>
              </a:buClr>
              <a:buFont typeface="Arial" panose="020B0604020202020204" pitchFamily="34" charset="0"/>
              <a:buChar char="•"/>
            </a:pPr>
            <a:r>
              <a:rPr lang="en-US" dirty="0"/>
              <a:t>No star dips below the horizon and the Sun never climbs above it in this remarkable image of 24-hour long star trail. </a:t>
            </a:r>
          </a:p>
          <a:p>
            <a:pPr marL="285750" indent="-285750">
              <a:buClr>
                <a:srgbClr val="6CB255"/>
              </a:buClr>
              <a:buFont typeface="Arial" panose="020B0604020202020204" pitchFamily="34" charset="0"/>
              <a:buChar char="•"/>
            </a:pPr>
            <a:endParaRPr lang="en-US" dirty="0"/>
          </a:p>
          <a:p>
            <a:pPr marL="285750" indent="-285750">
              <a:buClr>
                <a:srgbClr val="6CB255"/>
              </a:buClr>
              <a:buFont typeface="Arial" panose="020B0604020202020204" pitchFamily="34" charset="0"/>
              <a:buChar char="•"/>
            </a:pPr>
            <a:r>
              <a:rPr lang="en-US" dirty="0"/>
              <a:t>Showing all the trails as complete circles, such an image could be achieved only from two places on planet Earth.</a:t>
            </a:r>
          </a:p>
          <a:p>
            <a:pPr marL="285750" indent="-285750">
              <a:buClr>
                <a:srgbClr val="6CB255"/>
              </a:buClr>
              <a:buFont typeface="Arial" panose="020B0604020202020204" pitchFamily="34" charset="0"/>
              <a:buChar char="•"/>
            </a:pPr>
            <a:endParaRPr lang="en-US" dirty="0"/>
          </a:p>
          <a:p>
            <a:pPr marL="285750" indent="-285750">
              <a:buClr>
                <a:srgbClr val="6CB255"/>
              </a:buClr>
              <a:buFont typeface="Arial" panose="020B0604020202020204" pitchFamily="34" charset="0"/>
              <a:buChar char="•"/>
            </a:pPr>
            <a:r>
              <a:rPr lang="en-US" dirty="0"/>
              <a:t>A shimmering apparition of the Aurora Australis is seen as green cloud</a:t>
            </a:r>
          </a:p>
          <a:p>
            <a:pPr>
              <a:buClr>
                <a:srgbClr val="6CB255"/>
              </a:buClr>
            </a:pPr>
            <a:endParaRPr lang="en-US" dirty="0"/>
          </a:p>
          <a:p>
            <a:pPr marL="285750" indent="-285750">
              <a:buClr>
                <a:srgbClr val="6CB255"/>
              </a:buClr>
              <a:buFont typeface="Arial" panose="020B0604020202020204" pitchFamily="34" charset="0"/>
              <a:buChar char="•"/>
            </a:pPr>
            <a:r>
              <a:rPr lang="en-US" dirty="0"/>
              <a:t>When you stand on South Pole, the south celestial pole is at the zenith. </a:t>
            </a:r>
            <a:r>
              <a:rPr lang="en-US" b="0" i="0" dirty="0">
                <a:effectLst/>
              </a:rPr>
              <a:t>The celestial equator, 90° from the celestial poles, would lie along your horizon. As you watched the stars during the course of the night, they would all circle around the celestial pole, with none rising or setting.</a:t>
            </a:r>
            <a:endParaRPr lang="en-US" dirty="0"/>
          </a:p>
        </p:txBody>
      </p:sp>
      <p:sp>
        <p:nvSpPr>
          <p:cNvPr id="6" name="TextBox 5">
            <a:extLst>
              <a:ext uri="{FF2B5EF4-FFF2-40B4-BE49-F238E27FC236}">
                <a16:creationId xmlns:a16="http://schemas.microsoft.com/office/drawing/2014/main" id="{0D8DE2D2-0227-7D44-9C98-82B877DE124E}"/>
              </a:ext>
            </a:extLst>
          </p:cNvPr>
          <p:cNvSpPr txBox="1"/>
          <p:nvPr/>
        </p:nvSpPr>
        <p:spPr>
          <a:xfrm>
            <a:off x="9496027" y="6336550"/>
            <a:ext cx="2557110" cy="369332"/>
          </a:xfrm>
          <a:prstGeom prst="rect">
            <a:avLst/>
          </a:prstGeom>
          <a:noFill/>
        </p:spPr>
        <p:txBody>
          <a:bodyPr wrap="none" rtlCol="0">
            <a:spAutoFit/>
          </a:bodyPr>
          <a:lstStyle/>
          <a:p>
            <a:r>
              <a:rPr lang="en-US" dirty="0"/>
              <a:t>Photo: Robert Schwarz</a:t>
            </a:r>
          </a:p>
        </p:txBody>
      </p:sp>
    </p:spTree>
    <p:extLst>
      <p:ext uri="{BB962C8B-B14F-4D97-AF65-F5344CB8AC3E}">
        <p14:creationId xmlns:p14="http://schemas.microsoft.com/office/powerpoint/2010/main" val="156206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299207" y="0"/>
            <a:ext cx="5883479" cy="659535"/>
          </a:xfrm>
        </p:spPr>
        <p:txBody>
          <a:bodyPr>
            <a:normAutofit/>
          </a:bodyPr>
          <a:lstStyle/>
          <a:p>
            <a:r>
              <a:rPr lang="en-US" dirty="0"/>
              <a:t>Rising and setting of the sun</a:t>
            </a:r>
          </a:p>
        </p:txBody>
      </p:sp>
      <p:sp>
        <p:nvSpPr>
          <p:cNvPr id="3" name="TextBox 2">
            <a:extLst>
              <a:ext uri="{FF2B5EF4-FFF2-40B4-BE49-F238E27FC236}">
                <a16:creationId xmlns:a16="http://schemas.microsoft.com/office/drawing/2014/main" id="{2C3AE3B2-338C-48A1-8DBB-ABCCF2607B93}"/>
              </a:ext>
            </a:extLst>
          </p:cNvPr>
          <p:cNvSpPr txBox="1"/>
          <p:nvPr/>
        </p:nvSpPr>
        <p:spPr>
          <a:xfrm>
            <a:off x="436227" y="1007960"/>
            <a:ext cx="5981351" cy="2677656"/>
          </a:xfrm>
          <a:prstGeom prst="rect">
            <a:avLst/>
          </a:prstGeom>
          <a:noFill/>
        </p:spPr>
        <p:txBody>
          <a:bodyPr wrap="square" rtlCol="0">
            <a:spAutoFit/>
          </a:bodyPr>
          <a:lstStyle/>
          <a:p>
            <a:r>
              <a:rPr lang="en-US" sz="2000" b="1" dirty="0"/>
              <a:t>What happens during the daytime?</a:t>
            </a:r>
          </a:p>
          <a:p>
            <a:endParaRPr lang="en-US" sz="2000" dirty="0"/>
          </a:p>
          <a:p>
            <a:pPr marL="342900" indent="-342900">
              <a:buClr>
                <a:srgbClr val="6CB255"/>
              </a:buClr>
              <a:buFont typeface="Arial" panose="020B0604020202020204" pitchFamily="34" charset="0"/>
              <a:buChar char="•"/>
            </a:pPr>
            <a:r>
              <a:rPr lang="en-US" sz="2000" b="0" i="0" dirty="0">
                <a:effectLst/>
              </a:rPr>
              <a:t>The stars continue to circle during the day, but the brilliance of the Sun makes them difficult to see.</a:t>
            </a:r>
          </a:p>
          <a:p>
            <a:pPr marL="342900" indent="-342900">
              <a:buClr>
                <a:srgbClr val="6CB255"/>
              </a:buClr>
              <a:buFont typeface="Arial" panose="020B0604020202020204" pitchFamily="34" charset="0"/>
              <a:buChar char="•"/>
            </a:pPr>
            <a:endParaRPr lang="en-US" sz="800" dirty="0"/>
          </a:p>
          <a:p>
            <a:pPr marL="342900" indent="-342900">
              <a:buClr>
                <a:srgbClr val="6CB255"/>
              </a:buClr>
              <a:buFont typeface="Arial" panose="020B0604020202020204" pitchFamily="34" charset="0"/>
              <a:buChar char="•"/>
            </a:pPr>
            <a:r>
              <a:rPr lang="en-US" sz="2000" b="0" i="0" dirty="0">
                <a:effectLst/>
              </a:rPr>
              <a:t>We can think of the Sun as being located at some position on the hypothetical celestial sphere. </a:t>
            </a:r>
          </a:p>
        </p:txBody>
      </p:sp>
      <p:pic>
        <p:nvPicPr>
          <p:cNvPr id="3074" name="Picture 2" descr="Changing Position of the Sun in the Sky | PBS LearningMedia">
            <a:extLst>
              <a:ext uri="{FF2B5EF4-FFF2-40B4-BE49-F238E27FC236}">
                <a16:creationId xmlns:a16="http://schemas.microsoft.com/office/drawing/2014/main" id="{37D60338-E3A5-4EF8-92F6-55ED00C7B1C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17578" y="75501"/>
            <a:ext cx="5698351" cy="32045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B2020A2-61D8-433B-97F2-18CF0D0191F3}"/>
              </a:ext>
            </a:extLst>
          </p:cNvPr>
          <p:cNvSpPr txBox="1"/>
          <p:nvPr/>
        </p:nvSpPr>
        <p:spPr>
          <a:xfrm>
            <a:off x="436227" y="3710875"/>
            <a:ext cx="11132192" cy="2800767"/>
          </a:xfrm>
          <a:prstGeom prst="rect">
            <a:avLst/>
          </a:prstGeom>
          <a:noFill/>
        </p:spPr>
        <p:txBody>
          <a:bodyPr wrap="square">
            <a:spAutoFit/>
          </a:bodyPr>
          <a:lstStyle/>
          <a:p>
            <a:pPr marL="342900" indent="-342900">
              <a:buClr>
                <a:srgbClr val="6CB255"/>
              </a:buClr>
              <a:buFont typeface="Arial" panose="020B0604020202020204" pitchFamily="34" charset="0"/>
              <a:buChar char="•"/>
            </a:pPr>
            <a:r>
              <a:rPr lang="en-US" sz="2000" b="0" i="0" dirty="0">
                <a:effectLst/>
              </a:rPr>
              <a:t>When the Sun rises—that is, when the rotation of Earth carries the Sun above the horizon—sunlight is scattered by the molecules of our atmosphere, filling our sky with light and hiding the stars above the horizon.</a:t>
            </a:r>
          </a:p>
          <a:p>
            <a:pPr marL="342900" indent="-342900">
              <a:buClr>
                <a:srgbClr val="6CB255"/>
              </a:buClr>
              <a:buFont typeface="Arial" panose="020B0604020202020204" pitchFamily="34" charset="0"/>
              <a:buChar char="•"/>
            </a:pPr>
            <a:endParaRPr lang="en-US" sz="800" dirty="0"/>
          </a:p>
          <a:p>
            <a:pPr marL="342900" indent="-342900">
              <a:buClr>
                <a:srgbClr val="6CB255"/>
              </a:buClr>
              <a:buFont typeface="Arial" panose="020B0604020202020204" pitchFamily="34" charset="0"/>
              <a:buChar char="•"/>
            </a:pPr>
            <a:r>
              <a:rPr lang="en-US" sz="2000" b="0" i="0" dirty="0">
                <a:effectLst/>
              </a:rPr>
              <a:t>Ancient astronomers knew that the Sun gradually changes position on the celestial sphere. This gave them an idea that the Sun slowly moved around the Earth, taking a period of time we call </a:t>
            </a:r>
            <a:r>
              <a:rPr lang="en-US" sz="2000" b="1" i="0" dirty="0">
                <a:effectLst/>
              </a:rPr>
              <a:t>1 year </a:t>
            </a:r>
            <a:r>
              <a:rPr lang="en-US" sz="2000" b="0" i="0" dirty="0">
                <a:effectLst/>
              </a:rPr>
              <a:t>to make a full circle.</a:t>
            </a:r>
          </a:p>
          <a:p>
            <a:pPr marL="342900" indent="-342900">
              <a:buClr>
                <a:srgbClr val="6CB255"/>
              </a:buClr>
              <a:buFont typeface="Arial" panose="020B0604020202020204" pitchFamily="34" charset="0"/>
              <a:buChar char="•"/>
            </a:pPr>
            <a:endParaRPr lang="en-US" sz="800" b="0" i="0" dirty="0">
              <a:effectLst/>
            </a:endParaRPr>
          </a:p>
          <a:p>
            <a:pPr marL="342900" indent="-342900">
              <a:buClr>
                <a:srgbClr val="6CB255"/>
              </a:buClr>
              <a:buFont typeface="Arial" panose="020B0604020202020204" pitchFamily="34" charset="0"/>
              <a:buChar char="•"/>
            </a:pPr>
            <a:r>
              <a:rPr lang="en-US" sz="2000" b="0" i="0" dirty="0">
                <a:effectLst/>
              </a:rPr>
              <a:t>Today, of course, we know it is Earth that goes around the Sun, but the effect is the same: the Sun’s position in our sky changes day to day. </a:t>
            </a:r>
          </a:p>
        </p:txBody>
      </p:sp>
    </p:spTree>
    <p:extLst>
      <p:ext uri="{BB962C8B-B14F-4D97-AF65-F5344CB8AC3E}">
        <p14:creationId xmlns:p14="http://schemas.microsoft.com/office/powerpoint/2010/main" val="3494133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2030</TotalTime>
  <Words>4399</Words>
  <Application>Microsoft Office PowerPoint</Application>
  <PresentationFormat>Widescreen</PresentationFormat>
  <Paragraphs>256</Paragraphs>
  <Slides>31</Slides>
  <Notes>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Arial Black</vt:lpstr>
      <vt:lpstr>Calibri</vt:lpstr>
      <vt:lpstr>Cambria Math</vt:lpstr>
      <vt:lpstr>Neue Helvetica W01</vt:lpstr>
      <vt:lpstr>Wingdings</vt:lpstr>
      <vt:lpstr>Essential</vt:lpstr>
      <vt:lpstr>1_Essential</vt:lpstr>
      <vt:lpstr>PowerPoint Presentation</vt:lpstr>
      <vt:lpstr>Night Sky</vt:lpstr>
      <vt:lpstr>The sky above</vt:lpstr>
      <vt:lpstr>The Celestial sphere</vt:lpstr>
      <vt:lpstr>Circling the South Celestial Pole</vt:lpstr>
      <vt:lpstr>Star Circles at Different Latitudes</vt:lpstr>
      <vt:lpstr>Circumpolar Zone</vt:lpstr>
      <vt:lpstr>Star trails seen from the south pole</vt:lpstr>
      <vt:lpstr>Rising and setting of the sun</vt:lpstr>
      <vt:lpstr>Ecliptic</vt:lpstr>
      <vt:lpstr>Constellation on the Ecliptic</vt:lpstr>
      <vt:lpstr>The Celestial Tilt</vt:lpstr>
      <vt:lpstr>Fixed and Wandering Stars</vt:lpstr>
      <vt:lpstr>Angles in the sky</vt:lpstr>
      <vt:lpstr>Angles in the sky</vt:lpstr>
      <vt:lpstr>Constellation</vt:lpstr>
      <vt:lpstr>88 Constellations</vt:lpstr>
      <vt:lpstr>PowerPoint Presentation</vt:lpstr>
      <vt:lpstr>Astronomy around the world</vt:lpstr>
      <vt:lpstr>Greek and roman cosmology</vt:lpstr>
      <vt:lpstr>Measurement of earth</vt:lpstr>
      <vt:lpstr>Hipparchus and precession</vt:lpstr>
      <vt:lpstr>PowerPoint Presentation</vt:lpstr>
      <vt:lpstr>Ptolemy’s model of the solar system</vt:lpstr>
      <vt:lpstr>PowerPoint Presentation</vt:lpstr>
      <vt:lpstr>The birth of modern astronomy</vt:lpstr>
      <vt:lpstr>The heliocentric model</vt:lpstr>
      <vt:lpstr>Galileo Galilei</vt:lpstr>
      <vt:lpstr>Galileo’s Astronomical Observations</vt:lpstr>
      <vt:lpstr>PowerPoint Presentation</vt:lpstr>
      <vt:lpstr>End of chapter 2</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Suman Satyal</dc:creator>
  <cp:lastModifiedBy>Satyal, Suman</cp:lastModifiedBy>
  <cp:revision>147</cp:revision>
  <dcterms:created xsi:type="dcterms:W3CDTF">2012-06-04T02:13:36Z</dcterms:created>
  <dcterms:modified xsi:type="dcterms:W3CDTF">2022-02-22T18:42:00Z</dcterms:modified>
</cp:coreProperties>
</file>