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Oswald Medium"/>
      <p:regular r:id="rId20"/>
      <p:bold r:id="rId21"/>
    </p:embeddedFont>
    <p:embeddedFont>
      <p:font typeface="Roboto"/>
      <p:regular r:id="rId22"/>
      <p:bold r:id="rId23"/>
      <p:italic r:id="rId24"/>
      <p:boldItalic r:id="rId25"/>
    </p:embeddedFont>
    <p:embeddedFont>
      <p:font typeface="Roboto Light"/>
      <p:regular r:id="rId26"/>
      <p:bold r:id="rId27"/>
      <p:italic r:id="rId28"/>
      <p:boldItalic r:id="rId29"/>
    </p:embeddedFont>
    <p:embeddedFont>
      <p:font typeface="Oswald"/>
      <p:regular r:id="rId30"/>
      <p:bold r:id="rId31"/>
    </p:embeddedFont>
    <p:embeddedFont>
      <p:font typeface="Nunito Light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swaldMedium-regular.fntdata"/><Relationship Id="rId22" Type="http://schemas.openxmlformats.org/officeDocument/2006/relationships/font" Target="fonts/Roboto-regular.fntdata"/><Relationship Id="rId21" Type="http://schemas.openxmlformats.org/officeDocument/2006/relationships/font" Target="fonts/OswaldMedium-bold.fntdata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Light-regular.fntdata"/><Relationship Id="rId25" Type="http://schemas.openxmlformats.org/officeDocument/2006/relationships/font" Target="fonts/Roboto-boldItalic.fntdata"/><Relationship Id="rId28" Type="http://schemas.openxmlformats.org/officeDocument/2006/relationships/font" Target="fonts/RobotoLight-italic.fntdata"/><Relationship Id="rId27" Type="http://schemas.openxmlformats.org/officeDocument/2006/relationships/font" Target="fonts/RobotoLight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Light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Oswald-bold.fntdata"/><Relationship Id="rId30" Type="http://schemas.openxmlformats.org/officeDocument/2006/relationships/font" Target="fonts/Oswald-regular.fntdata"/><Relationship Id="rId11" Type="http://schemas.openxmlformats.org/officeDocument/2006/relationships/slide" Target="slides/slide6.xml"/><Relationship Id="rId33" Type="http://schemas.openxmlformats.org/officeDocument/2006/relationships/font" Target="fonts/NunitoLight-bold.fntdata"/><Relationship Id="rId10" Type="http://schemas.openxmlformats.org/officeDocument/2006/relationships/slide" Target="slides/slide5.xml"/><Relationship Id="rId32" Type="http://schemas.openxmlformats.org/officeDocument/2006/relationships/font" Target="fonts/NunitoLight-regular.fntdata"/><Relationship Id="rId13" Type="http://schemas.openxmlformats.org/officeDocument/2006/relationships/slide" Target="slides/slide8.xml"/><Relationship Id="rId35" Type="http://schemas.openxmlformats.org/officeDocument/2006/relationships/font" Target="fonts/NunitoLight-boldItalic.fntdata"/><Relationship Id="rId12" Type="http://schemas.openxmlformats.org/officeDocument/2006/relationships/slide" Target="slides/slide7.xml"/><Relationship Id="rId34" Type="http://schemas.openxmlformats.org/officeDocument/2006/relationships/font" Target="fonts/NunitoLight-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f9f517ca5a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f9f517ca5a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f9f517ca5a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f9f517ca5a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f9f517ca5a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f9f517ca5a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f9f517ca5a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f9f517ca5a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f9f517ca5a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f9f517ca5a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f4f4bc9aa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f4f4bc9aa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f9f517ca5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f9f517ca5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f9f517ca5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f9f517ca5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f9f517ca5a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f9f517ca5a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f9f517ca5a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f9f517ca5a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f9f517ca5a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f9f517ca5a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f9f517ca5a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f9f517ca5a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f9f517ca5a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f9f517ca5a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Roboto Light"/>
              <a:buNone/>
              <a:defRPr sz="22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3" name="Google Shape;23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311700" y="1152475"/>
            <a:ext cx="8267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8" name="Google Shape;38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9" name="Google Shape;39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2" name="Google Shape;42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7.xml"/><Relationship Id="rId10" Type="http://schemas.openxmlformats.org/officeDocument/2006/relationships/slideLayout" Target="../slideLayouts/slideLayout6.xml"/><Relationship Id="rId13" Type="http://schemas.openxmlformats.org/officeDocument/2006/relationships/slideLayout" Target="../slideLayouts/slideLayout9.xml"/><Relationship Id="rId12" Type="http://schemas.openxmlformats.org/officeDocument/2006/relationships/slideLayout" Target="../slideLayouts/slideLayout8.xml"/><Relationship Id="rId1" Type="http://schemas.openxmlformats.org/officeDocument/2006/relationships/image" Target="../media/image4.png"/><Relationship Id="rId2" Type="http://schemas.openxmlformats.org/officeDocument/2006/relationships/image" Target="../media/image1.png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0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7;p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8400002">
            <a:off x="8800593" y="-90288"/>
            <a:ext cx="886149" cy="1343523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1224" y="4568875"/>
            <a:ext cx="886150" cy="1359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62800" y="4504275"/>
            <a:ext cx="987831" cy="1359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799997">
            <a:off x="-680594" y="2242087"/>
            <a:ext cx="886150" cy="13435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96699" y="-914325"/>
            <a:ext cx="886150" cy="1359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;p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5400000">
            <a:off x="8915051" y="2473999"/>
            <a:ext cx="987831" cy="13593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p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9850" y="-854350"/>
            <a:ext cx="987831" cy="1359349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 Medium"/>
              <a:buNone/>
              <a:defRPr sz="28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" name="Google Shape;16;p1"/>
          <p:cNvSpPr txBox="1"/>
          <p:nvPr>
            <p:ph idx="1" type="body"/>
          </p:nvPr>
        </p:nvSpPr>
        <p:spPr>
          <a:xfrm>
            <a:off x="311700" y="1152475"/>
            <a:ext cx="82677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Light"/>
              <a:buChar char="●"/>
              <a:defRPr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■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●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■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●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■"/>
              <a:defRPr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5"/>
    <p:sldLayoutId id="2147483649" r:id="rId6"/>
    <p:sldLayoutId id="2147483650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/>
          <p:nvPr/>
        </p:nvSpPr>
        <p:spPr>
          <a:xfrm>
            <a:off x="541650" y="1829483"/>
            <a:ext cx="8061300" cy="924300"/>
          </a:xfrm>
          <a:prstGeom prst="roundRect">
            <a:avLst>
              <a:gd fmla="val 3356" name="adj"/>
            </a:avLst>
          </a:prstGeom>
          <a:solidFill>
            <a:srgbClr val="CCB5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3"/>
          <p:cNvSpPr txBox="1"/>
          <p:nvPr>
            <p:ph type="ctrTitle"/>
          </p:nvPr>
        </p:nvSpPr>
        <p:spPr>
          <a:xfrm>
            <a:off x="731250" y="1734111"/>
            <a:ext cx="7871700" cy="105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Citi Bike Data Analysis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311700" y="290406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 Light"/>
                <a:ea typeface="Nunito Light"/>
                <a:cs typeface="Nunito Light"/>
                <a:sym typeface="Nunito Light"/>
              </a:rPr>
              <a:t>By [your name here]</a:t>
            </a:r>
            <a:endParaRPr sz="2200">
              <a:solidFill>
                <a:schemeClr val="dk1"/>
              </a:solidFill>
              <a:latin typeface="Nunito Light"/>
              <a:ea typeface="Nunito Light"/>
              <a:cs typeface="Nunito Light"/>
              <a:sym typeface="Nunito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 of findings:</a:t>
            </a:r>
            <a:endParaRPr sz="2700"/>
          </a:p>
        </p:txBody>
      </p:sp>
      <p:sp>
        <p:nvSpPr>
          <p:cNvPr id="122" name="Google Shape;122;p23"/>
          <p:cNvSpPr txBox="1"/>
          <p:nvPr/>
        </p:nvSpPr>
        <p:spPr>
          <a:xfrm>
            <a:off x="311700" y="1152475"/>
            <a:ext cx="82677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2575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3864"/>
              <a:buFont typeface="Roboto Light"/>
              <a:buChar char="●"/>
            </a:pPr>
            <a:r>
              <a:rPr b="1" i="1" lang="en" sz="1917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Top 5 pick-up locations for bikes:</a:t>
            </a:r>
            <a:r>
              <a:rPr i="1" lang="en" sz="1917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 </a:t>
            </a:r>
            <a:br>
              <a:rPr i="1" lang="en" sz="1800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</a:br>
            <a:endParaRPr i="1" sz="1800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0416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84436"/>
              <a:buFont typeface="Roboto Light"/>
              <a:buChar char="○"/>
            </a:pPr>
            <a:r>
              <a:rPr i="1" lang="en" sz="1658">
                <a:latin typeface="Roboto Light"/>
                <a:ea typeface="Roboto Light"/>
                <a:cs typeface="Roboto Light"/>
                <a:sym typeface="Roboto Light"/>
              </a:rPr>
              <a:t>Grove St Path, Exchange Place, Sip Ave, Hamilton Park, &amp; Morris Canal</a:t>
            </a:r>
            <a:br>
              <a:rPr i="1" lang="en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</a:br>
            <a:endParaRPr i="1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2575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3311"/>
              <a:buFont typeface="Roboto Light"/>
              <a:buChar char="●"/>
            </a:pPr>
            <a:r>
              <a:rPr b="1" i="1" lang="en" sz="1929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Customer base: </a:t>
            </a:r>
            <a:br>
              <a:rPr b="1" i="1" lang="en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</a:br>
            <a:endParaRPr b="1" i="1" sz="18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8093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Roboto Light"/>
              <a:buChar char="○"/>
            </a:pPr>
            <a:r>
              <a:rPr i="1" lang="en" sz="1658">
                <a:latin typeface="Roboto Light"/>
                <a:ea typeface="Roboto Light"/>
                <a:cs typeface="Roboto Light"/>
                <a:sym typeface="Roboto Light"/>
              </a:rPr>
              <a:t>Based on your findings, how would you describe Citi Bike’s customer base? Think in terms of characteristics like age and user type</a:t>
            </a:r>
            <a:br>
              <a:rPr b="1" i="1"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</a:br>
            <a:br>
              <a:rPr i="1" lang="en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</a:br>
            <a:endParaRPr i="1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32719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Roboto Light"/>
              <a:buChar char="●"/>
            </a:pPr>
            <a:r>
              <a:rPr i="1" lang="en" sz="1929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 </a:t>
            </a:r>
            <a:r>
              <a:rPr b="1" i="1" lang="en" sz="1929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Citi Bike customer behavior:</a:t>
            </a:r>
            <a:br>
              <a:rPr b="1" i="1" lang="en" sz="1929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</a:br>
            <a:endParaRPr b="1" i="1" sz="1929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8093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Roboto Light"/>
              <a:buChar char="○"/>
            </a:pPr>
            <a:r>
              <a:rPr i="1" lang="en" sz="1658">
                <a:latin typeface="Roboto Light"/>
                <a:ea typeface="Roboto Light"/>
                <a:cs typeface="Roboto Light"/>
                <a:sym typeface="Roboto Light"/>
              </a:rPr>
              <a:t>Who takes the longest and shortest trips on average?</a:t>
            </a:r>
            <a:endParaRPr i="1" sz="1658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Actions &amp; Recommendations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Recommended actions:</a:t>
            </a:r>
            <a:endParaRPr sz="2700"/>
          </a:p>
        </p:txBody>
      </p:sp>
      <p:sp>
        <p:nvSpPr>
          <p:cNvPr id="133" name="Google Shape;133;p25"/>
          <p:cNvSpPr txBox="1"/>
          <p:nvPr>
            <p:ph idx="1" type="body"/>
          </p:nvPr>
        </p:nvSpPr>
        <p:spPr>
          <a:xfrm>
            <a:off x="311700" y="1391000"/>
            <a:ext cx="8267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latin typeface="Roboto"/>
                <a:ea typeface="Roboto"/>
                <a:cs typeface="Roboto"/>
                <a:sym typeface="Roboto"/>
              </a:rPr>
              <a:t>Product recommendations:</a:t>
            </a:r>
            <a:endParaRPr b="1" i="1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i="1" lang="en"/>
              <a:t>Install more bikes at </a:t>
            </a:r>
            <a:r>
              <a:rPr i="1" lang="en" sz="1635"/>
              <a:t>...</a:t>
            </a:r>
            <a:endParaRPr i="1" sz="163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en">
                <a:latin typeface="Roboto"/>
                <a:ea typeface="Roboto"/>
                <a:cs typeface="Roboto"/>
                <a:sym typeface="Roboto"/>
              </a:rPr>
              <a:t>Marketing recommendations:</a:t>
            </a:r>
            <a:endParaRPr b="1" i="1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i="1" lang="en"/>
              <a:t>The Citi Bike customer base is mostly </a:t>
            </a:r>
            <a:r>
              <a:rPr i="1" lang="en">
                <a:solidFill>
                  <a:srgbClr val="FF0000"/>
                </a:solidFill>
              </a:rPr>
              <a:t>[user type]</a:t>
            </a:r>
            <a:r>
              <a:rPr i="1" lang="en"/>
              <a:t>...aged between..., who are most active .</a:t>
            </a:r>
            <a:r>
              <a:rPr i="1" lang="en">
                <a:solidFill>
                  <a:srgbClr val="FF0000"/>
                </a:solidFill>
              </a:rPr>
              <a:t>[weekday or weekends?]</a:t>
            </a:r>
            <a:r>
              <a:rPr i="1" lang="en"/>
              <a:t>... This tells us that they are probably people who live in New York and use Citi Bikes to commute. Marketing and advertising campaigns should therefore target this particular demographic. </a:t>
            </a:r>
            <a:endParaRPr i="1"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i="1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Goal: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11700" y="1152475"/>
            <a:ext cx="8267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i="1" lang="en"/>
              <a:t>To better understand the behavior of Citi Bike’s customer base (both one-time users and subscribers) and how they use Citi Bikes</a:t>
            </a:r>
            <a:br>
              <a:rPr i="1" lang="en"/>
            </a:br>
            <a:endParaRPr i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i="1" lang="en"/>
              <a:t>This will help us to:</a:t>
            </a:r>
            <a:br>
              <a:rPr i="1" lang="en"/>
            </a:br>
            <a:endParaRPr i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i="1" lang="en"/>
              <a:t>Identify where more bikes should be installed</a:t>
            </a:r>
            <a:endParaRPr i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i="1" lang="en"/>
              <a:t>Create targeted </a:t>
            </a:r>
            <a:r>
              <a:rPr i="1" lang="en"/>
              <a:t>marketing</a:t>
            </a:r>
            <a:r>
              <a:rPr i="1" lang="en"/>
              <a:t> campaigns that will appeal to different customer segments</a:t>
            </a:r>
            <a:endParaRPr i="1"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i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questions: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11700" y="1152475"/>
            <a:ext cx="8267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What are the most popular pick-up locations across the city for Citi Bike rental?</a:t>
            </a:r>
            <a:br>
              <a:rPr lang="en">
                <a:latin typeface="Roboto"/>
                <a:ea typeface="Roboto"/>
                <a:cs typeface="Roboto"/>
                <a:sym typeface="Roboto"/>
              </a:rPr>
            </a:b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How does the average trip duration vary across different age groups?</a:t>
            </a:r>
            <a:br>
              <a:rPr lang="en">
                <a:latin typeface="Roboto"/>
                <a:ea typeface="Roboto"/>
                <a:cs typeface="Roboto"/>
                <a:sym typeface="Roboto"/>
              </a:rPr>
            </a:b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Which age group rents the most bikes?</a:t>
            </a:r>
            <a:br>
              <a:rPr lang="en">
                <a:latin typeface="Roboto"/>
                <a:ea typeface="Roboto"/>
                <a:cs typeface="Roboto"/>
                <a:sym typeface="Roboto"/>
              </a:rPr>
            </a:b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How does bike rental vary across the two user groups (one-time users vs long-term subscribers) on different days of the week? </a:t>
            </a:r>
            <a:br>
              <a:rPr lang="en">
                <a:latin typeface="Roboto"/>
                <a:ea typeface="Roboto"/>
                <a:cs typeface="Roboto"/>
                <a:sym typeface="Roboto"/>
              </a:rPr>
            </a:b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Does the factor of user age impact the average bike trip duration?</a:t>
            </a:r>
            <a:endParaRPr i="1"/>
          </a:p>
          <a:p>
            <a:pPr indent="0" lvl="0" marL="9144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i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Findings &amp; Insights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38862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What are the most popular Citi Bike pick-up locations?</a:t>
            </a:r>
            <a:endParaRPr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8267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Char char="●"/>
            </a:pPr>
            <a:r>
              <a:rPr i="1" lang="en">
                <a:solidFill>
                  <a:srgbClr val="FF0000"/>
                </a:solidFill>
              </a:rPr>
              <a:t>Add visualization here (Top 20 pick-up locations bar chart)</a:t>
            </a:r>
            <a:endParaRPr i="1">
              <a:solidFill>
                <a:srgbClr val="FF0000"/>
              </a:solidFill>
            </a:endParaRPr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i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How does the average trip duration vary across different age groups?</a:t>
            </a:r>
            <a:endParaRPr/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1391000"/>
            <a:ext cx="8267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Char char="●"/>
            </a:pPr>
            <a:r>
              <a:rPr i="1" lang="en">
                <a:solidFill>
                  <a:srgbClr val="FF0000"/>
                </a:solidFill>
              </a:rPr>
              <a:t>Add visualizations here (column chart and line graph)</a:t>
            </a:r>
            <a:br>
              <a:rPr i="1" lang="en">
                <a:solidFill>
                  <a:srgbClr val="FF0000"/>
                </a:solidFill>
              </a:rPr>
            </a:br>
            <a:endParaRPr i="1">
              <a:solidFill>
                <a:srgbClr val="FF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Char char="●"/>
            </a:pPr>
            <a:r>
              <a:rPr i="1" lang="en">
                <a:solidFill>
                  <a:srgbClr val="FF0000"/>
                </a:solidFill>
              </a:rPr>
              <a:t>Add brief summary of what the visualizations tell us (remember: pick out the pearls!</a:t>
            </a:r>
            <a:endParaRPr i="1">
              <a:solidFill>
                <a:srgbClr val="FF0000"/>
              </a:solidFill>
            </a:endParaRPr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i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r>
              <a:rPr lang="en"/>
              <a:t>. Which age group rents the most bikes?</a:t>
            </a:r>
            <a:endParaRPr/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311700" y="1391000"/>
            <a:ext cx="8267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Char char="●"/>
            </a:pPr>
            <a:r>
              <a:rPr i="1" lang="en">
                <a:solidFill>
                  <a:srgbClr val="FF0000"/>
                </a:solidFill>
              </a:rPr>
              <a:t>Add visualization here (bar chart)</a:t>
            </a:r>
            <a:br>
              <a:rPr i="1" lang="en">
                <a:solidFill>
                  <a:srgbClr val="FF0000"/>
                </a:solidFill>
              </a:rPr>
            </a:br>
            <a:endParaRPr i="1">
              <a:solidFill>
                <a:srgbClr val="FF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Char char="●"/>
            </a:pPr>
            <a:r>
              <a:rPr i="1" lang="en">
                <a:solidFill>
                  <a:srgbClr val="FF0000"/>
                </a:solidFill>
              </a:rPr>
              <a:t>Add brief summary of what the visualization tells us (remember: pick out the pearls!</a:t>
            </a:r>
            <a:endParaRPr i="1">
              <a:solidFill>
                <a:srgbClr val="FF0000"/>
              </a:solidFill>
            </a:endParaRPr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i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r>
              <a:rPr lang="en"/>
              <a:t>. </a:t>
            </a:r>
            <a:r>
              <a:rPr lang="en" sz="2700">
                <a:latin typeface="Oswald"/>
                <a:ea typeface="Oswald"/>
                <a:cs typeface="Oswald"/>
                <a:sym typeface="Oswald"/>
              </a:rPr>
              <a:t>How does bike rental vary across the two user groups (one-time users vs long-term subscribers) on different days of the week? </a:t>
            </a:r>
            <a:endParaRPr sz="2700"/>
          </a:p>
        </p:txBody>
      </p:sp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11700" y="1391000"/>
            <a:ext cx="8267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Char char="●"/>
            </a:pPr>
            <a:r>
              <a:rPr i="1" lang="en">
                <a:solidFill>
                  <a:srgbClr val="FF0000"/>
                </a:solidFill>
              </a:rPr>
              <a:t>Add visualization here (stacked stepped area chart)</a:t>
            </a:r>
            <a:br>
              <a:rPr i="1" lang="en">
                <a:solidFill>
                  <a:srgbClr val="FF0000"/>
                </a:solidFill>
              </a:rPr>
            </a:br>
            <a:endParaRPr i="1">
              <a:solidFill>
                <a:srgbClr val="FF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Char char="●"/>
            </a:pPr>
            <a:r>
              <a:rPr i="1" lang="en">
                <a:solidFill>
                  <a:srgbClr val="FF0000"/>
                </a:solidFill>
              </a:rPr>
              <a:t>Add brief summary of what the visualization tells us (remember: pick out the pearls!</a:t>
            </a:r>
            <a:endParaRPr i="1">
              <a:solidFill>
                <a:srgbClr val="FF0000"/>
              </a:solidFill>
            </a:endParaRPr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i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r>
              <a:rPr lang="en"/>
              <a:t>. </a:t>
            </a:r>
            <a:r>
              <a:rPr lang="en" sz="2700">
                <a:latin typeface="Oswald"/>
                <a:ea typeface="Oswald"/>
                <a:cs typeface="Oswald"/>
                <a:sym typeface="Oswald"/>
              </a:rPr>
              <a:t>Do factors like weather and age impact the average bike trip duration?</a:t>
            </a:r>
            <a:r>
              <a:rPr lang="en" sz="2700">
                <a:latin typeface="Oswald"/>
                <a:ea typeface="Oswald"/>
                <a:cs typeface="Oswald"/>
                <a:sym typeface="Oswald"/>
              </a:rPr>
              <a:t> </a:t>
            </a:r>
            <a:endParaRPr sz="2700"/>
          </a:p>
        </p:txBody>
      </p:sp>
      <p:sp>
        <p:nvSpPr>
          <p:cNvPr id="111" name="Google Shape;111;p21"/>
          <p:cNvSpPr txBox="1"/>
          <p:nvPr>
            <p:ph idx="1" type="body"/>
          </p:nvPr>
        </p:nvSpPr>
        <p:spPr>
          <a:xfrm>
            <a:off x="311700" y="1391000"/>
            <a:ext cx="8267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Char char="●"/>
            </a:pPr>
            <a:r>
              <a:rPr i="1" lang="en">
                <a:solidFill>
                  <a:srgbClr val="FF0000"/>
                </a:solidFill>
              </a:rPr>
              <a:t>Add visualizations here (2 scatter plots)</a:t>
            </a:r>
            <a:br>
              <a:rPr i="1" lang="en">
                <a:solidFill>
                  <a:srgbClr val="FF0000"/>
                </a:solidFill>
              </a:rPr>
            </a:br>
            <a:endParaRPr i="1">
              <a:solidFill>
                <a:srgbClr val="FF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Char char="●"/>
            </a:pPr>
            <a:r>
              <a:rPr i="1" lang="en">
                <a:solidFill>
                  <a:srgbClr val="FF0000"/>
                </a:solidFill>
              </a:rPr>
              <a:t>Add brief summary of what the visualizations tell us (remember: pick out the pearls!</a:t>
            </a:r>
            <a:endParaRPr i="1">
              <a:solidFill>
                <a:srgbClr val="FF0000"/>
              </a:solidFill>
            </a:endParaRPr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i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