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71" r:id="rId12"/>
    <p:sldId id="272" r:id="rId13"/>
    <p:sldId id="270" r:id="rId14"/>
    <p:sldId id="266" r:id="rId15"/>
    <p:sldId id="267" r:id="rId16"/>
    <p:sldId id="268" r:id="rId17"/>
    <p:sldId id="269" r:id="rId18"/>
  </p:sldIdLst>
  <p:sldSz cx="9144000" cy="5143500" type="screen16x9"/>
  <p:notesSz cx="6858000" cy="9144000"/>
  <p:embeddedFontLst>
    <p:embeddedFont>
      <p:font typeface="Nunito Light" pitchFamily="2" charset="0"/>
      <p:regular r:id="rId20"/>
      <p:bold r:id="rId21"/>
      <p:italic r:id="rId22"/>
      <p:boldItalic r:id="rId23"/>
    </p:embeddedFont>
    <p:embeddedFont>
      <p:font typeface="Oswald" panose="00000500000000000000" pitchFamily="2" charset="0"/>
      <p:regular r:id="rId24"/>
      <p:bold r:id="rId25"/>
    </p:embeddedFont>
    <p:embeddedFont>
      <p:font typeface="Oswald Medium" panose="00000600000000000000" pitchFamily="2" charset="0"/>
      <p:regular r:id="rId26"/>
      <p:bold r:id="rId27"/>
    </p:embeddedFont>
    <p:embeddedFont>
      <p:font typeface="Roboto" panose="02000000000000000000" pitchFamily="2" charset="0"/>
      <p:regular r:id="rId28"/>
      <p:bold r:id="rId29"/>
      <p:italic r:id="rId30"/>
      <p:boldItalic r:id="rId31"/>
    </p:embeddedFont>
    <p:embeddedFont>
      <p:font typeface="Roboto Light"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30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ableStyles" Target="tableStyle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f9f517ca5a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9f517ca5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C6850F8-5CC6-54C0-9B3B-3B0F97D55EAE}"/>
            </a:ext>
          </a:extLst>
        </p:cNvPr>
        <p:cNvGrpSpPr/>
        <p:nvPr/>
      </p:nvGrpSpPr>
      <p:grpSpPr>
        <a:xfrm>
          <a:off x="0" y="0"/>
          <a:ext cx="0" cy="0"/>
          <a:chOff x="0" y="0"/>
          <a:chExt cx="0" cy="0"/>
        </a:xfrm>
      </p:grpSpPr>
      <p:sp>
        <p:nvSpPr>
          <p:cNvPr id="113" name="Google Shape;113;gf9f517ca5a_0_43:notes">
            <a:extLst>
              <a:ext uri="{FF2B5EF4-FFF2-40B4-BE49-F238E27FC236}">
                <a16:creationId xmlns:a16="http://schemas.microsoft.com/office/drawing/2014/main" id="{70A53B87-57F9-0751-0E87-058295A94F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9f517ca5a_0_43:notes">
            <a:extLst>
              <a:ext uri="{FF2B5EF4-FFF2-40B4-BE49-F238E27FC236}">
                <a16:creationId xmlns:a16="http://schemas.microsoft.com/office/drawing/2014/main" id="{78B21657-6A30-040C-76A2-95CFA3527D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7910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00BD7A3B-EA2B-FF81-6862-EF1309E2E078}"/>
            </a:ext>
          </a:extLst>
        </p:cNvPr>
        <p:cNvGrpSpPr/>
        <p:nvPr/>
      </p:nvGrpSpPr>
      <p:grpSpPr>
        <a:xfrm>
          <a:off x="0" y="0"/>
          <a:ext cx="0" cy="0"/>
          <a:chOff x="0" y="0"/>
          <a:chExt cx="0" cy="0"/>
        </a:xfrm>
      </p:grpSpPr>
      <p:sp>
        <p:nvSpPr>
          <p:cNvPr id="113" name="Google Shape;113;gf9f517ca5a_0_43:notes">
            <a:extLst>
              <a:ext uri="{FF2B5EF4-FFF2-40B4-BE49-F238E27FC236}">
                <a16:creationId xmlns:a16="http://schemas.microsoft.com/office/drawing/2014/main" id="{81CA4B6A-F71D-FEFD-2C5A-0818DC81F6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9f517ca5a_0_43:notes">
            <a:extLst>
              <a:ext uri="{FF2B5EF4-FFF2-40B4-BE49-F238E27FC236}">
                <a16:creationId xmlns:a16="http://schemas.microsoft.com/office/drawing/2014/main" id="{C5F44AD3-E83D-3CD6-C9B9-DFA15C449D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230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2EFF4825-7AEC-3DD9-CE4D-B9D8C9C7AE46}"/>
            </a:ext>
          </a:extLst>
        </p:cNvPr>
        <p:cNvGrpSpPr/>
        <p:nvPr/>
      </p:nvGrpSpPr>
      <p:grpSpPr>
        <a:xfrm>
          <a:off x="0" y="0"/>
          <a:ext cx="0" cy="0"/>
          <a:chOff x="0" y="0"/>
          <a:chExt cx="0" cy="0"/>
        </a:xfrm>
      </p:grpSpPr>
      <p:sp>
        <p:nvSpPr>
          <p:cNvPr id="113" name="Google Shape;113;gf9f517ca5a_0_43:notes">
            <a:extLst>
              <a:ext uri="{FF2B5EF4-FFF2-40B4-BE49-F238E27FC236}">
                <a16:creationId xmlns:a16="http://schemas.microsoft.com/office/drawing/2014/main" id="{60D8C188-A180-045B-3B3C-F98922C0F7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f9f517ca5a_0_43:notes">
            <a:extLst>
              <a:ext uri="{FF2B5EF4-FFF2-40B4-BE49-F238E27FC236}">
                <a16:creationId xmlns:a16="http://schemas.microsoft.com/office/drawing/2014/main" id="{4AF3E5C3-B046-81BC-73B2-BBBB750D91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0324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f9f517ca5a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f9f517ca5a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f9f517ca5a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f9f517ca5a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f9f517ca5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f9f517ca5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f9f517ca5a_0_1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f9f517ca5a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f4f4bc9aa0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f4f4bc9a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f9f517ca5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f9f517ca5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9f517ca5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f9f517ca5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f9f517ca5a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f9f517ca5a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9f517ca5a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9f517ca5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9f517ca5a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9f517ca5a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9f517ca5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9f517ca5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f9f517ca5a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f9f517ca5a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000"/>
              <a:buNone/>
              <a:defRPr sz="5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9" name="Google Shape;19;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200"/>
              <a:buFont typeface="Roboto Light"/>
              <a:buNone/>
              <a:defRPr sz="2200">
                <a:latin typeface="Roboto Light"/>
                <a:ea typeface="Roboto Light"/>
                <a:cs typeface="Roboto Light"/>
                <a:sym typeface="Robot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2"/>
        <p:cNvGrpSpPr/>
        <p:nvPr/>
      </p:nvGrpSpPr>
      <p:grpSpPr>
        <a:xfrm>
          <a:off x="0" y="0"/>
          <a:ext cx="0" cy="0"/>
          <a:chOff x="0" y="0"/>
          <a:chExt cx="0" cy="0"/>
        </a:xfrm>
      </p:grpSpPr>
      <p:sp>
        <p:nvSpPr>
          <p:cNvPr id="53" name="Google Shape;53;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4" name="Google Shape;54;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5" name="Google Shape;55;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3" name="Google Shape;23;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6" name="Google Shape;26;p4"/>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7" name="Google Shape;2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5" name="Google Shape;3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8" name="Google Shape;38;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9" name="Google Shape;39;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2" name="Google Shape;42;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3"/>
        <p:cNvGrpSpPr/>
        <p:nvPr/>
      </p:nvGrpSpPr>
      <p:grpSpPr>
        <a:xfrm>
          <a:off x="0" y="0"/>
          <a:ext cx="0" cy="0"/>
          <a:chOff x="0" y="0"/>
          <a:chExt cx="0" cy="0"/>
        </a:xfrm>
      </p:grpSpPr>
      <p:sp>
        <p:nvSpPr>
          <p:cNvPr id="44" name="Google Shape;44;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6" name="Google Shape;46;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7" name="Google Shape;47;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
        <p:cNvGrpSpPr/>
        <p:nvPr/>
      </p:nvGrpSpPr>
      <p:grpSpPr>
        <a:xfrm>
          <a:off x="0" y="0"/>
          <a:ext cx="0" cy="0"/>
          <a:chOff x="0" y="0"/>
          <a:chExt cx="0" cy="0"/>
        </a:xfrm>
      </p:grpSpPr>
      <p:sp>
        <p:nvSpPr>
          <p:cNvPr id="50" name="Google Shape;50;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51" name="Google Shape;51;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a:blip r:embed="rId13">
            <a:alphaModFix/>
          </a:blip>
          <a:stretch>
            <a:fillRect/>
          </a:stretch>
        </p:blipFill>
        <p:spPr>
          <a:xfrm>
            <a:off x="0" y="0"/>
            <a:ext cx="9144003" cy="5143501"/>
          </a:xfrm>
          <a:prstGeom prst="rect">
            <a:avLst/>
          </a:prstGeom>
          <a:noFill/>
          <a:ln>
            <a:noFill/>
          </a:ln>
        </p:spPr>
      </p:pic>
      <p:pic>
        <p:nvPicPr>
          <p:cNvPr id="7" name="Google Shape;7;p1"/>
          <p:cNvPicPr preferRelativeResize="0"/>
          <p:nvPr/>
        </p:nvPicPr>
        <p:blipFill>
          <a:blip r:embed="rId14">
            <a:alphaModFix/>
          </a:blip>
          <a:stretch>
            <a:fillRect/>
          </a:stretch>
        </p:blipFill>
        <p:spPr>
          <a:xfrm rot="-8400002">
            <a:off x="8800593" y="-90288"/>
            <a:ext cx="886149" cy="1343523"/>
          </a:xfrm>
          <a:prstGeom prst="rect">
            <a:avLst/>
          </a:prstGeom>
          <a:noFill/>
          <a:ln>
            <a:noFill/>
          </a:ln>
        </p:spPr>
      </p:pic>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5">
            <a:alphaModFix/>
          </a:blip>
          <a:stretch>
            <a:fillRect/>
          </a:stretch>
        </p:blipFill>
        <p:spPr>
          <a:xfrm>
            <a:off x="1611224" y="4568875"/>
            <a:ext cx="886150" cy="1359349"/>
          </a:xfrm>
          <a:prstGeom prst="rect">
            <a:avLst/>
          </a:prstGeom>
          <a:noFill/>
          <a:ln>
            <a:noFill/>
          </a:ln>
        </p:spPr>
      </p:pic>
      <p:pic>
        <p:nvPicPr>
          <p:cNvPr id="10" name="Google Shape;10;p1"/>
          <p:cNvPicPr preferRelativeResize="0"/>
          <p:nvPr/>
        </p:nvPicPr>
        <p:blipFill>
          <a:blip r:embed="rId16">
            <a:alphaModFix/>
          </a:blip>
          <a:stretch>
            <a:fillRect/>
          </a:stretch>
        </p:blipFill>
        <p:spPr>
          <a:xfrm>
            <a:off x="5562800" y="4504275"/>
            <a:ext cx="987831" cy="1359349"/>
          </a:xfrm>
          <a:prstGeom prst="rect">
            <a:avLst/>
          </a:prstGeom>
          <a:noFill/>
          <a:ln>
            <a:noFill/>
          </a:ln>
        </p:spPr>
      </p:pic>
      <p:pic>
        <p:nvPicPr>
          <p:cNvPr id="11" name="Google Shape;11;p1"/>
          <p:cNvPicPr preferRelativeResize="0"/>
          <p:nvPr/>
        </p:nvPicPr>
        <p:blipFill>
          <a:blip r:embed="rId14">
            <a:alphaModFix/>
          </a:blip>
          <a:stretch>
            <a:fillRect/>
          </a:stretch>
        </p:blipFill>
        <p:spPr>
          <a:xfrm rot="1799997">
            <a:off x="-680594" y="2242087"/>
            <a:ext cx="886150" cy="1343523"/>
          </a:xfrm>
          <a:prstGeom prst="rect">
            <a:avLst/>
          </a:prstGeom>
          <a:noFill/>
          <a:ln>
            <a:noFill/>
          </a:ln>
        </p:spPr>
      </p:pic>
      <p:pic>
        <p:nvPicPr>
          <p:cNvPr id="12" name="Google Shape;12;p1"/>
          <p:cNvPicPr preferRelativeResize="0"/>
          <p:nvPr/>
        </p:nvPicPr>
        <p:blipFill>
          <a:blip r:embed="rId15">
            <a:alphaModFix/>
          </a:blip>
          <a:stretch>
            <a:fillRect/>
          </a:stretch>
        </p:blipFill>
        <p:spPr>
          <a:xfrm>
            <a:off x="4596699" y="-914325"/>
            <a:ext cx="886150" cy="1359349"/>
          </a:xfrm>
          <a:prstGeom prst="rect">
            <a:avLst/>
          </a:prstGeom>
          <a:noFill/>
          <a:ln>
            <a:noFill/>
          </a:ln>
        </p:spPr>
      </p:pic>
      <p:pic>
        <p:nvPicPr>
          <p:cNvPr id="13" name="Google Shape;13;p1"/>
          <p:cNvPicPr preferRelativeResize="0"/>
          <p:nvPr/>
        </p:nvPicPr>
        <p:blipFill>
          <a:blip r:embed="rId16">
            <a:alphaModFix/>
          </a:blip>
          <a:stretch>
            <a:fillRect/>
          </a:stretch>
        </p:blipFill>
        <p:spPr>
          <a:xfrm rot="5400000">
            <a:off x="8915051" y="2473999"/>
            <a:ext cx="987831" cy="1359352"/>
          </a:xfrm>
          <a:prstGeom prst="rect">
            <a:avLst/>
          </a:prstGeom>
          <a:noFill/>
          <a:ln>
            <a:noFill/>
          </a:ln>
        </p:spPr>
      </p:pic>
      <p:pic>
        <p:nvPicPr>
          <p:cNvPr id="14" name="Google Shape;14;p1"/>
          <p:cNvPicPr preferRelativeResize="0"/>
          <p:nvPr/>
        </p:nvPicPr>
        <p:blipFill>
          <a:blip r:embed="rId16">
            <a:alphaModFix/>
          </a:blip>
          <a:stretch>
            <a:fillRect/>
          </a:stretch>
        </p:blipFill>
        <p:spPr>
          <a:xfrm>
            <a:off x="229850" y="-854350"/>
            <a:ext cx="987831" cy="1359349"/>
          </a:xfrm>
          <a:prstGeom prst="rect">
            <a:avLst/>
          </a:prstGeom>
          <a:noFill/>
          <a:ln>
            <a:noFill/>
          </a:ln>
        </p:spPr>
      </p:pic>
      <p:sp>
        <p:nvSpPr>
          <p:cNvPr id="15" name="Google Shape;15;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Oswald Medium"/>
              <a:buNone/>
              <a:defRPr sz="2800">
                <a:solidFill>
                  <a:schemeClr val="dk1"/>
                </a:solidFill>
                <a:latin typeface="Oswald Medium"/>
                <a:ea typeface="Oswald Medium"/>
                <a:cs typeface="Oswald Medium"/>
                <a:sym typeface="Oswald Medium"/>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16" name="Google Shape;16;p1"/>
          <p:cNvSpPr txBox="1">
            <a:spLocks noGrp="1"/>
          </p:cNvSpPr>
          <p:nvPr>
            <p:ph type="body" idx="1"/>
          </p:nvPr>
        </p:nvSpPr>
        <p:spPr>
          <a:xfrm>
            <a:off x="311700" y="1152475"/>
            <a:ext cx="82677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Roboto Light"/>
              <a:buChar char="●"/>
              <a:defRPr sz="1800">
                <a:solidFill>
                  <a:schemeClr val="dk1"/>
                </a:solidFill>
                <a:latin typeface="Roboto Light"/>
                <a:ea typeface="Roboto Light"/>
                <a:cs typeface="Roboto Light"/>
                <a:sym typeface="Roboto Light"/>
              </a:defRPr>
            </a:lvl1pPr>
            <a:lvl2pPr marL="914400" lvl="1"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2pPr>
            <a:lvl3pPr marL="1371600" lvl="2"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3pPr>
            <a:lvl4pPr marL="1828800" lvl="3"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4pPr>
            <a:lvl5pPr marL="2286000" lvl="4"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5pPr>
            <a:lvl6pPr marL="2743200" lvl="5"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6pPr>
            <a:lvl7pPr marL="3200400" lvl="6"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7pPr>
            <a:lvl8pPr marL="3657600" lvl="7"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8pPr>
            <a:lvl9pPr marL="4114800" lvl="8" indent="-317500">
              <a:lnSpc>
                <a:spcPct val="115000"/>
              </a:lnSpc>
              <a:spcBef>
                <a:spcPts val="0"/>
              </a:spcBef>
              <a:spcAft>
                <a:spcPts val="0"/>
              </a:spcAft>
              <a:buClr>
                <a:schemeClr val="dk1"/>
              </a:buClr>
              <a:buSzPts val="1400"/>
              <a:buFont typeface="Roboto Light"/>
              <a:buChar char="■"/>
              <a:defRPr>
                <a:solidFill>
                  <a:schemeClr val="dk1"/>
                </a:solidFill>
                <a:latin typeface="Roboto Light"/>
                <a:ea typeface="Roboto Light"/>
                <a:cs typeface="Roboto Light"/>
                <a:sym typeface="Roboto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jameher111@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p:nvPr/>
        </p:nvSpPr>
        <p:spPr>
          <a:xfrm>
            <a:off x="541650" y="1829483"/>
            <a:ext cx="8061300" cy="924300"/>
          </a:xfrm>
          <a:prstGeom prst="roundRect">
            <a:avLst>
              <a:gd name="adj" fmla="val 3356"/>
            </a:avLst>
          </a:prstGeom>
          <a:solidFill>
            <a:srgbClr val="CCB5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a:spLocks noGrp="1"/>
          </p:cNvSpPr>
          <p:nvPr>
            <p:ph type="ctrTitle"/>
          </p:nvPr>
        </p:nvSpPr>
        <p:spPr>
          <a:xfrm>
            <a:off x="731250" y="1734111"/>
            <a:ext cx="7871700" cy="10560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Citi Bike Data Analysis</a:t>
            </a:r>
            <a:endParaRPr/>
          </a:p>
        </p:txBody>
      </p:sp>
      <p:sp>
        <p:nvSpPr>
          <p:cNvPr id="64" name="Google Shape;64;p13"/>
          <p:cNvSpPr txBox="1">
            <a:spLocks noGrp="1"/>
          </p:cNvSpPr>
          <p:nvPr>
            <p:ph type="subTitle" idx="1"/>
          </p:nvPr>
        </p:nvSpPr>
        <p:spPr>
          <a:xfrm>
            <a:off x="311700" y="2904060"/>
            <a:ext cx="8520600" cy="1453628"/>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dirty="0">
                <a:latin typeface="Nunito Light"/>
                <a:ea typeface="Nunito Light"/>
                <a:cs typeface="Nunito Light"/>
                <a:sym typeface="Nunito Light"/>
              </a:rPr>
              <a:t>By </a:t>
            </a:r>
            <a:br>
              <a:rPr lang="en" dirty="0">
                <a:latin typeface="Nunito Light"/>
                <a:ea typeface="Nunito Light"/>
                <a:cs typeface="Nunito Light"/>
                <a:sym typeface="Nunito Light"/>
              </a:rPr>
            </a:br>
            <a:r>
              <a:rPr lang="en" b="1" dirty="0">
                <a:latin typeface="Nunito Light"/>
                <a:ea typeface="Nunito Light"/>
                <a:cs typeface="Nunito Light"/>
                <a:sym typeface="Nunito Light"/>
              </a:rPr>
              <a:t>Suman Sekhar Meher</a:t>
            </a:r>
            <a:br>
              <a:rPr lang="en" b="1" dirty="0">
                <a:latin typeface="Nunito Light"/>
                <a:ea typeface="Nunito Light"/>
                <a:cs typeface="Nunito Light"/>
                <a:sym typeface="Nunito Light"/>
              </a:rPr>
            </a:br>
            <a:r>
              <a:rPr lang="en" b="1" dirty="0">
                <a:latin typeface="Nunito Light"/>
                <a:ea typeface="Nunito Light"/>
                <a:cs typeface="Nunito Light"/>
                <a:sym typeface="Nunito Light"/>
              </a:rPr>
              <a:t>email- </a:t>
            </a:r>
            <a:r>
              <a:rPr lang="en" b="1" dirty="0">
                <a:latin typeface="Nunito Light"/>
                <a:ea typeface="Nunito Light"/>
                <a:cs typeface="Nunito Light"/>
                <a:sym typeface="Nunito Light"/>
                <a:hlinkClick r:id="rId3"/>
              </a:rPr>
              <a:t>rajameher111@gmail.com</a:t>
            </a:r>
            <a:br>
              <a:rPr lang="en" b="1" dirty="0">
                <a:latin typeface="Nunito Light"/>
                <a:ea typeface="Nunito Light"/>
                <a:cs typeface="Nunito Light"/>
                <a:sym typeface="Nunito Light"/>
              </a:rPr>
            </a:br>
            <a:r>
              <a:rPr lang="en" b="1" dirty="0">
                <a:latin typeface="Nunito Light"/>
                <a:ea typeface="Nunito Light"/>
                <a:cs typeface="Nunito Light"/>
                <a:sym typeface="Nunito Light"/>
              </a:rPr>
              <a:t>GitHub </a:t>
            </a:r>
            <a:r>
              <a:rPr lang="en" b="1">
                <a:latin typeface="Nunito Light"/>
                <a:ea typeface="Nunito Light"/>
                <a:cs typeface="Nunito Light"/>
                <a:sym typeface="Nunito Light"/>
              </a:rPr>
              <a:t>link(for this project)- </a:t>
            </a:r>
            <a:endParaRPr sz="2200" b="1" dirty="0">
              <a:solidFill>
                <a:schemeClr val="dk1"/>
              </a:solidFill>
              <a:latin typeface="Nunito Light"/>
              <a:ea typeface="Nunito Light"/>
              <a:cs typeface="Nunito Light"/>
              <a:sym typeface="Nuni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Dashboard </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66FD1F03-1D27-FD38-6F7D-9FFF9B2E79EE}"/>
            </a:ext>
          </a:extLst>
        </p:cNvPr>
        <p:cNvGrpSpPr/>
        <p:nvPr/>
      </p:nvGrpSpPr>
      <p:grpSpPr>
        <a:xfrm>
          <a:off x="0" y="0"/>
          <a:ext cx="0" cy="0"/>
          <a:chOff x="0" y="0"/>
          <a:chExt cx="0" cy="0"/>
        </a:xfrm>
      </p:grpSpPr>
      <p:sp>
        <p:nvSpPr>
          <p:cNvPr id="4" name="Google Shape;121;p23">
            <a:extLst>
              <a:ext uri="{FF2B5EF4-FFF2-40B4-BE49-F238E27FC236}">
                <a16:creationId xmlns:a16="http://schemas.microsoft.com/office/drawing/2014/main" id="{BA2D3A9A-54DC-EB66-46DC-C6CCAC4BD292}"/>
              </a:ext>
            </a:extLst>
          </p:cNvPr>
          <p:cNvSpPr txBox="1">
            <a:spLocks noGrp="1"/>
          </p:cNvSpPr>
          <p:nvPr>
            <p:ph type="title"/>
          </p:nvPr>
        </p:nvSpPr>
        <p:spPr>
          <a:xfrm>
            <a:off x="311700" y="387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Power BI Dashboard:</a:t>
            </a:r>
            <a:endParaRPr sz="2700" dirty="0"/>
          </a:p>
        </p:txBody>
      </p:sp>
      <p:pic>
        <p:nvPicPr>
          <p:cNvPr id="6" name="Picture 5">
            <a:extLst>
              <a:ext uri="{FF2B5EF4-FFF2-40B4-BE49-F238E27FC236}">
                <a16:creationId xmlns:a16="http://schemas.microsoft.com/office/drawing/2014/main" id="{5479B770-BABE-BEBD-EEDB-DA9F7A647AA7}"/>
              </a:ext>
            </a:extLst>
          </p:cNvPr>
          <p:cNvPicPr>
            <a:picLocks noChangeAspect="1"/>
          </p:cNvPicPr>
          <p:nvPr/>
        </p:nvPicPr>
        <p:blipFill>
          <a:blip r:embed="rId3"/>
          <a:stretch>
            <a:fillRect/>
          </a:stretch>
        </p:blipFill>
        <p:spPr>
          <a:xfrm>
            <a:off x="311700" y="960575"/>
            <a:ext cx="6417713" cy="3624120"/>
          </a:xfrm>
          <a:prstGeom prst="rect">
            <a:avLst/>
          </a:prstGeom>
        </p:spPr>
      </p:pic>
      <p:sp>
        <p:nvSpPr>
          <p:cNvPr id="7" name="Google Shape;105;p20">
            <a:extLst>
              <a:ext uri="{FF2B5EF4-FFF2-40B4-BE49-F238E27FC236}">
                <a16:creationId xmlns:a16="http://schemas.microsoft.com/office/drawing/2014/main" id="{E4CAAB8E-85E6-F8C0-40AB-515BD8CBD14C}"/>
              </a:ext>
            </a:extLst>
          </p:cNvPr>
          <p:cNvSpPr txBox="1">
            <a:spLocks/>
          </p:cNvSpPr>
          <p:nvPr/>
        </p:nvSpPr>
        <p:spPr>
          <a:xfrm>
            <a:off x="6543669" y="969645"/>
            <a:ext cx="2288631" cy="361505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lgn="just">
              <a:buClr>
                <a:srgbClr val="FF0000"/>
              </a:buClr>
              <a:buSzPts val="1800"/>
              <a:buFont typeface="Arial"/>
              <a:buChar char="●"/>
            </a:pPr>
            <a:r>
              <a:rPr lang="en-US" sz="1200" i="1" dirty="0">
                <a:solidFill>
                  <a:schemeClr val="tx1"/>
                </a:solidFill>
              </a:rPr>
              <a:t>This Power BI dashboard provides insights into New York Citi Bike rentals, showing popular pick-up and drop-off stations, rentals by season, user types, age group trends, and trip duration analysis.</a:t>
            </a:r>
          </a:p>
          <a:p>
            <a:pPr marL="457200" indent="-342900" algn="just">
              <a:buClr>
                <a:srgbClr val="FF0000"/>
              </a:buClr>
              <a:buSzPts val="1800"/>
              <a:buFont typeface="Arial"/>
              <a:buChar char="●"/>
            </a:pPr>
            <a:r>
              <a:rPr lang="en-US" sz="1200" i="1" dirty="0">
                <a:solidFill>
                  <a:schemeClr val="tx1"/>
                </a:solidFill>
              </a:rPr>
              <a:t>It helps understand bike usage patterns based on factors like temperature, weekdays, and user demographics.</a:t>
            </a:r>
          </a:p>
        </p:txBody>
      </p:sp>
    </p:spTree>
    <p:extLst>
      <p:ext uri="{BB962C8B-B14F-4D97-AF65-F5344CB8AC3E}">
        <p14:creationId xmlns:p14="http://schemas.microsoft.com/office/powerpoint/2010/main" val="1462834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6AB237C3-DB21-D3CB-295C-A0452AEE77C8}"/>
            </a:ext>
          </a:extLst>
        </p:cNvPr>
        <p:cNvGrpSpPr/>
        <p:nvPr/>
      </p:nvGrpSpPr>
      <p:grpSpPr>
        <a:xfrm>
          <a:off x="0" y="0"/>
          <a:ext cx="0" cy="0"/>
          <a:chOff x="0" y="0"/>
          <a:chExt cx="0" cy="0"/>
        </a:xfrm>
      </p:grpSpPr>
      <p:sp>
        <p:nvSpPr>
          <p:cNvPr id="4" name="Google Shape;121;p23">
            <a:extLst>
              <a:ext uri="{FF2B5EF4-FFF2-40B4-BE49-F238E27FC236}">
                <a16:creationId xmlns:a16="http://schemas.microsoft.com/office/drawing/2014/main" id="{26797CC1-484E-A627-F1BE-B6075DE04A08}"/>
              </a:ext>
            </a:extLst>
          </p:cNvPr>
          <p:cNvSpPr txBox="1">
            <a:spLocks noGrp="1"/>
          </p:cNvSpPr>
          <p:nvPr>
            <p:ph type="title"/>
          </p:nvPr>
        </p:nvSpPr>
        <p:spPr>
          <a:xfrm>
            <a:off x="311700" y="387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Excel Dashboard:</a:t>
            </a:r>
            <a:endParaRPr sz="2700" dirty="0"/>
          </a:p>
        </p:txBody>
      </p:sp>
      <p:sp>
        <p:nvSpPr>
          <p:cNvPr id="7" name="Google Shape;105;p20">
            <a:extLst>
              <a:ext uri="{FF2B5EF4-FFF2-40B4-BE49-F238E27FC236}">
                <a16:creationId xmlns:a16="http://schemas.microsoft.com/office/drawing/2014/main" id="{D9B674ED-E2B3-C499-A3EB-205D06C8015D}"/>
              </a:ext>
            </a:extLst>
          </p:cNvPr>
          <p:cNvSpPr txBox="1">
            <a:spLocks/>
          </p:cNvSpPr>
          <p:nvPr/>
        </p:nvSpPr>
        <p:spPr>
          <a:xfrm>
            <a:off x="6543669" y="969645"/>
            <a:ext cx="2288631" cy="361505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342900" algn="just">
              <a:buClr>
                <a:srgbClr val="FF0000"/>
              </a:buClr>
              <a:buSzPts val="1800"/>
              <a:buFont typeface="Arial"/>
              <a:buChar char="●"/>
            </a:pPr>
            <a:r>
              <a:rPr lang="en-US" sz="1200" i="1" dirty="0">
                <a:solidFill>
                  <a:schemeClr val="tx1"/>
                </a:solidFill>
              </a:rPr>
              <a:t>This Excel dashboard analyzes New York Citi Bike rentals, showing the most popular pick-up and drop-off stations, rentals by season, age group, user type, and the busiest days of the week. </a:t>
            </a:r>
          </a:p>
          <a:p>
            <a:pPr marL="457200" indent="-342900" algn="just">
              <a:buClr>
                <a:srgbClr val="FF0000"/>
              </a:buClr>
              <a:buSzPts val="1800"/>
              <a:buFont typeface="Arial"/>
              <a:buChar char="●"/>
            </a:pPr>
            <a:r>
              <a:rPr lang="en-US" sz="1200" i="1" dirty="0">
                <a:solidFill>
                  <a:schemeClr val="tx1"/>
                </a:solidFill>
              </a:rPr>
              <a:t>It helps track bike usage trends and user behavior efficiently.</a:t>
            </a:r>
          </a:p>
        </p:txBody>
      </p:sp>
      <p:pic>
        <p:nvPicPr>
          <p:cNvPr id="3" name="Picture 2">
            <a:extLst>
              <a:ext uri="{FF2B5EF4-FFF2-40B4-BE49-F238E27FC236}">
                <a16:creationId xmlns:a16="http://schemas.microsoft.com/office/drawing/2014/main" id="{9D130054-12D7-64BA-6600-74D3A93C0046}"/>
              </a:ext>
            </a:extLst>
          </p:cNvPr>
          <p:cNvPicPr>
            <a:picLocks noChangeAspect="1"/>
          </p:cNvPicPr>
          <p:nvPr/>
        </p:nvPicPr>
        <p:blipFill>
          <a:blip r:embed="rId3"/>
          <a:stretch>
            <a:fillRect/>
          </a:stretch>
        </p:blipFill>
        <p:spPr>
          <a:xfrm>
            <a:off x="311700" y="1067336"/>
            <a:ext cx="6424856" cy="3419667"/>
          </a:xfrm>
          <a:prstGeom prst="rect">
            <a:avLst/>
          </a:prstGeom>
        </p:spPr>
      </p:pic>
    </p:spTree>
    <p:extLst>
      <p:ext uri="{BB962C8B-B14F-4D97-AF65-F5344CB8AC3E}">
        <p14:creationId xmlns:p14="http://schemas.microsoft.com/office/powerpoint/2010/main" val="1424139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4A8D7469-D57D-C719-896F-306270E075DC}"/>
            </a:ext>
          </a:extLst>
        </p:cNvPr>
        <p:cNvGrpSpPr/>
        <p:nvPr/>
      </p:nvGrpSpPr>
      <p:grpSpPr>
        <a:xfrm>
          <a:off x="0" y="0"/>
          <a:ext cx="0" cy="0"/>
          <a:chOff x="0" y="0"/>
          <a:chExt cx="0" cy="0"/>
        </a:xfrm>
      </p:grpSpPr>
      <p:sp>
        <p:nvSpPr>
          <p:cNvPr id="116" name="Google Shape;116;p22">
            <a:extLst>
              <a:ext uri="{FF2B5EF4-FFF2-40B4-BE49-F238E27FC236}">
                <a16:creationId xmlns:a16="http://schemas.microsoft.com/office/drawing/2014/main" id="{F1DA2BCD-F270-EFCE-47E4-742A6E46D9F9}"/>
              </a:ext>
            </a:extLst>
          </p:cNvPr>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Summary </a:t>
            </a:r>
            <a:endParaRPr/>
          </a:p>
        </p:txBody>
      </p:sp>
    </p:spTree>
    <p:extLst>
      <p:ext uri="{BB962C8B-B14F-4D97-AF65-F5344CB8AC3E}">
        <p14:creationId xmlns:p14="http://schemas.microsoft.com/office/powerpoint/2010/main" val="1017372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Summary of findings:</a:t>
            </a:r>
            <a:endParaRPr sz="2700" dirty="0"/>
          </a:p>
        </p:txBody>
      </p:sp>
      <p:sp>
        <p:nvSpPr>
          <p:cNvPr id="122" name="Google Shape;122;p23"/>
          <p:cNvSpPr txBox="1"/>
          <p:nvPr/>
        </p:nvSpPr>
        <p:spPr>
          <a:xfrm>
            <a:off x="311700" y="1152475"/>
            <a:ext cx="8267700" cy="3416400"/>
          </a:xfrm>
          <a:prstGeom prst="rect">
            <a:avLst/>
          </a:prstGeom>
          <a:noFill/>
          <a:ln>
            <a:noFill/>
          </a:ln>
        </p:spPr>
        <p:txBody>
          <a:bodyPr spcFirstLastPara="1" wrap="square" lIns="91425" tIns="91425" rIns="91425" bIns="91425" anchor="t" anchorCtr="0">
            <a:normAutofit fontScale="85000" lnSpcReduction="20000"/>
          </a:bodyPr>
          <a:lstStyle/>
          <a:p>
            <a:pPr marL="457200" lvl="0" indent="-325755" algn="l" rtl="0">
              <a:lnSpc>
                <a:spcPct val="115000"/>
              </a:lnSpc>
              <a:spcBef>
                <a:spcPts val="0"/>
              </a:spcBef>
              <a:spcAft>
                <a:spcPts val="0"/>
              </a:spcAft>
              <a:buClr>
                <a:srgbClr val="000000"/>
              </a:buClr>
              <a:buSzPct val="93864"/>
              <a:buFont typeface="Roboto Light"/>
              <a:buChar char="●"/>
            </a:pPr>
            <a:r>
              <a:rPr lang="en" sz="1917" b="1" i="1" dirty="0">
                <a:solidFill>
                  <a:srgbClr val="000000"/>
                </a:solidFill>
                <a:latin typeface="Roboto"/>
                <a:ea typeface="Roboto"/>
                <a:cs typeface="Roboto"/>
                <a:sym typeface="Roboto"/>
              </a:rPr>
              <a:t>Top 5 pick-up locations for bikes:</a:t>
            </a:r>
            <a:r>
              <a:rPr lang="en" sz="1917" i="1" dirty="0">
                <a:solidFill>
                  <a:srgbClr val="000000"/>
                </a:solidFill>
                <a:latin typeface="Roboto Light"/>
                <a:ea typeface="Roboto Light"/>
                <a:cs typeface="Roboto Light"/>
                <a:sym typeface="Roboto Light"/>
              </a:rPr>
              <a:t> </a:t>
            </a:r>
            <a:br>
              <a:rPr lang="en" sz="1800" i="1" dirty="0">
                <a:solidFill>
                  <a:srgbClr val="000000"/>
                </a:solidFill>
                <a:latin typeface="Roboto Light"/>
                <a:ea typeface="Roboto Light"/>
                <a:cs typeface="Roboto Light"/>
                <a:sym typeface="Roboto Light"/>
              </a:rPr>
            </a:br>
            <a:endParaRPr sz="1800" i="1" dirty="0">
              <a:solidFill>
                <a:srgbClr val="000000"/>
              </a:solidFill>
              <a:latin typeface="Roboto Light"/>
              <a:ea typeface="Roboto Light"/>
              <a:cs typeface="Roboto Light"/>
              <a:sym typeface="Roboto Light"/>
            </a:endParaRPr>
          </a:p>
          <a:p>
            <a:pPr marL="610235" lvl="1" algn="l" rtl="0">
              <a:lnSpc>
                <a:spcPct val="115000"/>
              </a:lnSpc>
              <a:spcBef>
                <a:spcPts val="0"/>
              </a:spcBef>
              <a:spcAft>
                <a:spcPts val="0"/>
              </a:spcAft>
              <a:buClr>
                <a:srgbClr val="000000"/>
              </a:buClr>
              <a:buSzPct val="84436"/>
            </a:pPr>
            <a:r>
              <a:rPr lang="en-US" sz="1658" i="1" dirty="0">
                <a:latin typeface="Roboto Light"/>
                <a:ea typeface="Roboto Light"/>
                <a:cs typeface="Roboto Light"/>
                <a:sym typeface="Roboto Light"/>
              </a:rPr>
              <a:t>Morris Canal, Hamilton Park, Sip Ave, Exchange Place, and Grove St PATH</a:t>
            </a:r>
          </a:p>
          <a:p>
            <a:pPr marL="610235" lvl="1" algn="l" rtl="0">
              <a:lnSpc>
                <a:spcPct val="115000"/>
              </a:lnSpc>
              <a:spcBef>
                <a:spcPts val="0"/>
              </a:spcBef>
              <a:spcAft>
                <a:spcPts val="0"/>
              </a:spcAft>
              <a:buClr>
                <a:srgbClr val="000000"/>
              </a:buClr>
              <a:buSzPct val="84436"/>
            </a:pPr>
            <a:endParaRPr i="1" dirty="0">
              <a:solidFill>
                <a:srgbClr val="000000"/>
              </a:solidFill>
              <a:latin typeface="Roboto Light"/>
              <a:ea typeface="Roboto Light"/>
              <a:cs typeface="Roboto Light"/>
              <a:sym typeface="Roboto Light"/>
            </a:endParaRPr>
          </a:p>
          <a:p>
            <a:pPr marL="457200" lvl="0" indent="-325755" algn="l" rtl="0">
              <a:lnSpc>
                <a:spcPct val="115000"/>
              </a:lnSpc>
              <a:spcBef>
                <a:spcPts val="0"/>
              </a:spcBef>
              <a:spcAft>
                <a:spcPts val="0"/>
              </a:spcAft>
              <a:buClr>
                <a:srgbClr val="000000"/>
              </a:buClr>
              <a:buSzPct val="93311"/>
              <a:buFont typeface="Roboto Light"/>
              <a:buChar char="●"/>
            </a:pPr>
            <a:r>
              <a:rPr lang="en" sz="1929" b="1" i="1" dirty="0">
                <a:solidFill>
                  <a:srgbClr val="000000"/>
                </a:solidFill>
                <a:latin typeface="Roboto"/>
                <a:ea typeface="Roboto"/>
                <a:cs typeface="Roboto"/>
                <a:sym typeface="Roboto"/>
              </a:rPr>
              <a:t>Customer base: </a:t>
            </a:r>
            <a:br>
              <a:rPr lang="en" sz="1800" b="1" i="1" dirty="0">
                <a:solidFill>
                  <a:srgbClr val="000000"/>
                </a:solidFill>
                <a:latin typeface="Roboto"/>
                <a:ea typeface="Roboto"/>
                <a:cs typeface="Roboto"/>
                <a:sym typeface="Roboto"/>
              </a:rPr>
            </a:br>
            <a:endParaRPr sz="1800" b="1" i="1" dirty="0">
              <a:solidFill>
                <a:srgbClr val="000000"/>
              </a:solidFill>
              <a:latin typeface="Roboto"/>
              <a:ea typeface="Roboto"/>
              <a:cs typeface="Roboto"/>
              <a:sym typeface="Roboto"/>
            </a:endParaRPr>
          </a:p>
          <a:p>
            <a:pPr marL="596307" lvl="1" algn="l" rtl="0">
              <a:lnSpc>
                <a:spcPct val="115000"/>
              </a:lnSpc>
              <a:spcBef>
                <a:spcPts val="0"/>
              </a:spcBef>
              <a:spcAft>
                <a:spcPts val="0"/>
              </a:spcAft>
              <a:buClr>
                <a:srgbClr val="000000"/>
              </a:buClr>
              <a:buSzPct val="100000"/>
            </a:pPr>
            <a:r>
              <a:rPr lang="en-US" sz="1658" i="1" dirty="0">
                <a:latin typeface="Roboto Light"/>
                <a:ea typeface="Roboto Light"/>
                <a:cs typeface="Roboto Light"/>
                <a:sym typeface="Roboto Light"/>
              </a:rPr>
              <a:t>Citi Bike's customer base mainly consists of subscribers who frequently use the service, with younger riders taking longer trips. Warmer temperatures encourage longer rides, while most trips remain short across all age groups.</a:t>
            </a:r>
            <a:br>
              <a:rPr lang="en" b="1" i="1" dirty="0">
                <a:solidFill>
                  <a:srgbClr val="000000"/>
                </a:solidFill>
                <a:latin typeface="Roboto"/>
                <a:ea typeface="Roboto"/>
                <a:cs typeface="Roboto"/>
                <a:sym typeface="Roboto"/>
              </a:rPr>
            </a:br>
            <a:br>
              <a:rPr lang="en" i="1" dirty="0">
                <a:solidFill>
                  <a:srgbClr val="000000"/>
                </a:solidFill>
                <a:latin typeface="Roboto Light"/>
                <a:ea typeface="Roboto Light"/>
                <a:cs typeface="Roboto Light"/>
                <a:sym typeface="Roboto Light"/>
              </a:rPr>
            </a:br>
            <a:endParaRPr i="1" dirty="0">
              <a:solidFill>
                <a:srgbClr val="000000"/>
              </a:solidFill>
              <a:latin typeface="Roboto Light"/>
              <a:ea typeface="Roboto Light"/>
              <a:cs typeface="Roboto Light"/>
              <a:sym typeface="Roboto Light"/>
            </a:endParaRPr>
          </a:p>
          <a:p>
            <a:pPr marL="457200" lvl="0" indent="-332719" algn="l" rtl="0">
              <a:lnSpc>
                <a:spcPct val="115000"/>
              </a:lnSpc>
              <a:spcBef>
                <a:spcPts val="0"/>
              </a:spcBef>
              <a:spcAft>
                <a:spcPts val="0"/>
              </a:spcAft>
              <a:buClr>
                <a:srgbClr val="000000"/>
              </a:buClr>
              <a:buSzPct val="100000"/>
              <a:buFont typeface="Roboto Light"/>
              <a:buChar char="●"/>
            </a:pPr>
            <a:r>
              <a:rPr lang="en" sz="1929" i="1" dirty="0">
                <a:solidFill>
                  <a:srgbClr val="000000"/>
                </a:solidFill>
                <a:latin typeface="Roboto Light"/>
                <a:ea typeface="Roboto Light"/>
                <a:cs typeface="Roboto Light"/>
                <a:sym typeface="Roboto Light"/>
              </a:rPr>
              <a:t> </a:t>
            </a:r>
            <a:r>
              <a:rPr lang="en" sz="1929" b="1" i="1" dirty="0">
                <a:solidFill>
                  <a:srgbClr val="000000"/>
                </a:solidFill>
                <a:latin typeface="Roboto"/>
                <a:ea typeface="Roboto"/>
                <a:cs typeface="Roboto"/>
                <a:sym typeface="Roboto"/>
              </a:rPr>
              <a:t>Citi Bike customer behavior:</a:t>
            </a:r>
            <a:br>
              <a:rPr lang="en" sz="1929" b="1" i="1" dirty="0">
                <a:solidFill>
                  <a:srgbClr val="000000"/>
                </a:solidFill>
                <a:latin typeface="Roboto"/>
                <a:ea typeface="Roboto"/>
                <a:cs typeface="Roboto"/>
                <a:sym typeface="Roboto"/>
              </a:rPr>
            </a:br>
            <a:endParaRPr lang="en-US" sz="1929" b="1" i="1" dirty="0">
              <a:solidFill>
                <a:srgbClr val="000000"/>
              </a:solidFill>
              <a:latin typeface="Roboto"/>
              <a:ea typeface="Roboto"/>
              <a:cs typeface="Roboto"/>
              <a:sym typeface="Roboto"/>
            </a:endParaRPr>
          </a:p>
          <a:p>
            <a:pPr marL="596307" lvl="1" algn="l" rtl="0">
              <a:lnSpc>
                <a:spcPct val="115000"/>
              </a:lnSpc>
              <a:spcBef>
                <a:spcPts val="0"/>
              </a:spcBef>
              <a:spcAft>
                <a:spcPts val="0"/>
              </a:spcAft>
              <a:buClr>
                <a:srgbClr val="000000"/>
              </a:buClr>
              <a:buSzPct val="100000"/>
            </a:pPr>
            <a:r>
              <a:rPr lang="en-US" sz="1658" i="1" dirty="0">
                <a:latin typeface="Roboto Light"/>
                <a:ea typeface="Roboto Light"/>
                <a:cs typeface="Roboto Light"/>
                <a:sym typeface="Roboto Light"/>
              </a:rPr>
              <a:t>The oldest riders (75+) take the longest trips on average, while middle-aged riders (25-65) have the shortest trip durations.</a:t>
            </a:r>
            <a:endParaRPr lang="en-US" sz="1800" dirty="0">
              <a:solidFill>
                <a:srgbClr val="000000"/>
              </a:solidFill>
              <a:latin typeface="Roboto Light"/>
              <a:ea typeface="Roboto Light"/>
              <a:cs typeface="Roboto Light"/>
              <a:sym typeface="Roboto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Actions &amp; Recommendations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Recommended actions:</a:t>
            </a:r>
            <a:endParaRPr sz="2700"/>
          </a:p>
        </p:txBody>
      </p:sp>
      <p:sp>
        <p:nvSpPr>
          <p:cNvPr id="133" name="Google Shape;133;p25"/>
          <p:cNvSpPr txBox="1">
            <a:spLocks noGrp="1"/>
          </p:cNvSpPr>
          <p:nvPr>
            <p:ph type="body" idx="1"/>
          </p:nvPr>
        </p:nvSpPr>
        <p:spPr>
          <a:xfrm>
            <a:off x="311700" y="1391000"/>
            <a:ext cx="8267700" cy="34164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b="1" i="1" dirty="0">
                <a:latin typeface="Roboto"/>
                <a:ea typeface="Roboto"/>
                <a:cs typeface="Roboto"/>
                <a:sym typeface="Roboto"/>
              </a:rPr>
              <a:t>Product recommendations:</a:t>
            </a:r>
            <a:endParaRPr b="1" i="1" dirty="0">
              <a:latin typeface="Roboto"/>
              <a:ea typeface="Roboto"/>
              <a:cs typeface="Roboto"/>
              <a:sym typeface="Roboto"/>
            </a:endParaRPr>
          </a:p>
          <a:p>
            <a:pPr marL="457200" lvl="0" indent="-342900" algn="l" rtl="0">
              <a:spcBef>
                <a:spcPts val="1200"/>
              </a:spcBef>
              <a:spcAft>
                <a:spcPts val="0"/>
              </a:spcAft>
              <a:buSzPts val="1800"/>
              <a:buChar char="●"/>
            </a:pPr>
            <a:r>
              <a:rPr lang="en-US" i="1" dirty="0"/>
              <a:t>Install more bikes at stations with high rental demand, as well as frequently used by subscribers and younger riders for regular commuting, especially at Morris Canal, Hamilton Park, Sip Ave, Exchange Place, and Grove St PATH. </a:t>
            </a:r>
            <a:endParaRPr lang="en-US" sz="1635" i="1" dirty="0"/>
          </a:p>
          <a:p>
            <a:pPr marL="0" lvl="0" indent="0" algn="l" rtl="0">
              <a:spcBef>
                <a:spcPts val="1200"/>
              </a:spcBef>
              <a:spcAft>
                <a:spcPts val="0"/>
              </a:spcAft>
              <a:buNone/>
            </a:pPr>
            <a:r>
              <a:rPr lang="en-US" b="1" i="1" dirty="0">
                <a:latin typeface="Roboto"/>
                <a:ea typeface="Roboto"/>
                <a:cs typeface="Roboto"/>
                <a:sym typeface="Roboto"/>
              </a:rPr>
              <a:t>Marketing recommendations:</a:t>
            </a:r>
          </a:p>
          <a:p>
            <a:pPr marL="457200" lvl="0" indent="-342900" algn="l" rtl="0">
              <a:spcBef>
                <a:spcPts val="1200"/>
              </a:spcBef>
              <a:spcAft>
                <a:spcPts val="0"/>
              </a:spcAft>
              <a:buSzPts val="1800"/>
              <a:buChar char="●"/>
            </a:pPr>
            <a:r>
              <a:rPr lang="en-US" i="1" dirty="0"/>
              <a:t>The Citi Bike customer base is mostly subscribers, aged between 25-45, who are most active on weekdays. This suggests they are likely New York residents using Citi Bikes for commuting. Marketing efforts should focus on this group, promoting convenience and subscription benefits</a:t>
            </a:r>
            <a:r>
              <a:rPr lang="en" i="1" dirty="0"/>
              <a:t>. </a:t>
            </a:r>
            <a:endParaRPr i="1" dirty="0"/>
          </a:p>
          <a:p>
            <a:pPr marL="914400" lvl="0" indent="0" algn="l" rtl="0">
              <a:spcBef>
                <a:spcPts val="1200"/>
              </a:spcBef>
              <a:spcAft>
                <a:spcPts val="1200"/>
              </a:spcAft>
              <a:buNone/>
            </a:pPr>
            <a:endParaRPr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1106125"/>
            <a:ext cx="8520600" cy="19635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Project Goal:</a:t>
            </a:r>
            <a:endParaRPr/>
          </a:p>
        </p:txBody>
      </p:sp>
      <p:sp>
        <p:nvSpPr>
          <p:cNvPr id="70" name="Google Shape;70;p14"/>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i="1"/>
              <a:t>To better understand the behavior of Citi Bike’s customer base (both one-time users and subscribers) and how they use Citi Bikes</a:t>
            </a:r>
            <a:br>
              <a:rPr lang="en" i="1"/>
            </a:br>
            <a:endParaRPr i="1"/>
          </a:p>
          <a:p>
            <a:pPr marL="457200" lvl="0" indent="-342900" algn="l" rtl="0">
              <a:spcBef>
                <a:spcPts val="0"/>
              </a:spcBef>
              <a:spcAft>
                <a:spcPts val="0"/>
              </a:spcAft>
              <a:buSzPts val="1800"/>
              <a:buChar char="●"/>
            </a:pPr>
            <a:r>
              <a:rPr lang="en" i="1"/>
              <a:t>This will help us to:</a:t>
            </a:r>
            <a:br>
              <a:rPr lang="en" i="1"/>
            </a:br>
            <a:endParaRPr i="1"/>
          </a:p>
          <a:p>
            <a:pPr marL="914400" lvl="1" indent="-317500" algn="l" rtl="0">
              <a:spcBef>
                <a:spcPts val="0"/>
              </a:spcBef>
              <a:spcAft>
                <a:spcPts val="0"/>
              </a:spcAft>
              <a:buSzPts val="1400"/>
              <a:buChar char="○"/>
            </a:pPr>
            <a:r>
              <a:rPr lang="en" i="1"/>
              <a:t>Identify where more bikes should be installed</a:t>
            </a:r>
            <a:endParaRPr i="1"/>
          </a:p>
          <a:p>
            <a:pPr marL="914400" lvl="1" indent="-317500" algn="l" rtl="0">
              <a:spcBef>
                <a:spcPts val="0"/>
              </a:spcBef>
              <a:spcAft>
                <a:spcPts val="0"/>
              </a:spcAft>
              <a:buSzPts val="1400"/>
              <a:buChar char="○"/>
            </a:pPr>
            <a:r>
              <a:rPr lang="en" i="1"/>
              <a:t>Create targeted marketing campaigns that will appeal to different customer segments</a:t>
            </a:r>
            <a:endParaRPr i="1"/>
          </a:p>
          <a:p>
            <a:pPr marL="914400" lvl="0" indent="0" algn="l" rtl="0">
              <a:spcBef>
                <a:spcPts val="1200"/>
              </a:spcBef>
              <a:spcAft>
                <a:spcPts val="1200"/>
              </a:spcAft>
              <a:buNone/>
            </a:pPr>
            <a:endParaRPr i="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questions:</a:t>
            </a:r>
            <a:endParaRPr/>
          </a:p>
        </p:txBody>
      </p:sp>
      <p:sp>
        <p:nvSpPr>
          <p:cNvPr id="76" name="Google Shape;76;p15"/>
          <p:cNvSpPr txBox="1">
            <a:spLocks noGrp="1"/>
          </p:cNvSpPr>
          <p:nvPr>
            <p:ph type="body" idx="1"/>
          </p:nvPr>
        </p:nvSpPr>
        <p:spPr>
          <a:xfrm>
            <a:off x="311700" y="1152475"/>
            <a:ext cx="8267700" cy="34164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Font typeface="Roboto"/>
              <a:buChar char="●"/>
            </a:pPr>
            <a:r>
              <a:rPr lang="en" dirty="0">
                <a:latin typeface="Roboto"/>
                <a:ea typeface="Roboto"/>
                <a:cs typeface="Roboto"/>
                <a:sym typeface="Roboto"/>
              </a:rPr>
              <a:t>What are the most popular pick-up locations across the city for Citi Bike rental?</a:t>
            </a:r>
            <a:br>
              <a:rPr lang="en" dirty="0">
                <a:latin typeface="Roboto"/>
                <a:ea typeface="Roboto"/>
                <a:cs typeface="Roboto"/>
                <a:sym typeface="Roboto"/>
              </a:rPr>
            </a:b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dirty="0">
                <a:latin typeface="Roboto"/>
                <a:ea typeface="Roboto"/>
                <a:cs typeface="Roboto"/>
                <a:sym typeface="Roboto"/>
              </a:rPr>
              <a:t>How does the average trip duration vary across different age groups?</a:t>
            </a:r>
            <a:br>
              <a:rPr lang="en" dirty="0">
                <a:latin typeface="Roboto"/>
                <a:ea typeface="Roboto"/>
                <a:cs typeface="Roboto"/>
                <a:sym typeface="Roboto"/>
              </a:rPr>
            </a:b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dirty="0">
                <a:latin typeface="Roboto"/>
                <a:ea typeface="Roboto"/>
                <a:cs typeface="Roboto"/>
                <a:sym typeface="Roboto"/>
              </a:rPr>
              <a:t>Which age group rents the most bikes?</a:t>
            </a:r>
            <a:br>
              <a:rPr lang="en" dirty="0">
                <a:latin typeface="Roboto"/>
                <a:ea typeface="Roboto"/>
                <a:cs typeface="Roboto"/>
                <a:sym typeface="Roboto"/>
              </a:rPr>
            </a:b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dirty="0">
                <a:latin typeface="Roboto"/>
                <a:ea typeface="Roboto"/>
                <a:cs typeface="Roboto"/>
                <a:sym typeface="Roboto"/>
              </a:rPr>
              <a:t>How does bike rental vary across the two user groups (one-time users vs long-term subscribers) on different days of the week? </a:t>
            </a:r>
            <a:br>
              <a:rPr lang="en" dirty="0">
                <a:latin typeface="Roboto"/>
                <a:ea typeface="Roboto"/>
                <a:cs typeface="Roboto"/>
                <a:sym typeface="Roboto"/>
              </a:rPr>
            </a:br>
            <a:endParaRPr dirty="0">
              <a:latin typeface="Roboto"/>
              <a:ea typeface="Roboto"/>
              <a:cs typeface="Roboto"/>
              <a:sym typeface="Roboto"/>
            </a:endParaRPr>
          </a:p>
          <a:p>
            <a:pPr marL="457200" lvl="0" indent="-342900" algn="l" rtl="0">
              <a:spcBef>
                <a:spcPts val="0"/>
              </a:spcBef>
              <a:spcAft>
                <a:spcPts val="0"/>
              </a:spcAft>
              <a:buSzPts val="1800"/>
              <a:buFont typeface="Roboto"/>
              <a:buChar char="●"/>
            </a:pPr>
            <a:r>
              <a:rPr lang="en" dirty="0">
                <a:latin typeface="Roboto"/>
                <a:ea typeface="Roboto"/>
                <a:cs typeface="Roboto"/>
                <a:sym typeface="Roboto"/>
              </a:rPr>
              <a:t>Does the factor of user age impact the average bike trip duration?</a:t>
            </a:r>
            <a:endParaRPr i="1" dirty="0"/>
          </a:p>
          <a:p>
            <a:pPr marL="914400" lvl="0" indent="0" algn="l" rtl="0">
              <a:spcBef>
                <a:spcPts val="0"/>
              </a:spcBef>
              <a:spcAft>
                <a:spcPts val="1200"/>
              </a:spcAft>
              <a:buNone/>
            </a:pPr>
            <a:endParaRPr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Findings &amp;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AutoNum type="arabicPeriod"/>
            </a:pPr>
            <a:r>
              <a:rPr lang="en"/>
              <a:t>What are the most popular Citi Bike pick-up locations?</a:t>
            </a:r>
            <a:endParaRPr/>
          </a:p>
        </p:txBody>
      </p:sp>
      <p:pic>
        <p:nvPicPr>
          <p:cNvPr id="3" name="Picture 2">
            <a:extLst>
              <a:ext uri="{FF2B5EF4-FFF2-40B4-BE49-F238E27FC236}">
                <a16:creationId xmlns:a16="http://schemas.microsoft.com/office/drawing/2014/main" id="{DF497009-F67E-FAFD-EBCE-81166C9E0CC9}"/>
              </a:ext>
            </a:extLst>
          </p:cNvPr>
          <p:cNvPicPr>
            <a:picLocks noChangeAspect="1"/>
          </p:cNvPicPr>
          <p:nvPr/>
        </p:nvPicPr>
        <p:blipFill>
          <a:blip r:embed="rId3"/>
          <a:stretch>
            <a:fillRect/>
          </a:stretch>
        </p:blipFill>
        <p:spPr>
          <a:xfrm>
            <a:off x="878680" y="1017725"/>
            <a:ext cx="5543551" cy="3416400"/>
          </a:xfrm>
          <a:prstGeom prst="rect">
            <a:avLst/>
          </a:prstGeom>
        </p:spPr>
      </p:pic>
      <p:sp>
        <p:nvSpPr>
          <p:cNvPr id="4" name="Google Shape;93;p18">
            <a:extLst>
              <a:ext uri="{FF2B5EF4-FFF2-40B4-BE49-F238E27FC236}">
                <a16:creationId xmlns:a16="http://schemas.microsoft.com/office/drawing/2014/main" id="{ADD3629B-6797-630D-68FF-C6430DAB703D}"/>
              </a:ext>
            </a:extLst>
          </p:cNvPr>
          <p:cNvSpPr txBox="1">
            <a:spLocks noGrp="1"/>
          </p:cNvSpPr>
          <p:nvPr>
            <p:ph type="body" idx="1"/>
          </p:nvPr>
        </p:nvSpPr>
        <p:spPr>
          <a:xfrm>
            <a:off x="6422231" y="1017725"/>
            <a:ext cx="2410069" cy="3307475"/>
          </a:xfrm>
          <a:prstGeom prst="rect">
            <a:avLst/>
          </a:prstGeom>
        </p:spPr>
        <p:txBody>
          <a:bodyPr spcFirstLastPara="1" wrap="square" lIns="91425" tIns="91425" rIns="91425" bIns="91425" anchor="t" anchorCtr="0">
            <a:normAutofit fontScale="92500"/>
          </a:bodyPr>
          <a:lstStyle/>
          <a:p>
            <a:pPr marL="457200" lvl="0" indent="-342900" rtl="0">
              <a:spcBef>
                <a:spcPts val="0"/>
              </a:spcBef>
              <a:spcAft>
                <a:spcPts val="0"/>
              </a:spcAft>
              <a:buClr>
                <a:srgbClr val="FF0000"/>
              </a:buClr>
              <a:buSzPts val="1800"/>
              <a:buChar char="●"/>
            </a:pPr>
            <a:r>
              <a:rPr lang="en-US" sz="1400" i="1" dirty="0">
                <a:solidFill>
                  <a:schemeClr val="tx1"/>
                </a:solidFill>
              </a:rPr>
              <a:t>Grove St PATH is the most popular pick-up station with 2,115 rentals, significantly higher than other stations.</a:t>
            </a:r>
          </a:p>
          <a:p>
            <a:pPr marL="457200" lvl="0" indent="-342900" rtl="0">
              <a:spcBef>
                <a:spcPts val="0"/>
              </a:spcBef>
              <a:spcAft>
                <a:spcPts val="0"/>
              </a:spcAft>
              <a:buClr>
                <a:srgbClr val="FF0000"/>
              </a:buClr>
              <a:buSzPts val="1800"/>
              <a:buChar char="●"/>
            </a:pPr>
            <a:r>
              <a:rPr lang="en-US" sz="1400" i="1" dirty="0">
                <a:solidFill>
                  <a:schemeClr val="tx1"/>
                </a:solidFill>
              </a:rPr>
              <a:t>Exchange Place, Sip Ave, and Hamilton Park follow, with over 1,000 rentals each, showing high demand.</a:t>
            </a:r>
          </a:p>
          <a:p>
            <a:pPr marL="457200" lvl="0" indent="-342900" rtl="0">
              <a:spcBef>
                <a:spcPts val="0"/>
              </a:spcBef>
              <a:spcAft>
                <a:spcPts val="0"/>
              </a:spcAft>
              <a:buClr>
                <a:srgbClr val="FF0000"/>
              </a:buClr>
              <a:buSzPts val="1800"/>
              <a:buChar char="●"/>
            </a:pPr>
            <a:r>
              <a:rPr lang="en-US" sz="1400" i="1" dirty="0">
                <a:solidFill>
                  <a:schemeClr val="tx1"/>
                </a:solidFill>
              </a:rPr>
              <a:t>So, adding more bikes here would be beneficial.</a:t>
            </a:r>
            <a:endParaRPr sz="1400" i="1"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2. How does the average trip duration vary across different age groups?</a:t>
            </a:r>
            <a:endParaRPr dirty="0"/>
          </a:p>
        </p:txBody>
      </p:sp>
      <p:sp>
        <p:nvSpPr>
          <p:cNvPr id="93" name="Google Shape;93;p18"/>
          <p:cNvSpPr txBox="1">
            <a:spLocks noGrp="1"/>
          </p:cNvSpPr>
          <p:nvPr>
            <p:ph type="body" idx="1"/>
          </p:nvPr>
        </p:nvSpPr>
        <p:spPr>
          <a:xfrm>
            <a:off x="5343524" y="1391000"/>
            <a:ext cx="3235875" cy="3307475"/>
          </a:xfrm>
          <a:prstGeom prst="rect">
            <a:avLst/>
          </a:prstGeom>
        </p:spPr>
        <p:txBody>
          <a:bodyPr spcFirstLastPara="1" wrap="square" lIns="91425" tIns="91425" rIns="91425" bIns="91425" anchor="t" anchorCtr="0">
            <a:normAutofit/>
          </a:bodyPr>
          <a:lstStyle/>
          <a:p>
            <a:pPr marL="457200" lvl="0" indent="-342900" rtl="0">
              <a:spcBef>
                <a:spcPts val="0"/>
              </a:spcBef>
              <a:spcAft>
                <a:spcPts val="0"/>
              </a:spcAft>
              <a:buClr>
                <a:srgbClr val="FF0000"/>
              </a:buClr>
              <a:buSzPts val="1800"/>
              <a:buChar char="●"/>
            </a:pPr>
            <a:r>
              <a:rPr lang="en-US" sz="1600" i="1" dirty="0">
                <a:solidFill>
                  <a:schemeClr val="tx1"/>
                </a:solidFill>
              </a:rPr>
              <a:t>Older people (75+) take the longest trips, likely due to different travel habits. </a:t>
            </a:r>
          </a:p>
          <a:p>
            <a:pPr marL="457200" lvl="0" indent="-342900" rtl="0">
              <a:spcBef>
                <a:spcPts val="0"/>
              </a:spcBef>
              <a:spcAft>
                <a:spcPts val="0"/>
              </a:spcAft>
              <a:buClr>
                <a:srgbClr val="FF0000"/>
              </a:buClr>
              <a:buSzPts val="1800"/>
              <a:buChar char="●"/>
            </a:pPr>
            <a:r>
              <a:rPr lang="en-US" sz="1600" i="1" dirty="0">
                <a:solidFill>
                  <a:schemeClr val="tx1"/>
                </a:solidFill>
              </a:rPr>
              <a:t>The shortest trips are in the 65-74 age group, possibly due to lifestyle or mobility changes. </a:t>
            </a:r>
          </a:p>
          <a:p>
            <a:pPr marL="457200" lvl="0" indent="-342900" rtl="0">
              <a:spcBef>
                <a:spcPts val="0"/>
              </a:spcBef>
              <a:spcAft>
                <a:spcPts val="0"/>
              </a:spcAft>
              <a:buClr>
                <a:srgbClr val="FF0000"/>
              </a:buClr>
              <a:buSzPts val="1800"/>
              <a:buChar char="●"/>
            </a:pPr>
            <a:r>
              <a:rPr lang="en-US" sz="1600" i="1" dirty="0">
                <a:solidFill>
                  <a:schemeClr val="tx1"/>
                </a:solidFill>
              </a:rPr>
              <a:t>This shift in travel behavior among seniors can help in planning transport and services.</a:t>
            </a:r>
            <a:endParaRPr sz="1600" i="1" dirty="0">
              <a:solidFill>
                <a:schemeClr val="tx1"/>
              </a:solidFill>
            </a:endParaRPr>
          </a:p>
        </p:txBody>
      </p:sp>
      <p:pic>
        <p:nvPicPr>
          <p:cNvPr id="3" name="Picture 2">
            <a:extLst>
              <a:ext uri="{FF2B5EF4-FFF2-40B4-BE49-F238E27FC236}">
                <a16:creationId xmlns:a16="http://schemas.microsoft.com/office/drawing/2014/main" id="{C0CBD81D-8463-4074-FE0A-6F51521F2EC7}"/>
              </a:ext>
            </a:extLst>
          </p:cNvPr>
          <p:cNvPicPr>
            <a:picLocks noChangeAspect="1"/>
          </p:cNvPicPr>
          <p:nvPr/>
        </p:nvPicPr>
        <p:blipFill>
          <a:blip r:embed="rId3"/>
          <a:stretch>
            <a:fillRect/>
          </a:stretch>
        </p:blipFill>
        <p:spPr>
          <a:xfrm>
            <a:off x="471486" y="1391000"/>
            <a:ext cx="4872038" cy="33074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3. Which age group rents the most bikes?</a:t>
            </a:r>
            <a:endParaRPr/>
          </a:p>
        </p:txBody>
      </p:sp>
      <p:sp>
        <p:nvSpPr>
          <p:cNvPr id="99" name="Google Shape;99;p19"/>
          <p:cNvSpPr txBox="1">
            <a:spLocks noGrp="1"/>
          </p:cNvSpPr>
          <p:nvPr>
            <p:ph type="body" idx="1"/>
          </p:nvPr>
        </p:nvSpPr>
        <p:spPr>
          <a:xfrm>
            <a:off x="5756962" y="1017726"/>
            <a:ext cx="2822437"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FF0000"/>
              </a:buClr>
              <a:buSzPts val="1800"/>
              <a:buChar char="●"/>
            </a:pPr>
            <a:r>
              <a:rPr lang="en-US" sz="1400" i="1" dirty="0">
                <a:solidFill>
                  <a:schemeClr val="tx1"/>
                </a:solidFill>
              </a:rPr>
              <a:t>The 35-44 and 25-34 age groups have the highest number of rentals, indicating they are the primary users of the bike rental service.</a:t>
            </a:r>
          </a:p>
          <a:p>
            <a:pPr marL="457200" lvl="0" indent="-342900" algn="l" rtl="0">
              <a:spcBef>
                <a:spcPts val="0"/>
              </a:spcBef>
              <a:spcAft>
                <a:spcPts val="0"/>
              </a:spcAft>
              <a:buClr>
                <a:srgbClr val="FF0000"/>
              </a:buClr>
              <a:buSzPts val="1800"/>
              <a:buChar char="●"/>
            </a:pPr>
            <a:r>
              <a:rPr lang="en-US" sz="1400" i="1" dirty="0">
                <a:solidFill>
                  <a:schemeClr val="tx1"/>
                </a:solidFill>
              </a:rPr>
              <a:t>Bike rentals drop significantly for older age groups (55+), with very few rentals from the 75+ group, suggesting lower engagement among seniors.</a:t>
            </a:r>
          </a:p>
        </p:txBody>
      </p:sp>
      <p:pic>
        <p:nvPicPr>
          <p:cNvPr id="3" name="Picture 2">
            <a:extLst>
              <a:ext uri="{FF2B5EF4-FFF2-40B4-BE49-F238E27FC236}">
                <a16:creationId xmlns:a16="http://schemas.microsoft.com/office/drawing/2014/main" id="{F181CE88-1AE8-AB00-D764-307B537DD8C7}"/>
              </a:ext>
            </a:extLst>
          </p:cNvPr>
          <p:cNvPicPr>
            <a:picLocks noChangeAspect="1"/>
          </p:cNvPicPr>
          <p:nvPr/>
        </p:nvPicPr>
        <p:blipFill>
          <a:blip r:embed="rId3"/>
          <a:stretch>
            <a:fillRect/>
          </a:stretch>
        </p:blipFill>
        <p:spPr>
          <a:xfrm>
            <a:off x="405765" y="1017725"/>
            <a:ext cx="5351198" cy="3416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0"/>
          <p:cNvSpPr txBox="1">
            <a:spLocks noGrp="1"/>
          </p:cNvSpPr>
          <p:nvPr>
            <p:ph type="title"/>
          </p:nvPr>
        </p:nvSpPr>
        <p:spPr>
          <a:xfrm>
            <a:off x="311700" y="336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4. </a:t>
            </a:r>
            <a:r>
              <a:rPr lang="en" sz="2700" dirty="0">
                <a:latin typeface="Oswald"/>
                <a:ea typeface="Oswald"/>
                <a:cs typeface="Oswald"/>
                <a:sym typeface="Oswald"/>
              </a:rPr>
              <a:t>How does bike rental vary across the two user groups (one-time users vs long-term subscribers) on different days of the week? </a:t>
            </a:r>
            <a:endParaRPr sz="2700" dirty="0"/>
          </a:p>
        </p:txBody>
      </p:sp>
      <p:sp>
        <p:nvSpPr>
          <p:cNvPr id="105" name="Google Shape;105;p20"/>
          <p:cNvSpPr txBox="1">
            <a:spLocks noGrp="1"/>
          </p:cNvSpPr>
          <p:nvPr>
            <p:ph type="body" idx="1"/>
          </p:nvPr>
        </p:nvSpPr>
        <p:spPr>
          <a:xfrm>
            <a:off x="5429250" y="1246348"/>
            <a:ext cx="3150150" cy="3218498"/>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FF0000"/>
              </a:buClr>
              <a:buSzPts val="1800"/>
              <a:buChar char="●"/>
            </a:pPr>
            <a:r>
              <a:rPr lang="en-US" i="1" dirty="0">
                <a:solidFill>
                  <a:schemeClr val="tx1"/>
                </a:solidFill>
              </a:rPr>
              <a:t>Most bike rentals are from subscribers, showing they use bikes often and stay loyal.</a:t>
            </a:r>
          </a:p>
          <a:p>
            <a:pPr marL="457200" lvl="0" indent="-342900" algn="l" rtl="0">
              <a:spcBef>
                <a:spcPts val="0"/>
              </a:spcBef>
              <a:spcAft>
                <a:spcPts val="0"/>
              </a:spcAft>
              <a:buClr>
                <a:srgbClr val="FF0000"/>
              </a:buClr>
              <a:buSzPts val="1800"/>
              <a:buChar char="●"/>
            </a:pPr>
            <a:r>
              <a:rPr lang="en-US" i="1" dirty="0">
                <a:solidFill>
                  <a:schemeClr val="tx1"/>
                </a:solidFill>
              </a:rPr>
              <a:t>One-time users rent bikes much less, so there is a chance to encourage them to become subscribers.</a:t>
            </a:r>
            <a:endParaRPr i="1" dirty="0">
              <a:solidFill>
                <a:schemeClr val="tx1"/>
              </a:solidFill>
            </a:endParaRPr>
          </a:p>
        </p:txBody>
      </p:sp>
      <p:pic>
        <p:nvPicPr>
          <p:cNvPr id="3" name="Picture 2">
            <a:extLst>
              <a:ext uri="{FF2B5EF4-FFF2-40B4-BE49-F238E27FC236}">
                <a16:creationId xmlns:a16="http://schemas.microsoft.com/office/drawing/2014/main" id="{C3B49604-3D6C-DFE3-BF81-5D767C74EA7F}"/>
              </a:ext>
            </a:extLst>
          </p:cNvPr>
          <p:cNvPicPr>
            <a:picLocks noChangeAspect="1"/>
          </p:cNvPicPr>
          <p:nvPr/>
        </p:nvPicPr>
        <p:blipFill>
          <a:blip r:embed="rId3"/>
          <a:stretch>
            <a:fillRect/>
          </a:stretch>
        </p:blipFill>
        <p:spPr>
          <a:xfrm>
            <a:off x="423386" y="1246347"/>
            <a:ext cx="5005864" cy="32184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5. </a:t>
            </a:r>
            <a:r>
              <a:rPr lang="en" sz="2700" dirty="0">
                <a:latin typeface="Oswald"/>
                <a:ea typeface="Oswald"/>
                <a:cs typeface="Oswald"/>
                <a:sym typeface="Oswald"/>
              </a:rPr>
              <a:t>Do factors like weather and age impact the average bike trip duration? </a:t>
            </a:r>
            <a:endParaRPr sz="2700" dirty="0"/>
          </a:p>
        </p:txBody>
      </p:sp>
      <p:sp>
        <p:nvSpPr>
          <p:cNvPr id="111" name="Google Shape;111;p21"/>
          <p:cNvSpPr txBox="1">
            <a:spLocks noGrp="1"/>
          </p:cNvSpPr>
          <p:nvPr>
            <p:ph type="body" idx="1"/>
          </p:nvPr>
        </p:nvSpPr>
        <p:spPr>
          <a:xfrm>
            <a:off x="4271964" y="1017726"/>
            <a:ext cx="4560336" cy="1554024"/>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FF0000"/>
              </a:buClr>
              <a:buSzPts val="1800"/>
              <a:buChar char="●"/>
            </a:pPr>
            <a:r>
              <a:rPr lang="en-US" i="1" dirty="0">
                <a:solidFill>
                  <a:schemeClr val="tx1"/>
                </a:solidFill>
              </a:rPr>
              <a:t>As temperature increases, the average trip duration tends to increase slightly, suggesting that people prefer longer rides in warmer weather.</a:t>
            </a:r>
            <a:endParaRPr i="1" dirty="0">
              <a:solidFill>
                <a:schemeClr val="tx1"/>
              </a:solidFill>
            </a:endParaRPr>
          </a:p>
        </p:txBody>
      </p:sp>
      <p:pic>
        <p:nvPicPr>
          <p:cNvPr id="5" name="Picture 4">
            <a:extLst>
              <a:ext uri="{FF2B5EF4-FFF2-40B4-BE49-F238E27FC236}">
                <a16:creationId xmlns:a16="http://schemas.microsoft.com/office/drawing/2014/main" id="{F883C8BC-204D-32AC-F2AD-ADA7313EF29C}"/>
              </a:ext>
            </a:extLst>
          </p:cNvPr>
          <p:cNvPicPr>
            <a:picLocks noChangeAspect="1"/>
          </p:cNvPicPr>
          <p:nvPr/>
        </p:nvPicPr>
        <p:blipFill>
          <a:blip r:embed="rId3"/>
          <a:stretch>
            <a:fillRect/>
          </a:stretch>
        </p:blipFill>
        <p:spPr>
          <a:xfrm>
            <a:off x="378142" y="1017725"/>
            <a:ext cx="4072413" cy="2154100"/>
          </a:xfrm>
          <a:prstGeom prst="rect">
            <a:avLst/>
          </a:prstGeom>
        </p:spPr>
      </p:pic>
      <p:sp>
        <p:nvSpPr>
          <p:cNvPr id="6" name="Google Shape;111;p21">
            <a:extLst>
              <a:ext uri="{FF2B5EF4-FFF2-40B4-BE49-F238E27FC236}">
                <a16:creationId xmlns:a16="http://schemas.microsoft.com/office/drawing/2014/main" id="{5A989366-54FF-ABC9-63A0-873AC9B5D105}"/>
              </a:ext>
            </a:extLst>
          </p:cNvPr>
          <p:cNvSpPr txBox="1">
            <a:spLocks/>
          </p:cNvSpPr>
          <p:nvPr/>
        </p:nvSpPr>
        <p:spPr>
          <a:xfrm>
            <a:off x="135252" y="3182283"/>
            <a:ext cx="4315303" cy="1444580"/>
          </a:xfrm>
          <a:prstGeom prst="rect">
            <a:avLst/>
          </a:prstGeom>
          <a:noFill/>
          <a:ln>
            <a:noFill/>
          </a:ln>
        </p:spPr>
        <p:txBody>
          <a:bodyPr spcFirstLastPara="1" wrap="square" lIns="91425" tIns="91425" rIns="91425" bIns="91425" anchor="t" anchorCtr="0">
            <a:normAutofit fontScale="925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Roboto Light"/>
              <a:buChar char="●"/>
              <a:defRPr sz="1800" b="0" i="0" u="none" strike="noStrike" cap="none">
                <a:solidFill>
                  <a:schemeClr val="dk1"/>
                </a:solidFill>
                <a:latin typeface="Roboto Light"/>
                <a:ea typeface="Roboto Light"/>
                <a:cs typeface="Roboto Light"/>
                <a:sym typeface="Roboto Light"/>
              </a:defRPr>
            </a:lvl1pPr>
            <a:lvl2pPr marL="914400" marR="0" lvl="1" indent="-317500" algn="l" rtl="0">
              <a:lnSpc>
                <a:spcPct val="115000"/>
              </a:lnSpc>
              <a:spcBef>
                <a:spcPts val="0"/>
              </a:spcBef>
              <a:spcAft>
                <a:spcPts val="0"/>
              </a:spcAft>
              <a:buClr>
                <a:schemeClr val="dk1"/>
              </a:buClr>
              <a:buSzPts val="1400"/>
              <a:buFont typeface="Roboto Light"/>
              <a:buChar char="○"/>
              <a:defRPr sz="1400" b="0" i="0" u="none" strike="noStrike" cap="none">
                <a:solidFill>
                  <a:schemeClr val="dk1"/>
                </a:solidFill>
                <a:latin typeface="Roboto Light"/>
                <a:ea typeface="Roboto Light"/>
                <a:cs typeface="Roboto Light"/>
                <a:sym typeface="Roboto Light"/>
              </a:defRPr>
            </a:lvl2pPr>
            <a:lvl3pPr marL="1371600" marR="0" lvl="2" indent="-317500" algn="l" rtl="0">
              <a:lnSpc>
                <a:spcPct val="115000"/>
              </a:lnSpc>
              <a:spcBef>
                <a:spcPts val="0"/>
              </a:spcBef>
              <a:spcAft>
                <a:spcPts val="0"/>
              </a:spcAft>
              <a:buClr>
                <a:schemeClr val="dk1"/>
              </a:buClr>
              <a:buSzPts val="1400"/>
              <a:buFont typeface="Roboto Light"/>
              <a:buChar char="■"/>
              <a:defRPr sz="1400" b="0" i="0" u="none" strike="noStrike" cap="none">
                <a:solidFill>
                  <a:schemeClr val="dk1"/>
                </a:solidFill>
                <a:latin typeface="Roboto Light"/>
                <a:ea typeface="Roboto Light"/>
                <a:cs typeface="Roboto Light"/>
                <a:sym typeface="Roboto Light"/>
              </a:defRPr>
            </a:lvl3pPr>
            <a:lvl4pPr marL="1828800" marR="0" lvl="3" indent="-317500" algn="l" rtl="0">
              <a:lnSpc>
                <a:spcPct val="115000"/>
              </a:lnSpc>
              <a:spcBef>
                <a:spcPts val="0"/>
              </a:spcBef>
              <a:spcAft>
                <a:spcPts val="0"/>
              </a:spcAft>
              <a:buClr>
                <a:schemeClr val="dk1"/>
              </a:buClr>
              <a:buSzPts val="1400"/>
              <a:buFont typeface="Roboto Light"/>
              <a:buChar char="●"/>
              <a:defRPr sz="1400" b="0" i="0" u="none" strike="noStrike" cap="none">
                <a:solidFill>
                  <a:schemeClr val="dk1"/>
                </a:solidFill>
                <a:latin typeface="Roboto Light"/>
                <a:ea typeface="Roboto Light"/>
                <a:cs typeface="Roboto Light"/>
                <a:sym typeface="Roboto Light"/>
              </a:defRPr>
            </a:lvl4pPr>
            <a:lvl5pPr marL="2286000" marR="0" lvl="4" indent="-317500" algn="l" rtl="0">
              <a:lnSpc>
                <a:spcPct val="115000"/>
              </a:lnSpc>
              <a:spcBef>
                <a:spcPts val="0"/>
              </a:spcBef>
              <a:spcAft>
                <a:spcPts val="0"/>
              </a:spcAft>
              <a:buClr>
                <a:schemeClr val="dk1"/>
              </a:buClr>
              <a:buSzPts val="1400"/>
              <a:buFont typeface="Roboto Light"/>
              <a:buChar char="○"/>
              <a:defRPr sz="1400" b="0" i="0" u="none" strike="noStrike" cap="none">
                <a:solidFill>
                  <a:schemeClr val="dk1"/>
                </a:solidFill>
                <a:latin typeface="Roboto Light"/>
                <a:ea typeface="Roboto Light"/>
                <a:cs typeface="Roboto Light"/>
                <a:sym typeface="Roboto Light"/>
              </a:defRPr>
            </a:lvl5pPr>
            <a:lvl6pPr marL="2743200" marR="0" lvl="5" indent="-317500" algn="l" rtl="0">
              <a:lnSpc>
                <a:spcPct val="115000"/>
              </a:lnSpc>
              <a:spcBef>
                <a:spcPts val="0"/>
              </a:spcBef>
              <a:spcAft>
                <a:spcPts val="0"/>
              </a:spcAft>
              <a:buClr>
                <a:schemeClr val="dk1"/>
              </a:buClr>
              <a:buSzPts val="1400"/>
              <a:buFont typeface="Roboto Light"/>
              <a:buChar char="■"/>
              <a:defRPr sz="1400" b="0" i="0" u="none" strike="noStrike" cap="none">
                <a:solidFill>
                  <a:schemeClr val="dk1"/>
                </a:solidFill>
                <a:latin typeface="Roboto Light"/>
                <a:ea typeface="Roboto Light"/>
                <a:cs typeface="Roboto Light"/>
                <a:sym typeface="Roboto Light"/>
              </a:defRPr>
            </a:lvl6pPr>
            <a:lvl7pPr marL="3200400" marR="0" lvl="6" indent="-317500" algn="l" rtl="0">
              <a:lnSpc>
                <a:spcPct val="115000"/>
              </a:lnSpc>
              <a:spcBef>
                <a:spcPts val="0"/>
              </a:spcBef>
              <a:spcAft>
                <a:spcPts val="0"/>
              </a:spcAft>
              <a:buClr>
                <a:schemeClr val="dk1"/>
              </a:buClr>
              <a:buSzPts val="1400"/>
              <a:buFont typeface="Roboto Light"/>
              <a:buChar char="●"/>
              <a:defRPr sz="1400" b="0" i="0" u="none" strike="noStrike" cap="none">
                <a:solidFill>
                  <a:schemeClr val="dk1"/>
                </a:solidFill>
                <a:latin typeface="Roboto Light"/>
                <a:ea typeface="Roboto Light"/>
                <a:cs typeface="Roboto Light"/>
                <a:sym typeface="Roboto Light"/>
              </a:defRPr>
            </a:lvl7pPr>
            <a:lvl8pPr marL="3657600" marR="0" lvl="7" indent="-317500" algn="l" rtl="0">
              <a:lnSpc>
                <a:spcPct val="115000"/>
              </a:lnSpc>
              <a:spcBef>
                <a:spcPts val="0"/>
              </a:spcBef>
              <a:spcAft>
                <a:spcPts val="0"/>
              </a:spcAft>
              <a:buClr>
                <a:schemeClr val="dk1"/>
              </a:buClr>
              <a:buSzPts val="1400"/>
              <a:buFont typeface="Roboto Light"/>
              <a:buChar char="○"/>
              <a:defRPr sz="1400" b="0" i="0" u="none" strike="noStrike" cap="none">
                <a:solidFill>
                  <a:schemeClr val="dk1"/>
                </a:solidFill>
                <a:latin typeface="Roboto Light"/>
                <a:ea typeface="Roboto Light"/>
                <a:cs typeface="Roboto Light"/>
                <a:sym typeface="Roboto Light"/>
              </a:defRPr>
            </a:lvl8pPr>
            <a:lvl9pPr marL="4114800" marR="0" lvl="8" indent="-317500" algn="l" rtl="0">
              <a:lnSpc>
                <a:spcPct val="115000"/>
              </a:lnSpc>
              <a:spcBef>
                <a:spcPts val="0"/>
              </a:spcBef>
              <a:spcAft>
                <a:spcPts val="0"/>
              </a:spcAft>
              <a:buClr>
                <a:schemeClr val="dk1"/>
              </a:buClr>
              <a:buSzPts val="1400"/>
              <a:buFont typeface="Roboto Light"/>
              <a:buChar char="■"/>
              <a:defRPr sz="1400" b="0" i="0" u="none" strike="noStrike" cap="none">
                <a:solidFill>
                  <a:schemeClr val="dk1"/>
                </a:solidFill>
                <a:latin typeface="Roboto Light"/>
                <a:ea typeface="Roboto Light"/>
                <a:cs typeface="Roboto Light"/>
                <a:sym typeface="Roboto Light"/>
              </a:defRPr>
            </a:lvl9pPr>
          </a:lstStyle>
          <a:p>
            <a:pPr>
              <a:buClr>
                <a:srgbClr val="FF0000"/>
              </a:buClr>
            </a:pPr>
            <a:r>
              <a:rPr lang="en-US" i="1" dirty="0">
                <a:solidFill>
                  <a:schemeClr val="tx1"/>
                </a:solidFill>
              </a:rPr>
              <a:t>Most bike trips have a short duration across all ages, but there are a few extreme cases where younger and older riders take significantly longer trips.</a:t>
            </a:r>
          </a:p>
        </p:txBody>
      </p:sp>
      <p:pic>
        <p:nvPicPr>
          <p:cNvPr id="8" name="Picture 7">
            <a:extLst>
              <a:ext uri="{FF2B5EF4-FFF2-40B4-BE49-F238E27FC236}">
                <a16:creationId xmlns:a16="http://schemas.microsoft.com/office/drawing/2014/main" id="{3A5A90F5-0BFA-C903-127B-3E4417D3118C}"/>
              </a:ext>
            </a:extLst>
          </p:cNvPr>
          <p:cNvPicPr>
            <a:picLocks noChangeAspect="1"/>
          </p:cNvPicPr>
          <p:nvPr/>
        </p:nvPicPr>
        <p:blipFill>
          <a:blip r:embed="rId4"/>
          <a:stretch>
            <a:fillRect/>
          </a:stretch>
        </p:blipFill>
        <p:spPr>
          <a:xfrm>
            <a:off x="4516996" y="2414588"/>
            <a:ext cx="4315303" cy="2212275"/>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791</Words>
  <Application>Microsoft Office PowerPoint</Application>
  <PresentationFormat>On-screen Show (16:9)</PresentationFormat>
  <Paragraphs>54</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Oswald Medium</vt:lpstr>
      <vt:lpstr>Oswald</vt:lpstr>
      <vt:lpstr>Roboto Light</vt:lpstr>
      <vt:lpstr>Arial</vt:lpstr>
      <vt:lpstr>Roboto</vt:lpstr>
      <vt:lpstr>Nunito Light</vt:lpstr>
      <vt:lpstr>Simple Light</vt:lpstr>
      <vt:lpstr>Citi Bike Data Analysis</vt:lpstr>
      <vt:lpstr>Project Goal:</vt:lpstr>
      <vt:lpstr>Key questions:</vt:lpstr>
      <vt:lpstr>Findings &amp; Insights</vt:lpstr>
      <vt:lpstr>What are the most popular Citi Bike pick-up locations?</vt:lpstr>
      <vt:lpstr>2. How does the average trip duration vary across different age groups?</vt:lpstr>
      <vt:lpstr>3. Which age group rents the most bikes?</vt:lpstr>
      <vt:lpstr>4. How does bike rental vary across the two user groups (one-time users vs long-term subscribers) on different days of the week? </vt:lpstr>
      <vt:lpstr>5. Do factors like weather and age impact the average bike trip duration? </vt:lpstr>
      <vt:lpstr>Dashboard </vt:lpstr>
      <vt:lpstr>Power BI Dashboard:</vt:lpstr>
      <vt:lpstr>Excel Dashboard:</vt:lpstr>
      <vt:lpstr>Summary </vt:lpstr>
      <vt:lpstr>Summary of findings:</vt:lpstr>
      <vt:lpstr>Actions &amp; Recommendations</vt:lpstr>
      <vt:lpstr>Recommended actions: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SUMAN SEKHAR MEHER</cp:lastModifiedBy>
  <cp:revision>5</cp:revision>
  <dcterms:modified xsi:type="dcterms:W3CDTF">2025-03-23T15:25:12Z</dcterms:modified>
</cp:coreProperties>
</file>