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xlsx" ContentType="application/vnd.openxmlformats-officedocument.spreadsheetml.sheet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5"/>
  </p:notesMasterIdLst>
  <p:handoutMasterIdLst>
    <p:handoutMasterId r:id="rId36"/>
  </p:handoutMasterIdLst>
  <p:sldIdLst>
    <p:sldId id="257" r:id="rId2"/>
    <p:sldId id="290" r:id="rId3"/>
    <p:sldId id="294" r:id="rId4"/>
    <p:sldId id="293" r:id="rId5"/>
    <p:sldId id="299" r:id="rId6"/>
    <p:sldId id="292" r:id="rId7"/>
    <p:sldId id="291" r:id="rId8"/>
    <p:sldId id="295" r:id="rId9"/>
    <p:sldId id="300" r:id="rId10"/>
    <p:sldId id="301" r:id="rId11"/>
    <p:sldId id="296" r:id="rId12"/>
    <p:sldId id="297" r:id="rId13"/>
    <p:sldId id="302" r:id="rId14"/>
    <p:sldId id="304" r:id="rId15"/>
    <p:sldId id="305" r:id="rId16"/>
    <p:sldId id="306" r:id="rId17"/>
    <p:sldId id="303" r:id="rId18"/>
    <p:sldId id="308" r:id="rId19"/>
    <p:sldId id="312" r:id="rId20"/>
    <p:sldId id="309" r:id="rId21"/>
    <p:sldId id="310" r:id="rId22"/>
    <p:sldId id="311" r:id="rId23"/>
    <p:sldId id="313" r:id="rId24"/>
    <p:sldId id="314" r:id="rId25"/>
    <p:sldId id="285" r:id="rId26"/>
    <p:sldId id="271" r:id="rId27"/>
    <p:sldId id="274" r:id="rId28"/>
    <p:sldId id="275" r:id="rId29"/>
    <p:sldId id="276" r:id="rId30"/>
    <p:sldId id="277" r:id="rId31"/>
    <p:sldId id="278" r:id="rId32"/>
    <p:sldId id="289" r:id="rId33"/>
    <p:sldId id="315" r:id="rId34"/>
  </p:sldIdLst>
  <p:sldSz cx="9144000" cy="6858000" type="screen4x3"/>
  <p:notesSz cx="9942513" cy="6761163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99"/>
    <a:srgbClr val="FFFF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7"/>
    <p:restoredTop sz="90929"/>
  </p:normalViewPr>
  <p:slideViewPr>
    <p:cSldViewPr>
      <p:cViewPr varScale="1">
        <p:scale>
          <a:sx n="71" d="100"/>
          <a:sy n="71" d="100"/>
        </p:scale>
        <p:origin x="-864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14.xml"/><Relationship Id="rId1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308422" cy="338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34092" y="0"/>
            <a:ext cx="4308422" cy="338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GB"/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6423105"/>
            <a:ext cx="4308422" cy="338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184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34092" y="6423105"/>
            <a:ext cx="4308422" cy="338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2019DB7-6464-4BBA-8A5C-A95A5F4917D1}" type="slidenum">
              <a:rPr lang="en-GB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8422" cy="33805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31790" y="0"/>
            <a:ext cx="4308422" cy="33805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25355F-FA62-4770-994D-7A43A6B8D179}" type="datetimeFigureOut">
              <a:rPr lang="en-US" smtClean="0"/>
              <a:pPr/>
              <a:t>5/18/2011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281363" y="508000"/>
            <a:ext cx="3379787" cy="25336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4252" y="3211553"/>
            <a:ext cx="7954010" cy="30425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421932"/>
            <a:ext cx="4308422" cy="33805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31790" y="6421932"/>
            <a:ext cx="4308422" cy="33805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C0B9FD-1846-4BC5-868B-58138D7D8FA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73425" y="519113"/>
            <a:ext cx="3397250" cy="2547937"/>
          </a:xfrm>
          <a:ln/>
        </p:spPr>
      </p:sp>
      <p:sp>
        <p:nvSpPr>
          <p:cNvPr id="258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73425" y="519113"/>
            <a:ext cx="3397250" cy="2547937"/>
          </a:xfrm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73425" y="519113"/>
            <a:ext cx="3397250" cy="2547937"/>
          </a:xfrm>
          <a:ln/>
        </p:spPr>
      </p:sp>
      <p:sp>
        <p:nvSpPr>
          <p:cNvPr id="260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73425" y="519113"/>
            <a:ext cx="3397250" cy="2547937"/>
          </a:xfrm>
          <a:ln/>
        </p:spPr>
      </p:sp>
      <p:sp>
        <p:nvSpPr>
          <p:cNvPr id="261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73425" y="519113"/>
            <a:ext cx="3397250" cy="2547937"/>
          </a:xfrm>
          <a:ln/>
        </p:spPr>
      </p:sp>
      <p:sp>
        <p:nvSpPr>
          <p:cNvPr id="262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F7408-6304-4ED1-9451-C4DDA309A8C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 advClick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5A1E4-32A8-46C3-83AE-E0ED4B0FA3B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ransition spd="med" advClick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09FDA-10B5-4FA0-BF7A-4C49DAF241C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ransition spd="med" advClick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BA5FD-6A63-4C50-9B04-C61FA5B4706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ransition spd="med" advClick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90497-9320-4650-83D6-80F9F118A01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 advClick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1E66C-0946-4F45-BF48-538A491A5B4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ransition spd="med" advClick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FA14B-240A-400E-B27F-0B0E7155532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ransition spd="med" advClick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68C0C-DFEE-47F5-A879-FD19B5795C6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ransition spd="med" advClick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F74AB-8F03-47BA-A853-D2098585F7E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ransition spd="med" advClick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82743-8D58-4D10-AF45-AEA3441F089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 spd="med" advClick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BE80BE12-961F-4EBE-A04B-84CB18F6D90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 advClick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DBB87447-5CB4-4814-B4F2-D8F96D71B20C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med" advClick="0"/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Excel_Worksheet1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228600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GB" sz="5400" dirty="0"/>
              <a:t>Data Structures &amp; Algorithms</a:t>
            </a:r>
            <a:endParaRPr lang="en-GB" sz="5400" dirty="0">
              <a:solidFill>
                <a:srgbClr val="336699"/>
              </a:solidFill>
              <a:latin typeface="Arial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5791200"/>
            <a:ext cx="9144000" cy="585216"/>
          </a:xfrm>
        </p:spPr>
        <p:txBody>
          <a:bodyPr>
            <a:noAutofit/>
          </a:bodyPr>
          <a:lstStyle/>
          <a:p>
            <a:pPr algn="ctr"/>
            <a:r>
              <a:rPr lang="en-GB" sz="4000" b="1" dirty="0" smtClean="0">
                <a:solidFill>
                  <a:schemeClr val="bg1"/>
                </a:solidFill>
              </a:rPr>
              <a:t>Manish Aryal</a:t>
            </a:r>
            <a:endParaRPr lang="en-GB" sz="4000" b="1" dirty="0">
              <a:solidFill>
                <a:schemeClr val="bg1"/>
              </a:solidFill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3276600"/>
            <a:ext cx="9144000" cy="1143000"/>
          </a:xfrm>
          <a:prstGeom prst="rect">
            <a:avLst/>
          </a:prstGeo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satMod val="1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Lecture 01</a:t>
            </a:r>
            <a:endParaRPr kumimoji="0" lang="en-GB" sz="3600" b="1" i="0" u="none" strike="noStrike" kern="1200" cap="none" spc="0" normalizeH="0" baseline="0" noProof="0" dirty="0">
              <a:ln>
                <a:noFill/>
              </a:ln>
              <a:solidFill>
                <a:srgbClr val="336699"/>
              </a:solidFill>
              <a:effectLst/>
              <a:uLnTx/>
              <a:uFillTx/>
              <a:latin typeface="Arial" charset="0"/>
              <a:ea typeface="+mj-ea"/>
              <a:cs typeface="+mj-cs"/>
            </a:endParaRPr>
          </a:p>
        </p:txBody>
      </p:sp>
    </p:spTree>
  </p:cSld>
  <p:clrMapOvr>
    <a:masterClrMapping/>
  </p:clrMapOvr>
  <p:transition spd="med"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5448"/>
            <a:ext cx="8686800" cy="1252728"/>
          </a:xfrm>
        </p:spPr>
        <p:txBody>
          <a:bodyPr/>
          <a:lstStyle/>
          <a:p>
            <a:r>
              <a:rPr lang="en-US" dirty="0" smtClean="0"/>
              <a:t>Review </a:t>
            </a:r>
            <a:r>
              <a:rPr lang="en-US" sz="2000" dirty="0" smtClean="0"/>
              <a:t>{Contd..}</a:t>
            </a:r>
            <a:endParaRPr lang="en-US" sz="20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2232391"/>
            <a:ext cx="9144000" cy="4625609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Variable that stores address</a:t>
            </a:r>
          </a:p>
          <a:p>
            <a:pPr lvl="2">
              <a:buNone/>
            </a:pPr>
            <a:r>
              <a:rPr lang="en-US" b="1" dirty="0" smtClean="0"/>
              <a:t>Data type *</a:t>
            </a:r>
            <a:r>
              <a:rPr lang="en-US" b="1" dirty="0" err="1" smtClean="0"/>
              <a:t>ptr</a:t>
            </a:r>
            <a:r>
              <a:rPr lang="en-US" b="1" dirty="0" smtClean="0"/>
              <a:t> </a:t>
            </a:r>
            <a:r>
              <a:rPr lang="en-US" b="1" dirty="0" err="1" smtClean="0"/>
              <a:t>var</a:t>
            </a:r>
            <a:endParaRPr lang="en-US" b="1" dirty="0" smtClean="0"/>
          </a:p>
          <a:p>
            <a:r>
              <a:rPr lang="en-US" dirty="0" smtClean="0"/>
              <a:t>Examples:</a:t>
            </a:r>
          </a:p>
          <a:p>
            <a:pPr lvl="1">
              <a:buNone/>
            </a:pPr>
            <a:r>
              <a:rPr lang="en-US" dirty="0" smtClean="0"/>
              <a:t>short    </a:t>
            </a:r>
            <a:r>
              <a:rPr lang="en-US" dirty="0" err="1" smtClean="0"/>
              <a:t>np</a:t>
            </a:r>
            <a:r>
              <a:rPr lang="en-US" dirty="0" smtClean="0"/>
              <a:t>, *p, **pp, ***</a:t>
            </a:r>
            <a:r>
              <a:rPr lang="en-US" dirty="0" err="1" smtClean="0"/>
              <a:t>ppp</a:t>
            </a:r>
            <a:r>
              <a:rPr lang="en-US" dirty="0" smtClean="0"/>
              <a:t>;    </a:t>
            </a:r>
            <a:r>
              <a:rPr lang="en-US" sz="2500" dirty="0" smtClean="0"/>
              <a:t>//</a:t>
            </a:r>
            <a:r>
              <a:rPr lang="en-US" sz="2500" dirty="0" err="1" smtClean="0"/>
              <a:t>np</a:t>
            </a:r>
            <a:r>
              <a:rPr lang="en-US" sz="2500" dirty="0" smtClean="0"/>
              <a:t> is non-pointer </a:t>
            </a:r>
            <a:r>
              <a:rPr lang="en-US" sz="2500" dirty="0" err="1" smtClean="0"/>
              <a:t>vairable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p = &amp;</a:t>
            </a:r>
            <a:r>
              <a:rPr lang="en-US" dirty="0" err="1" smtClean="0"/>
              <a:t>np</a:t>
            </a:r>
            <a:r>
              <a:rPr lang="en-US" dirty="0" smtClean="0"/>
              <a:t>;                                    	       </a:t>
            </a:r>
            <a:r>
              <a:rPr lang="en-US" sz="2500" dirty="0" smtClean="0"/>
              <a:t>//p is pointer variable which has address of </a:t>
            </a:r>
            <a:r>
              <a:rPr lang="en-US" sz="2500" dirty="0" err="1" smtClean="0"/>
              <a:t>np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pp = &amp;p;                                              </a:t>
            </a:r>
            <a:r>
              <a:rPr lang="en-US" sz="2500" dirty="0" smtClean="0"/>
              <a:t>//pp is pointer variable which has address of p</a:t>
            </a:r>
            <a:endParaRPr lang="en-US" dirty="0" smtClean="0"/>
          </a:p>
          <a:p>
            <a:pPr lvl="1">
              <a:buNone/>
            </a:pPr>
            <a:r>
              <a:rPr lang="en-US" dirty="0" err="1" smtClean="0"/>
              <a:t>ppp</a:t>
            </a:r>
            <a:r>
              <a:rPr lang="en-US" dirty="0" smtClean="0"/>
              <a:t> = &amp;pp;                                        </a:t>
            </a:r>
            <a:r>
              <a:rPr lang="en-US" sz="2500" dirty="0" smtClean="0"/>
              <a:t>//</a:t>
            </a:r>
            <a:r>
              <a:rPr lang="en-US" sz="2500" dirty="0" err="1" smtClean="0"/>
              <a:t>ppp</a:t>
            </a:r>
            <a:r>
              <a:rPr lang="en-US" sz="2500" dirty="0" smtClean="0"/>
              <a:t> is pointer variable which has address of pp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 </a:t>
            </a:r>
          </a:p>
          <a:p>
            <a:pPr>
              <a:buNone/>
            </a:pPr>
            <a:r>
              <a:rPr lang="en-US" dirty="0" smtClean="0"/>
              <a:t> </a:t>
            </a:r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↑         ↑        ↑        ↑</a:t>
            </a:r>
          </a:p>
          <a:p>
            <a:pPr>
              <a:buNone/>
            </a:pPr>
            <a:r>
              <a:rPr lang="en-US" dirty="0" smtClean="0"/>
              <a:t>            </a:t>
            </a:r>
            <a:r>
              <a:rPr lang="en-US" sz="2600" dirty="0" err="1" smtClean="0"/>
              <a:t>ppp</a:t>
            </a:r>
            <a:r>
              <a:rPr lang="en-US" sz="2600" dirty="0" smtClean="0"/>
              <a:t>       pp          p         </a:t>
            </a:r>
            <a:r>
              <a:rPr lang="en-US" sz="2600" dirty="0" err="1" smtClean="0"/>
              <a:t>np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1676400"/>
            <a:ext cx="11929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Pointers</a:t>
            </a:r>
            <a:endParaRPr lang="en-US" dirty="0"/>
          </a:p>
        </p:txBody>
      </p:sp>
      <p:grpSp>
        <p:nvGrpSpPr>
          <p:cNvPr id="65538" name="Group 2"/>
          <p:cNvGrpSpPr>
            <a:grpSpLocks/>
          </p:cNvGrpSpPr>
          <p:nvPr/>
        </p:nvGrpSpPr>
        <p:grpSpPr bwMode="auto">
          <a:xfrm>
            <a:off x="914400" y="5410200"/>
            <a:ext cx="2400300" cy="228600"/>
            <a:chOff x="1980" y="6317"/>
            <a:chExt cx="3780" cy="360"/>
          </a:xfrm>
        </p:grpSpPr>
        <p:sp>
          <p:nvSpPr>
            <p:cNvPr id="65539" name="Rectangle 3"/>
            <p:cNvSpPr>
              <a:spLocks noChangeArrowheads="1"/>
            </p:cNvSpPr>
            <p:nvPr/>
          </p:nvSpPr>
          <p:spPr bwMode="auto">
            <a:xfrm>
              <a:off x="1980" y="6317"/>
              <a:ext cx="540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540" name="Rectangle 4"/>
            <p:cNvSpPr>
              <a:spLocks noChangeArrowheads="1"/>
            </p:cNvSpPr>
            <p:nvPr/>
          </p:nvSpPr>
          <p:spPr bwMode="auto">
            <a:xfrm>
              <a:off x="4140" y="6317"/>
              <a:ext cx="540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541" name="Rectangle 5"/>
            <p:cNvSpPr>
              <a:spLocks noChangeArrowheads="1"/>
            </p:cNvSpPr>
            <p:nvPr/>
          </p:nvSpPr>
          <p:spPr bwMode="auto">
            <a:xfrm>
              <a:off x="3060" y="6317"/>
              <a:ext cx="540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542" name="Rectangle 6"/>
            <p:cNvSpPr>
              <a:spLocks noChangeArrowheads="1"/>
            </p:cNvSpPr>
            <p:nvPr/>
          </p:nvSpPr>
          <p:spPr bwMode="auto">
            <a:xfrm>
              <a:off x="5220" y="6317"/>
              <a:ext cx="540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543" name="Line 7"/>
            <p:cNvSpPr>
              <a:spLocks noChangeShapeType="1"/>
            </p:cNvSpPr>
            <p:nvPr/>
          </p:nvSpPr>
          <p:spPr bwMode="auto">
            <a:xfrm>
              <a:off x="2340" y="6497"/>
              <a:ext cx="72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544" name="Line 8"/>
            <p:cNvSpPr>
              <a:spLocks noChangeShapeType="1"/>
            </p:cNvSpPr>
            <p:nvPr/>
          </p:nvSpPr>
          <p:spPr bwMode="auto">
            <a:xfrm>
              <a:off x="3420" y="6497"/>
              <a:ext cx="72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545" name="Line 9"/>
            <p:cNvSpPr>
              <a:spLocks noChangeShapeType="1"/>
            </p:cNvSpPr>
            <p:nvPr/>
          </p:nvSpPr>
          <p:spPr bwMode="auto">
            <a:xfrm>
              <a:off x="4500" y="6497"/>
              <a:ext cx="72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ransition spd="med" advClick="0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057400"/>
            <a:ext cx="9144000" cy="4625609"/>
          </a:xfrm>
        </p:spPr>
        <p:txBody>
          <a:bodyPr>
            <a:normAutofit/>
          </a:bodyPr>
          <a:lstStyle/>
          <a:p>
            <a:r>
              <a:rPr lang="en-US" dirty="0" err="1" smtClean="0"/>
              <a:t>Struct</a:t>
            </a:r>
            <a:r>
              <a:rPr lang="en-US" dirty="0" smtClean="0"/>
              <a:t> Declaration:</a:t>
            </a:r>
          </a:p>
          <a:p>
            <a:pPr>
              <a:buNone/>
            </a:pPr>
            <a:r>
              <a:rPr lang="en-US" sz="2800" dirty="0" err="1" smtClean="0"/>
              <a:t>struct</a:t>
            </a:r>
            <a:r>
              <a:rPr lang="en-US" sz="2800" dirty="0" smtClean="0"/>
              <a:t> </a:t>
            </a:r>
            <a:r>
              <a:rPr lang="en-US" sz="2800" dirty="0" err="1" smtClean="0"/>
              <a:t>Str_Name</a:t>
            </a:r>
            <a:r>
              <a:rPr lang="en-US" sz="2400" dirty="0" smtClean="0"/>
              <a:t>                                  </a:t>
            </a:r>
            <a:r>
              <a:rPr lang="en-US" sz="2100" dirty="0" smtClean="0"/>
              <a:t>//Define structure name and members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DataType</a:t>
            </a:r>
            <a:r>
              <a:rPr lang="en-US" dirty="0" smtClean="0"/>
              <a:t>     </a:t>
            </a:r>
            <a:r>
              <a:rPr lang="en-US" dirty="0" err="1" smtClean="0"/>
              <a:t>MemberName</a:t>
            </a:r>
            <a:r>
              <a:rPr lang="en-US" dirty="0" smtClean="0"/>
              <a:t>;        </a:t>
            </a:r>
            <a:r>
              <a:rPr lang="en-US" sz="1900" dirty="0" smtClean="0"/>
              <a:t>//Define structure member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DataType</a:t>
            </a:r>
            <a:r>
              <a:rPr lang="en-US" dirty="0" smtClean="0"/>
              <a:t>     </a:t>
            </a:r>
            <a:r>
              <a:rPr lang="en-US" dirty="0" err="1" smtClean="0"/>
              <a:t>MemberName</a:t>
            </a:r>
            <a:r>
              <a:rPr lang="en-US" dirty="0" smtClean="0"/>
              <a:t>;        </a:t>
            </a:r>
            <a:r>
              <a:rPr lang="en-US" sz="1900" dirty="0" smtClean="0"/>
              <a:t>//Define structure member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StructType</a:t>
            </a:r>
            <a:r>
              <a:rPr lang="en-US" dirty="0" smtClean="0"/>
              <a:t>   </a:t>
            </a:r>
            <a:r>
              <a:rPr lang="en-US" dirty="0" err="1" smtClean="0"/>
              <a:t>MemberName</a:t>
            </a:r>
            <a:r>
              <a:rPr lang="en-US" dirty="0" smtClean="0"/>
              <a:t>;        </a:t>
            </a:r>
            <a:r>
              <a:rPr lang="en-US" sz="1800" dirty="0" smtClean="0"/>
              <a:t>//Define structure member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.</a:t>
            </a:r>
          </a:p>
          <a:p>
            <a:pPr>
              <a:buNone/>
            </a:pPr>
            <a:r>
              <a:rPr lang="en-US" dirty="0" smtClean="0"/>
              <a:t>	.</a:t>
            </a:r>
          </a:p>
          <a:p>
            <a:pPr>
              <a:buNone/>
            </a:pPr>
            <a:r>
              <a:rPr lang="en-US" dirty="0" smtClean="0"/>
              <a:t>};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155448"/>
            <a:ext cx="8686800" cy="1252728"/>
          </a:xfrm>
        </p:spPr>
        <p:txBody>
          <a:bodyPr/>
          <a:lstStyle/>
          <a:p>
            <a:r>
              <a:rPr lang="en-US" dirty="0" smtClean="0"/>
              <a:t>Review </a:t>
            </a:r>
            <a:r>
              <a:rPr lang="en-US" sz="2000" dirty="0" smtClean="0"/>
              <a:t>{Contd..}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1676400"/>
            <a:ext cx="14318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Structures</a:t>
            </a:r>
            <a:endParaRPr lang="en-US" dirty="0"/>
          </a:p>
        </p:txBody>
      </p:sp>
    </p:spTree>
  </p:cSld>
  <p:clrMapOvr>
    <a:masterClrMapping/>
  </p:clrMapOvr>
  <p:transition spd="med" advClick="0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52400" y="2362200"/>
          <a:ext cx="8763000" cy="3352800"/>
        </p:xfrm>
        <a:graphic>
          <a:graphicData uri="http://schemas.openxmlformats.org/drawingml/2006/table">
            <a:tbl>
              <a:tblPr/>
              <a:tblGrid>
                <a:gridCol w="2701636"/>
                <a:gridCol w="3622964"/>
                <a:gridCol w="2438400"/>
              </a:tblGrid>
              <a:tr h="457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Mangal"/>
                        </a:rPr>
                        <a:t>Structure Type Variable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Mangal"/>
                        </a:rPr>
                        <a:t>Structure </a:t>
                      </a:r>
                      <a:r>
                        <a:rPr lang="en-US" sz="2000" b="1" dirty="0" err="1">
                          <a:latin typeface="Times New Roman"/>
                          <a:ea typeface="Times New Roman"/>
                          <a:cs typeface="Mangal"/>
                        </a:rPr>
                        <a:t>Delcare</a:t>
                      </a:r>
                      <a:endParaRPr lang="en-US" sz="2000" b="1" dirty="0">
                        <a:latin typeface="Times New Roman"/>
                        <a:ea typeface="Times New Roman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Mangal"/>
                        </a:rPr>
                        <a:t>Access Method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Mangal"/>
                        </a:rPr>
                        <a:t>Single Structure Variable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Mangal"/>
                        </a:rPr>
                        <a:t>student</a:t>
                      </a:r>
                      <a:r>
                        <a:rPr lang="en-US" sz="2000" b="1" i="1" dirty="0">
                          <a:latin typeface="Times New Roman"/>
                          <a:ea typeface="Times New Roman"/>
                          <a:cs typeface="Mangal"/>
                        </a:rPr>
                        <a:t>   </a:t>
                      </a:r>
                      <a:r>
                        <a:rPr lang="en-US" sz="2000" dirty="0">
                          <a:latin typeface="Times New Roman"/>
                          <a:ea typeface="Times New Roman"/>
                          <a:cs typeface="Mangal"/>
                        </a:rPr>
                        <a:t>record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Mangal"/>
                        </a:rPr>
                        <a:t>record.Last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Mangal"/>
                        </a:rPr>
                        <a:t>Structure Array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Mangal"/>
                        </a:rPr>
                        <a:t>student</a:t>
                      </a:r>
                      <a:r>
                        <a:rPr lang="en-US" sz="2000" b="1" i="1" dirty="0">
                          <a:latin typeface="Times New Roman"/>
                          <a:ea typeface="Times New Roman"/>
                          <a:cs typeface="Mangal"/>
                        </a:rPr>
                        <a:t>   </a:t>
                      </a:r>
                      <a:r>
                        <a:rPr lang="en-US" sz="2000" dirty="0">
                          <a:latin typeface="Times New Roman"/>
                          <a:ea typeface="Times New Roman"/>
                          <a:cs typeface="Mangal"/>
                        </a:rPr>
                        <a:t>record [n]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Mangal"/>
                        </a:rPr>
                        <a:t>record [i].Last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Mangal"/>
                        </a:rPr>
                        <a:t>Structure Pointer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Mangal"/>
                        </a:rPr>
                        <a:t>student </a:t>
                      </a:r>
                      <a:r>
                        <a:rPr lang="en-US" sz="2000" b="1" i="1" dirty="0">
                          <a:latin typeface="Times New Roman"/>
                          <a:ea typeface="Times New Roman"/>
                          <a:cs typeface="Mangal"/>
                        </a:rPr>
                        <a:t> </a:t>
                      </a:r>
                      <a:r>
                        <a:rPr lang="en-US" sz="2000" dirty="0">
                          <a:latin typeface="Times New Roman"/>
                          <a:ea typeface="Times New Roman"/>
                          <a:cs typeface="Mangal"/>
                        </a:rPr>
                        <a:t>*</a:t>
                      </a:r>
                      <a:r>
                        <a:rPr lang="en-US" sz="2000" b="1" i="1" dirty="0">
                          <a:latin typeface="Times New Roman"/>
                          <a:ea typeface="Times New Roman"/>
                          <a:cs typeface="Mangal"/>
                        </a:rPr>
                        <a:t> </a:t>
                      </a:r>
                      <a:r>
                        <a:rPr lang="en-US" sz="2000" dirty="0">
                          <a:latin typeface="Times New Roman"/>
                          <a:ea typeface="Times New Roman"/>
                          <a:cs typeface="Mangal"/>
                        </a:rPr>
                        <a:t>record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Mangal"/>
                        </a:rPr>
                        <a:t>record  – &gt; Last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716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Mangal"/>
                        </a:rPr>
                        <a:t>Declare Structure Pointer Type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latin typeface="Times New Roman"/>
                          <a:ea typeface="Times New Roman"/>
                          <a:cs typeface="Mangal"/>
                        </a:rPr>
                        <a:t>typedef</a:t>
                      </a:r>
                      <a:r>
                        <a:rPr lang="en-US" sz="2000" dirty="0">
                          <a:latin typeface="Times New Roman"/>
                          <a:ea typeface="Times New Roman"/>
                          <a:cs typeface="Mangal"/>
                        </a:rPr>
                        <a:t>    </a:t>
                      </a:r>
                      <a:r>
                        <a:rPr lang="en-US" sz="2000" dirty="0" err="1">
                          <a:latin typeface="Times New Roman"/>
                          <a:ea typeface="Times New Roman"/>
                          <a:cs typeface="Mangal"/>
                        </a:rPr>
                        <a:t>struct</a:t>
                      </a:r>
                      <a:r>
                        <a:rPr lang="en-US" sz="2000" dirty="0">
                          <a:latin typeface="Times New Roman"/>
                          <a:ea typeface="Times New Roman"/>
                          <a:cs typeface="Mangal"/>
                        </a:rPr>
                        <a:t>  student  * </a:t>
                      </a:r>
                      <a:r>
                        <a:rPr lang="en-US" sz="2000" dirty="0" err="1">
                          <a:latin typeface="Times New Roman"/>
                          <a:ea typeface="Times New Roman"/>
                          <a:cs typeface="Mangal"/>
                        </a:rPr>
                        <a:t>student_ptr</a:t>
                      </a:r>
                      <a:r>
                        <a:rPr lang="en-US" sz="2000" dirty="0">
                          <a:latin typeface="Times New Roman"/>
                          <a:ea typeface="Times New Roman"/>
                          <a:cs typeface="Mangal"/>
                        </a:rPr>
                        <a:t>;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latin typeface="Times New Roman"/>
                          <a:ea typeface="Times New Roman"/>
                          <a:cs typeface="Mangal"/>
                        </a:rPr>
                        <a:t>student_ptr</a:t>
                      </a:r>
                      <a:r>
                        <a:rPr lang="en-US" sz="2000" dirty="0">
                          <a:latin typeface="Times New Roman"/>
                          <a:ea typeface="Times New Roman"/>
                          <a:cs typeface="Mangal"/>
                        </a:rPr>
                        <a:t>   record;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Mangal"/>
                        </a:rPr>
                        <a:t>(record + </a:t>
                      </a:r>
                      <a:r>
                        <a:rPr lang="en-US" sz="2000" dirty="0" err="1">
                          <a:latin typeface="Times New Roman"/>
                          <a:ea typeface="Times New Roman"/>
                          <a:cs typeface="Mangal"/>
                        </a:rPr>
                        <a:t>i</a:t>
                      </a:r>
                      <a:r>
                        <a:rPr lang="en-US" sz="2000" dirty="0">
                          <a:latin typeface="Times New Roman"/>
                          <a:ea typeface="Times New Roman"/>
                          <a:cs typeface="Mangal"/>
                        </a:rPr>
                        <a:t>) – &gt; Last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Mangal"/>
                        </a:rPr>
                        <a:t>*(record + </a:t>
                      </a:r>
                      <a:r>
                        <a:rPr lang="en-US" sz="2000" dirty="0" err="1">
                          <a:latin typeface="Times New Roman"/>
                          <a:ea typeface="Times New Roman"/>
                          <a:cs typeface="Mangal"/>
                        </a:rPr>
                        <a:t>i</a:t>
                      </a:r>
                      <a:r>
                        <a:rPr lang="en-US" sz="2000" dirty="0">
                          <a:latin typeface="Times New Roman"/>
                          <a:ea typeface="Times New Roman"/>
                          <a:cs typeface="Mangal"/>
                        </a:rPr>
                        <a:t> ).Last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155448"/>
            <a:ext cx="8686800" cy="1252728"/>
          </a:xfrm>
        </p:spPr>
        <p:txBody>
          <a:bodyPr/>
          <a:lstStyle/>
          <a:p>
            <a:r>
              <a:rPr lang="en-US" dirty="0" smtClean="0"/>
              <a:t>Review </a:t>
            </a:r>
            <a:r>
              <a:rPr lang="en-US" sz="2000" dirty="0" smtClean="0"/>
              <a:t>{Contd..}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0" y="1676400"/>
            <a:ext cx="59657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Structure </a:t>
            </a:r>
            <a:r>
              <a:rPr lang="en-US" dirty="0" smtClean="0"/>
              <a:t>Declaration </a:t>
            </a:r>
            <a:r>
              <a:rPr lang="en-US" dirty="0"/>
              <a:t>and Access Data Method</a:t>
            </a:r>
          </a:p>
        </p:txBody>
      </p:sp>
    </p:spTree>
  </p:cSld>
  <p:clrMapOvr>
    <a:masterClrMapping/>
  </p:clrMapOvr>
  <p:transition spd="med" advClick="0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510D2-0C45-4FD6-B7E9-CF60B24EC854}" type="slidenum">
              <a:rPr lang="en-GB"/>
              <a:pPr/>
              <a:t>13</a:t>
            </a:fld>
            <a:endParaRPr lang="en-GB"/>
          </a:p>
        </p:txBody>
      </p:sp>
      <p:sp>
        <p:nvSpPr>
          <p:cNvPr id="193545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685800" y="2286000"/>
            <a:ext cx="7972783" cy="4191000"/>
          </a:xfrm>
        </p:spPr>
        <p:txBody>
          <a:bodyPr/>
          <a:lstStyle/>
          <a:p>
            <a:r>
              <a:rPr lang="en-GB" dirty="0" err="1"/>
              <a:t>Pseudocode</a:t>
            </a:r>
            <a:r>
              <a:rPr lang="en-GB" dirty="0"/>
              <a:t> = </a:t>
            </a:r>
            <a:r>
              <a:rPr lang="en-GB" dirty="0">
                <a:solidFill>
                  <a:schemeClr val="accent2"/>
                </a:solidFill>
              </a:rPr>
              <a:t>English</a:t>
            </a:r>
            <a:r>
              <a:rPr lang="en-GB" dirty="0"/>
              <a:t> + </a:t>
            </a:r>
            <a:r>
              <a:rPr lang="en-GB" dirty="0">
                <a:solidFill>
                  <a:schemeClr val="accent2"/>
                </a:solidFill>
              </a:rPr>
              <a:t>Code</a:t>
            </a:r>
          </a:p>
          <a:p>
            <a:pPr>
              <a:buFontTx/>
              <a:buNone/>
            </a:pPr>
            <a:endParaRPr lang="en-GB" dirty="0"/>
          </a:p>
          <a:p>
            <a:pPr>
              <a:buFontTx/>
              <a:buNone/>
            </a:pPr>
            <a:r>
              <a:rPr lang="en-GB" sz="2400" dirty="0">
                <a:latin typeface="Arial Narrow" pitchFamily="34" charset="0"/>
              </a:rPr>
              <a:t>		relaxed syntax that		extended version of the </a:t>
            </a:r>
          </a:p>
          <a:p>
            <a:pPr>
              <a:buFontTx/>
              <a:buNone/>
            </a:pPr>
            <a:r>
              <a:rPr lang="en-GB" sz="2400" dirty="0">
                <a:latin typeface="Arial Narrow" pitchFamily="34" charset="0"/>
              </a:rPr>
              <a:t>		is easy to read		basic control structures</a:t>
            </a:r>
          </a:p>
          <a:p>
            <a:pPr>
              <a:buFontTx/>
              <a:buNone/>
            </a:pPr>
            <a:r>
              <a:rPr lang="en-GB" sz="2400" dirty="0">
                <a:latin typeface="Arial Narrow" pitchFamily="34" charset="0"/>
              </a:rPr>
              <a:t>						</a:t>
            </a:r>
            <a:r>
              <a:rPr lang="en-GB" sz="2000" dirty="0">
                <a:latin typeface="Arial Narrow" pitchFamily="34" charset="0"/>
              </a:rPr>
              <a:t>(sequential, conditional, iterative) </a:t>
            </a:r>
          </a:p>
          <a:p>
            <a:endParaRPr lang="en-GB" sz="2000" dirty="0">
              <a:latin typeface="Arial Narrow" pitchFamily="34" charset="0"/>
            </a:endParaRPr>
          </a:p>
        </p:txBody>
      </p:sp>
      <p:sp>
        <p:nvSpPr>
          <p:cNvPr id="193542" name="Line 6"/>
          <p:cNvSpPr>
            <a:spLocks noChangeShapeType="1"/>
          </p:cNvSpPr>
          <p:nvPr/>
        </p:nvSpPr>
        <p:spPr bwMode="auto">
          <a:xfrm flipH="1">
            <a:off x="2895600" y="2895600"/>
            <a:ext cx="1005576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3543" name="Line 7"/>
          <p:cNvSpPr>
            <a:spLocks noChangeShapeType="1"/>
          </p:cNvSpPr>
          <p:nvPr/>
        </p:nvSpPr>
        <p:spPr bwMode="auto">
          <a:xfrm>
            <a:off x="5562600" y="2895600"/>
            <a:ext cx="835537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0" y="155448"/>
            <a:ext cx="8686800" cy="1252728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satMod val="1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Review 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satMod val="1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{Contd..}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satMod val="1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0" y="1676400"/>
            <a:ext cx="17748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Pseudocodes</a:t>
            </a:r>
            <a:endParaRPr lang="en-US" dirty="0"/>
          </a:p>
        </p:txBody>
      </p:sp>
    </p:spTree>
  </p:cSld>
  <p:clrMapOvr>
    <a:masterClrMapping/>
  </p:clrMapOvr>
  <p:transition spd="med" advClick="0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BAA2E-5005-4014-820F-D3369CED2286}" type="slidenum">
              <a:rPr lang="en-GB"/>
              <a:pPr/>
              <a:t>14</a:t>
            </a:fld>
            <a:endParaRPr lang="en-GB"/>
          </a:p>
        </p:txBody>
      </p:sp>
      <p:sp>
        <p:nvSpPr>
          <p:cNvPr id="194565" name="Rectangle 5"/>
          <p:cNvSpPr>
            <a:spLocks noChangeArrowheads="1"/>
          </p:cNvSpPr>
          <p:nvPr/>
        </p:nvSpPr>
        <p:spPr bwMode="auto">
          <a:xfrm>
            <a:off x="3236607" y="2514600"/>
            <a:ext cx="2673718" cy="1219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/>
              <a:t>Algorithm Header</a:t>
            </a:r>
          </a:p>
        </p:txBody>
      </p:sp>
      <p:sp>
        <p:nvSpPr>
          <p:cNvPr id="194566" name="Rectangle 6"/>
          <p:cNvSpPr>
            <a:spLocks noChangeArrowheads="1"/>
          </p:cNvSpPr>
          <p:nvPr/>
        </p:nvSpPr>
        <p:spPr bwMode="auto">
          <a:xfrm>
            <a:off x="3236607" y="3733800"/>
            <a:ext cx="2673718" cy="26670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5400000" scaled="1"/>
          </a:gra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/>
              <a:t>Algorithm Body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1676400"/>
            <a:ext cx="17748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Pseudocodes</a:t>
            </a:r>
            <a:endParaRPr lang="en-US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0" y="155448"/>
            <a:ext cx="8686800" cy="1252728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satMod val="1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Review 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satMod val="1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{Contd..}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satMod val="1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spd="med" advClick="0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E1462-FF3C-4523-A90C-1ADDF2798438}" type="slidenum">
              <a:rPr lang="en-GB"/>
              <a:pPr/>
              <a:t>15</a:t>
            </a:fld>
            <a:endParaRPr lang="en-GB"/>
          </a:p>
        </p:txBody>
      </p:sp>
      <p:sp>
        <p:nvSpPr>
          <p:cNvPr id="19558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5800" y="2232391"/>
            <a:ext cx="8229600" cy="4625609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Algorithm Header:</a:t>
            </a:r>
          </a:p>
          <a:p>
            <a:pPr lvl="1">
              <a:buClr>
                <a:schemeClr val="tx1"/>
              </a:buClr>
            </a:pPr>
            <a:r>
              <a:rPr lang="en-GB" dirty="0">
                <a:solidFill>
                  <a:schemeClr val="accent2"/>
                </a:solidFill>
                <a:latin typeface="Arial Narrow" pitchFamily="34" charset="0"/>
              </a:rPr>
              <a:t>Name</a:t>
            </a:r>
          </a:p>
          <a:p>
            <a:pPr lvl="1">
              <a:buClr>
                <a:schemeClr val="tx1"/>
              </a:buClr>
            </a:pPr>
            <a:r>
              <a:rPr lang="en-GB" dirty="0">
                <a:solidFill>
                  <a:schemeClr val="accent2"/>
                </a:solidFill>
                <a:latin typeface="Arial Narrow" pitchFamily="34" charset="0"/>
              </a:rPr>
              <a:t>Parameters and their types</a:t>
            </a:r>
          </a:p>
          <a:p>
            <a:pPr lvl="1">
              <a:buClr>
                <a:schemeClr val="tx1"/>
              </a:buClr>
            </a:pPr>
            <a:r>
              <a:rPr lang="en-GB" dirty="0">
                <a:solidFill>
                  <a:schemeClr val="accent2"/>
                </a:solidFill>
                <a:latin typeface="Arial Narrow" pitchFamily="34" charset="0"/>
              </a:rPr>
              <a:t>Purpose</a:t>
            </a:r>
          </a:p>
          <a:p>
            <a:pPr lvl="2">
              <a:buClr>
                <a:schemeClr val="tx1"/>
              </a:buClr>
            </a:pPr>
            <a:r>
              <a:rPr lang="en-GB" dirty="0">
                <a:latin typeface="Arial Narrow" pitchFamily="34" charset="0"/>
              </a:rPr>
              <a:t>what the algorithm does</a:t>
            </a:r>
          </a:p>
          <a:p>
            <a:pPr lvl="1">
              <a:buClr>
                <a:schemeClr val="tx1"/>
              </a:buClr>
            </a:pPr>
            <a:r>
              <a:rPr lang="en-GB" dirty="0">
                <a:solidFill>
                  <a:schemeClr val="accent2"/>
                </a:solidFill>
                <a:latin typeface="Arial Narrow" pitchFamily="34" charset="0"/>
              </a:rPr>
              <a:t>Precondition</a:t>
            </a:r>
          </a:p>
          <a:p>
            <a:pPr lvl="2">
              <a:buClr>
                <a:schemeClr val="tx1"/>
              </a:buClr>
            </a:pPr>
            <a:r>
              <a:rPr lang="en-GB" dirty="0">
                <a:latin typeface="Arial Narrow" pitchFamily="34" charset="0"/>
              </a:rPr>
              <a:t>precursor requirements for the parameters</a:t>
            </a:r>
          </a:p>
          <a:p>
            <a:pPr lvl="1">
              <a:buClr>
                <a:schemeClr val="tx1"/>
              </a:buClr>
            </a:pPr>
            <a:r>
              <a:rPr lang="en-GB" dirty="0" err="1">
                <a:solidFill>
                  <a:schemeClr val="accent2"/>
                </a:solidFill>
                <a:latin typeface="Arial Narrow" pitchFamily="34" charset="0"/>
              </a:rPr>
              <a:t>Postcondition</a:t>
            </a:r>
            <a:endParaRPr lang="en-GB" dirty="0">
              <a:solidFill>
                <a:schemeClr val="accent2"/>
              </a:solidFill>
              <a:latin typeface="Arial Narrow" pitchFamily="34" charset="0"/>
            </a:endParaRPr>
          </a:p>
          <a:p>
            <a:pPr lvl="2">
              <a:buClr>
                <a:schemeClr val="tx1"/>
              </a:buClr>
            </a:pPr>
            <a:r>
              <a:rPr lang="en-GB" dirty="0">
                <a:latin typeface="Arial Narrow" pitchFamily="34" charset="0"/>
              </a:rPr>
              <a:t>taken action and status of the parameters</a:t>
            </a:r>
          </a:p>
          <a:p>
            <a:pPr lvl="1">
              <a:buClr>
                <a:schemeClr val="tx1"/>
              </a:buClr>
            </a:pPr>
            <a:r>
              <a:rPr lang="en-GB" dirty="0">
                <a:solidFill>
                  <a:schemeClr val="accent2"/>
                </a:solidFill>
                <a:latin typeface="Arial Narrow" pitchFamily="34" charset="0"/>
              </a:rPr>
              <a:t>Return condition</a:t>
            </a:r>
          </a:p>
          <a:p>
            <a:pPr lvl="2">
              <a:buClr>
                <a:schemeClr val="tx1"/>
              </a:buClr>
            </a:pPr>
            <a:r>
              <a:rPr lang="en-GB" dirty="0">
                <a:latin typeface="Arial Narrow" pitchFamily="34" charset="0"/>
              </a:rPr>
              <a:t>returned value</a:t>
            </a:r>
          </a:p>
          <a:p>
            <a:endParaRPr lang="en-GB" dirty="0">
              <a:latin typeface="Arial Narrow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155448"/>
            <a:ext cx="8686800" cy="1252728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satMod val="1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Review 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satMod val="1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{Contd..}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satMod val="1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1676400"/>
            <a:ext cx="17748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Pseudocodes</a:t>
            </a:r>
            <a:endParaRPr lang="en-US" dirty="0"/>
          </a:p>
        </p:txBody>
      </p:sp>
    </p:spTree>
  </p:cSld>
  <p:clrMapOvr>
    <a:masterClrMapping/>
  </p:clrMapOvr>
  <p:transition spd="med" advClick="0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1E533-0344-4BB4-A79A-0A259D37A069}" type="slidenum">
              <a:rPr lang="en-GB"/>
              <a:pPr/>
              <a:t>16</a:t>
            </a:fld>
            <a:endParaRPr lang="en-GB"/>
          </a:p>
        </p:txBody>
      </p:sp>
      <p:sp>
        <p:nvSpPr>
          <p:cNvPr id="19661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33400" y="2232391"/>
            <a:ext cx="8229600" cy="4625609"/>
          </a:xfrm>
        </p:spPr>
        <p:txBody>
          <a:bodyPr>
            <a:normAutofit lnSpcReduction="10000"/>
          </a:bodyPr>
          <a:lstStyle/>
          <a:p>
            <a:r>
              <a:rPr lang="en-GB" dirty="0"/>
              <a:t>Algorithm Body:</a:t>
            </a:r>
          </a:p>
          <a:p>
            <a:pPr lvl="1">
              <a:buClr>
                <a:schemeClr val="tx1"/>
              </a:buClr>
            </a:pPr>
            <a:r>
              <a:rPr lang="en-GB" dirty="0">
                <a:solidFill>
                  <a:schemeClr val="accent2"/>
                </a:solidFill>
                <a:latin typeface="Arial Narrow" pitchFamily="34" charset="0"/>
              </a:rPr>
              <a:t>Statements</a:t>
            </a:r>
          </a:p>
          <a:p>
            <a:pPr lvl="1">
              <a:buClr>
                <a:schemeClr val="tx1"/>
              </a:buClr>
            </a:pPr>
            <a:r>
              <a:rPr lang="en-GB" dirty="0">
                <a:solidFill>
                  <a:schemeClr val="accent2"/>
                </a:solidFill>
                <a:latin typeface="Arial Narrow" pitchFamily="34" charset="0"/>
              </a:rPr>
              <a:t>Statement numbers</a:t>
            </a:r>
          </a:p>
          <a:p>
            <a:pPr lvl="2">
              <a:buClr>
                <a:schemeClr val="tx1"/>
              </a:buClr>
            </a:pPr>
            <a:r>
              <a:rPr lang="en-GB" dirty="0">
                <a:latin typeface="Arial Narrow" pitchFamily="34" charset="0"/>
              </a:rPr>
              <a:t>decimal notation to express levels</a:t>
            </a:r>
          </a:p>
          <a:p>
            <a:pPr lvl="1">
              <a:buClr>
                <a:schemeClr val="tx1"/>
              </a:buClr>
            </a:pPr>
            <a:r>
              <a:rPr lang="en-GB" dirty="0">
                <a:solidFill>
                  <a:schemeClr val="accent2"/>
                </a:solidFill>
                <a:latin typeface="Arial Narrow" pitchFamily="34" charset="0"/>
              </a:rPr>
              <a:t>Variables</a:t>
            </a:r>
          </a:p>
          <a:p>
            <a:pPr lvl="2">
              <a:buClr>
                <a:schemeClr val="tx1"/>
              </a:buClr>
            </a:pPr>
            <a:r>
              <a:rPr lang="en-GB" dirty="0">
                <a:latin typeface="Arial Narrow" pitchFamily="34" charset="0"/>
              </a:rPr>
              <a:t>important data</a:t>
            </a:r>
          </a:p>
          <a:p>
            <a:pPr lvl="1">
              <a:buClr>
                <a:schemeClr val="tx1"/>
              </a:buClr>
            </a:pPr>
            <a:r>
              <a:rPr lang="en-GB" dirty="0">
                <a:solidFill>
                  <a:schemeClr val="accent2"/>
                </a:solidFill>
                <a:latin typeface="Arial Narrow" pitchFamily="34" charset="0"/>
              </a:rPr>
              <a:t>Algorithm analysis</a:t>
            </a:r>
          </a:p>
          <a:p>
            <a:pPr lvl="2">
              <a:buClr>
                <a:schemeClr val="tx1"/>
              </a:buClr>
            </a:pPr>
            <a:r>
              <a:rPr lang="en-GB" dirty="0">
                <a:latin typeface="Arial Narrow" pitchFamily="34" charset="0"/>
              </a:rPr>
              <a:t>comments to explain salient points</a:t>
            </a:r>
          </a:p>
          <a:p>
            <a:pPr lvl="1">
              <a:buClr>
                <a:schemeClr val="tx1"/>
              </a:buClr>
            </a:pPr>
            <a:r>
              <a:rPr lang="en-GB" dirty="0">
                <a:solidFill>
                  <a:schemeClr val="accent2"/>
                </a:solidFill>
                <a:latin typeface="Arial Narrow" pitchFamily="34" charset="0"/>
              </a:rPr>
              <a:t>Statement constructs</a:t>
            </a:r>
          </a:p>
          <a:p>
            <a:pPr lvl="2">
              <a:buClr>
                <a:schemeClr val="tx1"/>
              </a:buClr>
            </a:pPr>
            <a:r>
              <a:rPr lang="en-GB" dirty="0">
                <a:latin typeface="Arial Narrow" pitchFamily="34" charset="0"/>
              </a:rPr>
              <a:t>sequence, selection, iteration</a:t>
            </a:r>
          </a:p>
          <a:p>
            <a:endParaRPr lang="en-GB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155448"/>
            <a:ext cx="8686800" cy="1252728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satMod val="1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Review 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satMod val="1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{Contd..}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satMod val="1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1676400"/>
            <a:ext cx="17748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Pseudocodes</a:t>
            </a:r>
            <a:endParaRPr lang="en-US" dirty="0"/>
          </a:p>
        </p:txBody>
      </p:sp>
    </p:spTree>
  </p:cSld>
  <p:clrMapOvr>
    <a:masterClrMapping/>
  </p:clrMapOvr>
  <p:transition spd="med" advClick="0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E9C73-212B-4BAB-9B20-FD46EAB0DCED}" type="slidenum">
              <a:rPr lang="en-GB"/>
              <a:pPr/>
              <a:t>17</a:t>
            </a:fld>
            <a:endParaRPr lang="en-GB"/>
          </a:p>
        </p:txBody>
      </p:sp>
      <p:sp>
        <p:nvSpPr>
          <p:cNvPr id="19763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762000" y="2209800"/>
            <a:ext cx="7771960" cy="4845050"/>
          </a:xfrm>
        </p:spPr>
        <p:txBody>
          <a:bodyPr/>
          <a:lstStyle/>
          <a:p>
            <a:pPr>
              <a:lnSpc>
                <a:spcPct val="90000"/>
              </a:lnSpc>
              <a:buClr>
                <a:schemeClr val="tx1"/>
              </a:buClr>
              <a:buFontTx/>
              <a:buNone/>
              <a:tabLst>
                <a:tab pos="808038" algn="l"/>
                <a:tab pos="1166813" algn="l"/>
                <a:tab pos="1616075" algn="l"/>
              </a:tabLst>
            </a:pPr>
            <a:r>
              <a:rPr lang="en-GB" sz="2400" b="1" dirty="0">
                <a:latin typeface="Book Antiqua" pitchFamily="18" charset="0"/>
              </a:rPr>
              <a:t>Algorithm</a:t>
            </a:r>
            <a:r>
              <a:rPr lang="en-GB" sz="2400" dirty="0">
                <a:latin typeface="Book Antiqua" pitchFamily="18" charset="0"/>
              </a:rPr>
              <a:t> average</a:t>
            </a:r>
          </a:p>
          <a:p>
            <a:pPr>
              <a:lnSpc>
                <a:spcPct val="90000"/>
              </a:lnSpc>
              <a:buClr>
                <a:schemeClr val="tx1"/>
              </a:buClr>
              <a:buFontTx/>
              <a:buNone/>
              <a:tabLst>
                <a:tab pos="808038" algn="l"/>
                <a:tab pos="1166813" algn="l"/>
                <a:tab pos="1616075" algn="l"/>
              </a:tabLst>
            </a:pPr>
            <a:r>
              <a:rPr lang="en-GB" sz="2400" dirty="0">
                <a:latin typeface="Book Antiqua" pitchFamily="18" charset="0"/>
              </a:rPr>
              <a:t>	</a:t>
            </a:r>
            <a:r>
              <a:rPr lang="en-GB" sz="2400" b="1" dirty="0">
                <a:latin typeface="Book Antiqua" pitchFamily="18" charset="0"/>
              </a:rPr>
              <a:t>Pre	</a:t>
            </a:r>
            <a:r>
              <a:rPr lang="en-GB" sz="2400" dirty="0">
                <a:latin typeface="Book Antiqua" pitchFamily="18" charset="0"/>
              </a:rPr>
              <a:t>nothing</a:t>
            </a:r>
          </a:p>
          <a:p>
            <a:pPr>
              <a:lnSpc>
                <a:spcPct val="90000"/>
              </a:lnSpc>
              <a:buClr>
                <a:schemeClr val="tx1"/>
              </a:buClr>
              <a:buFontTx/>
              <a:buNone/>
              <a:tabLst>
                <a:tab pos="808038" algn="l"/>
                <a:tab pos="1166813" algn="l"/>
                <a:tab pos="1616075" algn="l"/>
              </a:tabLst>
            </a:pPr>
            <a:r>
              <a:rPr lang="en-GB" sz="2400" dirty="0">
                <a:latin typeface="Book Antiqua" pitchFamily="18" charset="0"/>
              </a:rPr>
              <a:t>	</a:t>
            </a:r>
            <a:r>
              <a:rPr lang="en-GB" sz="2400" b="1" dirty="0">
                <a:latin typeface="Book Antiqua" pitchFamily="18" charset="0"/>
              </a:rPr>
              <a:t>Post</a:t>
            </a:r>
            <a:r>
              <a:rPr lang="en-GB" sz="2400" dirty="0">
                <a:latin typeface="Book Antiqua" pitchFamily="18" charset="0"/>
              </a:rPr>
              <a:t>	numbers read and their average printed</a:t>
            </a:r>
          </a:p>
          <a:p>
            <a:pPr>
              <a:spcBef>
                <a:spcPct val="0"/>
              </a:spcBef>
              <a:buFontTx/>
              <a:buNone/>
              <a:tabLst>
                <a:tab pos="808038" algn="l"/>
                <a:tab pos="1166813" algn="l"/>
                <a:tab pos="1616075" algn="l"/>
              </a:tabLst>
            </a:pPr>
            <a:r>
              <a:rPr lang="en-GB" dirty="0">
                <a:latin typeface="Book Antiqua" pitchFamily="18" charset="0"/>
              </a:rPr>
              <a:t>	</a:t>
            </a:r>
            <a:r>
              <a:rPr lang="en-GB" sz="2000" dirty="0">
                <a:solidFill>
                  <a:schemeClr val="accent2"/>
                </a:solidFill>
                <a:latin typeface="Book Antiqua" pitchFamily="18" charset="0"/>
              </a:rPr>
              <a:t>1</a:t>
            </a:r>
            <a:r>
              <a:rPr lang="en-GB" sz="2000" dirty="0">
                <a:latin typeface="Book Antiqua" pitchFamily="18" charset="0"/>
              </a:rPr>
              <a:t>	</a:t>
            </a:r>
            <a:r>
              <a:rPr lang="en-GB" sz="2000" dirty="0" err="1">
                <a:latin typeface="Book Antiqua" pitchFamily="18" charset="0"/>
              </a:rPr>
              <a:t>i</a:t>
            </a:r>
            <a:r>
              <a:rPr lang="en-GB" sz="2000" dirty="0">
                <a:latin typeface="Book Antiqua" pitchFamily="18" charset="0"/>
              </a:rPr>
              <a:t> = 0</a:t>
            </a:r>
          </a:p>
          <a:p>
            <a:pPr>
              <a:buFontTx/>
              <a:buNone/>
              <a:tabLst>
                <a:tab pos="808038" algn="l"/>
                <a:tab pos="1166813" algn="l"/>
                <a:tab pos="1616075" algn="l"/>
              </a:tabLst>
            </a:pPr>
            <a:r>
              <a:rPr lang="en-GB" sz="2000" dirty="0">
                <a:latin typeface="Book Antiqua" pitchFamily="18" charset="0"/>
              </a:rPr>
              <a:t>	</a:t>
            </a:r>
            <a:r>
              <a:rPr lang="en-GB" sz="2000" dirty="0">
                <a:solidFill>
                  <a:schemeClr val="accent2"/>
                </a:solidFill>
                <a:latin typeface="Book Antiqua" pitchFamily="18" charset="0"/>
              </a:rPr>
              <a:t>2</a:t>
            </a:r>
            <a:r>
              <a:rPr lang="en-GB" sz="2000" dirty="0">
                <a:latin typeface="Book Antiqua" pitchFamily="18" charset="0"/>
              </a:rPr>
              <a:t>	loop</a:t>
            </a:r>
            <a:r>
              <a:rPr lang="en-GB" sz="2000" dirty="0">
                <a:solidFill>
                  <a:srgbClr val="CC3300"/>
                </a:solidFill>
                <a:latin typeface="Book Antiqua" pitchFamily="18" charset="0"/>
              </a:rPr>
              <a:t> </a:t>
            </a:r>
            <a:r>
              <a:rPr lang="en-GB" sz="2000" dirty="0">
                <a:latin typeface="Book Antiqua" pitchFamily="18" charset="0"/>
              </a:rPr>
              <a:t>(all data not read)</a:t>
            </a:r>
          </a:p>
          <a:p>
            <a:pPr>
              <a:buFontTx/>
              <a:buNone/>
              <a:tabLst>
                <a:tab pos="808038" algn="l"/>
                <a:tab pos="1166813" algn="l"/>
                <a:tab pos="1616075" algn="l"/>
              </a:tabLst>
            </a:pPr>
            <a:r>
              <a:rPr lang="en-GB" sz="2000" dirty="0">
                <a:latin typeface="Book Antiqua" pitchFamily="18" charset="0"/>
              </a:rPr>
              <a:t>		</a:t>
            </a:r>
            <a:r>
              <a:rPr lang="en-GB" sz="2000" dirty="0">
                <a:solidFill>
                  <a:schemeClr val="accent2"/>
                </a:solidFill>
                <a:latin typeface="Book Antiqua" pitchFamily="18" charset="0"/>
              </a:rPr>
              <a:t>1</a:t>
            </a:r>
            <a:r>
              <a:rPr lang="en-GB" sz="2000" dirty="0">
                <a:latin typeface="Book Antiqua" pitchFamily="18" charset="0"/>
              </a:rPr>
              <a:t>	</a:t>
            </a:r>
            <a:r>
              <a:rPr lang="en-GB" sz="2000" dirty="0" err="1">
                <a:latin typeface="Book Antiqua" pitchFamily="18" charset="0"/>
              </a:rPr>
              <a:t>i</a:t>
            </a:r>
            <a:r>
              <a:rPr lang="en-GB" sz="2000" dirty="0">
                <a:latin typeface="Book Antiqua" pitchFamily="18" charset="0"/>
              </a:rPr>
              <a:t> = </a:t>
            </a:r>
            <a:r>
              <a:rPr lang="en-GB" sz="2000" dirty="0" err="1">
                <a:latin typeface="Book Antiqua" pitchFamily="18" charset="0"/>
              </a:rPr>
              <a:t>i</a:t>
            </a:r>
            <a:r>
              <a:rPr lang="en-GB" sz="2000" dirty="0">
                <a:latin typeface="Book Antiqua" pitchFamily="18" charset="0"/>
              </a:rPr>
              <a:t> + 1</a:t>
            </a:r>
          </a:p>
          <a:p>
            <a:pPr>
              <a:buFontTx/>
              <a:buNone/>
              <a:tabLst>
                <a:tab pos="808038" algn="l"/>
                <a:tab pos="1166813" algn="l"/>
                <a:tab pos="1616075" algn="l"/>
              </a:tabLst>
            </a:pPr>
            <a:r>
              <a:rPr lang="en-GB" sz="2000" dirty="0">
                <a:latin typeface="Book Antiqua" pitchFamily="18" charset="0"/>
              </a:rPr>
              <a:t>		</a:t>
            </a:r>
            <a:r>
              <a:rPr lang="en-GB" sz="2000" dirty="0">
                <a:solidFill>
                  <a:schemeClr val="accent2"/>
                </a:solidFill>
                <a:latin typeface="Book Antiqua" pitchFamily="18" charset="0"/>
              </a:rPr>
              <a:t>2</a:t>
            </a:r>
            <a:r>
              <a:rPr lang="en-GB" sz="2000" dirty="0">
                <a:latin typeface="Book Antiqua" pitchFamily="18" charset="0"/>
              </a:rPr>
              <a:t>	read number</a:t>
            </a:r>
          </a:p>
          <a:p>
            <a:pPr>
              <a:buFontTx/>
              <a:buNone/>
              <a:tabLst>
                <a:tab pos="808038" algn="l"/>
                <a:tab pos="1166813" algn="l"/>
                <a:tab pos="1616075" algn="l"/>
              </a:tabLst>
            </a:pPr>
            <a:r>
              <a:rPr lang="en-GB" sz="2000" dirty="0">
                <a:latin typeface="Book Antiqua" pitchFamily="18" charset="0"/>
              </a:rPr>
              <a:t>		</a:t>
            </a:r>
            <a:r>
              <a:rPr lang="en-GB" sz="2000" dirty="0">
                <a:solidFill>
                  <a:schemeClr val="accent2"/>
                </a:solidFill>
                <a:latin typeface="Book Antiqua" pitchFamily="18" charset="0"/>
              </a:rPr>
              <a:t>3</a:t>
            </a:r>
            <a:r>
              <a:rPr lang="en-GB" sz="2000" dirty="0">
                <a:latin typeface="Book Antiqua" pitchFamily="18" charset="0"/>
              </a:rPr>
              <a:t>	sum = sum + number</a:t>
            </a:r>
          </a:p>
          <a:p>
            <a:pPr>
              <a:buFontTx/>
              <a:buNone/>
              <a:tabLst>
                <a:tab pos="808038" algn="l"/>
                <a:tab pos="1166813" algn="l"/>
                <a:tab pos="1616075" algn="l"/>
              </a:tabLst>
            </a:pPr>
            <a:r>
              <a:rPr lang="en-GB" sz="2000" dirty="0">
                <a:latin typeface="Book Antiqua" pitchFamily="18" charset="0"/>
              </a:rPr>
              <a:t>	</a:t>
            </a:r>
            <a:r>
              <a:rPr lang="en-GB" sz="2000" dirty="0">
                <a:solidFill>
                  <a:schemeClr val="accent2"/>
                </a:solidFill>
                <a:latin typeface="Book Antiqua" pitchFamily="18" charset="0"/>
              </a:rPr>
              <a:t>3</a:t>
            </a:r>
            <a:r>
              <a:rPr lang="en-GB" sz="2000" dirty="0">
                <a:latin typeface="Book Antiqua" pitchFamily="18" charset="0"/>
              </a:rPr>
              <a:t>	average = sum / </a:t>
            </a:r>
            <a:r>
              <a:rPr lang="en-GB" sz="2000" dirty="0" err="1">
                <a:latin typeface="Book Antiqua" pitchFamily="18" charset="0"/>
              </a:rPr>
              <a:t>i</a:t>
            </a:r>
            <a:endParaRPr lang="en-GB" sz="2000" dirty="0">
              <a:latin typeface="Book Antiqua" pitchFamily="18" charset="0"/>
            </a:endParaRPr>
          </a:p>
          <a:p>
            <a:pPr>
              <a:buFontTx/>
              <a:buNone/>
              <a:tabLst>
                <a:tab pos="808038" algn="l"/>
                <a:tab pos="1166813" algn="l"/>
                <a:tab pos="1616075" algn="l"/>
              </a:tabLst>
            </a:pPr>
            <a:r>
              <a:rPr lang="en-GB" sz="2000" dirty="0">
                <a:latin typeface="Book Antiqua" pitchFamily="18" charset="0"/>
              </a:rPr>
              <a:t>	</a:t>
            </a:r>
            <a:r>
              <a:rPr lang="en-GB" sz="2000" dirty="0">
                <a:solidFill>
                  <a:schemeClr val="accent2"/>
                </a:solidFill>
                <a:latin typeface="Book Antiqua" pitchFamily="18" charset="0"/>
              </a:rPr>
              <a:t>4</a:t>
            </a:r>
            <a:r>
              <a:rPr lang="en-GB" sz="2000" dirty="0">
                <a:latin typeface="Book Antiqua" pitchFamily="18" charset="0"/>
              </a:rPr>
              <a:t>	print average</a:t>
            </a:r>
          </a:p>
          <a:p>
            <a:pPr>
              <a:buFontTx/>
              <a:buNone/>
              <a:tabLst>
                <a:tab pos="808038" algn="l"/>
                <a:tab pos="1166813" algn="l"/>
                <a:tab pos="1616075" algn="l"/>
              </a:tabLst>
            </a:pPr>
            <a:r>
              <a:rPr lang="en-GB" sz="2000" dirty="0">
                <a:latin typeface="Book Antiqua" pitchFamily="18" charset="0"/>
              </a:rPr>
              <a:t>	</a:t>
            </a:r>
            <a:r>
              <a:rPr lang="en-GB" sz="2000" dirty="0">
                <a:solidFill>
                  <a:schemeClr val="accent2"/>
                </a:solidFill>
                <a:latin typeface="Book Antiqua" pitchFamily="18" charset="0"/>
              </a:rPr>
              <a:t>5</a:t>
            </a:r>
            <a:r>
              <a:rPr lang="en-GB" sz="2000" dirty="0">
                <a:latin typeface="Book Antiqua" pitchFamily="18" charset="0"/>
              </a:rPr>
              <a:t>	return</a:t>
            </a:r>
          </a:p>
          <a:p>
            <a:pPr>
              <a:buFontTx/>
              <a:buNone/>
              <a:tabLst>
                <a:tab pos="808038" algn="l"/>
                <a:tab pos="1166813" algn="l"/>
                <a:tab pos="1616075" algn="l"/>
              </a:tabLst>
            </a:pPr>
            <a:r>
              <a:rPr lang="en-GB" sz="2000" dirty="0">
                <a:latin typeface="Book Antiqua" pitchFamily="18" charset="0"/>
              </a:rPr>
              <a:t>	</a:t>
            </a:r>
            <a:r>
              <a:rPr lang="en-GB" sz="2400" b="1" dirty="0">
                <a:latin typeface="Book Antiqua" pitchFamily="18" charset="0"/>
              </a:rPr>
              <a:t>End</a:t>
            </a:r>
            <a:r>
              <a:rPr lang="en-GB" sz="2400" dirty="0">
                <a:latin typeface="Book Antiqua" pitchFamily="18" charset="0"/>
              </a:rPr>
              <a:t>	average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155448"/>
            <a:ext cx="8686800" cy="1252728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satMod val="1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Review 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satMod val="1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{Contd..}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satMod val="1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1676400"/>
            <a:ext cx="28232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Pseudocode</a:t>
            </a:r>
            <a:r>
              <a:rPr lang="en-US" dirty="0" smtClean="0"/>
              <a:t> Example</a:t>
            </a:r>
            <a:endParaRPr lang="en-US" dirty="0"/>
          </a:p>
        </p:txBody>
      </p:sp>
    </p:spTree>
  </p:cSld>
  <p:clrMapOvr>
    <a:masterClrMapping/>
  </p:clrMapOvr>
  <p:transition spd="med" advClick="0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9144000" cy="1252728"/>
          </a:xfrm>
        </p:spPr>
        <p:txBody>
          <a:bodyPr/>
          <a:lstStyle/>
          <a:p>
            <a:r>
              <a:rPr lang="en-GB" dirty="0"/>
              <a:t>Data Structure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905000"/>
            <a:ext cx="9144000" cy="4953000"/>
          </a:xfrm>
        </p:spPr>
        <p:txBody>
          <a:bodyPr>
            <a:normAutofit fontScale="92500" lnSpcReduction="10000"/>
          </a:bodyPr>
          <a:lstStyle/>
          <a:p>
            <a:r>
              <a:rPr lang="en-GB" sz="2800" dirty="0" smtClean="0"/>
              <a:t>Data may be organized in many different ways</a:t>
            </a:r>
          </a:p>
          <a:p>
            <a:r>
              <a:rPr lang="en-GB" sz="2800" dirty="0" smtClean="0"/>
              <a:t>The logical or mathematical model of particular organization of data is called as a Data Structure</a:t>
            </a:r>
          </a:p>
          <a:p>
            <a:r>
              <a:rPr lang="en-GB" sz="2800" dirty="0" smtClean="0"/>
              <a:t>In other words, a Data Structure may be defined as a </a:t>
            </a:r>
            <a:r>
              <a:rPr lang="en-GB" sz="2800" dirty="0"/>
              <a:t>way of organizing a collection of Data</a:t>
            </a:r>
          </a:p>
          <a:p>
            <a:r>
              <a:rPr lang="en-GB" sz="2800" dirty="0" smtClean="0"/>
              <a:t>Some of the types of data structure are:</a:t>
            </a:r>
            <a:endParaRPr lang="en-GB" sz="2800" dirty="0"/>
          </a:p>
          <a:p>
            <a:pPr lvl="1"/>
            <a:r>
              <a:rPr lang="en-GB" sz="2400" dirty="0"/>
              <a:t>Array</a:t>
            </a:r>
          </a:p>
          <a:p>
            <a:pPr lvl="1"/>
            <a:r>
              <a:rPr lang="en-GB" sz="2400" dirty="0" smtClean="0"/>
              <a:t>List/Linked List</a:t>
            </a:r>
          </a:p>
          <a:p>
            <a:pPr lvl="1"/>
            <a:r>
              <a:rPr lang="en-GB" sz="2400" dirty="0" smtClean="0"/>
              <a:t>Stack/Queue</a:t>
            </a:r>
          </a:p>
          <a:p>
            <a:pPr lvl="1"/>
            <a:r>
              <a:rPr lang="en-GB" sz="2400" dirty="0" smtClean="0"/>
              <a:t>Tree</a:t>
            </a:r>
            <a:endParaRPr lang="en-GB" sz="2400" dirty="0"/>
          </a:p>
          <a:p>
            <a:pPr lvl="1"/>
            <a:r>
              <a:rPr lang="en-GB" sz="2400" dirty="0" err="1" smtClean="0"/>
              <a:t>HashMap</a:t>
            </a:r>
            <a:endParaRPr lang="en-GB" sz="2400" dirty="0"/>
          </a:p>
          <a:p>
            <a:r>
              <a:rPr lang="en-GB" sz="2800" dirty="0" smtClean="0"/>
              <a:t>The </a:t>
            </a:r>
            <a:r>
              <a:rPr lang="en-GB" sz="2800" dirty="0"/>
              <a:t>same collection of data may be represented by several data structures so there is a choice</a:t>
            </a:r>
          </a:p>
          <a:p>
            <a:endParaRPr lang="en-GB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447800"/>
            <a:ext cx="14478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Definition</a:t>
            </a:r>
            <a:endParaRPr lang="en-US" dirty="0"/>
          </a:p>
        </p:txBody>
      </p:sp>
    </p:spTree>
  </p:cSld>
  <p:clrMapOvr>
    <a:masterClrMapping/>
  </p:clrMapOvr>
  <p:transition spd="med" advClick="0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2362200"/>
            <a:ext cx="8610600" cy="3886200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Different names are used for representing the elements of a data structure</a:t>
            </a:r>
          </a:p>
          <a:p>
            <a:r>
              <a:rPr lang="en-GB" dirty="0" smtClean="0"/>
              <a:t>Some commonly used terms are:</a:t>
            </a:r>
          </a:p>
          <a:p>
            <a:pPr lvl="1">
              <a:buNone/>
            </a:pPr>
            <a:r>
              <a:rPr lang="en-GB" dirty="0" smtClean="0"/>
              <a:t>	data elements, data item, item aggregate, record, node, data object</a:t>
            </a:r>
          </a:p>
          <a:p>
            <a:r>
              <a:rPr lang="en-GB" dirty="0" smtClean="0"/>
              <a:t>We will be using </a:t>
            </a:r>
            <a:r>
              <a:rPr lang="en-GB" b="1" dirty="0" smtClean="0">
                <a:solidFill>
                  <a:srgbClr val="FF0000"/>
                </a:solidFill>
              </a:rPr>
              <a:t>record</a:t>
            </a:r>
            <a:r>
              <a:rPr lang="en-GB" dirty="0" smtClean="0"/>
              <a:t> when discussing files and the term </a:t>
            </a:r>
            <a:r>
              <a:rPr lang="en-GB" b="1" dirty="0" smtClean="0">
                <a:solidFill>
                  <a:srgbClr val="FF0000"/>
                </a:solidFill>
              </a:rPr>
              <a:t>node</a:t>
            </a:r>
            <a:r>
              <a:rPr lang="en-GB" dirty="0" smtClean="0"/>
              <a:t> when discussing linked lists, trees and graphs</a:t>
            </a:r>
            <a:endParaRPr lang="en-GB" dirty="0"/>
          </a:p>
          <a:p>
            <a:endParaRPr lang="en-GB" dirty="0"/>
          </a:p>
        </p:txBody>
      </p:sp>
      <p:sp>
        <p:nvSpPr>
          <p:cNvPr id="4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9144000" cy="1252728"/>
          </a:xfrm>
        </p:spPr>
        <p:txBody>
          <a:bodyPr/>
          <a:lstStyle/>
          <a:p>
            <a:r>
              <a:rPr lang="en-GB" dirty="0"/>
              <a:t>Data </a:t>
            </a:r>
            <a:r>
              <a:rPr lang="en-GB" dirty="0" smtClean="0"/>
              <a:t>Structure </a:t>
            </a:r>
            <a:r>
              <a:rPr lang="en-GB" sz="2000" dirty="0" smtClean="0"/>
              <a:t>{Contd..}</a:t>
            </a:r>
            <a:endParaRPr lang="en-GB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1447800"/>
            <a:ext cx="14478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Definition</a:t>
            </a:r>
            <a:endParaRPr lang="en-US" dirty="0"/>
          </a:p>
        </p:txBody>
      </p:sp>
    </p:spTree>
  </p:cSld>
  <p:clrMapOvr>
    <a:masterClrMapping/>
  </p:clrMapOvr>
  <p:transition spd="med" advClick="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0" y="155448"/>
            <a:ext cx="8686800" cy="1252728"/>
          </a:xfrm>
        </p:spPr>
        <p:txBody>
          <a:bodyPr>
            <a:normAutofit/>
          </a:bodyPr>
          <a:lstStyle/>
          <a:p>
            <a:r>
              <a:rPr lang="en-GB" dirty="0" smtClean="0"/>
              <a:t>Data Structures and Algorithms</a:t>
            </a:r>
            <a:endParaRPr lang="en-GB" dirty="0"/>
          </a:p>
        </p:txBody>
      </p:sp>
      <p:sp>
        <p:nvSpPr>
          <p:cNvPr id="38915" name="Rectangle 1027"/>
          <p:cNvSpPr>
            <a:spLocks noGrp="1" noChangeArrowheads="1"/>
          </p:cNvSpPr>
          <p:nvPr>
            <p:ph idx="1"/>
          </p:nvPr>
        </p:nvSpPr>
        <p:spPr>
          <a:xfrm>
            <a:off x="228600" y="2133600"/>
            <a:ext cx="7772400" cy="3124200"/>
          </a:xfrm>
        </p:spPr>
        <p:txBody>
          <a:bodyPr/>
          <a:lstStyle/>
          <a:p>
            <a:r>
              <a:rPr lang="en-GB" dirty="0"/>
              <a:t>Introduction to </a:t>
            </a:r>
            <a:r>
              <a:rPr lang="en-GB" dirty="0" smtClean="0"/>
              <a:t>Course</a:t>
            </a:r>
          </a:p>
          <a:p>
            <a:r>
              <a:rPr lang="en-GB" dirty="0" smtClean="0"/>
              <a:t>Review</a:t>
            </a:r>
          </a:p>
          <a:p>
            <a:r>
              <a:rPr lang="en-GB" dirty="0" smtClean="0"/>
              <a:t>Concept of Data Structure</a:t>
            </a:r>
          </a:p>
          <a:p>
            <a:pPr lvl="1"/>
            <a:r>
              <a:rPr lang="en-GB" dirty="0" smtClean="0"/>
              <a:t>Introduction to Data Structure and its types</a:t>
            </a:r>
          </a:p>
          <a:p>
            <a:pPr lvl="1"/>
            <a:r>
              <a:rPr lang="en-GB" dirty="0" smtClean="0"/>
              <a:t>Introduction to Algorithm</a:t>
            </a:r>
            <a:endParaRPr lang="en-GB" dirty="0"/>
          </a:p>
        </p:txBody>
      </p:sp>
    </p:spTree>
  </p:cSld>
  <p:clrMapOvr>
    <a:masterClrMapping/>
  </p:clrMapOvr>
  <p:transition spd="med" advClick="0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5791200"/>
            <a:ext cx="7772400" cy="685800"/>
          </a:xfrm>
        </p:spPr>
        <p:txBody>
          <a:bodyPr/>
          <a:lstStyle/>
          <a:p>
            <a:r>
              <a:rPr lang="en-GB"/>
              <a:t>Data:	types</a:t>
            </a:r>
          </a:p>
          <a:p>
            <a:endParaRPr lang="en-GB"/>
          </a:p>
          <a:p>
            <a:endParaRPr lang="en-GB"/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990600" y="2459037"/>
            <a:ext cx="1905000" cy="381000"/>
            <a:chOff x="1056" y="2016"/>
            <a:chExt cx="1200" cy="240"/>
          </a:xfrm>
        </p:grpSpPr>
        <p:sp>
          <p:nvSpPr>
            <p:cNvPr id="36868" name="Rectangle 4"/>
            <p:cNvSpPr>
              <a:spLocks noChangeArrowheads="1"/>
            </p:cNvSpPr>
            <p:nvPr/>
          </p:nvSpPr>
          <p:spPr bwMode="auto">
            <a:xfrm>
              <a:off x="1056" y="2016"/>
              <a:ext cx="120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69" name="Text Box 5"/>
            <p:cNvSpPr txBox="1">
              <a:spLocks noChangeArrowheads="1"/>
            </p:cNvSpPr>
            <p:nvPr/>
          </p:nvSpPr>
          <p:spPr bwMode="auto">
            <a:xfrm>
              <a:off x="1056" y="2016"/>
              <a:ext cx="227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50000"/>
                </a:spcBef>
              </a:pPr>
              <a:r>
                <a:rPr lang="en-GB"/>
                <a:t>t</a:t>
              </a:r>
            </a:p>
          </p:txBody>
        </p:sp>
        <p:sp>
          <p:nvSpPr>
            <p:cNvPr id="36870" name="Text Box 6"/>
            <p:cNvSpPr txBox="1">
              <a:spLocks noChangeArrowheads="1"/>
            </p:cNvSpPr>
            <p:nvPr/>
          </p:nvSpPr>
          <p:spPr bwMode="auto">
            <a:xfrm>
              <a:off x="1296" y="2016"/>
              <a:ext cx="227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50000"/>
                </a:spcBef>
              </a:pPr>
              <a:r>
                <a:rPr lang="en-GB"/>
                <a:t>y</a:t>
              </a:r>
            </a:p>
          </p:txBody>
        </p:sp>
        <p:sp>
          <p:nvSpPr>
            <p:cNvPr id="36871" name="Text Box 7"/>
            <p:cNvSpPr txBox="1">
              <a:spLocks noChangeArrowheads="1"/>
            </p:cNvSpPr>
            <p:nvPr/>
          </p:nvSpPr>
          <p:spPr bwMode="auto">
            <a:xfrm>
              <a:off x="1536" y="2016"/>
              <a:ext cx="227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50000"/>
                </a:spcBef>
              </a:pPr>
              <a:r>
                <a:rPr lang="en-GB" dirty="0"/>
                <a:t>p</a:t>
              </a:r>
            </a:p>
          </p:txBody>
        </p:sp>
        <p:sp>
          <p:nvSpPr>
            <p:cNvPr id="36872" name="Text Box 8"/>
            <p:cNvSpPr txBox="1">
              <a:spLocks noChangeArrowheads="1"/>
            </p:cNvSpPr>
            <p:nvPr/>
          </p:nvSpPr>
          <p:spPr bwMode="auto">
            <a:xfrm>
              <a:off x="1776" y="2016"/>
              <a:ext cx="227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50000"/>
                </a:spcBef>
              </a:pPr>
              <a:r>
                <a:rPr lang="en-GB"/>
                <a:t>e</a:t>
              </a:r>
            </a:p>
          </p:txBody>
        </p:sp>
        <p:sp>
          <p:nvSpPr>
            <p:cNvPr id="36873" name="Text Box 9"/>
            <p:cNvSpPr txBox="1">
              <a:spLocks noChangeArrowheads="1"/>
            </p:cNvSpPr>
            <p:nvPr/>
          </p:nvSpPr>
          <p:spPr bwMode="auto">
            <a:xfrm>
              <a:off x="2016" y="2016"/>
              <a:ext cx="227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50000"/>
                </a:spcBef>
              </a:pPr>
              <a:r>
                <a:rPr lang="en-GB"/>
                <a:t>s</a:t>
              </a:r>
            </a:p>
          </p:txBody>
        </p:sp>
      </p:grpSp>
      <p:grpSp>
        <p:nvGrpSpPr>
          <p:cNvPr id="3" name="Group 23"/>
          <p:cNvGrpSpPr>
            <a:grpSpLocks/>
          </p:cNvGrpSpPr>
          <p:nvPr/>
        </p:nvGrpSpPr>
        <p:grpSpPr bwMode="auto">
          <a:xfrm>
            <a:off x="685800" y="3144837"/>
            <a:ext cx="4349750" cy="360363"/>
            <a:chOff x="912" y="2064"/>
            <a:chExt cx="2740" cy="227"/>
          </a:xfrm>
        </p:grpSpPr>
        <p:sp>
          <p:nvSpPr>
            <p:cNvPr id="36877" name="Text Box 13"/>
            <p:cNvSpPr txBox="1">
              <a:spLocks noChangeArrowheads="1"/>
            </p:cNvSpPr>
            <p:nvPr/>
          </p:nvSpPr>
          <p:spPr bwMode="auto">
            <a:xfrm>
              <a:off x="912" y="2064"/>
              <a:ext cx="340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50000"/>
                </a:spcBef>
              </a:pPr>
              <a:r>
                <a:rPr lang="en-GB"/>
                <a:t>t</a:t>
              </a:r>
            </a:p>
          </p:txBody>
        </p:sp>
        <p:sp>
          <p:nvSpPr>
            <p:cNvPr id="36878" name="Text Box 14"/>
            <p:cNvSpPr txBox="1">
              <a:spLocks noChangeArrowheads="1"/>
            </p:cNvSpPr>
            <p:nvPr/>
          </p:nvSpPr>
          <p:spPr bwMode="auto">
            <a:xfrm>
              <a:off x="1488" y="2064"/>
              <a:ext cx="340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50000"/>
                </a:spcBef>
              </a:pPr>
              <a:r>
                <a:rPr lang="en-GB"/>
                <a:t>y</a:t>
              </a:r>
            </a:p>
          </p:txBody>
        </p:sp>
        <p:sp>
          <p:nvSpPr>
            <p:cNvPr id="36879" name="Text Box 15"/>
            <p:cNvSpPr txBox="1">
              <a:spLocks noChangeArrowheads="1"/>
            </p:cNvSpPr>
            <p:nvPr/>
          </p:nvSpPr>
          <p:spPr bwMode="auto">
            <a:xfrm>
              <a:off x="2064" y="2064"/>
              <a:ext cx="340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50000"/>
                </a:spcBef>
              </a:pPr>
              <a:r>
                <a:rPr lang="en-GB" dirty="0"/>
                <a:t>p</a:t>
              </a:r>
            </a:p>
          </p:txBody>
        </p:sp>
        <p:sp>
          <p:nvSpPr>
            <p:cNvPr id="36880" name="Text Box 16"/>
            <p:cNvSpPr txBox="1">
              <a:spLocks noChangeArrowheads="1"/>
            </p:cNvSpPr>
            <p:nvPr/>
          </p:nvSpPr>
          <p:spPr bwMode="auto">
            <a:xfrm>
              <a:off x="2688" y="2064"/>
              <a:ext cx="340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50000"/>
                </a:spcBef>
              </a:pPr>
              <a:r>
                <a:rPr lang="en-GB"/>
                <a:t>e</a:t>
              </a:r>
            </a:p>
          </p:txBody>
        </p:sp>
        <p:sp>
          <p:nvSpPr>
            <p:cNvPr id="36881" name="Text Box 17"/>
            <p:cNvSpPr txBox="1">
              <a:spLocks noChangeArrowheads="1"/>
            </p:cNvSpPr>
            <p:nvPr/>
          </p:nvSpPr>
          <p:spPr bwMode="auto">
            <a:xfrm>
              <a:off x="3312" y="2064"/>
              <a:ext cx="340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50000"/>
                </a:spcBef>
              </a:pPr>
              <a:r>
                <a:rPr lang="en-GB"/>
                <a:t>s</a:t>
              </a:r>
            </a:p>
          </p:txBody>
        </p:sp>
        <p:sp>
          <p:nvSpPr>
            <p:cNvPr id="36882" name="Line 18"/>
            <p:cNvSpPr>
              <a:spLocks noChangeShapeType="1"/>
            </p:cNvSpPr>
            <p:nvPr/>
          </p:nvSpPr>
          <p:spPr bwMode="auto">
            <a:xfrm>
              <a:off x="1152" y="2208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6883" name="Line 19"/>
            <p:cNvSpPr>
              <a:spLocks noChangeShapeType="1"/>
            </p:cNvSpPr>
            <p:nvPr/>
          </p:nvSpPr>
          <p:spPr bwMode="auto">
            <a:xfrm>
              <a:off x="1728" y="2208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6884" name="Line 20"/>
            <p:cNvSpPr>
              <a:spLocks noChangeShapeType="1"/>
            </p:cNvSpPr>
            <p:nvPr/>
          </p:nvSpPr>
          <p:spPr bwMode="auto">
            <a:xfrm>
              <a:off x="2352" y="2208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6885" name="Line 21"/>
            <p:cNvSpPr>
              <a:spLocks noChangeShapeType="1"/>
            </p:cNvSpPr>
            <p:nvPr/>
          </p:nvSpPr>
          <p:spPr bwMode="auto">
            <a:xfrm>
              <a:off x="2976" y="2208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6886" name="Oval 22"/>
            <p:cNvSpPr>
              <a:spLocks noChangeArrowheads="1"/>
            </p:cNvSpPr>
            <p:nvPr/>
          </p:nvSpPr>
          <p:spPr bwMode="auto">
            <a:xfrm>
              <a:off x="3552" y="2208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50"/>
          <p:cNvGrpSpPr>
            <a:grpSpLocks/>
          </p:cNvGrpSpPr>
          <p:nvPr/>
        </p:nvGrpSpPr>
        <p:grpSpPr bwMode="auto">
          <a:xfrm>
            <a:off x="3776662" y="3678237"/>
            <a:ext cx="3767138" cy="2265363"/>
            <a:chOff x="624" y="2016"/>
            <a:chExt cx="2373" cy="1427"/>
          </a:xfrm>
        </p:grpSpPr>
        <p:sp>
          <p:nvSpPr>
            <p:cNvPr id="36889" name="Text Box 25"/>
            <p:cNvSpPr txBox="1">
              <a:spLocks noChangeArrowheads="1"/>
            </p:cNvSpPr>
            <p:nvPr/>
          </p:nvSpPr>
          <p:spPr bwMode="auto">
            <a:xfrm>
              <a:off x="1920" y="2352"/>
              <a:ext cx="453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50000"/>
                </a:spcBef>
              </a:pPr>
              <a:r>
                <a:rPr lang="en-GB"/>
                <a:t>   t</a:t>
              </a:r>
            </a:p>
          </p:txBody>
        </p:sp>
        <p:sp>
          <p:nvSpPr>
            <p:cNvPr id="36890" name="Text Box 26"/>
            <p:cNvSpPr txBox="1">
              <a:spLocks noChangeArrowheads="1"/>
            </p:cNvSpPr>
            <p:nvPr/>
          </p:nvSpPr>
          <p:spPr bwMode="auto">
            <a:xfrm>
              <a:off x="2544" y="2736"/>
              <a:ext cx="453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50000"/>
                </a:spcBef>
              </a:pPr>
              <a:r>
                <a:rPr lang="en-GB"/>
                <a:t>   y</a:t>
              </a:r>
            </a:p>
          </p:txBody>
        </p:sp>
        <p:sp>
          <p:nvSpPr>
            <p:cNvPr id="36891" name="Text Box 27"/>
            <p:cNvSpPr txBox="1">
              <a:spLocks noChangeArrowheads="1"/>
            </p:cNvSpPr>
            <p:nvPr/>
          </p:nvSpPr>
          <p:spPr bwMode="auto">
            <a:xfrm>
              <a:off x="1200" y="2736"/>
              <a:ext cx="453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50000"/>
                </a:spcBef>
              </a:pPr>
              <a:r>
                <a:rPr lang="en-GB"/>
                <a:t>   p</a:t>
              </a:r>
            </a:p>
          </p:txBody>
        </p:sp>
        <p:grpSp>
          <p:nvGrpSpPr>
            <p:cNvPr id="5" name="Group 47"/>
            <p:cNvGrpSpPr>
              <a:grpSpLocks/>
            </p:cNvGrpSpPr>
            <p:nvPr/>
          </p:nvGrpSpPr>
          <p:grpSpPr bwMode="auto">
            <a:xfrm>
              <a:off x="624" y="3216"/>
              <a:ext cx="453" cy="227"/>
              <a:chOff x="720" y="3216"/>
              <a:chExt cx="453" cy="227"/>
            </a:xfrm>
          </p:grpSpPr>
          <p:sp>
            <p:nvSpPr>
              <p:cNvPr id="36892" name="Text Box 28"/>
              <p:cNvSpPr txBox="1">
                <a:spLocks noChangeArrowheads="1"/>
              </p:cNvSpPr>
              <p:nvPr/>
            </p:nvSpPr>
            <p:spPr bwMode="auto">
              <a:xfrm>
                <a:off x="720" y="3216"/>
                <a:ext cx="453" cy="22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spcBef>
                    <a:spcPct val="50000"/>
                  </a:spcBef>
                </a:pPr>
                <a:r>
                  <a:rPr lang="en-GB"/>
                  <a:t>   e</a:t>
                </a:r>
              </a:p>
            </p:txBody>
          </p:sp>
          <p:sp>
            <p:nvSpPr>
              <p:cNvPr id="36898" name="Oval 34"/>
              <p:cNvSpPr>
                <a:spLocks noChangeArrowheads="1"/>
              </p:cNvSpPr>
              <p:nvPr/>
            </p:nvSpPr>
            <p:spPr bwMode="auto">
              <a:xfrm>
                <a:off x="768" y="336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36899" name="Oval 35"/>
              <p:cNvSpPr>
                <a:spLocks noChangeArrowheads="1"/>
              </p:cNvSpPr>
              <p:nvPr/>
            </p:nvSpPr>
            <p:spPr bwMode="auto">
              <a:xfrm>
                <a:off x="1104" y="336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" name="Group 48"/>
            <p:cNvGrpSpPr>
              <a:grpSpLocks/>
            </p:cNvGrpSpPr>
            <p:nvPr/>
          </p:nvGrpSpPr>
          <p:grpSpPr bwMode="auto">
            <a:xfrm>
              <a:off x="1728" y="3216"/>
              <a:ext cx="453" cy="227"/>
              <a:chOff x="1632" y="3216"/>
              <a:chExt cx="453" cy="227"/>
            </a:xfrm>
          </p:grpSpPr>
          <p:sp>
            <p:nvSpPr>
              <p:cNvPr id="36893" name="Text Box 29"/>
              <p:cNvSpPr txBox="1">
                <a:spLocks noChangeArrowheads="1"/>
              </p:cNvSpPr>
              <p:nvPr/>
            </p:nvSpPr>
            <p:spPr bwMode="auto">
              <a:xfrm>
                <a:off x="1632" y="3216"/>
                <a:ext cx="453" cy="22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spcBef>
                    <a:spcPct val="50000"/>
                  </a:spcBef>
                </a:pPr>
                <a:r>
                  <a:rPr lang="en-GB"/>
                  <a:t>   s</a:t>
                </a:r>
              </a:p>
            </p:txBody>
          </p:sp>
          <p:sp>
            <p:nvSpPr>
              <p:cNvPr id="36900" name="Oval 36"/>
              <p:cNvSpPr>
                <a:spLocks noChangeArrowheads="1"/>
              </p:cNvSpPr>
              <p:nvPr/>
            </p:nvSpPr>
            <p:spPr bwMode="auto">
              <a:xfrm>
                <a:off x="1680" y="336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36901" name="Oval 37"/>
              <p:cNvSpPr>
                <a:spLocks noChangeArrowheads="1"/>
              </p:cNvSpPr>
              <p:nvPr/>
            </p:nvSpPr>
            <p:spPr bwMode="auto">
              <a:xfrm>
                <a:off x="2016" y="336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6902" name="Oval 38"/>
            <p:cNvSpPr>
              <a:spLocks noChangeArrowheads="1"/>
            </p:cNvSpPr>
            <p:nvPr/>
          </p:nvSpPr>
          <p:spPr bwMode="auto">
            <a:xfrm>
              <a:off x="2592" y="2880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36903" name="Oval 39"/>
            <p:cNvSpPr>
              <a:spLocks noChangeArrowheads="1"/>
            </p:cNvSpPr>
            <p:nvPr/>
          </p:nvSpPr>
          <p:spPr bwMode="auto">
            <a:xfrm>
              <a:off x="2880" y="2880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36904" name="Line 40"/>
            <p:cNvSpPr>
              <a:spLocks noChangeShapeType="1"/>
            </p:cNvSpPr>
            <p:nvPr/>
          </p:nvSpPr>
          <p:spPr bwMode="auto">
            <a:xfrm>
              <a:off x="2160" y="2160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6905" name="Text Box 41"/>
            <p:cNvSpPr txBox="1">
              <a:spLocks noChangeArrowheads="1"/>
            </p:cNvSpPr>
            <p:nvPr/>
          </p:nvSpPr>
          <p:spPr bwMode="auto">
            <a:xfrm>
              <a:off x="2064" y="2064"/>
              <a:ext cx="19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en-US"/>
            </a:p>
          </p:txBody>
        </p:sp>
        <p:sp>
          <p:nvSpPr>
            <p:cNvPr id="36907" name="Rectangle 43"/>
            <p:cNvSpPr>
              <a:spLocks noChangeArrowheads="1"/>
            </p:cNvSpPr>
            <p:nvPr/>
          </p:nvSpPr>
          <p:spPr bwMode="auto">
            <a:xfrm>
              <a:off x="2064" y="2016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08" name="Line 44"/>
            <p:cNvSpPr>
              <a:spLocks noChangeShapeType="1"/>
            </p:cNvSpPr>
            <p:nvPr/>
          </p:nvSpPr>
          <p:spPr bwMode="auto">
            <a:xfrm flipH="1">
              <a:off x="1680" y="2496"/>
              <a:ext cx="288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6909" name="Line 45"/>
            <p:cNvSpPr>
              <a:spLocks noChangeShapeType="1"/>
            </p:cNvSpPr>
            <p:nvPr/>
          </p:nvSpPr>
          <p:spPr bwMode="auto">
            <a:xfrm>
              <a:off x="2304" y="2496"/>
              <a:ext cx="24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6910" name="Line 46"/>
            <p:cNvSpPr>
              <a:spLocks noChangeShapeType="1"/>
            </p:cNvSpPr>
            <p:nvPr/>
          </p:nvSpPr>
          <p:spPr bwMode="auto">
            <a:xfrm flipH="1">
              <a:off x="1056" y="2928"/>
              <a:ext cx="24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6913" name="Line 49"/>
            <p:cNvSpPr>
              <a:spLocks noChangeShapeType="1"/>
            </p:cNvSpPr>
            <p:nvPr/>
          </p:nvSpPr>
          <p:spPr bwMode="auto">
            <a:xfrm>
              <a:off x="1584" y="2928"/>
              <a:ext cx="144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0" y="1676400"/>
            <a:ext cx="33466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Different Representations</a:t>
            </a:r>
            <a:endParaRPr lang="en-US" dirty="0"/>
          </a:p>
        </p:txBody>
      </p:sp>
      <p:sp>
        <p:nvSpPr>
          <p:cNvPr id="4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9144000" cy="1252728"/>
          </a:xfrm>
        </p:spPr>
        <p:txBody>
          <a:bodyPr/>
          <a:lstStyle/>
          <a:p>
            <a:r>
              <a:rPr lang="en-GB" dirty="0"/>
              <a:t>Data </a:t>
            </a:r>
            <a:r>
              <a:rPr lang="en-GB" dirty="0" smtClean="0"/>
              <a:t>Structure </a:t>
            </a:r>
            <a:r>
              <a:rPr lang="en-GB" sz="2000" dirty="0" smtClean="0"/>
              <a:t>{Contd..}</a:t>
            </a:r>
            <a:endParaRPr lang="en-GB" sz="2000" dirty="0"/>
          </a:p>
        </p:txBody>
      </p:sp>
    </p:spTree>
  </p:cSld>
  <p:clrMapOvr>
    <a:masterClrMapping/>
  </p:clrMapOvr>
  <p:transition spd="med" advClick="0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2362200"/>
            <a:ext cx="8610600" cy="3429000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Data appearing in our data structures are processed by means of  certain operations</a:t>
            </a:r>
          </a:p>
          <a:p>
            <a:pPr>
              <a:buNone/>
            </a:pPr>
            <a:endParaRPr lang="en-GB" dirty="0" smtClean="0"/>
          </a:p>
          <a:p>
            <a:r>
              <a:rPr lang="en-GB" dirty="0" smtClean="0"/>
              <a:t>The particular data structure that one chooses for a given situation depends largely on the frequency with which specific operations are performed </a:t>
            </a:r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3" name="TextBox 42"/>
          <p:cNvSpPr txBox="1"/>
          <p:nvPr/>
        </p:nvSpPr>
        <p:spPr>
          <a:xfrm>
            <a:off x="0" y="1676400"/>
            <a:ext cx="15343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Operations</a:t>
            </a:r>
            <a:endParaRPr lang="en-US" dirty="0"/>
          </a:p>
        </p:txBody>
      </p:sp>
      <p:sp>
        <p:nvSpPr>
          <p:cNvPr id="4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9144000" cy="1252728"/>
          </a:xfrm>
        </p:spPr>
        <p:txBody>
          <a:bodyPr/>
          <a:lstStyle/>
          <a:p>
            <a:r>
              <a:rPr lang="en-GB" dirty="0"/>
              <a:t>Data </a:t>
            </a:r>
            <a:r>
              <a:rPr lang="en-GB" dirty="0" smtClean="0"/>
              <a:t>Structure </a:t>
            </a:r>
            <a:r>
              <a:rPr lang="en-GB" sz="2000" dirty="0" smtClean="0"/>
              <a:t>{Contd..}</a:t>
            </a:r>
            <a:endParaRPr lang="en-GB" sz="2000" dirty="0"/>
          </a:p>
        </p:txBody>
      </p:sp>
    </p:spTree>
  </p:cSld>
  <p:clrMapOvr>
    <a:masterClrMapping/>
  </p:clrMapOvr>
  <p:transition spd="med" advClick="0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981200"/>
            <a:ext cx="8991600" cy="4343400"/>
          </a:xfrm>
        </p:spPr>
        <p:txBody>
          <a:bodyPr>
            <a:normAutofit/>
          </a:bodyPr>
          <a:lstStyle/>
          <a:p>
            <a:r>
              <a:rPr lang="en-GB" dirty="0" smtClean="0"/>
              <a:t>Following four operations play major role</a:t>
            </a:r>
          </a:p>
          <a:p>
            <a:pPr lvl="1"/>
            <a:r>
              <a:rPr lang="en-GB" dirty="0" smtClean="0"/>
              <a:t>Traversing: accessing each record exactly once so that certain items in the data structure is processed</a:t>
            </a:r>
          </a:p>
          <a:p>
            <a:pPr lvl="1"/>
            <a:r>
              <a:rPr lang="en-GB" dirty="0" smtClean="0"/>
              <a:t>Searching: finding the location of the record with a given key value, or finding the location of all records which satisfy one or more condition</a:t>
            </a:r>
          </a:p>
          <a:p>
            <a:pPr lvl="1"/>
            <a:r>
              <a:rPr lang="en-GB" dirty="0" smtClean="0"/>
              <a:t>Inserting: adding a new record to the data structure</a:t>
            </a:r>
          </a:p>
          <a:p>
            <a:pPr lvl="1"/>
            <a:r>
              <a:rPr lang="en-GB" dirty="0" smtClean="0"/>
              <a:t>Deleting: removing a record from the data structure</a:t>
            </a:r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3" name="TextBox 42"/>
          <p:cNvSpPr txBox="1"/>
          <p:nvPr/>
        </p:nvSpPr>
        <p:spPr>
          <a:xfrm>
            <a:off x="0" y="1524000"/>
            <a:ext cx="15343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Operations</a:t>
            </a:r>
            <a:endParaRPr lang="en-US" dirty="0"/>
          </a:p>
        </p:txBody>
      </p:sp>
      <p:sp>
        <p:nvSpPr>
          <p:cNvPr id="4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9144000" cy="1252728"/>
          </a:xfrm>
        </p:spPr>
        <p:txBody>
          <a:bodyPr/>
          <a:lstStyle/>
          <a:p>
            <a:r>
              <a:rPr lang="en-GB" dirty="0"/>
              <a:t>Data </a:t>
            </a:r>
            <a:r>
              <a:rPr lang="en-GB" dirty="0" smtClean="0"/>
              <a:t>Structure </a:t>
            </a:r>
            <a:r>
              <a:rPr lang="en-GB" sz="2000" dirty="0" smtClean="0"/>
              <a:t>{Contd..}</a:t>
            </a:r>
            <a:endParaRPr lang="en-GB" sz="2000" dirty="0"/>
          </a:p>
        </p:txBody>
      </p:sp>
    </p:spTree>
  </p:cSld>
  <p:clrMapOvr>
    <a:masterClrMapping/>
  </p:clrMapOvr>
  <p:transition spd="med" advClick="0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981200"/>
            <a:ext cx="8991600" cy="4876800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Some times two or more operations may be used in given situation</a:t>
            </a:r>
          </a:p>
          <a:p>
            <a:r>
              <a:rPr lang="en-GB" dirty="0" smtClean="0"/>
              <a:t>Example:  we may want to delete the record which may mean we first need to search the location of the record</a:t>
            </a:r>
          </a:p>
          <a:p>
            <a:r>
              <a:rPr lang="en-GB" dirty="0" smtClean="0"/>
              <a:t>Following two operations, which are used in special situations, will also be considered:</a:t>
            </a:r>
          </a:p>
          <a:p>
            <a:pPr lvl="1"/>
            <a:r>
              <a:rPr lang="en-GB" dirty="0" smtClean="0"/>
              <a:t>Sorting: arranging records in some logical order</a:t>
            </a:r>
          </a:p>
          <a:p>
            <a:pPr lvl="1"/>
            <a:r>
              <a:rPr lang="en-GB" dirty="0" smtClean="0"/>
              <a:t>Merging: combining the records in two different data structures</a:t>
            </a:r>
            <a:endParaRPr lang="en-GB" dirty="0"/>
          </a:p>
        </p:txBody>
      </p:sp>
      <p:sp>
        <p:nvSpPr>
          <p:cNvPr id="43" name="TextBox 42"/>
          <p:cNvSpPr txBox="1"/>
          <p:nvPr/>
        </p:nvSpPr>
        <p:spPr>
          <a:xfrm>
            <a:off x="0" y="1524000"/>
            <a:ext cx="15343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Operations</a:t>
            </a:r>
            <a:endParaRPr lang="en-US" dirty="0"/>
          </a:p>
        </p:txBody>
      </p:sp>
      <p:sp>
        <p:nvSpPr>
          <p:cNvPr id="4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9144000" cy="1252728"/>
          </a:xfrm>
        </p:spPr>
        <p:txBody>
          <a:bodyPr/>
          <a:lstStyle/>
          <a:p>
            <a:r>
              <a:rPr lang="en-GB" dirty="0"/>
              <a:t>Data </a:t>
            </a:r>
            <a:r>
              <a:rPr lang="en-GB" dirty="0" smtClean="0"/>
              <a:t>Structure </a:t>
            </a:r>
            <a:r>
              <a:rPr lang="en-GB" sz="2000" dirty="0" smtClean="0"/>
              <a:t>{Contd..}</a:t>
            </a:r>
            <a:endParaRPr lang="en-GB" sz="2000" dirty="0"/>
          </a:p>
        </p:txBody>
      </p:sp>
    </p:spTree>
  </p:cSld>
  <p:clrMapOvr>
    <a:masterClrMapping/>
  </p:clrMapOvr>
  <p:transition spd="med" advClick="0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5448"/>
            <a:ext cx="8686800" cy="1252728"/>
          </a:xfrm>
        </p:spPr>
        <p:txBody>
          <a:bodyPr>
            <a:normAutofit/>
          </a:bodyPr>
          <a:lstStyle/>
          <a:p>
            <a:r>
              <a:rPr lang="en-GB" dirty="0" smtClean="0"/>
              <a:t>Algorithm</a:t>
            </a:r>
            <a:endParaRPr lang="en-GB" dirty="0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438400"/>
            <a:ext cx="8229600" cy="3558809"/>
          </a:xfrm>
        </p:spPr>
        <p:txBody>
          <a:bodyPr/>
          <a:lstStyle/>
          <a:p>
            <a:r>
              <a:rPr lang="en-GB" dirty="0"/>
              <a:t>Recipe</a:t>
            </a:r>
          </a:p>
          <a:p>
            <a:r>
              <a:rPr lang="en-GB" dirty="0"/>
              <a:t>Flat pack furniture</a:t>
            </a:r>
          </a:p>
          <a:p>
            <a:r>
              <a:rPr lang="en-GB" dirty="0"/>
              <a:t>Music score</a:t>
            </a:r>
          </a:p>
          <a:p>
            <a:r>
              <a:rPr lang="en-GB" dirty="0"/>
              <a:t>Knitting pattern</a:t>
            </a:r>
          </a:p>
          <a:p>
            <a:pPr>
              <a:buFontTx/>
              <a:buNone/>
            </a:pPr>
            <a:endParaRPr lang="en-GB" dirty="0"/>
          </a:p>
          <a:p>
            <a:pPr>
              <a:buFontTx/>
              <a:buNone/>
            </a:pPr>
            <a:r>
              <a:rPr lang="en-GB" dirty="0"/>
              <a:t>What are the common features of these?</a:t>
            </a:r>
          </a:p>
          <a:p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600200"/>
            <a:ext cx="13805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Necessity</a:t>
            </a:r>
            <a:endParaRPr lang="en-US" dirty="0"/>
          </a:p>
        </p:txBody>
      </p:sp>
    </p:spTree>
  </p:cSld>
  <p:clrMapOvr>
    <a:masterClrMapping/>
  </p:clrMapOvr>
  <p:transition spd="med" advClick="0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5448"/>
            <a:ext cx="8686800" cy="1252728"/>
          </a:xfrm>
        </p:spPr>
        <p:txBody>
          <a:bodyPr/>
          <a:lstStyle/>
          <a:p>
            <a:r>
              <a:rPr lang="en-GB" dirty="0" smtClean="0"/>
              <a:t>Algorithm </a:t>
            </a:r>
            <a:r>
              <a:rPr lang="en-GB" sz="2000" dirty="0" smtClean="0"/>
              <a:t>{Contd..}</a:t>
            </a:r>
            <a:endParaRPr lang="en-GB" sz="2000" dirty="0"/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2286000"/>
            <a:ext cx="7772400" cy="3048000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Solution to a problem</a:t>
            </a:r>
          </a:p>
          <a:p>
            <a:r>
              <a:rPr lang="en-GB" dirty="0" smtClean="0"/>
              <a:t>Systematic </a:t>
            </a:r>
            <a:r>
              <a:rPr lang="en-GB" dirty="0"/>
              <a:t>instructions on a task</a:t>
            </a:r>
          </a:p>
          <a:p>
            <a:r>
              <a:rPr lang="en-GB" dirty="0"/>
              <a:t>Step-wise form</a:t>
            </a:r>
          </a:p>
          <a:p>
            <a:r>
              <a:rPr lang="en-GB" dirty="0"/>
              <a:t>Makes use of sequence, selection, iteration, recursion</a:t>
            </a:r>
          </a:p>
          <a:p>
            <a:r>
              <a:rPr lang="en-GB" dirty="0"/>
              <a:t>Language and details agent specific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1600200"/>
            <a:ext cx="14478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Definition</a:t>
            </a:r>
            <a:endParaRPr lang="en-US" dirty="0"/>
          </a:p>
        </p:txBody>
      </p:sp>
    </p:spTree>
  </p:cSld>
  <p:clrMapOvr>
    <a:masterClrMapping/>
  </p:clrMapOvr>
  <p:transition spd="med" advClick="0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2057401"/>
            <a:ext cx="8229600" cy="3962400"/>
          </a:xfrm>
        </p:spPr>
        <p:txBody>
          <a:bodyPr/>
          <a:lstStyle/>
          <a:p>
            <a:r>
              <a:rPr lang="en-GB" dirty="0"/>
              <a:t>Step-by-step procedure used to solve a problem</a:t>
            </a:r>
          </a:p>
          <a:p>
            <a:r>
              <a:rPr lang="en-GB" dirty="0"/>
              <a:t>These steps should be capable of being performed by a machine</a:t>
            </a:r>
          </a:p>
          <a:p>
            <a:r>
              <a:rPr lang="en-GB" dirty="0"/>
              <a:t>Must eventually stop and so produce an answer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1600200"/>
            <a:ext cx="14478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Definition</a:t>
            </a:r>
            <a:endParaRPr lang="en-US" dirty="0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5448"/>
            <a:ext cx="8686800" cy="1252728"/>
          </a:xfrm>
        </p:spPr>
        <p:txBody>
          <a:bodyPr/>
          <a:lstStyle/>
          <a:p>
            <a:r>
              <a:rPr lang="en-GB" dirty="0" smtClean="0"/>
              <a:t>Algorithm </a:t>
            </a:r>
            <a:r>
              <a:rPr lang="en-GB" sz="2000" dirty="0" smtClean="0"/>
              <a:t>{Contd..}</a:t>
            </a:r>
            <a:endParaRPr lang="en-GB" sz="2000" dirty="0"/>
          </a:p>
        </p:txBody>
      </p:sp>
    </p:spTree>
  </p:cSld>
  <p:clrMapOvr>
    <a:masterClrMapping/>
  </p:clrMapOvr>
  <p:transition spd="med" advClick="0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772400" cy="1600200"/>
          </a:xfrm>
        </p:spPr>
        <p:txBody>
          <a:bodyPr/>
          <a:lstStyle/>
          <a:p>
            <a:pPr>
              <a:buFontTx/>
              <a:buNone/>
            </a:pPr>
            <a:r>
              <a:rPr lang="en-GB" sz="2400"/>
              <a:t>Devise an algorithm to find the solution to a number raised to a positive power</a:t>
            </a:r>
          </a:p>
          <a:p>
            <a:pPr>
              <a:buFontTx/>
              <a:buNone/>
            </a:pPr>
            <a:r>
              <a:rPr lang="en-GB" sz="2800"/>
              <a:t>	eg 4</a:t>
            </a:r>
            <a:r>
              <a:rPr lang="en-GB" sz="2800" baseline="30000"/>
              <a:t>5</a:t>
            </a:r>
            <a:r>
              <a:rPr lang="en-GB" sz="2800"/>
              <a:t>	or 	10 </a:t>
            </a:r>
            <a:r>
              <a:rPr lang="en-GB" sz="2800" baseline="30000"/>
              <a:t>3     	</a:t>
            </a:r>
            <a:r>
              <a:rPr lang="en-GB" sz="2800"/>
              <a:t>	ie number </a:t>
            </a:r>
            <a:r>
              <a:rPr lang="en-GB" sz="2800" baseline="30000"/>
              <a:t>power</a:t>
            </a:r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228600" y="3886200"/>
            <a:ext cx="7467600" cy="210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  <a:buFontTx/>
              <a:buAutoNum type="arabicPlain"/>
            </a:pPr>
            <a:r>
              <a:rPr lang="en-GB"/>
              <a:t>set answer to 1</a:t>
            </a:r>
          </a:p>
          <a:p>
            <a:pPr marL="457200" indent="-457200">
              <a:spcBef>
                <a:spcPct val="50000"/>
              </a:spcBef>
              <a:buFontTx/>
              <a:buAutoNum type="arabicPlain"/>
            </a:pPr>
            <a:r>
              <a:rPr lang="en-GB"/>
              <a:t>Loop 1 to power times</a:t>
            </a:r>
          </a:p>
          <a:p>
            <a:pPr marL="914400" lvl="1" indent="-457200">
              <a:spcBef>
                <a:spcPct val="50000"/>
              </a:spcBef>
            </a:pPr>
            <a:r>
              <a:rPr lang="en-GB"/>
              <a:t>2.1	answer  becomes answer * number</a:t>
            </a:r>
          </a:p>
          <a:p>
            <a:pPr marL="457200" indent="-457200">
              <a:spcBef>
                <a:spcPct val="50000"/>
              </a:spcBef>
            </a:pPr>
            <a:r>
              <a:rPr lang="en-GB"/>
              <a:t>3	report answer</a:t>
            </a:r>
          </a:p>
        </p:txBody>
      </p:sp>
      <p:grpSp>
        <p:nvGrpSpPr>
          <p:cNvPr id="22535" name="Group 7"/>
          <p:cNvGrpSpPr>
            <a:grpSpLocks/>
          </p:cNvGrpSpPr>
          <p:nvPr/>
        </p:nvGrpSpPr>
        <p:grpSpPr bwMode="auto">
          <a:xfrm>
            <a:off x="5715000" y="3886200"/>
            <a:ext cx="1981200" cy="1981200"/>
            <a:chOff x="3600" y="2448"/>
            <a:chExt cx="1248" cy="1248"/>
          </a:xfrm>
        </p:grpSpPr>
        <p:sp>
          <p:nvSpPr>
            <p:cNvPr id="22533" name="Text Box 5"/>
            <p:cNvSpPr txBox="1">
              <a:spLocks noChangeArrowheads="1"/>
            </p:cNvSpPr>
            <p:nvPr/>
          </p:nvSpPr>
          <p:spPr bwMode="auto">
            <a:xfrm>
              <a:off x="3840" y="2640"/>
              <a:ext cx="1008" cy="748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/>
                <a:t>Notice the layout and numbering</a:t>
              </a:r>
            </a:p>
          </p:txBody>
        </p:sp>
        <p:sp>
          <p:nvSpPr>
            <p:cNvPr id="22534" name="AutoShape 6"/>
            <p:cNvSpPr>
              <a:spLocks/>
            </p:cNvSpPr>
            <p:nvPr/>
          </p:nvSpPr>
          <p:spPr bwMode="auto">
            <a:xfrm>
              <a:off x="3600" y="2448"/>
              <a:ext cx="192" cy="1248"/>
            </a:xfrm>
            <a:prstGeom prst="rightBrace">
              <a:avLst>
                <a:gd name="adj1" fmla="val 54167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0" y="1524000"/>
            <a:ext cx="50817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Different Algorithms for Same Problem</a:t>
            </a:r>
            <a:endParaRPr lang="en-US" dirty="0"/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5448"/>
            <a:ext cx="8686800" cy="1252728"/>
          </a:xfrm>
        </p:spPr>
        <p:txBody>
          <a:bodyPr/>
          <a:lstStyle/>
          <a:p>
            <a:r>
              <a:rPr lang="en-GB" dirty="0" smtClean="0"/>
              <a:t>Algorithm </a:t>
            </a:r>
            <a:r>
              <a:rPr lang="en-GB" sz="2000" dirty="0" smtClean="0"/>
              <a:t>{Contd..}</a:t>
            </a:r>
            <a:endParaRPr lang="en-GB" sz="2000" dirty="0"/>
          </a:p>
        </p:txBody>
      </p:sp>
    </p:spTree>
  </p:cSld>
  <p:clrMapOvr>
    <a:masterClrMapping/>
  </p:clrMapOvr>
  <p:transition spd="med" advClick="0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2590800"/>
            <a:ext cx="4267200" cy="1600200"/>
          </a:xfrm>
        </p:spPr>
        <p:txBody>
          <a:bodyPr/>
          <a:lstStyle/>
          <a:p>
            <a:pPr>
              <a:buFontTx/>
              <a:buNone/>
            </a:pPr>
            <a:r>
              <a:rPr lang="en-GB" sz="1800" b="1" dirty="0"/>
              <a:t>1	Set answer to 1</a:t>
            </a:r>
          </a:p>
          <a:p>
            <a:pPr>
              <a:buFontTx/>
              <a:buNone/>
            </a:pPr>
            <a:r>
              <a:rPr lang="en-GB" sz="1800" b="1" dirty="0"/>
              <a:t>2	Loop for 1 to 5 times</a:t>
            </a:r>
          </a:p>
          <a:p>
            <a:pPr lvl="1">
              <a:buFontTx/>
              <a:buNone/>
            </a:pPr>
            <a:r>
              <a:rPr lang="en-GB" sz="1800" b="1" dirty="0"/>
              <a:t>2.1	answer becomes answer * 2</a:t>
            </a:r>
          </a:p>
          <a:p>
            <a:pPr>
              <a:buFontTx/>
              <a:buNone/>
            </a:pPr>
            <a:r>
              <a:rPr lang="en-GB" sz="1800" b="1" dirty="0"/>
              <a:t>3	Report answer</a:t>
            </a:r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457200" y="4267200"/>
            <a:ext cx="2819400" cy="255454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GB" sz="1600" b="1" dirty="0"/>
              <a:t>Answer		Loop </a:t>
            </a:r>
          </a:p>
          <a:p>
            <a:pPr marL="457200" indent="-457200">
              <a:spcBef>
                <a:spcPct val="50000"/>
              </a:spcBef>
            </a:pPr>
            <a:r>
              <a:rPr lang="en-GB" sz="1600" b="1" dirty="0"/>
              <a:t>1			1</a:t>
            </a:r>
          </a:p>
          <a:p>
            <a:pPr marL="457200" indent="-457200">
              <a:spcBef>
                <a:spcPct val="50000"/>
              </a:spcBef>
            </a:pPr>
            <a:r>
              <a:rPr lang="en-GB" sz="1600" b="1" dirty="0"/>
              <a:t>2			2</a:t>
            </a:r>
          </a:p>
          <a:p>
            <a:pPr marL="457200" indent="-457200">
              <a:spcBef>
                <a:spcPct val="50000"/>
              </a:spcBef>
            </a:pPr>
            <a:r>
              <a:rPr lang="en-GB" sz="1600" b="1" dirty="0"/>
              <a:t>4			3</a:t>
            </a:r>
          </a:p>
          <a:p>
            <a:pPr marL="457200" indent="-457200">
              <a:spcBef>
                <a:spcPct val="50000"/>
              </a:spcBef>
            </a:pPr>
            <a:r>
              <a:rPr lang="en-GB" sz="1600" b="1" dirty="0"/>
              <a:t>8			4</a:t>
            </a:r>
          </a:p>
          <a:p>
            <a:pPr marL="457200" indent="-457200">
              <a:spcBef>
                <a:spcPct val="50000"/>
              </a:spcBef>
            </a:pPr>
            <a:r>
              <a:rPr lang="en-GB" sz="1600" b="1" dirty="0"/>
              <a:t>16			5</a:t>
            </a:r>
          </a:p>
          <a:p>
            <a:pPr marL="457200" indent="-457200">
              <a:spcBef>
                <a:spcPct val="50000"/>
              </a:spcBef>
            </a:pPr>
            <a:r>
              <a:rPr lang="en-GB" sz="1600" b="1" dirty="0"/>
              <a:t>32			?</a:t>
            </a:r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609600" y="2057400"/>
            <a:ext cx="762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b="1" dirty="0"/>
              <a:t>2 </a:t>
            </a:r>
            <a:r>
              <a:rPr lang="en-GB" b="1" baseline="30000" dirty="0"/>
              <a:t>5</a:t>
            </a:r>
          </a:p>
        </p:txBody>
      </p:sp>
      <p:sp>
        <p:nvSpPr>
          <p:cNvPr id="23558" name="Text Box 6"/>
          <p:cNvSpPr txBox="1">
            <a:spLocks noChangeArrowheads="1"/>
          </p:cNvSpPr>
          <p:nvPr/>
        </p:nvSpPr>
        <p:spPr bwMode="auto">
          <a:xfrm>
            <a:off x="4724400" y="1981200"/>
            <a:ext cx="609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b="1" dirty="0"/>
              <a:t>3 </a:t>
            </a:r>
            <a:r>
              <a:rPr lang="en-GB" b="1" baseline="30000" dirty="0"/>
              <a:t>4</a:t>
            </a:r>
          </a:p>
        </p:txBody>
      </p:sp>
      <p:sp>
        <p:nvSpPr>
          <p:cNvPr id="23559" name="Text Box 7"/>
          <p:cNvSpPr txBox="1">
            <a:spLocks noChangeArrowheads="1"/>
          </p:cNvSpPr>
          <p:nvPr/>
        </p:nvSpPr>
        <p:spPr bwMode="auto">
          <a:xfrm>
            <a:off x="4495800" y="2514600"/>
            <a:ext cx="4343400" cy="15050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>
              <a:lnSpc>
                <a:spcPct val="90000"/>
              </a:lnSpc>
              <a:spcBef>
                <a:spcPct val="50000"/>
              </a:spcBef>
              <a:buFontTx/>
              <a:buAutoNum type="arabicPlain"/>
            </a:pPr>
            <a:r>
              <a:rPr lang="en-GB" sz="1800" b="1" dirty="0"/>
              <a:t>Set answer to 1</a:t>
            </a:r>
          </a:p>
          <a:p>
            <a:pPr marL="457200" indent="-457200">
              <a:lnSpc>
                <a:spcPct val="90000"/>
              </a:lnSpc>
              <a:spcBef>
                <a:spcPct val="50000"/>
              </a:spcBef>
              <a:buFontTx/>
              <a:buAutoNum type="arabicPlain"/>
            </a:pPr>
            <a:r>
              <a:rPr lang="en-GB" sz="1800" b="1" dirty="0"/>
              <a:t>Loop for 1 to 4 times</a:t>
            </a:r>
          </a:p>
          <a:p>
            <a:pPr marL="914400" lvl="1" indent="-457200">
              <a:lnSpc>
                <a:spcPct val="90000"/>
              </a:lnSpc>
              <a:spcBef>
                <a:spcPct val="50000"/>
              </a:spcBef>
            </a:pPr>
            <a:r>
              <a:rPr lang="en-GB" sz="1800" b="1" dirty="0"/>
              <a:t>2.1 answer becomes answer * 3</a:t>
            </a:r>
          </a:p>
          <a:p>
            <a:pPr marL="457200" indent="-457200">
              <a:lnSpc>
                <a:spcPct val="90000"/>
              </a:lnSpc>
              <a:spcBef>
                <a:spcPct val="50000"/>
              </a:spcBef>
            </a:pPr>
            <a:r>
              <a:rPr lang="en-GB" sz="1800" b="1" dirty="0"/>
              <a:t>3	Report answer</a:t>
            </a:r>
          </a:p>
        </p:txBody>
      </p:sp>
      <p:sp>
        <p:nvSpPr>
          <p:cNvPr id="23560" name="Text Box 8"/>
          <p:cNvSpPr txBox="1">
            <a:spLocks noChangeArrowheads="1"/>
          </p:cNvSpPr>
          <p:nvPr/>
        </p:nvSpPr>
        <p:spPr bwMode="auto">
          <a:xfrm>
            <a:off x="4953000" y="4343400"/>
            <a:ext cx="2895600" cy="24468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800" b="1" dirty="0"/>
              <a:t>Answer		Loop</a:t>
            </a:r>
          </a:p>
          <a:p>
            <a:pPr>
              <a:spcBef>
                <a:spcPct val="50000"/>
              </a:spcBef>
            </a:pPr>
            <a:r>
              <a:rPr lang="en-GB" sz="1800" b="1" dirty="0"/>
              <a:t>1		1</a:t>
            </a:r>
          </a:p>
          <a:p>
            <a:pPr>
              <a:spcBef>
                <a:spcPct val="50000"/>
              </a:spcBef>
            </a:pPr>
            <a:r>
              <a:rPr lang="en-GB" sz="1800" b="1" dirty="0"/>
              <a:t>3		2</a:t>
            </a:r>
          </a:p>
          <a:p>
            <a:pPr>
              <a:spcBef>
                <a:spcPct val="50000"/>
              </a:spcBef>
            </a:pPr>
            <a:r>
              <a:rPr lang="en-GB" sz="1800" b="1" dirty="0"/>
              <a:t>9		3</a:t>
            </a:r>
          </a:p>
          <a:p>
            <a:pPr>
              <a:spcBef>
                <a:spcPct val="50000"/>
              </a:spcBef>
            </a:pPr>
            <a:r>
              <a:rPr lang="en-GB" sz="1800" b="1" dirty="0"/>
              <a:t>27		4</a:t>
            </a:r>
          </a:p>
          <a:p>
            <a:pPr>
              <a:spcBef>
                <a:spcPct val="50000"/>
              </a:spcBef>
            </a:pPr>
            <a:r>
              <a:rPr lang="en-GB" sz="1800" b="1" dirty="0"/>
              <a:t>81		?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5448"/>
            <a:ext cx="8686800" cy="1252728"/>
          </a:xfrm>
        </p:spPr>
        <p:txBody>
          <a:bodyPr/>
          <a:lstStyle/>
          <a:p>
            <a:r>
              <a:rPr lang="en-GB" dirty="0" smtClean="0"/>
              <a:t>Algorithm </a:t>
            </a:r>
            <a:r>
              <a:rPr lang="en-GB" sz="2000" dirty="0" smtClean="0"/>
              <a:t>{Contd..}</a:t>
            </a:r>
            <a:endParaRPr lang="en-GB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0" y="1524000"/>
            <a:ext cx="50817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Different Algorithms for Same Problem</a:t>
            </a:r>
            <a:endParaRPr lang="en-US" dirty="0"/>
          </a:p>
        </p:txBody>
      </p:sp>
    </p:spTree>
  </p:cSld>
  <p:clrMapOvr>
    <a:masterClrMapping/>
  </p:clrMapOvr>
  <p:transition spd="med" advClick="0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Text Box 1027"/>
          <p:cNvSpPr txBox="1">
            <a:spLocks noChangeArrowheads="1"/>
          </p:cNvSpPr>
          <p:nvPr/>
        </p:nvSpPr>
        <p:spPr bwMode="auto">
          <a:xfrm>
            <a:off x="685800" y="2333625"/>
            <a:ext cx="7696200" cy="1335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GB" dirty="0"/>
              <a:t>Devise an algorithm to find the solution to a number raised to a positive power</a:t>
            </a:r>
          </a:p>
          <a:p>
            <a:pPr>
              <a:spcBef>
                <a:spcPct val="20000"/>
              </a:spcBef>
            </a:pPr>
            <a:r>
              <a:rPr lang="en-GB" sz="2800" dirty="0"/>
              <a:t>	</a:t>
            </a:r>
            <a:r>
              <a:rPr lang="en-GB" sz="2800" dirty="0" err="1"/>
              <a:t>eg</a:t>
            </a:r>
            <a:r>
              <a:rPr lang="en-GB" sz="2800" dirty="0"/>
              <a:t> 4</a:t>
            </a:r>
            <a:r>
              <a:rPr lang="en-GB" sz="2800" baseline="30000" dirty="0"/>
              <a:t>5</a:t>
            </a:r>
            <a:r>
              <a:rPr lang="en-GB" sz="2800" dirty="0"/>
              <a:t>	or 	10 </a:t>
            </a:r>
            <a:r>
              <a:rPr lang="en-GB" sz="2800" baseline="30000" dirty="0"/>
              <a:t>3     	</a:t>
            </a:r>
            <a:r>
              <a:rPr lang="en-GB" sz="2800" dirty="0"/>
              <a:t>	</a:t>
            </a:r>
            <a:r>
              <a:rPr lang="en-GB" sz="2800" dirty="0" err="1"/>
              <a:t>ie</a:t>
            </a:r>
            <a:r>
              <a:rPr lang="en-GB" sz="2800" dirty="0"/>
              <a:t> number </a:t>
            </a:r>
            <a:r>
              <a:rPr lang="en-GB" sz="2800" baseline="30000" dirty="0"/>
              <a:t>power</a:t>
            </a:r>
            <a:endParaRPr lang="en-GB" dirty="0"/>
          </a:p>
        </p:txBody>
      </p:sp>
      <p:sp>
        <p:nvSpPr>
          <p:cNvPr id="24580" name="Text Box 1028"/>
          <p:cNvSpPr txBox="1">
            <a:spLocks noChangeArrowheads="1"/>
          </p:cNvSpPr>
          <p:nvPr/>
        </p:nvSpPr>
        <p:spPr bwMode="auto">
          <a:xfrm>
            <a:off x="685800" y="4086225"/>
            <a:ext cx="769620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/>
              <a:t>4</a:t>
            </a:r>
            <a:r>
              <a:rPr lang="en-GB" baseline="30000"/>
              <a:t>5 	</a:t>
            </a:r>
            <a:r>
              <a:rPr lang="en-GB"/>
              <a:t>= 4 </a:t>
            </a:r>
            <a:r>
              <a:rPr lang="en-GB" baseline="30000"/>
              <a:t>2</a:t>
            </a:r>
            <a:r>
              <a:rPr lang="en-GB"/>
              <a:t>  *  4 </a:t>
            </a:r>
            <a:r>
              <a:rPr lang="en-GB" baseline="30000"/>
              <a:t>2</a:t>
            </a:r>
            <a:r>
              <a:rPr lang="en-GB"/>
              <a:t> * 4 </a:t>
            </a:r>
            <a:r>
              <a:rPr lang="en-GB" baseline="30000"/>
              <a:t>1</a:t>
            </a:r>
          </a:p>
          <a:p>
            <a:pPr>
              <a:spcBef>
                <a:spcPct val="50000"/>
              </a:spcBef>
            </a:pPr>
            <a:r>
              <a:rPr lang="en-GB" baseline="30000"/>
              <a:t>	</a:t>
            </a:r>
            <a:r>
              <a:rPr lang="en-GB"/>
              <a:t>= 16 * 16 * 4</a:t>
            </a:r>
          </a:p>
          <a:p>
            <a:pPr>
              <a:spcBef>
                <a:spcPct val="50000"/>
              </a:spcBef>
            </a:pPr>
            <a:r>
              <a:rPr lang="en-GB"/>
              <a:t>	= 1024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5448"/>
            <a:ext cx="8686800" cy="1252728"/>
          </a:xfrm>
        </p:spPr>
        <p:txBody>
          <a:bodyPr/>
          <a:lstStyle/>
          <a:p>
            <a:r>
              <a:rPr lang="en-GB" dirty="0" smtClean="0"/>
              <a:t>Algorithm </a:t>
            </a:r>
            <a:r>
              <a:rPr lang="en-GB" sz="2000" dirty="0" smtClean="0"/>
              <a:t>{Contd..}</a:t>
            </a:r>
            <a:endParaRPr lang="en-GB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0" y="1524000"/>
            <a:ext cx="50817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Different Algorithms for Same Problem</a:t>
            </a:r>
            <a:endParaRPr lang="en-US" dirty="0"/>
          </a:p>
        </p:txBody>
      </p:sp>
    </p:spTree>
  </p:cSld>
  <p:clrMapOvr>
    <a:masterClrMapping/>
  </p:clrMapOvr>
  <p:transition spd="med" advClick="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5448"/>
            <a:ext cx="8686800" cy="1252728"/>
          </a:xfrm>
        </p:spPr>
        <p:txBody>
          <a:bodyPr/>
          <a:lstStyle/>
          <a:p>
            <a:r>
              <a:rPr lang="en-GB" dirty="0" smtClean="0"/>
              <a:t>Introduction to Course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371600" y="2133600"/>
          <a:ext cx="5791903" cy="3524250"/>
        </p:xfrm>
        <a:graphic>
          <a:graphicData uri="http://schemas.openxmlformats.org/presentationml/2006/ole">
            <p:oleObj spid="_x0000_s40962" name="Worksheet" r:id="rId3" imgW="3819441" imgH="2324100" progId="Excel.Sheet.12">
              <p:embed/>
            </p:oleObj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0" y="1600200"/>
            <a:ext cx="25651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Evaluation Scheme</a:t>
            </a:r>
            <a:endParaRPr lang="en-US" dirty="0"/>
          </a:p>
        </p:txBody>
      </p:sp>
    </p:spTree>
  </p:cSld>
  <p:clrMapOvr>
    <a:masterClrMapping/>
  </p:clrMapOvr>
  <p:transition spd="med" advClick="0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609600" y="4127718"/>
            <a:ext cx="762000" cy="53340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GB" sz="2000" b="1"/>
              <a:t>2 </a:t>
            </a:r>
            <a:r>
              <a:rPr lang="en-GB" sz="2000" b="1" baseline="30000"/>
              <a:t>5</a:t>
            </a:r>
          </a:p>
        </p:txBody>
      </p:sp>
      <p:sp>
        <p:nvSpPr>
          <p:cNvPr id="25604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5105400" y="4203918"/>
            <a:ext cx="685800" cy="53340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GB" sz="2000" b="1"/>
              <a:t>3 </a:t>
            </a:r>
            <a:r>
              <a:rPr lang="en-GB" sz="2000" b="1" baseline="30000"/>
              <a:t>4</a:t>
            </a:r>
          </a:p>
        </p:txBody>
      </p:sp>
      <p:sp>
        <p:nvSpPr>
          <p:cNvPr id="25605" name="Text Box 5"/>
          <p:cNvSpPr txBox="1">
            <a:spLocks noChangeArrowheads="1"/>
          </p:cNvSpPr>
          <p:nvPr/>
        </p:nvSpPr>
        <p:spPr bwMode="auto">
          <a:xfrm>
            <a:off x="990600" y="2070318"/>
            <a:ext cx="7543800" cy="1846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tabLst>
                <a:tab pos="282575" algn="l"/>
                <a:tab pos="565150" algn="l"/>
              </a:tabLst>
            </a:pPr>
            <a:r>
              <a:rPr lang="en-GB" sz="1800" dirty="0"/>
              <a:t>1 	</a:t>
            </a:r>
            <a:r>
              <a:rPr lang="en-GB" sz="1600" b="1" dirty="0"/>
              <a:t>Set answer to 1, num to number, value to power</a:t>
            </a:r>
          </a:p>
          <a:p>
            <a:pPr>
              <a:spcBef>
                <a:spcPct val="50000"/>
              </a:spcBef>
              <a:tabLst>
                <a:tab pos="282575" algn="l"/>
                <a:tab pos="565150" algn="l"/>
              </a:tabLst>
            </a:pPr>
            <a:r>
              <a:rPr lang="en-GB" sz="1600" b="1" dirty="0"/>
              <a:t>2 	Loop while value is positive</a:t>
            </a:r>
          </a:p>
          <a:p>
            <a:pPr>
              <a:spcBef>
                <a:spcPct val="50000"/>
              </a:spcBef>
              <a:tabLst>
                <a:tab pos="282575" algn="l"/>
                <a:tab pos="565150" algn="l"/>
              </a:tabLst>
            </a:pPr>
            <a:r>
              <a:rPr lang="en-GB" sz="1600" b="1" dirty="0"/>
              <a:t>		2.1 if value is odd then multiply answer by  num</a:t>
            </a:r>
          </a:p>
          <a:p>
            <a:pPr>
              <a:spcBef>
                <a:spcPct val="50000"/>
              </a:spcBef>
              <a:tabLst>
                <a:tab pos="282575" algn="l"/>
                <a:tab pos="565150" algn="l"/>
              </a:tabLst>
            </a:pPr>
            <a:r>
              <a:rPr lang="en-GB" sz="1600" b="1" dirty="0"/>
              <a:t>		2.2 divide value by 2 ignore remainder, multiply num by itself</a:t>
            </a:r>
          </a:p>
          <a:p>
            <a:pPr>
              <a:spcBef>
                <a:spcPct val="50000"/>
              </a:spcBef>
              <a:tabLst>
                <a:tab pos="282575" algn="l"/>
                <a:tab pos="565150" algn="l"/>
              </a:tabLst>
            </a:pPr>
            <a:r>
              <a:rPr lang="en-GB" sz="1600" b="1" dirty="0"/>
              <a:t>3	Report answer	</a:t>
            </a:r>
          </a:p>
        </p:txBody>
      </p:sp>
      <p:sp>
        <p:nvSpPr>
          <p:cNvPr id="25606" name="Text Box 6"/>
          <p:cNvSpPr txBox="1">
            <a:spLocks noChangeArrowheads="1"/>
          </p:cNvSpPr>
          <p:nvPr/>
        </p:nvSpPr>
        <p:spPr bwMode="auto">
          <a:xfrm>
            <a:off x="228600" y="4889718"/>
            <a:ext cx="4038600" cy="181588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600" b="1"/>
              <a:t>answer		num	value	</a:t>
            </a:r>
          </a:p>
          <a:p>
            <a:pPr>
              <a:spcBef>
                <a:spcPct val="50000"/>
              </a:spcBef>
            </a:pPr>
            <a:r>
              <a:rPr lang="en-GB" sz="1600" b="1"/>
              <a:t>1		2	5</a:t>
            </a:r>
          </a:p>
          <a:p>
            <a:pPr>
              <a:spcBef>
                <a:spcPct val="50000"/>
              </a:spcBef>
            </a:pPr>
            <a:r>
              <a:rPr lang="en-GB" sz="1600" b="1"/>
              <a:t>2		4	2</a:t>
            </a:r>
          </a:p>
          <a:p>
            <a:pPr>
              <a:spcBef>
                <a:spcPct val="50000"/>
              </a:spcBef>
            </a:pPr>
            <a:r>
              <a:rPr lang="en-GB" sz="1600" b="1"/>
              <a:t>2		16	1</a:t>
            </a:r>
          </a:p>
          <a:p>
            <a:pPr>
              <a:spcBef>
                <a:spcPct val="50000"/>
              </a:spcBef>
            </a:pPr>
            <a:r>
              <a:rPr lang="en-GB" sz="1600" b="1"/>
              <a:t>32			0</a:t>
            </a:r>
          </a:p>
        </p:txBody>
      </p:sp>
      <p:sp>
        <p:nvSpPr>
          <p:cNvPr id="25607" name="Text Box 7"/>
          <p:cNvSpPr txBox="1">
            <a:spLocks noChangeArrowheads="1"/>
          </p:cNvSpPr>
          <p:nvPr/>
        </p:nvSpPr>
        <p:spPr bwMode="auto">
          <a:xfrm>
            <a:off x="5029200" y="4889718"/>
            <a:ext cx="3657600" cy="181588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600" b="1"/>
              <a:t>answer		num	value</a:t>
            </a:r>
          </a:p>
          <a:p>
            <a:pPr>
              <a:spcBef>
                <a:spcPct val="50000"/>
              </a:spcBef>
            </a:pPr>
            <a:r>
              <a:rPr lang="en-GB" sz="1600" b="1"/>
              <a:t>1		3	4</a:t>
            </a:r>
          </a:p>
          <a:p>
            <a:pPr>
              <a:spcBef>
                <a:spcPct val="50000"/>
              </a:spcBef>
            </a:pPr>
            <a:r>
              <a:rPr lang="en-GB" sz="1600" b="1"/>
              <a:t>1		9	2</a:t>
            </a:r>
          </a:p>
          <a:p>
            <a:pPr>
              <a:spcBef>
                <a:spcPct val="50000"/>
              </a:spcBef>
            </a:pPr>
            <a:r>
              <a:rPr lang="en-GB" sz="1600" b="1"/>
              <a:t>1		81	1</a:t>
            </a:r>
          </a:p>
          <a:p>
            <a:pPr>
              <a:spcBef>
                <a:spcPct val="50000"/>
              </a:spcBef>
            </a:pPr>
            <a:r>
              <a:rPr lang="en-GB" sz="1600" b="1"/>
              <a:t>81			0</a:t>
            </a: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5448"/>
            <a:ext cx="8686800" cy="1252728"/>
          </a:xfrm>
        </p:spPr>
        <p:txBody>
          <a:bodyPr/>
          <a:lstStyle/>
          <a:p>
            <a:r>
              <a:rPr lang="en-GB" dirty="0" smtClean="0"/>
              <a:t>Algorithm </a:t>
            </a:r>
            <a:r>
              <a:rPr lang="en-GB" sz="2000" dirty="0" smtClean="0"/>
              <a:t>{Contd..}</a:t>
            </a:r>
            <a:endParaRPr lang="en-GB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0" y="1524000"/>
            <a:ext cx="50817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Different Algorithms for Same Problem</a:t>
            </a:r>
            <a:endParaRPr lang="en-US" dirty="0"/>
          </a:p>
        </p:txBody>
      </p:sp>
    </p:spTree>
  </p:cSld>
  <p:clrMapOvr>
    <a:masterClrMapping/>
  </p:clrMapOvr>
  <p:transition spd="med" advClick="0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3124200"/>
            <a:ext cx="7772400" cy="1905000"/>
          </a:xfrm>
        </p:spPr>
        <p:txBody>
          <a:bodyPr/>
          <a:lstStyle/>
          <a:p>
            <a:r>
              <a:rPr lang="en-GB" dirty="0"/>
              <a:t>Linear search: unsorted array</a:t>
            </a:r>
          </a:p>
          <a:p>
            <a:r>
              <a:rPr lang="en-GB" dirty="0"/>
              <a:t>Linear search: sorted array</a:t>
            </a:r>
          </a:p>
          <a:p>
            <a:r>
              <a:rPr lang="en-GB" dirty="0"/>
              <a:t>Binary search: sorted </a:t>
            </a:r>
            <a:r>
              <a:rPr lang="en-GB" dirty="0" smtClean="0"/>
              <a:t>array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0" y="1676400"/>
            <a:ext cx="28055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Searching algorithms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5448"/>
            <a:ext cx="8686800" cy="1252728"/>
          </a:xfrm>
        </p:spPr>
        <p:txBody>
          <a:bodyPr/>
          <a:lstStyle/>
          <a:p>
            <a:r>
              <a:rPr lang="en-GB" dirty="0" smtClean="0"/>
              <a:t>Algorithm </a:t>
            </a:r>
            <a:r>
              <a:rPr lang="en-GB" sz="2000" dirty="0" smtClean="0"/>
              <a:t>{Contd..}</a:t>
            </a:r>
            <a:endParaRPr lang="en-GB" sz="2000" dirty="0"/>
          </a:p>
        </p:txBody>
      </p:sp>
    </p:spTree>
  </p:cSld>
  <p:clrMapOvr>
    <a:masterClrMapping/>
  </p:clrMapOvr>
  <p:transition spd="med" advClick="0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5448"/>
            <a:ext cx="8686800" cy="1252728"/>
          </a:xfrm>
        </p:spPr>
        <p:txBody>
          <a:bodyPr/>
          <a:lstStyle/>
          <a:p>
            <a:r>
              <a:rPr lang="en-GB" dirty="0" smtClean="0"/>
              <a:t>Reading Assignment</a:t>
            </a:r>
            <a:endParaRPr lang="en-GB" dirty="0"/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3124200"/>
            <a:ext cx="7772400" cy="838200"/>
          </a:xfrm>
        </p:spPr>
        <p:txBody>
          <a:bodyPr/>
          <a:lstStyle/>
          <a:p>
            <a:r>
              <a:rPr lang="en-GB" dirty="0" smtClean="0"/>
              <a:t>Aaron M. </a:t>
            </a:r>
            <a:r>
              <a:rPr lang="en-GB" dirty="0" err="1" smtClean="0"/>
              <a:t>Tenenbaum</a:t>
            </a:r>
            <a:r>
              <a:rPr lang="en-GB" dirty="0" smtClean="0"/>
              <a:t>: Chapter 1 and 2</a:t>
            </a:r>
            <a:endParaRPr lang="en-GB" dirty="0"/>
          </a:p>
        </p:txBody>
      </p:sp>
    </p:spTree>
  </p:cSld>
  <p:clrMapOvr>
    <a:masterClrMapping/>
  </p:clrMapOvr>
  <p:transition spd="med" advClick="0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2286000"/>
            <a:ext cx="91440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GB" sz="5400" dirty="0" smtClean="0"/>
              <a:t>Next Lecture:</a:t>
            </a:r>
            <a:br>
              <a:rPr lang="en-GB" sz="5400" dirty="0" smtClean="0"/>
            </a:br>
            <a:r>
              <a:rPr lang="en-GB" sz="5400" dirty="0" smtClean="0"/>
              <a:t>Chapter 2: Stack and Queues</a:t>
            </a:r>
            <a:endParaRPr lang="en-GB" sz="5400" dirty="0">
              <a:solidFill>
                <a:srgbClr val="336699"/>
              </a:solidFill>
              <a:latin typeface="Arial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5791200"/>
            <a:ext cx="9144000" cy="585216"/>
          </a:xfrm>
        </p:spPr>
        <p:txBody>
          <a:bodyPr>
            <a:noAutofit/>
          </a:bodyPr>
          <a:lstStyle/>
          <a:p>
            <a:pPr algn="ctr"/>
            <a:r>
              <a:rPr lang="en-GB" sz="4000" b="1" dirty="0" smtClean="0">
                <a:solidFill>
                  <a:schemeClr val="bg1"/>
                </a:solidFill>
              </a:rPr>
              <a:t>Thank You.</a:t>
            </a:r>
            <a:endParaRPr lang="en-GB" sz="4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 advClick="0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62200"/>
            <a:ext cx="8229600" cy="4495800"/>
          </a:xfrm>
        </p:spPr>
        <p:txBody>
          <a:bodyPr/>
          <a:lstStyle/>
          <a:p>
            <a:r>
              <a:rPr lang="en-US" dirty="0" smtClean="0"/>
              <a:t>After this course students will be able to:</a:t>
            </a:r>
          </a:p>
          <a:p>
            <a:pPr lvl="1"/>
            <a:r>
              <a:rPr lang="en-US" dirty="0" smtClean="0"/>
              <a:t>define and explain various types of data structures</a:t>
            </a:r>
          </a:p>
          <a:p>
            <a:pPr lvl="1"/>
            <a:r>
              <a:rPr lang="en-US" dirty="0" smtClean="0"/>
              <a:t>Implement these data structures</a:t>
            </a:r>
          </a:p>
          <a:p>
            <a:pPr lvl="1"/>
            <a:r>
              <a:rPr lang="en-US" dirty="0" smtClean="0"/>
              <a:t>gain fundamental knowledge of various algorithms</a:t>
            </a:r>
          </a:p>
          <a:p>
            <a:pPr lvl="1"/>
            <a:r>
              <a:rPr lang="en-US" dirty="0" smtClean="0"/>
              <a:t>analyze these algorithm and explain their significance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155448"/>
            <a:ext cx="8686800" cy="1252728"/>
          </a:xfrm>
        </p:spPr>
        <p:txBody>
          <a:bodyPr/>
          <a:lstStyle/>
          <a:p>
            <a:r>
              <a:rPr lang="en-GB" dirty="0" smtClean="0"/>
              <a:t>Introduction to Course </a:t>
            </a:r>
            <a:r>
              <a:rPr lang="en-GB" sz="2000" dirty="0" smtClean="0"/>
              <a:t>{Contd..}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1600200"/>
            <a:ext cx="1499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</p:spTree>
  </p:cSld>
  <p:clrMapOvr>
    <a:masterClrMapping/>
  </p:clrMapOvr>
  <p:transition spd="med" advClick="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800600"/>
          </a:xfrm>
        </p:spPr>
        <p:txBody>
          <a:bodyPr>
            <a:normAutofit lnSpcReduction="10000"/>
          </a:bodyPr>
          <a:lstStyle/>
          <a:p>
            <a:pPr marL="633222" indent="-514350">
              <a:buFont typeface="+mj-lt"/>
              <a:buAutoNum type="arabicPeriod"/>
            </a:pPr>
            <a:r>
              <a:rPr lang="en-US" dirty="0" smtClean="0"/>
              <a:t>Data Structures using C and C++                              </a:t>
            </a:r>
            <a:r>
              <a:rPr lang="en-US" sz="2000" dirty="0" smtClean="0"/>
              <a:t> - Y. </a:t>
            </a:r>
            <a:r>
              <a:rPr lang="en-US" sz="2000" dirty="0" err="1" smtClean="0"/>
              <a:t>Langsam</a:t>
            </a:r>
            <a:r>
              <a:rPr lang="en-US" sz="2000" dirty="0" smtClean="0"/>
              <a:t>, M.J. </a:t>
            </a:r>
            <a:r>
              <a:rPr lang="en-US" sz="2000" dirty="0" err="1" smtClean="0"/>
              <a:t>Augenstein</a:t>
            </a:r>
            <a:r>
              <a:rPr lang="en-US" sz="2000" dirty="0" smtClean="0"/>
              <a:t> A.M. </a:t>
            </a:r>
            <a:r>
              <a:rPr lang="en-US" dirty="0" err="1" smtClean="0"/>
              <a:t>Tenembaum</a:t>
            </a:r>
            <a:endParaRPr lang="en-US" dirty="0" smtClean="0"/>
          </a:p>
          <a:p>
            <a:pPr marL="633222" indent="-514350">
              <a:buFont typeface="+mj-lt"/>
              <a:buAutoNum type="arabicPeriod"/>
            </a:pPr>
            <a:r>
              <a:rPr lang="en-US" dirty="0" smtClean="0"/>
              <a:t>Data Structures and Algorithms in C                           - </a:t>
            </a:r>
            <a:r>
              <a:rPr lang="en-US" sz="2000" dirty="0" err="1" smtClean="0"/>
              <a:t>Brijendra</a:t>
            </a:r>
            <a:r>
              <a:rPr lang="en-US" sz="2000" dirty="0" smtClean="0"/>
              <a:t> Kumar Joshi</a:t>
            </a:r>
          </a:p>
          <a:p>
            <a:pPr marL="633222" indent="-514350">
              <a:buFont typeface="+mj-lt"/>
              <a:buAutoNum type="arabicPeriod"/>
            </a:pPr>
            <a:r>
              <a:rPr lang="en-US" dirty="0" smtClean="0"/>
              <a:t>Data Structures                                                           - </a:t>
            </a:r>
            <a:r>
              <a:rPr lang="en-US" sz="2000" dirty="0" smtClean="0"/>
              <a:t>Seymour </a:t>
            </a:r>
            <a:r>
              <a:rPr lang="en-US" sz="2000" dirty="0" err="1" smtClean="0"/>
              <a:t>Lipschutz</a:t>
            </a:r>
            <a:endParaRPr lang="en-US" sz="2000" dirty="0" smtClean="0"/>
          </a:p>
          <a:p>
            <a:pPr marL="633222" indent="-514350">
              <a:buFont typeface="+mj-lt"/>
              <a:buAutoNum type="arabicPeriod"/>
            </a:pPr>
            <a:r>
              <a:rPr lang="en-US" dirty="0" smtClean="0"/>
              <a:t>Introduction to Algorithms                                               - </a:t>
            </a:r>
            <a:r>
              <a:rPr lang="en-US" sz="2000" dirty="0" smtClean="0"/>
              <a:t>T.H. </a:t>
            </a:r>
            <a:r>
              <a:rPr lang="en-US" sz="2000" dirty="0" err="1" smtClean="0"/>
              <a:t>Cormen</a:t>
            </a:r>
            <a:r>
              <a:rPr lang="en-US" sz="2000" dirty="0" smtClean="0"/>
              <a:t> et. al.</a:t>
            </a:r>
          </a:p>
          <a:p>
            <a:pPr marL="633222" indent="-514350">
              <a:buFont typeface="+mj-lt"/>
              <a:buAutoNum type="arabicPeriod"/>
            </a:pPr>
            <a:r>
              <a:rPr lang="en-US" dirty="0" smtClean="0"/>
              <a:t>Lecture Notes and Slides                                                                </a:t>
            </a:r>
            <a:r>
              <a:rPr lang="en-US" sz="2000" dirty="0" smtClean="0"/>
              <a:t>  -  Manish Aryal</a:t>
            </a:r>
          </a:p>
          <a:p>
            <a:pPr marL="633222" indent="-514350">
              <a:buNone/>
            </a:pPr>
            <a:endParaRPr lang="en-US" sz="2000" dirty="0" smtClean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155448"/>
            <a:ext cx="8686800" cy="1252728"/>
          </a:xfrm>
        </p:spPr>
        <p:txBody>
          <a:bodyPr/>
          <a:lstStyle/>
          <a:p>
            <a:r>
              <a:rPr lang="en-GB" dirty="0" smtClean="0"/>
              <a:t>Introduction to Course </a:t>
            </a:r>
            <a:r>
              <a:rPr lang="en-GB" sz="2000" dirty="0" smtClean="0"/>
              <a:t>{Contd..}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1600200"/>
            <a:ext cx="29354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Books and References</a:t>
            </a:r>
            <a:endParaRPr lang="en-US" dirty="0"/>
          </a:p>
        </p:txBody>
      </p:sp>
    </p:spTree>
  </p:cSld>
  <p:clrMapOvr>
    <a:masterClrMapping/>
  </p:clrMapOvr>
  <p:transition spd="med" advClick="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5448"/>
            <a:ext cx="8686800" cy="1252728"/>
          </a:xfrm>
        </p:spPr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Input Data and Output Data</a:t>
            </a:r>
          </a:p>
          <a:p>
            <a:pPr lvl="2">
              <a:buNone/>
            </a:pPr>
            <a:r>
              <a:rPr lang="en-US" dirty="0" err="1" smtClean="0"/>
              <a:t>scanf</a:t>
            </a:r>
            <a:r>
              <a:rPr lang="en-US" dirty="0" smtClean="0"/>
              <a:t>(), </a:t>
            </a:r>
            <a:r>
              <a:rPr lang="en-US" dirty="0" err="1" smtClean="0"/>
              <a:t>printf</a:t>
            </a:r>
            <a:r>
              <a:rPr lang="en-US" dirty="0" smtClean="0"/>
              <a:t>(), getchar(), </a:t>
            </a:r>
            <a:r>
              <a:rPr lang="en-US" dirty="0" err="1" smtClean="0"/>
              <a:t>e.t.c</a:t>
            </a:r>
            <a:r>
              <a:rPr lang="en-US" dirty="0" smtClean="0"/>
              <a:t>.</a:t>
            </a:r>
          </a:p>
          <a:p>
            <a:r>
              <a:rPr lang="en-US" dirty="0" smtClean="0"/>
              <a:t>File Input and Output</a:t>
            </a:r>
          </a:p>
          <a:p>
            <a:pPr lvl="2">
              <a:buNone/>
            </a:pPr>
            <a:r>
              <a:rPr lang="en-US" sz="2200" dirty="0" smtClean="0"/>
              <a:t>FILE *</a:t>
            </a:r>
            <a:r>
              <a:rPr lang="en-US" sz="2200" dirty="0" err="1" smtClean="0"/>
              <a:t>fp</a:t>
            </a:r>
            <a:r>
              <a:rPr lang="en-US" sz="2200" dirty="0" smtClean="0"/>
              <a:t>;</a:t>
            </a:r>
          </a:p>
          <a:p>
            <a:pPr lvl="2">
              <a:buNone/>
            </a:pPr>
            <a:r>
              <a:rPr lang="en-US" sz="2200" dirty="0" err="1" smtClean="0"/>
              <a:t>fp</a:t>
            </a:r>
            <a:r>
              <a:rPr lang="en-US" sz="2200" dirty="0" smtClean="0"/>
              <a:t>=</a:t>
            </a:r>
            <a:r>
              <a:rPr lang="en-US" sz="2200" dirty="0" err="1" smtClean="0"/>
              <a:t>fopen</a:t>
            </a:r>
            <a:r>
              <a:rPr lang="en-US" sz="2200" dirty="0" smtClean="0"/>
              <a:t>(“</a:t>
            </a:r>
            <a:r>
              <a:rPr lang="en-US" sz="2200" dirty="0" err="1" smtClean="0"/>
              <a:t>test.txt”,”w</a:t>
            </a:r>
            <a:r>
              <a:rPr lang="en-US" sz="2200" dirty="0" smtClean="0"/>
              <a:t>”);</a:t>
            </a:r>
          </a:p>
          <a:p>
            <a:pPr lvl="2">
              <a:buNone/>
            </a:pPr>
            <a:endParaRPr lang="en-US" sz="1800" dirty="0" smtClean="0"/>
          </a:p>
          <a:p>
            <a:pPr lvl="2">
              <a:buNone/>
            </a:pPr>
            <a:r>
              <a:rPr lang="en-US" sz="2200" dirty="0" err="1" smtClean="0"/>
              <a:t>fscanf</a:t>
            </a:r>
            <a:r>
              <a:rPr lang="en-US" sz="2200" dirty="0" smtClean="0"/>
              <a:t>(file </a:t>
            </a:r>
            <a:r>
              <a:rPr lang="en-US" sz="2200" dirty="0" err="1" smtClean="0"/>
              <a:t>ptr</a:t>
            </a:r>
            <a:r>
              <a:rPr lang="en-US" sz="2200" dirty="0" smtClean="0"/>
              <a:t>, “data type”, &amp;variables);</a:t>
            </a:r>
          </a:p>
          <a:p>
            <a:pPr lvl="2">
              <a:buNone/>
            </a:pPr>
            <a:r>
              <a:rPr lang="en-US" sz="2200" dirty="0" err="1" smtClean="0"/>
              <a:t>fprintf</a:t>
            </a:r>
            <a:r>
              <a:rPr lang="en-US" sz="2200" dirty="0" smtClean="0"/>
              <a:t>(file </a:t>
            </a:r>
            <a:r>
              <a:rPr lang="en-US" sz="2200" dirty="0" err="1" smtClean="0"/>
              <a:t>ptr</a:t>
            </a:r>
            <a:r>
              <a:rPr lang="en-US" sz="2200" dirty="0" smtClean="0"/>
              <a:t>, “</a:t>
            </a:r>
            <a:r>
              <a:rPr lang="en-US" sz="2200" dirty="0" err="1" smtClean="0"/>
              <a:t>constants+data</a:t>
            </a:r>
            <a:r>
              <a:rPr lang="en-US" sz="2200" dirty="0" smtClean="0"/>
              <a:t> type”, variables);</a:t>
            </a:r>
          </a:p>
          <a:p>
            <a:pPr lvl="2">
              <a:buNone/>
            </a:pPr>
            <a:r>
              <a:rPr lang="en-US" sz="2200" dirty="0" err="1" smtClean="0"/>
              <a:t>fwrite</a:t>
            </a:r>
            <a:r>
              <a:rPr lang="en-US" sz="2200" dirty="0" smtClean="0"/>
              <a:t>(</a:t>
            </a:r>
            <a:r>
              <a:rPr lang="en-US" sz="2200" dirty="0" err="1" smtClean="0"/>
              <a:t>ptr</a:t>
            </a:r>
            <a:r>
              <a:rPr lang="en-US" sz="2200" dirty="0" smtClean="0"/>
              <a:t>, </a:t>
            </a:r>
            <a:r>
              <a:rPr lang="en-US" sz="2200" dirty="0" err="1" smtClean="0"/>
              <a:t>size,n</a:t>
            </a:r>
            <a:r>
              <a:rPr lang="en-US" sz="2200" dirty="0" smtClean="0"/>
              <a:t>, file </a:t>
            </a:r>
            <a:r>
              <a:rPr lang="en-US" sz="2200" dirty="0" err="1" smtClean="0"/>
              <a:t>ptr</a:t>
            </a:r>
            <a:r>
              <a:rPr lang="en-US" sz="2200" dirty="0" smtClean="0"/>
              <a:t>);</a:t>
            </a:r>
          </a:p>
          <a:p>
            <a:pPr lvl="2">
              <a:buNone/>
            </a:pPr>
            <a:r>
              <a:rPr lang="en-US" sz="2200" dirty="0" err="1" smtClean="0"/>
              <a:t>fread</a:t>
            </a:r>
            <a:r>
              <a:rPr lang="en-US" sz="2200" dirty="0" smtClean="0"/>
              <a:t>(</a:t>
            </a:r>
            <a:r>
              <a:rPr lang="en-US" sz="2200" dirty="0" err="1" smtClean="0"/>
              <a:t>fwrite</a:t>
            </a:r>
            <a:r>
              <a:rPr lang="en-US" sz="2200" dirty="0" smtClean="0"/>
              <a:t>(</a:t>
            </a:r>
            <a:r>
              <a:rPr lang="en-US" sz="2200" dirty="0" err="1" smtClean="0"/>
              <a:t>ptr</a:t>
            </a:r>
            <a:r>
              <a:rPr lang="en-US" sz="2200" dirty="0" smtClean="0"/>
              <a:t>, </a:t>
            </a:r>
            <a:r>
              <a:rPr lang="en-US" sz="2200" dirty="0" err="1" smtClean="0"/>
              <a:t>size,n</a:t>
            </a:r>
            <a:r>
              <a:rPr lang="en-US" sz="2200" dirty="0" smtClean="0"/>
              <a:t>, file </a:t>
            </a:r>
            <a:r>
              <a:rPr lang="en-US" sz="2200" dirty="0" err="1" smtClean="0"/>
              <a:t>ptr</a:t>
            </a:r>
            <a:r>
              <a:rPr lang="en-US" sz="2200" dirty="0" smtClean="0"/>
              <a:t>);</a:t>
            </a:r>
          </a:p>
          <a:p>
            <a:pPr lvl="2">
              <a:buNone/>
            </a:pPr>
            <a:endParaRPr lang="en-US" dirty="0"/>
          </a:p>
        </p:txBody>
      </p:sp>
    </p:spTree>
  </p:cSld>
  <p:clrMapOvr>
    <a:masterClrMapping/>
  </p:clrMapOvr>
  <p:transition spd="med" advClick="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5448"/>
            <a:ext cx="8686800" cy="1252728"/>
          </a:xfrm>
        </p:spPr>
        <p:txBody>
          <a:bodyPr/>
          <a:lstStyle/>
          <a:p>
            <a:r>
              <a:rPr lang="en-US" dirty="0" smtClean="0"/>
              <a:t>Review </a:t>
            </a:r>
            <a:r>
              <a:rPr lang="en-US" sz="2000" dirty="0" smtClean="0"/>
              <a:t>{Contd..}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Conditions Control Statements:</a:t>
            </a:r>
            <a:endParaRPr lang="en-US" dirty="0" smtClean="0"/>
          </a:p>
          <a:p>
            <a:pPr lvl="1"/>
            <a:r>
              <a:rPr lang="en-US" dirty="0" smtClean="0"/>
              <a:t>if statements, nested if statements, and switch statements</a:t>
            </a:r>
          </a:p>
          <a:p>
            <a:r>
              <a:rPr lang="en-US" b="1" dirty="0" smtClean="0"/>
              <a:t>Looping Statements:</a:t>
            </a:r>
            <a:endParaRPr lang="en-US" dirty="0" smtClean="0"/>
          </a:p>
          <a:p>
            <a:pPr lvl="1"/>
            <a:r>
              <a:rPr lang="en-US" dirty="0" smtClean="0"/>
              <a:t>while loop, do … while loop and for loop</a:t>
            </a:r>
          </a:p>
          <a:p>
            <a:pPr lvl="1"/>
            <a:r>
              <a:rPr lang="en-US" dirty="0" smtClean="0"/>
              <a:t>for loop</a:t>
            </a:r>
          </a:p>
          <a:p>
            <a:r>
              <a:rPr lang="en-US" b="1" dirty="0" smtClean="0"/>
              <a:t>Functions:</a:t>
            </a:r>
            <a:endParaRPr lang="en-US" dirty="0" smtClean="0"/>
          </a:p>
          <a:p>
            <a:pPr lvl="1"/>
            <a:r>
              <a:rPr lang="en-US" dirty="0" smtClean="0"/>
              <a:t>Function Prototype, function Call, function definition</a:t>
            </a:r>
            <a:endParaRPr lang="en-US" dirty="0"/>
          </a:p>
        </p:txBody>
      </p:sp>
    </p:spTree>
  </p:cSld>
  <p:clrMapOvr>
    <a:masterClrMapping/>
  </p:clrMapOvr>
  <p:transition spd="med" advClick="0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155448"/>
            <a:ext cx="8686800" cy="1252728"/>
          </a:xfrm>
        </p:spPr>
        <p:txBody>
          <a:bodyPr/>
          <a:lstStyle/>
          <a:p>
            <a:r>
              <a:rPr lang="en-US" dirty="0" smtClean="0"/>
              <a:t>Review </a:t>
            </a:r>
            <a:r>
              <a:rPr lang="en-US" sz="2000" dirty="0" smtClean="0"/>
              <a:t>{Contd..}</a:t>
            </a:r>
            <a:endParaRPr lang="en-US" sz="20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447800" y="2438400"/>
          <a:ext cx="5791199" cy="3931917"/>
        </p:xfrm>
        <a:graphic>
          <a:graphicData uri="http://schemas.openxmlformats.org/drawingml/2006/table">
            <a:tbl>
              <a:tblPr/>
              <a:tblGrid>
                <a:gridCol w="3626265"/>
                <a:gridCol w="2164934"/>
              </a:tblGrid>
              <a:tr h="30245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r>
                        <a:rPr lang="en-US" sz="1200" b="1" dirty="0">
                          <a:latin typeface="Times New Roman"/>
                          <a:ea typeface="Times New Roman"/>
                          <a:cs typeface="Mangal"/>
                        </a:rPr>
                        <a:t>Operator</a:t>
                      </a:r>
                      <a:endParaRPr lang="en-US" sz="1200" dirty="0">
                        <a:latin typeface="Times New Roman"/>
                        <a:ea typeface="Times New Roman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r>
                        <a:rPr lang="en-US" sz="1200" b="1">
                          <a:latin typeface="Times New Roman"/>
                          <a:ea typeface="Times New Roman"/>
                          <a:cs typeface="Mangal"/>
                        </a:rPr>
                        <a:t>Associativity</a:t>
                      </a:r>
                      <a:endParaRPr lang="en-US" sz="1200">
                        <a:latin typeface="Times New Roman"/>
                        <a:ea typeface="Times New Roman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491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  <a:cs typeface="Mangal"/>
                        </a:rPr>
                        <a:t>( )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  <a:cs typeface="Mangal"/>
                        </a:rPr>
                        <a:t>++  - -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Mangal"/>
                        </a:rPr>
                        <a:t>Left to right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Mangal"/>
                        </a:rPr>
                        <a:t>Right to left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491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Mangal"/>
                        </a:rPr>
                        <a:t>++  - -  !  Unary +  Unary –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Mangal"/>
                        </a:rPr>
                        <a:t>(cast)  sizeof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Mangal"/>
                        </a:rPr>
                        <a:t>Right to left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Mangal"/>
                        </a:rPr>
                        <a:t>Right to left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245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Mangal"/>
                        </a:rPr>
                        <a:t>*    /    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Mangal"/>
                        </a:rPr>
                        <a:t>Left to right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245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Mangal"/>
                        </a:rPr>
                        <a:t>+    -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Mangal"/>
                        </a:rPr>
                        <a:t>Left to right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245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Mangal"/>
                        </a:rPr>
                        <a:t>&lt;    &lt;=    &gt;    &gt;=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Mangal"/>
                        </a:rPr>
                        <a:t>Left to right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245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Mangal"/>
                        </a:rPr>
                        <a:t>= =    !=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Mangal"/>
                        </a:rPr>
                        <a:t>Left to right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245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Mangal"/>
                        </a:rPr>
                        <a:t>&amp;&amp;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Mangal"/>
                        </a:rPr>
                        <a:t>Left to right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245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  <a:cs typeface="Mangal"/>
                        </a:rPr>
                        <a:t>| |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  <a:cs typeface="Mangal"/>
                        </a:rPr>
                        <a:t>Left to right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245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Mangal"/>
                        </a:rPr>
                        <a:t>? :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  <a:cs typeface="Mangal"/>
                        </a:rPr>
                        <a:t>Right to left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245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Mangal"/>
                        </a:rPr>
                        <a:t>=    +   =    - =    * =    / =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  <a:cs typeface="Mangal"/>
                        </a:rPr>
                        <a:t>Right to left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0" y="1676400"/>
            <a:ext cx="51203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Operator Precedence (highest to lowest)</a:t>
            </a:r>
          </a:p>
        </p:txBody>
      </p:sp>
    </p:spTree>
  </p:cSld>
  <p:clrMapOvr>
    <a:masterClrMapping/>
  </p:clrMapOvr>
  <p:transition spd="med" advClick="0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155448"/>
            <a:ext cx="8686800" cy="1252728"/>
          </a:xfrm>
        </p:spPr>
        <p:txBody>
          <a:bodyPr/>
          <a:lstStyle/>
          <a:p>
            <a:r>
              <a:rPr lang="en-US" dirty="0" smtClean="0"/>
              <a:t>Review </a:t>
            </a:r>
            <a:r>
              <a:rPr lang="en-US" sz="2000" dirty="0" smtClean="0"/>
              <a:t>{Contd..}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0" y="1676400"/>
            <a:ext cx="10230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2400" y="2286000"/>
            <a:ext cx="9005992" cy="35086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dirty="0" smtClean="0"/>
              <a:t>One-dimensional </a:t>
            </a:r>
            <a:r>
              <a:rPr lang="en-US" dirty="0"/>
              <a:t>array</a:t>
            </a:r>
          </a:p>
          <a:p>
            <a:pPr lvl="1">
              <a:buClr>
                <a:schemeClr val="accent1"/>
              </a:buClr>
            </a:pPr>
            <a:r>
              <a:rPr lang="en-US" dirty="0" err="1" smtClean="0"/>
              <a:t>DataType</a:t>
            </a:r>
            <a:r>
              <a:rPr lang="en-US" dirty="0" smtClean="0"/>
              <a:t>   </a:t>
            </a:r>
            <a:r>
              <a:rPr lang="en-US" dirty="0" err="1" smtClean="0"/>
              <a:t>ArrayName</a:t>
            </a:r>
            <a:r>
              <a:rPr lang="en-US" b="1" dirty="0" smtClean="0"/>
              <a:t>[</a:t>
            </a:r>
            <a:r>
              <a:rPr lang="en-US" dirty="0" err="1" smtClean="0"/>
              <a:t>ConstIntExpression</a:t>
            </a:r>
            <a:r>
              <a:rPr lang="en-US" b="1" dirty="0" smtClean="0"/>
              <a:t>] </a:t>
            </a:r>
            <a:r>
              <a:rPr lang="en-US" dirty="0" smtClean="0"/>
              <a:t>;  </a:t>
            </a:r>
          </a:p>
          <a:p>
            <a:pPr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dirty="0" smtClean="0"/>
              <a:t>Two-dimensional </a:t>
            </a:r>
            <a:r>
              <a:rPr lang="en-US" dirty="0"/>
              <a:t>array </a:t>
            </a:r>
          </a:p>
          <a:p>
            <a:pPr lvl="1">
              <a:buClr>
                <a:schemeClr val="accent1"/>
              </a:buClr>
            </a:pPr>
            <a:r>
              <a:rPr lang="en-US" dirty="0" err="1"/>
              <a:t>DataType</a:t>
            </a:r>
            <a:r>
              <a:rPr lang="en-US" dirty="0"/>
              <a:t>   </a:t>
            </a:r>
            <a:r>
              <a:rPr lang="en-US" dirty="0" err="1"/>
              <a:t>ArrayName</a:t>
            </a:r>
            <a:r>
              <a:rPr lang="en-US" b="1" dirty="0"/>
              <a:t>[</a:t>
            </a:r>
            <a:r>
              <a:rPr lang="en-US" dirty="0" err="1"/>
              <a:t>ConstIntExpression</a:t>
            </a:r>
            <a:r>
              <a:rPr lang="en-US" b="1" dirty="0"/>
              <a:t>][</a:t>
            </a:r>
            <a:r>
              <a:rPr lang="en-US" dirty="0"/>
              <a:t> </a:t>
            </a:r>
            <a:r>
              <a:rPr lang="en-US" dirty="0" err="1"/>
              <a:t>ConstIntExpression</a:t>
            </a:r>
            <a:r>
              <a:rPr lang="en-US" b="1" dirty="0"/>
              <a:t>]</a:t>
            </a:r>
            <a:r>
              <a:rPr lang="en-US" dirty="0"/>
              <a:t> ;</a:t>
            </a:r>
          </a:p>
          <a:p>
            <a:pPr>
              <a:buClr>
                <a:schemeClr val="accent1"/>
              </a:buClr>
            </a:pPr>
            <a:r>
              <a:rPr lang="en-US" dirty="0" smtClean="0"/>
              <a:t>                                                      ↑                                  ↑</a:t>
            </a:r>
          </a:p>
          <a:p>
            <a:pPr>
              <a:buClr>
                <a:schemeClr val="accent1"/>
              </a:buClr>
            </a:pPr>
            <a:r>
              <a:rPr lang="en-US" dirty="0" smtClean="0"/>
              <a:t>                                                  Rows                          Columns</a:t>
            </a:r>
          </a:p>
          <a:p>
            <a:pPr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dirty="0" smtClean="0"/>
              <a:t>Three-dimensional </a:t>
            </a:r>
            <a:r>
              <a:rPr lang="en-US" dirty="0"/>
              <a:t>array</a:t>
            </a:r>
          </a:p>
          <a:p>
            <a:pPr lvl="1">
              <a:buClr>
                <a:schemeClr val="accent1"/>
              </a:buClr>
            </a:pPr>
            <a:r>
              <a:rPr lang="en-US" sz="1800" dirty="0" err="1"/>
              <a:t>DataType</a:t>
            </a:r>
            <a:r>
              <a:rPr lang="en-US" sz="1800" dirty="0"/>
              <a:t>   </a:t>
            </a:r>
            <a:r>
              <a:rPr lang="en-US" sz="1800" dirty="0" err="1"/>
              <a:t>ArrayName</a:t>
            </a:r>
            <a:r>
              <a:rPr lang="en-US" sz="1800" b="1" dirty="0"/>
              <a:t>[</a:t>
            </a:r>
            <a:r>
              <a:rPr lang="en-US" sz="1800" dirty="0" err="1"/>
              <a:t>ConstIntExpression</a:t>
            </a:r>
            <a:r>
              <a:rPr lang="en-US" sz="1800" b="1" dirty="0"/>
              <a:t>][</a:t>
            </a:r>
            <a:r>
              <a:rPr lang="en-US" sz="1800" dirty="0" err="1"/>
              <a:t>ConstIntExpression</a:t>
            </a:r>
            <a:r>
              <a:rPr lang="en-US" sz="1800" b="1" dirty="0"/>
              <a:t>][</a:t>
            </a:r>
            <a:r>
              <a:rPr lang="en-US" sz="1800" dirty="0" err="1"/>
              <a:t>ConstIntExpression</a:t>
            </a:r>
            <a:r>
              <a:rPr lang="en-US" sz="1800" b="1" dirty="0"/>
              <a:t>] </a:t>
            </a:r>
            <a:r>
              <a:rPr lang="en-US" sz="1800" dirty="0"/>
              <a:t>;</a:t>
            </a:r>
          </a:p>
          <a:p>
            <a:pPr>
              <a:buClr>
                <a:schemeClr val="accent1"/>
              </a:buClr>
            </a:pPr>
            <a:r>
              <a:rPr lang="en-US" sz="1800" b="1" dirty="0"/>
              <a:t>                                                       </a:t>
            </a:r>
            <a:r>
              <a:rPr lang="en-US" sz="1800" dirty="0"/>
              <a:t>↑                                 ↑                                ↑</a:t>
            </a:r>
          </a:p>
          <a:p>
            <a:pPr>
              <a:buClr>
                <a:schemeClr val="accent1"/>
              </a:buClr>
            </a:pPr>
            <a:r>
              <a:rPr lang="en-US" sz="1800" dirty="0"/>
              <a:t>                                                   Pages                          Rows                        Columns</a:t>
            </a:r>
          </a:p>
        </p:txBody>
      </p:sp>
    </p:spTree>
  </p:cSld>
  <p:clrMapOvr>
    <a:masterClrMapping/>
  </p:clrMapOvr>
  <p:transition spd="med" advClick="0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1755</TotalTime>
  <Words>1154</Words>
  <Application>Microsoft Office PowerPoint</Application>
  <PresentationFormat>On-screen Show (4:3)</PresentationFormat>
  <Paragraphs>327</Paragraphs>
  <Slides>33</Slides>
  <Notes>5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5" baseType="lpstr">
      <vt:lpstr>Module</vt:lpstr>
      <vt:lpstr>Worksheet</vt:lpstr>
      <vt:lpstr>Data Structures &amp; Algorithms</vt:lpstr>
      <vt:lpstr>Data Structures and Algorithms</vt:lpstr>
      <vt:lpstr>Introduction to Course</vt:lpstr>
      <vt:lpstr>Introduction to Course {Contd..}</vt:lpstr>
      <vt:lpstr>Introduction to Course {Contd..}</vt:lpstr>
      <vt:lpstr>Review</vt:lpstr>
      <vt:lpstr>Review {Contd..}</vt:lpstr>
      <vt:lpstr>Review {Contd..}</vt:lpstr>
      <vt:lpstr>Review {Contd..}</vt:lpstr>
      <vt:lpstr>Review {Contd..}</vt:lpstr>
      <vt:lpstr>Review {Contd..}</vt:lpstr>
      <vt:lpstr>Review {Contd..}</vt:lpstr>
      <vt:lpstr>Slide 13</vt:lpstr>
      <vt:lpstr>Slide 14</vt:lpstr>
      <vt:lpstr>Slide 15</vt:lpstr>
      <vt:lpstr>Slide 16</vt:lpstr>
      <vt:lpstr>Slide 17</vt:lpstr>
      <vt:lpstr>Data Structure</vt:lpstr>
      <vt:lpstr>Data Structure {Contd..}</vt:lpstr>
      <vt:lpstr>Data Structure {Contd..}</vt:lpstr>
      <vt:lpstr>Data Structure {Contd..}</vt:lpstr>
      <vt:lpstr>Data Structure {Contd..}</vt:lpstr>
      <vt:lpstr>Data Structure {Contd..}</vt:lpstr>
      <vt:lpstr>Algorithm</vt:lpstr>
      <vt:lpstr>Algorithm {Contd..}</vt:lpstr>
      <vt:lpstr>Algorithm {Contd..}</vt:lpstr>
      <vt:lpstr>Algorithm {Contd..}</vt:lpstr>
      <vt:lpstr>Algorithm {Contd..}</vt:lpstr>
      <vt:lpstr>Algorithm {Contd..}</vt:lpstr>
      <vt:lpstr>Algorithm {Contd..}</vt:lpstr>
      <vt:lpstr>Algorithm {Contd..}</vt:lpstr>
      <vt:lpstr>Reading Assignment</vt:lpstr>
      <vt:lpstr>Next Lecture: Chapter 2: Stack and Queues</vt:lpstr>
    </vt:vector>
  </TitlesOfParts>
  <Company>University of Aberdeen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Concepts of Data Structures</dc:title>
  <dc:creator>Manish Aryal</dc:creator>
  <cp:keywords>dsa</cp:keywords>
  <cp:lastModifiedBy>manish</cp:lastModifiedBy>
  <cp:revision>54</cp:revision>
  <dcterms:created xsi:type="dcterms:W3CDTF">2005-01-28T15:10:19Z</dcterms:created>
  <dcterms:modified xsi:type="dcterms:W3CDTF">2011-05-18T03:00:08Z</dcterms:modified>
</cp:coreProperties>
</file>