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6" r:id="rId3"/>
    <p:sldId id="298" r:id="rId4"/>
    <p:sldId id="299" r:id="rId5"/>
    <p:sldId id="279" r:id="rId6"/>
    <p:sldId id="278" r:id="rId7"/>
    <p:sldId id="277" r:id="rId8"/>
    <p:sldId id="259" r:id="rId9"/>
    <p:sldId id="266" r:id="rId10"/>
    <p:sldId id="267" r:id="rId11"/>
    <p:sldId id="268" r:id="rId12"/>
    <p:sldId id="284" r:id="rId13"/>
    <p:sldId id="285" r:id="rId14"/>
    <p:sldId id="260" r:id="rId15"/>
    <p:sldId id="280" r:id="rId16"/>
    <p:sldId id="281" r:id="rId17"/>
    <p:sldId id="282" r:id="rId18"/>
    <p:sldId id="283" r:id="rId19"/>
    <p:sldId id="286" r:id="rId20"/>
    <p:sldId id="288" r:id="rId21"/>
    <p:sldId id="289" r:id="rId22"/>
    <p:sldId id="290" r:id="rId23"/>
    <p:sldId id="291" r:id="rId24"/>
    <p:sldId id="293" r:id="rId25"/>
    <p:sldId id="294" r:id="rId26"/>
    <p:sldId id="295" r:id="rId27"/>
    <p:sldId id="302" r:id="rId28"/>
    <p:sldId id="300" r:id="rId29"/>
    <p:sldId id="301" r:id="rId30"/>
    <p:sldId id="303" r:id="rId31"/>
    <p:sldId id="304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21" r:id="rId43"/>
    <p:sldId id="320" r:id="rId44"/>
    <p:sldId id="322" r:id="rId45"/>
    <p:sldId id="316" r:id="rId46"/>
    <p:sldId id="317" r:id="rId47"/>
    <p:sldId id="318" r:id="rId48"/>
    <p:sldId id="319" r:id="rId49"/>
    <p:sldId id="323" r:id="rId50"/>
    <p:sldId id="324" r:id="rId51"/>
    <p:sldId id="325" r:id="rId52"/>
    <p:sldId id="326" r:id="rId53"/>
    <p:sldId id="297" r:id="rId54"/>
  </p:sldIdLst>
  <p:sldSz cx="9144000" cy="6858000" type="screen4x3"/>
  <p:notesSz cx="9942513" cy="6761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E5"/>
    <a:srgbClr val="F9F3B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4092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3105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4092" y="6423105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C1092B-A29A-495F-A352-C728D700F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1363" y="508000"/>
            <a:ext cx="3379787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252" y="3211553"/>
            <a:ext cx="7954010" cy="304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27623A-7EC6-4103-98FB-F62129BA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4C602-9964-4D27-8684-14BF9EF98EE2}" type="slidenum">
              <a:rPr lang="en-US"/>
              <a:pPr/>
              <a:t>11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39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40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41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42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43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44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45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46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14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18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10D06-AB47-4839-9E41-94968670AC51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B75DB-2512-4706-8365-A2EBE0C502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63C-A1DC-459A-980D-1B063684D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20164-2792-4F3E-8DFE-8CEF883007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243C-F1B3-42BB-BA61-CDFA28EE3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024F-DAB4-45B8-A2D0-2D0775890F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4B2FF-244C-41F0-92DE-11139CEF08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580255-3121-441A-8679-02F7D7CBFE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1B37-5645-4168-99EC-B1D4A3BFBB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7DBD1-6546-42A9-BC02-E1C82CD9CA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6505-198A-401B-997A-1A436A488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3E7CC550-B659-4039-BE50-8F7ABA1A2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93A4EF7-2C53-4061-A32C-14EEAE13A1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1.xls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_Worksheet2.xls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Excel_Worksheet3.xls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255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Data Structures and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9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Manish Arya</a:t>
            </a:r>
            <a:r>
              <a:rPr lang="en-US" dirty="0"/>
              <a:t>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02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A stack that can hold </a:t>
            </a:r>
            <a:r>
              <a:rPr lang="en-US" sz="2800" smtClean="0">
                <a:latin typeface="Courier New" pitchFamily="49" charset="0"/>
              </a:rPr>
              <a:t>char</a:t>
            </a:r>
            <a:r>
              <a:rPr lang="en-US" sz="2800" smtClean="0"/>
              <a:t> values:</a:t>
            </a:r>
          </a:p>
        </p:txBody>
      </p:sp>
      <p:graphicFrame>
        <p:nvGraphicFramePr>
          <p:cNvPr id="51214" name="Group 14"/>
          <p:cNvGraphicFramePr>
            <a:graphicFrameLocks noGrp="1"/>
          </p:cNvGraphicFramePr>
          <p:nvPr>
            <p:ph sz="quarter" idx="2"/>
          </p:nvPr>
        </p:nvGraphicFramePr>
        <p:xfrm>
          <a:off x="4419600" y="35052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19" name="Group 19"/>
          <p:cNvGraphicFramePr>
            <a:graphicFrameLocks noGrp="1"/>
          </p:cNvGraphicFramePr>
          <p:nvPr>
            <p:ph sz="quarter" idx="3"/>
          </p:nvPr>
        </p:nvGraphicFramePr>
        <p:xfrm>
          <a:off x="6934200" y="35052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D2E65C-B9C1-47B4-A674-A0F1C3915C44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51230" name="Group 30"/>
          <p:cNvGraphicFramePr>
            <a:graphicFrameLocks noGrp="1"/>
          </p:cNvGraphicFramePr>
          <p:nvPr/>
        </p:nvGraphicFramePr>
        <p:xfrm>
          <a:off x="1981200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228600" y="4572000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push('E');</a:t>
            </a:r>
          </a:p>
        </p:txBody>
      </p:sp>
      <p:sp>
        <p:nvSpPr>
          <p:cNvPr id="6180" name="Text Box 43"/>
          <p:cNvSpPr txBox="1">
            <a:spLocks noChangeArrowheads="1"/>
          </p:cNvSpPr>
          <p:nvPr/>
        </p:nvSpPr>
        <p:spPr bwMode="auto">
          <a:xfrm>
            <a:off x="2743200" y="4572000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push('K');</a:t>
            </a:r>
          </a:p>
        </p:txBody>
      </p:sp>
      <p:sp>
        <p:nvSpPr>
          <p:cNvPr id="6181" name="Text Box 44"/>
          <p:cNvSpPr txBox="1">
            <a:spLocks noChangeArrowheads="1"/>
          </p:cNvSpPr>
          <p:nvPr/>
        </p:nvSpPr>
        <p:spPr bwMode="auto">
          <a:xfrm>
            <a:off x="5257800" y="4572000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push('G');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524000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- Example</a:t>
            </a:r>
            <a:endParaRPr lang="en-US" dirty="0"/>
          </a:p>
        </p:txBody>
      </p:sp>
      <p:sp>
        <p:nvSpPr>
          <p:cNvPr id="1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A stack that can hold </a:t>
            </a:r>
            <a:r>
              <a:rPr lang="en-US" sz="2800" smtClean="0">
                <a:latin typeface="Courier New" pitchFamily="49" charset="0"/>
              </a:rPr>
              <a:t>char</a:t>
            </a:r>
            <a:r>
              <a:rPr lang="en-US" sz="2800" smtClean="0"/>
              <a:t> values:</a:t>
            </a:r>
          </a:p>
        </p:txBody>
      </p:sp>
      <p:graphicFrame>
        <p:nvGraphicFramePr>
          <p:cNvPr id="54276" name="Group 1028"/>
          <p:cNvGraphicFramePr>
            <a:graphicFrameLocks noGrp="1"/>
          </p:cNvGraphicFramePr>
          <p:nvPr>
            <p:ph sz="quarter" idx="2"/>
          </p:nvPr>
        </p:nvGraphicFramePr>
        <p:xfrm>
          <a:off x="4419600" y="35052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86" name="Group 1038"/>
          <p:cNvGraphicFramePr>
            <a:graphicFrameLocks noGrp="1"/>
          </p:cNvGraphicFramePr>
          <p:nvPr>
            <p:ph sz="quarter" idx="3"/>
          </p:nvPr>
        </p:nvGraphicFramePr>
        <p:xfrm>
          <a:off x="6934200" y="35052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7E82B-0A2F-4342-A681-AF6E458C23A4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54296" name="Group 1048"/>
          <p:cNvGraphicFramePr>
            <a:graphicFrameLocks noGrp="1"/>
          </p:cNvGraphicFramePr>
          <p:nvPr/>
        </p:nvGraphicFramePr>
        <p:xfrm>
          <a:off x="1981200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3" name="Text Box 1058"/>
          <p:cNvSpPr txBox="1">
            <a:spLocks noChangeArrowheads="1"/>
          </p:cNvSpPr>
          <p:nvPr/>
        </p:nvSpPr>
        <p:spPr bwMode="auto">
          <a:xfrm>
            <a:off x="228600" y="4572000"/>
            <a:ext cx="14208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pop();</a:t>
            </a:r>
          </a:p>
          <a:p>
            <a:r>
              <a:rPr lang="en-US" sz="2000">
                <a:latin typeface="Arial" charset="0"/>
              </a:rPr>
              <a:t>(remove </a:t>
            </a:r>
            <a:r>
              <a:rPr lang="en-US" sz="2000">
                <a:latin typeface="Courier New" pitchFamily="49" charset="0"/>
              </a:rPr>
              <a:t>G</a:t>
            </a:r>
            <a:r>
              <a:rPr lang="en-US" sz="2000">
                <a:latin typeface="Arial" charset="0"/>
              </a:rPr>
              <a:t>)</a:t>
            </a:r>
          </a:p>
        </p:txBody>
      </p:sp>
      <p:sp>
        <p:nvSpPr>
          <p:cNvPr id="7204" name="Text Box 1059"/>
          <p:cNvSpPr txBox="1">
            <a:spLocks noChangeArrowheads="1"/>
          </p:cNvSpPr>
          <p:nvPr/>
        </p:nvSpPr>
        <p:spPr bwMode="auto">
          <a:xfrm>
            <a:off x="2743200" y="4572000"/>
            <a:ext cx="14208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pop();</a:t>
            </a:r>
          </a:p>
          <a:p>
            <a:r>
              <a:rPr lang="en-US" sz="2000">
                <a:latin typeface="Arial" charset="0"/>
              </a:rPr>
              <a:t>(remove </a:t>
            </a:r>
            <a:r>
              <a:rPr lang="en-US" sz="2000">
                <a:latin typeface="Courier New" pitchFamily="49" charset="0"/>
              </a:rPr>
              <a:t>K</a:t>
            </a:r>
            <a:r>
              <a:rPr lang="en-US" sz="2000">
                <a:latin typeface="Arial" charset="0"/>
              </a:rPr>
              <a:t>)</a:t>
            </a:r>
          </a:p>
        </p:txBody>
      </p:sp>
      <p:sp>
        <p:nvSpPr>
          <p:cNvPr id="7205" name="Text Box 1060"/>
          <p:cNvSpPr txBox="1">
            <a:spLocks noChangeArrowheads="1"/>
          </p:cNvSpPr>
          <p:nvPr/>
        </p:nvSpPr>
        <p:spPr bwMode="auto">
          <a:xfrm>
            <a:off x="5257800" y="4567238"/>
            <a:ext cx="14208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pop();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(remove </a:t>
            </a:r>
            <a:r>
              <a:rPr lang="en-US" sz="2000">
                <a:latin typeface="Courier New" pitchFamily="49" charset="0"/>
              </a:rPr>
              <a:t>E</a:t>
            </a:r>
            <a:r>
              <a:rPr lang="en-US" sz="2000">
                <a:latin typeface="Arial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524000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- Example</a:t>
            </a:r>
            <a:endParaRPr lang="en-US" dirty="0"/>
          </a:p>
        </p:txBody>
      </p:sp>
      <p:sp>
        <p:nvSpPr>
          <p:cNvPr id="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ct val="50000"/>
              </a:spcBef>
            </a:pPr>
            <a:r>
              <a:rPr lang="en-US" sz="3600" dirty="0" err="1" smtClean="0"/>
              <a:t>Procerure</a:t>
            </a:r>
            <a:r>
              <a:rPr lang="en-US" sz="3600" dirty="0" smtClean="0"/>
              <a:t> for </a:t>
            </a:r>
            <a:r>
              <a:rPr lang="en-US" sz="3600" b="1" i="1" dirty="0" smtClean="0"/>
              <a:t>push(item)</a:t>
            </a:r>
          </a:p>
          <a:p>
            <a:pPr marL="86868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If (top&gt;MAXSIZE)</a:t>
            </a:r>
          </a:p>
          <a:p>
            <a:pPr marL="1133856" lvl="2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Print “stack overflow”</a:t>
            </a:r>
          </a:p>
          <a:p>
            <a:pPr marL="1133856" lvl="2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end</a:t>
            </a:r>
          </a:p>
          <a:p>
            <a:pPr marL="86868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top++</a:t>
            </a:r>
          </a:p>
          <a:p>
            <a:pPr marL="86868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stack[top]==item</a:t>
            </a:r>
          </a:p>
          <a:p>
            <a:pPr marL="86868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return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50000"/>
              </a:spcBef>
            </a:pPr>
            <a:r>
              <a:rPr lang="en-US" sz="3600" dirty="0" err="1" smtClean="0"/>
              <a:t>Procerure</a:t>
            </a:r>
            <a:r>
              <a:rPr lang="en-US" sz="3600" dirty="0" smtClean="0"/>
              <a:t> for pop</a:t>
            </a:r>
            <a:r>
              <a:rPr lang="en-US" sz="3600" b="1" i="1" dirty="0" smtClean="0"/>
              <a:t>(item)</a:t>
            </a:r>
          </a:p>
          <a:p>
            <a:pPr marL="86868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If (top=0)</a:t>
            </a:r>
          </a:p>
          <a:p>
            <a:pPr marL="1133856" lvl="2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Print “stack underflow”</a:t>
            </a:r>
          </a:p>
          <a:p>
            <a:pPr marL="1133856" lvl="2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return</a:t>
            </a:r>
          </a:p>
          <a:p>
            <a:pPr marL="86868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Item==stack[top]</a:t>
            </a:r>
          </a:p>
          <a:p>
            <a:pPr marL="86868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top--</a:t>
            </a:r>
          </a:p>
          <a:p>
            <a:pPr marL="86868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5700" dirty="0" smtClean="0"/>
              <a:t>return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//Program for Stack implementation through Array</a:t>
            </a:r>
          </a:p>
          <a:p>
            <a:pPr>
              <a:spcBef>
                <a:spcPct val="50000"/>
              </a:spcBef>
              <a:buNone/>
            </a:pPr>
            <a:endParaRPr lang="en-US" sz="200" dirty="0" smtClean="0"/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ctype.h</a:t>
            </a:r>
            <a:r>
              <a:rPr lang="en-US" sz="2000" dirty="0" smtClean="0"/>
              <a:t>&gt;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# define MAXSIZE 200</a:t>
            </a:r>
          </a:p>
          <a:p>
            <a:pPr>
              <a:spcBef>
                <a:spcPct val="50000"/>
              </a:spcBef>
              <a:buNone/>
            </a:pPr>
            <a:endParaRPr lang="en-US" sz="100" dirty="0" smtClean="0"/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int stack[MAXSIZE];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int top;	//index pointing to the top of stack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void main()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void push(int);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int pop();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int will=1,i,num;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in C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while(will ==1)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("MAIN MENU:\n\t1.Add element to stack\n\t2.Delete element from the stack");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d",&amp;will</a:t>
            </a:r>
            <a:r>
              <a:rPr lang="en-US" sz="2000" dirty="0" smtClean="0"/>
              <a:t>);</a:t>
            </a:r>
          </a:p>
          <a:p>
            <a:pPr>
              <a:spcBef>
                <a:spcPct val="50000"/>
              </a:spcBef>
              <a:buNone/>
            </a:pPr>
            <a:endParaRPr lang="en-US" sz="100" dirty="0" smtClean="0"/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switch(will)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case 1: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("Enter the data... ");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d",&amp;num</a:t>
            </a:r>
            <a:r>
              <a:rPr lang="en-US" sz="2000" dirty="0" smtClean="0"/>
              <a:t>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	push(num);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break;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in C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case 2: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i</a:t>
            </a:r>
            <a:r>
              <a:rPr lang="en-US" sz="2000" dirty="0" smtClean="0"/>
              <a:t>=pop();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("\n\</a:t>
            </a:r>
            <a:r>
              <a:rPr lang="en-US" sz="2000" dirty="0" err="1" smtClean="0"/>
              <a:t>nValue</a:t>
            </a:r>
            <a:r>
              <a:rPr lang="en-US" sz="2000" dirty="0" smtClean="0"/>
              <a:t> returned from pop function is  %d ",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break;</a:t>
            </a:r>
          </a:p>
          <a:p>
            <a:pPr>
              <a:spcBef>
                <a:spcPct val="50000"/>
              </a:spcBef>
              <a:buNone/>
            </a:pPr>
            <a:endParaRPr lang="en-US" sz="100" dirty="0" smtClean="0"/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	default: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("\n\</a:t>
            </a:r>
            <a:r>
              <a:rPr lang="en-US" sz="2000" dirty="0" err="1" smtClean="0"/>
              <a:t>nInvalid</a:t>
            </a:r>
            <a:r>
              <a:rPr lang="en-US" sz="2000" dirty="0" smtClean="0"/>
              <a:t> Choice. ");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}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</a:t>
            </a:r>
            <a:r>
              <a:rPr lang="en-US" sz="1900" dirty="0" err="1" smtClean="0"/>
              <a:t>nDo</a:t>
            </a:r>
            <a:r>
              <a:rPr lang="en-US" sz="1900" dirty="0" smtClean="0"/>
              <a:t> you want to do more operations ( 1 for yes, any other key to exit) ");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("%d" , &amp;will);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}	 //end of  outer while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}               //end of main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447800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in C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void push(int y)	// inserting data into stack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{</a:t>
            </a:r>
          </a:p>
          <a:p>
            <a:pPr>
              <a:spcBef>
                <a:spcPct val="50000"/>
              </a:spcBef>
              <a:buNone/>
            </a:pPr>
            <a:endParaRPr lang="en-US" sz="100" dirty="0" smtClean="0"/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if(top&gt;MAXSIZE)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("\n\n\n\</a:t>
            </a:r>
            <a:r>
              <a:rPr lang="en-US" sz="2000" dirty="0" err="1" smtClean="0"/>
              <a:t>nSTACK</a:t>
            </a:r>
            <a:r>
              <a:rPr lang="en-US" sz="2000" dirty="0" smtClean="0"/>
              <a:t> FULL");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       return;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}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else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top++;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stack[top]=y;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}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}		// end of push()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17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447800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in C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534400" cy="50292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int pop()	// deleting data from stack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int a;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if(top&lt;=0)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("\n\n\n\</a:t>
            </a:r>
            <a:r>
              <a:rPr lang="en-US" sz="2000" dirty="0" err="1" smtClean="0"/>
              <a:t>nSTACK</a:t>
            </a:r>
            <a:r>
              <a:rPr lang="en-US" sz="2000" dirty="0" smtClean="0"/>
              <a:t> EMPTY");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return 0;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}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else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{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a=stack[top];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	top--;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}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	return(a);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/>
              <a:t>}		// end of push()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in C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057400"/>
            <a:ext cx="8991600" cy="4648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In normal way of writing, an operator is embedded between two operands (in case of binary operators)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This form of expression is called as </a:t>
            </a:r>
            <a:r>
              <a:rPr lang="en-US" sz="2800" b="1" i="1" dirty="0" smtClean="0"/>
              <a:t>Infix  Form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Polish mathematician Jan </a:t>
            </a:r>
            <a:r>
              <a:rPr lang="en-US" sz="2800" dirty="0" err="1" smtClean="0"/>
              <a:t>Lukasiewicz</a:t>
            </a:r>
            <a:r>
              <a:rPr lang="en-US" sz="2800" dirty="0" smtClean="0"/>
              <a:t> discovered a unique way of representing mathematical expressions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In his </a:t>
            </a:r>
            <a:r>
              <a:rPr lang="en-US" sz="2800" dirty="0" err="1" smtClean="0"/>
              <a:t>honour</a:t>
            </a:r>
            <a:r>
              <a:rPr lang="en-US" sz="2800" dirty="0" smtClean="0"/>
              <a:t>, this method has been named as </a:t>
            </a:r>
            <a:r>
              <a:rPr lang="en-US" sz="2800" b="1" i="1" dirty="0" smtClean="0"/>
              <a:t>Polish Notation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19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502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Application: Evaluation of Expressions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Structures and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533399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Course Introduction: Evaluation Scheme, Objectives, Texts &amp; References</a:t>
            </a:r>
          </a:p>
          <a:p>
            <a:r>
              <a:rPr lang="en-US" sz="3000" dirty="0" smtClean="0"/>
              <a:t>Review of Computer Programming</a:t>
            </a:r>
          </a:p>
          <a:p>
            <a:r>
              <a:rPr lang="en-US" sz="3000" dirty="0" smtClean="0"/>
              <a:t>Concepts of Data Structures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2"/>
            <a:r>
              <a:rPr lang="en-GB" dirty="0" smtClean="0"/>
              <a:t>The logical or mathematical model of particular organization of data is called as a Data Structure</a:t>
            </a:r>
          </a:p>
          <a:p>
            <a:pPr lvl="2"/>
            <a:r>
              <a:rPr lang="en-US" dirty="0" smtClean="0"/>
              <a:t>Array, Structure, List/Linked List, graph, </a:t>
            </a:r>
            <a:r>
              <a:rPr lang="en-US" dirty="0" err="1" smtClean="0"/>
              <a:t>e.t.c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Algorithm</a:t>
            </a:r>
          </a:p>
          <a:p>
            <a:pPr lvl="2"/>
            <a:r>
              <a:rPr lang="en-GB" dirty="0" smtClean="0"/>
              <a:t>Step-by-step procedure used to solve a problem using a machine which should stop and produce result at some point of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Learning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057400"/>
            <a:ext cx="8991600" cy="4648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There are two forms of Polish Notation</a:t>
            </a:r>
          </a:p>
          <a:p>
            <a:pPr lvl="1">
              <a:spcBef>
                <a:spcPct val="50000"/>
              </a:spcBef>
            </a:pPr>
            <a:r>
              <a:rPr lang="en-US" sz="2400" b="1" i="1" dirty="0" smtClean="0"/>
              <a:t>Postfix Form</a:t>
            </a:r>
          </a:p>
          <a:p>
            <a:pPr lvl="1">
              <a:spcBef>
                <a:spcPct val="50000"/>
              </a:spcBef>
            </a:pPr>
            <a:r>
              <a:rPr lang="en-US" sz="2400" b="1" i="1" dirty="0" smtClean="0"/>
              <a:t>Prefix Form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Examples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20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630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Application: Evaluation of Expressions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4648200"/>
          <a:ext cx="4729162" cy="1659083"/>
        </p:xfrm>
        <a:graphic>
          <a:graphicData uri="http://schemas.openxmlformats.org/presentationml/2006/ole">
            <p:oleObj spid="_x0000_s34818" name="Worksheet" r:id="rId4" imgW="2905041" imgH="1019243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991600" cy="48768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Evaluating expressions in Postfix Form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Start with an empty stack S of type of operand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While(not end of input)</a:t>
            </a:r>
          </a:p>
          <a:p>
            <a:pPr marL="123672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SYMBOL=next input</a:t>
            </a:r>
          </a:p>
          <a:p>
            <a:pPr marL="123672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If (SYMBOL is an operand)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push(SYMBOL)</a:t>
            </a:r>
          </a:p>
          <a:p>
            <a:pPr marL="123672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err="1" smtClean="0"/>
              <a:t>right_op</a:t>
            </a:r>
            <a:r>
              <a:rPr lang="en-US" dirty="0" smtClean="0"/>
              <a:t>= pop(S[top])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err="1" smtClean="0"/>
              <a:t>left_op</a:t>
            </a:r>
            <a:r>
              <a:rPr lang="en-US" dirty="0" smtClean="0"/>
              <a:t>=pop(S[top])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push(</a:t>
            </a:r>
            <a:r>
              <a:rPr lang="en-US" dirty="0" err="1" smtClean="0"/>
              <a:t>left_op</a:t>
            </a:r>
            <a:r>
              <a:rPr lang="en-US" dirty="0" smtClean="0"/>
              <a:t> ℗ </a:t>
            </a:r>
            <a:r>
              <a:rPr lang="en-US" dirty="0" err="1" smtClean="0"/>
              <a:t>right_op</a:t>
            </a:r>
            <a:r>
              <a:rPr lang="en-US" dirty="0" smtClean="0"/>
              <a:t>)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result=pop(S[top]) 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exit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630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Application: Evaluation of Expressions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991600" cy="12954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Evaluating expressions in Postfix Form</a:t>
            </a:r>
          </a:p>
          <a:p>
            <a:pPr lvl="1">
              <a:spcBef>
                <a:spcPct val="50000"/>
              </a:spcBef>
              <a:buNone/>
            </a:pPr>
            <a:r>
              <a:rPr lang="en-US" dirty="0" smtClean="0"/>
              <a:t>	Infix					Postfix</a:t>
            </a:r>
          </a:p>
          <a:p>
            <a:pPr lvl="1">
              <a:spcBef>
                <a:spcPct val="50000"/>
              </a:spcBef>
              <a:buNone/>
            </a:pPr>
            <a:r>
              <a:rPr lang="en-US" dirty="0" smtClean="0"/>
              <a:t>15+17*9-21/7			      	          15 17 9 *+21 7 / -</a:t>
            </a:r>
          </a:p>
          <a:p>
            <a:pPr lvl="1">
              <a:spcBef>
                <a:spcPct val="50000"/>
              </a:spcBef>
              <a:buNone/>
            </a:pPr>
            <a:endParaRPr lang="en-US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630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Application: Evaluation of Expressions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5800" y="3200400"/>
          <a:ext cx="7696200" cy="3352800"/>
        </p:xfrm>
        <a:graphic>
          <a:graphicData uri="http://schemas.openxmlformats.org/presentationml/2006/ole">
            <p:oleObj spid="_x0000_s36866" name="Worksheet" r:id="rId4" imgW="5000608" imgH="206685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991600" cy="48768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Evaluating expressions in Prefix Form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Start with an empty stack S of type of operand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While(not end of input)</a:t>
            </a:r>
          </a:p>
          <a:p>
            <a:pPr marL="123672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SYMBOL=next input</a:t>
            </a:r>
          </a:p>
          <a:p>
            <a:pPr marL="123672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If (SYMBOL is an operand)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push(SYMBOL)</a:t>
            </a:r>
          </a:p>
          <a:p>
            <a:pPr marL="123672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err="1" smtClean="0"/>
              <a:t>left_op</a:t>
            </a:r>
            <a:r>
              <a:rPr lang="en-US" dirty="0" smtClean="0"/>
              <a:t>=pop(S[top])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err="1" smtClean="0"/>
              <a:t>right_op</a:t>
            </a:r>
            <a:r>
              <a:rPr lang="en-US" dirty="0" smtClean="0"/>
              <a:t>=pop(S[top])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push(</a:t>
            </a:r>
            <a:r>
              <a:rPr lang="en-US" dirty="0" err="1" smtClean="0"/>
              <a:t>left_op</a:t>
            </a:r>
            <a:r>
              <a:rPr lang="en-US" dirty="0" smtClean="0"/>
              <a:t> SYMBOL </a:t>
            </a:r>
            <a:r>
              <a:rPr lang="en-US" dirty="0" err="1" smtClean="0"/>
              <a:t>right_op</a:t>
            </a:r>
            <a:r>
              <a:rPr lang="en-US" dirty="0" smtClean="0"/>
              <a:t>)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result=pop(S[top])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 smtClean="0"/>
              <a:t>Exit</a:t>
            </a:r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endParaRPr lang="en-US" dirty="0" smtClean="0"/>
          </a:p>
          <a:p>
            <a:pPr marL="1456182" lvl="3" indent="-514350">
              <a:spcBef>
                <a:spcPct val="50000"/>
              </a:spcBef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23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630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Application: Evaluation of Expressions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991600" cy="12954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Evaluating expressions in Prefix Form</a:t>
            </a:r>
          </a:p>
          <a:p>
            <a:pPr lvl="1">
              <a:spcBef>
                <a:spcPct val="50000"/>
              </a:spcBef>
              <a:buNone/>
            </a:pPr>
            <a:r>
              <a:rPr lang="en-US" dirty="0" smtClean="0"/>
              <a:t>	Infix					Prefix</a:t>
            </a:r>
          </a:p>
          <a:p>
            <a:pPr lvl="1">
              <a:spcBef>
                <a:spcPct val="50000"/>
              </a:spcBef>
              <a:buNone/>
            </a:pPr>
            <a:r>
              <a:rPr lang="en-US" dirty="0" smtClean="0"/>
              <a:t>15+17*9-21/7			      	         + 15- * 17 9 / 21 7</a:t>
            </a:r>
          </a:p>
          <a:p>
            <a:pPr lvl="1">
              <a:spcBef>
                <a:spcPct val="50000"/>
              </a:spcBef>
              <a:buNone/>
            </a:pPr>
            <a:endParaRPr lang="en-US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630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Application: Evaluation of Expressions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39633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Prefix expression is evaluated from right to left</a:t>
            </a:r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3124200"/>
          <a:ext cx="7924800" cy="3275584"/>
        </p:xfrm>
        <a:graphic>
          <a:graphicData uri="http://schemas.openxmlformats.org/presentationml/2006/ole">
            <p:oleObj spid="_x0000_s80900" name="Worksheet" r:id="rId4" imgW="5000608" imgH="206685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991600" cy="46482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Suppose I is an arithmetic expression in Infix Form and converts it to Postfix expression P</a:t>
            </a:r>
          </a:p>
          <a:p>
            <a:pPr marL="633222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/>
              <a:t>Push “(“ onto STACK and add “)” to the end of I</a:t>
            </a:r>
          </a:p>
          <a:p>
            <a:pPr marL="633222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/>
              <a:t>Scan I from left to right until STACK is empty</a:t>
            </a:r>
          </a:p>
          <a:p>
            <a:pPr marL="92583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1600" dirty="0" smtClean="0"/>
              <a:t>If an operand is encountered, add it to P</a:t>
            </a:r>
          </a:p>
          <a:p>
            <a:pPr marL="92583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1600" dirty="0" smtClean="0"/>
              <a:t>If a left parenthesis is encountered, push it to STACK</a:t>
            </a:r>
          </a:p>
          <a:p>
            <a:pPr marL="92583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1600" dirty="0" smtClean="0"/>
              <a:t>If an operator ℗ is found, then</a:t>
            </a:r>
          </a:p>
          <a:p>
            <a:pPr marL="119100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1400" dirty="0" smtClean="0"/>
              <a:t>Repeatedly pop each operator which has the same precedence as or higher than ℗ from STACK and add to P</a:t>
            </a:r>
          </a:p>
          <a:p>
            <a:pPr marL="119100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1400" dirty="0" smtClean="0"/>
              <a:t>Add ℗ to STACK</a:t>
            </a:r>
          </a:p>
          <a:p>
            <a:pPr marL="925830" lvl="1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1600" dirty="0" smtClean="0"/>
              <a:t>If a right parenthesis is encountered, then</a:t>
            </a:r>
          </a:p>
          <a:p>
            <a:pPr marL="119100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1400" dirty="0" smtClean="0"/>
              <a:t>Repeatedly pop from STACK and add to P each operator until a left parenthesis is encountered</a:t>
            </a:r>
          </a:p>
          <a:p>
            <a:pPr marL="1191006" lvl="2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1400" dirty="0" smtClean="0"/>
              <a:t>Remove the left parenthesis and do not add it to P</a:t>
            </a:r>
          </a:p>
          <a:p>
            <a:pPr marL="633222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/>
              <a:t>Exit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25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71600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Application: Infix to Postfix Conversion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991600" cy="5105400"/>
          </a:xfrm>
        </p:spPr>
        <p:txBody>
          <a:bodyPr>
            <a:noAutofit/>
          </a:bodyPr>
          <a:lstStyle/>
          <a:p>
            <a:pPr marL="633222" indent="-514350">
              <a:spcBef>
                <a:spcPct val="50000"/>
              </a:spcBef>
              <a:buNone/>
            </a:pPr>
            <a:r>
              <a:rPr lang="en-US" sz="1700" dirty="0" smtClean="0"/>
              <a:t>STEP 1 : Read the given infix expression into string called I which converts to Prefix expression P.</a:t>
            </a:r>
          </a:p>
          <a:p>
            <a:pPr marL="633222" indent="-514350">
              <a:spcBef>
                <a:spcPct val="50000"/>
              </a:spcBef>
              <a:buNone/>
            </a:pPr>
            <a:r>
              <a:rPr lang="en-US" sz="1700" dirty="0" smtClean="0"/>
              <a:t>STEP 2 : Reverse the infix string and read one character at a time and perform the following operations :</a:t>
            </a:r>
            <a:br>
              <a:rPr lang="en-US" sz="1700" dirty="0" smtClean="0"/>
            </a:br>
            <a:r>
              <a:rPr lang="en-US" sz="1700" dirty="0" smtClean="0"/>
              <a:t>If the read character is an operand, then add the operand to the P.</a:t>
            </a:r>
            <a:br>
              <a:rPr lang="en-US" sz="1700" dirty="0" smtClean="0"/>
            </a:br>
            <a:r>
              <a:rPr lang="en-US" sz="1700" dirty="0" smtClean="0"/>
              <a:t>     If the read character is not an operand, then check</a:t>
            </a:r>
            <a:br>
              <a:rPr lang="en-US" sz="1700" dirty="0" smtClean="0"/>
            </a:br>
            <a:r>
              <a:rPr lang="en-US" sz="1700" dirty="0" smtClean="0"/>
              <a:t>        If the stack is not empty and precedence of the top of the stack operator is higher than the read operator,</a:t>
            </a:r>
            <a:br>
              <a:rPr lang="en-US" sz="1700" dirty="0" smtClean="0"/>
            </a:br>
            <a:r>
              <a:rPr lang="en-US" sz="1700" dirty="0" smtClean="0"/>
              <a:t>       then pop the operator from stack and add this operator to the P. </a:t>
            </a:r>
            <a:br>
              <a:rPr lang="en-US" sz="1700" dirty="0" smtClean="0"/>
            </a:br>
            <a:r>
              <a:rPr lang="en-US" sz="1700" dirty="0" smtClean="0"/>
              <a:t>       Else push the operator onto the stack.</a:t>
            </a:r>
          </a:p>
          <a:p>
            <a:pPr marL="633222" indent="-514350">
              <a:spcBef>
                <a:spcPct val="50000"/>
              </a:spcBef>
              <a:buNone/>
            </a:pPr>
            <a:r>
              <a:rPr lang="en-US" sz="1700" dirty="0" smtClean="0"/>
              <a:t>STEP 3 :    Repeat STEP 2 till all characters are processed from the input string.</a:t>
            </a:r>
          </a:p>
          <a:p>
            <a:pPr marL="633222" indent="-514350">
              <a:spcBef>
                <a:spcPct val="50000"/>
              </a:spcBef>
              <a:buNone/>
            </a:pPr>
            <a:r>
              <a:rPr lang="en-US" sz="1700" dirty="0" smtClean="0"/>
              <a:t>STEP 4 :    If stack is not empty, then pop the operator from stack and add this operator to the prefix string.</a:t>
            </a:r>
          </a:p>
          <a:p>
            <a:pPr marL="633222" indent="-514350">
              <a:spcBef>
                <a:spcPct val="50000"/>
              </a:spcBef>
              <a:buNone/>
            </a:pPr>
            <a:r>
              <a:rPr lang="en-US" sz="1700" dirty="0" smtClean="0"/>
              <a:t>STEP 5 :    Repeat STEP 4 till all the operators are popped from the stack.</a:t>
            </a:r>
          </a:p>
          <a:p>
            <a:pPr marL="633222" indent="-514350">
              <a:spcBef>
                <a:spcPct val="50000"/>
              </a:spcBef>
              <a:buNone/>
            </a:pPr>
            <a:r>
              <a:rPr lang="en-US" sz="1700" dirty="0" smtClean="0"/>
              <a:t>STEP 6 :    Reverse the prefix string and display the result of the given infix expression or the resultant prefix expression stored in a string called prefix from this algorithm.</a:t>
            </a:r>
          </a:p>
          <a:p>
            <a:pPr marL="633222" indent="-514350">
              <a:spcBef>
                <a:spcPct val="50000"/>
              </a:spcBef>
              <a:buNone/>
            </a:pPr>
            <a:r>
              <a:rPr lang="en-US" sz="1700" dirty="0" smtClean="0"/>
              <a:t>Step 7: Exit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67135"/>
            <a:ext cx="503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Application: Infix to Prefix Conversion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255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Data Structures and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9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Manish Arya</a:t>
            </a:r>
            <a:r>
              <a:rPr lang="en-US" dirty="0"/>
              <a:t>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03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991600" cy="5105400"/>
          </a:xfrm>
        </p:spPr>
        <p:txBody>
          <a:bodyPr>
            <a:noAutofit/>
          </a:bodyPr>
          <a:lstStyle/>
          <a:p>
            <a:pPr marL="633222" indent="-514350">
              <a:spcBef>
                <a:spcPct val="50000"/>
              </a:spcBef>
            </a:pPr>
            <a:r>
              <a:rPr lang="en-US" sz="2400" dirty="0" smtClean="0"/>
              <a:t>Stack: </a:t>
            </a:r>
          </a:p>
          <a:p>
            <a:pPr marL="925830" lvl="1" indent="-514350">
              <a:spcBef>
                <a:spcPct val="50000"/>
              </a:spcBef>
            </a:pPr>
            <a:r>
              <a:rPr lang="en-US" sz="1800" dirty="0" smtClean="0"/>
              <a:t>A list in which we can add or remove data  from only one end called as a </a:t>
            </a:r>
            <a:r>
              <a:rPr lang="en-US" sz="1800" i="1" dirty="0" smtClean="0"/>
              <a:t>Top</a:t>
            </a:r>
          </a:p>
          <a:p>
            <a:pPr marL="925830" lvl="1" indent="-514350">
              <a:spcBef>
                <a:spcPct val="50000"/>
              </a:spcBef>
            </a:pPr>
            <a:r>
              <a:rPr lang="en-US" sz="1800" i="1" dirty="0" smtClean="0"/>
              <a:t>LIFO</a:t>
            </a:r>
          </a:p>
          <a:p>
            <a:pPr marL="633222" indent="-514350">
              <a:spcBef>
                <a:spcPct val="50000"/>
              </a:spcBef>
            </a:pPr>
            <a:r>
              <a:rPr lang="en-US" sz="2400" dirty="0" smtClean="0"/>
              <a:t>Operations:</a:t>
            </a:r>
          </a:p>
          <a:p>
            <a:pPr marL="925830" lvl="1" indent="-514350">
              <a:spcBef>
                <a:spcPct val="50000"/>
              </a:spcBef>
            </a:pPr>
            <a:r>
              <a:rPr lang="en-US" sz="1800" i="1" dirty="0" smtClean="0"/>
              <a:t>PUSH</a:t>
            </a:r>
            <a:r>
              <a:rPr lang="en-US" sz="1800" dirty="0" smtClean="0"/>
              <a:t>: add data from </a:t>
            </a:r>
            <a:r>
              <a:rPr lang="en-US" sz="1800" i="1" dirty="0" smtClean="0"/>
              <a:t>Top</a:t>
            </a:r>
          </a:p>
          <a:p>
            <a:pPr marL="925830" lvl="1" indent="-514350">
              <a:spcBef>
                <a:spcPct val="50000"/>
              </a:spcBef>
            </a:pPr>
            <a:r>
              <a:rPr lang="en-US" sz="1800" i="1" dirty="0" smtClean="0"/>
              <a:t>POP: </a:t>
            </a:r>
            <a:r>
              <a:rPr lang="en-US" sz="1800" dirty="0" smtClean="0"/>
              <a:t>remove data from </a:t>
            </a:r>
            <a:r>
              <a:rPr lang="en-US" sz="1800" i="1" dirty="0" smtClean="0"/>
              <a:t>Top</a:t>
            </a:r>
          </a:p>
          <a:p>
            <a:pPr marL="633222" indent="-514350">
              <a:spcBef>
                <a:spcPct val="50000"/>
              </a:spcBef>
            </a:pPr>
            <a:r>
              <a:rPr lang="en-US" sz="2400" dirty="0" smtClean="0"/>
              <a:t>Application:</a:t>
            </a:r>
          </a:p>
          <a:p>
            <a:pPr marL="925830" lvl="1" indent="-514350">
              <a:spcBef>
                <a:spcPct val="50000"/>
              </a:spcBef>
            </a:pPr>
            <a:r>
              <a:rPr lang="en-US" sz="1800" dirty="0" smtClean="0"/>
              <a:t>Evaluation of expressions in Polish  Notation</a:t>
            </a:r>
          </a:p>
          <a:p>
            <a:pPr marL="925830" lvl="1" indent="-514350">
              <a:spcBef>
                <a:spcPct val="50000"/>
              </a:spcBef>
            </a:pPr>
            <a:r>
              <a:rPr lang="en-US" sz="1800" dirty="0" smtClean="0"/>
              <a:t>Infix Form: </a:t>
            </a:r>
            <a:r>
              <a:rPr lang="en-US" sz="2000" dirty="0" smtClean="0"/>
              <a:t>15+17*9-21/7	</a:t>
            </a:r>
            <a:endParaRPr lang="en-US" sz="1800" dirty="0" smtClean="0"/>
          </a:p>
          <a:p>
            <a:pPr marL="925830" lvl="1" indent="-514350">
              <a:spcBef>
                <a:spcPct val="50000"/>
              </a:spcBef>
            </a:pPr>
            <a:r>
              <a:rPr lang="en-US" sz="1800" dirty="0" smtClean="0"/>
              <a:t>Postfix Form: </a:t>
            </a:r>
            <a:r>
              <a:rPr lang="en-US" sz="2000" dirty="0" smtClean="0"/>
              <a:t>15 17 9 *+21 7 / -</a:t>
            </a:r>
            <a:endParaRPr lang="en-US" sz="1800" dirty="0" smtClean="0"/>
          </a:p>
          <a:p>
            <a:pPr marL="925830" lvl="1" indent="-514350">
              <a:spcBef>
                <a:spcPct val="50000"/>
              </a:spcBef>
            </a:pPr>
            <a:r>
              <a:rPr lang="en-US" sz="1800" dirty="0" smtClean="0"/>
              <a:t>Prefix Form: + 15- * 17 9 / 21 7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Learning Points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991600" cy="5105400"/>
          </a:xfrm>
        </p:spPr>
        <p:txBody>
          <a:bodyPr>
            <a:noAutofit/>
          </a:bodyPr>
          <a:lstStyle/>
          <a:p>
            <a:pPr marL="633222" indent="-514350">
              <a:spcBef>
                <a:spcPct val="50000"/>
              </a:spcBef>
            </a:pPr>
            <a:r>
              <a:rPr lang="en-US" sz="2200" dirty="0" smtClean="0"/>
              <a:t>Stack pointer points to the topmost element of the stack. [True/False]</a:t>
            </a:r>
          </a:p>
          <a:p>
            <a:pPr marL="633222" indent="-514350">
              <a:spcBef>
                <a:spcPct val="50000"/>
              </a:spcBef>
            </a:pPr>
            <a:r>
              <a:rPr lang="en-US" sz="2200" dirty="0" smtClean="0"/>
              <a:t>Stack is a LIFO list. [True/False]</a:t>
            </a:r>
          </a:p>
          <a:p>
            <a:pPr marL="633222" indent="-514350">
              <a:spcBef>
                <a:spcPct val="50000"/>
              </a:spcBef>
            </a:pPr>
            <a:r>
              <a:rPr lang="en-US" sz="2200" dirty="0" smtClean="0"/>
              <a:t>Postfix equivalent of </a:t>
            </a:r>
            <a:r>
              <a:rPr lang="en-US" sz="2200" dirty="0" err="1" smtClean="0"/>
              <a:t>a+b</a:t>
            </a:r>
            <a:r>
              <a:rPr lang="en-US" sz="2200" dirty="0" smtClean="0"/>
              <a:t>*c is</a:t>
            </a:r>
          </a:p>
          <a:p>
            <a:pPr marL="925830" lvl="1" indent="-514350">
              <a:spcBef>
                <a:spcPct val="50000"/>
              </a:spcBef>
              <a:buNone/>
            </a:pPr>
            <a:r>
              <a:rPr lang="en-US" sz="2200" dirty="0" smtClean="0"/>
              <a:t>     a. a b c  * +		b. a b c + *	c.  a b + c  *	d. a * b c+</a:t>
            </a:r>
          </a:p>
          <a:p>
            <a:pPr marL="633222" indent="-514350">
              <a:spcBef>
                <a:spcPct val="50000"/>
              </a:spcBef>
            </a:pPr>
            <a:r>
              <a:rPr lang="en-US" sz="2200" dirty="0" smtClean="0"/>
              <a:t>Value of prefix expression +2*48 is</a:t>
            </a:r>
          </a:p>
          <a:p>
            <a:pPr marL="925830" lvl="1" indent="-514350">
              <a:spcBef>
                <a:spcPct val="50000"/>
              </a:spcBef>
              <a:buNone/>
            </a:pPr>
            <a:r>
              <a:rPr lang="en-US" sz="2200" dirty="0" smtClean="0"/>
              <a:t>     a. 14	b. 16 	c. 20 	d. 34</a:t>
            </a:r>
          </a:p>
          <a:p>
            <a:pPr marL="633222" indent="-514350">
              <a:spcBef>
                <a:spcPct val="50000"/>
              </a:spcBef>
            </a:pPr>
            <a:r>
              <a:rPr lang="en-US" sz="2200" dirty="0" smtClean="0"/>
              <a:t>Prefix expressions are represented using …….. notation.</a:t>
            </a:r>
          </a:p>
          <a:p>
            <a:pPr marL="633222" indent="-514350">
              <a:spcBef>
                <a:spcPct val="50000"/>
              </a:spcBef>
            </a:pPr>
            <a:r>
              <a:rPr lang="en-US" sz="2200" dirty="0" smtClean="0"/>
              <a:t>Stack doesn’t have any data and you try to remove data. This condition is called as stack ……………..</a:t>
            </a:r>
          </a:p>
          <a:p>
            <a:pPr marL="633222" indent="-514350">
              <a:spcBef>
                <a:spcPct val="50000"/>
              </a:spcBef>
            </a:pPr>
            <a:r>
              <a:rPr lang="en-US" sz="2200" dirty="0" smtClean="0"/>
              <a:t>Condition opposite to underflow is ……………..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02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 to Learn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Structures and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915400" cy="53339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Two dimensional arrays are also called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</a:t>
            </a:r>
            <a:r>
              <a:rPr lang="en-US" sz="2000" dirty="0" smtClean="0"/>
              <a:t>a. tables      b. matrix       c. both of above      d. none of above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A variable P is called pointer if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      </a:t>
            </a:r>
            <a:r>
              <a:rPr lang="en-US" sz="2000" dirty="0" smtClean="0"/>
              <a:t>a. P contains the address of an element in DATA.</a:t>
            </a:r>
            <a:br>
              <a:rPr lang="en-US" sz="2000" dirty="0" smtClean="0"/>
            </a:br>
            <a:r>
              <a:rPr lang="en-US" sz="2000" dirty="0" smtClean="0"/>
              <a:t>b. P points to the address of first element in DATA</a:t>
            </a:r>
            <a:br>
              <a:rPr lang="en-US" sz="2000" dirty="0" smtClean="0"/>
            </a:br>
            <a:r>
              <a:rPr lang="en-US" sz="2000" dirty="0" smtClean="0"/>
              <a:t>c. P can store only memory addresses</a:t>
            </a:r>
            <a:br>
              <a:rPr lang="en-US" sz="2000" dirty="0" smtClean="0"/>
            </a:br>
            <a:r>
              <a:rPr lang="en-US" sz="2000" dirty="0" smtClean="0"/>
              <a:t>d. P contain the DATA and the address of DATA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Which of the following data structure can store the non-homogeneous data elements?</a:t>
            </a:r>
          </a:p>
          <a:p>
            <a:pPr>
              <a:lnSpc>
                <a:spcPct val="160000"/>
              </a:lnSpc>
              <a:buNone/>
            </a:pPr>
            <a:r>
              <a:rPr lang="en-US" sz="2000" dirty="0" smtClean="0"/>
              <a:t>	a. Arrays      b. Records       c. Pointers      d. None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When new data are to be inserted into a data structure, but there is no available space; this situation is usually called</a:t>
            </a:r>
          </a:p>
          <a:p>
            <a:pPr>
              <a:lnSpc>
                <a:spcPct val="160000"/>
              </a:lnSpc>
              <a:buNone/>
            </a:pPr>
            <a:r>
              <a:rPr lang="en-US" sz="2200" dirty="0" smtClean="0"/>
              <a:t>	a. underflow     b. overflow      c. </a:t>
            </a:r>
            <a:r>
              <a:rPr lang="en-US" sz="2200" dirty="0" err="1" smtClean="0"/>
              <a:t>housefull</a:t>
            </a:r>
            <a:r>
              <a:rPr lang="en-US" sz="2200" dirty="0" smtClean="0"/>
              <a:t>     d. saturated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202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 to Learn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991600" cy="4953000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A queue is an ordered list in which all insertion take place one end, called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rear</a:t>
            </a:r>
            <a:r>
              <a:rPr lang="en-US" altLang="zh-TW" sz="2800" dirty="0" smtClean="0"/>
              <a:t> and all deletions take place at the opposite end, called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front</a:t>
            </a:r>
          </a:p>
          <a:p>
            <a:r>
              <a:rPr lang="en-US" altLang="zh-TW" sz="2800" dirty="0" smtClean="0"/>
              <a:t>If we insert the elements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D</a:t>
            </a:r>
            <a:r>
              <a:rPr lang="en-US" altLang="zh-TW" sz="2800" dirty="0" smtClean="0"/>
              <a:t>, in that order, then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is the first element we delete from the queue</a:t>
            </a:r>
          </a:p>
          <a:p>
            <a:r>
              <a:rPr lang="en-US" altLang="zh-TW" sz="2800" dirty="0" smtClean="0"/>
              <a:t>A stack is also known as a </a:t>
            </a:r>
            <a:r>
              <a:rPr lang="en-US" altLang="zh-TW" sz="2800" i="1" dirty="0" smtClean="0"/>
              <a:t>First-In-First-Out</a:t>
            </a:r>
            <a:r>
              <a:rPr lang="en-US" altLang="zh-TW" sz="2800" dirty="0" smtClean="0"/>
              <a:t> (</a:t>
            </a:r>
            <a:r>
              <a:rPr lang="en-US" altLang="zh-TW" sz="2800" i="1" dirty="0" smtClean="0"/>
              <a:t>FIFO</a:t>
            </a:r>
            <a:r>
              <a:rPr lang="en-US" altLang="zh-TW" sz="2800" dirty="0" smtClean="0"/>
              <a:t>) list</a:t>
            </a:r>
          </a:p>
          <a:p>
            <a:r>
              <a:rPr lang="en-US" altLang="zh-TW" sz="2800" dirty="0" smtClean="0"/>
              <a:t>Example:</a:t>
            </a:r>
          </a:p>
          <a:p>
            <a:pPr lvl="1"/>
            <a:r>
              <a:rPr lang="en-US" altLang="zh-TW" sz="2400" dirty="0" smtClean="0"/>
              <a:t>Line at a petrol pump</a:t>
            </a:r>
          </a:p>
          <a:p>
            <a:r>
              <a:rPr lang="en-US" altLang="zh-TW" sz="2800" dirty="0" smtClean="0"/>
              <a:t>Implementation:</a:t>
            </a:r>
          </a:p>
          <a:p>
            <a:pPr lvl="1"/>
            <a:r>
              <a:rPr lang="en-US" altLang="zh-TW" sz="2400" dirty="0" smtClean="0"/>
              <a:t>Static Implementation: Using an array</a:t>
            </a:r>
          </a:p>
          <a:p>
            <a:pPr lvl="1"/>
            <a:r>
              <a:rPr lang="en-US" altLang="zh-TW" sz="2400" dirty="0" smtClean="0"/>
              <a:t>Dynamic Implementation: Using linked list</a:t>
            </a:r>
          </a:p>
          <a:p>
            <a:pPr marL="633222" indent="-514350">
              <a:spcBef>
                <a:spcPct val="50000"/>
              </a:spcBef>
            </a:pPr>
            <a:endParaRPr lang="en-US" sz="2200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30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991600" cy="4876800"/>
          </a:xfrm>
        </p:spPr>
        <p:txBody>
          <a:bodyPr>
            <a:noAutofit/>
          </a:bodyPr>
          <a:lstStyle/>
          <a:p>
            <a:pPr marL="633222" indent="-514350">
              <a:spcBef>
                <a:spcPct val="50000"/>
              </a:spcBef>
            </a:pPr>
            <a:r>
              <a:rPr lang="en-US" sz="2400" dirty="0" smtClean="0"/>
              <a:t>Operations:</a:t>
            </a:r>
          </a:p>
          <a:p>
            <a:pPr marL="925830" lvl="1" indent="-514350">
              <a:spcBef>
                <a:spcPct val="50000"/>
              </a:spcBef>
            </a:pPr>
            <a:r>
              <a:rPr lang="en-US" sz="2000" dirty="0" smtClean="0"/>
              <a:t>Insert:  Adding data at the </a:t>
            </a:r>
            <a:r>
              <a:rPr lang="en-US" sz="2000" b="1" i="1" dirty="0" smtClean="0"/>
              <a:t>Rear </a:t>
            </a:r>
            <a:r>
              <a:rPr lang="en-US" sz="2000" dirty="0" smtClean="0"/>
              <a:t>of a Queue. Also known as </a:t>
            </a:r>
            <a:r>
              <a:rPr lang="en-US" sz="2000" dirty="0" err="1" smtClean="0"/>
              <a:t>Enqueue</a:t>
            </a:r>
            <a:endParaRPr lang="en-US" sz="2000" dirty="0" smtClean="0"/>
          </a:p>
          <a:p>
            <a:pPr marL="925830" lvl="1" indent="-514350">
              <a:spcBef>
                <a:spcPct val="50000"/>
              </a:spcBef>
            </a:pPr>
            <a:r>
              <a:rPr lang="en-US" sz="2000" dirty="0" smtClean="0"/>
              <a:t>Delete: Removing data from the </a:t>
            </a:r>
            <a:r>
              <a:rPr lang="en-US" sz="2000" b="1" i="1" dirty="0" smtClean="0"/>
              <a:t>Front</a:t>
            </a:r>
            <a:r>
              <a:rPr lang="en-US" sz="2000" dirty="0" smtClean="0"/>
              <a:t> of a Queue. Also known as </a:t>
            </a:r>
            <a:r>
              <a:rPr lang="en-US" sz="2000" dirty="0" err="1" smtClean="0"/>
              <a:t>Dequeue</a:t>
            </a:r>
            <a:endParaRPr lang="en-US" sz="2000" dirty="0" smtClean="0"/>
          </a:p>
          <a:p>
            <a:pPr marL="633222" indent="-514350">
              <a:spcBef>
                <a:spcPct val="50000"/>
              </a:spcBef>
            </a:pPr>
            <a:r>
              <a:rPr lang="en-US" sz="2200" dirty="0" smtClean="0"/>
              <a:t>* </a:t>
            </a:r>
            <a:r>
              <a:rPr lang="en-US" sz="2400" dirty="0" err="1" smtClean="0"/>
              <a:t>Deque</a:t>
            </a:r>
            <a:r>
              <a:rPr lang="en-US" sz="2400" dirty="0" smtClean="0"/>
              <a:t>: is also used to represent </a:t>
            </a:r>
            <a:r>
              <a:rPr lang="en-US" sz="2400" b="1" i="1" dirty="0" smtClean="0"/>
              <a:t>double-ended queue</a:t>
            </a:r>
            <a:r>
              <a:rPr lang="en-US" sz="2400" dirty="0" smtClean="0"/>
              <a:t> in which wee can add or remove data at both ends but not at the middle</a:t>
            </a:r>
          </a:p>
          <a:p>
            <a:pPr marL="633222" indent="-514350">
              <a:spcBef>
                <a:spcPct val="50000"/>
              </a:spcBef>
            </a:pPr>
            <a:r>
              <a:rPr lang="en-US" sz="2400" dirty="0" smtClean="0"/>
              <a:t>Functions</a:t>
            </a:r>
          </a:p>
          <a:p>
            <a:pPr lvl="1"/>
            <a:r>
              <a:rPr lang="en-US" sz="2200" b="1" i="1" dirty="0" err="1" smtClean="0">
                <a:latin typeface="Courier New" pitchFamily="49" charset="0"/>
              </a:rPr>
              <a:t>isFull</a:t>
            </a:r>
            <a:r>
              <a:rPr lang="en-US" sz="2200" b="1" i="1" dirty="0" smtClean="0"/>
              <a:t>: </a:t>
            </a:r>
            <a:r>
              <a:rPr lang="en-US" sz="2200" b="1" i="1" dirty="0" smtClean="0">
                <a:latin typeface="Courier New" pitchFamily="49" charset="0"/>
              </a:rPr>
              <a:t>true</a:t>
            </a:r>
            <a:r>
              <a:rPr lang="en-US" sz="2200" b="1" i="1" dirty="0" smtClean="0"/>
              <a:t> </a:t>
            </a:r>
            <a:r>
              <a:rPr lang="en-US" sz="2200" dirty="0" smtClean="0"/>
              <a:t>if the queue is currently full, </a:t>
            </a:r>
            <a:r>
              <a:rPr lang="en-US" sz="2200" i="1" dirty="0" smtClean="0"/>
              <a:t>i.e.</a:t>
            </a:r>
            <a:r>
              <a:rPr lang="en-US" sz="2200" dirty="0" smtClean="0"/>
              <a:t>, has no more space to hold additional elements</a:t>
            </a:r>
          </a:p>
          <a:p>
            <a:pPr lvl="1"/>
            <a:r>
              <a:rPr lang="en-US" sz="2200" b="1" i="1" dirty="0" err="1" smtClean="0"/>
              <a:t>isEmpty</a:t>
            </a:r>
            <a:r>
              <a:rPr lang="en-US" sz="2200" b="1" i="1" dirty="0" smtClean="0"/>
              <a:t>: </a:t>
            </a:r>
            <a:r>
              <a:rPr lang="en-US" sz="2200" b="1" i="1" dirty="0" smtClean="0">
                <a:latin typeface="Courier New" pitchFamily="49" charset="0"/>
              </a:rPr>
              <a:t>true</a:t>
            </a:r>
            <a:r>
              <a:rPr lang="en-US" sz="2200" b="1" i="1" dirty="0" smtClean="0"/>
              <a:t> </a:t>
            </a:r>
            <a:r>
              <a:rPr lang="en-US" sz="2200" dirty="0" smtClean="0"/>
              <a:t>if the queue currently contains no elements</a:t>
            </a:r>
          </a:p>
          <a:p>
            <a:pPr marL="633222" indent="-514350">
              <a:spcBef>
                <a:spcPct val="50000"/>
              </a:spcBef>
            </a:pPr>
            <a:endParaRPr lang="en-US" sz="2200" dirty="0" smtClean="0"/>
          </a:p>
          <a:p>
            <a:pPr marL="633222" indent="-514350">
              <a:spcBef>
                <a:spcPct val="50000"/>
              </a:spcBef>
            </a:pPr>
            <a:endParaRPr lang="en-US" sz="2200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31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and Functions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32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Operations: Example</a:t>
            </a:r>
            <a:endParaRPr lang="en-US" sz="20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38400"/>
            <a:ext cx="826611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209800"/>
            <a:ext cx="46554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implementation of queue structure</a:t>
            </a:r>
          </a:p>
          <a:p>
            <a:r>
              <a:rPr lang="en-US" dirty="0" smtClean="0"/>
              <a:t># define MAX_SIZE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queue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items[MAX_SIZE];</a:t>
            </a:r>
          </a:p>
          <a:p>
            <a:r>
              <a:rPr lang="en-US" dirty="0" smtClean="0"/>
              <a:t>	int front, rear;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queue q;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</a:t>
            </a:r>
            <a:r>
              <a:rPr lang="en-US" sz="1800" dirty="0" smtClean="0"/>
              <a:t>{Contd..}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05000"/>
            <a:ext cx="7467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// implementation of add()</a:t>
            </a:r>
            <a:endParaRPr lang="en-US" sz="1800" dirty="0" smtClean="0"/>
          </a:p>
          <a:p>
            <a:r>
              <a:rPr lang="en-US" sz="1800" dirty="0" smtClean="0"/>
              <a:t>void add(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queue </a:t>
            </a:r>
            <a:r>
              <a:rPr lang="en-US" sz="1800" dirty="0" err="1" smtClean="0"/>
              <a:t>pq</a:t>
            </a:r>
            <a:r>
              <a:rPr lang="en-US" sz="1800" dirty="0" smtClean="0"/>
              <a:t>, int x)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	</a:t>
            </a:r>
            <a:r>
              <a:rPr lang="en-US" sz="1600" dirty="0" smtClean="0"/>
              <a:t>// Check for overflow</a:t>
            </a:r>
          </a:p>
          <a:p>
            <a:r>
              <a:rPr lang="en-US" sz="1800" dirty="0" smtClean="0"/>
              <a:t>	if(</a:t>
            </a:r>
            <a:r>
              <a:rPr lang="en-US" sz="1800" dirty="0" err="1" smtClean="0"/>
              <a:t>pq.rear</a:t>
            </a:r>
            <a:r>
              <a:rPr lang="en-US" sz="1800" dirty="0" smtClean="0"/>
              <a:t>==MAX_SIZE-1)</a:t>
            </a:r>
          </a:p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(“Queue Overflow”);</a:t>
            </a:r>
          </a:p>
          <a:p>
            <a:r>
              <a:rPr lang="en-US" sz="1800" dirty="0" smtClean="0"/>
              <a:t>		exit();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pq.items</a:t>
            </a:r>
            <a:r>
              <a:rPr lang="en-US" sz="1800" dirty="0" smtClean="0"/>
              <a:t>[</a:t>
            </a:r>
            <a:r>
              <a:rPr lang="en-US" sz="1800" dirty="0" err="1" smtClean="0"/>
              <a:t>pq.rear</a:t>
            </a:r>
            <a:r>
              <a:rPr lang="en-US" sz="1800" dirty="0" smtClean="0"/>
              <a:t>]=x;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pq.rear</a:t>
            </a:r>
            <a:r>
              <a:rPr lang="en-US" sz="1800" dirty="0" smtClean="0"/>
              <a:t>++;</a:t>
            </a:r>
          </a:p>
          <a:p>
            <a:r>
              <a:rPr lang="en-US" sz="1800" dirty="0" smtClean="0"/>
              <a:t>	return;</a:t>
            </a:r>
          </a:p>
          <a:p>
            <a:r>
              <a:rPr lang="en-US" sz="1800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</a:t>
            </a:r>
            <a:r>
              <a:rPr lang="en-US" sz="1800" dirty="0" smtClean="0"/>
              <a:t>{Contd..}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05000"/>
            <a:ext cx="7467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// implementation of delete()</a:t>
            </a:r>
            <a:endParaRPr lang="en-US" sz="1800" dirty="0" smtClean="0"/>
          </a:p>
          <a:p>
            <a:r>
              <a:rPr lang="en-US" sz="1800" dirty="0" smtClean="0"/>
              <a:t>void add(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queue </a:t>
            </a:r>
            <a:r>
              <a:rPr lang="en-US" sz="1800" dirty="0" err="1" smtClean="0"/>
              <a:t>pq</a:t>
            </a:r>
            <a:r>
              <a:rPr lang="en-US" sz="1800" dirty="0" smtClean="0"/>
              <a:t>, int x)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	</a:t>
            </a:r>
            <a:r>
              <a:rPr lang="en-US" sz="1600" dirty="0" smtClean="0"/>
              <a:t>// check for under flow</a:t>
            </a:r>
          </a:p>
          <a:p>
            <a:r>
              <a:rPr lang="en-US" sz="1800" dirty="0" smtClean="0"/>
              <a:t>	if(</a:t>
            </a:r>
            <a:r>
              <a:rPr lang="en-US" sz="1800" dirty="0" err="1" smtClean="0"/>
              <a:t>pq.rear</a:t>
            </a:r>
            <a:r>
              <a:rPr lang="en-US" sz="1800" dirty="0" smtClean="0"/>
              <a:t>==</a:t>
            </a:r>
            <a:r>
              <a:rPr lang="en-US" sz="1800" dirty="0" err="1" smtClean="0"/>
              <a:t>pq.front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(“Queue Under”);</a:t>
            </a:r>
          </a:p>
          <a:p>
            <a:r>
              <a:rPr lang="en-US" sz="1800" dirty="0" smtClean="0"/>
              <a:t>		exit();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	x=</a:t>
            </a:r>
            <a:r>
              <a:rPr lang="en-US" sz="1800" dirty="0" err="1" smtClean="0"/>
              <a:t>pq.items</a:t>
            </a:r>
            <a:r>
              <a:rPr lang="en-US" sz="1800" dirty="0" smtClean="0"/>
              <a:t>[</a:t>
            </a:r>
            <a:r>
              <a:rPr lang="en-US" sz="1800" dirty="0" err="1" smtClean="0"/>
              <a:t>pq.front</a:t>
            </a:r>
            <a:r>
              <a:rPr lang="en-US" sz="1800" dirty="0" smtClean="0"/>
              <a:t>]=x;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pq.front</a:t>
            </a:r>
            <a:r>
              <a:rPr lang="en-US" sz="1800" dirty="0" smtClean="0"/>
              <a:t>++;</a:t>
            </a:r>
          </a:p>
          <a:p>
            <a:r>
              <a:rPr lang="en-US" sz="1800" dirty="0" smtClean="0"/>
              <a:t>	return;</a:t>
            </a:r>
          </a:p>
          <a:p>
            <a:r>
              <a:rPr lang="en-US" sz="1800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</a:t>
            </a:r>
            <a:r>
              <a:rPr lang="en-US" sz="1800" dirty="0" smtClean="0"/>
              <a:t>{Contd..}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05000"/>
            <a:ext cx="7467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// implementation of </a:t>
            </a:r>
            <a:r>
              <a:rPr lang="en-US" sz="1600" dirty="0" err="1" smtClean="0"/>
              <a:t>isempty</a:t>
            </a:r>
            <a:r>
              <a:rPr lang="en-US" sz="1600" dirty="0" smtClean="0"/>
              <a:t>()</a:t>
            </a:r>
            <a:endParaRPr lang="en-US" sz="1800" dirty="0" smtClean="0"/>
          </a:p>
          <a:p>
            <a:r>
              <a:rPr lang="en-US" sz="1800" dirty="0" smtClean="0"/>
              <a:t>void </a:t>
            </a:r>
            <a:r>
              <a:rPr lang="en-US" sz="1800" dirty="0" err="1" smtClean="0"/>
              <a:t>isempty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queue </a:t>
            </a:r>
            <a:r>
              <a:rPr lang="en-US" sz="1800" dirty="0" err="1" smtClean="0"/>
              <a:t>pq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{</a:t>
            </a:r>
            <a:endParaRPr lang="en-US" sz="1600" dirty="0" smtClean="0"/>
          </a:p>
          <a:p>
            <a:r>
              <a:rPr lang="en-US" sz="1800" dirty="0" smtClean="0"/>
              <a:t>	if(</a:t>
            </a:r>
            <a:r>
              <a:rPr lang="en-US" sz="1800" dirty="0" err="1" smtClean="0"/>
              <a:t>pq.rear</a:t>
            </a:r>
            <a:r>
              <a:rPr lang="en-US" sz="1800" dirty="0" smtClean="0"/>
              <a:t>==</a:t>
            </a:r>
            <a:r>
              <a:rPr lang="en-US" sz="1800" dirty="0" err="1" smtClean="0"/>
              <a:t>pq.front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		return (TRUE);</a:t>
            </a:r>
          </a:p>
          <a:p>
            <a:r>
              <a:rPr lang="en-US" sz="1800" dirty="0" smtClean="0"/>
              <a:t>	else</a:t>
            </a:r>
          </a:p>
          <a:p>
            <a:r>
              <a:rPr lang="en-US" sz="1800" dirty="0" smtClean="0"/>
              <a:t>		return(FALSE)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600" dirty="0" smtClean="0"/>
              <a:t>// implementation of </a:t>
            </a:r>
            <a:r>
              <a:rPr lang="en-US" sz="1600" dirty="0" err="1" smtClean="0"/>
              <a:t>isfull</a:t>
            </a:r>
            <a:r>
              <a:rPr lang="en-US" sz="1600" dirty="0" smtClean="0"/>
              <a:t>()</a:t>
            </a:r>
          </a:p>
          <a:p>
            <a:r>
              <a:rPr lang="en-US" sz="1800" dirty="0" smtClean="0"/>
              <a:t>void </a:t>
            </a:r>
            <a:r>
              <a:rPr lang="en-US" sz="1800" dirty="0" err="1" smtClean="0"/>
              <a:t>isfull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queue </a:t>
            </a:r>
            <a:r>
              <a:rPr lang="en-US" sz="1800" dirty="0" err="1" smtClean="0"/>
              <a:t>pq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	if(</a:t>
            </a:r>
            <a:r>
              <a:rPr lang="en-US" sz="1800" dirty="0" err="1" smtClean="0"/>
              <a:t>pq.rear</a:t>
            </a:r>
            <a:r>
              <a:rPr lang="en-US" sz="1800" dirty="0" smtClean="0"/>
              <a:t>==MAX_SIZE-1)</a:t>
            </a:r>
          </a:p>
          <a:p>
            <a:r>
              <a:rPr lang="en-US" sz="1800" dirty="0" smtClean="0"/>
              <a:t>		return (TRUE);</a:t>
            </a:r>
          </a:p>
          <a:p>
            <a:r>
              <a:rPr lang="en-US" sz="1800" dirty="0" smtClean="0"/>
              <a:t>	else</a:t>
            </a:r>
          </a:p>
          <a:p>
            <a:r>
              <a:rPr lang="en-US" sz="1800" dirty="0" smtClean="0"/>
              <a:t>		return(FALSE)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37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</a:t>
            </a:r>
            <a:r>
              <a:rPr lang="en-US" sz="1800" dirty="0" smtClean="0"/>
              <a:t>{Contd..}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05000"/>
            <a:ext cx="7467600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// Program for Queue implementation through Array</a:t>
            </a:r>
          </a:p>
          <a:p>
            <a:endParaRPr lang="en-US" sz="1800" dirty="0" smtClean="0"/>
          </a:p>
          <a:p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#include&lt;</a:t>
            </a:r>
            <a:r>
              <a:rPr lang="en-US" sz="1800" dirty="0" err="1" smtClean="0"/>
              <a:t>ctype.h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# define MAXSIZE 200</a:t>
            </a:r>
          </a:p>
          <a:p>
            <a:endParaRPr lang="en-US" sz="1800" dirty="0" smtClean="0"/>
          </a:p>
          <a:p>
            <a:r>
              <a:rPr lang="en-US" sz="1800" dirty="0" smtClean="0"/>
              <a:t>int q[MAXSIZE];</a:t>
            </a:r>
          </a:p>
          <a:p>
            <a:r>
              <a:rPr lang="en-US" sz="1800" dirty="0" smtClean="0"/>
              <a:t>int front=0, rear=0;</a:t>
            </a:r>
          </a:p>
          <a:p>
            <a:r>
              <a:rPr lang="en-US" sz="1800" dirty="0" smtClean="0"/>
              <a:t>void add(int);</a:t>
            </a:r>
          </a:p>
          <a:p>
            <a:r>
              <a:rPr lang="en-US" sz="1800" dirty="0" smtClean="0"/>
              <a:t>int del();</a:t>
            </a:r>
          </a:p>
          <a:p>
            <a:endParaRPr lang="en-US" sz="1800" dirty="0" smtClean="0"/>
          </a:p>
          <a:p>
            <a:r>
              <a:rPr lang="en-US" sz="1800" dirty="0" smtClean="0"/>
              <a:t>void main()</a:t>
            </a:r>
          </a:p>
          <a:p>
            <a:r>
              <a:rPr lang="en-US" sz="1800" dirty="0" smtClean="0"/>
              <a:t>{</a:t>
            </a:r>
          </a:p>
          <a:p>
            <a:endParaRPr lang="en-US" sz="1800" dirty="0" smtClean="0"/>
          </a:p>
          <a:p>
            <a:r>
              <a:rPr lang="en-US" sz="1800" dirty="0" smtClean="0"/>
              <a:t>	int will=1,i,num;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clrscr</a:t>
            </a:r>
            <a:r>
              <a:rPr lang="en-US" sz="1800" dirty="0" smtClean="0"/>
              <a:t>();</a:t>
            </a:r>
          </a:p>
          <a:p>
            <a:endParaRPr lang="en-US" sz="1050" dirty="0" smtClean="0"/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("Program for queue demonstration through array");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38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</a:t>
            </a:r>
            <a:r>
              <a:rPr lang="en-US" sz="1800" dirty="0" smtClean="0"/>
              <a:t>{Contd..}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574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while(will ==1)</a:t>
            </a:r>
          </a:p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("\n\</a:t>
            </a:r>
            <a:r>
              <a:rPr lang="en-US" sz="1800" dirty="0" err="1" smtClean="0"/>
              <a:t>nMAIN</a:t>
            </a:r>
            <a:r>
              <a:rPr lang="en-US" sz="1800" dirty="0" smtClean="0"/>
              <a:t> MENU:\n1.Add element to queue\n2.Delete </a:t>
            </a:r>
          </a:p>
          <a:p>
            <a:endParaRPr lang="en-US" sz="1800" dirty="0" smtClean="0"/>
          </a:p>
          <a:p>
            <a:r>
              <a:rPr lang="en-US" sz="1800" dirty="0" smtClean="0"/>
              <a:t>                                           element from the queue\n");</a:t>
            </a:r>
          </a:p>
          <a:p>
            <a:r>
              <a:rPr lang="en-US" sz="1800" dirty="0" smtClean="0"/>
              <a:t>		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d",&amp;will</a:t>
            </a:r>
            <a:r>
              <a:rPr lang="en-US" sz="1800" dirty="0" smtClean="0"/>
              <a:t>);</a:t>
            </a:r>
          </a:p>
          <a:p>
            <a:endParaRPr lang="en-US" sz="1800" dirty="0" smtClean="0"/>
          </a:p>
          <a:p>
            <a:r>
              <a:rPr lang="en-US" sz="1800" dirty="0" smtClean="0"/>
              <a:t>		switch(will)</a:t>
            </a:r>
          </a:p>
          <a:p>
            <a:r>
              <a:rPr lang="en-US" sz="1800" dirty="0" smtClean="0"/>
              <a:t>		{</a:t>
            </a:r>
          </a:p>
          <a:p>
            <a:r>
              <a:rPr lang="en-US" sz="1800" dirty="0" smtClean="0"/>
              <a:t>			case 1:</a:t>
            </a:r>
          </a:p>
          <a:p>
            <a:r>
              <a:rPr lang="en-US" sz="1800" dirty="0" smtClean="0"/>
              <a:t>		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the data... ");</a:t>
            </a:r>
          </a:p>
          <a:p>
            <a:r>
              <a:rPr lang="en-US" sz="1800" dirty="0" smtClean="0"/>
              <a:t>				</a:t>
            </a:r>
            <a:r>
              <a:rPr lang="en-US" sz="1800" dirty="0" err="1" smtClean="0"/>
              <a:t>scanf</a:t>
            </a:r>
            <a:r>
              <a:rPr lang="en-US" sz="1800" dirty="0" smtClean="0"/>
              <a:t>(" %</a:t>
            </a:r>
            <a:r>
              <a:rPr lang="en-US" sz="1800" dirty="0" err="1" smtClean="0"/>
              <a:t>d",&amp;num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				add(num);</a:t>
            </a:r>
          </a:p>
          <a:p>
            <a:r>
              <a:rPr lang="en-US" sz="1800" dirty="0" smtClean="0"/>
              <a:t>			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39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</a:t>
            </a:r>
            <a:r>
              <a:rPr lang="en-US" sz="1800" dirty="0" smtClean="0"/>
              <a:t>{Contd..}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574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case 2: </a:t>
            </a:r>
            <a:r>
              <a:rPr lang="en-US" sz="1800" dirty="0" err="1" smtClean="0"/>
              <a:t>i</a:t>
            </a:r>
            <a:r>
              <a:rPr lang="en-US" sz="1800" dirty="0" smtClean="0"/>
              <a:t>=del();</a:t>
            </a:r>
          </a:p>
          <a:p>
            <a:r>
              <a:rPr lang="en-US" sz="1800" dirty="0" smtClean="0"/>
              <a:t>	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nValue</a:t>
            </a:r>
            <a:r>
              <a:rPr lang="en-US" sz="1800" dirty="0" smtClean="0"/>
              <a:t> returned from delete function is  %d ",</a:t>
            </a:r>
            <a:r>
              <a:rPr lang="en-US" sz="1800" dirty="0" err="1" smtClean="0"/>
              <a:t>i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			break;</a:t>
            </a:r>
          </a:p>
          <a:p>
            <a:endParaRPr lang="en-US" sz="1800" dirty="0" smtClean="0"/>
          </a:p>
          <a:p>
            <a:r>
              <a:rPr lang="en-US" sz="1800" dirty="0" smtClean="0"/>
              <a:t>			default: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nInvalid</a:t>
            </a:r>
            <a:r>
              <a:rPr lang="en-US" sz="1800" dirty="0" smtClean="0"/>
              <a:t> Choice ... ");</a:t>
            </a:r>
          </a:p>
          <a:p>
            <a:r>
              <a:rPr lang="en-US" sz="1800" dirty="0" smtClean="0"/>
              <a:t>		}</a:t>
            </a:r>
          </a:p>
          <a:p>
            <a:endParaRPr lang="en-US" sz="1800" dirty="0" smtClean="0"/>
          </a:p>
          <a:p>
            <a:r>
              <a:rPr lang="en-US" sz="1800" dirty="0" smtClean="0"/>
              <a:t>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nDo</a:t>
            </a:r>
            <a:r>
              <a:rPr lang="en-US" sz="1800" dirty="0" smtClean="0"/>
              <a:t> you want to do more operations on Queue ( 1 for yes, any other </a:t>
            </a:r>
          </a:p>
          <a:p>
            <a:r>
              <a:rPr lang="en-US" sz="1800" dirty="0" smtClean="0"/>
              <a:t>                                               key to exit)?\n");</a:t>
            </a:r>
          </a:p>
          <a:p>
            <a:r>
              <a:rPr lang="en-US" sz="1800" dirty="0" smtClean="0"/>
              <a:t>     		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("%d" , &amp;will);</a:t>
            </a:r>
          </a:p>
          <a:p>
            <a:r>
              <a:rPr lang="en-US" sz="1800" dirty="0" smtClean="0"/>
              <a:t>	} //end of  outer while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Structures and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9144000" cy="53339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000" dirty="0" err="1" smtClean="0"/>
              <a:t>Pseudocode</a:t>
            </a:r>
            <a:r>
              <a:rPr lang="en-US" sz="3000" dirty="0" smtClean="0"/>
              <a:t> is the combination of ……………… and ………………..</a:t>
            </a:r>
          </a:p>
          <a:p>
            <a:pPr>
              <a:lnSpc>
                <a:spcPct val="160000"/>
              </a:lnSpc>
            </a:pPr>
            <a:r>
              <a:rPr lang="en-US" sz="3000" dirty="0" smtClean="0"/>
              <a:t>……………. or ……………. Model of organizing data is called as …….. ………..</a:t>
            </a:r>
          </a:p>
          <a:p>
            <a:pPr>
              <a:lnSpc>
                <a:spcPct val="160000"/>
              </a:lnSpc>
            </a:pPr>
            <a:r>
              <a:rPr lang="en-US" sz="3000" dirty="0" smtClean="0"/>
              <a:t>……… and ……… are used to represent data organized in a data structure.</a:t>
            </a:r>
          </a:p>
          <a:p>
            <a:pPr>
              <a:lnSpc>
                <a:spcPct val="160000"/>
              </a:lnSpc>
            </a:pPr>
            <a:r>
              <a:rPr lang="en-US" sz="3000" dirty="0" smtClean="0"/>
              <a:t>…………, ……….., ………….. and ………….. Are four major operations that can be performed in data structure</a:t>
            </a:r>
          </a:p>
          <a:p>
            <a:pPr>
              <a:lnSpc>
                <a:spcPct val="160000"/>
              </a:lnSpc>
            </a:pPr>
            <a:r>
              <a:rPr lang="en-US" sz="3000" dirty="0" smtClean="0"/>
              <a:t>Accessing each record exactly once to process certain data in data structure is called as …………….</a:t>
            </a:r>
          </a:p>
          <a:p>
            <a:pPr>
              <a:lnSpc>
                <a:spcPct val="160000"/>
              </a:lnSpc>
            </a:pPr>
            <a:r>
              <a:rPr lang="en-US" sz="3000" dirty="0" smtClean="0"/>
              <a:t>Algorithm can be defined as …………. to a …………..</a:t>
            </a:r>
          </a:p>
          <a:p>
            <a:pPr>
              <a:lnSpc>
                <a:spcPct val="160000"/>
              </a:lnSpc>
            </a:pPr>
            <a:r>
              <a:rPr lang="en-US" sz="3000" dirty="0" smtClean="0"/>
              <a:t>Algorithms must eventually ………. and produce ……….</a:t>
            </a:r>
          </a:p>
          <a:p>
            <a:pPr>
              <a:lnSpc>
                <a:spcPct val="160000"/>
              </a:lnSpc>
            </a:pPr>
            <a:r>
              <a:rPr lang="en-US" sz="3000" dirty="0" smtClean="0"/>
              <a:t>There can be …………. Algorithms for ………. Problem.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330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 to Learn {Contd..}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40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</a:t>
            </a:r>
            <a:r>
              <a:rPr lang="en-US" sz="1800" dirty="0" smtClean="0"/>
              <a:t>{Contd..}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981200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void add(int a)</a:t>
            </a:r>
          </a:p>
          <a:p>
            <a:r>
              <a:rPr lang="en-US" sz="1800" dirty="0" smtClean="0"/>
              <a:t>{</a:t>
            </a:r>
          </a:p>
          <a:p>
            <a:endParaRPr lang="en-US" sz="1800" dirty="0" smtClean="0"/>
          </a:p>
          <a:p>
            <a:r>
              <a:rPr lang="en-US" sz="1800" dirty="0" smtClean="0"/>
              <a:t>	if(rear&gt;MAXSIZE)</a:t>
            </a:r>
          </a:p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("\n\n\</a:t>
            </a:r>
            <a:r>
              <a:rPr lang="en-US" sz="1800" dirty="0" err="1" smtClean="0"/>
              <a:t>tQUEUE</a:t>
            </a:r>
            <a:r>
              <a:rPr lang="en-US" sz="1800" dirty="0" smtClean="0"/>
              <a:t> FULL");</a:t>
            </a:r>
          </a:p>
          <a:p>
            <a:r>
              <a:rPr lang="en-US" sz="1800" dirty="0" smtClean="0"/>
              <a:t>		return;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	else</a:t>
            </a:r>
          </a:p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	q[rear]=a;</a:t>
            </a:r>
          </a:p>
          <a:p>
            <a:r>
              <a:rPr lang="en-US" sz="1800" dirty="0" smtClean="0"/>
              <a:t>		rear++;</a:t>
            </a:r>
          </a:p>
          <a:p>
            <a:r>
              <a:rPr lang="en-US" sz="1800" dirty="0" smtClean="0"/>
              <a:t>	       //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("\n\</a:t>
            </a:r>
            <a:r>
              <a:rPr lang="en-US" sz="1800" dirty="0" err="1" smtClean="0"/>
              <a:t>nValue</a:t>
            </a:r>
            <a:r>
              <a:rPr lang="en-US" sz="1800" dirty="0" smtClean="0"/>
              <a:t> of rear = %d and the value of </a:t>
            </a:r>
          </a:p>
          <a:p>
            <a:endParaRPr lang="en-US" sz="1800" dirty="0" smtClean="0"/>
          </a:p>
          <a:p>
            <a:r>
              <a:rPr lang="en-US" sz="1800" dirty="0" smtClean="0"/>
              <a:t>front is %</a:t>
            </a:r>
            <a:r>
              <a:rPr lang="en-US" sz="1800" dirty="0" err="1" smtClean="0"/>
              <a:t>d",rear,front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41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 </a:t>
            </a:r>
            <a:r>
              <a:rPr lang="en-US" sz="1800" dirty="0" smtClean="0"/>
              <a:t>{Contd..}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981200"/>
            <a:ext cx="899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int del()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	int a;</a:t>
            </a:r>
          </a:p>
          <a:p>
            <a:r>
              <a:rPr lang="en-US" sz="1800" dirty="0" smtClean="0"/>
              <a:t>	if(front == rear)</a:t>
            </a:r>
          </a:p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("\n\n\</a:t>
            </a:r>
            <a:r>
              <a:rPr lang="en-US" sz="1800" dirty="0" err="1" smtClean="0"/>
              <a:t>tQUEUE</a:t>
            </a:r>
            <a:r>
              <a:rPr lang="en-US" sz="1800" dirty="0" smtClean="0"/>
              <a:t> EMPTY");</a:t>
            </a:r>
          </a:p>
          <a:p>
            <a:r>
              <a:rPr lang="en-US" sz="1800" dirty="0" smtClean="0"/>
              <a:t>		return(0);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	else</a:t>
            </a:r>
          </a:p>
          <a:p>
            <a:r>
              <a:rPr lang="en-US" sz="1800" dirty="0" smtClean="0"/>
              <a:t>	{</a:t>
            </a:r>
          </a:p>
          <a:p>
            <a:r>
              <a:rPr lang="en-US" sz="1800" dirty="0" smtClean="0"/>
              <a:t>		a=q[front];</a:t>
            </a:r>
          </a:p>
          <a:p>
            <a:r>
              <a:rPr lang="en-US" sz="1800" dirty="0" smtClean="0"/>
              <a:t>		front++;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	return(a);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Queue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1905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What are the limitations of linear queue?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Queue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19050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In Circular queue, the </a:t>
            </a:r>
            <a:r>
              <a:rPr lang="en-US" sz="2800" b="1" i="1" dirty="0" smtClean="0"/>
              <a:t>rear</a:t>
            </a:r>
            <a:r>
              <a:rPr lang="en-US" sz="2800" dirty="0" smtClean="0"/>
              <a:t> may increase even after it has reached MAXSIXE-1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However this increment makes its value 0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Similarly, </a:t>
            </a:r>
            <a:r>
              <a:rPr lang="en-US" sz="2800" b="1" i="1" dirty="0" smtClean="0"/>
              <a:t>front</a:t>
            </a:r>
            <a:r>
              <a:rPr lang="en-US" sz="2800" dirty="0" smtClean="0"/>
              <a:t> is allowed to increment when the deletion has occurred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It is possible that value of </a:t>
            </a:r>
            <a:r>
              <a:rPr lang="en-US" sz="2800" b="1" i="1" dirty="0" smtClean="0"/>
              <a:t>rear</a:t>
            </a:r>
            <a:r>
              <a:rPr lang="en-US" sz="2800" dirty="0" smtClean="0"/>
              <a:t> may be less than </a:t>
            </a:r>
            <a:r>
              <a:rPr lang="en-US" sz="2800" b="1" i="1" dirty="0" smtClean="0"/>
              <a:t>front</a:t>
            </a:r>
            <a:r>
              <a:rPr lang="en-US" sz="2800" dirty="0" smtClean="0"/>
              <a:t> but deletion is always done at </a:t>
            </a:r>
            <a:r>
              <a:rPr lang="en-US" sz="2800" b="1" i="1" dirty="0" smtClean="0"/>
              <a:t>front</a:t>
            </a:r>
            <a:r>
              <a:rPr lang="en-US" sz="2800" dirty="0" smtClean="0"/>
              <a:t> and insertions from </a:t>
            </a:r>
            <a:r>
              <a:rPr lang="en-US" sz="2800" b="1" i="1" dirty="0" smtClean="0"/>
              <a:t>rear</a:t>
            </a:r>
          </a:p>
          <a:p>
            <a:pPr>
              <a:buClr>
                <a:schemeClr val="accent1"/>
              </a:buClr>
            </a:pPr>
            <a:endParaRPr lang="en-US" sz="28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How do you know the number of elements in the queue?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Queue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19812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Total number of elements in queue can be evaluated by:</a:t>
            </a:r>
          </a:p>
          <a:p>
            <a:pPr>
              <a:buClr>
                <a:schemeClr val="accent1"/>
              </a:buClr>
            </a:pPr>
            <a:r>
              <a:rPr lang="en-US" sz="2800" dirty="0" smtClean="0"/>
              <a:t>	(rear-front)+1	if rear&gt;=front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If at any time rear&lt;front, at least one deletion has occurred and total number of insertion so far has been more than MAXSIZE and total number of elements can be evaluated by:</a:t>
            </a:r>
          </a:p>
          <a:p>
            <a:pPr>
              <a:buClr>
                <a:schemeClr val="accent1"/>
              </a:buClr>
            </a:pPr>
            <a:r>
              <a:rPr lang="en-US" sz="2800" dirty="0" smtClean="0"/>
              <a:t>	MAXSIZE-front-rear+1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In normal situation when front &lt; rear, number of elements is evaluated by:</a:t>
            </a:r>
          </a:p>
          <a:p>
            <a:pPr>
              <a:buClr>
                <a:schemeClr val="accent1"/>
              </a:buClr>
            </a:pPr>
            <a:r>
              <a:rPr lang="en-US" sz="2800" dirty="0" smtClean="0"/>
              <a:t>	rear-front+1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812280"/>
            <a:ext cx="733864" cy="274320"/>
          </a:xfrm>
          <a:noFill/>
        </p:spPr>
        <p:txBody>
          <a:bodyPr/>
          <a:lstStyle/>
          <a:p>
            <a:fld id="{77DFA4FD-A2F9-461C-BEF2-39BBEA6DDE9D}" type="slidenum">
              <a:rPr lang="en-US"/>
              <a:pPr/>
              <a:t>45</a:t>
            </a:fld>
            <a:endParaRPr lang="en-US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Queue</a:t>
            </a:r>
            <a:endParaRPr lang="en-US" sz="1800" dirty="0"/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2019300" y="2672081"/>
            <a:ext cx="1858963" cy="1951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b="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2924175" y="2649856"/>
            <a:ext cx="1588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2063750" y="3307081"/>
            <a:ext cx="839788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2266950" y="3646806"/>
            <a:ext cx="636588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2903538" y="3307081"/>
            <a:ext cx="928687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925763" y="3646806"/>
            <a:ext cx="74930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2609850" y="3327719"/>
            <a:ext cx="703263" cy="7032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22" descr="C:\WINDOWS\Desktop\未命名.bmp"/>
          <p:cNvPicPr>
            <a:picLocks noChangeAspect="1" noChangeArrowheads="1"/>
          </p:cNvPicPr>
          <p:nvPr/>
        </p:nvPicPr>
        <p:blipFill>
          <a:blip r:embed="rId3" cstate="print"/>
          <a:srcRect t="40695" r="62872" b="2951"/>
          <a:stretch>
            <a:fillRect/>
          </a:stretch>
        </p:blipFill>
        <p:spPr bwMode="auto">
          <a:xfrm>
            <a:off x="5387975" y="2332356"/>
            <a:ext cx="2438400" cy="2667000"/>
          </a:xfrm>
          <a:prstGeom prst="rect">
            <a:avLst/>
          </a:prstGeom>
          <a:noFill/>
        </p:spPr>
      </p:pic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881188" y="1856106"/>
            <a:ext cx="2630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 b="0"/>
              <a:t>EMPTY QUEUE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895475" y="2526031"/>
            <a:ext cx="569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TW" altLang="en-US" b="0" dirty="0" smtClean="0"/>
              <a:t>[</a:t>
            </a:r>
            <a:r>
              <a:rPr kumimoji="1" lang="en-US" altLang="zh-TW" b="0" dirty="0" smtClean="0"/>
              <a:t>1</a:t>
            </a:r>
            <a:r>
              <a:rPr kumimoji="1" lang="zh-TW" altLang="en-US" b="0" dirty="0" smtClean="0"/>
              <a:t>]</a:t>
            </a:r>
            <a:endParaRPr kumimoji="1" lang="zh-TW" altLang="en-US" b="0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352800" y="2545081"/>
            <a:ext cx="4339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 dirty="0" smtClean="0"/>
              <a:t>  [</a:t>
            </a:r>
            <a:r>
              <a:rPr kumimoji="1" lang="en-US" altLang="zh-TW" b="0" dirty="0" smtClean="0"/>
              <a:t>2</a:t>
            </a:r>
            <a:r>
              <a:rPr kumimoji="1" lang="zh-TW" altLang="en-US" b="0" dirty="0" smtClean="0"/>
              <a:t>]                  [</a:t>
            </a:r>
            <a:r>
              <a:rPr kumimoji="1" lang="en-US" altLang="zh-TW" dirty="0" smtClean="0"/>
              <a:t>1</a:t>
            </a:r>
            <a:r>
              <a:rPr kumimoji="1" lang="zh-TW" altLang="en-US" b="0" dirty="0" smtClean="0"/>
              <a:t>]                    [</a:t>
            </a:r>
            <a:r>
              <a:rPr kumimoji="1" lang="en-US" altLang="zh-TW" dirty="0" smtClean="0"/>
              <a:t>2</a:t>
            </a:r>
            <a:r>
              <a:rPr kumimoji="1" lang="zh-TW" altLang="en-US" b="0" dirty="0" smtClean="0"/>
              <a:t>]</a:t>
            </a:r>
            <a:endParaRPr kumimoji="1" lang="zh-TW" altLang="en-US" b="0" dirty="0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1473200" y="3515044"/>
            <a:ext cx="6776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 dirty="0" smtClean="0"/>
              <a:t>[</a:t>
            </a:r>
            <a:r>
              <a:rPr kumimoji="1" lang="en-US" altLang="zh-TW" b="0" dirty="0" smtClean="0"/>
              <a:t>0</a:t>
            </a:r>
            <a:r>
              <a:rPr kumimoji="1" lang="zh-TW" altLang="en-US" b="0" dirty="0" smtClean="0"/>
              <a:t>]                           [</a:t>
            </a:r>
            <a:r>
              <a:rPr kumimoji="1" lang="en-US" altLang="zh-TW" dirty="0" smtClean="0"/>
              <a:t>3</a:t>
            </a:r>
            <a:r>
              <a:rPr kumimoji="1" lang="zh-TW" altLang="en-US" b="0" dirty="0" smtClean="0"/>
              <a:t>]         [</a:t>
            </a:r>
            <a:r>
              <a:rPr kumimoji="1" lang="en-US" altLang="zh-TW" dirty="0" smtClean="0"/>
              <a:t>0</a:t>
            </a:r>
            <a:r>
              <a:rPr kumimoji="1" lang="zh-TW" altLang="en-US" b="0" dirty="0" smtClean="0"/>
              <a:t>]                            [</a:t>
            </a:r>
            <a:r>
              <a:rPr kumimoji="1" lang="en-US" altLang="zh-TW" dirty="0" smtClean="0"/>
              <a:t>3</a:t>
            </a:r>
            <a:r>
              <a:rPr kumimoji="1" lang="zh-TW" altLang="en-US" b="0" dirty="0" smtClean="0"/>
              <a:t>]   </a:t>
            </a:r>
            <a:endParaRPr kumimoji="1" lang="zh-TW" altLang="en-US" b="0" dirty="0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914400" y="4648200"/>
            <a:ext cx="74025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TW" altLang="en-US" b="0" dirty="0"/>
              <a:t>                 </a:t>
            </a:r>
            <a:r>
              <a:rPr kumimoji="1" lang="zh-TW" altLang="en-US" b="0" dirty="0" smtClean="0"/>
              <a:t>[</a:t>
            </a:r>
            <a:r>
              <a:rPr kumimoji="1" lang="en-US" altLang="zh-TW" b="0" dirty="0" smtClean="0"/>
              <a:t>5</a:t>
            </a:r>
            <a:r>
              <a:rPr kumimoji="1" lang="zh-TW" altLang="en-US" b="0" dirty="0" smtClean="0"/>
              <a:t>]            [</a:t>
            </a:r>
            <a:r>
              <a:rPr kumimoji="1" lang="en-US" altLang="zh-TW" dirty="0" smtClean="0"/>
              <a:t>4</a:t>
            </a:r>
            <a:r>
              <a:rPr kumimoji="1" lang="zh-TW" altLang="en-US" b="0" dirty="0" smtClean="0"/>
              <a:t>]                        [</a:t>
            </a:r>
            <a:r>
              <a:rPr kumimoji="1" lang="en-US" altLang="zh-TW" b="0" dirty="0" smtClean="0"/>
              <a:t>5</a:t>
            </a:r>
            <a:r>
              <a:rPr kumimoji="1" lang="zh-TW" altLang="en-US" b="0" dirty="0" smtClean="0"/>
              <a:t>]       [</a:t>
            </a:r>
            <a:r>
              <a:rPr kumimoji="1" lang="en-US" altLang="zh-TW" dirty="0" smtClean="0"/>
              <a:t>4</a:t>
            </a:r>
            <a:r>
              <a:rPr kumimoji="1" lang="zh-TW" altLang="en-US" b="0" dirty="0" smtClean="0"/>
              <a:t>] </a:t>
            </a:r>
            <a:endParaRPr kumimoji="1" lang="zh-TW" altLang="en-US" b="0" dirty="0"/>
          </a:p>
          <a:p>
            <a:pPr eaLnBrk="1" hangingPunct="1"/>
            <a:endParaRPr kumimoji="1" lang="zh-TW" altLang="en-US" b="0" dirty="0"/>
          </a:p>
          <a:p>
            <a:pPr eaLnBrk="1" hangingPunct="1"/>
            <a:endParaRPr kumimoji="1" lang="zh-TW" altLang="en-US" b="0" dirty="0"/>
          </a:p>
          <a:p>
            <a:pPr eaLnBrk="1" hangingPunct="1"/>
            <a:r>
              <a:rPr kumimoji="1" lang="zh-TW" altLang="zh-TW" dirty="0"/>
              <a:t>                    </a:t>
            </a:r>
            <a:r>
              <a:rPr kumimoji="1" lang="en-US" altLang="zh-TW" dirty="0"/>
              <a:t>front = 0                                           front = 0</a:t>
            </a:r>
          </a:p>
          <a:p>
            <a:pPr eaLnBrk="1" hangingPunct="1"/>
            <a:r>
              <a:rPr kumimoji="1" lang="en-US" altLang="zh-TW" dirty="0"/>
              <a:t>                    rear = 0                                             rear = </a:t>
            </a:r>
            <a:r>
              <a:rPr kumimoji="1" lang="en-US" altLang="zh-TW" dirty="0" smtClean="0"/>
              <a:t>3</a:t>
            </a:r>
            <a:endParaRPr kumimoji="1" lang="en-US" altLang="zh-TW" dirty="0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5781675" y="2948306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/>
              <a:t>J2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464175" y="3561081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 dirty="0"/>
              <a:t>J1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6575425" y="2948306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/>
              <a:t>J3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33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Queue</a:t>
            </a:r>
            <a:endParaRPr lang="en-US" sz="1800" dirty="0"/>
          </a:p>
        </p:txBody>
      </p:sp>
      <p:pic>
        <p:nvPicPr>
          <p:cNvPr id="43" name="Picture 2" descr="C:\WINDOWS\Desktop\未命名1.bmp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7400" y="2209041"/>
            <a:ext cx="5756275" cy="3163819"/>
          </a:xfrm>
          <a:prstGeom prst="rect">
            <a:avLst/>
          </a:prstGeom>
          <a:noFill/>
        </p:spPr>
      </p:pic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1828800" y="1758950"/>
            <a:ext cx="489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 dirty="0"/>
              <a:t> </a:t>
            </a:r>
            <a:r>
              <a:rPr kumimoji="1" lang="en-US" altLang="zh-TW" b="0" dirty="0"/>
              <a:t>FULL QUEUE                        FULL QUEUE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744663" y="2540000"/>
            <a:ext cx="6083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 dirty="0" smtClean="0"/>
              <a:t>  [</a:t>
            </a:r>
            <a:r>
              <a:rPr kumimoji="1" lang="en-US" altLang="zh-TW" dirty="0" smtClean="0"/>
              <a:t>1</a:t>
            </a:r>
            <a:r>
              <a:rPr kumimoji="1" lang="zh-TW" altLang="en-US" b="0" dirty="0" smtClean="0"/>
              <a:t>]                      [</a:t>
            </a:r>
            <a:r>
              <a:rPr kumimoji="1" lang="en-US" altLang="zh-TW" b="0" dirty="0" smtClean="0"/>
              <a:t>2</a:t>
            </a:r>
            <a:r>
              <a:rPr kumimoji="1" lang="zh-TW" altLang="en-US" b="0" dirty="0" smtClean="0"/>
              <a:t>]             [</a:t>
            </a:r>
            <a:r>
              <a:rPr kumimoji="1" lang="en-US" altLang="zh-TW" b="0" dirty="0" smtClean="0"/>
              <a:t>1</a:t>
            </a:r>
            <a:r>
              <a:rPr kumimoji="1" lang="zh-TW" altLang="en-US" b="0" dirty="0" smtClean="0"/>
              <a:t>]                     [</a:t>
            </a:r>
            <a:r>
              <a:rPr kumimoji="1" lang="en-US" altLang="zh-TW" b="0" dirty="0" smtClean="0"/>
              <a:t>2</a:t>
            </a:r>
            <a:r>
              <a:rPr kumimoji="1" lang="zh-TW" altLang="en-US" b="0" dirty="0" smtClean="0"/>
              <a:t>]</a:t>
            </a:r>
            <a:endParaRPr kumimoji="1" lang="zh-TW" altLang="en-US" b="0" dirty="0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246188" y="3719513"/>
            <a:ext cx="6973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 dirty="0"/>
              <a:t>     </a:t>
            </a:r>
            <a:r>
              <a:rPr kumimoji="1" lang="zh-TW" altLang="en-US" b="0" dirty="0" smtClean="0"/>
              <a:t>[</a:t>
            </a:r>
            <a:r>
              <a:rPr kumimoji="1" lang="en-US" altLang="zh-TW" b="0" dirty="0" smtClean="0"/>
              <a:t>0</a:t>
            </a:r>
            <a:r>
              <a:rPr kumimoji="1" lang="zh-TW" altLang="en-US" b="0" dirty="0" smtClean="0"/>
              <a:t>]                              [</a:t>
            </a:r>
            <a:r>
              <a:rPr kumimoji="1" lang="en-US" altLang="zh-TW" b="0" dirty="0" smtClean="0"/>
              <a:t>3</a:t>
            </a:r>
            <a:r>
              <a:rPr kumimoji="1" lang="zh-TW" altLang="en-US" b="0" dirty="0" smtClean="0"/>
              <a:t>]    [</a:t>
            </a:r>
            <a:r>
              <a:rPr kumimoji="1" lang="en-US" altLang="zh-TW" b="0" dirty="0" smtClean="0"/>
              <a:t>0</a:t>
            </a:r>
            <a:r>
              <a:rPr kumimoji="1" lang="zh-TW" altLang="en-US" b="0" dirty="0" smtClean="0"/>
              <a:t>]                       </a:t>
            </a:r>
            <a:r>
              <a:rPr kumimoji="1" lang="en-US" altLang="zh-TW" b="0" dirty="0" smtClean="0">
                <a:solidFill>
                  <a:srgbClr val="FF0000"/>
                </a:solidFill>
              </a:rPr>
              <a:t>J4  </a:t>
            </a:r>
            <a:r>
              <a:rPr kumimoji="1" lang="zh-TW" altLang="en-US" b="0" dirty="0" smtClean="0">
                <a:solidFill>
                  <a:srgbClr val="FF0000"/>
                </a:solidFill>
              </a:rPr>
              <a:t> [</a:t>
            </a:r>
            <a:r>
              <a:rPr kumimoji="1" lang="en-US" altLang="zh-TW" b="0" dirty="0" smtClean="0">
                <a:solidFill>
                  <a:srgbClr val="FF0000"/>
                </a:solidFill>
              </a:rPr>
              <a:t>3</a:t>
            </a:r>
            <a:r>
              <a:rPr kumimoji="1" lang="zh-TW" altLang="en-US" b="0" dirty="0" smtClean="0">
                <a:solidFill>
                  <a:srgbClr val="FF0000"/>
                </a:solidFill>
              </a:rPr>
              <a:t>]</a:t>
            </a:r>
            <a:endParaRPr kumimoji="1"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2336800" y="4852988"/>
            <a:ext cx="5083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 dirty="0" smtClean="0"/>
              <a:t>[</a:t>
            </a:r>
            <a:r>
              <a:rPr kumimoji="1" lang="en-US" altLang="zh-TW" b="0" dirty="0" smtClean="0"/>
              <a:t>5</a:t>
            </a:r>
            <a:r>
              <a:rPr kumimoji="1" lang="zh-TW" altLang="en-US" b="0" dirty="0" smtClean="0"/>
              <a:t>]          [</a:t>
            </a:r>
            <a:r>
              <a:rPr kumimoji="1" lang="en-US" altLang="zh-TW" b="0" dirty="0" smtClean="0"/>
              <a:t>4</a:t>
            </a:r>
            <a:r>
              <a:rPr kumimoji="1" lang="zh-TW" altLang="en-US" b="0" dirty="0" smtClean="0"/>
              <a:t>]                        [</a:t>
            </a:r>
            <a:r>
              <a:rPr kumimoji="1" lang="en-US" altLang="zh-TW" b="0" dirty="0" smtClean="0"/>
              <a:t>5</a:t>
            </a:r>
            <a:r>
              <a:rPr kumimoji="1" lang="zh-TW" altLang="en-US" b="0" dirty="0" smtClean="0"/>
              <a:t>]           [</a:t>
            </a:r>
            <a:r>
              <a:rPr kumimoji="1" lang="en-US" altLang="zh-TW" b="0" dirty="0" smtClean="0"/>
              <a:t>4</a:t>
            </a:r>
            <a:r>
              <a:rPr kumimoji="1" lang="zh-TW" altLang="en-US" b="0" dirty="0" smtClean="0"/>
              <a:t>]</a:t>
            </a:r>
            <a:endParaRPr kumimoji="1" lang="zh-TW" altLang="en-US" b="0" dirty="0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2628900" y="5467350"/>
            <a:ext cx="11865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/>
              <a:t>front =0</a:t>
            </a:r>
          </a:p>
          <a:p>
            <a:pPr eaLnBrk="1" hangingPunct="1"/>
            <a:r>
              <a:rPr kumimoji="1" lang="en-US" altLang="zh-TW" dirty="0"/>
              <a:t>rear = </a:t>
            </a:r>
            <a:r>
              <a:rPr kumimoji="1" lang="en-US" altLang="zh-TW" dirty="0" smtClean="0"/>
              <a:t>5</a:t>
            </a:r>
            <a:endParaRPr kumimoji="1" lang="en-US" altLang="zh-TW" dirty="0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832475" y="5470525"/>
            <a:ext cx="11865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/>
              <a:t>front </a:t>
            </a:r>
            <a:r>
              <a:rPr kumimoji="1" lang="en-US" altLang="zh-TW" dirty="0" smtClean="0"/>
              <a:t>=3</a:t>
            </a:r>
            <a:endParaRPr kumimoji="1" lang="en-US" altLang="zh-TW" dirty="0"/>
          </a:p>
          <a:p>
            <a:pPr eaLnBrk="1" hangingPunct="1"/>
            <a:r>
              <a:rPr kumimoji="1" lang="en-US" altLang="zh-TW" dirty="0"/>
              <a:t>rear </a:t>
            </a:r>
            <a:r>
              <a:rPr kumimoji="1" lang="en-US" altLang="zh-TW" dirty="0" smtClean="0"/>
              <a:t>= 2</a:t>
            </a:r>
            <a:endParaRPr kumimoji="1" lang="en-US" altLang="zh-TW" dirty="0"/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2516188" y="2925763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smtClean="0">
                <a:solidFill>
                  <a:srgbClr val="FF0000"/>
                </a:solidFill>
              </a:rPr>
              <a:t>J2        J3</a:t>
            </a:r>
            <a:r>
              <a:rPr kumimoji="1" lang="en-US" altLang="zh-TW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220913" y="3743325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smtClean="0">
                <a:solidFill>
                  <a:srgbClr val="FF0000"/>
                </a:solidFill>
              </a:rPr>
              <a:t>J1               J4</a:t>
            </a:r>
            <a:endParaRPr kumimoji="1" lang="en-US" altLang="zh-TW" b="0" dirty="0">
              <a:solidFill>
                <a:srgbClr val="FF0000"/>
              </a:solidFill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3200400" y="4191000"/>
            <a:ext cx="535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dirty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J5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5646738" y="4332288"/>
            <a:ext cx="1425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smtClean="0">
                <a:solidFill>
                  <a:srgbClr val="FF0000"/>
                </a:solidFill>
              </a:rPr>
              <a:t>   J6      J5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486400" y="3733800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>
                <a:solidFill>
                  <a:srgbClr val="FF0000"/>
                </a:solidFill>
              </a:rPr>
              <a:t>J7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5486400" y="2971800"/>
            <a:ext cx="16562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smtClean="0"/>
              <a:t>    </a:t>
            </a:r>
            <a:r>
              <a:rPr kumimoji="1" lang="en-US" altLang="zh-TW" dirty="0" smtClean="0">
                <a:solidFill>
                  <a:srgbClr val="FF0000"/>
                </a:solidFill>
              </a:rPr>
              <a:t>J8        </a:t>
            </a:r>
            <a:r>
              <a:rPr kumimoji="1" lang="en-US" altLang="zh-TW" dirty="0">
                <a:solidFill>
                  <a:srgbClr val="FF0000"/>
                </a:solidFill>
              </a:rPr>
              <a:t>J9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67000" y="42672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J6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256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void </a:t>
            </a:r>
            <a:r>
              <a:rPr lang="en-US" altLang="zh-TW" dirty="0" err="1" smtClean="0"/>
              <a:t>addq</a:t>
            </a:r>
            <a:r>
              <a:rPr lang="en-US" altLang="zh-TW" dirty="0" smtClean="0"/>
              <a:t>(int front, int rear, element item)</a:t>
            </a:r>
          </a:p>
          <a:p>
            <a:pPr>
              <a:buNone/>
            </a:pPr>
            <a:r>
              <a:rPr lang="en-US" altLang="zh-TW" dirty="0" smtClean="0"/>
              <a:t>{</a:t>
            </a:r>
            <a:br>
              <a:rPr lang="en-US" altLang="zh-TW" dirty="0" smtClean="0"/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 add an item to the queue */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rear = (rear +1) % MAX_QUEUE_SIZE;</a:t>
            </a:r>
            <a:br>
              <a:rPr lang="en-US" altLang="zh-TW" dirty="0" smtClean="0"/>
            </a:br>
            <a:r>
              <a:rPr lang="en-US" altLang="zh-TW" dirty="0" smtClean="0"/>
              <a:t>     if (front == rear)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 reset rear and print error */</a:t>
            </a:r>
          </a:p>
          <a:p>
            <a:pPr>
              <a:buNone/>
            </a:pP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altLang="zh-TW" sz="2400" dirty="0" smtClean="0"/>
              <a:t>{</a:t>
            </a:r>
          </a:p>
          <a:p>
            <a:pPr>
              <a:buNone/>
            </a:pP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(“\n Queue Overflow!”);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sz="2400" dirty="0" smtClean="0"/>
              <a:t>exit();</a:t>
            </a:r>
          </a:p>
          <a:p>
            <a:pPr>
              <a:buNone/>
            </a:pPr>
            <a:r>
              <a:rPr lang="en-US" altLang="zh-TW" sz="2400" dirty="0" smtClean="0"/>
              <a:t>		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queue[rear] = item; </a:t>
            </a:r>
          </a:p>
          <a:p>
            <a:pPr>
              <a:buNone/>
            </a:pPr>
            <a:r>
              <a:rPr lang="en-US" altLang="zh-TW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3846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Queue: Add Element</a:t>
            </a:r>
            <a:endParaRPr lang="en-US" sz="1800" dirty="0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6256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 smtClean="0"/>
              <a:t>element </a:t>
            </a:r>
            <a:r>
              <a:rPr lang="en-US" altLang="zh-TW" dirty="0" err="1" smtClean="0"/>
              <a:t>deleteq</a:t>
            </a:r>
            <a:r>
              <a:rPr lang="en-US" altLang="zh-TW" dirty="0" smtClean="0"/>
              <a:t>(int front, int rear)</a:t>
            </a:r>
            <a:br>
              <a:rPr lang="en-US" altLang="zh-TW" dirty="0" smtClean="0"/>
            </a:br>
            <a:r>
              <a:rPr lang="en-US" altLang="zh-TW" dirty="0" smtClean="0"/>
              <a:t>{</a:t>
            </a:r>
            <a:br>
              <a:rPr lang="en-US" altLang="zh-TW" dirty="0" smtClean="0"/>
            </a:br>
            <a:r>
              <a:rPr lang="en-US" altLang="zh-TW" dirty="0" smtClean="0"/>
              <a:t>   element item;</a:t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en-US" altLang="zh-TW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 remove front element from the queue and put it in item */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if (front == rear)</a:t>
            </a:r>
          </a:p>
          <a:p>
            <a:pPr>
              <a:buNone/>
            </a:pPr>
            <a:r>
              <a:rPr lang="en-US" altLang="zh-TW" dirty="0" smtClean="0"/>
              <a:t>		{</a:t>
            </a:r>
          </a:p>
          <a:p>
            <a:pPr>
              <a:buNone/>
            </a:pPr>
            <a:r>
              <a:rPr lang="en-US" altLang="zh-TW" dirty="0" smtClean="0"/>
              <a:t>	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(“\</a:t>
            </a:r>
            <a:r>
              <a:rPr lang="en-US" altLang="zh-TW" dirty="0" err="1" smtClean="0"/>
              <a:t>nQueue</a:t>
            </a:r>
            <a:r>
              <a:rPr lang="en-US" altLang="zh-TW" dirty="0" smtClean="0"/>
              <a:t> Underflow!”);</a:t>
            </a:r>
          </a:p>
          <a:p>
            <a:pPr>
              <a:buNone/>
            </a:pPr>
            <a:r>
              <a:rPr lang="en-US" altLang="zh-TW" dirty="0" smtClean="0"/>
              <a:t>			exit();</a:t>
            </a:r>
          </a:p>
          <a:p>
            <a:pPr>
              <a:buNone/>
            </a:pPr>
            <a:r>
              <a:rPr lang="en-US" altLang="zh-TW" dirty="0" smtClean="0"/>
              <a:t>		}  </a:t>
            </a:r>
            <a:r>
              <a:rPr lang="en-US" altLang="zh-TW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 </a:t>
            </a:r>
            <a:r>
              <a:rPr lang="en-US" altLang="zh-TW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queue_empty</a:t>
            </a:r>
            <a:r>
              <a:rPr lang="en-US" altLang="zh-TW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returns an error key */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front = (front+1) % MAX_QUEUE_SIZE;</a:t>
            </a:r>
            <a:br>
              <a:rPr lang="en-US" altLang="zh-TW" dirty="0" smtClean="0"/>
            </a:br>
            <a:r>
              <a:rPr lang="en-US" altLang="zh-TW" dirty="0" smtClean="0"/>
              <a:t>      return (queue[front]);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Queue</a:t>
            </a:r>
            <a:endParaRPr lang="en-US" sz="1800" dirty="0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6256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b="1" i="1" dirty="0" smtClean="0"/>
              <a:t>priority</a:t>
            </a:r>
            <a:r>
              <a:rPr lang="en-US" dirty="0" smtClean="0"/>
              <a:t> </a:t>
            </a:r>
            <a:r>
              <a:rPr lang="en-US" b="1" i="1" dirty="0" smtClean="0"/>
              <a:t>queue </a:t>
            </a:r>
            <a:r>
              <a:rPr lang="en-US" dirty="0" smtClean="0"/>
              <a:t>is a collection of elements such that each element has been a priority and the order in which elements are deleted and processed according to following rule: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An element with higher priority is processed before elements with lower priority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If two or more elements have same priority, they are processed according to the order in which they were inserted to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 Queue</a:t>
            </a:r>
            <a:endParaRPr lang="en-US" sz="1800" dirty="0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32391"/>
            <a:ext cx="8534400" cy="4625609"/>
          </a:xfrm>
        </p:spPr>
        <p:txBody>
          <a:bodyPr/>
          <a:lstStyle/>
          <a:p>
            <a:r>
              <a:rPr lang="en-US" dirty="0" smtClean="0"/>
              <a:t>Stack Operations</a:t>
            </a:r>
          </a:p>
          <a:p>
            <a:r>
              <a:rPr lang="en-US" dirty="0" smtClean="0"/>
              <a:t>Stack Application: Evaluation of Infix, Postfix and Prefix Expressions </a:t>
            </a:r>
          </a:p>
          <a:p>
            <a:r>
              <a:rPr lang="en-US" dirty="0" smtClean="0"/>
              <a:t>Operations in Queue,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endParaRPr lang="en-US" dirty="0" smtClean="0"/>
          </a:p>
          <a:p>
            <a:r>
              <a:rPr lang="en-US" dirty="0" smtClean="0"/>
              <a:t>Linear and Circular Queue</a:t>
            </a:r>
          </a:p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6256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There are various ways for implementing a priority queue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most commonly used ways are: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One-way list representation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Using Multiple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 Queue</a:t>
            </a:r>
            <a:endParaRPr lang="en-US" sz="1800" dirty="0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6256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this approach, we maintain separate queue for each level of priority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Each such queue will appear in its own array and has its own pair of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Priority Queue: Using Multiple Queue</a:t>
            </a:r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6256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Writing assignment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Write an </a:t>
            </a:r>
            <a:r>
              <a:rPr lang="en-US" smtClean="0"/>
              <a:t>pseudocode </a:t>
            </a:r>
            <a:r>
              <a:rPr lang="en-US" dirty="0" smtClean="0"/>
              <a:t>to implement priority queue using multiple queues.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Reading assignment: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Chapter 4.2 and 4.3 from Aaron M. </a:t>
            </a:r>
            <a:r>
              <a:rPr lang="en-US" dirty="0" err="1" smtClean="0"/>
              <a:t>Tanembaum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Assignment</a:t>
            </a:r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 smtClean="0"/>
              <a:t>Next Lecture:</a:t>
            </a:r>
            <a:br>
              <a:rPr lang="en-GB" sz="5400" dirty="0" smtClean="0"/>
            </a:br>
            <a:r>
              <a:rPr lang="en-GB" sz="5400" dirty="0" smtClean="0"/>
              <a:t>List/Linked List</a:t>
            </a:r>
            <a:endParaRPr lang="en-GB" sz="5400" dirty="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791200"/>
            <a:ext cx="9144000" cy="585216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Thank You.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495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http://www.c.happycodings.com/Data_Structures/index.html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completing this chapter you will be able to:</a:t>
            </a:r>
          </a:p>
          <a:p>
            <a:pPr lvl="1"/>
            <a:r>
              <a:rPr lang="en-US" dirty="0" smtClean="0"/>
              <a:t>Define an Abstract Data Type (ADT)</a:t>
            </a:r>
          </a:p>
          <a:p>
            <a:pPr lvl="1"/>
            <a:r>
              <a:rPr lang="en-US" dirty="0" smtClean="0"/>
              <a:t>Define Stack as an ADT</a:t>
            </a:r>
          </a:p>
          <a:p>
            <a:pPr lvl="1"/>
            <a:r>
              <a:rPr lang="en-US" dirty="0" smtClean="0"/>
              <a:t>Implement  stack</a:t>
            </a:r>
          </a:p>
          <a:p>
            <a:pPr lvl="1"/>
            <a:r>
              <a:rPr lang="en-US" dirty="0" smtClean="0"/>
              <a:t>Explain different operations that can be applied to stack</a:t>
            </a:r>
          </a:p>
          <a:p>
            <a:pPr lvl="1"/>
            <a:r>
              <a:rPr lang="en-US" dirty="0" smtClean="0"/>
              <a:t>Evaluate arithmetic expressions represented as </a:t>
            </a:r>
            <a:r>
              <a:rPr lang="en-US" i="1" dirty="0" smtClean="0"/>
              <a:t>Polish Notation</a:t>
            </a:r>
          </a:p>
          <a:p>
            <a:pPr lvl="1"/>
            <a:r>
              <a:rPr lang="en-US" dirty="0" smtClean="0"/>
              <a:t>Define Queue as an ADT</a:t>
            </a:r>
          </a:p>
          <a:p>
            <a:pPr lvl="1"/>
            <a:r>
              <a:rPr lang="en-US" dirty="0" smtClean="0"/>
              <a:t>Implement Queue</a:t>
            </a:r>
          </a:p>
          <a:p>
            <a:pPr lvl="1"/>
            <a:r>
              <a:rPr lang="en-US" dirty="0" smtClean="0"/>
              <a:t>Explain different operations that can be applied to queue</a:t>
            </a:r>
          </a:p>
          <a:p>
            <a:pPr lvl="1"/>
            <a:r>
              <a:rPr lang="en-US" dirty="0" smtClean="0"/>
              <a:t>Explain different types of Queue</a:t>
            </a:r>
          </a:p>
          <a:p>
            <a:pPr lvl="1"/>
            <a:r>
              <a:rPr lang="en-US" dirty="0" smtClean="0"/>
              <a:t>Attempt 10 marks’ in final exams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991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Data Type (ADT)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abstract data type</a:t>
            </a:r>
            <a:r>
              <a:rPr lang="en-US" dirty="0" smtClean="0"/>
              <a:t> (</a:t>
            </a:r>
            <a:r>
              <a:rPr lang="en-US" b="1" dirty="0" smtClean="0"/>
              <a:t>ADT</a:t>
            </a:r>
            <a:r>
              <a:rPr lang="en-US" dirty="0" smtClean="0"/>
              <a:t>) s defined as a mathematical model of the data objects that make up a data type as well as the functions that operate on these objects</a:t>
            </a:r>
          </a:p>
          <a:p>
            <a:pPr lvl="1"/>
            <a:r>
              <a:rPr lang="en-US" dirty="0" smtClean="0"/>
              <a:t>there are no standard conventions for defining them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array</a:t>
            </a:r>
          </a:p>
          <a:p>
            <a:pPr lvl="2"/>
            <a:r>
              <a:rPr lang="en-US" dirty="0" smtClean="0"/>
              <a:t>stack: "push”, "pop", “</a:t>
            </a:r>
            <a:r>
              <a:rPr lang="en-US" dirty="0" err="1" smtClean="0"/>
              <a:t>isempty</a:t>
            </a:r>
            <a:r>
              <a:rPr lang="en-US" dirty="0" smtClean="0"/>
              <a:t>”, </a:t>
            </a:r>
            <a:r>
              <a:rPr lang="en-US" dirty="0" err="1" smtClean="0"/>
              <a:t>e.t.c</a:t>
            </a:r>
            <a:endParaRPr lang="en-US" dirty="0" smtClean="0"/>
          </a:p>
          <a:p>
            <a:pPr lvl="2"/>
            <a:r>
              <a:rPr lang="en-US" dirty="0" smtClean="0"/>
              <a:t> queue: “</a:t>
            </a:r>
            <a:r>
              <a:rPr lang="en-US" dirty="0" err="1" smtClean="0"/>
              <a:t>enqueue</a:t>
            </a:r>
            <a:r>
              <a:rPr lang="en-US" dirty="0" smtClean="0"/>
              <a:t>", "</a:t>
            </a:r>
            <a:r>
              <a:rPr lang="en-US" dirty="0" err="1" smtClean="0"/>
              <a:t>dequeue</a:t>
            </a:r>
            <a:r>
              <a:rPr lang="en-US" dirty="0" smtClean="0"/>
              <a:t>“, </a:t>
            </a:r>
            <a:r>
              <a:rPr lang="en-US" dirty="0" err="1" smtClean="0"/>
              <a:t>e.t.c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starting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9154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A Stack is list of elements in which an element may be inserted or deleted only at one end, called the </a:t>
            </a:r>
            <a:r>
              <a:rPr lang="en-US" b="1" i="1" dirty="0" smtClean="0"/>
              <a:t>top </a:t>
            </a:r>
            <a:r>
              <a:rPr lang="en-US" dirty="0" smtClean="0"/>
              <a:t>of the stack</a:t>
            </a:r>
          </a:p>
          <a:p>
            <a:pPr eaLnBrk="1" hangingPunct="1">
              <a:lnSpc>
                <a:spcPct val="85000"/>
              </a:lnSpc>
            </a:pPr>
            <a:r>
              <a:rPr lang="en-US" dirty="0" smtClean="0"/>
              <a:t>This means that elements are removed from stack in the reverse order of that in which they were inserted in to the stack</a:t>
            </a:r>
          </a:p>
          <a:p>
            <a:pPr eaLnBrk="1" hangingPunct="1">
              <a:lnSpc>
                <a:spcPct val="85000"/>
              </a:lnSpc>
            </a:pPr>
            <a:r>
              <a:rPr lang="en-US" dirty="0" smtClean="0"/>
              <a:t>So Stack is a LIFO (last in, first out) data structure</a:t>
            </a:r>
          </a:p>
          <a:p>
            <a:pPr eaLnBrk="1" hangingPunct="1">
              <a:lnSpc>
                <a:spcPct val="85000"/>
              </a:lnSpc>
            </a:pPr>
            <a:r>
              <a:rPr lang="en-US" dirty="0" smtClean="0"/>
              <a:t>Examples: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plates in a cafeteria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return addresses for function calls</a:t>
            </a:r>
          </a:p>
          <a:p>
            <a:pPr eaLnBrk="1" hangingPunct="1">
              <a:lnSpc>
                <a:spcPct val="85000"/>
              </a:lnSpc>
            </a:pPr>
            <a:r>
              <a:rPr lang="en-US" dirty="0" smtClean="0"/>
              <a:t>Implementation: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static: fixed size, implemented as array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dynamic: variable size, implemented as linked list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D2E0D-3AC0-440A-9FBE-3C6DAAA5C8C9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3820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Operations:</a:t>
            </a:r>
          </a:p>
          <a:p>
            <a:pPr lvl="1" eaLnBrk="1" hangingPunct="1"/>
            <a:r>
              <a:rPr lang="en-US" dirty="0" smtClean="0"/>
              <a:t>push: add a value onto the top of the stack</a:t>
            </a:r>
          </a:p>
          <a:p>
            <a:pPr lvl="1" eaLnBrk="1" hangingPunct="1"/>
            <a:r>
              <a:rPr lang="en-US" dirty="0" smtClean="0"/>
              <a:t>pop: remove a value from the top of  the stack</a:t>
            </a:r>
          </a:p>
          <a:p>
            <a:pPr eaLnBrk="1" hangingPunct="1"/>
            <a:r>
              <a:rPr lang="en-US" dirty="0" smtClean="0"/>
              <a:t>Functions:</a:t>
            </a:r>
          </a:p>
          <a:p>
            <a:pPr lvl="1" eaLnBrk="1" hangingPunct="1"/>
            <a:r>
              <a:rPr lang="en-US" b="1" i="1" dirty="0" err="1" smtClean="0">
                <a:latin typeface="Courier New" pitchFamily="49" charset="0"/>
              </a:rPr>
              <a:t>isFull</a:t>
            </a:r>
            <a:r>
              <a:rPr lang="en-US" b="1" i="1" dirty="0" smtClean="0"/>
              <a:t>: </a:t>
            </a:r>
            <a:r>
              <a:rPr lang="en-US" b="1" i="1" dirty="0" smtClean="0">
                <a:latin typeface="Courier New" pitchFamily="49" charset="0"/>
              </a:rPr>
              <a:t>true</a:t>
            </a:r>
            <a:r>
              <a:rPr lang="en-US" b="1" i="1" dirty="0" smtClean="0"/>
              <a:t> </a:t>
            </a:r>
            <a:r>
              <a:rPr lang="en-US" dirty="0" smtClean="0"/>
              <a:t>if the stack is currently full, </a:t>
            </a:r>
            <a:r>
              <a:rPr lang="en-US" i="1" dirty="0" smtClean="0"/>
              <a:t>i.e.</a:t>
            </a:r>
            <a:r>
              <a:rPr lang="en-US" dirty="0" smtClean="0"/>
              <a:t>, has no more space to hold additional elements</a:t>
            </a:r>
          </a:p>
          <a:p>
            <a:pPr lvl="1" eaLnBrk="1" hangingPunct="1"/>
            <a:r>
              <a:rPr lang="en-US" b="1" i="1" dirty="0" err="1" smtClean="0"/>
              <a:t>isEmpty</a:t>
            </a:r>
            <a:r>
              <a:rPr lang="en-US" b="1" i="1" dirty="0" smtClean="0"/>
              <a:t>: </a:t>
            </a:r>
            <a:r>
              <a:rPr lang="en-US" b="1" i="1" dirty="0" smtClean="0">
                <a:latin typeface="Courier New" pitchFamily="49" charset="0"/>
              </a:rPr>
              <a:t>true</a:t>
            </a:r>
            <a:r>
              <a:rPr lang="en-US" b="1" i="1" dirty="0" smtClean="0"/>
              <a:t> </a:t>
            </a:r>
            <a:r>
              <a:rPr lang="en-US" dirty="0" smtClean="0"/>
              <a:t>if the stack currently contains no elements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EC90A-F292-4A10-917F-3073CF1CA0C3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Operations And Functions</a:t>
            </a:r>
            <a:endParaRPr lang="en-US" dirty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 eaLnBrk="1" hangingPunct="1"/>
            <a:r>
              <a:rPr lang="en-US" dirty="0" smtClean="0"/>
              <a:t>Stacks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2062</Words>
  <Application>Microsoft Office PowerPoint</Application>
  <PresentationFormat>On-screen Show (4:3)</PresentationFormat>
  <Paragraphs>641</Paragraphs>
  <Slides>53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Module</vt:lpstr>
      <vt:lpstr>Worksheet</vt:lpstr>
      <vt:lpstr>Data Structures and Algorithms</vt:lpstr>
      <vt:lpstr>Data Structures and Algorithms</vt:lpstr>
      <vt:lpstr>Data Structures and Algorithms</vt:lpstr>
      <vt:lpstr>Data Structures and Algorithms</vt:lpstr>
      <vt:lpstr>Stacks and Queues</vt:lpstr>
      <vt:lpstr>Stacks and Queues</vt:lpstr>
      <vt:lpstr>Stacks and Queues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Data Structures and Algorithms</vt:lpstr>
      <vt:lpstr>Stacks</vt:lpstr>
      <vt:lpstr>Stacks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Next Lecture: List/Linked List</vt:lpstr>
    </vt:vector>
  </TitlesOfParts>
  <Company>DeSales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Manish Aryal</dc:creator>
  <cp:keywords>dsa</cp:keywords>
  <cp:lastModifiedBy>manish</cp:lastModifiedBy>
  <cp:revision>99</cp:revision>
  <dcterms:created xsi:type="dcterms:W3CDTF">2002-07-06T17:30:06Z</dcterms:created>
  <dcterms:modified xsi:type="dcterms:W3CDTF">2011-06-07T16:27:28Z</dcterms:modified>
</cp:coreProperties>
</file>