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98" r:id="rId4"/>
    <p:sldId id="279" r:id="rId5"/>
    <p:sldId id="27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5" r:id="rId16"/>
    <p:sldId id="313" r:id="rId17"/>
    <p:sldId id="316" r:id="rId18"/>
    <p:sldId id="314" r:id="rId19"/>
    <p:sldId id="311" r:id="rId20"/>
    <p:sldId id="312" r:id="rId21"/>
    <p:sldId id="309" r:id="rId22"/>
    <p:sldId id="297" r:id="rId23"/>
  </p:sldIdLst>
  <p:sldSz cx="9144000" cy="6858000" type="screen4x3"/>
  <p:notesSz cx="9942513" cy="6761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E5"/>
    <a:srgbClr val="F9F3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4092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4092" y="6423105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C1092B-A29A-495F-A352-C728D700F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08000"/>
            <a:ext cx="3379787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27623A-7EC6-4103-98FB-F62129BA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B75DB-2512-4706-8365-A2EBE0C502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63C-A1DC-459A-980D-1B063684D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20164-2792-4F3E-8DFE-8CEF883007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024F-DAB4-45B8-A2D0-2D0775890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4B2FF-244C-41F0-92DE-11139CEF08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80255-3121-441A-8679-02F7D7CBFE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1B37-5645-4168-99EC-B1D4A3BFBB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DBD1-6546-42A9-BC02-E1C82CD9CA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6505-198A-401B-997A-1A436A488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3E7CC550-B659-4039-BE50-8F7ABA1A2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93A4EF7-2C53-4061-A32C-14EEAE13A1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Data Structures and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9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Manish Arya</a:t>
            </a:r>
            <a:r>
              <a:rPr lang="en-US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04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9812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charset="0"/>
              </a:rPr>
              <a:t>Deletion</a:t>
            </a:r>
          </a:p>
          <a:p>
            <a:pPr lvl="1">
              <a:buClr>
                <a:schemeClr val="accent1"/>
              </a:buClr>
            </a:pPr>
            <a:r>
              <a:rPr lang="en-GB" sz="2400" dirty="0" smtClean="0">
                <a:latin typeface="Arial" charset="0"/>
              </a:rPr>
              <a:t>Deletion from a general list requires searching the list in order to locate the data being deleted.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GB" sz="2400" dirty="0" smtClean="0">
                <a:latin typeface="Arial" charset="0"/>
              </a:rPr>
              <a:t>Array requires physical shifting after the data is deleted.</a:t>
            </a:r>
            <a:endParaRPr lang="en-GB" sz="24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572000" y="5207000"/>
            <a:ext cx="1386348" cy="431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 dirty="0"/>
              <a:t>25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05000" y="5943600"/>
            <a:ext cx="5237316" cy="431800"/>
            <a:chOff x="914400" y="5046133"/>
            <a:chExt cx="5237316" cy="4318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14400" y="5046133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10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839884" y="5046133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20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765368" y="5046133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30</a:t>
              </a:r>
            </a:p>
          </p:txBody>
        </p:sp>
        <p:cxnSp>
          <p:nvCxnSpPr>
            <p:cNvPr id="12" name="AutoShape 8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2300748" y="5262033"/>
              <a:ext cx="5391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3" name="AutoShape 9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4226232" y="5262033"/>
              <a:ext cx="5391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5029200" y="4572000"/>
            <a:ext cx="385097" cy="503767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85800" y="4114800"/>
            <a:ext cx="7162800" cy="431800"/>
            <a:chOff x="914400" y="6197600"/>
            <a:chExt cx="7162800" cy="431800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14400" y="6197600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10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39884" y="6197600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20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65368" y="6197600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25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690852" y="6197600"/>
              <a:ext cx="1386348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30</a:t>
              </a:r>
            </a:p>
          </p:txBody>
        </p:sp>
        <p:cxnSp>
          <p:nvCxnSpPr>
            <p:cNvPr id="18" name="AutoShape 16"/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>
              <a:off x="2300748" y="6413500"/>
              <a:ext cx="5391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9" name="AutoShape 17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4226232" y="6413500"/>
              <a:ext cx="5391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" name="AutoShape 9"/>
            <p:cNvCxnSpPr>
              <a:cxnSpLocks noChangeShapeType="1"/>
            </p:cNvCxnSpPr>
            <p:nvPr/>
          </p:nvCxnSpPr>
          <p:spPr bwMode="auto">
            <a:xfrm>
              <a:off x="6166465" y="6400800"/>
              <a:ext cx="5391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/>
          <a:lstStyle/>
          <a:p>
            <a:r>
              <a:rPr lang="en-US" dirty="0" smtClean="0"/>
              <a:t>void menu()</a:t>
            </a:r>
          </a:p>
          <a:p>
            <a:r>
              <a:rPr lang="en-US" dirty="0" smtClean="0"/>
              <a:t>void </a:t>
            </a:r>
            <a:r>
              <a:rPr lang="en-US" dirty="0" smtClean="0"/>
              <a:t>create();</a:t>
            </a:r>
          </a:p>
          <a:p>
            <a:r>
              <a:rPr lang="en-US" dirty="0" smtClean="0"/>
              <a:t>void insert(int, int);</a:t>
            </a:r>
          </a:p>
          <a:p>
            <a:r>
              <a:rPr lang="en-US" dirty="0" smtClean="0"/>
              <a:t>void del(int);</a:t>
            </a:r>
          </a:p>
          <a:p>
            <a:r>
              <a:rPr lang="en-US" dirty="0" smtClean="0"/>
              <a:t>void find(int);</a:t>
            </a:r>
          </a:p>
          <a:p>
            <a:r>
              <a:rPr lang="en-US" dirty="0" smtClean="0"/>
              <a:t>void display();</a:t>
            </a:r>
          </a:p>
          <a:p>
            <a:r>
              <a:rPr lang="en-US" dirty="0" smtClean="0"/>
              <a:t>int </a:t>
            </a:r>
            <a:r>
              <a:rPr lang="en-US" dirty="0" err="1" smtClean="0"/>
              <a:t>isfull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int </a:t>
            </a:r>
            <a:r>
              <a:rPr lang="en-US" dirty="0" err="1" smtClean="0"/>
              <a:t>isempty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365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 menu()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int </a:t>
            </a:r>
            <a:r>
              <a:rPr lang="en-US" sz="2600" dirty="0" err="1" smtClean="0"/>
              <a:t>ch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clrscr</a:t>
            </a:r>
            <a:r>
              <a:rPr lang="en-US" sz="2600" dirty="0" smtClean="0"/>
              <a:t>();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("\n\t LIST Implementation using Arrays");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("\n\t1. Create\n\t2. Insert\n\t3. Delete\n\t4. Count\n\t5. Find\n\t6. Display\n\t7. Exit\n\</a:t>
            </a:r>
            <a:r>
              <a:rPr lang="en-US" sz="2600" dirty="0" err="1" smtClean="0"/>
              <a:t>nEnter</a:t>
            </a:r>
            <a:r>
              <a:rPr lang="en-US" sz="2600" dirty="0" smtClean="0"/>
              <a:t> Your Choice:");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scanf</a:t>
            </a:r>
            <a:r>
              <a:rPr lang="en-US" sz="2600" dirty="0" smtClean="0"/>
              <a:t>("%</a:t>
            </a:r>
            <a:r>
              <a:rPr lang="en-US" sz="2600" dirty="0" err="1" smtClean="0"/>
              <a:t>d",&amp;ch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("\n\n");</a:t>
            </a:r>
          </a:p>
          <a:p>
            <a:pPr>
              <a:buNone/>
            </a:pPr>
            <a:r>
              <a:rPr lang="en-US" sz="2600" dirty="0" smtClean="0"/>
              <a:t>	return </a:t>
            </a:r>
            <a:r>
              <a:rPr lang="en-US" sz="2600" dirty="0" err="1" smtClean="0"/>
              <a:t>ch</a:t>
            </a:r>
            <a:r>
              <a:rPr lang="en-US" sz="2600" dirty="0" smtClean="0"/>
              <a:t>;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/>
              <a:t>int </a:t>
            </a:r>
            <a:r>
              <a:rPr lang="en-US" sz="2600" dirty="0" smtClean="0"/>
              <a:t>element;</a:t>
            </a:r>
          </a:p>
          <a:p>
            <a:pPr>
              <a:buNone/>
            </a:pPr>
            <a:r>
              <a:rPr lang="en-US" sz="2600" dirty="0" smtClean="0"/>
              <a:t>	int flag=1;</a:t>
            </a:r>
          </a:p>
          <a:p>
            <a:pPr>
              <a:buNone/>
            </a:pPr>
            <a:r>
              <a:rPr lang="en-US" sz="2600" dirty="0" smtClean="0"/>
              <a:t>	while(flag==1)</a:t>
            </a:r>
          </a:p>
          <a:p>
            <a:pPr>
              <a:buNone/>
            </a:pPr>
            <a:r>
              <a:rPr lang="en-US" sz="2600" dirty="0" smtClean="0"/>
              <a:t>	{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("\</a:t>
            </a:r>
            <a:r>
              <a:rPr lang="en-US" sz="2600" dirty="0" err="1" smtClean="0"/>
              <a:t>nEnter</a:t>
            </a:r>
            <a:r>
              <a:rPr lang="en-US" sz="2600" dirty="0" smtClean="0"/>
              <a:t> an element:");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scanf</a:t>
            </a:r>
            <a:r>
              <a:rPr lang="en-US" sz="2600" dirty="0" smtClean="0"/>
              <a:t>("%d", &amp;element);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l.list</a:t>
            </a:r>
            <a:r>
              <a:rPr lang="en-US" sz="2600" dirty="0" smtClean="0"/>
              <a:t>[</a:t>
            </a:r>
            <a:r>
              <a:rPr lang="en-US" sz="2600" dirty="0" err="1" smtClean="0"/>
              <a:t>l.length</a:t>
            </a:r>
            <a:r>
              <a:rPr lang="en-US" sz="2600" dirty="0" smtClean="0"/>
              <a:t>]=element;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l.length</a:t>
            </a:r>
            <a:r>
              <a:rPr lang="en-US" sz="2600" dirty="0" smtClean="0"/>
              <a:t>++;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printf</a:t>
            </a:r>
            <a:r>
              <a:rPr lang="en-US" sz="2600" dirty="0" smtClean="0"/>
              <a:t>("\</a:t>
            </a:r>
            <a:r>
              <a:rPr lang="en-US" sz="2600" dirty="0" err="1" smtClean="0"/>
              <a:t>nPress</a:t>
            </a:r>
            <a:r>
              <a:rPr lang="en-US" sz="2600" dirty="0" smtClean="0"/>
              <a:t> '1' to insert another element!\n");</a:t>
            </a: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scanf</a:t>
            </a:r>
            <a:r>
              <a:rPr lang="en-US" sz="2600" dirty="0" smtClean="0"/>
              <a:t>("%</a:t>
            </a:r>
            <a:r>
              <a:rPr lang="en-US" sz="2600" dirty="0" err="1" smtClean="0"/>
              <a:t>d",&amp;flag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}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</a:rPr>
              <a:t>insert(int, </a:t>
            </a:r>
            <a:r>
              <a:rPr lang="en-US" dirty="0" smtClean="0">
                <a:solidFill>
                  <a:srgbClr val="FF0000"/>
                </a:solidFill>
              </a:rPr>
              <a:t>int)</a:t>
            </a:r>
          </a:p>
          <a:p>
            <a:pPr>
              <a:buNone/>
            </a:pPr>
            <a:r>
              <a:rPr lang="en-US" dirty="0" smtClean="0"/>
              <a:t>	int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if(pos==0)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("\n\</a:t>
            </a:r>
            <a:r>
              <a:rPr lang="en-US" dirty="0" err="1" smtClean="0"/>
              <a:t>nCannot</a:t>
            </a:r>
            <a:r>
              <a:rPr lang="en-US" dirty="0" smtClean="0"/>
              <a:t> insert at </a:t>
            </a:r>
            <a:r>
              <a:rPr lang="en-US" dirty="0" err="1" smtClean="0"/>
              <a:t>zeroth</a:t>
            </a:r>
            <a:r>
              <a:rPr lang="en-US" dirty="0" smtClean="0"/>
              <a:t> position.");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if(pos-1&gt;</a:t>
            </a:r>
            <a:r>
              <a:rPr lang="en-US" dirty="0" err="1" smtClean="0"/>
              <a:t>l.length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("\n\</a:t>
            </a:r>
            <a:r>
              <a:rPr lang="en-US" dirty="0" err="1" smtClean="0"/>
              <a:t>nOnly</a:t>
            </a:r>
            <a:r>
              <a:rPr lang="en-US" dirty="0" smtClean="0"/>
              <a:t> %d elements exit. Cannot insert at %d </a:t>
            </a:r>
            <a:r>
              <a:rPr lang="en-US" dirty="0" err="1" smtClean="0"/>
              <a:t>position",l.length,pos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nPress</a:t>
            </a:r>
            <a:r>
              <a:rPr lang="en-US" dirty="0" smtClean="0"/>
              <a:t> any key to continue..");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else</a:t>
            </a:r>
          </a:p>
          <a:p>
            <a:pPr>
              <a:buNone/>
            </a:pPr>
            <a:r>
              <a:rPr lang="en-US" sz="2200" dirty="0" smtClean="0"/>
              <a:t>	{</a:t>
            </a:r>
          </a:p>
          <a:p>
            <a:pPr>
              <a:buNone/>
            </a:pPr>
            <a:r>
              <a:rPr lang="en-US" sz="2200" dirty="0" smtClean="0"/>
              <a:t>		for(</a:t>
            </a:r>
            <a:r>
              <a:rPr lang="en-US" sz="2200" dirty="0" err="1" smtClean="0"/>
              <a:t>i</a:t>
            </a:r>
            <a:r>
              <a:rPr lang="en-US" sz="2200" dirty="0" smtClean="0"/>
              <a:t>=</a:t>
            </a:r>
            <a:r>
              <a:rPr lang="en-US" sz="2200" dirty="0" err="1" smtClean="0"/>
              <a:t>l.length;i</a:t>
            </a:r>
            <a:r>
              <a:rPr lang="en-US" sz="2200" dirty="0" smtClean="0"/>
              <a:t>&gt;=pos-1;i--)</a:t>
            </a:r>
          </a:p>
          <a:p>
            <a:pPr>
              <a:buNone/>
            </a:pPr>
            <a:r>
              <a:rPr lang="en-US" sz="2200" dirty="0" smtClean="0"/>
              <a:t>		{</a:t>
            </a:r>
          </a:p>
          <a:p>
            <a:pPr>
              <a:buNone/>
            </a:pPr>
            <a:r>
              <a:rPr lang="en-US" sz="2200" dirty="0" smtClean="0"/>
              <a:t>			</a:t>
            </a:r>
            <a:r>
              <a:rPr lang="en-US" sz="2200" dirty="0" err="1" smtClean="0"/>
              <a:t>l.list</a:t>
            </a:r>
            <a:r>
              <a:rPr lang="en-US" sz="2200" dirty="0" smtClean="0"/>
              <a:t>[i+1]=</a:t>
            </a:r>
            <a:r>
              <a:rPr lang="en-US" sz="2200" dirty="0" err="1" smtClean="0"/>
              <a:t>l.list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];</a:t>
            </a:r>
          </a:p>
          <a:p>
            <a:pPr>
              <a:buNone/>
            </a:pPr>
            <a:r>
              <a:rPr lang="en-US" sz="2200" dirty="0" smtClean="0"/>
              <a:t>		}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l.list</a:t>
            </a:r>
            <a:r>
              <a:rPr lang="en-US" sz="2200" dirty="0" smtClean="0"/>
              <a:t>[pos-1]=element;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l.length</a:t>
            </a:r>
            <a:r>
              <a:rPr lang="en-US" sz="2200" dirty="0" smtClean="0"/>
              <a:t>++;</a:t>
            </a:r>
          </a:p>
          <a:p>
            <a:pPr>
              <a:buNone/>
            </a:pPr>
            <a:r>
              <a:rPr lang="en-US" sz="2200" dirty="0" smtClean="0"/>
              <a:t>	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void </a:t>
            </a:r>
            <a:r>
              <a:rPr lang="en-US" sz="5100" dirty="0" smtClean="0">
                <a:solidFill>
                  <a:srgbClr val="FF0000"/>
                </a:solidFill>
              </a:rPr>
              <a:t>del(int</a:t>
            </a:r>
            <a:r>
              <a:rPr lang="en-US" sz="51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800" dirty="0" smtClean="0"/>
              <a:t>int </a:t>
            </a:r>
            <a:r>
              <a:rPr lang="en-US" sz="3800" dirty="0" err="1" smtClean="0"/>
              <a:t>i</a:t>
            </a:r>
            <a:r>
              <a:rPr lang="en-US" sz="3800" dirty="0" smtClean="0"/>
              <a:t>;</a:t>
            </a:r>
          </a:p>
          <a:p>
            <a:pPr>
              <a:buNone/>
            </a:pPr>
            <a:r>
              <a:rPr lang="en-US" sz="3800" dirty="0" smtClean="0"/>
              <a:t>	if(pos==0)</a:t>
            </a:r>
          </a:p>
          <a:p>
            <a:pPr>
              <a:buNone/>
            </a:pPr>
            <a:r>
              <a:rPr lang="en-US" sz="3800" dirty="0" smtClean="0"/>
              <a:t>	{</a:t>
            </a:r>
          </a:p>
          <a:p>
            <a:pPr>
              <a:buNone/>
            </a:pPr>
            <a:r>
              <a:rPr lang="pt-BR" sz="3800" dirty="0" smtClean="0"/>
              <a:t>		printf("\n\n No Element at zerothposition");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getch</a:t>
            </a:r>
            <a:r>
              <a:rPr lang="en-US" sz="3800" dirty="0" smtClean="0"/>
              <a:t>();</a:t>
            </a:r>
          </a:p>
          <a:p>
            <a:pPr>
              <a:buNone/>
            </a:pPr>
            <a:r>
              <a:rPr lang="en-US" sz="3800" dirty="0" smtClean="0"/>
              <a:t>		return;</a:t>
            </a:r>
          </a:p>
          <a:p>
            <a:pPr>
              <a:buNone/>
            </a:pPr>
            <a:r>
              <a:rPr lang="en-US" sz="3800" dirty="0" smtClean="0"/>
              <a:t>	}</a:t>
            </a:r>
          </a:p>
          <a:p>
            <a:pPr>
              <a:buNone/>
            </a:pPr>
            <a:r>
              <a:rPr lang="en-US" sz="3800" dirty="0" smtClean="0"/>
              <a:t>	if(pos&gt;</a:t>
            </a:r>
            <a:r>
              <a:rPr lang="en-US" sz="3800" dirty="0" err="1" smtClean="0"/>
              <a:t>l.length</a:t>
            </a:r>
            <a:r>
              <a:rPr lang="en-US" sz="3800" dirty="0" smtClean="0"/>
              <a:t>)</a:t>
            </a:r>
          </a:p>
          <a:p>
            <a:pPr>
              <a:buNone/>
            </a:pPr>
            <a:r>
              <a:rPr lang="en-US" sz="3800" dirty="0" smtClean="0"/>
              <a:t>	{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printf</a:t>
            </a:r>
            <a:r>
              <a:rPr lang="en-US" sz="3800" dirty="0" smtClean="0"/>
              <a:t>("\n\</a:t>
            </a:r>
            <a:r>
              <a:rPr lang="en-US" sz="3800" dirty="0" err="1" smtClean="0"/>
              <a:t>nOnly%d</a:t>
            </a:r>
            <a:r>
              <a:rPr lang="en-US" sz="3800" dirty="0" smtClean="0"/>
              <a:t> elements. Cannot delete element at %d position.", </a:t>
            </a:r>
            <a:r>
              <a:rPr lang="en-US" sz="3800" dirty="0" err="1" smtClean="0"/>
              <a:t>l.length</a:t>
            </a:r>
            <a:r>
              <a:rPr lang="en-US" sz="3800" dirty="0" smtClean="0"/>
              <a:t>, pos);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printf</a:t>
            </a:r>
            <a:r>
              <a:rPr lang="en-US" sz="3800" dirty="0" smtClean="0"/>
              <a:t>("Press any key to continue..");</a:t>
            </a:r>
          </a:p>
          <a:p>
            <a:pPr>
              <a:buNone/>
            </a:pPr>
            <a:r>
              <a:rPr lang="en-US" sz="3800" dirty="0" smtClean="0"/>
              <a:t>		return;</a:t>
            </a:r>
          </a:p>
          <a:p>
            <a:pPr>
              <a:buNone/>
            </a:pPr>
            <a:r>
              <a:rPr lang="en-US" sz="3800" dirty="0" smtClean="0"/>
              <a:t>	}</a:t>
            </a:r>
          </a:p>
          <a:p>
            <a:pPr>
              <a:buNone/>
            </a:pPr>
            <a:r>
              <a:rPr lang="en-US" sz="3800" dirty="0" smtClean="0"/>
              <a:t>	for(</a:t>
            </a:r>
            <a:r>
              <a:rPr lang="en-US" sz="3800" dirty="0" err="1" smtClean="0"/>
              <a:t>i</a:t>
            </a:r>
            <a:r>
              <a:rPr lang="en-US" sz="3800" dirty="0" smtClean="0"/>
              <a:t>=</a:t>
            </a:r>
            <a:r>
              <a:rPr lang="en-US" sz="3800" dirty="0" err="1" smtClean="0"/>
              <a:t>pos;i</a:t>
            </a:r>
            <a:r>
              <a:rPr lang="en-US" sz="3800" dirty="0" smtClean="0"/>
              <a:t>&lt;</a:t>
            </a:r>
            <a:r>
              <a:rPr lang="en-US" sz="3800" dirty="0" err="1" smtClean="0"/>
              <a:t>l.length;i</a:t>
            </a:r>
            <a:r>
              <a:rPr lang="en-US" sz="3800" dirty="0" smtClean="0"/>
              <a:t>++)</a:t>
            </a:r>
          </a:p>
          <a:p>
            <a:pPr>
              <a:buNone/>
            </a:pPr>
            <a:r>
              <a:rPr lang="en-US" sz="3800" dirty="0" smtClean="0"/>
              <a:t>	{</a:t>
            </a:r>
          </a:p>
          <a:p>
            <a:pPr>
              <a:buNone/>
            </a:pPr>
            <a:r>
              <a:rPr lang="en-US" sz="3800" dirty="0" smtClean="0"/>
              <a:t>		</a:t>
            </a:r>
            <a:r>
              <a:rPr lang="en-US" sz="3800" dirty="0" err="1" smtClean="0"/>
              <a:t>l.list</a:t>
            </a:r>
            <a:r>
              <a:rPr lang="en-US" sz="3800" dirty="0" smtClean="0"/>
              <a:t>[</a:t>
            </a:r>
            <a:r>
              <a:rPr lang="en-US" sz="3800" dirty="0" err="1" smtClean="0"/>
              <a:t>i</a:t>
            </a:r>
            <a:r>
              <a:rPr lang="en-US" sz="3800" dirty="0" smtClean="0"/>
              <a:t>]=</a:t>
            </a:r>
            <a:r>
              <a:rPr lang="en-US" sz="3800" dirty="0" err="1" smtClean="0"/>
              <a:t>l.list</a:t>
            </a:r>
            <a:r>
              <a:rPr lang="en-US" sz="3800" dirty="0" smtClean="0"/>
              <a:t>[i+1];</a:t>
            </a:r>
          </a:p>
          <a:p>
            <a:pPr>
              <a:buNone/>
            </a:pPr>
            <a:r>
              <a:rPr lang="en-US" sz="3800" dirty="0" smtClean="0"/>
              <a:t>	}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l.length</a:t>
            </a:r>
            <a:r>
              <a:rPr lang="en-US" sz="3800" dirty="0" smtClean="0"/>
              <a:t>--;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Void count()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("\</a:t>
            </a:r>
            <a:r>
              <a:rPr lang="en-US" sz="2200" dirty="0" err="1" smtClean="0"/>
              <a:t>nEnter</a:t>
            </a:r>
            <a:r>
              <a:rPr lang="en-US" sz="2200" dirty="0" smtClean="0"/>
              <a:t> number </a:t>
            </a:r>
            <a:r>
              <a:rPr lang="en-US" sz="2200" dirty="0" err="1" smtClean="0"/>
              <a:t>ofelements</a:t>
            </a:r>
            <a:r>
              <a:rPr lang="en-US" sz="2200" dirty="0" smtClean="0"/>
              <a:t> in the list is %</a:t>
            </a:r>
            <a:r>
              <a:rPr lang="en-US" sz="2200" dirty="0" err="1" smtClean="0"/>
              <a:t>d",l.length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("\</a:t>
            </a:r>
            <a:r>
              <a:rPr lang="en-US" sz="2200" dirty="0" err="1" smtClean="0"/>
              <a:t>nPress</a:t>
            </a:r>
            <a:r>
              <a:rPr lang="en-US" sz="2200" dirty="0" smtClean="0"/>
              <a:t> any key to continue..");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void find(int)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500" dirty="0" smtClean="0"/>
              <a:t>int </a:t>
            </a:r>
            <a:r>
              <a:rPr lang="en-US" sz="3500" dirty="0" err="1" smtClean="0"/>
              <a:t>i</a:t>
            </a:r>
            <a:r>
              <a:rPr lang="en-US" sz="3500" dirty="0" smtClean="0"/>
              <a:t>;</a:t>
            </a:r>
          </a:p>
          <a:p>
            <a:pPr>
              <a:buNone/>
            </a:pPr>
            <a:r>
              <a:rPr lang="en-US" sz="3500" dirty="0" smtClean="0"/>
              <a:t>	int flag=1;</a:t>
            </a:r>
          </a:p>
          <a:p>
            <a:pPr>
              <a:buNone/>
            </a:pPr>
            <a:r>
              <a:rPr lang="en-US" sz="3500" dirty="0" smtClean="0"/>
              <a:t>	for(</a:t>
            </a:r>
            <a:r>
              <a:rPr lang="en-US" sz="3500" dirty="0" err="1" smtClean="0"/>
              <a:t>i</a:t>
            </a:r>
            <a:r>
              <a:rPr lang="en-US" sz="3500" dirty="0" smtClean="0"/>
              <a:t>=0;i&lt;</a:t>
            </a:r>
            <a:r>
              <a:rPr lang="en-US" sz="3500" dirty="0" err="1" smtClean="0"/>
              <a:t>l.length;i</a:t>
            </a:r>
            <a:r>
              <a:rPr lang="en-US" sz="3500" dirty="0" smtClean="0"/>
              <a:t>++)</a:t>
            </a:r>
          </a:p>
          <a:p>
            <a:pPr>
              <a:buNone/>
            </a:pPr>
            <a:r>
              <a:rPr lang="en-US" sz="3500" dirty="0" smtClean="0"/>
              <a:t>	{</a:t>
            </a:r>
          </a:p>
          <a:p>
            <a:pPr>
              <a:buNone/>
            </a:pPr>
            <a:r>
              <a:rPr lang="en-US" sz="3500" dirty="0" smtClean="0"/>
              <a:t>		if(</a:t>
            </a:r>
            <a:r>
              <a:rPr lang="en-US" sz="3500" dirty="0" err="1" smtClean="0"/>
              <a:t>l.list</a:t>
            </a:r>
            <a:r>
              <a:rPr lang="en-US" sz="3500" dirty="0" smtClean="0"/>
              <a:t>[</a:t>
            </a:r>
            <a:r>
              <a:rPr lang="en-US" sz="3500" dirty="0" err="1" smtClean="0"/>
              <a:t>i</a:t>
            </a:r>
            <a:r>
              <a:rPr lang="en-US" sz="3500" dirty="0" smtClean="0"/>
              <a:t>]==element)</a:t>
            </a:r>
          </a:p>
          <a:p>
            <a:pPr>
              <a:buNone/>
            </a:pPr>
            <a:r>
              <a:rPr lang="en-US" sz="3500" dirty="0" smtClean="0"/>
              <a:t>		{</a:t>
            </a:r>
          </a:p>
          <a:p>
            <a:pPr>
              <a:buNone/>
            </a:pPr>
            <a:r>
              <a:rPr lang="en-US" sz="3500" dirty="0" smtClean="0"/>
              <a:t>			</a:t>
            </a:r>
            <a:r>
              <a:rPr lang="en-US" sz="3500" dirty="0" err="1" smtClean="0"/>
              <a:t>printf</a:t>
            </a:r>
            <a:r>
              <a:rPr lang="en-US" sz="3500" dirty="0" smtClean="0"/>
              <a:t>("%d exists at %d position", element, i+1);</a:t>
            </a:r>
          </a:p>
          <a:p>
            <a:pPr>
              <a:buNone/>
            </a:pPr>
            <a:r>
              <a:rPr lang="en-US" sz="3500" dirty="0" smtClean="0"/>
              <a:t>			flag=0;</a:t>
            </a:r>
          </a:p>
          <a:p>
            <a:pPr>
              <a:buNone/>
            </a:pPr>
            <a:r>
              <a:rPr lang="en-US" sz="3500" dirty="0" smtClean="0"/>
              <a:t>			</a:t>
            </a:r>
            <a:r>
              <a:rPr lang="en-US" sz="3500" dirty="0" err="1" smtClean="0"/>
              <a:t>printf</a:t>
            </a:r>
            <a:r>
              <a:rPr lang="en-US" sz="3500" dirty="0" smtClean="0"/>
              <a:t>("\</a:t>
            </a:r>
            <a:r>
              <a:rPr lang="en-US" sz="3500" dirty="0" err="1" smtClean="0"/>
              <a:t>nPress</a:t>
            </a:r>
            <a:r>
              <a:rPr lang="en-US" sz="3500" dirty="0" smtClean="0"/>
              <a:t> any key to continue..");</a:t>
            </a:r>
          </a:p>
          <a:p>
            <a:pPr>
              <a:buNone/>
            </a:pPr>
            <a:r>
              <a:rPr lang="en-US" sz="3500" dirty="0" smtClean="0"/>
              <a:t>			</a:t>
            </a:r>
            <a:r>
              <a:rPr lang="en-US" sz="3500" dirty="0" err="1" smtClean="0"/>
              <a:t>getch</a:t>
            </a:r>
            <a:r>
              <a:rPr lang="en-US" sz="3500" dirty="0" smtClean="0"/>
              <a:t>();</a:t>
            </a:r>
          </a:p>
          <a:p>
            <a:pPr>
              <a:buNone/>
            </a:pPr>
            <a:r>
              <a:rPr lang="en-US" sz="3500" dirty="0" smtClean="0"/>
              <a:t>			break;</a:t>
            </a:r>
          </a:p>
          <a:p>
            <a:pPr>
              <a:buNone/>
            </a:pPr>
            <a:r>
              <a:rPr lang="en-US" sz="3500" dirty="0" smtClean="0"/>
              <a:t>		}</a:t>
            </a:r>
          </a:p>
          <a:p>
            <a:pPr>
              <a:buNone/>
            </a:pPr>
            <a:r>
              <a:rPr lang="en-US" sz="3500" dirty="0" smtClean="0"/>
              <a:t>	}</a:t>
            </a:r>
          </a:p>
          <a:p>
            <a:pPr>
              <a:buNone/>
            </a:pPr>
            <a:r>
              <a:rPr lang="en-US" sz="3500" dirty="0" smtClean="0"/>
              <a:t>	if(flag==1)</a:t>
            </a:r>
          </a:p>
          <a:p>
            <a:pPr>
              <a:buNone/>
            </a:pPr>
            <a:r>
              <a:rPr lang="en-US" sz="3500" dirty="0" smtClean="0"/>
              <a:t>	{</a:t>
            </a:r>
          </a:p>
          <a:p>
            <a:pPr>
              <a:buNone/>
            </a:pPr>
            <a:r>
              <a:rPr lang="en-US" sz="3500" dirty="0" smtClean="0"/>
              <a:t>		</a:t>
            </a:r>
            <a:r>
              <a:rPr lang="en-US" sz="3500" dirty="0" err="1" smtClean="0"/>
              <a:t>printf</a:t>
            </a:r>
            <a:r>
              <a:rPr lang="en-US" sz="3500" dirty="0" smtClean="0"/>
              <a:t>("%d not found.\</a:t>
            </a:r>
            <a:r>
              <a:rPr lang="en-US" sz="3500" dirty="0" err="1" smtClean="0"/>
              <a:t>nPress</a:t>
            </a:r>
            <a:r>
              <a:rPr lang="en-US" sz="3500" dirty="0" smtClean="0"/>
              <a:t> any key to continue..", element);</a:t>
            </a:r>
          </a:p>
          <a:p>
            <a:pPr>
              <a:buNone/>
            </a:pPr>
            <a:r>
              <a:rPr lang="en-US" sz="3500" dirty="0" smtClean="0"/>
              <a:t>		</a:t>
            </a:r>
            <a:r>
              <a:rPr lang="en-US" sz="3500" dirty="0" err="1" smtClean="0"/>
              <a:t>getch</a:t>
            </a:r>
            <a:r>
              <a:rPr lang="en-US" sz="3500" dirty="0" smtClean="0"/>
              <a:t>();</a:t>
            </a:r>
          </a:p>
          <a:p>
            <a:pPr>
              <a:buNone/>
            </a:pPr>
            <a:r>
              <a:rPr lang="en-US" sz="3500" dirty="0" smtClean="0"/>
              <a:t>	</a:t>
            </a:r>
            <a:r>
              <a:rPr lang="en-US" sz="3500" dirty="0" smtClean="0"/>
              <a:t>}</a:t>
            </a:r>
            <a:endParaRPr lang="en-US" sz="3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void display()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smtClean="0"/>
              <a:t>int </a:t>
            </a:r>
            <a:r>
              <a:rPr lang="en-US" sz="2200" dirty="0" err="1" smtClean="0"/>
              <a:t>i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200" dirty="0" smtClean="0"/>
              <a:t>	for(</a:t>
            </a:r>
            <a:r>
              <a:rPr lang="en-US" sz="2200" dirty="0" err="1" smtClean="0"/>
              <a:t>i</a:t>
            </a:r>
            <a:r>
              <a:rPr lang="en-US" sz="2200" dirty="0" smtClean="0"/>
              <a:t>=0;i&lt;</a:t>
            </a:r>
            <a:r>
              <a:rPr lang="en-US" sz="2200" dirty="0" err="1" smtClean="0"/>
              <a:t>l.length;i</a:t>
            </a:r>
            <a:r>
              <a:rPr lang="en-US" sz="2200" dirty="0" smtClean="0"/>
              <a:t>++)</a:t>
            </a:r>
          </a:p>
          <a:p>
            <a:pPr>
              <a:buNone/>
            </a:pPr>
            <a:r>
              <a:rPr lang="en-US" sz="2200" dirty="0" smtClean="0"/>
              <a:t>	{</a:t>
            </a:r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("\</a:t>
            </a:r>
            <a:r>
              <a:rPr lang="en-US" sz="2200" dirty="0" err="1" smtClean="0"/>
              <a:t>nElement</a:t>
            </a:r>
            <a:r>
              <a:rPr lang="en-US" sz="2200" dirty="0" smtClean="0"/>
              <a:t>: %d\</a:t>
            </a:r>
            <a:r>
              <a:rPr lang="en-US" sz="2200" dirty="0" err="1" smtClean="0"/>
              <a:t>tPosition</a:t>
            </a:r>
            <a:r>
              <a:rPr lang="en-US" sz="2200" dirty="0" smtClean="0"/>
              <a:t>: %</a:t>
            </a:r>
            <a:r>
              <a:rPr lang="en-US" sz="2200" dirty="0" err="1" smtClean="0"/>
              <a:t>d",l.list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], i+1);</a:t>
            </a:r>
          </a:p>
          <a:p>
            <a:pPr>
              <a:buNone/>
            </a:pPr>
            <a:r>
              <a:rPr lang="en-US" sz="2200" dirty="0" smtClean="0"/>
              <a:t>	}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("\</a:t>
            </a:r>
            <a:r>
              <a:rPr lang="en-US" sz="2200" dirty="0" err="1" smtClean="0"/>
              <a:t>nPress</a:t>
            </a:r>
            <a:r>
              <a:rPr lang="en-US" sz="2200" dirty="0" smtClean="0"/>
              <a:t> any key to continue...");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getch</a:t>
            </a:r>
            <a:r>
              <a:rPr lang="en-US" sz="2200" dirty="0" smtClean="0"/>
              <a:t>();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Structures and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333999"/>
          </a:xfrm>
        </p:spPr>
        <p:txBody>
          <a:bodyPr>
            <a:normAutofit/>
          </a:bodyPr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An ordered list in which data can be added from an end called as </a:t>
            </a:r>
            <a:r>
              <a:rPr lang="en-US" i="1" dirty="0" smtClean="0">
                <a:solidFill>
                  <a:srgbClr val="FF0000"/>
                </a:solidFill>
              </a:rPr>
              <a:t>rear</a:t>
            </a:r>
            <a:r>
              <a:rPr lang="en-US" dirty="0" smtClean="0"/>
              <a:t> and removed from other end called as </a:t>
            </a:r>
            <a:r>
              <a:rPr lang="en-US" i="1" dirty="0" smtClean="0">
                <a:solidFill>
                  <a:srgbClr val="FF0000"/>
                </a:solidFill>
              </a:rPr>
              <a:t>front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FIFO</a:t>
            </a:r>
          </a:p>
          <a:p>
            <a:pPr lvl="1">
              <a:buNone/>
            </a:pPr>
            <a:endParaRPr lang="en-US" sz="1800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Insert/</a:t>
            </a:r>
            <a:r>
              <a:rPr lang="en-US" i="1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/>
              <a:t>: addition of data from </a:t>
            </a:r>
            <a:r>
              <a:rPr lang="en-US" i="1" dirty="0" smtClean="0">
                <a:solidFill>
                  <a:srgbClr val="FF0000"/>
                </a:solidFill>
              </a:rPr>
              <a:t>rear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Delete/</a:t>
            </a:r>
            <a:r>
              <a:rPr lang="en-US" i="1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/>
              <a:t>: remove data from </a:t>
            </a:r>
            <a:r>
              <a:rPr lang="en-US" i="1" dirty="0" smtClean="0">
                <a:solidFill>
                  <a:srgbClr val="FF0000"/>
                </a:solidFill>
              </a:rPr>
              <a:t>front</a:t>
            </a:r>
          </a:p>
          <a:p>
            <a:r>
              <a:rPr lang="en-US" dirty="0" smtClean="0"/>
              <a:t>Linear, Circular and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Learning Points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77064"/>
            <a:ext cx="4267200" cy="165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236155"/>
            <a:ext cx="1752600" cy="35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 </a:t>
            </a:r>
            <a:r>
              <a:rPr lang="en-US" dirty="0" err="1" smtClean="0">
                <a:solidFill>
                  <a:srgbClr val="FF0000"/>
                </a:solidFill>
              </a:rPr>
              <a:t>isfull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>
              <a:buNone/>
            </a:pPr>
            <a:r>
              <a:rPr lang="en-US" dirty="0" smtClean="0"/>
              <a:t>if(</a:t>
            </a:r>
            <a:r>
              <a:rPr lang="en-US" dirty="0" err="1" smtClean="0"/>
              <a:t>l.length</a:t>
            </a:r>
            <a:r>
              <a:rPr lang="en-US" dirty="0" smtClean="0"/>
              <a:t>==MAXNODE)</a:t>
            </a:r>
          </a:p>
          <a:p>
            <a:pPr lvl="1">
              <a:buNone/>
            </a:pPr>
            <a:r>
              <a:rPr lang="en-US" dirty="0" smtClean="0"/>
              <a:t>		return(1);</a:t>
            </a:r>
          </a:p>
          <a:p>
            <a:pPr lvl="1">
              <a:buNone/>
            </a:pPr>
            <a:r>
              <a:rPr lang="en-US" dirty="0" smtClean="0"/>
              <a:t>else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return(0);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2560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 </a:t>
            </a:r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>
              <a:buNone/>
            </a:pPr>
            <a:r>
              <a:rPr lang="en-US" dirty="0" smtClean="0"/>
              <a:t>if(</a:t>
            </a:r>
            <a:r>
              <a:rPr lang="en-US" dirty="0" err="1" smtClean="0"/>
              <a:t>l.length</a:t>
            </a:r>
            <a:r>
              <a:rPr lang="en-US" dirty="0" smtClean="0"/>
              <a:t>==0)</a:t>
            </a:r>
          </a:p>
          <a:p>
            <a:pPr lvl="1">
              <a:buNone/>
            </a:pPr>
            <a:r>
              <a:rPr lang="en-US" dirty="0" smtClean="0"/>
              <a:t>		return(1);</a:t>
            </a:r>
          </a:p>
          <a:p>
            <a:pPr lvl="1">
              <a:buNone/>
            </a:pPr>
            <a:r>
              <a:rPr lang="en-US" dirty="0" smtClean="0"/>
              <a:t>else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return(0);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472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using Array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 smtClean="0"/>
              <a:t>Next Lecture:</a:t>
            </a:r>
            <a:br>
              <a:rPr lang="en-GB" sz="5400" dirty="0" smtClean="0"/>
            </a:br>
            <a:r>
              <a:rPr lang="en-GB" sz="5400" dirty="0" smtClean="0"/>
              <a:t>Linked List</a:t>
            </a:r>
            <a:endParaRPr lang="en-GB" sz="5400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585216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Thank You.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Structures and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915400" cy="5333999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 smtClean="0"/>
              <a:t>Rear points to the topmost and Front points to bottom most element of queue. [True/False]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Queue is Last-in-Last-Out list. [True/False]</a:t>
            </a:r>
          </a:p>
          <a:p>
            <a:pPr>
              <a:lnSpc>
                <a:spcPct val="160000"/>
              </a:lnSpc>
            </a:pPr>
            <a:r>
              <a:rPr lang="en-US" altLang="zh-TW" sz="2000" dirty="0" smtClean="0"/>
              <a:t>If we insert the elements 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B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D</a:t>
            </a:r>
            <a:r>
              <a:rPr lang="en-US" altLang="zh-TW" sz="2000" dirty="0" smtClean="0"/>
              <a:t>, in that order, in a Queue then ……. is the first element we delete from the queue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In a circular queue, after every insert operation rear is updated as</a:t>
            </a:r>
          </a:p>
          <a:p>
            <a:pPr lvl="1">
              <a:lnSpc>
                <a:spcPct val="160000"/>
              </a:lnSpc>
              <a:buNone/>
            </a:pPr>
            <a:r>
              <a:rPr lang="en-US" sz="1600" dirty="0" smtClean="0"/>
              <a:t>a. </a:t>
            </a:r>
            <a:r>
              <a:rPr lang="en-US" altLang="zh-TW" sz="1600" dirty="0" smtClean="0"/>
              <a:t>rear++    b. rear = (rear -1) % MAXQSIZE   c. rear= front  d. rear = (rear +1) % MAXQSIZE</a:t>
            </a:r>
            <a:endParaRPr lang="en-US" sz="1600" dirty="0" smtClean="0"/>
          </a:p>
          <a:p>
            <a:pPr>
              <a:lnSpc>
                <a:spcPct val="160000"/>
              </a:lnSpc>
            </a:pPr>
            <a:r>
              <a:rPr lang="en-US" sz="2000" dirty="0" smtClean="0"/>
              <a:t>The condition in which we have rear=front in a Queue is called as</a:t>
            </a:r>
          </a:p>
          <a:p>
            <a:pPr lvl="1">
              <a:lnSpc>
                <a:spcPct val="160000"/>
              </a:lnSpc>
              <a:buNone/>
            </a:pPr>
            <a:r>
              <a:rPr lang="en-US" sz="1600" dirty="0" smtClean="0"/>
              <a:t>a.  House full 	b. Don’t Care  	c.  Full	  d. Empty</a:t>
            </a:r>
          </a:p>
          <a:p>
            <a:pPr>
              <a:lnSpc>
                <a:spcPct val="160000"/>
              </a:lnSpc>
            </a:pPr>
            <a:r>
              <a:rPr lang="en-US" sz="2000" dirty="0" smtClean="0"/>
              <a:t>An element with …………….. is processed before elements with …………. in a priority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43335"/>
            <a:ext cx="2022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 to Learn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32391"/>
            <a:ext cx="8534400" cy="4625609"/>
          </a:xfrm>
        </p:spPr>
        <p:txBody>
          <a:bodyPr/>
          <a:lstStyle/>
          <a:p>
            <a:r>
              <a:rPr lang="en-US" dirty="0" smtClean="0"/>
              <a:t>Static and Dynamic List Structures</a:t>
            </a:r>
          </a:p>
          <a:p>
            <a:r>
              <a:rPr lang="en-US" dirty="0" smtClean="0"/>
              <a:t>Array Implementation of List</a:t>
            </a:r>
          </a:p>
          <a:p>
            <a:r>
              <a:rPr lang="en-US" dirty="0" smtClean="0"/>
              <a:t>Queues as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After completion of this chapter you will be able to: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Define list as a Data Structure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Define static and dynamic list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Compare static and dynamic list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Implement the list in form of an array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Implement Queue as a list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Attempt 6 marks’ question in final 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915400" cy="4800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charset="0"/>
              </a:rPr>
              <a:t>A linear list is a data structure each element of which has a unique successor:</a:t>
            </a:r>
          </a:p>
          <a:p>
            <a:endParaRPr lang="en-GB" sz="2800" dirty="0" smtClean="0">
              <a:latin typeface="Arial" charset="0"/>
            </a:endParaRPr>
          </a:p>
          <a:p>
            <a:endParaRPr lang="en-GB" sz="2800" dirty="0" smtClean="0">
              <a:latin typeface="Arial" charset="0"/>
            </a:endParaRPr>
          </a:p>
          <a:p>
            <a:endParaRPr lang="en-GB" sz="2800" dirty="0" smtClean="0">
              <a:latin typeface="Arial" charset="0"/>
            </a:endParaRPr>
          </a:p>
          <a:p>
            <a:r>
              <a:rPr lang="en-GB" sz="2800" dirty="0" smtClean="0">
                <a:latin typeface="Arial" charset="0"/>
              </a:rPr>
              <a:t>Array is the simplest linear list</a:t>
            </a:r>
          </a:p>
          <a:p>
            <a:r>
              <a:rPr lang="en-GB" sz="2800" dirty="0" smtClean="0">
                <a:latin typeface="Arial" charset="0"/>
              </a:rPr>
              <a:t>There are two types of list:</a:t>
            </a:r>
          </a:p>
          <a:p>
            <a:pPr lvl="1" algn="just">
              <a:spcAft>
                <a:spcPct val="50000"/>
              </a:spcAft>
              <a:buClr>
                <a:schemeClr val="accent1"/>
              </a:buClr>
            </a:pPr>
            <a:r>
              <a:rPr lang="en-GB" sz="2400" dirty="0" smtClean="0">
                <a:latin typeface="Arial" charset="0"/>
              </a:rPr>
              <a:t>General list</a:t>
            </a:r>
          </a:p>
          <a:p>
            <a:pPr lvl="1" algn="just">
              <a:spcAft>
                <a:spcPct val="50000"/>
              </a:spcAft>
              <a:buClr>
                <a:schemeClr val="accent1"/>
              </a:buClr>
            </a:pPr>
            <a:r>
              <a:rPr lang="en-GB" sz="2400" dirty="0" smtClean="0">
                <a:latin typeface="Arial" charset="0"/>
              </a:rPr>
              <a:t>Restricted list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5400" y="3352800"/>
            <a:ext cx="5715000" cy="457200"/>
            <a:chOff x="1219200" y="2819400"/>
            <a:chExt cx="5715000" cy="457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219200" y="2819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element 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124200" y="2819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element 2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029200" y="2819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element 3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2590800" y="3048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2" name="AutoShape 9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4495800" y="3048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3" name="AutoShape 10"/>
            <p:cNvCxnSpPr>
              <a:cxnSpLocks noChangeShapeType="1"/>
              <a:stCxn id="10" idx="3"/>
            </p:cNvCxnSpPr>
            <p:nvPr/>
          </p:nvCxnSpPr>
          <p:spPr bwMode="auto">
            <a:xfrm>
              <a:off x="6400800" y="3048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 lnSpcReduction="10000"/>
          </a:bodyPr>
          <a:lstStyle/>
          <a:p>
            <a:pPr algn="just">
              <a:spcAft>
                <a:spcPct val="50000"/>
              </a:spcAft>
            </a:pPr>
            <a:r>
              <a:rPr lang="en-GB" sz="2600" u="sng" dirty="0" smtClean="0">
                <a:latin typeface="Arial" charset="0"/>
              </a:rPr>
              <a:t>General list</a:t>
            </a:r>
            <a:r>
              <a:rPr lang="en-GB" sz="2600" dirty="0" smtClean="0">
                <a:latin typeface="Arial" charset="0"/>
              </a:rPr>
              <a:t>: </a:t>
            </a:r>
          </a:p>
          <a:p>
            <a:pPr lvl="1" algn="just">
              <a:spcAft>
                <a:spcPct val="50000"/>
              </a:spcAft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no restrictions on where data can be </a:t>
            </a:r>
            <a:r>
              <a:rPr lang="en-GB" sz="2200" i="1" dirty="0" smtClean="0">
                <a:solidFill>
                  <a:srgbClr val="FF0000"/>
                </a:solidFill>
                <a:latin typeface="Arial" charset="0"/>
              </a:rPr>
              <a:t>inserted/deleted</a:t>
            </a:r>
            <a:r>
              <a:rPr lang="en-GB" sz="2200" dirty="0" smtClean="0">
                <a:latin typeface="Arial" charset="0"/>
              </a:rPr>
              <a:t>, and on which </a:t>
            </a:r>
            <a:r>
              <a:rPr lang="en-GB" sz="2200" i="1" dirty="0" smtClean="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GB" sz="2200" dirty="0" smtClean="0">
                <a:latin typeface="Arial" charset="0"/>
              </a:rPr>
              <a:t> can be used on the list</a:t>
            </a:r>
          </a:p>
          <a:p>
            <a:pPr lvl="1" algn="just">
              <a:spcAft>
                <a:spcPct val="50000"/>
              </a:spcAft>
              <a:buClr>
                <a:schemeClr val="accent1"/>
              </a:buClr>
            </a:pPr>
            <a:r>
              <a:rPr lang="en-GB" sz="2400" dirty="0" smtClean="0">
                <a:latin typeface="Arial" charset="0"/>
              </a:rPr>
              <a:t>Random </a:t>
            </a:r>
            <a:r>
              <a:rPr lang="en-GB" sz="2400" dirty="0" err="1" smtClean="0">
                <a:latin typeface="Arial" charset="0"/>
              </a:rPr>
              <a:t>list:</a:t>
            </a:r>
            <a:r>
              <a:rPr lang="en-GB" sz="2000" dirty="0" err="1" smtClean="0">
                <a:latin typeface="Arial" charset="0"/>
              </a:rPr>
              <a:t>there</a:t>
            </a:r>
            <a:r>
              <a:rPr lang="en-GB" sz="2000" dirty="0" smtClean="0">
                <a:latin typeface="Arial" charset="0"/>
              </a:rPr>
              <a:t> is no ordering on data</a:t>
            </a:r>
          </a:p>
          <a:p>
            <a:pPr lvl="1" algn="just">
              <a:spcAft>
                <a:spcPct val="50000"/>
              </a:spcAft>
              <a:buClr>
                <a:schemeClr val="accent1"/>
              </a:buClr>
            </a:pPr>
            <a:r>
              <a:rPr lang="en-GB" sz="2400" dirty="0" smtClean="0">
                <a:latin typeface="Arial" charset="0"/>
              </a:rPr>
              <a:t>Ordered </a:t>
            </a:r>
            <a:r>
              <a:rPr lang="en-GB" sz="2400" dirty="0" err="1" smtClean="0">
                <a:latin typeface="Arial" charset="0"/>
              </a:rPr>
              <a:t>list:</a:t>
            </a:r>
            <a:r>
              <a:rPr lang="en-GB" sz="2000" dirty="0" err="1" smtClean="0">
                <a:latin typeface="Arial" charset="0"/>
              </a:rPr>
              <a:t>data</a:t>
            </a:r>
            <a:r>
              <a:rPr lang="en-GB" sz="2000" dirty="0" smtClean="0">
                <a:latin typeface="Arial" charset="0"/>
              </a:rPr>
              <a:t> are arranged according to a key</a:t>
            </a:r>
            <a:endParaRPr lang="en-GB" sz="1800" dirty="0" smtClean="0">
              <a:latin typeface="Arial" charset="0"/>
            </a:endParaRPr>
          </a:p>
          <a:p>
            <a:pPr algn="just">
              <a:spcAft>
                <a:spcPct val="50000"/>
              </a:spcAft>
            </a:pPr>
            <a:r>
              <a:rPr lang="en-GB" sz="2600" u="sng" dirty="0" smtClean="0">
                <a:latin typeface="Arial" charset="0"/>
              </a:rPr>
              <a:t>Restricted list</a:t>
            </a:r>
            <a:r>
              <a:rPr lang="en-GB" sz="2600" dirty="0" smtClean="0">
                <a:latin typeface="Arial" charset="0"/>
              </a:rPr>
              <a:t>:</a:t>
            </a:r>
          </a:p>
          <a:p>
            <a:pPr lvl="1" algn="just">
              <a:spcAft>
                <a:spcPct val="50000"/>
              </a:spcAft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data can be </a:t>
            </a:r>
            <a:r>
              <a:rPr lang="en-GB" sz="2200" i="1" dirty="0" smtClean="0">
                <a:solidFill>
                  <a:srgbClr val="FF0000"/>
                </a:solidFill>
                <a:latin typeface="Arial" charset="0"/>
              </a:rPr>
              <a:t>inserted/deleted</a:t>
            </a:r>
            <a:r>
              <a:rPr lang="en-GB" sz="2200" dirty="0" smtClean="0">
                <a:latin typeface="Arial" charset="0"/>
              </a:rPr>
              <a:t> and operations are performed only at the ends of the list</a:t>
            </a:r>
          </a:p>
          <a:p>
            <a:pPr lvl="1"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FIFO (First-In-First-Out): </a:t>
            </a:r>
            <a:r>
              <a:rPr lang="en-GB" sz="2200" dirty="0" smtClean="0">
                <a:solidFill>
                  <a:srgbClr val="FF0000"/>
                </a:solidFill>
                <a:latin typeface="Arial" charset="0"/>
              </a:rPr>
              <a:t>queue</a:t>
            </a:r>
          </a:p>
          <a:p>
            <a:pPr lvl="1"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LIFO (Last-In-First-Out): </a:t>
            </a:r>
            <a:r>
              <a:rPr lang="en-GB" sz="2200" dirty="0" smtClean="0">
                <a:solidFill>
                  <a:srgbClr val="FF0000"/>
                </a:solidFill>
                <a:latin typeface="Arial" charset="0"/>
              </a:rPr>
              <a:t>stack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9154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rial" charset="0"/>
              </a:rPr>
              <a:t>Insertion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The process of adding data to the list</a:t>
            </a:r>
          </a:p>
          <a:p>
            <a:r>
              <a:rPr lang="en-GB" dirty="0" smtClean="0">
                <a:latin typeface="Arial" charset="0"/>
              </a:rPr>
              <a:t>Deletion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Is the process of searching and removing data from the list</a:t>
            </a:r>
          </a:p>
          <a:p>
            <a:r>
              <a:rPr lang="en-GB" dirty="0" smtClean="0">
                <a:latin typeface="Arial" charset="0"/>
              </a:rPr>
              <a:t>Retrieval 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also requires list searching, but does not change the contents of the list.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Arial" charset="0"/>
              </a:rPr>
              <a:t>Traversal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is retrieval of all elements in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2362200"/>
          </a:xfrm>
        </p:spPr>
        <p:txBody>
          <a:bodyPr>
            <a:normAutofit lnSpcReduction="10000"/>
          </a:bodyPr>
          <a:lstStyle/>
          <a:p>
            <a:r>
              <a:rPr lang="en-GB" sz="2200" dirty="0" smtClean="0">
                <a:latin typeface="Arial" charset="0"/>
              </a:rPr>
              <a:t>Insertion</a:t>
            </a:r>
          </a:p>
          <a:p>
            <a:pPr lvl="1"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Random list: insertion can be made at the beginning, the middle or the end of the list.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Ordered list: the data must be inserted so that the ordering of the list is maintained.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GB" sz="2200" dirty="0" smtClean="0">
                <a:latin typeface="Arial" charset="0"/>
              </a:rPr>
              <a:t>Array requires physical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47800" y="4343400"/>
            <a:ext cx="6629400" cy="2286000"/>
            <a:chOff x="1447800" y="2133600"/>
            <a:chExt cx="7086600" cy="2743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447800" y="3200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10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352800" y="3200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20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57800" y="3200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30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267200" y="2133600"/>
              <a:ext cx="1371600" cy="4572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25</a:t>
              </a:r>
            </a:p>
          </p:txBody>
        </p:sp>
        <p:cxnSp>
          <p:nvCxnSpPr>
            <p:cNvPr id="12" name="AutoShape 8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2819400" y="3429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3" name="AutoShape 9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4724400" y="3429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447800" y="44196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10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52800" y="44196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20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257800" y="4419600"/>
              <a:ext cx="1371600" cy="4572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25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162800" y="44196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30</a:t>
              </a:r>
            </a:p>
          </p:txBody>
        </p:sp>
        <p:cxnSp>
          <p:nvCxnSpPr>
            <p:cNvPr id="18" name="AutoShape 16"/>
            <p:cNvCxnSpPr>
              <a:cxnSpLocks noChangeShapeType="1"/>
              <a:stCxn id="14" idx="3"/>
              <a:endCxn id="15" idx="1"/>
            </p:cNvCxnSpPr>
            <p:nvPr/>
          </p:nvCxnSpPr>
          <p:spPr bwMode="auto">
            <a:xfrm>
              <a:off x="2819400" y="4648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9" name="AutoShape 17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4724400" y="4648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0" name="AutoShape 24"/>
            <p:cNvSpPr>
              <a:spLocks noChangeArrowheads="1"/>
            </p:cNvSpPr>
            <p:nvPr/>
          </p:nvSpPr>
          <p:spPr bwMode="auto">
            <a:xfrm>
              <a:off x="4800600" y="2743200"/>
              <a:ext cx="381000" cy="53340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668</Words>
  <Application>Microsoft Office PowerPoint</Application>
  <PresentationFormat>On-screen Show (4:3)</PresentationFormat>
  <Paragraphs>254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Data Structures and Algorithms</vt:lpstr>
      <vt:lpstr>Data Structures and Algorithms</vt:lpstr>
      <vt:lpstr>Data Structures and Algorithms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Next Lecture: Linked List</vt:lpstr>
    </vt:vector>
  </TitlesOfParts>
  <Company>DeSales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manish aryal</dc:creator>
  <cp:keywords>dsa</cp:keywords>
  <cp:lastModifiedBy>manish</cp:lastModifiedBy>
  <cp:revision>113</cp:revision>
  <dcterms:created xsi:type="dcterms:W3CDTF">2002-07-06T17:30:06Z</dcterms:created>
  <dcterms:modified xsi:type="dcterms:W3CDTF">2011-06-08T02:45:28Z</dcterms:modified>
</cp:coreProperties>
</file>