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9" r:id="rId4"/>
    <p:sldId id="278" r:id="rId5"/>
    <p:sldId id="300" r:id="rId6"/>
    <p:sldId id="301" r:id="rId7"/>
    <p:sldId id="302" r:id="rId8"/>
    <p:sldId id="317" r:id="rId9"/>
    <p:sldId id="303" r:id="rId10"/>
    <p:sldId id="318" r:id="rId11"/>
    <p:sldId id="319" r:id="rId12"/>
    <p:sldId id="320" r:id="rId13"/>
    <p:sldId id="304" r:id="rId14"/>
    <p:sldId id="321" r:id="rId15"/>
    <p:sldId id="323" r:id="rId16"/>
    <p:sldId id="322" r:id="rId17"/>
    <p:sldId id="297" r:id="rId18"/>
  </p:sldIdLst>
  <p:sldSz cx="9144000" cy="6858000" type="screen4x3"/>
  <p:notesSz cx="9309100" cy="6954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E5"/>
    <a:srgbClr val="F9F3B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33943" cy="3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5158" y="0"/>
            <a:ext cx="4033943" cy="3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07096"/>
            <a:ext cx="4033943" cy="3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5158" y="6607096"/>
            <a:ext cx="4033943" cy="3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C1092B-A29A-495F-A352-C728D700F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33943" cy="3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002" y="0"/>
            <a:ext cx="4033943" cy="3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6238" y="522288"/>
            <a:ext cx="3476625" cy="2606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10" y="3303549"/>
            <a:ext cx="7447280" cy="312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05890"/>
            <a:ext cx="4033943" cy="3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002" y="6605890"/>
            <a:ext cx="4033943" cy="3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10" tIns="43955" rIns="87910" bIns="4395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27623A-7EC6-4103-98FB-F62129BA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B75DB-2512-4706-8365-A2EBE0C502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63C-A1DC-459A-980D-1B063684D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20164-2792-4F3E-8DFE-8CEF883007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4024F-DAB4-45B8-A2D0-2D0775890F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4B2FF-244C-41F0-92DE-11139CEF08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580255-3121-441A-8679-02F7D7CBFE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1B37-5645-4168-99EC-B1D4A3BFBB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7DBD1-6546-42A9-BC02-E1C82CD9CA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6505-198A-401B-997A-1A436A488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3E7CC550-B659-4039-BE50-8F7ABA1A2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93A4EF7-2C53-4061-A32C-14EEAE13A1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9255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Data Structures and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79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Manish Arya</a:t>
            </a:r>
            <a:r>
              <a:rPr lang="en-US" dirty="0"/>
              <a:t>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05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35052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charset="0"/>
              </a:rPr>
              <a:t>Insertion the beginning of the list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 smtClean="0"/>
              <a:t>allocate a new node for the element (note that we are given the element (e.g., a string)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 smtClean="0"/>
              <a:t>assign the element to the info instance field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 smtClean="0"/>
              <a:t>concatenate the new node with the original list,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 smtClean="0"/>
              <a:t>make the newly created node the first one of the list</a:t>
            </a:r>
            <a:endParaRPr lang="en-GB" sz="20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pic>
        <p:nvPicPr>
          <p:cNvPr id="2054" name="Picture 6" descr="http://www.inf.unibz.it/~calvanese/teaching/ip/lecture-notes/figures/fig-12-insert-fir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724400"/>
            <a:ext cx="5029200" cy="166364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4343400"/>
            <a:ext cx="3962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insertFirst</a:t>
            </a:r>
            <a:r>
              <a:rPr lang="en-US" sz="1800" dirty="0" smtClean="0"/>
              <a:t>(</a:t>
            </a:r>
            <a:r>
              <a:rPr lang="en-US" sz="1800" dirty="0" err="1" smtClean="0"/>
              <a:t>ListNode</a:t>
            </a:r>
            <a:r>
              <a:rPr lang="en-US" sz="1800" dirty="0" smtClean="0"/>
              <a:t> </a:t>
            </a:r>
            <a:r>
              <a:rPr lang="en-US" sz="1800" dirty="0" err="1" smtClean="0"/>
              <a:t>lis</a:t>
            </a:r>
            <a:r>
              <a:rPr lang="en-US" sz="1800" dirty="0" smtClean="0"/>
              <a:t>, String s) 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	 </a:t>
            </a:r>
            <a:r>
              <a:rPr lang="en-US" sz="1800" dirty="0" err="1" smtClean="0"/>
              <a:t>ListNode</a:t>
            </a:r>
            <a:r>
              <a:rPr lang="en-US" sz="1800" dirty="0" smtClean="0"/>
              <a:t> p = new </a:t>
            </a:r>
            <a:r>
              <a:rPr lang="en-US" sz="1800" dirty="0" err="1" smtClean="0"/>
              <a:t>ListNode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	p.info = s; 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p.next</a:t>
            </a:r>
            <a:r>
              <a:rPr lang="en-US" sz="1800" dirty="0" smtClean="0"/>
              <a:t> = </a:t>
            </a:r>
            <a:r>
              <a:rPr lang="en-US" sz="1800" dirty="0" err="1" smtClean="0"/>
              <a:t>lis</a:t>
            </a:r>
            <a:r>
              <a:rPr lang="en-US" sz="1800" dirty="0" smtClean="0"/>
              <a:t>; 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lis</a:t>
            </a:r>
            <a:r>
              <a:rPr lang="en-US" sz="1800" dirty="0" smtClean="0"/>
              <a:t> = p;</a:t>
            </a:r>
          </a:p>
          <a:p>
            <a:r>
              <a:rPr lang="en-US" sz="1800" dirty="0" smtClean="0"/>
              <a:t>	return </a:t>
            </a:r>
            <a:r>
              <a:rPr lang="en-US" sz="1800" dirty="0" err="1" smtClean="0"/>
              <a:t>lis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5334000" cy="35052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>
                <a:latin typeface="Arial" charset="0"/>
              </a:rPr>
              <a:t>Insertion at the end of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 smtClean="0"/>
              <a:t>create a new node whose</a:t>
            </a:r>
            <a:r>
              <a:rPr lang="en-US" sz="2400" dirty="0" smtClean="0"/>
              <a:t> info </a:t>
            </a:r>
            <a:r>
              <a:rPr lang="en-US" sz="2400" i="1" dirty="0" smtClean="0"/>
              <a:t>field is</a:t>
            </a:r>
            <a:r>
              <a:rPr lang="en-US" sz="2400" dirty="0" smtClean="0"/>
              <a:t> </a:t>
            </a:r>
            <a:r>
              <a:rPr lang="en-US" sz="2400" dirty="0" err="1" smtClean="0"/>
              <a:t>elem</a:t>
            </a:r>
            <a:r>
              <a:rPr lang="en-US" sz="2400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if (</a:t>
            </a:r>
            <a:r>
              <a:rPr lang="en-US" sz="2400" dirty="0" err="1" smtClean="0"/>
              <a:t>lis</a:t>
            </a:r>
            <a:r>
              <a:rPr lang="en-US" sz="2400" dirty="0" smtClean="0"/>
              <a:t> is empty) 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US" sz="2000" dirty="0" smtClean="0"/>
              <a:t>return </a:t>
            </a:r>
            <a:r>
              <a:rPr lang="en-US" sz="2000" i="1" dirty="0" smtClean="0"/>
              <a:t>the list constituted only by the new node</a:t>
            </a:r>
            <a:r>
              <a:rPr lang="en-US" sz="2000" dirty="0" smtClean="0"/>
              <a:t>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Else  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US" sz="2000" i="1" dirty="0" smtClean="0"/>
              <a:t>scan the list stopping when the current reference points to the last node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  </a:t>
            </a:r>
            <a:r>
              <a:rPr lang="en-US" sz="2000" i="1" dirty="0" smtClean="0"/>
              <a:t>concatenate the new node with the last one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endParaRPr lang="en-GB" sz="28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37160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0"/>
            <a:ext cx="510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10201" y="1752600"/>
            <a:ext cx="373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insertLast</a:t>
            </a:r>
            <a:r>
              <a:rPr lang="en-US" sz="2000" dirty="0" smtClean="0"/>
              <a:t>(</a:t>
            </a:r>
            <a:r>
              <a:rPr lang="en-US" sz="2000" dirty="0" err="1" smtClean="0"/>
              <a:t>ListNode</a:t>
            </a:r>
            <a:r>
              <a:rPr lang="en-US" sz="2000" dirty="0" smtClean="0"/>
              <a:t> </a:t>
            </a:r>
            <a:r>
              <a:rPr lang="en-US" sz="2000" dirty="0" err="1" smtClean="0"/>
              <a:t>lis</a:t>
            </a:r>
            <a:r>
              <a:rPr lang="en-US" sz="2000" dirty="0" smtClean="0"/>
              <a:t>, String s)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ListNode</a:t>
            </a:r>
            <a:r>
              <a:rPr lang="en-US" sz="2000" dirty="0" smtClean="0"/>
              <a:t> p = new </a:t>
            </a:r>
            <a:r>
              <a:rPr lang="en-US" sz="2000" dirty="0" err="1" smtClean="0"/>
              <a:t>ListNode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  p.info = s;</a:t>
            </a:r>
          </a:p>
          <a:p>
            <a:r>
              <a:rPr lang="en-US" sz="2000" dirty="0" smtClean="0"/>
              <a:t>      if (</a:t>
            </a:r>
            <a:r>
              <a:rPr lang="en-US" sz="2000" dirty="0" err="1" smtClean="0"/>
              <a:t>lis</a:t>
            </a:r>
            <a:r>
              <a:rPr lang="en-US" sz="2000" dirty="0" smtClean="0"/>
              <a:t> == null) </a:t>
            </a:r>
          </a:p>
          <a:p>
            <a:r>
              <a:rPr lang="en-US" sz="2000" dirty="0" smtClean="0"/>
              <a:t>	return p; </a:t>
            </a:r>
          </a:p>
          <a:p>
            <a:r>
              <a:rPr lang="en-US" sz="2000" dirty="0" smtClean="0"/>
              <a:t>      else </a:t>
            </a:r>
          </a:p>
          <a:p>
            <a:r>
              <a:rPr lang="en-US" sz="2000" dirty="0" smtClean="0"/>
              <a:t>      {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ListNode</a:t>
            </a:r>
            <a:r>
              <a:rPr lang="en-US" sz="2000" dirty="0" smtClean="0"/>
              <a:t> last = </a:t>
            </a:r>
            <a:r>
              <a:rPr lang="en-US" sz="2000" dirty="0" err="1" smtClean="0"/>
              <a:t>lis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while (</a:t>
            </a:r>
            <a:r>
              <a:rPr lang="en-US" sz="2000" dirty="0" err="1" smtClean="0"/>
              <a:t>last.next</a:t>
            </a:r>
            <a:r>
              <a:rPr lang="en-US" sz="2000" dirty="0" smtClean="0"/>
              <a:t> != null) </a:t>
            </a:r>
          </a:p>
          <a:p>
            <a:r>
              <a:rPr lang="en-US" sz="2000" dirty="0" smtClean="0"/>
              <a:t>	last = </a:t>
            </a:r>
            <a:r>
              <a:rPr lang="en-US" sz="2000" dirty="0" err="1" smtClean="0"/>
              <a:t>last.next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Last.next</a:t>
            </a:r>
            <a:r>
              <a:rPr lang="en-US" sz="2000" dirty="0" smtClean="0"/>
              <a:t> = p;</a:t>
            </a:r>
          </a:p>
          <a:p>
            <a:r>
              <a:rPr lang="en-US" sz="2000" dirty="0" smtClean="0"/>
              <a:t>	return </a:t>
            </a:r>
            <a:r>
              <a:rPr lang="en-US" sz="2000" dirty="0" err="1" smtClean="0"/>
              <a:t>lis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}  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3505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charset="0"/>
              </a:rPr>
              <a:t>Insertion</a:t>
            </a:r>
            <a:r>
              <a:rPr lang="en-GB" sz="1800" dirty="0" smtClean="0">
                <a:latin typeface="Arial" charset="0"/>
              </a:rPr>
              <a:t> </a:t>
            </a:r>
            <a:r>
              <a:rPr lang="en-GB" sz="2800" dirty="0" smtClean="0">
                <a:latin typeface="Arial" charset="0"/>
              </a:rPr>
              <a:t>after a given node</a:t>
            </a:r>
          </a:p>
          <a:p>
            <a:pPr lvl="1"/>
            <a:r>
              <a:rPr lang="en-GB" sz="3200" dirty="0" smtClean="0">
                <a:latin typeface="Arial" charset="0"/>
              </a:rPr>
              <a:t>??</a:t>
            </a:r>
          </a:p>
          <a:p>
            <a:pPr lvl="2"/>
            <a:endParaRPr lang="en-GB" sz="14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1910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charset="0"/>
              </a:rPr>
              <a:t>Deletion</a:t>
            </a:r>
          </a:p>
          <a:p>
            <a:pPr lvl="1"/>
            <a:r>
              <a:rPr lang="en-US" sz="2200" dirty="0" smtClean="0">
                <a:latin typeface="Arial" pitchFamily="34" charset="0"/>
                <a:cs typeface="Arial" pitchFamily="34" charset="0"/>
              </a:rPr>
              <a:t>In general,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deleting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 element of a list means to modify the list in such a way that the element is no longer connected to its predecessor and successor</a:t>
            </a:r>
          </a:p>
          <a:p>
            <a:pPr lvl="1"/>
            <a:r>
              <a:rPr lang="en-US" sz="2000" dirty="0" smtClean="0">
                <a:latin typeface="Arial" charset="0"/>
              </a:rPr>
              <a:t>Deletion may occur in following situations</a:t>
            </a:r>
            <a:endParaRPr lang="en-GB" sz="2000" dirty="0" smtClean="0">
              <a:latin typeface="Arial" charset="0"/>
            </a:endParaRPr>
          </a:p>
          <a:p>
            <a:pPr lvl="2"/>
            <a:r>
              <a:rPr lang="en-GB" sz="1800" dirty="0" smtClean="0">
                <a:latin typeface="Arial" charset="0"/>
              </a:rPr>
              <a:t>Delete from the beginning of the list</a:t>
            </a:r>
          </a:p>
          <a:p>
            <a:pPr lvl="2"/>
            <a:r>
              <a:rPr lang="en-GB" sz="1800" dirty="0" smtClean="0">
                <a:latin typeface="Arial" charset="0"/>
              </a:rPr>
              <a:t>Delete from the end of the list</a:t>
            </a:r>
          </a:p>
          <a:p>
            <a:pPr lvl="2"/>
            <a:r>
              <a:rPr lang="en-GB" sz="1800" dirty="0" smtClean="0">
                <a:latin typeface="Arial" charset="0"/>
              </a:rPr>
              <a:t>Delete a given node</a:t>
            </a:r>
          </a:p>
          <a:p>
            <a:pPr lvl="1"/>
            <a:endParaRPr lang="en-GB" sz="20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19812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charset="0"/>
              </a:rPr>
              <a:t>Deletion from the beginning of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If the list is empty, don't do anything.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Otherwise, return the list starting at the element that follows the first one</a:t>
            </a:r>
            <a:endParaRPr lang="en-GB" sz="20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00400"/>
            <a:ext cx="675125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4343400"/>
            <a:ext cx="37064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deleteFirst</a:t>
            </a:r>
            <a:r>
              <a:rPr lang="en-US" dirty="0" smtClean="0"/>
              <a:t>(</a:t>
            </a:r>
            <a:r>
              <a:rPr lang="en-US" dirty="0" err="1" smtClean="0"/>
              <a:t>ListNode</a:t>
            </a:r>
            <a:r>
              <a:rPr lang="en-US" dirty="0" smtClean="0"/>
              <a:t> </a:t>
            </a:r>
            <a:r>
              <a:rPr lang="en-US" dirty="0" err="1" smtClean="0"/>
              <a:t>lis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if (</a:t>
            </a:r>
            <a:r>
              <a:rPr lang="en-US" dirty="0" err="1" smtClean="0"/>
              <a:t>lis</a:t>
            </a:r>
            <a:r>
              <a:rPr lang="en-US" dirty="0" smtClean="0"/>
              <a:t> != null)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lis</a:t>
            </a:r>
            <a:r>
              <a:rPr lang="en-US" dirty="0" smtClean="0"/>
              <a:t> = </a:t>
            </a:r>
            <a:r>
              <a:rPr lang="en-US" dirty="0" err="1" smtClean="0"/>
              <a:t>lis.next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lis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8077200" cy="32766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charset="0"/>
              </a:rPr>
              <a:t>Deletion from the end of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if (</a:t>
            </a:r>
            <a:r>
              <a:rPr lang="en-US" sz="2400" dirty="0" err="1" smtClean="0"/>
              <a:t>lis</a:t>
            </a:r>
            <a:r>
              <a:rPr lang="en-US" sz="2400" dirty="0" smtClean="0"/>
              <a:t> is empty) 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US" sz="2000" dirty="0" smtClean="0"/>
              <a:t>return </a:t>
            </a:r>
            <a:r>
              <a:rPr lang="en-US" sz="2000" i="1" dirty="0" smtClean="0"/>
              <a:t>empty</a:t>
            </a:r>
            <a:r>
              <a:rPr lang="en-US" sz="2000" dirty="0" smtClean="0"/>
              <a:t>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Else  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US" sz="2000" i="1" dirty="0" smtClean="0"/>
              <a:t>scan the list stopping when the current reference points to the last node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US" sz="2000" i="1" dirty="0" smtClean="0"/>
              <a:t>Set the pointer to NULL</a:t>
            </a:r>
            <a:r>
              <a:rPr lang="en-US" sz="20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19812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charset="0"/>
              </a:rPr>
              <a:t>Deletion of</a:t>
            </a:r>
            <a:r>
              <a:rPr lang="en-GB" sz="2200" dirty="0" smtClean="0">
                <a:latin typeface="Arial" charset="0"/>
              </a:rPr>
              <a:t> a given node</a:t>
            </a:r>
          </a:p>
          <a:p>
            <a:pPr lvl="1"/>
            <a:r>
              <a:rPr lang="en-GB" sz="3200" dirty="0" smtClean="0">
                <a:latin typeface="Arial" charset="0"/>
              </a:rPr>
              <a:t>??</a:t>
            </a:r>
          </a:p>
          <a:p>
            <a:pPr lvl="1"/>
            <a:endParaRPr lang="en-GB" sz="20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 smtClean="0"/>
              <a:t>Next Lecture:</a:t>
            </a:r>
            <a:br>
              <a:rPr lang="en-GB" sz="5400" dirty="0" smtClean="0"/>
            </a:br>
            <a:r>
              <a:rPr lang="en-GB" sz="5400" dirty="0" smtClean="0"/>
              <a:t>Linked List {Contd..}</a:t>
            </a:r>
            <a:endParaRPr lang="en-GB" sz="5400" dirty="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791200"/>
            <a:ext cx="9144000" cy="585216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Thank You.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Structures and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1"/>
            <a:ext cx="91440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</a:t>
            </a:r>
            <a:endParaRPr lang="en-US" dirty="0" smtClean="0"/>
          </a:p>
          <a:p>
            <a:pPr lvl="1"/>
            <a:r>
              <a:rPr lang="en-GB" dirty="0" smtClean="0">
                <a:latin typeface="Arial" charset="0"/>
              </a:rPr>
              <a:t>A linear list is a data structure each element of which has a unique successor</a:t>
            </a:r>
          </a:p>
          <a:p>
            <a:pPr lvl="1"/>
            <a:endParaRPr lang="en-GB" sz="1800" i="1" dirty="0" smtClean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GB" sz="1800" i="1" dirty="0" smtClean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sz="1800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Operations</a:t>
            </a:r>
          </a:p>
          <a:p>
            <a:pPr lvl="1"/>
            <a:r>
              <a:rPr lang="en-GB" dirty="0" smtClean="0">
                <a:latin typeface="Arial" charset="0"/>
              </a:rPr>
              <a:t>Insertion</a:t>
            </a:r>
          </a:p>
          <a:p>
            <a:pPr lvl="2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The process of adding data to the list</a:t>
            </a:r>
          </a:p>
          <a:p>
            <a:pPr lvl="1"/>
            <a:r>
              <a:rPr lang="en-GB" dirty="0" smtClean="0">
                <a:latin typeface="Arial" charset="0"/>
              </a:rPr>
              <a:t>Deletion</a:t>
            </a:r>
          </a:p>
          <a:p>
            <a:pPr lvl="2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Is the process of searching and removing data from the list</a:t>
            </a:r>
          </a:p>
          <a:p>
            <a:pPr lvl="1"/>
            <a:r>
              <a:rPr lang="en-GB" dirty="0" smtClean="0">
                <a:latin typeface="Arial" charset="0"/>
              </a:rPr>
              <a:t>Retrieval </a:t>
            </a:r>
          </a:p>
          <a:p>
            <a:pPr lvl="2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also requires list searching, but does not change the contents of the list.</a:t>
            </a:r>
          </a:p>
          <a:p>
            <a:pPr lvl="1">
              <a:spcBef>
                <a:spcPct val="50000"/>
              </a:spcBef>
            </a:pPr>
            <a:r>
              <a:rPr lang="en-GB" dirty="0" smtClean="0">
                <a:latin typeface="Arial" charset="0"/>
              </a:rPr>
              <a:t>Traversal</a:t>
            </a:r>
          </a:p>
          <a:p>
            <a:pPr lvl="2">
              <a:spcBef>
                <a:spcPct val="50000"/>
              </a:spcBef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is retrieval of all elements in sequence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General List, Restricted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Learning Points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14600" y="2667000"/>
            <a:ext cx="5715000" cy="457200"/>
            <a:chOff x="1219200" y="2819400"/>
            <a:chExt cx="5715000" cy="4572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219200" y="2819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/>
                <a:t>element 1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124200" y="2819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 dirty="0"/>
                <a:t>element 2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029200" y="2819400"/>
              <a:ext cx="1371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sz="2000"/>
                <a:t>element 3</a:t>
              </a:r>
            </a:p>
          </p:txBody>
        </p:sp>
        <p:cxnSp>
          <p:nvCxnSpPr>
            <p:cNvPr id="12" name="AutoShape 8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2590800" y="30480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3" name="AutoShape 9"/>
            <p:cNvCxnSpPr>
              <a:cxnSpLocks noChangeShapeType="1"/>
              <a:stCxn id="10" idx="3"/>
              <a:endCxn id="11" idx="1"/>
            </p:cNvCxnSpPr>
            <p:nvPr/>
          </p:nvCxnSpPr>
          <p:spPr bwMode="auto">
            <a:xfrm>
              <a:off x="4495800" y="30480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4" name="AutoShape 10"/>
            <p:cNvCxnSpPr>
              <a:cxnSpLocks noChangeShapeType="1"/>
              <a:stCxn id="11" idx="3"/>
            </p:cNvCxnSpPr>
            <p:nvPr/>
          </p:nvCxnSpPr>
          <p:spPr bwMode="auto">
            <a:xfrm>
              <a:off x="6400800" y="30480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32391"/>
            <a:ext cx="8534400" cy="4625609"/>
          </a:xfrm>
        </p:spPr>
        <p:txBody>
          <a:bodyPr/>
          <a:lstStyle/>
          <a:p>
            <a:r>
              <a:rPr lang="en-US" dirty="0" smtClean="0"/>
              <a:t>Dynamic Implementation</a:t>
            </a:r>
          </a:p>
          <a:p>
            <a:r>
              <a:rPr lang="en-US" dirty="0" smtClean="0"/>
              <a:t>Operations in linked list</a:t>
            </a:r>
          </a:p>
          <a:p>
            <a:r>
              <a:rPr lang="en-US" dirty="0" smtClean="0"/>
              <a:t>Linked Stacks and Queues</a:t>
            </a:r>
          </a:p>
          <a:p>
            <a:r>
              <a:rPr lang="en-US" dirty="0" smtClean="0"/>
              <a:t>Doubly Linked List and its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After completion of this chapter you will be able to: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Define a linked list as a Data Structure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Define its dynamic implementation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Explain various operations used in Linked List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Implement Stack and Queue as linked list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Define and implement Doubly Linked List</a:t>
            </a:r>
          </a:p>
          <a:p>
            <a:pPr lvl="1">
              <a:buClr>
                <a:schemeClr val="accent1"/>
              </a:buClr>
            </a:pPr>
            <a:r>
              <a:rPr lang="en-US" dirty="0" smtClean="0"/>
              <a:t>Attempt 10 marks’ question in final 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259080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latin typeface="Arial" charset="0"/>
              </a:rPr>
              <a:t>A </a:t>
            </a:r>
            <a:r>
              <a:rPr lang="en-GB" sz="2800" i="1" dirty="0" smtClean="0">
                <a:solidFill>
                  <a:srgbClr val="FF0000"/>
                </a:solidFill>
                <a:latin typeface="Arial" charset="0"/>
              </a:rPr>
              <a:t>linked list </a:t>
            </a:r>
            <a:r>
              <a:rPr lang="en-GB" sz="2800" dirty="0" smtClean="0">
                <a:latin typeface="Arial" charset="0"/>
              </a:rPr>
              <a:t>or </a:t>
            </a:r>
            <a:r>
              <a:rPr lang="en-GB" sz="2800" i="1" dirty="0" smtClean="0">
                <a:solidFill>
                  <a:srgbClr val="FF0000"/>
                </a:solidFill>
                <a:latin typeface="Arial" charset="0"/>
              </a:rPr>
              <a:t>one-way list</a:t>
            </a:r>
            <a:r>
              <a:rPr lang="en-GB" sz="2800" dirty="0" smtClean="0">
                <a:latin typeface="Arial" charset="0"/>
              </a:rPr>
              <a:t>, is a linear collection of data elements called as </a:t>
            </a:r>
            <a:r>
              <a:rPr lang="en-GB" sz="2800" i="1" dirty="0" smtClean="0">
                <a:solidFill>
                  <a:srgbClr val="FF0000"/>
                </a:solidFill>
                <a:latin typeface="Arial" charset="0"/>
              </a:rPr>
              <a:t>nodes</a:t>
            </a:r>
            <a:r>
              <a:rPr lang="en-GB" sz="2800" dirty="0" smtClean="0">
                <a:latin typeface="Arial" charset="0"/>
              </a:rPr>
              <a:t>, where the linear order is given by means of a </a:t>
            </a:r>
            <a:r>
              <a:rPr lang="en-GB" sz="2800" i="1" dirty="0" smtClean="0">
                <a:solidFill>
                  <a:srgbClr val="FF0000"/>
                </a:solidFill>
                <a:latin typeface="Arial" charset="0"/>
              </a:rPr>
              <a:t>pointer</a:t>
            </a:r>
          </a:p>
          <a:p>
            <a:r>
              <a:rPr lang="en-GB" sz="2800" dirty="0" smtClean="0">
                <a:latin typeface="Arial" charset="0"/>
              </a:rPr>
              <a:t>That is, each node is divided into two parts:</a:t>
            </a:r>
          </a:p>
          <a:p>
            <a:pPr lvl="1"/>
            <a:r>
              <a:rPr lang="en-GB" sz="2400" dirty="0" smtClean="0">
                <a:latin typeface="Arial" charset="0"/>
              </a:rPr>
              <a:t>The first part contains the information of element</a:t>
            </a:r>
          </a:p>
          <a:p>
            <a:pPr lvl="1"/>
            <a:r>
              <a:rPr lang="en-GB" sz="2400" dirty="0" smtClean="0">
                <a:latin typeface="Arial" charset="0"/>
              </a:rPr>
              <a:t>The second part contains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6971" y="4343400"/>
            <a:ext cx="399142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rmAutofit fontScale="92500"/>
          </a:bodyPr>
          <a:lstStyle/>
          <a:p>
            <a:pPr algn="just">
              <a:spcAft>
                <a:spcPct val="50000"/>
              </a:spcAft>
            </a:pPr>
            <a:r>
              <a:rPr lang="en-US" sz="2400" dirty="0" smtClean="0"/>
              <a:t>The data items need not be stored continuously in memory or on disk</a:t>
            </a:r>
          </a:p>
          <a:p>
            <a:pPr algn="just">
              <a:spcAft>
                <a:spcPct val="50000"/>
              </a:spcAft>
            </a:pPr>
            <a:r>
              <a:rPr lang="en-US" sz="2400" dirty="0" smtClean="0"/>
              <a:t>The list elements can easily be added or removed without reallocation or reorganization of the entire structure</a:t>
            </a:r>
          </a:p>
          <a:p>
            <a:pPr algn="just">
              <a:spcAft>
                <a:spcPct val="50000"/>
              </a:spcAft>
            </a:pPr>
            <a:r>
              <a:rPr lang="en-US" sz="2400" dirty="0" smtClean="0"/>
              <a:t>Linked lists allow insertion and removal of nodes at any point in the list, and can do so with a constant number of operations if the link previous to the link being added or removed is maintained during list traversal</a:t>
            </a:r>
          </a:p>
          <a:p>
            <a:pPr algn="just">
              <a:spcAft>
                <a:spcPct val="50000"/>
              </a:spcAft>
            </a:pPr>
            <a:r>
              <a:rPr lang="en-US" sz="2400" dirty="0" smtClean="0"/>
              <a:t>On the other hand, simple linked lists by themselves do not allow random access to the data other than the first node's data, or any form of efficient indexing</a:t>
            </a:r>
          </a:p>
          <a:p>
            <a:pPr algn="just">
              <a:spcAft>
                <a:spcPct val="50000"/>
              </a:spcAft>
            </a:pPr>
            <a:r>
              <a:rPr lang="en-US" sz="2400" dirty="0" smtClean="0"/>
              <a:t>Thus, many basic operations may require scanning most or all of the list elements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7800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915400" cy="48006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Arial" charset="0"/>
              </a:rPr>
              <a:t>Create</a:t>
            </a:r>
          </a:p>
          <a:p>
            <a:pPr lvl="1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Declaring and initializing a linked list</a:t>
            </a:r>
          </a:p>
          <a:p>
            <a:r>
              <a:rPr lang="en-GB" dirty="0" smtClean="0">
                <a:latin typeface="Arial" charset="0"/>
              </a:rPr>
              <a:t>Insert</a:t>
            </a:r>
          </a:p>
          <a:p>
            <a:pPr lvl="1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The process of adding data to the list</a:t>
            </a:r>
          </a:p>
          <a:p>
            <a:r>
              <a:rPr lang="en-GB" dirty="0" smtClean="0">
                <a:latin typeface="Arial" charset="0"/>
              </a:rPr>
              <a:t>Delete</a:t>
            </a:r>
          </a:p>
          <a:p>
            <a:pPr lvl="1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Is the process of searching and removing data from the list</a:t>
            </a:r>
          </a:p>
          <a:p>
            <a:r>
              <a:rPr lang="en-GB" dirty="0" smtClean="0">
                <a:latin typeface="Arial" charset="0"/>
              </a:rPr>
              <a:t>Retrieve </a:t>
            </a:r>
          </a:p>
          <a:p>
            <a:pPr lvl="1"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also requires list searching, but does not change the contents of the list.</a:t>
            </a:r>
          </a:p>
          <a:p>
            <a:pPr>
              <a:spcBef>
                <a:spcPct val="50000"/>
              </a:spcBef>
            </a:pPr>
            <a:r>
              <a:rPr lang="en-GB" dirty="0" smtClean="0">
                <a:latin typeface="Arial" charset="0"/>
              </a:rPr>
              <a:t>Traverse</a:t>
            </a:r>
          </a:p>
          <a:p>
            <a:pPr lvl="1">
              <a:spcBef>
                <a:spcPct val="50000"/>
              </a:spcBef>
              <a:buClr>
                <a:schemeClr val="accent1"/>
              </a:buClr>
            </a:pPr>
            <a:r>
              <a:rPr lang="en-GB" dirty="0" smtClean="0">
                <a:latin typeface="Arial" charset="0"/>
              </a:rPr>
              <a:t>is retrieval of all elements in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2743200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Arial" charset="0"/>
              </a:rPr>
              <a:t>Create</a:t>
            </a:r>
          </a:p>
          <a:p>
            <a:pPr lvl="2">
              <a:buNone/>
            </a:pPr>
            <a:r>
              <a:rPr lang="en-GB" sz="2000" dirty="0" err="1" smtClean="0">
                <a:latin typeface="Arial" charset="0"/>
              </a:rPr>
              <a:t>struct</a:t>
            </a:r>
            <a:r>
              <a:rPr lang="en-GB" sz="2000" dirty="0" smtClean="0">
                <a:latin typeface="Arial" charset="0"/>
              </a:rPr>
              <a:t> node</a:t>
            </a:r>
          </a:p>
          <a:p>
            <a:pPr lvl="2">
              <a:buNone/>
            </a:pPr>
            <a:r>
              <a:rPr lang="en-GB" sz="2000" dirty="0" smtClean="0">
                <a:latin typeface="Arial" charset="0"/>
              </a:rPr>
              <a:t>{</a:t>
            </a:r>
          </a:p>
          <a:p>
            <a:pPr lvl="3">
              <a:buNone/>
            </a:pPr>
            <a:r>
              <a:rPr lang="en-GB" sz="1400" dirty="0" smtClean="0">
                <a:latin typeface="Arial" charset="0"/>
              </a:rPr>
              <a:t>&lt;data type&gt; info;</a:t>
            </a:r>
          </a:p>
          <a:p>
            <a:pPr lvl="3">
              <a:buNone/>
            </a:pPr>
            <a:r>
              <a:rPr lang="en-GB" sz="1400" dirty="0" err="1" smtClean="0">
                <a:latin typeface="Arial" charset="0"/>
              </a:rPr>
              <a:t>struct</a:t>
            </a:r>
            <a:r>
              <a:rPr lang="en-GB" sz="1400" dirty="0" smtClean="0">
                <a:latin typeface="Arial" charset="0"/>
              </a:rPr>
              <a:t> node *next;</a:t>
            </a:r>
          </a:p>
          <a:p>
            <a:pPr lvl="2">
              <a:buNone/>
            </a:pPr>
            <a:r>
              <a:rPr lang="en-GB" sz="2000" dirty="0" smtClean="0">
                <a:latin typeface="Arial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057233"/>
            <a:ext cx="6211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void create(){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*p=(NODE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(NODE));</a:t>
            </a:r>
          </a:p>
          <a:p>
            <a:r>
              <a:rPr lang="en-US" sz="2000" dirty="0" smtClean="0"/>
              <a:t>	if(p)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(“Enter an Element:”);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sacnf</a:t>
            </a:r>
            <a:r>
              <a:rPr lang="en-US" sz="2000" dirty="0" smtClean="0"/>
              <a:t>(“%d”, &amp;p-&gt;info);</a:t>
            </a:r>
          </a:p>
          <a:p>
            <a:r>
              <a:rPr lang="en-US" sz="2000" dirty="0" smtClean="0"/>
              <a:t>		P-&gt;next=NULL;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	return p;}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3505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charset="0"/>
              </a:rPr>
              <a:t>Insertion</a:t>
            </a:r>
          </a:p>
          <a:p>
            <a:pPr lvl="1"/>
            <a:r>
              <a:rPr lang="en-GB" sz="2400" dirty="0" smtClean="0">
                <a:latin typeface="Arial" charset="0"/>
              </a:rPr>
              <a:t>Insertion in the list come up in various situations</a:t>
            </a:r>
          </a:p>
          <a:p>
            <a:pPr lvl="1"/>
            <a:r>
              <a:rPr lang="en-GB" sz="2400" dirty="0" smtClean="0">
                <a:latin typeface="Arial" charset="0"/>
              </a:rPr>
              <a:t>The major situations include:</a:t>
            </a:r>
          </a:p>
          <a:p>
            <a:pPr lvl="2"/>
            <a:r>
              <a:rPr lang="en-GB" sz="1800" dirty="0" smtClean="0">
                <a:latin typeface="Arial" charset="0"/>
              </a:rPr>
              <a:t>Insertion at the beginning of the list</a:t>
            </a:r>
          </a:p>
          <a:p>
            <a:pPr lvl="2"/>
            <a:r>
              <a:rPr lang="en-GB" sz="1800" dirty="0" smtClean="0">
                <a:latin typeface="Arial" charset="0"/>
              </a:rPr>
              <a:t>Insertion at the end of the list</a:t>
            </a:r>
          </a:p>
          <a:p>
            <a:pPr lvl="2"/>
            <a:r>
              <a:rPr lang="en-GB" sz="1800" dirty="0" smtClean="0">
                <a:latin typeface="Arial" charset="0"/>
              </a:rPr>
              <a:t>Insertion after a given node</a:t>
            </a:r>
          </a:p>
          <a:p>
            <a:pPr lvl="2"/>
            <a:endParaRPr lang="en-GB" sz="14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5B4E-2406-4457-BE01-F4BFCA456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43335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</a:t>
            </a:r>
            <a:r>
              <a:rPr lang="en-US" sz="2000" dirty="0" smtClean="0"/>
              <a:t>{Contd..}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794</Words>
  <Application>Microsoft Office PowerPoint</Application>
  <PresentationFormat>On-screen Show (4:3)</PresentationFormat>
  <Paragraphs>178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Data Structures and Algorithms</vt:lpstr>
      <vt:lpstr>Data Structures and Algorithms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Next Lecture: Linked List {Contd..}</vt:lpstr>
    </vt:vector>
  </TitlesOfParts>
  <Company>DeSales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manish aryal</dc:creator>
  <cp:keywords>dsa</cp:keywords>
  <cp:lastModifiedBy>manish</cp:lastModifiedBy>
  <cp:revision>135</cp:revision>
  <dcterms:created xsi:type="dcterms:W3CDTF">2002-07-06T17:30:06Z</dcterms:created>
  <dcterms:modified xsi:type="dcterms:W3CDTF">2011-06-14T07:24:32Z</dcterms:modified>
</cp:coreProperties>
</file>