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126.xml" ContentType="application/vnd.openxmlformats-officedocument.presentationml.slide+xml"/>
  <Override PartName="/ppt/slides/slide12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35"/>
  </p:notesMasterIdLst>
  <p:handoutMasterIdLst>
    <p:handoutMasterId r:id="rId136"/>
  </p:handoutMasterIdLst>
  <p:sldIdLst>
    <p:sldId id="585" r:id="rId2"/>
    <p:sldId id="587" r:id="rId3"/>
    <p:sldId id="586" r:id="rId4"/>
    <p:sldId id="468" r:id="rId5"/>
    <p:sldId id="469" r:id="rId6"/>
    <p:sldId id="505" r:id="rId7"/>
    <p:sldId id="558" r:id="rId8"/>
    <p:sldId id="559" r:id="rId9"/>
    <p:sldId id="503" r:id="rId10"/>
    <p:sldId id="560" r:id="rId11"/>
    <p:sldId id="561" r:id="rId12"/>
    <p:sldId id="562" r:id="rId13"/>
    <p:sldId id="506" r:id="rId14"/>
    <p:sldId id="516" r:id="rId15"/>
    <p:sldId id="507" r:id="rId16"/>
    <p:sldId id="564" r:id="rId17"/>
    <p:sldId id="565" r:id="rId18"/>
    <p:sldId id="566" r:id="rId19"/>
    <p:sldId id="569" r:id="rId20"/>
    <p:sldId id="570" r:id="rId21"/>
    <p:sldId id="571" r:id="rId22"/>
    <p:sldId id="572" r:id="rId23"/>
    <p:sldId id="573" r:id="rId24"/>
    <p:sldId id="574" r:id="rId25"/>
    <p:sldId id="575" r:id="rId26"/>
    <p:sldId id="576" r:id="rId27"/>
    <p:sldId id="577" r:id="rId28"/>
    <p:sldId id="578" r:id="rId29"/>
    <p:sldId id="579" r:id="rId30"/>
    <p:sldId id="580" r:id="rId31"/>
    <p:sldId id="581" r:id="rId32"/>
    <p:sldId id="582" r:id="rId33"/>
    <p:sldId id="583" r:id="rId34"/>
    <p:sldId id="640" r:id="rId35"/>
    <p:sldId id="527" r:id="rId36"/>
    <p:sldId id="641" r:id="rId37"/>
    <p:sldId id="642" r:id="rId38"/>
    <p:sldId id="590" r:id="rId39"/>
    <p:sldId id="655" r:id="rId40"/>
    <p:sldId id="644" r:id="rId41"/>
    <p:sldId id="645" r:id="rId42"/>
    <p:sldId id="649" r:id="rId43"/>
    <p:sldId id="646" r:id="rId44"/>
    <p:sldId id="651" r:id="rId45"/>
    <p:sldId id="650" r:id="rId46"/>
    <p:sldId id="652" r:id="rId47"/>
    <p:sldId id="647" r:id="rId48"/>
    <p:sldId id="648" r:id="rId49"/>
    <p:sldId id="654" r:id="rId50"/>
    <p:sldId id="653" r:id="rId51"/>
    <p:sldId id="591" r:id="rId52"/>
    <p:sldId id="592" r:id="rId53"/>
    <p:sldId id="593" r:id="rId54"/>
    <p:sldId id="594" r:id="rId55"/>
    <p:sldId id="595" r:id="rId56"/>
    <p:sldId id="596" r:id="rId57"/>
    <p:sldId id="597" r:id="rId58"/>
    <p:sldId id="598" r:id="rId59"/>
    <p:sldId id="599" r:id="rId60"/>
    <p:sldId id="600" r:id="rId61"/>
    <p:sldId id="601" r:id="rId62"/>
    <p:sldId id="602" r:id="rId63"/>
    <p:sldId id="603" r:id="rId64"/>
    <p:sldId id="604" r:id="rId65"/>
    <p:sldId id="605" r:id="rId66"/>
    <p:sldId id="606" r:id="rId67"/>
    <p:sldId id="607" r:id="rId68"/>
    <p:sldId id="608" r:id="rId69"/>
    <p:sldId id="609" r:id="rId70"/>
    <p:sldId id="610" r:id="rId71"/>
    <p:sldId id="611" r:id="rId72"/>
    <p:sldId id="612" r:id="rId73"/>
    <p:sldId id="613" r:id="rId74"/>
    <p:sldId id="614" r:id="rId75"/>
    <p:sldId id="615" r:id="rId76"/>
    <p:sldId id="616" r:id="rId77"/>
    <p:sldId id="617" r:id="rId78"/>
    <p:sldId id="618" r:id="rId79"/>
    <p:sldId id="619" r:id="rId80"/>
    <p:sldId id="620" r:id="rId81"/>
    <p:sldId id="621" r:id="rId82"/>
    <p:sldId id="622" r:id="rId83"/>
    <p:sldId id="623" r:id="rId84"/>
    <p:sldId id="624" r:id="rId85"/>
    <p:sldId id="625" r:id="rId86"/>
    <p:sldId id="626" r:id="rId87"/>
    <p:sldId id="627" r:id="rId88"/>
    <p:sldId id="628" r:id="rId89"/>
    <p:sldId id="629" r:id="rId90"/>
    <p:sldId id="630" r:id="rId91"/>
    <p:sldId id="631" r:id="rId92"/>
    <p:sldId id="632" r:id="rId93"/>
    <p:sldId id="633" r:id="rId94"/>
    <p:sldId id="634" r:id="rId95"/>
    <p:sldId id="635" r:id="rId96"/>
    <p:sldId id="636" r:id="rId97"/>
    <p:sldId id="637" r:id="rId98"/>
    <p:sldId id="638" r:id="rId99"/>
    <p:sldId id="639" r:id="rId100"/>
    <p:sldId id="656" r:id="rId101"/>
    <p:sldId id="657" r:id="rId102"/>
    <p:sldId id="658" r:id="rId103"/>
    <p:sldId id="659" r:id="rId104"/>
    <p:sldId id="660" r:id="rId105"/>
    <p:sldId id="661" r:id="rId106"/>
    <p:sldId id="662" r:id="rId107"/>
    <p:sldId id="663" r:id="rId108"/>
    <p:sldId id="664" r:id="rId109"/>
    <p:sldId id="665" r:id="rId110"/>
    <p:sldId id="666" r:id="rId111"/>
    <p:sldId id="667" r:id="rId112"/>
    <p:sldId id="668" r:id="rId113"/>
    <p:sldId id="669" r:id="rId114"/>
    <p:sldId id="670" r:id="rId115"/>
    <p:sldId id="671" r:id="rId116"/>
    <p:sldId id="672" r:id="rId117"/>
    <p:sldId id="673" r:id="rId118"/>
    <p:sldId id="674" r:id="rId119"/>
    <p:sldId id="675" r:id="rId120"/>
    <p:sldId id="676" r:id="rId121"/>
    <p:sldId id="678" r:id="rId122"/>
    <p:sldId id="679" r:id="rId123"/>
    <p:sldId id="680" r:id="rId124"/>
    <p:sldId id="681" r:id="rId125"/>
    <p:sldId id="682" r:id="rId126"/>
    <p:sldId id="683" r:id="rId127"/>
    <p:sldId id="684" r:id="rId128"/>
    <p:sldId id="685" r:id="rId129"/>
    <p:sldId id="689" r:id="rId130"/>
    <p:sldId id="690" r:id="rId131"/>
    <p:sldId id="686" r:id="rId132"/>
    <p:sldId id="687" r:id="rId133"/>
    <p:sldId id="688" r:id="rId134"/>
  </p:sldIdLst>
  <p:sldSz cx="9144000" cy="6858000" type="screen4x3"/>
  <p:notesSz cx="9309100" cy="6954838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62E20"/>
    <a:srgbClr val="FFCC66"/>
    <a:srgbClr val="FF99CC"/>
    <a:srgbClr val="00FF00"/>
    <a:srgbClr val="C0C0C0"/>
    <a:srgbClr val="5F5F5F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outlineViewPr>
    <p:cViewPr>
      <p:scale>
        <a:sx n="40" d="100"/>
        <a:sy n="40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notesViewPr>
    <p:cSldViewPr>
      <p:cViewPr varScale="1">
        <p:scale>
          <a:sx n="72" d="100"/>
          <a:sy n="72" d="100"/>
        </p:scale>
        <p:origin x="-138" y="-102"/>
      </p:cViewPr>
      <p:guideLst>
        <p:guide orient="horz" pos="2191"/>
        <p:guide pos="293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9.xml"/><Relationship Id="rId13" Type="http://schemas.openxmlformats.org/officeDocument/2006/relationships/slide" Target="slides/slide56.xml"/><Relationship Id="rId18" Type="http://schemas.openxmlformats.org/officeDocument/2006/relationships/slide" Target="slides/slide72.xml"/><Relationship Id="rId26" Type="http://schemas.openxmlformats.org/officeDocument/2006/relationships/slide" Target="slides/slide80.xml"/><Relationship Id="rId3" Type="http://schemas.openxmlformats.org/officeDocument/2006/relationships/slide" Target="slides/slide22.xml"/><Relationship Id="rId21" Type="http://schemas.openxmlformats.org/officeDocument/2006/relationships/slide" Target="slides/slide75.xml"/><Relationship Id="rId34" Type="http://schemas.openxmlformats.org/officeDocument/2006/relationships/slide" Target="slides/slide119.xml"/><Relationship Id="rId7" Type="http://schemas.openxmlformats.org/officeDocument/2006/relationships/slide" Target="slides/slide28.xml"/><Relationship Id="rId12" Type="http://schemas.openxmlformats.org/officeDocument/2006/relationships/slide" Target="slides/slide52.xml"/><Relationship Id="rId17" Type="http://schemas.openxmlformats.org/officeDocument/2006/relationships/slide" Target="slides/slide71.xml"/><Relationship Id="rId25" Type="http://schemas.openxmlformats.org/officeDocument/2006/relationships/slide" Target="slides/slide79.xml"/><Relationship Id="rId33" Type="http://schemas.openxmlformats.org/officeDocument/2006/relationships/slide" Target="slides/slide109.xml"/><Relationship Id="rId38" Type="http://schemas.openxmlformats.org/officeDocument/2006/relationships/slide" Target="slides/slide125.xml"/><Relationship Id="rId2" Type="http://schemas.openxmlformats.org/officeDocument/2006/relationships/slide" Target="slides/slide21.xml"/><Relationship Id="rId16" Type="http://schemas.openxmlformats.org/officeDocument/2006/relationships/slide" Target="slides/slide70.xml"/><Relationship Id="rId20" Type="http://schemas.openxmlformats.org/officeDocument/2006/relationships/slide" Target="slides/slide74.xml"/><Relationship Id="rId29" Type="http://schemas.openxmlformats.org/officeDocument/2006/relationships/slide" Target="slides/slide102.xml"/><Relationship Id="rId1" Type="http://schemas.openxmlformats.org/officeDocument/2006/relationships/slide" Target="slides/slide10.xml"/><Relationship Id="rId6" Type="http://schemas.openxmlformats.org/officeDocument/2006/relationships/slide" Target="slides/slide26.xml"/><Relationship Id="rId11" Type="http://schemas.openxmlformats.org/officeDocument/2006/relationships/slide" Target="slides/slide33.xml"/><Relationship Id="rId24" Type="http://schemas.openxmlformats.org/officeDocument/2006/relationships/slide" Target="slides/slide78.xml"/><Relationship Id="rId32" Type="http://schemas.openxmlformats.org/officeDocument/2006/relationships/slide" Target="slides/slide108.xml"/><Relationship Id="rId37" Type="http://schemas.openxmlformats.org/officeDocument/2006/relationships/slide" Target="slides/slide122.xml"/><Relationship Id="rId5" Type="http://schemas.openxmlformats.org/officeDocument/2006/relationships/slide" Target="slides/slide25.xml"/><Relationship Id="rId15" Type="http://schemas.openxmlformats.org/officeDocument/2006/relationships/slide" Target="slides/slide69.xml"/><Relationship Id="rId23" Type="http://schemas.openxmlformats.org/officeDocument/2006/relationships/slide" Target="slides/slide77.xml"/><Relationship Id="rId28" Type="http://schemas.openxmlformats.org/officeDocument/2006/relationships/slide" Target="slides/slide92.xml"/><Relationship Id="rId36" Type="http://schemas.openxmlformats.org/officeDocument/2006/relationships/slide" Target="slides/slide121.xml"/><Relationship Id="rId10" Type="http://schemas.openxmlformats.org/officeDocument/2006/relationships/slide" Target="slides/slide31.xml"/><Relationship Id="rId19" Type="http://schemas.openxmlformats.org/officeDocument/2006/relationships/slide" Target="slides/slide73.xml"/><Relationship Id="rId31" Type="http://schemas.openxmlformats.org/officeDocument/2006/relationships/slide" Target="slides/slide106.xml"/><Relationship Id="rId4" Type="http://schemas.openxmlformats.org/officeDocument/2006/relationships/slide" Target="slides/slide23.xml"/><Relationship Id="rId9" Type="http://schemas.openxmlformats.org/officeDocument/2006/relationships/slide" Target="slides/slide30.xml"/><Relationship Id="rId14" Type="http://schemas.openxmlformats.org/officeDocument/2006/relationships/slide" Target="slides/slide68.xml"/><Relationship Id="rId22" Type="http://schemas.openxmlformats.org/officeDocument/2006/relationships/slide" Target="slides/slide76.xml"/><Relationship Id="rId27" Type="http://schemas.openxmlformats.org/officeDocument/2006/relationships/slide" Target="slides/slide91.xml"/><Relationship Id="rId30" Type="http://schemas.openxmlformats.org/officeDocument/2006/relationships/slide" Target="slides/slide103.xml"/><Relationship Id="rId35" Type="http://schemas.openxmlformats.org/officeDocument/2006/relationships/slide" Target="slides/slide12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33838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9306" tIns="44654" rIns="89306" bIns="44654" numCol="1" anchor="t" anchorCtr="0" compatLnSpc="1">
            <a:prstTxWarp prst="textNoShape">
              <a:avLst/>
            </a:prstTxWarp>
          </a:bodyPr>
          <a:lstStyle>
            <a:lvl1pPr defTabSz="893636">
              <a:defRPr sz="11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75263" y="0"/>
            <a:ext cx="4033837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9306" tIns="44654" rIns="89306" bIns="44654" numCol="1" anchor="t" anchorCtr="0" compatLnSpc="1">
            <a:prstTxWarp prst="textNoShape">
              <a:avLst/>
            </a:prstTxWarp>
          </a:bodyPr>
          <a:lstStyle>
            <a:lvl1pPr algn="r" defTabSz="893636">
              <a:defRPr sz="11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08763"/>
            <a:ext cx="4033838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9306" tIns="44654" rIns="89306" bIns="44654" numCol="1" anchor="b" anchorCtr="0" compatLnSpc="1">
            <a:prstTxWarp prst="textNoShape">
              <a:avLst/>
            </a:prstTxWarp>
          </a:bodyPr>
          <a:lstStyle>
            <a:lvl1pPr defTabSz="893636">
              <a:defRPr sz="9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75263" y="6608763"/>
            <a:ext cx="4033837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9306" tIns="44654" rIns="89306" bIns="44654" numCol="1" anchor="b" anchorCtr="0" compatLnSpc="1">
            <a:prstTxWarp prst="textNoShape">
              <a:avLst/>
            </a:prstTxWarp>
          </a:bodyPr>
          <a:lstStyle>
            <a:lvl1pPr algn="r" defTabSz="893636">
              <a:defRPr sz="1100">
                <a:cs typeface="+mn-cs"/>
              </a:defRPr>
            </a:lvl1pPr>
          </a:lstStyle>
          <a:p>
            <a:pPr>
              <a:defRPr/>
            </a:pPr>
            <a:fld id="{4EF1E156-245E-470B-810E-23F4565A7C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33838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306" tIns="44654" rIns="89306" bIns="44654" numCol="1" anchor="t" anchorCtr="0" compatLnSpc="1">
            <a:prstTxWarp prst="textNoShape">
              <a:avLst/>
            </a:prstTxWarp>
          </a:bodyPr>
          <a:lstStyle>
            <a:lvl1pPr defTabSz="893636">
              <a:defRPr sz="11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75263" y="0"/>
            <a:ext cx="4033837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306" tIns="44654" rIns="89306" bIns="44654" numCol="1" anchor="t" anchorCtr="0" compatLnSpc="1">
            <a:prstTxWarp prst="textNoShape">
              <a:avLst/>
            </a:prstTxWarp>
          </a:bodyPr>
          <a:lstStyle>
            <a:lvl1pPr algn="r" defTabSz="893636">
              <a:defRPr sz="11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5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17825" y="522288"/>
            <a:ext cx="3473450" cy="2606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9838" y="3303588"/>
            <a:ext cx="6829425" cy="312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306" tIns="44654" rIns="89306" bIns="446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0"/>
            <a:r>
              <a:rPr lang="en-GB" noProof="0" smtClean="0"/>
              <a:t>Second level</a:t>
            </a:r>
          </a:p>
          <a:p>
            <a:pPr lvl="0"/>
            <a:r>
              <a:rPr lang="en-GB" noProof="0" smtClean="0"/>
              <a:t>Third level</a:t>
            </a:r>
          </a:p>
          <a:p>
            <a:pPr lvl="0"/>
            <a:r>
              <a:rPr lang="en-GB" noProof="0" smtClean="0"/>
              <a:t>Fourth level</a:t>
            </a:r>
          </a:p>
          <a:p>
            <a:pPr lvl="0"/>
            <a:r>
              <a:rPr lang="en-GB" noProof="0" smtClean="0"/>
              <a:t>Fifth level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08763"/>
            <a:ext cx="4033838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306" tIns="44654" rIns="89306" bIns="44654" numCol="1" anchor="b" anchorCtr="0" compatLnSpc="1">
            <a:prstTxWarp prst="textNoShape">
              <a:avLst/>
            </a:prstTxWarp>
          </a:bodyPr>
          <a:lstStyle>
            <a:lvl1pPr defTabSz="893636">
              <a:defRPr sz="11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75263" y="6608763"/>
            <a:ext cx="4033837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306" tIns="44654" rIns="89306" bIns="44654" numCol="1" anchor="b" anchorCtr="0" compatLnSpc="1">
            <a:prstTxWarp prst="textNoShape">
              <a:avLst/>
            </a:prstTxWarp>
          </a:bodyPr>
          <a:lstStyle>
            <a:lvl1pPr algn="r" defTabSz="893636">
              <a:defRPr sz="1100">
                <a:cs typeface="+mn-cs"/>
              </a:defRPr>
            </a:lvl1pPr>
          </a:lstStyle>
          <a:p>
            <a:pPr>
              <a:defRPr/>
            </a:pPr>
            <a:fld id="{055E4D6B-84E3-4757-AB3D-69703872F2E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3022E-2CC7-4A9D-B2BA-3DC63EC157D2}" type="datetimeFigureOut">
              <a:rPr lang="en-US"/>
              <a:pPr>
                <a:defRPr/>
              </a:pPr>
              <a:t>8/2/2011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661BC-95E8-4F2B-AFF5-11EBB3172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95B8C-A4B0-46CC-B07E-BE14C5D36762}" type="datetimeFigureOut">
              <a:rPr lang="en-US"/>
              <a:pPr>
                <a:defRPr/>
              </a:pPr>
              <a:t>8/2/2011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6A1A2-39B8-4A30-AE14-07C1E0D350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D5296-60B4-4B0C-9CC4-9F4D20F7CE1C}" type="datetimeFigureOut">
              <a:rPr lang="en-US"/>
              <a:pPr>
                <a:defRPr/>
              </a:pPr>
              <a:t>8/2/2011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3B8B8-6703-418D-A009-46841A5321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450"/>
            <a:ext cx="9144000" cy="641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457200" y="990600"/>
            <a:ext cx="4092575" cy="53340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02175" y="990600"/>
            <a:ext cx="4092575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>
          <a:xfrm>
            <a:off x="6172200" y="6553200"/>
            <a:ext cx="2286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13th Mar 2007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F3144-4B16-4EED-BD42-85EB8D404C0C}" type="datetimeFigureOut">
              <a:rPr lang="en-US"/>
              <a:pPr>
                <a:defRPr/>
              </a:pPr>
              <a:t>8/2/2011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324C5-C5F6-4DD4-8E0E-765CAF42B1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974B3-01CE-45F7-A474-9647B8BB699B}" type="datetimeFigureOut">
              <a:rPr lang="en-US"/>
              <a:pPr>
                <a:defRPr/>
              </a:pPr>
              <a:t>8/2/2011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46E0AA-AEDA-443D-8527-8309209D2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A3EA9-567B-4AC4-BC06-8C967A6AE29E}" type="datetimeFigureOut">
              <a:rPr lang="en-US"/>
              <a:pPr>
                <a:defRPr/>
              </a:pPr>
              <a:t>8/2/2011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31E01-CD59-4C57-99C0-6C249EBA71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BD209-63FF-4BA2-B31E-B33C05C07D4B}" type="datetimeFigureOut">
              <a:rPr lang="en-US"/>
              <a:pPr>
                <a:defRPr/>
              </a:pPr>
              <a:t>8/2/2011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0AF2D5-C102-4899-92A2-0944A5A049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9BBB5-0388-48C6-9835-608DDCFA646B}" type="datetimeFigureOut">
              <a:rPr lang="en-US"/>
              <a:pPr>
                <a:defRPr/>
              </a:pPr>
              <a:t>8/2/2011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8EA2A-A993-4F4E-9310-8823BA603D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907B23-74FA-48BA-8EE8-6B5A05958A92}" type="datetimeFigureOut">
              <a:rPr lang="en-US"/>
              <a:pPr>
                <a:defRPr/>
              </a:pPr>
              <a:t>8/2/2011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89F7F-F9EE-4F19-AF12-10C2B02027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6D005-9FD0-4EFD-896F-21177766B74F}" type="datetimeFigureOut">
              <a:rPr lang="en-US"/>
              <a:pPr>
                <a:defRPr/>
              </a:pPr>
              <a:t>8/2/2011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6AF474-31F9-4F06-8FFB-34218F2F61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46C4A-8DB9-4804-9828-25B838388C37}" type="datetimeFigureOut">
              <a:rPr lang="en-US"/>
              <a:pPr>
                <a:defRPr/>
              </a:pPr>
              <a:t>8/2/2011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0F096-1F9B-4ED3-B4BB-084587701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  <a:cs typeface="+mn-cs"/>
              </a:defRPr>
            </a:lvl1pPr>
            <a:extLst/>
          </a:lstStyle>
          <a:p>
            <a:pPr>
              <a:defRPr/>
            </a:pPr>
            <a:fld id="{82B5C960-E2B6-4B00-8A17-A1B3CB5E7669}" type="datetimeFigureOut">
              <a:rPr lang="en-US"/>
              <a:pPr>
                <a:defRPr/>
              </a:pPr>
              <a:t>8/2/2011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  <a:cs typeface="+mn-cs"/>
              </a:defRPr>
            </a:lvl1pPr>
            <a:extLst/>
          </a:lstStyle>
          <a:p>
            <a:pPr>
              <a:defRPr/>
            </a:pPr>
            <a:fld id="{8DF0C87C-A8BB-4695-BBB7-73E6C3A6AC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3" r:id="rId2"/>
    <p:sldLayoutId id="2147483859" r:id="rId3"/>
    <p:sldLayoutId id="2147483854" r:id="rId4"/>
    <p:sldLayoutId id="2147483855" r:id="rId5"/>
    <p:sldLayoutId id="2147483856" r:id="rId6"/>
    <p:sldLayoutId id="2147483860" r:id="rId7"/>
    <p:sldLayoutId id="2147483861" r:id="rId8"/>
    <p:sldLayoutId id="2147483862" r:id="rId9"/>
    <p:sldLayoutId id="2147483857" r:id="rId10"/>
    <p:sldLayoutId id="2147483863" r:id="rId11"/>
    <p:sldLayoutId id="2147483864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752600"/>
            <a:ext cx="9144000" cy="92551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Data Structures and Algorithms</a:t>
            </a:r>
          </a:p>
        </p:txBody>
      </p:sp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0" y="57912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Manish Aryal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276600"/>
            <a:ext cx="91440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Lecture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C6FC3A-12F4-4706-9520-F5093844B5DA}" type="slidenum">
              <a:rPr lang="en-GB"/>
              <a:pPr>
                <a:defRPr/>
              </a:pPr>
              <a:t>10</a:t>
            </a:fld>
            <a:endParaRPr lang="en-GB"/>
          </a:p>
        </p:txBody>
      </p:sp>
      <p:sp>
        <p:nvSpPr>
          <p:cNvPr id="539669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accent1">
                    <a:satMod val="150000"/>
                  </a:schemeClr>
                </a:solidFill>
              </a:rPr>
              <a:t>Trees: </a:t>
            </a:r>
            <a:r>
              <a:rPr lang="en-GB" dirty="0">
                <a:solidFill>
                  <a:schemeClr val="accent1">
                    <a:satMod val="150000"/>
                  </a:schemeClr>
                </a:solidFill>
              </a:rPr>
              <a:t>Representation</a:t>
            </a:r>
          </a:p>
        </p:txBody>
      </p:sp>
      <p:sp>
        <p:nvSpPr>
          <p:cNvPr id="18436" name="Oval 5"/>
          <p:cNvSpPr>
            <a:spLocks noChangeArrowheads="1"/>
          </p:cNvSpPr>
          <p:nvPr/>
        </p:nvSpPr>
        <p:spPr bwMode="auto">
          <a:xfrm>
            <a:off x="3371850" y="4211638"/>
            <a:ext cx="1266825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/>
              <a:t>ALU</a:t>
            </a:r>
          </a:p>
        </p:txBody>
      </p:sp>
      <p:sp>
        <p:nvSpPr>
          <p:cNvPr id="18437" name="Oval 6"/>
          <p:cNvSpPr>
            <a:spLocks noChangeArrowheads="1"/>
          </p:cNvSpPr>
          <p:nvPr/>
        </p:nvSpPr>
        <p:spPr bwMode="auto">
          <a:xfrm>
            <a:off x="1330325" y="2992438"/>
            <a:ext cx="1266825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/>
              <a:t>Case</a:t>
            </a:r>
          </a:p>
        </p:txBody>
      </p:sp>
      <p:sp>
        <p:nvSpPr>
          <p:cNvPr id="18438" name="Oval 7"/>
          <p:cNvSpPr>
            <a:spLocks noChangeArrowheads="1"/>
          </p:cNvSpPr>
          <p:nvPr/>
        </p:nvSpPr>
        <p:spPr bwMode="auto">
          <a:xfrm>
            <a:off x="3230563" y="2992438"/>
            <a:ext cx="1266825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/>
              <a:t>CPU</a:t>
            </a:r>
          </a:p>
        </p:txBody>
      </p:sp>
      <p:sp>
        <p:nvSpPr>
          <p:cNvPr id="18439" name="Oval 8"/>
          <p:cNvSpPr>
            <a:spLocks noChangeArrowheads="1"/>
          </p:cNvSpPr>
          <p:nvPr/>
        </p:nvSpPr>
        <p:spPr bwMode="auto">
          <a:xfrm>
            <a:off x="5130800" y="2992438"/>
            <a:ext cx="1266825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/>
              <a:t>3.5" Disk</a:t>
            </a:r>
          </a:p>
        </p:txBody>
      </p:sp>
      <p:sp>
        <p:nvSpPr>
          <p:cNvPr id="18440" name="Oval 9"/>
          <p:cNvSpPr>
            <a:spLocks noChangeArrowheads="1"/>
          </p:cNvSpPr>
          <p:nvPr/>
        </p:nvSpPr>
        <p:spPr bwMode="auto">
          <a:xfrm>
            <a:off x="6889750" y="2992438"/>
            <a:ext cx="1266825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/>
              <a:t>CD-ROM</a:t>
            </a:r>
          </a:p>
        </p:txBody>
      </p:sp>
      <p:sp>
        <p:nvSpPr>
          <p:cNvPr id="18441" name="Oval 10"/>
          <p:cNvSpPr>
            <a:spLocks noChangeArrowheads="1"/>
          </p:cNvSpPr>
          <p:nvPr/>
        </p:nvSpPr>
        <p:spPr bwMode="auto">
          <a:xfrm>
            <a:off x="1682750" y="4211638"/>
            <a:ext cx="1266825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/>
              <a:t>Controller</a:t>
            </a:r>
          </a:p>
        </p:txBody>
      </p:sp>
      <p:sp>
        <p:nvSpPr>
          <p:cNvPr id="18442" name="Oval 11"/>
          <p:cNvSpPr>
            <a:spLocks noChangeArrowheads="1"/>
          </p:cNvSpPr>
          <p:nvPr/>
        </p:nvSpPr>
        <p:spPr bwMode="auto">
          <a:xfrm>
            <a:off x="4144963" y="1849438"/>
            <a:ext cx="1266825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/>
              <a:t>Computer</a:t>
            </a:r>
          </a:p>
        </p:txBody>
      </p:sp>
      <p:sp>
        <p:nvSpPr>
          <p:cNvPr id="18443" name="Oval 12"/>
          <p:cNvSpPr>
            <a:spLocks noChangeArrowheads="1"/>
          </p:cNvSpPr>
          <p:nvPr/>
        </p:nvSpPr>
        <p:spPr bwMode="auto">
          <a:xfrm>
            <a:off x="5059363" y="4135438"/>
            <a:ext cx="1266825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/>
              <a:t>ROM</a:t>
            </a:r>
          </a:p>
        </p:txBody>
      </p:sp>
      <p:cxnSp>
        <p:nvCxnSpPr>
          <p:cNvPr id="18444" name="AutoShape 13"/>
          <p:cNvCxnSpPr>
            <a:cxnSpLocks noChangeShapeType="1"/>
            <a:stCxn id="18442" idx="3"/>
            <a:endCxn id="18437" idx="0"/>
          </p:cNvCxnSpPr>
          <p:nvPr/>
        </p:nvCxnSpPr>
        <p:spPr bwMode="auto">
          <a:xfrm flipH="1">
            <a:off x="1963738" y="2370138"/>
            <a:ext cx="236855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5" name="AutoShape 14"/>
          <p:cNvCxnSpPr>
            <a:cxnSpLocks noChangeShapeType="1"/>
            <a:stCxn id="18442" idx="4"/>
            <a:endCxn id="18438" idx="0"/>
          </p:cNvCxnSpPr>
          <p:nvPr/>
        </p:nvCxnSpPr>
        <p:spPr bwMode="auto">
          <a:xfrm flipH="1">
            <a:off x="3863975" y="2459038"/>
            <a:ext cx="9144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6" name="AutoShape 15"/>
          <p:cNvCxnSpPr>
            <a:cxnSpLocks noChangeShapeType="1"/>
            <a:stCxn id="18442" idx="4"/>
            <a:endCxn id="18439" idx="0"/>
          </p:cNvCxnSpPr>
          <p:nvPr/>
        </p:nvCxnSpPr>
        <p:spPr bwMode="auto">
          <a:xfrm>
            <a:off x="4778375" y="2459038"/>
            <a:ext cx="985838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7" name="AutoShape 16"/>
          <p:cNvCxnSpPr>
            <a:cxnSpLocks noChangeShapeType="1"/>
            <a:stCxn id="18442" idx="5"/>
            <a:endCxn id="18440" idx="1"/>
          </p:cNvCxnSpPr>
          <p:nvPr/>
        </p:nvCxnSpPr>
        <p:spPr bwMode="auto">
          <a:xfrm>
            <a:off x="5226050" y="2370138"/>
            <a:ext cx="1849438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8" name="AutoShape 17"/>
          <p:cNvCxnSpPr>
            <a:cxnSpLocks noChangeShapeType="1"/>
            <a:stCxn id="18438" idx="3"/>
            <a:endCxn id="18441" idx="0"/>
          </p:cNvCxnSpPr>
          <p:nvPr/>
        </p:nvCxnSpPr>
        <p:spPr bwMode="auto">
          <a:xfrm flipH="1">
            <a:off x="2316163" y="3513138"/>
            <a:ext cx="1100137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9" name="AutoShape 18"/>
          <p:cNvCxnSpPr>
            <a:cxnSpLocks noChangeShapeType="1"/>
            <a:stCxn id="18438" idx="4"/>
            <a:endCxn id="18436" idx="0"/>
          </p:cNvCxnSpPr>
          <p:nvPr/>
        </p:nvCxnSpPr>
        <p:spPr bwMode="auto">
          <a:xfrm>
            <a:off x="3863975" y="3602038"/>
            <a:ext cx="14128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50" name="AutoShape 19"/>
          <p:cNvCxnSpPr>
            <a:cxnSpLocks noChangeShapeType="1"/>
            <a:stCxn id="18438" idx="5"/>
            <a:endCxn id="18443" idx="1"/>
          </p:cNvCxnSpPr>
          <p:nvPr/>
        </p:nvCxnSpPr>
        <p:spPr bwMode="auto">
          <a:xfrm>
            <a:off x="4311650" y="3513138"/>
            <a:ext cx="935038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8451" name="Text Box 20"/>
          <p:cNvSpPr txBox="1">
            <a:spLocks noChangeArrowheads="1"/>
          </p:cNvSpPr>
          <p:nvPr/>
        </p:nvSpPr>
        <p:spPr bwMode="auto">
          <a:xfrm>
            <a:off x="228600" y="1600200"/>
            <a:ext cx="29511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>
                <a:solidFill>
                  <a:srgbClr val="FF0000"/>
                </a:solidFill>
              </a:rPr>
              <a:t>General</a:t>
            </a:r>
            <a:r>
              <a:rPr lang="en-GB" sz="2800">
                <a:solidFill>
                  <a:schemeClr val="accent2"/>
                </a:solidFill>
              </a:rPr>
              <a:t> </a:t>
            </a:r>
            <a:r>
              <a:rPr lang="en-GB" sz="2800">
                <a:solidFill>
                  <a:srgbClr val="FF0000"/>
                </a:solidFill>
              </a:rPr>
              <a:t>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5C16B5-0F4E-4368-AC8C-0881AAFEBEC9}" type="slidenum">
              <a:rPr lang="en-GB"/>
              <a:pPr>
                <a:defRPr/>
              </a:pPr>
              <a:t>100</a:t>
            </a:fld>
            <a:endParaRPr lang="en-GB"/>
          </a:p>
        </p:txBody>
      </p:sp>
      <p:sp>
        <p:nvSpPr>
          <p:cNvPr id="1679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err="1" smtClean="0"/>
              <a:t>Multiway</a:t>
            </a:r>
            <a:r>
              <a:rPr lang="en-GB" dirty="0" smtClean="0"/>
              <a:t> </a:t>
            </a:r>
            <a:r>
              <a:rPr lang="en-GB" dirty="0"/>
              <a:t>Trees</a:t>
            </a:r>
          </a:p>
        </p:txBody>
      </p:sp>
      <p:sp>
        <p:nvSpPr>
          <p:cNvPr id="11059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Tree whose outdegree is </a:t>
            </a:r>
            <a:r>
              <a:rPr lang="en-GB" smtClean="0">
                <a:solidFill>
                  <a:schemeClr val="accent2"/>
                </a:solidFill>
              </a:rPr>
              <a:t>not restricted to 2</a:t>
            </a:r>
            <a:r>
              <a:rPr lang="en-GB" smtClean="0"/>
              <a:t> while retaining the general properties of </a:t>
            </a:r>
            <a:r>
              <a:rPr lang="en-GB" smtClean="0">
                <a:solidFill>
                  <a:schemeClr val="accent2"/>
                </a:solidFill>
              </a:rPr>
              <a:t>binary search trees</a:t>
            </a:r>
            <a:r>
              <a:rPr lang="en-GB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6C7F7F-0859-478C-A49B-48B89A16AFDD}" type="slidenum">
              <a:rPr lang="en-GB"/>
              <a:pPr>
                <a:defRPr/>
              </a:pPr>
              <a:t>101</a:t>
            </a:fld>
            <a:endParaRPr lang="en-GB"/>
          </a:p>
        </p:txBody>
      </p:sp>
      <p:sp>
        <p:nvSpPr>
          <p:cNvPr id="652311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M-Way Search Trees</a:t>
            </a:r>
          </a:p>
        </p:txBody>
      </p:sp>
      <p:sp>
        <p:nvSpPr>
          <p:cNvPr id="111620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25975"/>
          </a:xfrm>
        </p:spPr>
        <p:txBody>
          <a:bodyPr/>
          <a:lstStyle/>
          <a:p>
            <a:r>
              <a:rPr lang="en-GB" sz="2800" smtClean="0"/>
              <a:t>Each node has </a:t>
            </a:r>
            <a:r>
              <a:rPr lang="en-GB" sz="2800" smtClean="0">
                <a:solidFill>
                  <a:schemeClr val="accent2"/>
                </a:solidFill>
              </a:rPr>
              <a:t>m - 1</a:t>
            </a:r>
            <a:r>
              <a:rPr lang="en-GB" sz="2800" smtClean="0"/>
              <a:t> data entries and </a:t>
            </a:r>
            <a:r>
              <a:rPr lang="en-GB" sz="2800" smtClean="0">
                <a:solidFill>
                  <a:schemeClr val="accent2"/>
                </a:solidFill>
              </a:rPr>
              <a:t>m</a:t>
            </a:r>
            <a:r>
              <a:rPr lang="en-GB" sz="2800" smtClean="0"/>
              <a:t> subtree pointers.</a:t>
            </a:r>
          </a:p>
          <a:p>
            <a:r>
              <a:rPr lang="en-GB" sz="2800" smtClean="0"/>
              <a:t>The key values in a subtree</a:t>
            </a:r>
            <a:r>
              <a:rPr lang="en-GB" smtClean="0"/>
              <a:t> </a:t>
            </a:r>
          </a:p>
          <a:p>
            <a:pPr lvl="1">
              <a:buClr>
                <a:schemeClr val="tx1"/>
              </a:buClr>
              <a:buFont typeface="Tahoma" pitchFamily="34" charset="0"/>
              <a:buChar char="–"/>
            </a:pPr>
            <a:r>
              <a:rPr lang="en-GB" smtClean="0">
                <a:solidFill>
                  <a:schemeClr val="accent2"/>
                </a:solidFill>
              </a:rPr>
              <a:t>&gt;=</a:t>
            </a:r>
            <a:r>
              <a:rPr lang="en-GB" smtClean="0"/>
              <a:t> the key of the left data entry</a:t>
            </a:r>
          </a:p>
          <a:p>
            <a:pPr lvl="1">
              <a:buClr>
                <a:schemeClr val="tx1"/>
              </a:buClr>
              <a:buFont typeface="Tahoma" pitchFamily="34" charset="0"/>
              <a:buChar char="–"/>
            </a:pPr>
            <a:r>
              <a:rPr lang="en-GB" smtClean="0">
                <a:solidFill>
                  <a:schemeClr val="accent2"/>
                </a:solidFill>
              </a:rPr>
              <a:t>&lt; </a:t>
            </a:r>
            <a:r>
              <a:rPr lang="en-GB" smtClean="0"/>
              <a:t>  the key of the right data entry.</a:t>
            </a:r>
          </a:p>
        </p:txBody>
      </p:sp>
      <p:sp>
        <p:nvSpPr>
          <p:cNvPr id="111621" name="Rectangle 4"/>
          <p:cNvSpPr>
            <a:spLocks noChangeArrowheads="1"/>
          </p:cNvSpPr>
          <p:nvPr/>
        </p:nvSpPr>
        <p:spPr bwMode="auto">
          <a:xfrm>
            <a:off x="3659188" y="4064000"/>
            <a:ext cx="492125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K</a:t>
            </a:r>
            <a:r>
              <a:rPr lang="en-GB" sz="1600" baseline="-25000"/>
              <a:t>1</a:t>
            </a:r>
          </a:p>
        </p:txBody>
      </p:sp>
      <p:sp>
        <p:nvSpPr>
          <p:cNvPr id="111622" name="Rectangle 5"/>
          <p:cNvSpPr>
            <a:spLocks noChangeArrowheads="1"/>
          </p:cNvSpPr>
          <p:nvPr/>
        </p:nvSpPr>
        <p:spPr bwMode="auto">
          <a:xfrm>
            <a:off x="3448050" y="4064000"/>
            <a:ext cx="211138" cy="381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23" name="Rectangle 6"/>
          <p:cNvSpPr>
            <a:spLocks noChangeArrowheads="1"/>
          </p:cNvSpPr>
          <p:nvPr/>
        </p:nvSpPr>
        <p:spPr bwMode="auto">
          <a:xfrm>
            <a:off x="4362450" y="4064000"/>
            <a:ext cx="492125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K</a:t>
            </a:r>
            <a:r>
              <a:rPr lang="en-GB" sz="1600" baseline="-25000"/>
              <a:t>2</a:t>
            </a:r>
          </a:p>
        </p:txBody>
      </p:sp>
      <p:sp>
        <p:nvSpPr>
          <p:cNvPr id="111624" name="Rectangle 7"/>
          <p:cNvSpPr>
            <a:spLocks noChangeArrowheads="1"/>
          </p:cNvSpPr>
          <p:nvPr/>
        </p:nvSpPr>
        <p:spPr bwMode="auto">
          <a:xfrm>
            <a:off x="4151313" y="4064000"/>
            <a:ext cx="211137" cy="381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25" name="Rectangle 8"/>
          <p:cNvSpPr>
            <a:spLocks noChangeArrowheads="1"/>
          </p:cNvSpPr>
          <p:nvPr/>
        </p:nvSpPr>
        <p:spPr bwMode="auto">
          <a:xfrm>
            <a:off x="5065713" y="4064000"/>
            <a:ext cx="492125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K</a:t>
            </a:r>
            <a:r>
              <a:rPr lang="en-GB" sz="1600" baseline="-25000"/>
              <a:t>3</a:t>
            </a:r>
          </a:p>
        </p:txBody>
      </p:sp>
      <p:sp>
        <p:nvSpPr>
          <p:cNvPr id="111626" name="Rectangle 9"/>
          <p:cNvSpPr>
            <a:spLocks noChangeArrowheads="1"/>
          </p:cNvSpPr>
          <p:nvPr/>
        </p:nvSpPr>
        <p:spPr bwMode="auto">
          <a:xfrm>
            <a:off x="4854575" y="4064000"/>
            <a:ext cx="211138" cy="381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27" name="Rectangle 10"/>
          <p:cNvSpPr>
            <a:spLocks noChangeArrowheads="1"/>
          </p:cNvSpPr>
          <p:nvPr/>
        </p:nvSpPr>
        <p:spPr bwMode="auto">
          <a:xfrm>
            <a:off x="5557838" y="4064000"/>
            <a:ext cx="211137" cy="381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28" name="AutoShape 11"/>
          <p:cNvSpPr>
            <a:spLocks noChangeArrowheads="1"/>
          </p:cNvSpPr>
          <p:nvPr/>
        </p:nvSpPr>
        <p:spPr bwMode="auto">
          <a:xfrm>
            <a:off x="1689100" y="5130800"/>
            <a:ext cx="914400" cy="990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29" name="Text Box 12"/>
          <p:cNvSpPr txBox="1">
            <a:spLocks noChangeArrowheads="1"/>
          </p:cNvSpPr>
          <p:nvPr/>
        </p:nvSpPr>
        <p:spPr bwMode="auto">
          <a:xfrm>
            <a:off x="1524000" y="6169025"/>
            <a:ext cx="12207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keys &lt; K</a:t>
            </a:r>
            <a:r>
              <a:rPr lang="en-GB" sz="1400" baseline="-25000"/>
              <a:t>1</a:t>
            </a:r>
            <a:r>
              <a:rPr lang="en-GB" sz="1400"/>
              <a:t> </a:t>
            </a:r>
          </a:p>
        </p:txBody>
      </p:sp>
      <p:sp>
        <p:nvSpPr>
          <p:cNvPr id="111630" name="AutoShape 13"/>
          <p:cNvSpPr>
            <a:spLocks noChangeArrowheads="1"/>
          </p:cNvSpPr>
          <p:nvPr/>
        </p:nvSpPr>
        <p:spPr bwMode="auto">
          <a:xfrm>
            <a:off x="3306763" y="5130800"/>
            <a:ext cx="914400" cy="990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31" name="Text Box 14"/>
          <p:cNvSpPr txBox="1">
            <a:spLocks noChangeArrowheads="1"/>
          </p:cNvSpPr>
          <p:nvPr/>
        </p:nvSpPr>
        <p:spPr bwMode="auto">
          <a:xfrm>
            <a:off x="2819400" y="6169025"/>
            <a:ext cx="18954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K</a:t>
            </a:r>
            <a:r>
              <a:rPr lang="en-GB" sz="1400" baseline="-25000"/>
              <a:t>1</a:t>
            </a:r>
            <a:r>
              <a:rPr lang="en-GB" sz="1400"/>
              <a:t>&lt;= keys &lt; K</a:t>
            </a:r>
            <a:r>
              <a:rPr lang="en-GB" sz="1400" baseline="-25000"/>
              <a:t>2</a:t>
            </a:r>
            <a:r>
              <a:rPr lang="en-GB" sz="1400"/>
              <a:t> </a:t>
            </a:r>
          </a:p>
        </p:txBody>
      </p:sp>
      <p:sp>
        <p:nvSpPr>
          <p:cNvPr id="111632" name="AutoShape 15"/>
          <p:cNvSpPr>
            <a:spLocks noChangeArrowheads="1"/>
          </p:cNvSpPr>
          <p:nvPr/>
        </p:nvSpPr>
        <p:spPr bwMode="auto">
          <a:xfrm>
            <a:off x="4926013" y="5130800"/>
            <a:ext cx="914400" cy="990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33" name="Text Box 16"/>
          <p:cNvSpPr txBox="1">
            <a:spLocks noChangeArrowheads="1"/>
          </p:cNvSpPr>
          <p:nvPr/>
        </p:nvSpPr>
        <p:spPr bwMode="auto">
          <a:xfrm>
            <a:off x="4643438" y="6169025"/>
            <a:ext cx="16891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K</a:t>
            </a:r>
            <a:r>
              <a:rPr lang="en-GB" sz="1400" baseline="-25000"/>
              <a:t>2</a:t>
            </a:r>
            <a:r>
              <a:rPr lang="en-GB" sz="1400"/>
              <a:t>&lt;= keys &lt; K</a:t>
            </a:r>
            <a:r>
              <a:rPr lang="en-GB" sz="1400" baseline="-25000"/>
              <a:t>3</a:t>
            </a:r>
            <a:r>
              <a:rPr lang="en-GB" sz="1400"/>
              <a:t> </a:t>
            </a:r>
          </a:p>
        </p:txBody>
      </p:sp>
      <p:sp>
        <p:nvSpPr>
          <p:cNvPr id="111634" name="AutoShape 17"/>
          <p:cNvSpPr>
            <a:spLocks noChangeArrowheads="1"/>
          </p:cNvSpPr>
          <p:nvPr/>
        </p:nvSpPr>
        <p:spPr bwMode="auto">
          <a:xfrm>
            <a:off x="6473825" y="5130800"/>
            <a:ext cx="914400" cy="990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35" name="Text Box 18"/>
          <p:cNvSpPr txBox="1">
            <a:spLocks noChangeArrowheads="1"/>
          </p:cNvSpPr>
          <p:nvPr/>
        </p:nvSpPr>
        <p:spPr bwMode="auto">
          <a:xfrm>
            <a:off x="6402388" y="6172200"/>
            <a:ext cx="15224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K</a:t>
            </a:r>
            <a:r>
              <a:rPr lang="en-GB" sz="1400" baseline="-25000"/>
              <a:t>3</a:t>
            </a:r>
            <a:r>
              <a:rPr lang="en-GB" sz="1400"/>
              <a:t>&lt;= keys</a:t>
            </a:r>
          </a:p>
        </p:txBody>
      </p:sp>
      <p:sp>
        <p:nvSpPr>
          <p:cNvPr id="111636" name="Line 19"/>
          <p:cNvSpPr>
            <a:spLocks noChangeShapeType="1"/>
          </p:cNvSpPr>
          <p:nvPr/>
        </p:nvSpPr>
        <p:spPr bwMode="auto">
          <a:xfrm flipH="1">
            <a:off x="2144713" y="4243388"/>
            <a:ext cx="1443037" cy="887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637" name="Line 20"/>
          <p:cNvSpPr>
            <a:spLocks noChangeShapeType="1"/>
          </p:cNvSpPr>
          <p:nvPr/>
        </p:nvSpPr>
        <p:spPr bwMode="auto">
          <a:xfrm flipH="1">
            <a:off x="3751263" y="4241800"/>
            <a:ext cx="531812" cy="915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638" name="Line 21"/>
          <p:cNvSpPr>
            <a:spLocks noChangeShapeType="1"/>
          </p:cNvSpPr>
          <p:nvPr/>
        </p:nvSpPr>
        <p:spPr bwMode="auto">
          <a:xfrm>
            <a:off x="4965700" y="4260850"/>
            <a:ext cx="433388" cy="8778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639" name="Line 22"/>
          <p:cNvSpPr>
            <a:spLocks noChangeShapeType="1"/>
          </p:cNvSpPr>
          <p:nvPr/>
        </p:nvSpPr>
        <p:spPr bwMode="auto">
          <a:xfrm>
            <a:off x="5659438" y="4251325"/>
            <a:ext cx="1271587" cy="889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1589BD-EC81-4711-BCCB-1356C8114348}" type="slidenum">
              <a:rPr lang="en-GB"/>
              <a:pPr>
                <a:defRPr/>
              </a:pPr>
              <a:t>102</a:t>
            </a:fld>
            <a:endParaRPr lang="en-GB"/>
          </a:p>
        </p:txBody>
      </p:sp>
      <p:sp>
        <p:nvSpPr>
          <p:cNvPr id="653376" name="Rectangle 6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M-Way Search Trees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3798888" y="2133600"/>
            <a:ext cx="493712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50</a:t>
            </a:r>
            <a:endParaRPr lang="en-GB" sz="1600" baseline="-25000"/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3587750" y="2133600"/>
            <a:ext cx="211138" cy="381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4503738" y="2133600"/>
            <a:ext cx="492125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100</a:t>
            </a:r>
            <a:endParaRPr lang="en-GB" sz="1600" baseline="-25000"/>
          </a:p>
        </p:txBody>
      </p:sp>
      <p:sp>
        <p:nvSpPr>
          <p:cNvPr id="112647" name="Rectangle 7"/>
          <p:cNvSpPr>
            <a:spLocks noChangeArrowheads="1"/>
          </p:cNvSpPr>
          <p:nvPr/>
        </p:nvSpPr>
        <p:spPr bwMode="auto">
          <a:xfrm>
            <a:off x="4292600" y="2133600"/>
            <a:ext cx="211138" cy="381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5207000" y="2133600"/>
            <a:ext cx="492125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150</a:t>
            </a:r>
            <a:endParaRPr lang="en-GB" sz="1600" baseline="-25000"/>
          </a:p>
        </p:txBody>
      </p:sp>
      <p:sp>
        <p:nvSpPr>
          <p:cNvPr id="112649" name="Rectangle 9"/>
          <p:cNvSpPr>
            <a:spLocks noChangeArrowheads="1"/>
          </p:cNvSpPr>
          <p:nvPr/>
        </p:nvSpPr>
        <p:spPr bwMode="auto">
          <a:xfrm>
            <a:off x="4995863" y="2133600"/>
            <a:ext cx="211137" cy="381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Rectangle 10"/>
          <p:cNvSpPr>
            <a:spLocks noChangeArrowheads="1"/>
          </p:cNvSpPr>
          <p:nvPr/>
        </p:nvSpPr>
        <p:spPr bwMode="auto">
          <a:xfrm>
            <a:off x="5699125" y="2133600"/>
            <a:ext cx="211138" cy="381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1" name="Line 19"/>
          <p:cNvSpPr>
            <a:spLocks noChangeShapeType="1"/>
          </p:cNvSpPr>
          <p:nvPr/>
        </p:nvSpPr>
        <p:spPr bwMode="auto">
          <a:xfrm flipH="1">
            <a:off x="1758950" y="2312988"/>
            <a:ext cx="1970088" cy="887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652" name="Line 20"/>
          <p:cNvSpPr>
            <a:spLocks noChangeShapeType="1"/>
          </p:cNvSpPr>
          <p:nvPr/>
        </p:nvSpPr>
        <p:spPr bwMode="auto">
          <a:xfrm flipH="1">
            <a:off x="3892550" y="2311400"/>
            <a:ext cx="531813" cy="915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653" name="Line 21"/>
          <p:cNvSpPr>
            <a:spLocks noChangeShapeType="1"/>
          </p:cNvSpPr>
          <p:nvPr/>
        </p:nvSpPr>
        <p:spPr bwMode="auto">
          <a:xfrm>
            <a:off x="5106988" y="2330450"/>
            <a:ext cx="873125" cy="869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654" name="Line 22"/>
          <p:cNvSpPr>
            <a:spLocks noChangeShapeType="1"/>
          </p:cNvSpPr>
          <p:nvPr/>
        </p:nvSpPr>
        <p:spPr bwMode="auto">
          <a:xfrm>
            <a:off x="5800725" y="2320925"/>
            <a:ext cx="2009775" cy="879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655" name="Rectangle 24"/>
          <p:cNvSpPr>
            <a:spLocks noChangeArrowheads="1"/>
          </p:cNvSpPr>
          <p:nvPr/>
        </p:nvSpPr>
        <p:spPr bwMode="auto">
          <a:xfrm>
            <a:off x="1195388" y="3200400"/>
            <a:ext cx="493712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35</a:t>
            </a:r>
            <a:endParaRPr lang="en-GB" sz="1600" baseline="-25000"/>
          </a:p>
        </p:txBody>
      </p:sp>
      <p:sp>
        <p:nvSpPr>
          <p:cNvPr id="112656" name="Rectangle 25"/>
          <p:cNvSpPr>
            <a:spLocks noChangeArrowheads="1"/>
          </p:cNvSpPr>
          <p:nvPr/>
        </p:nvSpPr>
        <p:spPr bwMode="auto">
          <a:xfrm>
            <a:off x="985838" y="3200400"/>
            <a:ext cx="209550" cy="3810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7" name="Rectangle 26"/>
          <p:cNvSpPr>
            <a:spLocks noChangeArrowheads="1"/>
          </p:cNvSpPr>
          <p:nvPr/>
        </p:nvSpPr>
        <p:spPr bwMode="auto">
          <a:xfrm>
            <a:off x="1900238" y="3200400"/>
            <a:ext cx="492125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45</a:t>
            </a:r>
            <a:endParaRPr lang="en-GB" sz="1600" baseline="-25000"/>
          </a:p>
        </p:txBody>
      </p:sp>
      <p:sp>
        <p:nvSpPr>
          <p:cNvPr id="112658" name="Rectangle 27"/>
          <p:cNvSpPr>
            <a:spLocks noChangeArrowheads="1"/>
          </p:cNvSpPr>
          <p:nvPr/>
        </p:nvSpPr>
        <p:spPr bwMode="auto">
          <a:xfrm>
            <a:off x="1689100" y="3200400"/>
            <a:ext cx="211138" cy="3810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9" name="Rectangle 28"/>
          <p:cNvSpPr>
            <a:spLocks noChangeArrowheads="1"/>
          </p:cNvSpPr>
          <p:nvPr/>
        </p:nvSpPr>
        <p:spPr bwMode="auto">
          <a:xfrm>
            <a:off x="2392363" y="3200400"/>
            <a:ext cx="211137" cy="3810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60" name="Rectangle 29"/>
          <p:cNvSpPr>
            <a:spLocks noChangeArrowheads="1"/>
          </p:cNvSpPr>
          <p:nvPr/>
        </p:nvSpPr>
        <p:spPr bwMode="auto">
          <a:xfrm>
            <a:off x="3306763" y="3200400"/>
            <a:ext cx="492125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85</a:t>
            </a:r>
            <a:endParaRPr lang="en-GB" sz="1600" baseline="-25000"/>
          </a:p>
        </p:txBody>
      </p:sp>
      <p:sp>
        <p:nvSpPr>
          <p:cNvPr id="112661" name="Rectangle 30"/>
          <p:cNvSpPr>
            <a:spLocks noChangeArrowheads="1"/>
          </p:cNvSpPr>
          <p:nvPr/>
        </p:nvSpPr>
        <p:spPr bwMode="auto">
          <a:xfrm>
            <a:off x="3095625" y="3200400"/>
            <a:ext cx="211138" cy="381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62" name="Rectangle 31"/>
          <p:cNvSpPr>
            <a:spLocks noChangeArrowheads="1"/>
          </p:cNvSpPr>
          <p:nvPr/>
        </p:nvSpPr>
        <p:spPr bwMode="auto">
          <a:xfrm>
            <a:off x="4010025" y="3200400"/>
            <a:ext cx="493713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95</a:t>
            </a:r>
            <a:endParaRPr lang="en-GB" sz="1600" baseline="-25000"/>
          </a:p>
        </p:txBody>
      </p:sp>
      <p:sp>
        <p:nvSpPr>
          <p:cNvPr id="112663" name="Rectangle 32"/>
          <p:cNvSpPr>
            <a:spLocks noChangeArrowheads="1"/>
          </p:cNvSpPr>
          <p:nvPr/>
        </p:nvSpPr>
        <p:spPr bwMode="auto">
          <a:xfrm>
            <a:off x="3798888" y="3200400"/>
            <a:ext cx="211137" cy="381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64" name="Rectangle 33"/>
          <p:cNvSpPr>
            <a:spLocks noChangeArrowheads="1"/>
          </p:cNvSpPr>
          <p:nvPr/>
        </p:nvSpPr>
        <p:spPr bwMode="auto">
          <a:xfrm>
            <a:off x="4503738" y="3200400"/>
            <a:ext cx="211137" cy="3810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65" name="Rectangle 34"/>
          <p:cNvSpPr>
            <a:spLocks noChangeArrowheads="1"/>
          </p:cNvSpPr>
          <p:nvPr/>
        </p:nvSpPr>
        <p:spPr bwMode="auto">
          <a:xfrm>
            <a:off x="5418138" y="3200400"/>
            <a:ext cx="492125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125</a:t>
            </a:r>
            <a:endParaRPr lang="en-GB" sz="1600" baseline="-25000"/>
          </a:p>
        </p:txBody>
      </p:sp>
      <p:sp>
        <p:nvSpPr>
          <p:cNvPr id="112666" name="Rectangle 35"/>
          <p:cNvSpPr>
            <a:spLocks noChangeArrowheads="1"/>
          </p:cNvSpPr>
          <p:nvPr/>
        </p:nvSpPr>
        <p:spPr bwMode="auto">
          <a:xfrm>
            <a:off x="5207000" y="3200400"/>
            <a:ext cx="211138" cy="381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67" name="Rectangle 36"/>
          <p:cNvSpPr>
            <a:spLocks noChangeArrowheads="1"/>
          </p:cNvSpPr>
          <p:nvPr/>
        </p:nvSpPr>
        <p:spPr bwMode="auto">
          <a:xfrm>
            <a:off x="6121400" y="3200400"/>
            <a:ext cx="492125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135</a:t>
            </a:r>
            <a:endParaRPr lang="en-GB" sz="1600" baseline="-25000"/>
          </a:p>
        </p:txBody>
      </p:sp>
      <p:sp>
        <p:nvSpPr>
          <p:cNvPr id="112668" name="Rectangle 37"/>
          <p:cNvSpPr>
            <a:spLocks noChangeArrowheads="1"/>
          </p:cNvSpPr>
          <p:nvPr/>
        </p:nvSpPr>
        <p:spPr bwMode="auto">
          <a:xfrm>
            <a:off x="5910263" y="3200400"/>
            <a:ext cx="211137" cy="3810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69" name="Rectangle 38"/>
          <p:cNvSpPr>
            <a:spLocks noChangeArrowheads="1"/>
          </p:cNvSpPr>
          <p:nvPr/>
        </p:nvSpPr>
        <p:spPr bwMode="auto">
          <a:xfrm>
            <a:off x="6613525" y="3200400"/>
            <a:ext cx="211138" cy="3810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70" name="Rectangle 39"/>
          <p:cNvSpPr>
            <a:spLocks noChangeArrowheads="1"/>
          </p:cNvSpPr>
          <p:nvPr/>
        </p:nvSpPr>
        <p:spPr bwMode="auto">
          <a:xfrm>
            <a:off x="7527925" y="3200400"/>
            <a:ext cx="493713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175</a:t>
            </a:r>
            <a:endParaRPr lang="en-GB" sz="1600" baseline="-25000"/>
          </a:p>
        </p:txBody>
      </p:sp>
      <p:sp>
        <p:nvSpPr>
          <p:cNvPr id="112671" name="Rectangle 40"/>
          <p:cNvSpPr>
            <a:spLocks noChangeArrowheads="1"/>
          </p:cNvSpPr>
          <p:nvPr/>
        </p:nvSpPr>
        <p:spPr bwMode="auto">
          <a:xfrm>
            <a:off x="7316788" y="3200400"/>
            <a:ext cx="211137" cy="3810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72" name="Rectangle 42"/>
          <p:cNvSpPr>
            <a:spLocks noChangeArrowheads="1"/>
          </p:cNvSpPr>
          <p:nvPr/>
        </p:nvSpPr>
        <p:spPr bwMode="auto">
          <a:xfrm>
            <a:off x="8021638" y="3200400"/>
            <a:ext cx="211137" cy="3810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73" name="Rectangle 44"/>
          <p:cNvSpPr>
            <a:spLocks noChangeArrowheads="1"/>
          </p:cNvSpPr>
          <p:nvPr/>
        </p:nvSpPr>
        <p:spPr bwMode="auto">
          <a:xfrm>
            <a:off x="2039938" y="4267200"/>
            <a:ext cx="493712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60</a:t>
            </a:r>
            <a:endParaRPr lang="en-GB" sz="1600" baseline="-25000"/>
          </a:p>
        </p:txBody>
      </p:sp>
      <p:sp>
        <p:nvSpPr>
          <p:cNvPr id="112674" name="Rectangle 45"/>
          <p:cNvSpPr>
            <a:spLocks noChangeArrowheads="1"/>
          </p:cNvSpPr>
          <p:nvPr/>
        </p:nvSpPr>
        <p:spPr bwMode="auto">
          <a:xfrm>
            <a:off x="1828800" y="4267200"/>
            <a:ext cx="211138" cy="3810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75" name="Rectangle 46"/>
          <p:cNvSpPr>
            <a:spLocks noChangeArrowheads="1"/>
          </p:cNvSpPr>
          <p:nvPr/>
        </p:nvSpPr>
        <p:spPr bwMode="auto">
          <a:xfrm>
            <a:off x="2744788" y="4267200"/>
            <a:ext cx="492125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70</a:t>
            </a:r>
            <a:endParaRPr lang="en-GB" sz="1600" baseline="-25000"/>
          </a:p>
        </p:txBody>
      </p:sp>
      <p:sp>
        <p:nvSpPr>
          <p:cNvPr id="112676" name="Rectangle 47"/>
          <p:cNvSpPr>
            <a:spLocks noChangeArrowheads="1"/>
          </p:cNvSpPr>
          <p:nvPr/>
        </p:nvSpPr>
        <p:spPr bwMode="auto">
          <a:xfrm>
            <a:off x="2533650" y="4267200"/>
            <a:ext cx="211138" cy="3810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77" name="Rectangle 48"/>
          <p:cNvSpPr>
            <a:spLocks noChangeArrowheads="1"/>
          </p:cNvSpPr>
          <p:nvPr/>
        </p:nvSpPr>
        <p:spPr bwMode="auto">
          <a:xfrm>
            <a:off x="3236913" y="4267200"/>
            <a:ext cx="211137" cy="381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78" name="Rectangle 49"/>
          <p:cNvSpPr>
            <a:spLocks noChangeArrowheads="1"/>
          </p:cNvSpPr>
          <p:nvPr/>
        </p:nvSpPr>
        <p:spPr bwMode="auto">
          <a:xfrm>
            <a:off x="4221163" y="4267200"/>
            <a:ext cx="493712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90</a:t>
            </a:r>
            <a:endParaRPr lang="en-GB" sz="1600" baseline="-25000"/>
          </a:p>
        </p:txBody>
      </p:sp>
      <p:sp>
        <p:nvSpPr>
          <p:cNvPr id="112679" name="Rectangle 50"/>
          <p:cNvSpPr>
            <a:spLocks noChangeArrowheads="1"/>
          </p:cNvSpPr>
          <p:nvPr/>
        </p:nvSpPr>
        <p:spPr bwMode="auto">
          <a:xfrm>
            <a:off x="4010025" y="4267200"/>
            <a:ext cx="211138" cy="3810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0" name="Rectangle 51"/>
          <p:cNvSpPr>
            <a:spLocks noChangeArrowheads="1"/>
          </p:cNvSpPr>
          <p:nvPr/>
        </p:nvSpPr>
        <p:spPr bwMode="auto">
          <a:xfrm>
            <a:off x="4714875" y="4267200"/>
            <a:ext cx="211138" cy="3810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1" name="Rectangle 52"/>
          <p:cNvSpPr>
            <a:spLocks noChangeArrowheads="1"/>
          </p:cNvSpPr>
          <p:nvPr/>
        </p:nvSpPr>
        <p:spPr bwMode="auto">
          <a:xfrm>
            <a:off x="5699125" y="4267200"/>
            <a:ext cx="492125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110</a:t>
            </a:r>
            <a:endParaRPr lang="en-GB" sz="1600" baseline="-25000"/>
          </a:p>
        </p:txBody>
      </p:sp>
      <p:sp>
        <p:nvSpPr>
          <p:cNvPr id="112682" name="Rectangle 53"/>
          <p:cNvSpPr>
            <a:spLocks noChangeArrowheads="1"/>
          </p:cNvSpPr>
          <p:nvPr/>
        </p:nvSpPr>
        <p:spPr bwMode="auto">
          <a:xfrm>
            <a:off x="5487988" y="4267200"/>
            <a:ext cx="211137" cy="3810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3" name="Rectangle 54"/>
          <p:cNvSpPr>
            <a:spLocks noChangeArrowheads="1"/>
          </p:cNvSpPr>
          <p:nvPr/>
        </p:nvSpPr>
        <p:spPr bwMode="auto">
          <a:xfrm>
            <a:off x="6402388" y="4267200"/>
            <a:ext cx="493712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120</a:t>
            </a:r>
            <a:endParaRPr lang="en-GB" sz="1600" baseline="-25000"/>
          </a:p>
        </p:txBody>
      </p:sp>
      <p:sp>
        <p:nvSpPr>
          <p:cNvPr id="112684" name="Rectangle 55"/>
          <p:cNvSpPr>
            <a:spLocks noChangeArrowheads="1"/>
          </p:cNvSpPr>
          <p:nvPr/>
        </p:nvSpPr>
        <p:spPr bwMode="auto">
          <a:xfrm>
            <a:off x="6191250" y="4267200"/>
            <a:ext cx="211138" cy="3810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5" name="Rectangle 56"/>
          <p:cNvSpPr>
            <a:spLocks noChangeArrowheads="1"/>
          </p:cNvSpPr>
          <p:nvPr/>
        </p:nvSpPr>
        <p:spPr bwMode="auto">
          <a:xfrm>
            <a:off x="6896100" y="4267200"/>
            <a:ext cx="211138" cy="3810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6" name="Rectangle 57"/>
          <p:cNvSpPr>
            <a:spLocks noChangeArrowheads="1"/>
          </p:cNvSpPr>
          <p:nvPr/>
        </p:nvSpPr>
        <p:spPr bwMode="auto">
          <a:xfrm>
            <a:off x="3517900" y="5334000"/>
            <a:ext cx="492125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75</a:t>
            </a:r>
            <a:endParaRPr lang="en-GB" sz="1600" baseline="-25000"/>
          </a:p>
        </p:txBody>
      </p:sp>
      <p:sp>
        <p:nvSpPr>
          <p:cNvPr id="112687" name="Rectangle 58"/>
          <p:cNvSpPr>
            <a:spLocks noChangeArrowheads="1"/>
          </p:cNvSpPr>
          <p:nvPr/>
        </p:nvSpPr>
        <p:spPr bwMode="auto">
          <a:xfrm>
            <a:off x="3306763" y="5334000"/>
            <a:ext cx="211137" cy="3810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8" name="Rectangle 59"/>
          <p:cNvSpPr>
            <a:spLocks noChangeArrowheads="1"/>
          </p:cNvSpPr>
          <p:nvPr/>
        </p:nvSpPr>
        <p:spPr bwMode="auto">
          <a:xfrm>
            <a:off x="4010025" y="5334000"/>
            <a:ext cx="211138" cy="3810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9" name="Line 60"/>
          <p:cNvSpPr>
            <a:spLocks noChangeShapeType="1"/>
          </p:cNvSpPr>
          <p:nvPr/>
        </p:nvSpPr>
        <p:spPr bwMode="auto">
          <a:xfrm flipH="1">
            <a:off x="2649538" y="3398838"/>
            <a:ext cx="565150" cy="866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690" name="Line 61"/>
          <p:cNvSpPr>
            <a:spLocks noChangeShapeType="1"/>
          </p:cNvSpPr>
          <p:nvPr/>
        </p:nvSpPr>
        <p:spPr bwMode="auto">
          <a:xfrm>
            <a:off x="3910013" y="3381375"/>
            <a:ext cx="550862" cy="898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691" name="Line 62"/>
          <p:cNvSpPr>
            <a:spLocks noChangeShapeType="1"/>
          </p:cNvSpPr>
          <p:nvPr/>
        </p:nvSpPr>
        <p:spPr bwMode="auto">
          <a:xfrm>
            <a:off x="5329238" y="3389313"/>
            <a:ext cx="1003300" cy="877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692" name="Line 63"/>
          <p:cNvSpPr>
            <a:spLocks noChangeShapeType="1"/>
          </p:cNvSpPr>
          <p:nvPr/>
        </p:nvSpPr>
        <p:spPr bwMode="auto">
          <a:xfrm>
            <a:off x="3338513" y="4460875"/>
            <a:ext cx="430212" cy="884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4FA2CD-607B-4616-8AB3-0542F42A9C96}" type="slidenum">
              <a:rPr lang="en-GB"/>
              <a:pPr>
                <a:defRPr/>
              </a:pPr>
              <a:t>103</a:t>
            </a:fld>
            <a:endParaRPr lang="en-GB"/>
          </a:p>
        </p:txBody>
      </p:sp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M-Way Node Structure</a:t>
            </a:r>
          </a:p>
        </p:txBody>
      </p:sp>
      <p:sp>
        <p:nvSpPr>
          <p:cNvPr id="113668" name="Rectangle 52"/>
          <p:cNvSpPr>
            <a:spLocks noChangeArrowheads="1"/>
          </p:cNvSpPr>
          <p:nvPr/>
        </p:nvSpPr>
        <p:spPr bwMode="auto">
          <a:xfrm>
            <a:off x="1900238" y="2514600"/>
            <a:ext cx="561975" cy="533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/>
              <a:t>key</a:t>
            </a:r>
          </a:p>
        </p:txBody>
      </p:sp>
      <p:sp>
        <p:nvSpPr>
          <p:cNvPr id="113669" name="Rectangle 53"/>
          <p:cNvSpPr>
            <a:spLocks noChangeArrowheads="1"/>
          </p:cNvSpPr>
          <p:nvPr/>
        </p:nvSpPr>
        <p:spPr bwMode="auto">
          <a:xfrm>
            <a:off x="2462213" y="2514600"/>
            <a:ext cx="774700" cy="533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/>
              <a:t>data</a:t>
            </a:r>
          </a:p>
        </p:txBody>
      </p:sp>
      <p:sp>
        <p:nvSpPr>
          <p:cNvPr id="113670" name="Rectangle 54"/>
          <p:cNvSpPr>
            <a:spLocks noChangeArrowheads="1"/>
          </p:cNvSpPr>
          <p:nvPr/>
        </p:nvSpPr>
        <p:spPr bwMode="auto">
          <a:xfrm>
            <a:off x="1758950" y="2362200"/>
            <a:ext cx="1617663" cy="838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Rectangle 55"/>
          <p:cNvSpPr>
            <a:spLocks noChangeArrowheads="1"/>
          </p:cNvSpPr>
          <p:nvPr/>
        </p:nvSpPr>
        <p:spPr bwMode="auto">
          <a:xfrm>
            <a:off x="3375025" y="2360613"/>
            <a:ext cx="411163" cy="8382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72" name="Line 56"/>
          <p:cNvSpPr>
            <a:spLocks noChangeShapeType="1"/>
          </p:cNvSpPr>
          <p:nvPr/>
        </p:nvSpPr>
        <p:spPr bwMode="auto">
          <a:xfrm>
            <a:off x="3575050" y="2741613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673" name="Rectangle 64"/>
          <p:cNvSpPr>
            <a:spLocks noChangeArrowheads="1"/>
          </p:cNvSpPr>
          <p:nvPr/>
        </p:nvSpPr>
        <p:spPr bwMode="auto">
          <a:xfrm>
            <a:off x="487363" y="4114800"/>
            <a:ext cx="842962" cy="838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/>
              <a:t>num</a:t>
            </a:r>
          </a:p>
          <a:p>
            <a:pPr algn="ctr"/>
            <a:r>
              <a:rPr lang="en-GB" sz="2000"/>
              <a:t>entries</a:t>
            </a:r>
          </a:p>
        </p:txBody>
      </p:sp>
      <p:sp>
        <p:nvSpPr>
          <p:cNvPr id="113674" name="Rectangle 65"/>
          <p:cNvSpPr>
            <a:spLocks noChangeArrowheads="1"/>
          </p:cNvSpPr>
          <p:nvPr/>
        </p:nvSpPr>
        <p:spPr bwMode="auto">
          <a:xfrm>
            <a:off x="76200" y="4114800"/>
            <a:ext cx="411163" cy="8382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Line 66"/>
          <p:cNvSpPr>
            <a:spLocks noChangeShapeType="1"/>
          </p:cNvSpPr>
          <p:nvPr/>
        </p:nvSpPr>
        <p:spPr bwMode="auto">
          <a:xfrm>
            <a:off x="277813" y="4495800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676" name="Rectangle 67"/>
          <p:cNvSpPr>
            <a:spLocks noChangeArrowheads="1"/>
          </p:cNvSpPr>
          <p:nvPr/>
        </p:nvSpPr>
        <p:spPr bwMode="auto">
          <a:xfrm>
            <a:off x="1330325" y="4114800"/>
            <a:ext cx="2814638" cy="838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113677" name="Rectangle 68"/>
          <p:cNvSpPr>
            <a:spLocks noChangeArrowheads="1"/>
          </p:cNvSpPr>
          <p:nvPr/>
        </p:nvSpPr>
        <p:spPr bwMode="auto">
          <a:xfrm>
            <a:off x="1752600" y="4267200"/>
            <a:ext cx="422275" cy="533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 baseline="-25000"/>
          </a:p>
        </p:txBody>
      </p:sp>
      <p:sp>
        <p:nvSpPr>
          <p:cNvPr id="113678" name="Rectangle 69"/>
          <p:cNvSpPr>
            <a:spLocks noChangeArrowheads="1"/>
          </p:cNvSpPr>
          <p:nvPr/>
        </p:nvSpPr>
        <p:spPr bwMode="auto">
          <a:xfrm>
            <a:off x="1471613" y="4267200"/>
            <a:ext cx="280987" cy="533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79" name="Rectangle 70"/>
          <p:cNvSpPr>
            <a:spLocks noChangeArrowheads="1"/>
          </p:cNvSpPr>
          <p:nvPr/>
        </p:nvSpPr>
        <p:spPr bwMode="auto">
          <a:xfrm>
            <a:off x="2174875" y="4267200"/>
            <a:ext cx="211138" cy="5334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80" name="Rectangle 71"/>
          <p:cNvSpPr>
            <a:spLocks noChangeArrowheads="1"/>
          </p:cNvSpPr>
          <p:nvPr/>
        </p:nvSpPr>
        <p:spPr bwMode="auto">
          <a:xfrm>
            <a:off x="3371850" y="4267200"/>
            <a:ext cx="422275" cy="533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 baseline="-25000"/>
          </a:p>
        </p:txBody>
      </p:sp>
      <p:sp>
        <p:nvSpPr>
          <p:cNvPr id="113681" name="Rectangle 72"/>
          <p:cNvSpPr>
            <a:spLocks noChangeArrowheads="1"/>
          </p:cNvSpPr>
          <p:nvPr/>
        </p:nvSpPr>
        <p:spPr bwMode="auto">
          <a:xfrm>
            <a:off x="3089275" y="4267200"/>
            <a:ext cx="282575" cy="533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82" name="Rectangle 73"/>
          <p:cNvSpPr>
            <a:spLocks noChangeArrowheads="1"/>
          </p:cNvSpPr>
          <p:nvPr/>
        </p:nvSpPr>
        <p:spPr bwMode="auto">
          <a:xfrm>
            <a:off x="3794125" y="4267200"/>
            <a:ext cx="211138" cy="5334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83" name="Text Box 74"/>
          <p:cNvSpPr txBox="1">
            <a:spLocks noChangeArrowheads="1"/>
          </p:cNvSpPr>
          <p:nvPr/>
        </p:nvSpPr>
        <p:spPr bwMode="auto">
          <a:xfrm>
            <a:off x="2527300" y="4343400"/>
            <a:ext cx="5619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...</a:t>
            </a:r>
          </a:p>
        </p:txBody>
      </p:sp>
      <p:sp>
        <p:nvSpPr>
          <p:cNvPr id="113684" name="Line 75"/>
          <p:cNvSpPr>
            <a:spLocks noChangeShapeType="1"/>
          </p:cNvSpPr>
          <p:nvPr/>
        </p:nvSpPr>
        <p:spPr bwMode="auto">
          <a:xfrm>
            <a:off x="2276475" y="4518025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685" name="Line 76"/>
          <p:cNvSpPr>
            <a:spLocks noChangeShapeType="1"/>
          </p:cNvSpPr>
          <p:nvPr/>
        </p:nvSpPr>
        <p:spPr bwMode="auto">
          <a:xfrm>
            <a:off x="3892550" y="4518025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686" name="Text Box 77"/>
          <p:cNvSpPr txBox="1">
            <a:spLocks noChangeArrowheads="1"/>
          </p:cNvSpPr>
          <p:nvPr/>
        </p:nvSpPr>
        <p:spPr bwMode="auto">
          <a:xfrm>
            <a:off x="4714875" y="2057400"/>
            <a:ext cx="359092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74675" algn="l"/>
              </a:tabLst>
            </a:pPr>
            <a:r>
              <a:rPr lang="en-GB" sz="2000"/>
              <a:t>entry</a:t>
            </a:r>
          </a:p>
          <a:p>
            <a:pPr>
              <a:tabLst>
                <a:tab pos="574675" algn="l"/>
              </a:tabLst>
            </a:pPr>
            <a:r>
              <a:rPr lang="en-GB" sz="2000"/>
              <a:t>	key &lt;key type&gt;</a:t>
            </a:r>
          </a:p>
          <a:p>
            <a:pPr>
              <a:tabLst>
                <a:tab pos="574675" algn="l"/>
              </a:tabLst>
            </a:pPr>
            <a:r>
              <a:rPr lang="en-GB" sz="2000"/>
              <a:t>	data &lt;data type&gt;</a:t>
            </a:r>
          </a:p>
          <a:p>
            <a:pPr>
              <a:tabLst>
                <a:tab pos="574675" algn="l"/>
              </a:tabLst>
            </a:pPr>
            <a:r>
              <a:rPr lang="en-GB" sz="2000"/>
              <a:t>	rightPtr &lt;pointer&gt;</a:t>
            </a:r>
          </a:p>
          <a:p>
            <a:pPr>
              <a:tabLst>
                <a:tab pos="574675" algn="l"/>
              </a:tabLst>
            </a:pPr>
            <a:r>
              <a:rPr lang="en-GB" sz="2000" b="1"/>
              <a:t>end</a:t>
            </a:r>
            <a:r>
              <a:rPr lang="en-GB" sz="2000"/>
              <a:t> entry</a:t>
            </a:r>
            <a:endParaRPr lang="en-GB"/>
          </a:p>
        </p:txBody>
      </p:sp>
      <p:sp>
        <p:nvSpPr>
          <p:cNvPr id="113687" name="Text Box 78"/>
          <p:cNvSpPr txBox="1">
            <a:spLocks noChangeArrowheads="1"/>
          </p:cNvSpPr>
          <p:nvPr/>
        </p:nvSpPr>
        <p:spPr bwMode="auto">
          <a:xfrm>
            <a:off x="4267200" y="3962400"/>
            <a:ext cx="4738688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74675" algn="l"/>
              </a:tabLst>
            </a:pPr>
            <a:r>
              <a:rPr lang="en-GB" sz="2000"/>
              <a:t>node</a:t>
            </a:r>
          </a:p>
          <a:p>
            <a:pPr>
              <a:tabLst>
                <a:tab pos="574675" algn="l"/>
              </a:tabLst>
            </a:pPr>
            <a:r>
              <a:rPr lang="en-GB" sz="2000"/>
              <a:t>	</a:t>
            </a:r>
            <a:r>
              <a:rPr lang="en-GB" sz="1800"/>
              <a:t>firstPtr &lt;pointer&gt;</a:t>
            </a:r>
          </a:p>
          <a:p>
            <a:pPr>
              <a:tabLst>
                <a:tab pos="574675" algn="l"/>
              </a:tabLst>
            </a:pPr>
            <a:r>
              <a:rPr lang="en-GB" sz="1800"/>
              <a:t>	numEntries &lt;integer&gt;</a:t>
            </a:r>
          </a:p>
          <a:p>
            <a:pPr>
              <a:tabLst>
                <a:tab pos="574675" algn="l"/>
              </a:tabLst>
            </a:pPr>
            <a:r>
              <a:rPr lang="en-GB" sz="1800"/>
              <a:t>	entries &lt;array[1 .. m-1] of entry&gt;</a:t>
            </a:r>
          </a:p>
          <a:p>
            <a:pPr>
              <a:tabLst>
                <a:tab pos="574675" algn="l"/>
              </a:tabLst>
            </a:pPr>
            <a:r>
              <a:rPr lang="en-GB" sz="2000" b="1"/>
              <a:t>end</a:t>
            </a:r>
            <a:r>
              <a:rPr lang="en-GB" sz="2000"/>
              <a:t> node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B67DD4-BF0B-4238-BF5F-BA38C2EF2519}" type="slidenum">
              <a:rPr lang="en-GB"/>
              <a:pPr>
                <a:defRPr/>
              </a:pPr>
              <a:t>104</a:t>
            </a:fld>
            <a:endParaRPr lang="en-GB"/>
          </a:p>
        </p:txBody>
      </p:sp>
      <p:sp>
        <p:nvSpPr>
          <p:cNvPr id="655383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B-Trees</a:t>
            </a:r>
          </a:p>
        </p:txBody>
      </p:sp>
      <p:sp>
        <p:nvSpPr>
          <p:cNvPr id="114692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685800" y="1495425"/>
            <a:ext cx="7654925" cy="4600575"/>
          </a:xfrm>
        </p:spPr>
        <p:txBody>
          <a:bodyPr/>
          <a:lstStyle/>
          <a:p>
            <a:pPr>
              <a:spcAft>
                <a:spcPct val="30000"/>
              </a:spcAft>
            </a:pPr>
            <a:r>
              <a:rPr lang="en-GB" smtClean="0"/>
              <a:t>M-way trees are unbalanced.</a:t>
            </a:r>
          </a:p>
          <a:p>
            <a:r>
              <a:rPr lang="en-GB" smtClean="0"/>
              <a:t>Bayer, R. &amp; McCreight, E. (1970) created B-Trees.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65E245-30C0-4913-932B-7592D171F94E}" type="slidenum">
              <a:rPr lang="en-GB"/>
              <a:pPr>
                <a:defRPr/>
              </a:pPr>
              <a:t>105</a:t>
            </a:fld>
            <a:endParaRPr lang="en-GB"/>
          </a:p>
        </p:txBody>
      </p:sp>
      <p:sp>
        <p:nvSpPr>
          <p:cNvPr id="656407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B-Trees</a:t>
            </a:r>
          </a:p>
        </p:txBody>
      </p:sp>
      <p:sp>
        <p:nvSpPr>
          <p:cNvPr id="115716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685800" y="1495425"/>
            <a:ext cx="8058150" cy="4600575"/>
          </a:xfrm>
        </p:spPr>
        <p:txBody>
          <a:bodyPr/>
          <a:lstStyle/>
          <a:p>
            <a:pPr>
              <a:spcAft>
                <a:spcPct val="30000"/>
              </a:spcAft>
            </a:pPr>
            <a:r>
              <a:rPr lang="en-GB" smtClean="0"/>
              <a:t>A B-tree is an m-way tree with the following additional properties:</a:t>
            </a:r>
          </a:p>
          <a:p>
            <a:pPr lvl="1">
              <a:spcAft>
                <a:spcPct val="30000"/>
              </a:spcAft>
            </a:pPr>
            <a:r>
              <a:rPr lang="en-GB" smtClean="0"/>
              <a:t>The root is either a leaf or has at least </a:t>
            </a:r>
            <a:r>
              <a:rPr lang="en-GB" smtClean="0">
                <a:solidFill>
                  <a:schemeClr val="accent2"/>
                </a:solidFill>
              </a:rPr>
              <a:t>2</a:t>
            </a:r>
            <a:r>
              <a:rPr lang="en-GB" smtClean="0"/>
              <a:t> and at most </a:t>
            </a:r>
            <a:r>
              <a:rPr lang="en-GB" smtClean="0">
                <a:solidFill>
                  <a:schemeClr val="accent2"/>
                </a:solidFill>
              </a:rPr>
              <a:t>m</a:t>
            </a:r>
            <a:r>
              <a:rPr lang="en-GB" smtClean="0"/>
              <a:t> subtrees.</a:t>
            </a:r>
          </a:p>
          <a:p>
            <a:pPr lvl="1">
              <a:spcAft>
                <a:spcPct val="30000"/>
              </a:spcAft>
            </a:pPr>
            <a:r>
              <a:rPr lang="en-GB" smtClean="0"/>
              <a:t>All internal nodes have at least </a:t>
            </a:r>
            <a:r>
              <a:rPr lang="en-GB" smtClean="0">
                <a:solidFill>
                  <a:schemeClr val="accent2"/>
                </a:solidFill>
              </a:rPr>
              <a:t>[m/2]</a:t>
            </a:r>
            <a:r>
              <a:rPr lang="en-GB" smtClean="0"/>
              <a:t> and at most </a:t>
            </a:r>
            <a:r>
              <a:rPr lang="en-GB" smtClean="0">
                <a:solidFill>
                  <a:schemeClr val="accent2"/>
                </a:solidFill>
              </a:rPr>
              <a:t>m</a:t>
            </a:r>
            <a:r>
              <a:rPr lang="en-GB" smtClean="0"/>
              <a:t> subtrees. </a:t>
            </a:r>
          </a:p>
          <a:p>
            <a:pPr lvl="1">
              <a:spcAft>
                <a:spcPct val="30000"/>
              </a:spcAft>
            </a:pPr>
            <a:r>
              <a:rPr lang="en-GB" smtClean="0"/>
              <a:t>A leaf node has at least </a:t>
            </a:r>
            <a:r>
              <a:rPr lang="en-GB" smtClean="0">
                <a:solidFill>
                  <a:schemeClr val="accent2"/>
                </a:solidFill>
              </a:rPr>
              <a:t>[m/2] - 1</a:t>
            </a:r>
            <a:r>
              <a:rPr lang="en-GB" smtClean="0"/>
              <a:t> and at most </a:t>
            </a:r>
            <a:r>
              <a:rPr lang="en-GB" smtClean="0">
                <a:solidFill>
                  <a:schemeClr val="accent2"/>
                </a:solidFill>
              </a:rPr>
              <a:t>m - 1</a:t>
            </a:r>
            <a:r>
              <a:rPr lang="en-GB" smtClean="0"/>
              <a:t> entries.</a:t>
            </a:r>
          </a:p>
          <a:p>
            <a:pPr lvl="1">
              <a:spcAft>
                <a:spcPct val="30000"/>
              </a:spcAft>
            </a:pPr>
            <a:r>
              <a:rPr lang="en-GB" smtClean="0"/>
              <a:t>All leaf nodes are at the same level.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348635-90DF-443B-B296-E70710C13D74}" type="slidenum">
              <a:rPr lang="en-GB"/>
              <a:pPr>
                <a:defRPr/>
              </a:pPr>
              <a:t>106</a:t>
            </a:fld>
            <a:endParaRPr lang="en-GB"/>
          </a:p>
        </p:txBody>
      </p:sp>
      <p:sp>
        <p:nvSpPr>
          <p:cNvPr id="657499" name="Rectangle 9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B-Trees</a:t>
            </a:r>
          </a:p>
        </p:txBody>
      </p:sp>
      <p:sp>
        <p:nvSpPr>
          <p:cNvPr id="116740" name="Rectangle 3"/>
          <p:cNvSpPr>
            <a:spLocks noChangeArrowheads="1"/>
          </p:cNvSpPr>
          <p:nvPr/>
        </p:nvSpPr>
        <p:spPr bwMode="auto">
          <a:xfrm>
            <a:off x="4503738" y="2133600"/>
            <a:ext cx="249237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42</a:t>
            </a:r>
            <a:endParaRPr lang="en-GB" sz="1400" baseline="-25000"/>
          </a:p>
        </p:txBody>
      </p:sp>
      <p:sp>
        <p:nvSpPr>
          <p:cNvPr id="116741" name="Rectangle 4"/>
          <p:cNvSpPr>
            <a:spLocks noChangeArrowheads="1"/>
          </p:cNvSpPr>
          <p:nvPr/>
        </p:nvSpPr>
        <p:spPr bwMode="auto">
          <a:xfrm>
            <a:off x="4394200" y="2133600"/>
            <a:ext cx="109538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Rectangle 6"/>
          <p:cNvSpPr>
            <a:spLocks noChangeArrowheads="1"/>
          </p:cNvSpPr>
          <p:nvPr/>
        </p:nvSpPr>
        <p:spPr bwMode="auto">
          <a:xfrm>
            <a:off x="4752975" y="2133600"/>
            <a:ext cx="109538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43" name="Line 11"/>
          <p:cNvSpPr>
            <a:spLocks noChangeShapeType="1"/>
          </p:cNvSpPr>
          <p:nvPr/>
        </p:nvSpPr>
        <p:spPr bwMode="auto">
          <a:xfrm>
            <a:off x="4773613" y="2286000"/>
            <a:ext cx="1839912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6744" name="Line 12"/>
          <p:cNvSpPr>
            <a:spLocks noChangeShapeType="1"/>
          </p:cNvSpPr>
          <p:nvPr/>
        </p:nvSpPr>
        <p:spPr bwMode="auto">
          <a:xfrm flipH="1">
            <a:off x="2603500" y="2273300"/>
            <a:ext cx="186055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6745" name="Rectangle 14"/>
          <p:cNvSpPr>
            <a:spLocks noChangeArrowheads="1"/>
          </p:cNvSpPr>
          <p:nvPr/>
        </p:nvSpPr>
        <p:spPr bwMode="auto">
          <a:xfrm>
            <a:off x="2314575" y="2819400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16</a:t>
            </a:r>
            <a:endParaRPr lang="en-GB" sz="1400" baseline="-25000"/>
          </a:p>
        </p:txBody>
      </p:sp>
      <p:sp>
        <p:nvSpPr>
          <p:cNvPr id="116746" name="Rectangle 15"/>
          <p:cNvSpPr>
            <a:spLocks noChangeArrowheads="1"/>
          </p:cNvSpPr>
          <p:nvPr/>
        </p:nvSpPr>
        <p:spPr bwMode="auto">
          <a:xfrm>
            <a:off x="2208213" y="2819400"/>
            <a:ext cx="106362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47" name="Rectangle 16"/>
          <p:cNvSpPr>
            <a:spLocks noChangeArrowheads="1"/>
          </p:cNvSpPr>
          <p:nvPr/>
        </p:nvSpPr>
        <p:spPr bwMode="auto">
          <a:xfrm>
            <a:off x="2673350" y="2819400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20</a:t>
            </a:r>
            <a:endParaRPr lang="en-GB" sz="1400" baseline="-25000"/>
          </a:p>
        </p:txBody>
      </p:sp>
      <p:sp>
        <p:nvSpPr>
          <p:cNvPr id="116748" name="Rectangle 17"/>
          <p:cNvSpPr>
            <a:spLocks noChangeArrowheads="1"/>
          </p:cNvSpPr>
          <p:nvPr/>
        </p:nvSpPr>
        <p:spPr bwMode="auto">
          <a:xfrm>
            <a:off x="2566988" y="2819400"/>
            <a:ext cx="106362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49" name="Rectangle 18"/>
          <p:cNvSpPr>
            <a:spLocks noChangeArrowheads="1"/>
          </p:cNvSpPr>
          <p:nvPr/>
        </p:nvSpPr>
        <p:spPr bwMode="auto">
          <a:xfrm>
            <a:off x="2925763" y="2819400"/>
            <a:ext cx="106362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50" name="Rectangle 19"/>
          <p:cNvSpPr>
            <a:spLocks noChangeArrowheads="1"/>
          </p:cNvSpPr>
          <p:nvPr/>
        </p:nvSpPr>
        <p:spPr bwMode="auto">
          <a:xfrm>
            <a:off x="5957888" y="2819400"/>
            <a:ext cx="250825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58</a:t>
            </a:r>
            <a:endParaRPr lang="en-GB" sz="1400" baseline="-25000"/>
          </a:p>
        </p:txBody>
      </p:sp>
      <p:sp>
        <p:nvSpPr>
          <p:cNvPr id="116751" name="Rectangle 20"/>
          <p:cNvSpPr>
            <a:spLocks noChangeArrowheads="1"/>
          </p:cNvSpPr>
          <p:nvPr/>
        </p:nvSpPr>
        <p:spPr bwMode="auto">
          <a:xfrm>
            <a:off x="5849938" y="2819400"/>
            <a:ext cx="107950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52" name="Rectangle 21"/>
          <p:cNvSpPr>
            <a:spLocks noChangeArrowheads="1"/>
          </p:cNvSpPr>
          <p:nvPr/>
        </p:nvSpPr>
        <p:spPr bwMode="auto">
          <a:xfrm>
            <a:off x="6316663" y="28194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76</a:t>
            </a:r>
            <a:endParaRPr lang="en-GB" sz="1400" baseline="-25000"/>
          </a:p>
        </p:txBody>
      </p:sp>
      <p:sp>
        <p:nvSpPr>
          <p:cNvPr id="116753" name="Rectangle 22"/>
          <p:cNvSpPr>
            <a:spLocks noChangeArrowheads="1"/>
          </p:cNvSpPr>
          <p:nvPr/>
        </p:nvSpPr>
        <p:spPr bwMode="auto">
          <a:xfrm>
            <a:off x="6208713" y="2819400"/>
            <a:ext cx="107950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54" name="Rectangle 24"/>
          <p:cNvSpPr>
            <a:spLocks noChangeArrowheads="1"/>
          </p:cNvSpPr>
          <p:nvPr/>
        </p:nvSpPr>
        <p:spPr bwMode="auto">
          <a:xfrm>
            <a:off x="6684963" y="2819400"/>
            <a:ext cx="250825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81</a:t>
            </a:r>
            <a:endParaRPr lang="en-GB" sz="1400" baseline="-25000"/>
          </a:p>
        </p:txBody>
      </p:sp>
      <p:sp>
        <p:nvSpPr>
          <p:cNvPr id="116755" name="Rectangle 25"/>
          <p:cNvSpPr>
            <a:spLocks noChangeArrowheads="1"/>
          </p:cNvSpPr>
          <p:nvPr/>
        </p:nvSpPr>
        <p:spPr bwMode="auto">
          <a:xfrm>
            <a:off x="6577013" y="2819400"/>
            <a:ext cx="107950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56" name="Rectangle 26"/>
          <p:cNvSpPr>
            <a:spLocks noChangeArrowheads="1"/>
          </p:cNvSpPr>
          <p:nvPr/>
        </p:nvSpPr>
        <p:spPr bwMode="auto">
          <a:xfrm>
            <a:off x="7043738" y="28194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93</a:t>
            </a:r>
            <a:endParaRPr lang="en-GB" sz="1400" baseline="-25000"/>
          </a:p>
        </p:txBody>
      </p:sp>
      <p:sp>
        <p:nvSpPr>
          <p:cNvPr id="116757" name="Rectangle 27"/>
          <p:cNvSpPr>
            <a:spLocks noChangeArrowheads="1"/>
          </p:cNvSpPr>
          <p:nvPr/>
        </p:nvSpPr>
        <p:spPr bwMode="auto">
          <a:xfrm>
            <a:off x="6935788" y="2819400"/>
            <a:ext cx="107950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58" name="Rectangle 28"/>
          <p:cNvSpPr>
            <a:spLocks noChangeArrowheads="1"/>
          </p:cNvSpPr>
          <p:nvPr/>
        </p:nvSpPr>
        <p:spPr bwMode="auto">
          <a:xfrm>
            <a:off x="7296150" y="2819400"/>
            <a:ext cx="106363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59" name="Rectangle 32"/>
          <p:cNvSpPr>
            <a:spLocks noChangeArrowheads="1"/>
          </p:cNvSpPr>
          <p:nvPr/>
        </p:nvSpPr>
        <p:spPr bwMode="auto">
          <a:xfrm>
            <a:off x="279400" y="3657600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11</a:t>
            </a:r>
            <a:endParaRPr lang="en-GB" sz="1400" baseline="-25000"/>
          </a:p>
        </p:txBody>
      </p:sp>
      <p:sp>
        <p:nvSpPr>
          <p:cNvPr id="116760" name="Rectangle 33"/>
          <p:cNvSpPr>
            <a:spLocks noChangeArrowheads="1"/>
          </p:cNvSpPr>
          <p:nvPr/>
        </p:nvSpPr>
        <p:spPr bwMode="auto">
          <a:xfrm>
            <a:off x="173038" y="3657600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61" name="Rectangle 34"/>
          <p:cNvSpPr>
            <a:spLocks noChangeArrowheads="1"/>
          </p:cNvSpPr>
          <p:nvPr/>
        </p:nvSpPr>
        <p:spPr bwMode="auto">
          <a:xfrm>
            <a:off x="639763" y="3657600"/>
            <a:ext cx="250825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14</a:t>
            </a:r>
            <a:endParaRPr lang="en-GB" sz="1400" baseline="-25000"/>
          </a:p>
        </p:txBody>
      </p:sp>
      <p:sp>
        <p:nvSpPr>
          <p:cNvPr id="116762" name="Rectangle 35"/>
          <p:cNvSpPr>
            <a:spLocks noChangeArrowheads="1"/>
          </p:cNvSpPr>
          <p:nvPr/>
        </p:nvSpPr>
        <p:spPr bwMode="auto">
          <a:xfrm>
            <a:off x="531813" y="36576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63" name="Rectangle 36"/>
          <p:cNvSpPr>
            <a:spLocks noChangeArrowheads="1"/>
          </p:cNvSpPr>
          <p:nvPr/>
        </p:nvSpPr>
        <p:spPr bwMode="auto">
          <a:xfrm>
            <a:off x="890588" y="36576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64" name="Rectangle 37"/>
          <p:cNvSpPr>
            <a:spLocks noChangeArrowheads="1"/>
          </p:cNvSpPr>
          <p:nvPr/>
        </p:nvSpPr>
        <p:spPr bwMode="auto">
          <a:xfrm>
            <a:off x="1254125" y="3657600"/>
            <a:ext cx="250825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17</a:t>
            </a:r>
            <a:endParaRPr lang="en-GB" sz="1400" baseline="-25000"/>
          </a:p>
        </p:txBody>
      </p:sp>
      <p:sp>
        <p:nvSpPr>
          <p:cNvPr id="116765" name="Rectangle 38"/>
          <p:cNvSpPr>
            <a:spLocks noChangeArrowheads="1"/>
          </p:cNvSpPr>
          <p:nvPr/>
        </p:nvSpPr>
        <p:spPr bwMode="auto">
          <a:xfrm>
            <a:off x="1146175" y="36576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66" name="Rectangle 39"/>
          <p:cNvSpPr>
            <a:spLocks noChangeArrowheads="1"/>
          </p:cNvSpPr>
          <p:nvPr/>
        </p:nvSpPr>
        <p:spPr bwMode="auto">
          <a:xfrm>
            <a:off x="1504950" y="3657600"/>
            <a:ext cx="109538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67" name="Rectangle 40"/>
          <p:cNvSpPr>
            <a:spLocks noChangeArrowheads="1"/>
          </p:cNvSpPr>
          <p:nvPr/>
        </p:nvSpPr>
        <p:spPr bwMode="auto">
          <a:xfrm>
            <a:off x="1619250" y="3657600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18</a:t>
            </a:r>
            <a:endParaRPr lang="en-GB" sz="1400" baseline="-25000"/>
          </a:p>
        </p:txBody>
      </p:sp>
      <p:sp>
        <p:nvSpPr>
          <p:cNvPr id="116768" name="Rectangle 42"/>
          <p:cNvSpPr>
            <a:spLocks noChangeArrowheads="1"/>
          </p:cNvSpPr>
          <p:nvPr/>
        </p:nvSpPr>
        <p:spPr bwMode="auto">
          <a:xfrm>
            <a:off x="1979613" y="3657600"/>
            <a:ext cx="250825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19</a:t>
            </a:r>
            <a:endParaRPr lang="en-GB" sz="1400" baseline="-25000"/>
          </a:p>
        </p:txBody>
      </p:sp>
      <p:sp>
        <p:nvSpPr>
          <p:cNvPr id="116769" name="Rectangle 43"/>
          <p:cNvSpPr>
            <a:spLocks noChangeArrowheads="1"/>
          </p:cNvSpPr>
          <p:nvPr/>
        </p:nvSpPr>
        <p:spPr bwMode="auto">
          <a:xfrm>
            <a:off x="1871663" y="36576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70" name="Rectangle 44"/>
          <p:cNvSpPr>
            <a:spLocks noChangeArrowheads="1"/>
          </p:cNvSpPr>
          <p:nvPr/>
        </p:nvSpPr>
        <p:spPr bwMode="auto">
          <a:xfrm>
            <a:off x="2220913" y="3657600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71" name="Rectangle 45"/>
          <p:cNvSpPr>
            <a:spLocks noChangeArrowheads="1"/>
          </p:cNvSpPr>
          <p:nvPr/>
        </p:nvSpPr>
        <p:spPr bwMode="auto">
          <a:xfrm>
            <a:off x="3659188" y="3657600"/>
            <a:ext cx="250825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24</a:t>
            </a:r>
            <a:endParaRPr lang="en-GB" sz="1400" baseline="-25000"/>
          </a:p>
        </p:txBody>
      </p:sp>
      <p:sp>
        <p:nvSpPr>
          <p:cNvPr id="116772" name="Rectangle 47"/>
          <p:cNvSpPr>
            <a:spLocks noChangeArrowheads="1"/>
          </p:cNvSpPr>
          <p:nvPr/>
        </p:nvSpPr>
        <p:spPr bwMode="auto">
          <a:xfrm>
            <a:off x="3910013" y="36576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73" name="Line 48"/>
          <p:cNvSpPr>
            <a:spLocks noChangeShapeType="1"/>
          </p:cNvSpPr>
          <p:nvPr/>
        </p:nvSpPr>
        <p:spPr bwMode="auto">
          <a:xfrm flipH="1">
            <a:off x="1758950" y="2971800"/>
            <a:ext cx="84455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6774" name="Line 49"/>
          <p:cNvSpPr>
            <a:spLocks noChangeShapeType="1"/>
          </p:cNvSpPr>
          <p:nvPr/>
        </p:nvSpPr>
        <p:spPr bwMode="auto">
          <a:xfrm flipH="1">
            <a:off x="4503738" y="2971800"/>
            <a:ext cx="1406525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6775" name="Line 50"/>
          <p:cNvSpPr>
            <a:spLocks noChangeShapeType="1"/>
          </p:cNvSpPr>
          <p:nvPr/>
        </p:nvSpPr>
        <p:spPr bwMode="auto">
          <a:xfrm>
            <a:off x="2955925" y="2971800"/>
            <a:ext cx="280988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6776" name="Line 51"/>
          <p:cNvSpPr>
            <a:spLocks noChangeShapeType="1"/>
          </p:cNvSpPr>
          <p:nvPr/>
        </p:nvSpPr>
        <p:spPr bwMode="auto">
          <a:xfrm>
            <a:off x="7388225" y="2971800"/>
            <a:ext cx="1195388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6777" name="Rectangle 53"/>
          <p:cNvSpPr>
            <a:spLocks noChangeArrowheads="1"/>
          </p:cNvSpPr>
          <p:nvPr/>
        </p:nvSpPr>
        <p:spPr bwMode="auto">
          <a:xfrm>
            <a:off x="2581275" y="3659188"/>
            <a:ext cx="250825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21</a:t>
            </a:r>
            <a:endParaRPr lang="en-GB" sz="1400" baseline="-25000"/>
          </a:p>
        </p:txBody>
      </p:sp>
      <p:sp>
        <p:nvSpPr>
          <p:cNvPr id="116778" name="Rectangle 54"/>
          <p:cNvSpPr>
            <a:spLocks noChangeArrowheads="1"/>
          </p:cNvSpPr>
          <p:nvPr/>
        </p:nvSpPr>
        <p:spPr bwMode="auto">
          <a:xfrm>
            <a:off x="2473325" y="3659188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79" name="Rectangle 55"/>
          <p:cNvSpPr>
            <a:spLocks noChangeArrowheads="1"/>
          </p:cNvSpPr>
          <p:nvPr/>
        </p:nvSpPr>
        <p:spPr bwMode="auto">
          <a:xfrm>
            <a:off x="2832100" y="3659188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80" name="Rectangle 56"/>
          <p:cNvSpPr>
            <a:spLocks noChangeArrowheads="1"/>
          </p:cNvSpPr>
          <p:nvPr/>
        </p:nvSpPr>
        <p:spPr bwMode="auto">
          <a:xfrm>
            <a:off x="2936875" y="3659188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22</a:t>
            </a:r>
            <a:endParaRPr lang="en-GB" sz="1400" baseline="-25000"/>
          </a:p>
        </p:txBody>
      </p:sp>
      <p:sp>
        <p:nvSpPr>
          <p:cNvPr id="116781" name="Rectangle 57"/>
          <p:cNvSpPr>
            <a:spLocks noChangeArrowheads="1"/>
          </p:cNvSpPr>
          <p:nvPr/>
        </p:nvSpPr>
        <p:spPr bwMode="auto">
          <a:xfrm>
            <a:off x="3297238" y="3659188"/>
            <a:ext cx="250825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23</a:t>
            </a:r>
            <a:endParaRPr lang="en-GB" sz="1400" baseline="-25000"/>
          </a:p>
        </p:txBody>
      </p:sp>
      <p:sp>
        <p:nvSpPr>
          <p:cNvPr id="116782" name="Rectangle 58"/>
          <p:cNvSpPr>
            <a:spLocks noChangeArrowheads="1"/>
          </p:cNvSpPr>
          <p:nvPr/>
        </p:nvSpPr>
        <p:spPr bwMode="auto">
          <a:xfrm>
            <a:off x="3189288" y="3659188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83" name="Rectangle 59"/>
          <p:cNvSpPr>
            <a:spLocks noChangeArrowheads="1"/>
          </p:cNvSpPr>
          <p:nvPr/>
        </p:nvSpPr>
        <p:spPr bwMode="auto">
          <a:xfrm>
            <a:off x="3548063" y="3659188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84" name="Rectangle 60"/>
          <p:cNvSpPr>
            <a:spLocks noChangeArrowheads="1"/>
          </p:cNvSpPr>
          <p:nvPr/>
        </p:nvSpPr>
        <p:spPr bwMode="auto">
          <a:xfrm>
            <a:off x="4214813" y="36576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45</a:t>
            </a:r>
            <a:endParaRPr lang="en-GB" sz="1400" baseline="-25000"/>
          </a:p>
        </p:txBody>
      </p:sp>
      <p:sp>
        <p:nvSpPr>
          <p:cNvPr id="116785" name="Rectangle 61"/>
          <p:cNvSpPr>
            <a:spLocks noChangeArrowheads="1"/>
          </p:cNvSpPr>
          <p:nvPr/>
        </p:nvSpPr>
        <p:spPr bwMode="auto">
          <a:xfrm>
            <a:off x="4106863" y="36576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86" name="Rectangle 62"/>
          <p:cNvSpPr>
            <a:spLocks noChangeArrowheads="1"/>
          </p:cNvSpPr>
          <p:nvPr/>
        </p:nvSpPr>
        <p:spPr bwMode="auto">
          <a:xfrm>
            <a:off x="4573588" y="36576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52</a:t>
            </a:r>
            <a:endParaRPr lang="en-GB" sz="1400" baseline="-25000"/>
          </a:p>
        </p:txBody>
      </p:sp>
      <p:sp>
        <p:nvSpPr>
          <p:cNvPr id="116787" name="Rectangle 63"/>
          <p:cNvSpPr>
            <a:spLocks noChangeArrowheads="1"/>
          </p:cNvSpPr>
          <p:nvPr/>
        </p:nvSpPr>
        <p:spPr bwMode="auto">
          <a:xfrm>
            <a:off x="4467225" y="3657600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88" name="Rectangle 64"/>
          <p:cNvSpPr>
            <a:spLocks noChangeArrowheads="1"/>
          </p:cNvSpPr>
          <p:nvPr/>
        </p:nvSpPr>
        <p:spPr bwMode="auto">
          <a:xfrm>
            <a:off x="4826000" y="3657600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89" name="Rectangle 65"/>
          <p:cNvSpPr>
            <a:spLocks noChangeArrowheads="1"/>
          </p:cNvSpPr>
          <p:nvPr/>
        </p:nvSpPr>
        <p:spPr bwMode="auto">
          <a:xfrm>
            <a:off x="5181600" y="3657600"/>
            <a:ext cx="250825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63</a:t>
            </a:r>
            <a:endParaRPr lang="en-GB" sz="1400" baseline="-25000"/>
          </a:p>
        </p:txBody>
      </p:sp>
      <p:sp>
        <p:nvSpPr>
          <p:cNvPr id="116790" name="Rectangle 66"/>
          <p:cNvSpPr>
            <a:spLocks noChangeArrowheads="1"/>
          </p:cNvSpPr>
          <p:nvPr/>
        </p:nvSpPr>
        <p:spPr bwMode="auto">
          <a:xfrm>
            <a:off x="5073650" y="36576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91" name="Rectangle 67"/>
          <p:cNvSpPr>
            <a:spLocks noChangeArrowheads="1"/>
          </p:cNvSpPr>
          <p:nvPr/>
        </p:nvSpPr>
        <p:spPr bwMode="auto">
          <a:xfrm>
            <a:off x="5432425" y="36576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92" name="Rectangle 68"/>
          <p:cNvSpPr>
            <a:spLocks noChangeArrowheads="1"/>
          </p:cNvSpPr>
          <p:nvPr/>
        </p:nvSpPr>
        <p:spPr bwMode="auto">
          <a:xfrm>
            <a:off x="5541963" y="36576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65</a:t>
            </a:r>
            <a:endParaRPr lang="en-GB" sz="1400" baseline="-25000"/>
          </a:p>
        </p:txBody>
      </p:sp>
      <p:sp>
        <p:nvSpPr>
          <p:cNvPr id="116793" name="Rectangle 69"/>
          <p:cNvSpPr>
            <a:spLocks noChangeArrowheads="1"/>
          </p:cNvSpPr>
          <p:nvPr/>
        </p:nvSpPr>
        <p:spPr bwMode="auto">
          <a:xfrm>
            <a:off x="5900738" y="36576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74</a:t>
            </a:r>
            <a:endParaRPr lang="en-GB" sz="1400" baseline="-25000"/>
          </a:p>
        </p:txBody>
      </p:sp>
      <p:sp>
        <p:nvSpPr>
          <p:cNvPr id="116794" name="Rectangle 70"/>
          <p:cNvSpPr>
            <a:spLocks noChangeArrowheads="1"/>
          </p:cNvSpPr>
          <p:nvPr/>
        </p:nvSpPr>
        <p:spPr bwMode="auto">
          <a:xfrm>
            <a:off x="5794375" y="3657600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95" name="Rectangle 71"/>
          <p:cNvSpPr>
            <a:spLocks noChangeArrowheads="1"/>
          </p:cNvSpPr>
          <p:nvPr/>
        </p:nvSpPr>
        <p:spPr bwMode="auto">
          <a:xfrm>
            <a:off x="6153150" y="36576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96" name="Rectangle 72"/>
          <p:cNvSpPr>
            <a:spLocks noChangeArrowheads="1"/>
          </p:cNvSpPr>
          <p:nvPr/>
        </p:nvSpPr>
        <p:spPr bwMode="auto">
          <a:xfrm>
            <a:off x="6465888" y="36576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78</a:t>
            </a:r>
            <a:endParaRPr lang="en-GB" sz="1400" baseline="-25000"/>
          </a:p>
        </p:txBody>
      </p:sp>
      <p:sp>
        <p:nvSpPr>
          <p:cNvPr id="116797" name="Rectangle 73"/>
          <p:cNvSpPr>
            <a:spLocks noChangeArrowheads="1"/>
          </p:cNvSpPr>
          <p:nvPr/>
        </p:nvSpPr>
        <p:spPr bwMode="auto">
          <a:xfrm>
            <a:off x="6359525" y="3657600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98" name="Rectangle 74"/>
          <p:cNvSpPr>
            <a:spLocks noChangeArrowheads="1"/>
          </p:cNvSpPr>
          <p:nvPr/>
        </p:nvSpPr>
        <p:spPr bwMode="auto">
          <a:xfrm>
            <a:off x="6824663" y="36576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79</a:t>
            </a:r>
            <a:endParaRPr lang="en-GB" sz="1400" baseline="-25000"/>
          </a:p>
        </p:txBody>
      </p:sp>
      <p:sp>
        <p:nvSpPr>
          <p:cNvPr id="116799" name="Rectangle 75"/>
          <p:cNvSpPr>
            <a:spLocks noChangeArrowheads="1"/>
          </p:cNvSpPr>
          <p:nvPr/>
        </p:nvSpPr>
        <p:spPr bwMode="auto">
          <a:xfrm>
            <a:off x="6718300" y="3657600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800" name="Rectangle 76"/>
          <p:cNvSpPr>
            <a:spLocks noChangeArrowheads="1"/>
          </p:cNvSpPr>
          <p:nvPr/>
        </p:nvSpPr>
        <p:spPr bwMode="auto">
          <a:xfrm>
            <a:off x="7077075" y="3657600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801" name="Rectangle 77"/>
          <p:cNvSpPr>
            <a:spLocks noChangeArrowheads="1"/>
          </p:cNvSpPr>
          <p:nvPr/>
        </p:nvSpPr>
        <p:spPr bwMode="auto">
          <a:xfrm>
            <a:off x="7392988" y="36576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85</a:t>
            </a:r>
            <a:endParaRPr lang="en-GB" sz="1400" baseline="-25000"/>
          </a:p>
        </p:txBody>
      </p:sp>
      <p:sp>
        <p:nvSpPr>
          <p:cNvPr id="116802" name="Rectangle 78"/>
          <p:cNvSpPr>
            <a:spLocks noChangeArrowheads="1"/>
          </p:cNvSpPr>
          <p:nvPr/>
        </p:nvSpPr>
        <p:spPr bwMode="auto">
          <a:xfrm>
            <a:off x="7286625" y="3657600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803" name="Rectangle 79"/>
          <p:cNvSpPr>
            <a:spLocks noChangeArrowheads="1"/>
          </p:cNvSpPr>
          <p:nvPr/>
        </p:nvSpPr>
        <p:spPr bwMode="auto">
          <a:xfrm>
            <a:off x="7753350" y="3657600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87</a:t>
            </a:r>
            <a:endParaRPr lang="en-GB" sz="1400" baseline="-25000"/>
          </a:p>
        </p:txBody>
      </p:sp>
      <p:sp>
        <p:nvSpPr>
          <p:cNvPr id="116804" name="Rectangle 80"/>
          <p:cNvSpPr>
            <a:spLocks noChangeArrowheads="1"/>
          </p:cNvSpPr>
          <p:nvPr/>
        </p:nvSpPr>
        <p:spPr bwMode="auto">
          <a:xfrm>
            <a:off x="7645400" y="36576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805" name="Rectangle 81"/>
          <p:cNvSpPr>
            <a:spLocks noChangeArrowheads="1"/>
          </p:cNvSpPr>
          <p:nvPr/>
        </p:nvSpPr>
        <p:spPr bwMode="auto">
          <a:xfrm>
            <a:off x="8005763" y="3657600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806" name="Rectangle 82"/>
          <p:cNvSpPr>
            <a:spLocks noChangeArrowheads="1"/>
          </p:cNvSpPr>
          <p:nvPr/>
        </p:nvSpPr>
        <p:spPr bwMode="auto">
          <a:xfrm>
            <a:off x="8294688" y="36576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94</a:t>
            </a:r>
            <a:endParaRPr lang="en-GB" sz="1400" baseline="-25000"/>
          </a:p>
        </p:txBody>
      </p:sp>
      <p:sp>
        <p:nvSpPr>
          <p:cNvPr id="116807" name="Rectangle 83"/>
          <p:cNvSpPr>
            <a:spLocks noChangeArrowheads="1"/>
          </p:cNvSpPr>
          <p:nvPr/>
        </p:nvSpPr>
        <p:spPr bwMode="auto">
          <a:xfrm>
            <a:off x="8188325" y="3657600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808" name="Rectangle 84"/>
          <p:cNvSpPr>
            <a:spLocks noChangeArrowheads="1"/>
          </p:cNvSpPr>
          <p:nvPr/>
        </p:nvSpPr>
        <p:spPr bwMode="auto">
          <a:xfrm>
            <a:off x="8655050" y="3657600"/>
            <a:ext cx="250825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97</a:t>
            </a:r>
            <a:endParaRPr lang="en-GB" sz="1400" baseline="-25000"/>
          </a:p>
        </p:txBody>
      </p:sp>
      <p:sp>
        <p:nvSpPr>
          <p:cNvPr id="116809" name="Rectangle 85"/>
          <p:cNvSpPr>
            <a:spLocks noChangeArrowheads="1"/>
          </p:cNvSpPr>
          <p:nvPr/>
        </p:nvSpPr>
        <p:spPr bwMode="auto">
          <a:xfrm>
            <a:off x="8547100" y="36576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810" name="Rectangle 86"/>
          <p:cNvSpPr>
            <a:spLocks noChangeArrowheads="1"/>
          </p:cNvSpPr>
          <p:nvPr/>
        </p:nvSpPr>
        <p:spPr bwMode="auto">
          <a:xfrm>
            <a:off x="8905875" y="36576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811" name="Line 10"/>
          <p:cNvSpPr>
            <a:spLocks noChangeShapeType="1"/>
          </p:cNvSpPr>
          <p:nvPr/>
        </p:nvSpPr>
        <p:spPr bwMode="auto">
          <a:xfrm flipH="1">
            <a:off x="563563" y="2971800"/>
            <a:ext cx="1687512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6812" name="Line 87"/>
          <p:cNvSpPr>
            <a:spLocks noChangeShapeType="1"/>
          </p:cNvSpPr>
          <p:nvPr/>
        </p:nvSpPr>
        <p:spPr bwMode="auto">
          <a:xfrm>
            <a:off x="6613525" y="2971800"/>
            <a:ext cx="141288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6813" name="Line 88"/>
          <p:cNvSpPr>
            <a:spLocks noChangeShapeType="1"/>
          </p:cNvSpPr>
          <p:nvPr/>
        </p:nvSpPr>
        <p:spPr bwMode="auto">
          <a:xfrm flipH="1">
            <a:off x="5699125" y="2971800"/>
            <a:ext cx="563563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6814" name="Line 89"/>
          <p:cNvSpPr>
            <a:spLocks noChangeShapeType="1"/>
          </p:cNvSpPr>
          <p:nvPr/>
        </p:nvSpPr>
        <p:spPr bwMode="auto">
          <a:xfrm>
            <a:off x="6989763" y="2971800"/>
            <a:ext cx="67945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6815" name="Text Box 90"/>
          <p:cNvSpPr txBox="1">
            <a:spLocks noChangeArrowheads="1"/>
          </p:cNvSpPr>
          <p:nvPr/>
        </p:nvSpPr>
        <p:spPr bwMode="auto">
          <a:xfrm>
            <a:off x="4151313" y="5562600"/>
            <a:ext cx="11826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m =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1D8CA-0C74-4569-ADEB-0A7D47F11A22}" type="slidenum">
              <a:rPr lang="en-GB"/>
              <a:pPr>
                <a:defRPr/>
              </a:pPr>
              <a:t>107</a:t>
            </a:fld>
            <a:endParaRPr lang="en-GB"/>
          </a:p>
        </p:txBody>
      </p:sp>
      <p:sp>
        <p:nvSpPr>
          <p:cNvPr id="65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B-Tree Insertion</a:t>
            </a:r>
          </a:p>
        </p:txBody>
      </p:sp>
      <p:sp>
        <p:nvSpPr>
          <p:cNvPr id="11776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30000"/>
              </a:spcAft>
            </a:pPr>
            <a:r>
              <a:rPr lang="en-GB" smtClean="0"/>
              <a:t>Insert the new entry into a leaf node.</a:t>
            </a:r>
          </a:p>
          <a:p>
            <a:pPr>
              <a:spcAft>
                <a:spcPct val="30000"/>
              </a:spcAft>
            </a:pPr>
            <a:r>
              <a:rPr lang="en-GB" smtClean="0"/>
              <a:t>If the leaf node is overflow, then split it and insert its median entry into its parent. </a:t>
            </a:r>
          </a:p>
          <a:p>
            <a:pPr>
              <a:spcAft>
                <a:spcPct val="30000"/>
              </a:spcAft>
            </a:pPr>
            <a:r>
              <a:rPr lang="en-GB" smtClean="0"/>
              <a:t>If the internal node is overflow, do the same thing</a:t>
            </a:r>
          </a:p>
          <a:p>
            <a:pPr>
              <a:spcAft>
                <a:spcPct val="30000"/>
              </a:spcAft>
            </a:pPr>
            <a:r>
              <a:rPr lang="en-GB" smtClean="0"/>
              <a:t>If the root is overflow, then create a new root containing the median entry.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09946B-03F8-4C04-B78E-7452BCE24A80}" type="slidenum">
              <a:rPr lang="en-GB"/>
              <a:pPr>
                <a:defRPr/>
              </a:pPr>
              <a:t>108</a:t>
            </a:fld>
            <a:endParaRPr lang="en-GB"/>
          </a:p>
        </p:txBody>
      </p:sp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03611" y="0"/>
            <a:ext cx="7771960" cy="1143000"/>
          </a:xfrm>
        </p:spPr>
        <p:txBody>
          <a:bodyPr/>
          <a:lstStyle/>
          <a:p>
            <a:pPr>
              <a:defRPr/>
            </a:pPr>
            <a:r>
              <a:rPr lang="en-GB"/>
              <a:t>B-Tree Insertion</a:t>
            </a:r>
          </a:p>
        </p:txBody>
      </p:sp>
      <p:sp>
        <p:nvSpPr>
          <p:cNvPr id="659466" name="Rectangle 10"/>
          <p:cNvSpPr>
            <a:spLocks noChangeArrowheads="1"/>
          </p:cNvSpPr>
          <p:nvPr/>
        </p:nvSpPr>
        <p:spPr bwMode="auto">
          <a:xfrm>
            <a:off x="6473825" y="3578225"/>
            <a:ext cx="250825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21</a:t>
            </a:r>
            <a:endParaRPr lang="en-GB" sz="1400" baseline="-25000"/>
          </a:p>
        </p:txBody>
      </p:sp>
      <p:sp>
        <p:nvSpPr>
          <p:cNvPr id="659467" name="Rectangle 11"/>
          <p:cNvSpPr>
            <a:spLocks noChangeArrowheads="1"/>
          </p:cNvSpPr>
          <p:nvPr/>
        </p:nvSpPr>
        <p:spPr bwMode="auto">
          <a:xfrm>
            <a:off x="6365875" y="3578225"/>
            <a:ext cx="107950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468" name="Rectangle 12"/>
          <p:cNvSpPr>
            <a:spLocks noChangeArrowheads="1"/>
          </p:cNvSpPr>
          <p:nvPr/>
        </p:nvSpPr>
        <p:spPr bwMode="auto">
          <a:xfrm>
            <a:off x="6724650" y="3578225"/>
            <a:ext cx="107950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469" name="Rectangle 13"/>
          <p:cNvSpPr>
            <a:spLocks noChangeArrowheads="1"/>
          </p:cNvSpPr>
          <p:nvPr/>
        </p:nvSpPr>
        <p:spPr bwMode="auto">
          <a:xfrm>
            <a:off x="5886450" y="3065463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11</a:t>
            </a:r>
            <a:endParaRPr lang="en-GB" sz="1400" baseline="-25000"/>
          </a:p>
        </p:txBody>
      </p:sp>
      <p:sp>
        <p:nvSpPr>
          <p:cNvPr id="659470" name="Rectangle 14"/>
          <p:cNvSpPr>
            <a:spLocks noChangeArrowheads="1"/>
          </p:cNvSpPr>
          <p:nvPr/>
        </p:nvSpPr>
        <p:spPr bwMode="auto">
          <a:xfrm>
            <a:off x="5780088" y="3065463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471" name="Rectangle 15"/>
          <p:cNvSpPr>
            <a:spLocks noChangeArrowheads="1"/>
          </p:cNvSpPr>
          <p:nvPr/>
        </p:nvSpPr>
        <p:spPr bwMode="auto">
          <a:xfrm>
            <a:off x="6245225" y="3065463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14</a:t>
            </a:r>
            <a:endParaRPr lang="en-GB" sz="1400" baseline="-25000"/>
          </a:p>
        </p:txBody>
      </p:sp>
      <p:sp>
        <p:nvSpPr>
          <p:cNvPr id="659472" name="Rectangle 16"/>
          <p:cNvSpPr>
            <a:spLocks noChangeArrowheads="1"/>
          </p:cNvSpPr>
          <p:nvPr/>
        </p:nvSpPr>
        <p:spPr bwMode="auto">
          <a:xfrm>
            <a:off x="6138863" y="3065463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473" name="Rectangle 17"/>
          <p:cNvSpPr>
            <a:spLocks noChangeArrowheads="1"/>
          </p:cNvSpPr>
          <p:nvPr/>
        </p:nvSpPr>
        <p:spPr bwMode="auto">
          <a:xfrm>
            <a:off x="6613525" y="3065463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21</a:t>
            </a:r>
            <a:endParaRPr lang="en-GB" sz="1400" baseline="-25000"/>
          </a:p>
        </p:txBody>
      </p:sp>
      <p:sp>
        <p:nvSpPr>
          <p:cNvPr id="659474" name="Rectangle 18"/>
          <p:cNvSpPr>
            <a:spLocks noChangeArrowheads="1"/>
          </p:cNvSpPr>
          <p:nvPr/>
        </p:nvSpPr>
        <p:spPr bwMode="auto">
          <a:xfrm>
            <a:off x="6507163" y="3065463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475" name="Rectangle 19"/>
          <p:cNvSpPr>
            <a:spLocks noChangeArrowheads="1"/>
          </p:cNvSpPr>
          <p:nvPr/>
        </p:nvSpPr>
        <p:spPr bwMode="auto">
          <a:xfrm>
            <a:off x="6972300" y="3065463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78</a:t>
            </a:r>
            <a:endParaRPr lang="en-GB" sz="1400" baseline="-25000"/>
          </a:p>
        </p:txBody>
      </p:sp>
      <p:sp>
        <p:nvSpPr>
          <p:cNvPr id="659476" name="Rectangle 20"/>
          <p:cNvSpPr>
            <a:spLocks noChangeArrowheads="1"/>
          </p:cNvSpPr>
          <p:nvPr/>
        </p:nvSpPr>
        <p:spPr bwMode="auto">
          <a:xfrm>
            <a:off x="6865938" y="3065463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477" name="Rectangle 21"/>
          <p:cNvSpPr>
            <a:spLocks noChangeArrowheads="1"/>
          </p:cNvSpPr>
          <p:nvPr/>
        </p:nvSpPr>
        <p:spPr bwMode="auto">
          <a:xfrm>
            <a:off x="7224713" y="3065463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515" name="Rectangle 59"/>
          <p:cNvSpPr>
            <a:spLocks noChangeArrowheads="1"/>
          </p:cNvSpPr>
          <p:nvPr/>
        </p:nvSpPr>
        <p:spPr bwMode="auto">
          <a:xfrm>
            <a:off x="5826125" y="4111625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11</a:t>
            </a:r>
            <a:endParaRPr lang="en-GB" sz="1400" baseline="-25000"/>
          </a:p>
        </p:txBody>
      </p:sp>
      <p:sp>
        <p:nvSpPr>
          <p:cNvPr id="659516" name="Rectangle 60"/>
          <p:cNvSpPr>
            <a:spLocks noChangeArrowheads="1"/>
          </p:cNvSpPr>
          <p:nvPr/>
        </p:nvSpPr>
        <p:spPr bwMode="auto">
          <a:xfrm>
            <a:off x="5719763" y="4111625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517" name="Rectangle 61"/>
          <p:cNvSpPr>
            <a:spLocks noChangeArrowheads="1"/>
          </p:cNvSpPr>
          <p:nvPr/>
        </p:nvSpPr>
        <p:spPr bwMode="auto">
          <a:xfrm>
            <a:off x="6186488" y="4111625"/>
            <a:ext cx="250825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14</a:t>
            </a:r>
            <a:endParaRPr lang="en-GB" sz="1400" baseline="-25000"/>
          </a:p>
        </p:txBody>
      </p:sp>
      <p:sp>
        <p:nvSpPr>
          <p:cNvPr id="659518" name="Rectangle 62"/>
          <p:cNvSpPr>
            <a:spLocks noChangeArrowheads="1"/>
          </p:cNvSpPr>
          <p:nvPr/>
        </p:nvSpPr>
        <p:spPr bwMode="auto">
          <a:xfrm>
            <a:off x="6078538" y="4111625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519" name="Rectangle 63"/>
          <p:cNvSpPr>
            <a:spLocks noChangeArrowheads="1"/>
          </p:cNvSpPr>
          <p:nvPr/>
        </p:nvSpPr>
        <p:spPr bwMode="auto">
          <a:xfrm>
            <a:off x="6437313" y="4111625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520" name="Rectangle 64"/>
          <p:cNvSpPr>
            <a:spLocks noChangeArrowheads="1"/>
          </p:cNvSpPr>
          <p:nvPr/>
        </p:nvSpPr>
        <p:spPr bwMode="auto">
          <a:xfrm>
            <a:off x="6818313" y="4111625"/>
            <a:ext cx="250825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78</a:t>
            </a:r>
            <a:endParaRPr lang="en-GB" sz="1400" baseline="-25000"/>
          </a:p>
        </p:txBody>
      </p:sp>
      <p:sp>
        <p:nvSpPr>
          <p:cNvPr id="659521" name="Rectangle 65"/>
          <p:cNvSpPr>
            <a:spLocks noChangeArrowheads="1"/>
          </p:cNvSpPr>
          <p:nvPr/>
        </p:nvSpPr>
        <p:spPr bwMode="auto">
          <a:xfrm>
            <a:off x="6710363" y="4111625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522" name="Rectangle 66"/>
          <p:cNvSpPr>
            <a:spLocks noChangeArrowheads="1"/>
          </p:cNvSpPr>
          <p:nvPr/>
        </p:nvSpPr>
        <p:spPr bwMode="auto">
          <a:xfrm>
            <a:off x="7177088" y="4111625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97</a:t>
            </a:r>
            <a:endParaRPr lang="en-GB" sz="1400" baseline="-25000"/>
          </a:p>
        </p:txBody>
      </p:sp>
      <p:sp>
        <p:nvSpPr>
          <p:cNvPr id="659523" name="Rectangle 67"/>
          <p:cNvSpPr>
            <a:spLocks noChangeArrowheads="1"/>
          </p:cNvSpPr>
          <p:nvPr/>
        </p:nvSpPr>
        <p:spPr bwMode="auto">
          <a:xfrm>
            <a:off x="7069138" y="4111625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524" name="Rectangle 68"/>
          <p:cNvSpPr>
            <a:spLocks noChangeArrowheads="1"/>
          </p:cNvSpPr>
          <p:nvPr/>
        </p:nvSpPr>
        <p:spPr bwMode="auto">
          <a:xfrm>
            <a:off x="7429500" y="4111625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531" name="Line 75"/>
          <p:cNvSpPr>
            <a:spLocks noChangeShapeType="1"/>
          </p:cNvSpPr>
          <p:nvPr/>
        </p:nvSpPr>
        <p:spPr bwMode="auto">
          <a:xfrm flipH="1">
            <a:off x="6115050" y="3721100"/>
            <a:ext cx="288925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9533" name="Line 77"/>
          <p:cNvSpPr>
            <a:spLocks noChangeShapeType="1"/>
          </p:cNvSpPr>
          <p:nvPr/>
        </p:nvSpPr>
        <p:spPr bwMode="auto">
          <a:xfrm>
            <a:off x="6781800" y="3719513"/>
            <a:ext cx="325438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9534" name="Text Box 78"/>
          <p:cNvSpPr txBox="1">
            <a:spLocks noChangeArrowheads="1"/>
          </p:cNvSpPr>
          <p:nvPr/>
        </p:nvSpPr>
        <p:spPr bwMode="auto">
          <a:xfrm>
            <a:off x="280988" y="2989263"/>
            <a:ext cx="2603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chemeClr val="accent2"/>
                </a:solidFill>
              </a:rPr>
              <a:t>Insert  14, 11</a:t>
            </a:r>
          </a:p>
        </p:txBody>
      </p:sp>
      <p:sp>
        <p:nvSpPr>
          <p:cNvPr id="659535" name="Text Box 79"/>
          <p:cNvSpPr txBox="1">
            <a:spLocks noChangeArrowheads="1"/>
          </p:cNvSpPr>
          <p:nvPr/>
        </p:nvSpPr>
        <p:spPr bwMode="auto">
          <a:xfrm>
            <a:off x="280988" y="3578225"/>
            <a:ext cx="2603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chemeClr val="accent2"/>
                </a:solidFill>
              </a:rPr>
              <a:t>Insert 97</a:t>
            </a:r>
          </a:p>
        </p:txBody>
      </p:sp>
      <p:sp>
        <p:nvSpPr>
          <p:cNvPr id="659536" name="Rectangle 80"/>
          <p:cNvSpPr>
            <a:spLocks noChangeArrowheads="1"/>
          </p:cNvSpPr>
          <p:nvPr/>
        </p:nvSpPr>
        <p:spPr bwMode="auto">
          <a:xfrm>
            <a:off x="1446213" y="4111625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11</a:t>
            </a:r>
            <a:endParaRPr lang="en-GB" sz="1400" baseline="-25000"/>
          </a:p>
        </p:txBody>
      </p:sp>
      <p:sp>
        <p:nvSpPr>
          <p:cNvPr id="659537" name="Rectangle 81"/>
          <p:cNvSpPr>
            <a:spLocks noChangeArrowheads="1"/>
          </p:cNvSpPr>
          <p:nvPr/>
        </p:nvSpPr>
        <p:spPr bwMode="auto">
          <a:xfrm>
            <a:off x="1339850" y="4111625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538" name="Rectangle 82"/>
          <p:cNvSpPr>
            <a:spLocks noChangeArrowheads="1"/>
          </p:cNvSpPr>
          <p:nvPr/>
        </p:nvSpPr>
        <p:spPr bwMode="auto">
          <a:xfrm>
            <a:off x="1806575" y="4111625"/>
            <a:ext cx="250825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14</a:t>
            </a:r>
            <a:endParaRPr lang="en-GB" sz="1400" baseline="-25000"/>
          </a:p>
        </p:txBody>
      </p:sp>
      <p:sp>
        <p:nvSpPr>
          <p:cNvPr id="659539" name="Rectangle 83"/>
          <p:cNvSpPr>
            <a:spLocks noChangeArrowheads="1"/>
          </p:cNvSpPr>
          <p:nvPr/>
        </p:nvSpPr>
        <p:spPr bwMode="auto">
          <a:xfrm>
            <a:off x="1698625" y="4111625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540" name="Rectangle 84"/>
          <p:cNvSpPr>
            <a:spLocks noChangeArrowheads="1"/>
          </p:cNvSpPr>
          <p:nvPr/>
        </p:nvSpPr>
        <p:spPr bwMode="auto">
          <a:xfrm>
            <a:off x="2173288" y="4111625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21</a:t>
            </a:r>
            <a:endParaRPr lang="en-GB" sz="1400" baseline="-25000"/>
          </a:p>
        </p:txBody>
      </p:sp>
      <p:sp>
        <p:nvSpPr>
          <p:cNvPr id="659541" name="Rectangle 85"/>
          <p:cNvSpPr>
            <a:spLocks noChangeArrowheads="1"/>
          </p:cNvSpPr>
          <p:nvPr/>
        </p:nvSpPr>
        <p:spPr bwMode="auto">
          <a:xfrm>
            <a:off x="2066925" y="4111625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542" name="Rectangle 86"/>
          <p:cNvSpPr>
            <a:spLocks noChangeArrowheads="1"/>
          </p:cNvSpPr>
          <p:nvPr/>
        </p:nvSpPr>
        <p:spPr bwMode="auto">
          <a:xfrm>
            <a:off x="2533650" y="4111625"/>
            <a:ext cx="250825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78</a:t>
            </a:r>
            <a:endParaRPr lang="en-GB" sz="1400" baseline="-25000"/>
          </a:p>
        </p:txBody>
      </p:sp>
      <p:sp>
        <p:nvSpPr>
          <p:cNvPr id="659543" name="Rectangle 87"/>
          <p:cNvSpPr>
            <a:spLocks noChangeArrowheads="1"/>
          </p:cNvSpPr>
          <p:nvPr/>
        </p:nvSpPr>
        <p:spPr bwMode="auto">
          <a:xfrm>
            <a:off x="2425700" y="4111625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544" name="Rectangle 88"/>
          <p:cNvSpPr>
            <a:spLocks noChangeArrowheads="1"/>
          </p:cNvSpPr>
          <p:nvPr/>
        </p:nvSpPr>
        <p:spPr bwMode="auto">
          <a:xfrm>
            <a:off x="2784475" y="4111625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545" name="Rectangle 89"/>
          <p:cNvSpPr>
            <a:spLocks noChangeArrowheads="1"/>
          </p:cNvSpPr>
          <p:nvPr/>
        </p:nvSpPr>
        <p:spPr bwMode="auto">
          <a:xfrm>
            <a:off x="2901950" y="4111625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97</a:t>
            </a:r>
            <a:endParaRPr lang="en-GB" sz="1400" baseline="-25000"/>
          </a:p>
        </p:txBody>
      </p:sp>
      <p:sp>
        <p:nvSpPr>
          <p:cNvPr id="659546" name="Rectangle 90"/>
          <p:cNvSpPr>
            <a:spLocks noChangeArrowheads="1"/>
          </p:cNvSpPr>
          <p:nvPr/>
        </p:nvSpPr>
        <p:spPr bwMode="auto">
          <a:xfrm>
            <a:off x="3154363" y="4111625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547" name="Text Box 91"/>
          <p:cNvSpPr txBox="1">
            <a:spLocks noChangeArrowheads="1"/>
          </p:cNvSpPr>
          <p:nvPr/>
        </p:nvSpPr>
        <p:spPr bwMode="auto">
          <a:xfrm>
            <a:off x="1900238" y="4416425"/>
            <a:ext cx="11477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>
                <a:solidFill>
                  <a:srgbClr val="FF0000"/>
                </a:solidFill>
              </a:rPr>
              <a:t>overflow</a:t>
            </a:r>
          </a:p>
        </p:txBody>
      </p:sp>
      <p:sp>
        <p:nvSpPr>
          <p:cNvPr id="659560" name="Text Box 104"/>
          <p:cNvSpPr txBox="1">
            <a:spLocks noChangeArrowheads="1"/>
          </p:cNvSpPr>
          <p:nvPr/>
        </p:nvSpPr>
        <p:spPr bwMode="auto">
          <a:xfrm>
            <a:off x="280988" y="4760913"/>
            <a:ext cx="2603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chemeClr val="accent2"/>
                </a:solidFill>
              </a:rPr>
              <a:t>Insert 85, 74, 63</a:t>
            </a:r>
          </a:p>
        </p:txBody>
      </p:sp>
      <p:sp>
        <p:nvSpPr>
          <p:cNvPr id="659561" name="Rectangle 105"/>
          <p:cNvSpPr>
            <a:spLocks noChangeArrowheads="1"/>
          </p:cNvSpPr>
          <p:nvPr/>
        </p:nvSpPr>
        <p:spPr bwMode="auto">
          <a:xfrm>
            <a:off x="1617663" y="52832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21</a:t>
            </a:r>
            <a:endParaRPr lang="en-GB" sz="1400" baseline="-25000"/>
          </a:p>
        </p:txBody>
      </p:sp>
      <p:sp>
        <p:nvSpPr>
          <p:cNvPr id="659562" name="Rectangle 106"/>
          <p:cNvSpPr>
            <a:spLocks noChangeArrowheads="1"/>
          </p:cNvSpPr>
          <p:nvPr/>
        </p:nvSpPr>
        <p:spPr bwMode="auto">
          <a:xfrm>
            <a:off x="1511300" y="5283200"/>
            <a:ext cx="106363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563" name="Rectangle 107"/>
          <p:cNvSpPr>
            <a:spLocks noChangeArrowheads="1"/>
          </p:cNvSpPr>
          <p:nvPr/>
        </p:nvSpPr>
        <p:spPr bwMode="auto">
          <a:xfrm>
            <a:off x="1870075" y="5283200"/>
            <a:ext cx="107950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564" name="Rectangle 108"/>
          <p:cNvSpPr>
            <a:spLocks noChangeArrowheads="1"/>
          </p:cNvSpPr>
          <p:nvPr/>
        </p:nvSpPr>
        <p:spPr bwMode="auto">
          <a:xfrm>
            <a:off x="971550" y="5816600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11</a:t>
            </a:r>
            <a:endParaRPr lang="en-GB" sz="1400" baseline="-25000"/>
          </a:p>
        </p:txBody>
      </p:sp>
      <p:sp>
        <p:nvSpPr>
          <p:cNvPr id="659565" name="Rectangle 109"/>
          <p:cNvSpPr>
            <a:spLocks noChangeArrowheads="1"/>
          </p:cNvSpPr>
          <p:nvPr/>
        </p:nvSpPr>
        <p:spPr bwMode="auto">
          <a:xfrm>
            <a:off x="865188" y="5816600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566" name="Rectangle 110"/>
          <p:cNvSpPr>
            <a:spLocks noChangeArrowheads="1"/>
          </p:cNvSpPr>
          <p:nvPr/>
        </p:nvSpPr>
        <p:spPr bwMode="auto">
          <a:xfrm>
            <a:off x="1330325" y="5816600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14</a:t>
            </a:r>
            <a:endParaRPr lang="en-GB" sz="1400" baseline="-25000"/>
          </a:p>
        </p:txBody>
      </p:sp>
      <p:sp>
        <p:nvSpPr>
          <p:cNvPr id="659567" name="Rectangle 111"/>
          <p:cNvSpPr>
            <a:spLocks noChangeArrowheads="1"/>
          </p:cNvSpPr>
          <p:nvPr/>
        </p:nvSpPr>
        <p:spPr bwMode="auto">
          <a:xfrm>
            <a:off x="1223963" y="5816600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568" name="Rectangle 112"/>
          <p:cNvSpPr>
            <a:spLocks noChangeArrowheads="1"/>
          </p:cNvSpPr>
          <p:nvPr/>
        </p:nvSpPr>
        <p:spPr bwMode="auto">
          <a:xfrm>
            <a:off x="1582738" y="58166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574" name="Line 118"/>
          <p:cNvSpPr>
            <a:spLocks noChangeShapeType="1"/>
          </p:cNvSpPr>
          <p:nvPr/>
        </p:nvSpPr>
        <p:spPr bwMode="auto">
          <a:xfrm flipH="1">
            <a:off x="1260475" y="5426075"/>
            <a:ext cx="288925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9575" name="Line 119"/>
          <p:cNvSpPr>
            <a:spLocks noChangeShapeType="1"/>
          </p:cNvSpPr>
          <p:nvPr/>
        </p:nvSpPr>
        <p:spPr bwMode="auto">
          <a:xfrm>
            <a:off x="1925638" y="5424488"/>
            <a:ext cx="249237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9576" name="Rectangle 120"/>
          <p:cNvSpPr>
            <a:spLocks noChangeArrowheads="1"/>
          </p:cNvSpPr>
          <p:nvPr/>
        </p:nvSpPr>
        <p:spPr bwMode="auto">
          <a:xfrm>
            <a:off x="1939925" y="5816600"/>
            <a:ext cx="250825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63</a:t>
            </a:r>
            <a:endParaRPr lang="en-GB" sz="1400" baseline="-25000"/>
          </a:p>
        </p:txBody>
      </p:sp>
      <p:sp>
        <p:nvSpPr>
          <p:cNvPr id="659577" name="Rectangle 121"/>
          <p:cNvSpPr>
            <a:spLocks noChangeArrowheads="1"/>
          </p:cNvSpPr>
          <p:nvPr/>
        </p:nvSpPr>
        <p:spPr bwMode="auto">
          <a:xfrm>
            <a:off x="1831975" y="58166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578" name="Rectangle 122"/>
          <p:cNvSpPr>
            <a:spLocks noChangeArrowheads="1"/>
          </p:cNvSpPr>
          <p:nvPr/>
        </p:nvSpPr>
        <p:spPr bwMode="auto">
          <a:xfrm>
            <a:off x="2298700" y="5816600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74</a:t>
            </a:r>
            <a:endParaRPr lang="en-GB" sz="1400" baseline="-25000"/>
          </a:p>
        </p:txBody>
      </p:sp>
      <p:sp>
        <p:nvSpPr>
          <p:cNvPr id="659579" name="Rectangle 123"/>
          <p:cNvSpPr>
            <a:spLocks noChangeArrowheads="1"/>
          </p:cNvSpPr>
          <p:nvPr/>
        </p:nvSpPr>
        <p:spPr bwMode="auto">
          <a:xfrm>
            <a:off x="2190750" y="58166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580" name="Rectangle 124"/>
          <p:cNvSpPr>
            <a:spLocks noChangeArrowheads="1"/>
          </p:cNvSpPr>
          <p:nvPr/>
        </p:nvSpPr>
        <p:spPr bwMode="auto">
          <a:xfrm>
            <a:off x="2667000" y="5816600"/>
            <a:ext cx="250825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78</a:t>
            </a:r>
            <a:endParaRPr lang="en-GB" sz="1400" baseline="-25000"/>
          </a:p>
        </p:txBody>
      </p:sp>
      <p:sp>
        <p:nvSpPr>
          <p:cNvPr id="659581" name="Rectangle 125"/>
          <p:cNvSpPr>
            <a:spLocks noChangeArrowheads="1"/>
          </p:cNvSpPr>
          <p:nvPr/>
        </p:nvSpPr>
        <p:spPr bwMode="auto">
          <a:xfrm>
            <a:off x="2559050" y="58166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582" name="Rectangle 126"/>
          <p:cNvSpPr>
            <a:spLocks noChangeArrowheads="1"/>
          </p:cNvSpPr>
          <p:nvPr/>
        </p:nvSpPr>
        <p:spPr bwMode="auto">
          <a:xfrm>
            <a:off x="3025775" y="5816600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85</a:t>
            </a:r>
            <a:endParaRPr lang="en-GB" sz="1400" baseline="-25000"/>
          </a:p>
        </p:txBody>
      </p:sp>
      <p:sp>
        <p:nvSpPr>
          <p:cNvPr id="659583" name="Rectangle 127"/>
          <p:cNvSpPr>
            <a:spLocks noChangeArrowheads="1"/>
          </p:cNvSpPr>
          <p:nvPr/>
        </p:nvSpPr>
        <p:spPr bwMode="auto">
          <a:xfrm>
            <a:off x="2917825" y="58166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584" name="Rectangle 128"/>
          <p:cNvSpPr>
            <a:spLocks noChangeArrowheads="1"/>
          </p:cNvSpPr>
          <p:nvPr/>
        </p:nvSpPr>
        <p:spPr bwMode="auto">
          <a:xfrm>
            <a:off x="3278188" y="5816600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585" name="Rectangle 129"/>
          <p:cNvSpPr>
            <a:spLocks noChangeArrowheads="1"/>
          </p:cNvSpPr>
          <p:nvPr/>
        </p:nvSpPr>
        <p:spPr bwMode="auto">
          <a:xfrm>
            <a:off x="3395663" y="5816600"/>
            <a:ext cx="250825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97</a:t>
            </a:r>
            <a:endParaRPr lang="en-GB" sz="1400" baseline="-25000"/>
          </a:p>
        </p:txBody>
      </p:sp>
      <p:sp>
        <p:nvSpPr>
          <p:cNvPr id="659586" name="Rectangle 130"/>
          <p:cNvSpPr>
            <a:spLocks noChangeArrowheads="1"/>
          </p:cNvSpPr>
          <p:nvPr/>
        </p:nvSpPr>
        <p:spPr bwMode="auto">
          <a:xfrm>
            <a:off x="3646488" y="58166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587" name="Rectangle 131"/>
          <p:cNvSpPr>
            <a:spLocks noChangeArrowheads="1"/>
          </p:cNvSpPr>
          <p:nvPr/>
        </p:nvSpPr>
        <p:spPr bwMode="auto">
          <a:xfrm>
            <a:off x="6402388" y="52832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21</a:t>
            </a:r>
            <a:endParaRPr lang="en-GB" sz="1400" baseline="-25000"/>
          </a:p>
        </p:txBody>
      </p:sp>
      <p:sp>
        <p:nvSpPr>
          <p:cNvPr id="659588" name="Rectangle 132"/>
          <p:cNvSpPr>
            <a:spLocks noChangeArrowheads="1"/>
          </p:cNvSpPr>
          <p:nvPr/>
        </p:nvSpPr>
        <p:spPr bwMode="auto">
          <a:xfrm>
            <a:off x="6296025" y="5283200"/>
            <a:ext cx="106363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589" name="Rectangle 133"/>
          <p:cNvSpPr>
            <a:spLocks noChangeArrowheads="1"/>
          </p:cNvSpPr>
          <p:nvPr/>
        </p:nvSpPr>
        <p:spPr bwMode="auto">
          <a:xfrm>
            <a:off x="6654800" y="5283200"/>
            <a:ext cx="107950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590" name="Rectangle 134"/>
          <p:cNvSpPr>
            <a:spLocks noChangeArrowheads="1"/>
          </p:cNvSpPr>
          <p:nvPr/>
        </p:nvSpPr>
        <p:spPr bwMode="auto">
          <a:xfrm>
            <a:off x="5403850" y="5816600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11</a:t>
            </a:r>
            <a:endParaRPr lang="en-GB" sz="1400" baseline="-25000"/>
          </a:p>
        </p:txBody>
      </p:sp>
      <p:sp>
        <p:nvSpPr>
          <p:cNvPr id="659591" name="Rectangle 135"/>
          <p:cNvSpPr>
            <a:spLocks noChangeArrowheads="1"/>
          </p:cNvSpPr>
          <p:nvPr/>
        </p:nvSpPr>
        <p:spPr bwMode="auto">
          <a:xfrm>
            <a:off x="5297488" y="5816600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592" name="Rectangle 136"/>
          <p:cNvSpPr>
            <a:spLocks noChangeArrowheads="1"/>
          </p:cNvSpPr>
          <p:nvPr/>
        </p:nvSpPr>
        <p:spPr bwMode="auto">
          <a:xfrm>
            <a:off x="5764213" y="58166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14</a:t>
            </a:r>
            <a:endParaRPr lang="en-GB" sz="1400" baseline="-25000"/>
          </a:p>
        </p:txBody>
      </p:sp>
      <p:sp>
        <p:nvSpPr>
          <p:cNvPr id="659593" name="Rectangle 137"/>
          <p:cNvSpPr>
            <a:spLocks noChangeArrowheads="1"/>
          </p:cNvSpPr>
          <p:nvPr/>
        </p:nvSpPr>
        <p:spPr bwMode="auto">
          <a:xfrm>
            <a:off x="5656263" y="58166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594" name="Rectangle 138"/>
          <p:cNvSpPr>
            <a:spLocks noChangeArrowheads="1"/>
          </p:cNvSpPr>
          <p:nvPr/>
        </p:nvSpPr>
        <p:spPr bwMode="auto">
          <a:xfrm>
            <a:off x="6016625" y="5816600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595" name="Rectangle 139"/>
          <p:cNvSpPr>
            <a:spLocks noChangeArrowheads="1"/>
          </p:cNvSpPr>
          <p:nvPr/>
        </p:nvSpPr>
        <p:spPr bwMode="auto">
          <a:xfrm>
            <a:off x="7380288" y="58166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85</a:t>
            </a:r>
            <a:endParaRPr lang="en-GB" sz="1400" baseline="-25000"/>
          </a:p>
        </p:txBody>
      </p:sp>
      <p:sp>
        <p:nvSpPr>
          <p:cNvPr id="659596" name="Rectangle 140"/>
          <p:cNvSpPr>
            <a:spLocks noChangeArrowheads="1"/>
          </p:cNvSpPr>
          <p:nvPr/>
        </p:nvSpPr>
        <p:spPr bwMode="auto">
          <a:xfrm>
            <a:off x="7273925" y="5816600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597" name="Rectangle 141"/>
          <p:cNvSpPr>
            <a:spLocks noChangeArrowheads="1"/>
          </p:cNvSpPr>
          <p:nvPr/>
        </p:nvSpPr>
        <p:spPr bwMode="auto">
          <a:xfrm>
            <a:off x="7739063" y="58166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97</a:t>
            </a:r>
            <a:endParaRPr lang="en-GB" sz="1400" baseline="-25000"/>
          </a:p>
        </p:txBody>
      </p:sp>
      <p:sp>
        <p:nvSpPr>
          <p:cNvPr id="659598" name="Rectangle 142"/>
          <p:cNvSpPr>
            <a:spLocks noChangeArrowheads="1"/>
          </p:cNvSpPr>
          <p:nvPr/>
        </p:nvSpPr>
        <p:spPr bwMode="auto">
          <a:xfrm>
            <a:off x="7632700" y="5816600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599" name="Rectangle 143"/>
          <p:cNvSpPr>
            <a:spLocks noChangeArrowheads="1"/>
          </p:cNvSpPr>
          <p:nvPr/>
        </p:nvSpPr>
        <p:spPr bwMode="auto">
          <a:xfrm>
            <a:off x="7991475" y="58166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600" name="Line 144"/>
          <p:cNvSpPr>
            <a:spLocks noChangeShapeType="1"/>
          </p:cNvSpPr>
          <p:nvPr/>
        </p:nvSpPr>
        <p:spPr bwMode="auto">
          <a:xfrm flipH="1">
            <a:off x="5692775" y="5403850"/>
            <a:ext cx="665163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9602" name="Rectangle 146"/>
          <p:cNvSpPr>
            <a:spLocks noChangeArrowheads="1"/>
          </p:cNvSpPr>
          <p:nvPr/>
        </p:nvSpPr>
        <p:spPr bwMode="auto">
          <a:xfrm>
            <a:off x="6754813" y="52832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78</a:t>
            </a:r>
            <a:endParaRPr lang="en-GB" sz="1400" baseline="-25000"/>
          </a:p>
        </p:txBody>
      </p:sp>
      <p:sp>
        <p:nvSpPr>
          <p:cNvPr id="659603" name="Rectangle 147"/>
          <p:cNvSpPr>
            <a:spLocks noChangeArrowheads="1"/>
          </p:cNvSpPr>
          <p:nvPr/>
        </p:nvSpPr>
        <p:spPr bwMode="auto">
          <a:xfrm>
            <a:off x="7007225" y="5283200"/>
            <a:ext cx="106363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604" name="Line 148"/>
          <p:cNvSpPr>
            <a:spLocks noChangeShapeType="1"/>
          </p:cNvSpPr>
          <p:nvPr/>
        </p:nvSpPr>
        <p:spPr bwMode="auto">
          <a:xfrm>
            <a:off x="6718300" y="5427663"/>
            <a:ext cx="4763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9605" name="Rectangle 149"/>
          <p:cNvSpPr>
            <a:spLocks noChangeArrowheads="1"/>
          </p:cNvSpPr>
          <p:nvPr/>
        </p:nvSpPr>
        <p:spPr bwMode="auto">
          <a:xfrm>
            <a:off x="6396038" y="5816600"/>
            <a:ext cx="250825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63</a:t>
            </a:r>
            <a:endParaRPr lang="en-GB" sz="1400" baseline="-25000"/>
          </a:p>
        </p:txBody>
      </p:sp>
      <p:sp>
        <p:nvSpPr>
          <p:cNvPr id="659606" name="Rectangle 150"/>
          <p:cNvSpPr>
            <a:spLocks noChangeArrowheads="1"/>
          </p:cNvSpPr>
          <p:nvPr/>
        </p:nvSpPr>
        <p:spPr bwMode="auto">
          <a:xfrm>
            <a:off x="6288088" y="58166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607" name="Rectangle 151"/>
          <p:cNvSpPr>
            <a:spLocks noChangeArrowheads="1"/>
          </p:cNvSpPr>
          <p:nvPr/>
        </p:nvSpPr>
        <p:spPr bwMode="auto">
          <a:xfrm>
            <a:off x="6754813" y="58166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74</a:t>
            </a:r>
            <a:endParaRPr lang="en-GB" sz="1400" baseline="-25000"/>
          </a:p>
        </p:txBody>
      </p:sp>
      <p:sp>
        <p:nvSpPr>
          <p:cNvPr id="659608" name="Rectangle 152"/>
          <p:cNvSpPr>
            <a:spLocks noChangeArrowheads="1"/>
          </p:cNvSpPr>
          <p:nvPr/>
        </p:nvSpPr>
        <p:spPr bwMode="auto">
          <a:xfrm>
            <a:off x="6646863" y="58166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609" name="Rectangle 153"/>
          <p:cNvSpPr>
            <a:spLocks noChangeArrowheads="1"/>
          </p:cNvSpPr>
          <p:nvPr/>
        </p:nvSpPr>
        <p:spPr bwMode="auto">
          <a:xfrm>
            <a:off x="7015163" y="58166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601" name="Line 145"/>
          <p:cNvSpPr>
            <a:spLocks noChangeShapeType="1"/>
          </p:cNvSpPr>
          <p:nvPr/>
        </p:nvSpPr>
        <p:spPr bwMode="auto">
          <a:xfrm>
            <a:off x="7050088" y="5402263"/>
            <a:ext cx="619125" cy="414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9610" name="Text Box 154"/>
          <p:cNvSpPr txBox="1">
            <a:spLocks noChangeArrowheads="1"/>
          </p:cNvSpPr>
          <p:nvPr/>
        </p:nvSpPr>
        <p:spPr bwMode="auto">
          <a:xfrm>
            <a:off x="2392363" y="6121400"/>
            <a:ext cx="11128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>
                <a:solidFill>
                  <a:srgbClr val="FF0000"/>
                </a:solidFill>
              </a:rPr>
              <a:t>overflow</a:t>
            </a:r>
          </a:p>
        </p:txBody>
      </p:sp>
      <p:sp>
        <p:nvSpPr>
          <p:cNvPr id="659611" name="AutoShape 155"/>
          <p:cNvSpPr>
            <a:spLocks noChangeArrowheads="1"/>
          </p:cNvSpPr>
          <p:nvPr/>
        </p:nvSpPr>
        <p:spPr bwMode="auto">
          <a:xfrm>
            <a:off x="4362450" y="3089275"/>
            <a:ext cx="563563" cy="304800"/>
          </a:xfrm>
          <a:prstGeom prst="rightArrow">
            <a:avLst>
              <a:gd name="adj1" fmla="val 50000"/>
              <a:gd name="adj2" fmla="val 50059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612" name="AutoShape 156"/>
          <p:cNvSpPr>
            <a:spLocks noChangeArrowheads="1"/>
          </p:cNvSpPr>
          <p:nvPr/>
        </p:nvSpPr>
        <p:spPr bwMode="auto">
          <a:xfrm>
            <a:off x="4362450" y="4111625"/>
            <a:ext cx="563563" cy="304800"/>
          </a:xfrm>
          <a:prstGeom prst="rightArrow">
            <a:avLst>
              <a:gd name="adj1" fmla="val 50000"/>
              <a:gd name="adj2" fmla="val 50059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613" name="AutoShape 157"/>
          <p:cNvSpPr>
            <a:spLocks noChangeArrowheads="1"/>
          </p:cNvSpPr>
          <p:nvPr/>
        </p:nvSpPr>
        <p:spPr bwMode="auto">
          <a:xfrm>
            <a:off x="4362450" y="5283200"/>
            <a:ext cx="563563" cy="304800"/>
          </a:xfrm>
          <a:prstGeom prst="rightArrow">
            <a:avLst>
              <a:gd name="adj1" fmla="val 50000"/>
              <a:gd name="adj2" fmla="val 50059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679" name="Text Box 223"/>
          <p:cNvSpPr txBox="1">
            <a:spLocks noChangeArrowheads="1"/>
          </p:cNvSpPr>
          <p:nvPr/>
        </p:nvSpPr>
        <p:spPr bwMode="auto">
          <a:xfrm>
            <a:off x="280988" y="1616075"/>
            <a:ext cx="2603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chemeClr val="accent2"/>
                </a:solidFill>
              </a:rPr>
              <a:t>Insert  78</a:t>
            </a:r>
          </a:p>
        </p:txBody>
      </p:sp>
      <p:sp>
        <p:nvSpPr>
          <p:cNvPr id="659680" name="AutoShape 224"/>
          <p:cNvSpPr>
            <a:spLocks noChangeArrowheads="1"/>
          </p:cNvSpPr>
          <p:nvPr/>
        </p:nvSpPr>
        <p:spPr bwMode="auto">
          <a:xfrm>
            <a:off x="4362450" y="1633538"/>
            <a:ext cx="563563" cy="304800"/>
          </a:xfrm>
          <a:prstGeom prst="rightArrow">
            <a:avLst>
              <a:gd name="adj1" fmla="val 50000"/>
              <a:gd name="adj2" fmla="val 50059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681" name="Rectangle 225"/>
          <p:cNvSpPr>
            <a:spLocks noChangeArrowheads="1"/>
          </p:cNvSpPr>
          <p:nvPr/>
        </p:nvSpPr>
        <p:spPr bwMode="auto">
          <a:xfrm>
            <a:off x="6351588" y="1633538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78</a:t>
            </a:r>
            <a:endParaRPr lang="en-GB" sz="1400" baseline="-25000"/>
          </a:p>
        </p:txBody>
      </p:sp>
      <p:sp>
        <p:nvSpPr>
          <p:cNvPr id="659682" name="Rectangle 226"/>
          <p:cNvSpPr>
            <a:spLocks noChangeArrowheads="1"/>
          </p:cNvSpPr>
          <p:nvPr/>
        </p:nvSpPr>
        <p:spPr bwMode="auto">
          <a:xfrm>
            <a:off x="6245225" y="1633538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683" name="Rectangle 227"/>
          <p:cNvSpPr>
            <a:spLocks noChangeArrowheads="1"/>
          </p:cNvSpPr>
          <p:nvPr/>
        </p:nvSpPr>
        <p:spPr bwMode="auto">
          <a:xfrm>
            <a:off x="6604000" y="1633538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684" name="Text Box 228"/>
          <p:cNvSpPr txBox="1">
            <a:spLocks noChangeArrowheads="1"/>
          </p:cNvSpPr>
          <p:nvPr/>
        </p:nvSpPr>
        <p:spPr bwMode="auto">
          <a:xfrm>
            <a:off x="280988" y="2301875"/>
            <a:ext cx="2603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chemeClr val="accent2"/>
                </a:solidFill>
              </a:rPr>
              <a:t>Insert  21</a:t>
            </a:r>
          </a:p>
        </p:txBody>
      </p:sp>
      <p:sp>
        <p:nvSpPr>
          <p:cNvPr id="659690" name="Rectangle 234"/>
          <p:cNvSpPr>
            <a:spLocks noChangeArrowheads="1"/>
          </p:cNvSpPr>
          <p:nvPr/>
        </p:nvSpPr>
        <p:spPr bwMode="auto">
          <a:xfrm>
            <a:off x="6169025" y="2392363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21</a:t>
            </a:r>
            <a:endParaRPr lang="en-GB" sz="1400" baseline="-25000"/>
          </a:p>
        </p:txBody>
      </p:sp>
      <p:sp>
        <p:nvSpPr>
          <p:cNvPr id="659691" name="Rectangle 235"/>
          <p:cNvSpPr>
            <a:spLocks noChangeArrowheads="1"/>
          </p:cNvSpPr>
          <p:nvPr/>
        </p:nvSpPr>
        <p:spPr bwMode="auto">
          <a:xfrm>
            <a:off x="6062663" y="2392363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692" name="Rectangle 236"/>
          <p:cNvSpPr>
            <a:spLocks noChangeArrowheads="1"/>
          </p:cNvSpPr>
          <p:nvPr/>
        </p:nvSpPr>
        <p:spPr bwMode="auto">
          <a:xfrm>
            <a:off x="6529388" y="2392363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78</a:t>
            </a:r>
            <a:endParaRPr lang="en-GB" sz="1400" baseline="-25000"/>
          </a:p>
        </p:txBody>
      </p:sp>
      <p:sp>
        <p:nvSpPr>
          <p:cNvPr id="659693" name="Rectangle 237"/>
          <p:cNvSpPr>
            <a:spLocks noChangeArrowheads="1"/>
          </p:cNvSpPr>
          <p:nvPr/>
        </p:nvSpPr>
        <p:spPr bwMode="auto">
          <a:xfrm>
            <a:off x="6421438" y="2392363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694" name="Rectangle 238"/>
          <p:cNvSpPr>
            <a:spLocks noChangeArrowheads="1"/>
          </p:cNvSpPr>
          <p:nvPr/>
        </p:nvSpPr>
        <p:spPr bwMode="auto">
          <a:xfrm>
            <a:off x="6781800" y="2392363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695" name="AutoShape 239"/>
          <p:cNvSpPr>
            <a:spLocks noChangeArrowheads="1"/>
          </p:cNvSpPr>
          <p:nvPr/>
        </p:nvSpPr>
        <p:spPr bwMode="auto">
          <a:xfrm>
            <a:off x="4362450" y="2366963"/>
            <a:ext cx="563563" cy="304800"/>
          </a:xfrm>
          <a:prstGeom prst="rightArrow">
            <a:avLst>
              <a:gd name="adj1" fmla="val 50000"/>
              <a:gd name="adj2" fmla="val 50059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9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9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5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5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59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5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5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5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5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59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59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59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59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5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5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5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5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5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5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5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5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65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659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659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659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659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65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65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659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659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659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659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659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659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659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659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65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65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65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65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65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65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65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65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65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65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65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65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65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65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659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659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65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65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659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65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659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659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3" dur="500"/>
                                        <p:tgtEl>
                                          <p:spTgt spid="659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65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9" dur="500"/>
                                        <p:tgtEl>
                                          <p:spTgt spid="659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65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5" dur="500"/>
                                        <p:tgtEl>
                                          <p:spTgt spid="65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8" dur="500"/>
                                        <p:tgtEl>
                                          <p:spTgt spid="65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1" dur="500"/>
                                        <p:tgtEl>
                                          <p:spTgt spid="65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4" dur="500"/>
                                        <p:tgtEl>
                                          <p:spTgt spid="65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7" dur="500"/>
                                        <p:tgtEl>
                                          <p:spTgt spid="65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0" dur="500"/>
                                        <p:tgtEl>
                                          <p:spTgt spid="65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3" dur="500"/>
                                        <p:tgtEl>
                                          <p:spTgt spid="65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6" dur="500"/>
                                        <p:tgtEl>
                                          <p:spTgt spid="65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9" dur="500"/>
                                        <p:tgtEl>
                                          <p:spTgt spid="65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2" dur="500"/>
                                        <p:tgtEl>
                                          <p:spTgt spid="65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5" dur="500"/>
                                        <p:tgtEl>
                                          <p:spTgt spid="659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8" dur="500"/>
                                        <p:tgtEl>
                                          <p:spTgt spid="659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3" dur="500"/>
                                        <p:tgtEl>
                                          <p:spTgt spid="659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8" dur="500"/>
                                        <p:tgtEl>
                                          <p:spTgt spid="659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1" dur="500"/>
                                        <p:tgtEl>
                                          <p:spTgt spid="65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4" dur="500"/>
                                        <p:tgtEl>
                                          <p:spTgt spid="65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7" dur="500"/>
                                        <p:tgtEl>
                                          <p:spTgt spid="65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0" dur="500"/>
                                        <p:tgtEl>
                                          <p:spTgt spid="65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3" dur="500"/>
                                        <p:tgtEl>
                                          <p:spTgt spid="659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6" dur="500"/>
                                        <p:tgtEl>
                                          <p:spTgt spid="659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9" dur="500"/>
                                        <p:tgtEl>
                                          <p:spTgt spid="659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2" dur="500"/>
                                        <p:tgtEl>
                                          <p:spTgt spid="659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5" dur="500"/>
                                        <p:tgtEl>
                                          <p:spTgt spid="659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8" dur="500"/>
                                        <p:tgtEl>
                                          <p:spTgt spid="659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1" dur="500"/>
                                        <p:tgtEl>
                                          <p:spTgt spid="659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4" dur="500"/>
                                        <p:tgtEl>
                                          <p:spTgt spid="659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7" dur="500"/>
                                        <p:tgtEl>
                                          <p:spTgt spid="659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0" dur="500"/>
                                        <p:tgtEl>
                                          <p:spTgt spid="659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3" dur="500"/>
                                        <p:tgtEl>
                                          <p:spTgt spid="659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6" dur="500"/>
                                        <p:tgtEl>
                                          <p:spTgt spid="65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9" dur="500"/>
                                        <p:tgtEl>
                                          <p:spTgt spid="659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2" dur="500"/>
                                        <p:tgtEl>
                                          <p:spTgt spid="659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5" dur="500"/>
                                        <p:tgtEl>
                                          <p:spTgt spid="659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8" dur="500"/>
                                        <p:tgtEl>
                                          <p:spTgt spid="659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1" dur="500"/>
                                        <p:tgtEl>
                                          <p:spTgt spid="659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4" dur="500"/>
                                        <p:tgtEl>
                                          <p:spTgt spid="659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7" dur="500"/>
                                        <p:tgtEl>
                                          <p:spTgt spid="659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66" grpId="0" animBg="1"/>
      <p:bldP spid="659467" grpId="0" animBg="1"/>
      <p:bldP spid="659468" grpId="0" animBg="1"/>
      <p:bldP spid="659469" grpId="0" animBg="1"/>
      <p:bldP spid="659470" grpId="0" animBg="1"/>
      <p:bldP spid="659471" grpId="0" animBg="1"/>
      <p:bldP spid="659472" grpId="0" animBg="1"/>
      <p:bldP spid="659473" grpId="0" animBg="1"/>
      <p:bldP spid="659474" grpId="0" animBg="1"/>
      <p:bldP spid="659475" grpId="0" animBg="1"/>
      <p:bldP spid="659476" grpId="0" animBg="1"/>
      <p:bldP spid="659477" grpId="0" animBg="1"/>
      <p:bldP spid="659515" grpId="0" animBg="1"/>
      <p:bldP spid="659516" grpId="0" animBg="1"/>
      <p:bldP spid="659517" grpId="0" animBg="1"/>
      <p:bldP spid="659518" grpId="0" animBg="1"/>
      <p:bldP spid="659519" grpId="0" animBg="1"/>
      <p:bldP spid="659520" grpId="0" animBg="1"/>
      <p:bldP spid="659521" grpId="0" animBg="1"/>
      <p:bldP spid="659522" grpId="0" animBg="1"/>
      <p:bldP spid="659523" grpId="0" animBg="1"/>
      <p:bldP spid="659524" grpId="0" animBg="1"/>
      <p:bldP spid="659531" grpId="0" animBg="1"/>
      <p:bldP spid="659533" grpId="0" animBg="1"/>
      <p:bldP spid="659534" grpId="0"/>
      <p:bldP spid="659535" grpId="0"/>
      <p:bldP spid="659536" grpId="0" animBg="1"/>
      <p:bldP spid="659537" grpId="0" animBg="1"/>
      <p:bldP spid="659538" grpId="0" animBg="1"/>
      <p:bldP spid="659539" grpId="0" animBg="1"/>
      <p:bldP spid="659540" grpId="0" animBg="1"/>
      <p:bldP spid="659541" grpId="0" animBg="1"/>
      <p:bldP spid="659542" grpId="0" animBg="1"/>
      <p:bldP spid="659543" grpId="0" animBg="1"/>
      <p:bldP spid="659544" grpId="0" animBg="1"/>
      <p:bldP spid="659545" grpId="0" animBg="1"/>
      <p:bldP spid="659546" grpId="0" animBg="1"/>
      <p:bldP spid="659547" grpId="0"/>
      <p:bldP spid="659560" grpId="0"/>
      <p:bldP spid="659561" grpId="0" animBg="1"/>
      <p:bldP spid="659562" grpId="0" animBg="1"/>
      <p:bldP spid="659563" grpId="0" animBg="1"/>
      <p:bldP spid="659564" grpId="0" animBg="1"/>
      <p:bldP spid="659565" grpId="0" animBg="1"/>
      <p:bldP spid="659566" grpId="0" animBg="1"/>
      <p:bldP spid="659567" grpId="0" animBg="1"/>
      <p:bldP spid="659568" grpId="0" animBg="1"/>
      <p:bldP spid="659574" grpId="0" animBg="1"/>
      <p:bldP spid="659575" grpId="0" animBg="1"/>
      <p:bldP spid="659576" grpId="0" animBg="1"/>
      <p:bldP spid="659577" grpId="0" animBg="1"/>
      <p:bldP spid="659578" grpId="0" animBg="1"/>
      <p:bldP spid="659579" grpId="0" animBg="1"/>
      <p:bldP spid="659580" grpId="0" animBg="1"/>
      <p:bldP spid="659581" grpId="0" animBg="1"/>
      <p:bldP spid="659582" grpId="0" animBg="1"/>
      <p:bldP spid="659583" grpId="0" animBg="1"/>
      <p:bldP spid="659584" grpId="0" animBg="1"/>
      <p:bldP spid="659585" grpId="0" animBg="1"/>
      <p:bldP spid="659586" grpId="0" animBg="1"/>
      <p:bldP spid="659587" grpId="0" animBg="1"/>
      <p:bldP spid="659588" grpId="0" animBg="1"/>
      <p:bldP spid="659589" grpId="0" animBg="1"/>
      <p:bldP spid="659590" grpId="0" animBg="1"/>
      <p:bldP spid="659591" grpId="0" animBg="1"/>
      <p:bldP spid="659592" grpId="0" animBg="1"/>
      <p:bldP spid="659593" grpId="0" animBg="1"/>
      <p:bldP spid="659594" grpId="0" animBg="1"/>
      <p:bldP spid="659595" grpId="0" animBg="1"/>
      <p:bldP spid="659596" grpId="0" animBg="1"/>
      <p:bldP spid="659597" grpId="0" animBg="1"/>
      <p:bldP spid="659598" grpId="0" animBg="1"/>
      <p:bldP spid="659599" grpId="0" animBg="1"/>
      <p:bldP spid="659600" grpId="0" animBg="1"/>
      <p:bldP spid="659602" grpId="0" animBg="1"/>
      <p:bldP spid="659603" grpId="0" animBg="1"/>
      <p:bldP spid="659604" grpId="0" animBg="1"/>
      <p:bldP spid="659605" grpId="0" animBg="1"/>
      <p:bldP spid="659606" grpId="0" animBg="1"/>
      <p:bldP spid="659607" grpId="0" animBg="1"/>
      <p:bldP spid="659608" grpId="0" animBg="1"/>
      <p:bldP spid="659609" grpId="0" animBg="1"/>
      <p:bldP spid="659601" grpId="0" animBg="1"/>
      <p:bldP spid="659610" grpId="0"/>
      <p:bldP spid="659611" grpId="0" animBg="1"/>
      <p:bldP spid="659612" grpId="0" animBg="1"/>
      <p:bldP spid="659613" grpId="0" animBg="1"/>
      <p:bldP spid="659679" grpId="0"/>
      <p:bldP spid="659680" grpId="0" animBg="1"/>
      <p:bldP spid="659681" grpId="0" animBg="1"/>
      <p:bldP spid="659682" grpId="0" animBg="1"/>
      <p:bldP spid="659683" grpId="0" animBg="1"/>
      <p:bldP spid="659684" grpId="0"/>
      <p:bldP spid="659690" grpId="0" animBg="1"/>
      <p:bldP spid="659691" grpId="0" animBg="1"/>
      <p:bldP spid="659692" grpId="0" animBg="1"/>
      <p:bldP spid="659693" grpId="0" animBg="1"/>
      <p:bldP spid="659694" grpId="0" animBg="1"/>
      <p:bldP spid="65969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36F931-EFB9-4ABC-A49B-353CE8D101E6}" type="slidenum">
              <a:rPr lang="en-GB"/>
              <a:pPr>
                <a:defRPr/>
              </a:pPr>
              <a:t>109</a:t>
            </a:fld>
            <a:endParaRPr lang="en-GB"/>
          </a:p>
        </p:txBody>
      </p:sp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03611" y="0"/>
            <a:ext cx="7771960" cy="1143000"/>
          </a:xfrm>
        </p:spPr>
        <p:txBody>
          <a:bodyPr/>
          <a:lstStyle/>
          <a:p>
            <a:pPr>
              <a:defRPr/>
            </a:pPr>
            <a:r>
              <a:rPr lang="en-GB"/>
              <a:t>B-Tree Insertion</a:t>
            </a:r>
          </a:p>
        </p:txBody>
      </p:sp>
      <p:sp>
        <p:nvSpPr>
          <p:cNvPr id="660568" name="AutoShape 88"/>
          <p:cNvSpPr>
            <a:spLocks noChangeArrowheads="1"/>
          </p:cNvSpPr>
          <p:nvPr/>
        </p:nvSpPr>
        <p:spPr bwMode="auto">
          <a:xfrm>
            <a:off x="4248150" y="3444875"/>
            <a:ext cx="563563" cy="304800"/>
          </a:xfrm>
          <a:prstGeom prst="rightArrow">
            <a:avLst>
              <a:gd name="adj1" fmla="val 50000"/>
              <a:gd name="adj2" fmla="val 50059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602" name="Text Box 122"/>
          <p:cNvSpPr txBox="1">
            <a:spLocks noChangeArrowheads="1"/>
          </p:cNvSpPr>
          <p:nvPr/>
        </p:nvSpPr>
        <p:spPr bwMode="auto">
          <a:xfrm>
            <a:off x="211138" y="3036888"/>
            <a:ext cx="2603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chemeClr val="accent2"/>
                </a:solidFill>
              </a:rPr>
              <a:t>Insert 20, 16, 19</a:t>
            </a:r>
          </a:p>
        </p:txBody>
      </p:sp>
      <p:sp>
        <p:nvSpPr>
          <p:cNvPr id="660603" name="Rectangle 123"/>
          <p:cNvSpPr>
            <a:spLocks noChangeArrowheads="1"/>
          </p:cNvSpPr>
          <p:nvPr/>
        </p:nvSpPr>
        <p:spPr bwMode="auto">
          <a:xfrm>
            <a:off x="1919288" y="4359275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42</a:t>
            </a:r>
            <a:endParaRPr lang="en-GB" sz="1400" baseline="-25000"/>
          </a:p>
        </p:txBody>
      </p:sp>
      <p:sp>
        <p:nvSpPr>
          <p:cNvPr id="660604" name="Rectangle 124"/>
          <p:cNvSpPr>
            <a:spLocks noChangeArrowheads="1"/>
          </p:cNvSpPr>
          <p:nvPr/>
        </p:nvSpPr>
        <p:spPr bwMode="auto">
          <a:xfrm>
            <a:off x="1811338" y="4359275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605" name="Rectangle 125"/>
          <p:cNvSpPr>
            <a:spLocks noChangeArrowheads="1"/>
          </p:cNvSpPr>
          <p:nvPr/>
        </p:nvSpPr>
        <p:spPr bwMode="auto">
          <a:xfrm>
            <a:off x="2278063" y="4359275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45</a:t>
            </a:r>
            <a:endParaRPr lang="en-GB" sz="1400" baseline="-25000"/>
          </a:p>
        </p:txBody>
      </p:sp>
      <p:sp>
        <p:nvSpPr>
          <p:cNvPr id="660606" name="Rectangle 126"/>
          <p:cNvSpPr>
            <a:spLocks noChangeArrowheads="1"/>
          </p:cNvSpPr>
          <p:nvPr/>
        </p:nvSpPr>
        <p:spPr bwMode="auto">
          <a:xfrm>
            <a:off x="2171700" y="4359275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607" name="Rectangle 127"/>
          <p:cNvSpPr>
            <a:spLocks noChangeArrowheads="1"/>
          </p:cNvSpPr>
          <p:nvPr/>
        </p:nvSpPr>
        <p:spPr bwMode="auto">
          <a:xfrm>
            <a:off x="2630488" y="3444875"/>
            <a:ext cx="250825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78</a:t>
            </a:r>
            <a:endParaRPr lang="en-GB" sz="1400" baseline="-25000"/>
          </a:p>
        </p:txBody>
      </p:sp>
      <p:sp>
        <p:nvSpPr>
          <p:cNvPr id="660608" name="Rectangle 128"/>
          <p:cNvSpPr>
            <a:spLocks noChangeArrowheads="1"/>
          </p:cNvSpPr>
          <p:nvPr/>
        </p:nvSpPr>
        <p:spPr bwMode="auto">
          <a:xfrm>
            <a:off x="2419350" y="3978275"/>
            <a:ext cx="250825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63</a:t>
            </a:r>
            <a:endParaRPr lang="en-GB" sz="1400" baseline="-25000"/>
          </a:p>
        </p:txBody>
      </p:sp>
      <p:sp>
        <p:nvSpPr>
          <p:cNvPr id="660609" name="Rectangle 129"/>
          <p:cNvSpPr>
            <a:spLocks noChangeArrowheads="1"/>
          </p:cNvSpPr>
          <p:nvPr/>
        </p:nvSpPr>
        <p:spPr bwMode="auto">
          <a:xfrm>
            <a:off x="2881313" y="3444875"/>
            <a:ext cx="107950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610" name="Rectangle 130"/>
          <p:cNvSpPr>
            <a:spLocks noChangeArrowheads="1"/>
          </p:cNvSpPr>
          <p:nvPr/>
        </p:nvSpPr>
        <p:spPr bwMode="auto">
          <a:xfrm>
            <a:off x="2670175" y="3978275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611" name="Rectangle 131"/>
          <p:cNvSpPr>
            <a:spLocks noChangeArrowheads="1"/>
          </p:cNvSpPr>
          <p:nvPr/>
        </p:nvSpPr>
        <p:spPr bwMode="auto">
          <a:xfrm>
            <a:off x="2787650" y="3978275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74</a:t>
            </a:r>
            <a:endParaRPr lang="en-GB" sz="1400" baseline="-25000"/>
          </a:p>
        </p:txBody>
      </p:sp>
      <p:sp>
        <p:nvSpPr>
          <p:cNvPr id="660612" name="Rectangle 132"/>
          <p:cNvSpPr>
            <a:spLocks noChangeArrowheads="1"/>
          </p:cNvSpPr>
          <p:nvPr/>
        </p:nvSpPr>
        <p:spPr bwMode="auto">
          <a:xfrm>
            <a:off x="3040063" y="3978275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613" name="Rectangle 133"/>
          <p:cNvSpPr>
            <a:spLocks noChangeArrowheads="1"/>
          </p:cNvSpPr>
          <p:nvPr/>
        </p:nvSpPr>
        <p:spPr bwMode="auto">
          <a:xfrm>
            <a:off x="1925638" y="3444875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21</a:t>
            </a:r>
            <a:endParaRPr lang="en-GB" sz="1400" baseline="-25000"/>
          </a:p>
        </p:txBody>
      </p:sp>
      <p:sp>
        <p:nvSpPr>
          <p:cNvPr id="660614" name="Rectangle 134"/>
          <p:cNvSpPr>
            <a:spLocks noChangeArrowheads="1"/>
          </p:cNvSpPr>
          <p:nvPr/>
        </p:nvSpPr>
        <p:spPr bwMode="auto">
          <a:xfrm>
            <a:off x="1819275" y="3444875"/>
            <a:ext cx="106363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615" name="Rectangle 135"/>
          <p:cNvSpPr>
            <a:spLocks noChangeArrowheads="1"/>
          </p:cNvSpPr>
          <p:nvPr/>
        </p:nvSpPr>
        <p:spPr bwMode="auto">
          <a:xfrm>
            <a:off x="2178050" y="3444875"/>
            <a:ext cx="107950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616" name="Rectangle 136"/>
          <p:cNvSpPr>
            <a:spLocks noChangeArrowheads="1"/>
          </p:cNvSpPr>
          <p:nvPr/>
        </p:nvSpPr>
        <p:spPr bwMode="auto">
          <a:xfrm>
            <a:off x="331788" y="3978275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11</a:t>
            </a:r>
            <a:endParaRPr lang="en-GB" sz="1400" baseline="-25000"/>
          </a:p>
        </p:txBody>
      </p:sp>
      <p:sp>
        <p:nvSpPr>
          <p:cNvPr id="660617" name="Rectangle 137"/>
          <p:cNvSpPr>
            <a:spLocks noChangeArrowheads="1"/>
          </p:cNvSpPr>
          <p:nvPr/>
        </p:nvSpPr>
        <p:spPr bwMode="auto">
          <a:xfrm>
            <a:off x="223838" y="3978275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618" name="Rectangle 138"/>
          <p:cNvSpPr>
            <a:spLocks noChangeArrowheads="1"/>
          </p:cNvSpPr>
          <p:nvPr/>
        </p:nvSpPr>
        <p:spPr bwMode="auto">
          <a:xfrm>
            <a:off x="690563" y="3978275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14</a:t>
            </a:r>
            <a:endParaRPr lang="en-GB" sz="1400" baseline="-25000"/>
          </a:p>
        </p:txBody>
      </p:sp>
      <p:sp>
        <p:nvSpPr>
          <p:cNvPr id="660619" name="Rectangle 139"/>
          <p:cNvSpPr>
            <a:spLocks noChangeArrowheads="1"/>
          </p:cNvSpPr>
          <p:nvPr/>
        </p:nvSpPr>
        <p:spPr bwMode="auto">
          <a:xfrm>
            <a:off x="584200" y="3978275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620" name="Rectangle 140"/>
          <p:cNvSpPr>
            <a:spLocks noChangeArrowheads="1"/>
          </p:cNvSpPr>
          <p:nvPr/>
        </p:nvSpPr>
        <p:spPr bwMode="auto">
          <a:xfrm>
            <a:off x="942975" y="3978275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621" name="Rectangle 141"/>
          <p:cNvSpPr>
            <a:spLocks noChangeArrowheads="1"/>
          </p:cNvSpPr>
          <p:nvPr/>
        </p:nvSpPr>
        <p:spPr bwMode="auto">
          <a:xfrm>
            <a:off x="3395663" y="3978275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85</a:t>
            </a:r>
            <a:endParaRPr lang="en-GB" sz="1400" baseline="-25000"/>
          </a:p>
        </p:txBody>
      </p:sp>
      <p:sp>
        <p:nvSpPr>
          <p:cNvPr id="660622" name="Rectangle 142"/>
          <p:cNvSpPr>
            <a:spLocks noChangeArrowheads="1"/>
          </p:cNvSpPr>
          <p:nvPr/>
        </p:nvSpPr>
        <p:spPr bwMode="auto">
          <a:xfrm>
            <a:off x="3289300" y="3978275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623" name="Rectangle 143"/>
          <p:cNvSpPr>
            <a:spLocks noChangeArrowheads="1"/>
          </p:cNvSpPr>
          <p:nvPr/>
        </p:nvSpPr>
        <p:spPr bwMode="auto">
          <a:xfrm>
            <a:off x="3756025" y="3978275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97</a:t>
            </a:r>
            <a:endParaRPr lang="en-GB" sz="1400" baseline="-25000"/>
          </a:p>
        </p:txBody>
      </p:sp>
      <p:sp>
        <p:nvSpPr>
          <p:cNvPr id="660624" name="Rectangle 144"/>
          <p:cNvSpPr>
            <a:spLocks noChangeArrowheads="1"/>
          </p:cNvSpPr>
          <p:nvPr/>
        </p:nvSpPr>
        <p:spPr bwMode="auto">
          <a:xfrm>
            <a:off x="3648075" y="3978275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625" name="Rectangle 145"/>
          <p:cNvSpPr>
            <a:spLocks noChangeArrowheads="1"/>
          </p:cNvSpPr>
          <p:nvPr/>
        </p:nvSpPr>
        <p:spPr bwMode="auto">
          <a:xfrm>
            <a:off x="4008438" y="3978275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626" name="Line 146"/>
          <p:cNvSpPr>
            <a:spLocks noChangeShapeType="1"/>
          </p:cNvSpPr>
          <p:nvPr/>
        </p:nvSpPr>
        <p:spPr bwMode="auto">
          <a:xfrm flipH="1">
            <a:off x="1011238" y="3584575"/>
            <a:ext cx="860425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0627" name="Rectangle 147"/>
          <p:cNvSpPr>
            <a:spLocks noChangeArrowheads="1"/>
          </p:cNvSpPr>
          <p:nvPr/>
        </p:nvSpPr>
        <p:spPr bwMode="auto">
          <a:xfrm>
            <a:off x="2278063" y="3444875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57</a:t>
            </a:r>
            <a:endParaRPr lang="en-GB" sz="1400" baseline="-25000"/>
          </a:p>
        </p:txBody>
      </p:sp>
      <p:sp>
        <p:nvSpPr>
          <p:cNvPr id="660628" name="Rectangle 148"/>
          <p:cNvSpPr>
            <a:spLocks noChangeArrowheads="1"/>
          </p:cNvSpPr>
          <p:nvPr/>
        </p:nvSpPr>
        <p:spPr bwMode="auto">
          <a:xfrm>
            <a:off x="2530475" y="3444875"/>
            <a:ext cx="106363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629" name="Line 149"/>
          <p:cNvSpPr>
            <a:spLocks noChangeShapeType="1"/>
          </p:cNvSpPr>
          <p:nvPr/>
        </p:nvSpPr>
        <p:spPr bwMode="auto">
          <a:xfrm>
            <a:off x="2219325" y="3597275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0630" name="Line 150"/>
          <p:cNvSpPr>
            <a:spLocks noChangeShapeType="1"/>
          </p:cNvSpPr>
          <p:nvPr/>
        </p:nvSpPr>
        <p:spPr bwMode="auto">
          <a:xfrm>
            <a:off x="2938463" y="3590925"/>
            <a:ext cx="781050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0631" name="Rectangle 151"/>
          <p:cNvSpPr>
            <a:spLocks noChangeArrowheads="1"/>
          </p:cNvSpPr>
          <p:nvPr/>
        </p:nvSpPr>
        <p:spPr bwMode="auto">
          <a:xfrm>
            <a:off x="2314575" y="3978275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632" name="Rectangle 152"/>
          <p:cNvSpPr>
            <a:spLocks noChangeArrowheads="1"/>
          </p:cNvSpPr>
          <p:nvPr/>
        </p:nvSpPr>
        <p:spPr bwMode="auto">
          <a:xfrm>
            <a:off x="2532063" y="4357688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633" name="Line 153"/>
          <p:cNvSpPr>
            <a:spLocks noChangeShapeType="1"/>
          </p:cNvSpPr>
          <p:nvPr/>
        </p:nvSpPr>
        <p:spPr bwMode="auto">
          <a:xfrm>
            <a:off x="2581275" y="3584575"/>
            <a:ext cx="150813" cy="428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0634" name="Rectangle 154"/>
          <p:cNvSpPr>
            <a:spLocks noChangeArrowheads="1"/>
          </p:cNvSpPr>
          <p:nvPr/>
        </p:nvSpPr>
        <p:spPr bwMode="auto">
          <a:xfrm>
            <a:off x="1038225" y="3978275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16</a:t>
            </a:r>
            <a:endParaRPr lang="en-GB" sz="1400" baseline="-25000"/>
          </a:p>
        </p:txBody>
      </p:sp>
      <p:sp>
        <p:nvSpPr>
          <p:cNvPr id="660635" name="Rectangle 155"/>
          <p:cNvSpPr>
            <a:spLocks noChangeArrowheads="1"/>
          </p:cNvSpPr>
          <p:nvPr/>
        </p:nvSpPr>
        <p:spPr bwMode="auto">
          <a:xfrm>
            <a:off x="1397000" y="3978275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19</a:t>
            </a:r>
            <a:endParaRPr lang="en-GB" sz="1400" baseline="-25000"/>
          </a:p>
        </p:txBody>
      </p:sp>
      <p:sp>
        <p:nvSpPr>
          <p:cNvPr id="660636" name="Rectangle 156"/>
          <p:cNvSpPr>
            <a:spLocks noChangeArrowheads="1"/>
          </p:cNvSpPr>
          <p:nvPr/>
        </p:nvSpPr>
        <p:spPr bwMode="auto">
          <a:xfrm>
            <a:off x="1290638" y="3978275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637" name="Rectangle 157"/>
          <p:cNvSpPr>
            <a:spLocks noChangeArrowheads="1"/>
          </p:cNvSpPr>
          <p:nvPr/>
        </p:nvSpPr>
        <p:spPr bwMode="auto">
          <a:xfrm>
            <a:off x="1765300" y="3978275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20</a:t>
            </a:r>
            <a:endParaRPr lang="en-GB" sz="1400" baseline="-25000"/>
          </a:p>
        </p:txBody>
      </p:sp>
      <p:sp>
        <p:nvSpPr>
          <p:cNvPr id="660638" name="Rectangle 158"/>
          <p:cNvSpPr>
            <a:spLocks noChangeArrowheads="1"/>
          </p:cNvSpPr>
          <p:nvPr/>
        </p:nvSpPr>
        <p:spPr bwMode="auto">
          <a:xfrm>
            <a:off x="1657350" y="3978275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639" name="Rectangle 159"/>
          <p:cNvSpPr>
            <a:spLocks noChangeArrowheads="1"/>
          </p:cNvSpPr>
          <p:nvPr/>
        </p:nvSpPr>
        <p:spPr bwMode="auto">
          <a:xfrm>
            <a:off x="2017713" y="3978275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640" name="Text Box 160"/>
          <p:cNvSpPr txBox="1">
            <a:spLocks noChangeArrowheads="1"/>
          </p:cNvSpPr>
          <p:nvPr/>
        </p:nvSpPr>
        <p:spPr bwMode="auto">
          <a:xfrm>
            <a:off x="660400" y="4283075"/>
            <a:ext cx="1092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>
                <a:solidFill>
                  <a:srgbClr val="FF0000"/>
                </a:solidFill>
              </a:rPr>
              <a:t>overflow</a:t>
            </a:r>
          </a:p>
        </p:txBody>
      </p:sp>
      <p:sp>
        <p:nvSpPr>
          <p:cNvPr id="660641" name="Rectangle 161"/>
          <p:cNvSpPr>
            <a:spLocks noChangeArrowheads="1"/>
          </p:cNvSpPr>
          <p:nvPr/>
        </p:nvSpPr>
        <p:spPr bwMode="auto">
          <a:xfrm>
            <a:off x="6515100" y="4371975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42</a:t>
            </a:r>
            <a:endParaRPr lang="en-GB" sz="1400" baseline="-25000"/>
          </a:p>
        </p:txBody>
      </p:sp>
      <p:sp>
        <p:nvSpPr>
          <p:cNvPr id="660642" name="Rectangle 162"/>
          <p:cNvSpPr>
            <a:spLocks noChangeArrowheads="1"/>
          </p:cNvSpPr>
          <p:nvPr/>
        </p:nvSpPr>
        <p:spPr bwMode="auto">
          <a:xfrm>
            <a:off x="6408738" y="4371975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643" name="Rectangle 163"/>
          <p:cNvSpPr>
            <a:spLocks noChangeArrowheads="1"/>
          </p:cNvSpPr>
          <p:nvPr/>
        </p:nvSpPr>
        <p:spPr bwMode="auto">
          <a:xfrm>
            <a:off x="6875463" y="4371975"/>
            <a:ext cx="250825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45</a:t>
            </a:r>
            <a:endParaRPr lang="en-GB" sz="1400" baseline="-25000"/>
          </a:p>
        </p:txBody>
      </p:sp>
      <p:sp>
        <p:nvSpPr>
          <p:cNvPr id="660644" name="Rectangle 164"/>
          <p:cNvSpPr>
            <a:spLocks noChangeArrowheads="1"/>
          </p:cNvSpPr>
          <p:nvPr/>
        </p:nvSpPr>
        <p:spPr bwMode="auto">
          <a:xfrm>
            <a:off x="6767513" y="4371975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645" name="Rectangle 165"/>
          <p:cNvSpPr>
            <a:spLocks noChangeArrowheads="1"/>
          </p:cNvSpPr>
          <p:nvPr/>
        </p:nvSpPr>
        <p:spPr bwMode="auto">
          <a:xfrm>
            <a:off x="7202488" y="3444875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78</a:t>
            </a:r>
            <a:endParaRPr lang="en-GB" sz="1400" baseline="-25000"/>
          </a:p>
        </p:txBody>
      </p:sp>
      <p:sp>
        <p:nvSpPr>
          <p:cNvPr id="660646" name="Rectangle 166"/>
          <p:cNvSpPr>
            <a:spLocks noChangeArrowheads="1"/>
          </p:cNvSpPr>
          <p:nvPr/>
        </p:nvSpPr>
        <p:spPr bwMode="auto">
          <a:xfrm>
            <a:off x="6991350" y="3978275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63</a:t>
            </a:r>
            <a:endParaRPr lang="en-GB" sz="1400" baseline="-25000"/>
          </a:p>
        </p:txBody>
      </p:sp>
      <p:sp>
        <p:nvSpPr>
          <p:cNvPr id="660647" name="Rectangle 167"/>
          <p:cNvSpPr>
            <a:spLocks noChangeArrowheads="1"/>
          </p:cNvSpPr>
          <p:nvPr/>
        </p:nvSpPr>
        <p:spPr bwMode="auto">
          <a:xfrm>
            <a:off x="7454900" y="3444875"/>
            <a:ext cx="107950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648" name="Rectangle 168"/>
          <p:cNvSpPr>
            <a:spLocks noChangeArrowheads="1"/>
          </p:cNvSpPr>
          <p:nvPr/>
        </p:nvSpPr>
        <p:spPr bwMode="auto">
          <a:xfrm>
            <a:off x="7243763" y="3978275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649" name="Rectangle 169"/>
          <p:cNvSpPr>
            <a:spLocks noChangeArrowheads="1"/>
          </p:cNvSpPr>
          <p:nvPr/>
        </p:nvSpPr>
        <p:spPr bwMode="auto">
          <a:xfrm>
            <a:off x="7361238" y="3978275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74</a:t>
            </a:r>
            <a:endParaRPr lang="en-GB" sz="1400" baseline="-25000"/>
          </a:p>
        </p:txBody>
      </p:sp>
      <p:sp>
        <p:nvSpPr>
          <p:cNvPr id="660650" name="Rectangle 170"/>
          <p:cNvSpPr>
            <a:spLocks noChangeArrowheads="1"/>
          </p:cNvSpPr>
          <p:nvPr/>
        </p:nvSpPr>
        <p:spPr bwMode="auto">
          <a:xfrm>
            <a:off x="7613650" y="3978275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651" name="Rectangle 171"/>
          <p:cNvSpPr>
            <a:spLocks noChangeArrowheads="1"/>
          </p:cNvSpPr>
          <p:nvPr/>
        </p:nvSpPr>
        <p:spPr bwMode="auto">
          <a:xfrm>
            <a:off x="6499225" y="3444875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21</a:t>
            </a:r>
            <a:endParaRPr lang="en-GB" sz="1400" baseline="-25000"/>
          </a:p>
        </p:txBody>
      </p:sp>
      <p:sp>
        <p:nvSpPr>
          <p:cNvPr id="660652" name="Rectangle 172"/>
          <p:cNvSpPr>
            <a:spLocks noChangeArrowheads="1"/>
          </p:cNvSpPr>
          <p:nvPr/>
        </p:nvSpPr>
        <p:spPr bwMode="auto">
          <a:xfrm>
            <a:off x="6392863" y="3444875"/>
            <a:ext cx="106362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653" name="Rectangle 173"/>
          <p:cNvSpPr>
            <a:spLocks noChangeArrowheads="1"/>
          </p:cNvSpPr>
          <p:nvPr/>
        </p:nvSpPr>
        <p:spPr bwMode="auto">
          <a:xfrm>
            <a:off x="6751638" y="3444875"/>
            <a:ext cx="106362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654" name="Rectangle 174"/>
          <p:cNvSpPr>
            <a:spLocks noChangeArrowheads="1"/>
          </p:cNvSpPr>
          <p:nvPr/>
        </p:nvSpPr>
        <p:spPr bwMode="auto">
          <a:xfrm>
            <a:off x="5049838" y="3978275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11</a:t>
            </a:r>
            <a:endParaRPr lang="en-GB" sz="1400" baseline="-25000"/>
          </a:p>
        </p:txBody>
      </p:sp>
      <p:sp>
        <p:nvSpPr>
          <p:cNvPr id="660655" name="Rectangle 175"/>
          <p:cNvSpPr>
            <a:spLocks noChangeArrowheads="1"/>
          </p:cNvSpPr>
          <p:nvPr/>
        </p:nvSpPr>
        <p:spPr bwMode="auto">
          <a:xfrm>
            <a:off x="4943475" y="3978275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656" name="Rectangle 176"/>
          <p:cNvSpPr>
            <a:spLocks noChangeArrowheads="1"/>
          </p:cNvSpPr>
          <p:nvPr/>
        </p:nvSpPr>
        <p:spPr bwMode="auto">
          <a:xfrm>
            <a:off x="5408613" y="3978275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14</a:t>
            </a:r>
            <a:endParaRPr lang="en-GB" sz="1400" baseline="-25000"/>
          </a:p>
        </p:txBody>
      </p:sp>
      <p:sp>
        <p:nvSpPr>
          <p:cNvPr id="660657" name="Rectangle 177"/>
          <p:cNvSpPr>
            <a:spLocks noChangeArrowheads="1"/>
          </p:cNvSpPr>
          <p:nvPr/>
        </p:nvSpPr>
        <p:spPr bwMode="auto">
          <a:xfrm>
            <a:off x="5302250" y="3978275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658" name="Rectangle 178"/>
          <p:cNvSpPr>
            <a:spLocks noChangeArrowheads="1"/>
          </p:cNvSpPr>
          <p:nvPr/>
        </p:nvSpPr>
        <p:spPr bwMode="auto">
          <a:xfrm>
            <a:off x="5661025" y="3978275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659" name="Rectangle 179"/>
          <p:cNvSpPr>
            <a:spLocks noChangeArrowheads="1"/>
          </p:cNvSpPr>
          <p:nvPr/>
        </p:nvSpPr>
        <p:spPr bwMode="auto">
          <a:xfrm>
            <a:off x="7969250" y="3978275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85</a:t>
            </a:r>
            <a:endParaRPr lang="en-GB" sz="1400" baseline="-25000"/>
          </a:p>
        </p:txBody>
      </p:sp>
      <p:sp>
        <p:nvSpPr>
          <p:cNvPr id="660660" name="Rectangle 180"/>
          <p:cNvSpPr>
            <a:spLocks noChangeArrowheads="1"/>
          </p:cNvSpPr>
          <p:nvPr/>
        </p:nvSpPr>
        <p:spPr bwMode="auto">
          <a:xfrm>
            <a:off x="7862888" y="3978275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661" name="Rectangle 181"/>
          <p:cNvSpPr>
            <a:spLocks noChangeArrowheads="1"/>
          </p:cNvSpPr>
          <p:nvPr/>
        </p:nvSpPr>
        <p:spPr bwMode="auto">
          <a:xfrm>
            <a:off x="8329613" y="3978275"/>
            <a:ext cx="250825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97</a:t>
            </a:r>
            <a:endParaRPr lang="en-GB" sz="1400" baseline="-25000"/>
          </a:p>
        </p:txBody>
      </p:sp>
      <p:sp>
        <p:nvSpPr>
          <p:cNvPr id="660662" name="Rectangle 182"/>
          <p:cNvSpPr>
            <a:spLocks noChangeArrowheads="1"/>
          </p:cNvSpPr>
          <p:nvPr/>
        </p:nvSpPr>
        <p:spPr bwMode="auto">
          <a:xfrm>
            <a:off x="8221663" y="3978275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663" name="Rectangle 183"/>
          <p:cNvSpPr>
            <a:spLocks noChangeArrowheads="1"/>
          </p:cNvSpPr>
          <p:nvPr/>
        </p:nvSpPr>
        <p:spPr bwMode="auto">
          <a:xfrm>
            <a:off x="8580438" y="3978275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665" name="Rectangle 185"/>
          <p:cNvSpPr>
            <a:spLocks noChangeArrowheads="1"/>
          </p:cNvSpPr>
          <p:nvPr/>
        </p:nvSpPr>
        <p:spPr bwMode="auto">
          <a:xfrm>
            <a:off x="6851650" y="3444875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57</a:t>
            </a:r>
            <a:endParaRPr lang="en-GB" sz="1400" baseline="-25000"/>
          </a:p>
        </p:txBody>
      </p:sp>
      <p:sp>
        <p:nvSpPr>
          <p:cNvPr id="660666" name="Rectangle 186"/>
          <p:cNvSpPr>
            <a:spLocks noChangeArrowheads="1"/>
          </p:cNvSpPr>
          <p:nvPr/>
        </p:nvSpPr>
        <p:spPr bwMode="auto">
          <a:xfrm>
            <a:off x="7104063" y="3444875"/>
            <a:ext cx="106362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667" name="Line 187"/>
          <p:cNvSpPr>
            <a:spLocks noChangeShapeType="1"/>
          </p:cNvSpPr>
          <p:nvPr/>
        </p:nvSpPr>
        <p:spPr bwMode="auto">
          <a:xfrm flipH="1">
            <a:off x="6308725" y="3597275"/>
            <a:ext cx="120650" cy="420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0668" name="Line 188"/>
          <p:cNvSpPr>
            <a:spLocks noChangeShapeType="1"/>
          </p:cNvSpPr>
          <p:nvPr/>
        </p:nvSpPr>
        <p:spPr bwMode="auto">
          <a:xfrm>
            <a:off x="7512050" y="3590925"/>
            <a:ext cx="781050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0669" name="Rectangle 189"/>
          <p:cNvSpPr>
            <a:spLocks noChangeArrowheads="1"/>
          </p:cNvSpPr>
          <p:nvPr/>
        </p:nvSpPr>
        <p:spPr bwMode="auto">
          <a:xfrm>
            <a:off x="6888163" y="3978275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670" name="Rectangle 190"/>
          <p:cNvSpPr>
            <a:spLocks noChangeArrowheads="1"/>
          </p:cNvSpPr>
          <p:nvPr/>
        </p:nvSpPr>
        <p:spPr bwMode="auto">
          <a:xfrm>
            <a:off x="7127875" y="4370388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671" name="Line 191"/>
          <p:cNvSpPr>
            <a:spLocks noChangeShapeType="1"/>
          </p:cNvSpPr>
          <p:nvPr/>
        </p:nvSpPr>
        <p:spPr bwMode="auto">
          <a:xfrm>
            <a:off x="7154863" y="3584575"/>
            <a:ext cx="150812" cy="428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0673" name="Rectangle 193"/>
          <p:cNvSpPr>
            <a:spLocks noChangeArrowheads="1"/>
          </p:cNvSpPr>
          <p:nvPr/>
        </p:nvSpPr>
        <p:spPr bwMode="auto">
          <a:xfrm>
            <a:off x="5995988" y="3978275"/>
            <a:ext cx="250825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19</a:t>
            </a:r>
            <a:endParaRPr lang="en-GB" sz="1400" baseline="-25000"/>
          </a:p>
        </p:txBody>
      </p:sp>
      <p:sp>
        <p:nvSpPr>
          <p:cNvPr id="660674" name="Rectangle 194"/>
          <p:cNvSpPr>
            <a:spLocks noChangeArrowheads="1"/>
          </p:cNvSpPr>
          <p:nvPr/>
        </p:nvSpPr>
        <p:spPr bwMode="auto">
          <a:xfrm>
            <a:off x="5888038" y="3978275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675" name="Rectangle 195"/>
          <p:cNvSpPr>
            <a:spLocks noChangeArrowheads="1"/>
          </p:cNvSpPr>
          <p:nvPr/>
        </p:nvSpPr>
        <p:spPr bwMode="auto">
          <a:xfrm>
            <a:off x="6362700" y="3978275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20</a:t>
            </a:r>
            <a:endParaRPr lang="en-GB" sz="1400" baseline="-25000"/>
          </a:p>
        </p:txBody>
      </p:sp>
      <p:sp>
        <p:nvSpPr>
          <p:cNvPr id="660676" name="Rectangle 196"/>
          <p:cNvSpPr>
            <a:spLocks noChangeArrowheads="1"/>
          </p:cNvSpPr>
          <p:nvPr/>
        </p:nvSpPr>
        <p:spPr bwMode="auto">
          <a:xfrm>
            <a:off x="6256338" y="3978275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677" name="Rectangle 197"/>
          <p:cNvSpPr>
            <a:spLocks noChangeArrowheads="1"/>
          </p:cNvSpPr>
          <p:nvPr/>
        </p:nvSpPr>
        <p:spPr bwMode="auto">
          <a:xfrm>
            <a:off x="6615113" y="3978275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679" name="Rectangle 199"/>
          <p:cNvSpPr>
            <a:spLocks noChangeArrowheads="1"/>
          </p:cNvSpPr>
          <p:nvPr/>
        </p:nvSpPr>
        <p:spPr bwMode="auto">
          <a:xfrm>
            <a:off x="6138863" y="3444875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16</a:t>
            </a:r>
            <a:endParaRPr lang="en-GB" sz="1400" baseline="-25000"/>
          </a:p>
        </p:txBody>
      </p:sp>
      <p:sp>
        <p:nvSpPr>
          <p:cNvPr id="660680" name="Rectangle 200"/>
          <p:cNvSpPr>
            <a:spLocks noChangeArrowheads="1"/>
          </p:cNvSpPr>
          <p:nvPr/>
        </p:nvSpPr>
        <p:spPr bwMode="auto">
          <a:xfrm>
            <a:off x="6032500" y="3444875"/>
            <a:ext cx="106363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664" name="Line 184"/>
          <p:cNvSpPr>
            <a:spLocks noChangeShapeType="1"/>
          </p:cNvSpPr>
          <p:nvPr/>
        </p:nvSpPr>
        <p:spPr bwMode="auto">
          <a:xfrm flipH="1">
            <a:off x="5362575" y="3581400"/>
            <a:ext cx="739775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0681" name="Line 201"/>
          <p:cNvSpPr>
            <a:spLocks noChangeShapeType="1"/>
          </p:cNvSpPr>
          <p:nvPr/>
        </p:nvSpPr>
        <p:spPr bwMode="auto">
          <a:xfrm flipH="1">
            <a:off x="6805613" y="3592513"/>
            <a:ext cx="7937" cy="844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0682" name="AutoShape 202"/>
          <p:cNvSpPr>
            <a:spLocks noChangeArrowheads="1"/>
          </p:cNvSpPr>
          <p:nvPr/>
        </p:nvSpPr>
        <p:spPr bwMode="auto">
          <a:xfrm>
            <a:off x="4362450" y="5189538"/>
            <a:ext cx="563563" cy="304800"/>
          </a:xfrm>
          <a:prstGeom prst="rightArrow">
            <a:avLst>
              <a:gd name="adj1" fmla="val 50000"/>
              <a:gd name="adj2" fmla="val 50059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683" name="Text Box 203"/>
          <p:cNvSpPr txBox="1">
            <a:spLocks noChangeArrowheads="1"/>
          </p:cNvSpPr>
          <p:nvPr/>
        </p:nvSpPr>
        <p:spPr bwMode="auto">
          <a:xfrm>
            <a:off x="280988" y="4713288"/>
            <a:ext cx="2603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chemeClr val="accent2"/>
                </a:solidFill>
              </a:rPr>
              <a:t>Insert 52, 30, 21</a:t>
            </a:r>
          </a:p>
        </p:txBody>
      </p:sp>
      <p:sp>
        <p:nvSpPr>
          <p:cNvPr id="660722" name="Rectangle 242"/>
          <p:cNvSpPr>
            <a:spLocks noChangeArrowheads="1"/>
          </p:cNvSpPr>
          <p:nvPr/>
        </p:nvSpPr>
        <p:spPr bwMode="auto">
          <a:xfrm>
            <a:off x="5621338" y="6103938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19</a:t>
            </a:r>
            <a:endParaRPr lang="en-GB" sz="1400" baseline="-25000"/>
          </a:p>
        </p:txBody>
      </p:sp>
      <p:sp>
        <p:nvSpPr>
          <p:cNvPr id="660723" name="Rectangle 243"/>
          <p:cNvSpPr>
            <a:spLocks noChangeArrowheads="1"/>
          </p:cNvSpPr>
          <p:nvPr/>
        </p:nvSpPr>
        <p:spPr bwMode="auto">
          <a:xfrm>
            <a:off x="5514975" y="6103938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724" name="Rectangle 244"/>
          <p:cNvSpPr>
            <a:spLocks noChangeArrowheads="1"/>
          </p:cNvSpPr>
          <p:nvPr/>
        </p:nvSpPr>
        <p:spPr bwMode="auto">
          <a:xfrm>
            <a:off x="5980113" y="6103938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20</a:t>
            </a:r>
            <a:endParaRPr lang="en-GB" sz="1400" baseline="-25000"/>
          </a:p>
        </p:txBody>
      </p:sp>
      <p:sp>
        <p:nvSpPr>
          <p:cNvPr id="660725" name="Rectangle 245"/>
          <p:cNvSpPr>
            <a:spLocks noChangeArrowheads="1"/>
          </p:cNvSpPr>
          <p:nvPr/>
        </p:nvSpPr>
        <p:spPr bwMode="auto">
          <a:xfrm>
            <a:off x="5873750" y="6103938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726" name="Rectangle 246"/>
          <p:cNvSpPr>
            <a:spLocks noChangeArrowheads="1"/>
          </p:cNvSpPr>
          <p:nvPr/>
        </p:nvSpPr>
        <p:spPr bwMode="auto">
          <a:xfrm>
            <a:off x="7950200" y="5189538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78</a:t>
            </a:r>
            <a:endParaRPr lang="en-GB" sz="1400" baseline="-25000"/>
          </a:p>
        </p:txBody>
      </p:sp>
      <p:sp>
        <p:nvSpPr>
          <p:cNvPr id="660727" name="Rectangle 247"/>
          <p:cNvSpPr>
            <a:spLocks noChangeArrowheads="1"/>
          </p:cNvSpPr>
          <p:nvPr/>
        </p:nvSpPr>
        <p:spPr bwMode="auto">
          <a:xfrm>
            <a:off x="7107238" y="5722938"/>
            <a:ext cx="250825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45</a:t>
            </a:r>
            <a:endParaRPr lang="en-GB" sz="1400" baseline="-25000"/>
          </a:p>
        </p:txBody>
      </p:sp>
      <p:sp>
        <p:nvSpPr>
          <p:cNvPr id="660728" name="Rectangle 248"/>
          <p:cNvSpPr>
            <a:spLocks noChangeArrowheads="1"/>
          </p:cNvSpPr>
          <p:nvPr/>
        </p:nvSpPr>
        <p:spPr bwMode="auto">
          <a:xfrm>
            <a:off x="8202613" y="5189538"/>
            <a:ext cx="107950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729" name="Rectangle 249"/>
          <p:cNvSpPr>
            <a:spLocks noChangeArrowheads="1"/>
          </p:cNvSpPr>
          <p:nvPr/>
        </p:nvSpPr>
        <p:spPr bwMode="auto">
          <a:xfrm>
            <a:off x="7358063" y="5722938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730" name="Rectangle 250"/>
          <p:cNvSpPr>
            <a:spLocks noChangeArrowheads="1"/>
          </p:cNvSpPr>
          <p:nvPr/>
        </p:nvSpPr>
        <p:spPr bwMode="auto">
          <a:xfrm>
            <a:off x="7475538" y="5722938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52</a:t>
            </a:r>
            <a:endParaRPr lang="en-GB" sz="1400" baseline="-25000"/>
          </a:p>
        </p:txBody>
      </p:sp>
      <p:sp>
        <p:nvSpPr>
          <p:cNvPr id="660731" name="Rectangle 251"/>
          <p:cNvSpPr>
            <a:spLocks noChangeArrowheads="1"/>
          </p:cNvSpPr>
          <p:nvPr/>
        </p:nvSpPr>
        <p:spPr bwMode="auto">
          <a:xfrm>
            <a:off x="7727950" y="5722938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732" name="Rectangle 252"/>
          <p:cNvSpPr>
            <a:spLocks noChangeArrowheads="1"/>
          </p:cNvSpPr>
          <p:nvPr/>
        </p:nvSpPr>
        <p:spPr bwMode="auto">
          <a:xfrm>
            <a:off x="5980113" y="5189538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21</a:t>
            </a:r>
            <a:endParaRPr lang="en-GB" sz="1400" baseline="-25000"/>
          </a:p>
        </p:txBody>
      </p:sp>
      <p:sp>
        <p:nvSpPr>
          <p:cNvPr id="660733" name="Rectangle 253"/>
          <p:cNvSpPr>
            <a:spLocks noChangeArrowheads="1"/>
          </p:cNvSpPr>
          <p:nvPr/>
        </p:nvSpPr>
        <p:spPr bwMode="auto">
          <a:xfrm>
            <a:off x="5873750" y="5189538"/>
            <a:ext cx="106363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734" name="Rectangle 254"/>
          <p:cNvSpPr>
            <a:spLocks noChangeArrowheads="1"/>
          </p:cNvSpPr>
          <p:nvPr/>
        </p:nvSpPr>
        <p:spPr bwMode="auto">
          <a:xfrm>
            <a:off x="6232525" y="5189538"/>
            <a:ext cx="107950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735" name="Rectangle 255"/>
          <p:cNvSpPr>
            <a:spLocks noChangeArrowheads="1"/>
          </p:cNvSpPr>
          <p:nvPr/>
        </p:nvSpPr>
        <p:spPr bwMode="auto">
          <a:xfrm>
            <a:off x="5164138" y="5722938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11</a:t>
            </a:r>
            <a:endParaRPr lang="en-GB" sz="1400" baseline="-25000"/>
          </a:p>
        </p:txBody>
      </p:sp>
      <p:sp>
        <p:nvSpPr>
          <p:cNvPr id="660736" name="Rectangle 256"/>
          <p:cNvSpPr>
            <a:spLocks noChangeArrowheads="1"/>
          </p:cNvSpPr>
          <p:nvPr/>
        </p:nvSpPr>
        <p:spPr bwMode="auto">
          <a:xfrm>
            <a:off x="5057775" y="5722938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737" name="Rectangle 257"/>
          <p:cNvSpPr>
            <a:spLocks noChangeArrowheads="1"/>
          </p:cNvSpPr>
          <p:nvPr/>
        </p:nvSpPr>
        <p:spPr bwMode="auto">
          <a:xfrm>
            <a:off x="5522913" y="5722938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14</a:t>
            </a:r>
            <a:endParaRPr lang="en-GB" sz="1400" baseline="-25000"/>
          </a:p>
        </p:txBody>
      </p:sp>
      <p:sp>
        <p:nvSpPr>
          <p:cNvPr id="660738" name="Rectangle 258"/>
          <p:cNvSpPr>
            <a:spLocks noChangeArrowheads="1"/>
          </p:cNvSpPr>
          <p:nvPr/>
        </p:nvSpPr>
        <p:spPr bwMode="auto">
          <a:xfrm>
            <a:off x="5416550" y="5722938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739" name="Rectangle 259"/>
          <p:cNvSpPr>
            <a:spLocks noChangeArrowheads="1"/>
          </p:cNvSpPr>
          <p:nvPr/>
        </p:nvSpPr>
        <p:spPr bwMode="auto">
          <a:xfrm>
            <a:off x="5775325" y="5722938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740" name="Rectangle 260"/>
          <p:cNvSpPr>
            <a:spLocks noChangeArrowheads="1"/>
          </p:cNvSpPr>
          <p:nvPr/>
        </p:nvSpPr>
        <p:spPr bwMode="auto">
          <a:xfrm>
            <a:off x="8083550" y="5722938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85</a:t>
            </a:r>
            <a:endParaRPr lang="en-GB" sz="1400" baseline="-25000"/>
          </a:p>
        </p:txBody>
      </p:sp>
      <p:sp>
        <p:nvSpPr>
          <p:cNvPr id="660741" name="Rectangle 261"/>
          <p:cNvSpPr>
            <a:spLocks noChangeArrowheads="1"/>
          </p:cNvSpPr>
          <p:nvPr/>
        </p:nvSpPr>
        <p:spPr bwMode="auto">
          <a:xfrm>
            <a:off x="7977188" y="5722938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742" name="Rectangle 262"/>
          <p:cNvSpPr>
            <a:spLocks noChangeArrowheads="1"/>
          </p:cNvSpPr>
          <p:nvPr/>
        </p:nvSpPr>
        <p:spPr bwMode="auto">
          <a:xfrm>
            <a:off x="8443913" y="5722938"/>
            <a:ext cx="250825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97</a:t>
            </a:r>
            <a:endParaRPr lang="en-GB" sz="1400" baseline="-25000"/>
          </a:p>
        </p:txBody>
      </p:sp>
      <p:sp>
        <p:nvSpPr>
          <p:cNvPr id="660743" name="Rectangle 263"/>
          <p:cNvSpPr>
            <a:spLocks noChangeArrowheads="1"/>
          </p:cNvSpPr>
          <p:nvPr/>
        </p:nvSpPr>
        <p:spPr bwMode="auto">
          <a:xfrm>
            <a:off x="8335963" y="5722938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744" name="Rectangle 264"/>
          <p:cNvSpPr>
            <a:spLocks noChangeArrowheads="1"/>
          </p:cNvSpPr>
          <p:nvPr/>
        </p:nvSpPr>
        <p:spPr bwMode="auto">
          <a:xfrm>
            <a:off x="8694738" y="5722938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745" name="Rectangle 265"/>
          <p:cNvSpPr>
            <a:spLocks noChangeArrowheads="1"/>
          </p:cNvSpPr>
          <p:nvPr/>
        </p:nvSpPr>
        <p:spPr bwMode="auto">
          <a:xfrm>
            <a:off x="7599363" y="5189538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57</a:t>
            </a:r>
            <a:endParaRPr lang="en-GB" sz="1400" baseline="-25000"/>
          </a:p>
        </p:txBody>
      </p:sp>
      <p:sp>
        <p:nvSpPr>
          <p:cNvPr id="660746" name="Rectangle 266"/>
          <p:cNvSpPr>
            <a:spLocks noChangeArrowheads="1"/>
          </p:cNvSpPr>
          <p:nvPr/>
        </p:nvSpPr>
        <p:spPr bwMode="auto">
          <a:xfrm>
            <a:off x="7851775" y="5189538"/>
            <a:ext cx="106363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747" name="Line 267"/>
          <p:cNvSpPr>
            <a:spLocks noChangeShapeType="1"/>
          </p:cNvSpPr>
          <p:nvPr/>
        </p:nvSpPr>
        <p:spPr bwMode="auto">
          <a:xfrm>
            <a:off x="6297613" y="5322888"/>
            <a:ext cx="125412" cy="439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0748" name="Line 268"/>
          <p:cNvSpPr>
            <a:spLocks noChangeShapeType="1"/>
          </p:cNvSpPr>
          <p:nvPr/>
        </p:nvSpPr>
        <p:spPr bwMode="auto">
          <a:xfrm>
            <a:off x="8259763" y="5326063"/>
            <a:ext cx="147637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0749" name="Rectangle 269"/>
          <p:cNvSpPr>
            <a:spLocks noChangeArrowheads="1"/>
          </p:cNvSpPr>
          <p:nvPr/>
        </p:nvSpPr>
        <p:spPr bwMode="auto">
          <a:xfrm>
            <a:off x="7002463" y="5722938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750" name="Rectangle 270"/>
          <p:cNvSpPr>
            <a:spLocks noChangeArrowheads="1"/>
          </p:cNvSpPr>
          <p:nvPr/>
        </p:nvSpPr>
        <p:spPr bwMode="auto">
          <a:xfrm>
            <a:off x="6234113" y="610235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752" name="Rectangle 272"/>
          <p:cNvSpPr>
            <a:spLocks noChangeArrowheads="1"/>
          </p:cNvSpPr>
          <p:nvPr/>
        </p:nvSpPr>
        <p:spPr bwMode="auto">
          <a:xfrm>
            <a:off x="6110288" y="5722938"/>
            <a:ext cx="250825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21</a:t>
            </a:r>
            <a:endParaRPr lang="en-GB" sz="1400" baseline="-25000"/>
          </a:p>
        </p:txBody>
      </p:sp>
      <p:sp>
        <p:nvSpPr>
          <p:cNvPr id="660753" name="Rectangle 273"/>
          <p:cNvSpPr>
            <a:spLocks noChangeArrowheads="1"/>
          </p:cNvSpPr>
          <p:nvPr/>
        </p:nvSpPr>
        <p:spPr bwMode="auto">
          <a:xfrm>
            <a:off x="6002338" y="5722938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754" name="Rectangle 274"/>
          <p:cNvSpPr>
            <a:spLocks noChangeArrowheads="1"/>
          </p:cNvSpPr>
          <p:nvPr/>
        </p:nvSpPr>
        <p:spPr bwMode="auto">
          <a:xfrm>
            <a:off x="6477000" y="5722938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30</a:t>
            </a:r>
            <a:endParaRPr lang="en-GB" sz="1400" baseline="-25000"/>
          </a:p>
        </p:txBody>
      </p:sp>
      <p:sp>
        <p:nvSpPr>
          <p:cNvPr id="660755" name="Rectangle 275"/>
          <p:cNvSpPr>
            <a:spLocks noChangeArrowheads="1"/>
          </p:cNvSpPr>
          <p:nvPr/>
        </p:nvSpPr>
        <p:spPr bwMode="auto">
          <a:xfrm>
            <a:off x="6370638" y="5722938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756" name="Rectangle 276"/>
          <p:cNvSpPr>
            <a:spLocks noChangeArrowheads="1"/>
          </p:cNvSpPr>
          <p:nvPr/>
        </p:nvSpPr>
        <p:spPr bwMode="auto">
          <a:xfrm>
            <a:off x="6729413" y="5722938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757" name="Rectangle 277"/>
          <p:cNvSpPr>
            <a:spLocks noChangeArrowheads="1"/>
          </p:cNvSpPr>
          <p:nvPr/>
        </p:nvSpPr>
        <p:spPr bwMode="auto">
          <a:xfrm>
            <a:off x="5619750" y="5189538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16</a:t>
            </a:r>
            <a:endParaRPr lang="en-GB" sz="1400" baseline="-25000"/>
          </a:p>
        </p:txBody>
      </p:sp>
      <p:sp>
        <p:nvSpPr>
          <p:cNvPr id="660758" name="Rectangle 278"/>
          <p:cNvSpPr>
            <a:spLocks noChangeArrowheads="1"/>
          </p:cNvSpPr>
          <p:nvPr/>
        </p:nvSpPr>
        <p:spPr bwMode="auto">
          <a:xfrm>
            <a:off x="5513388" y="5189538"/>
            <a:ext cx="106362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759" name="Line 279"/>
          <p:cNvSpPr>
            <a:spLocks noChangeShapeType="1"/>
          </p:cNvSpPr>
          <p:nvPr/>
        </p:nvSpPr>
        <p:spPr bwMode="auto">
          <a:xfrm flipH="1">
            <a:off x="5484813" y="5316538"/>
            <a:ext cx="90487" cy="409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0760" name="Line 280"/>
          <p:cNvSpPr>
            <a:spLocks noChangeShapeType="1"/>
          </p:cNvSpPr>
          <p:nvPr/>
        </p:nvSpPr>
        <p:spPr bwMode="auto">
          <a:xfrm>
            <a:off x="7913688" y="5313363"/>
            <a:ext cx="1587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0765" name="Rectangle 285"/>
          <p:cNvSpPr>
            <a:spLocks noChangeArrowheads="1"/>
          </p:cNvSpPr>
          <p:nvPr/>
        </p:nvSpPr>
        <p:spPr bwMode="auto">
          <a:xfrm>
            <a:off x="2603500" y="5265738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78</a:t>
            </a:r>
            <a:endParaRPr lang="en-GB" sz="1400" baseline="-25000"/>
          </a:p>
        </p:txBody>
      </p:sp>
      <p:sp>
        <p:nvSpPr>
          <p:cNvPr id="660766" name="Rectangle 286"/>
          <p:cNvSpPr>
            <a:spLocks noChangeArrowheads="1"/>
          </p:cNvSpPr>
          <p:nvPr/>
        </p:nvSpPr>
        <p:spPr bwMode="auto">
          <a:xfrm>
            <a:off x="2392363" y="5799138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63</a:t>
            </a:r>
            <a:endParaRPr lang="en-GB" sz="1400" baseline="-25000"/>
          </a:p>
        </p:txBody>
      </p:sp>
      <p:sp>
        <p:nvSpPr>
          <p:cNvPr id="660767" name="Rectangle 287"/>
          <p:cNvSpPr>
            <a:spLocks noChangeArrowheads="1"/>
          </p:cNvSpPr>
          <p:nvPr/>
        </p:nvSpPr>
        <p:spPr bwMode="auto">
          <a:xfrm>
            <a:off x="2855913" y="5265738"/>
            <a:ext cx="106362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768" name="Rectangle 288"/>
          <p:cNvSpPr>
            <a:spLocks noChangeArrowheads="1"/>
          </p:cNvSpPr>
          <p:nvPr/>
        </p:nvSpPr>
        <p:spPr bwMode="auto">
          <a:xfrm>
            <a:off x="2644775" y="5799138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769" name="Rectangle 289"/>
          <p:cNvSpPr>
            <a:spLocks noChangeArrowheads="1"/>
          </p:cNvSpPr>
          <p:nvPr/>
        </p:nvSpPr>
        <p:spPr bwMode="auto">
          <a:xfrm>
            <a:off x="2762250" y="5799138"/>
            <a:ext cx="250825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74</a:t>
            </a:r>
            <a:endParaRPr lang="en-GB" sz="1400" baseline="-25000"/>
          </a:p>
        </p:txBody>
      </p:sp>
      <p:sp>
        <p:nvSpPr>
          <p:cNvPr id="660770" name="Rectangle 290"/>
          <p:cNvSpPr>
            <a:spLocks noChangeArrowheads="1"/>
          </p:cNvSpPr>
          <p:nvPr/>
        </p:nvSpPr>
        <p:spPr bwMode="auto">
          <a:xfrm>
            <a:off x="3013075" y="5799138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771" name="Rectangle 291"/>
          <p:cNvSpPr>
            <a:spLocks noChangeArrowheads="1"/>
          </p:cNvSpPr>
          <p:nvPr/>
        </p:nvSpPr>
        <p:spPr bwMode="auto">
          <a:xfrm>
            <a:off x="1900238" y="5265738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21</a:t>
            </a:r>
            <a:endParaRPr lang="en-GB" sz="1400" baseline="-25000"/>
          </a:p>
        </p:txBody>
      </p:sp>
      <p:sp>
        <p:nvSpPr>
          <p:cNvPr id="660772" name="Rectangle 292"/>
          <p:cNvSpPr>
            <a:spLocks noChangeArrowheads="1"/>
          </p:cNvSpPr>
          <p:nvPr/>
        </p:nvSpPr>
        <p:spPr bwMode="auto">
          <a:xfrm>
            <a:off x="1792288" y="5265738"/>
            <a:ext cx="107950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773" name="Rectangle 293"/>
          <p:cNvSpPr>
            <a:spLocks noChangeArrowheads="1"/>
          </p:cNvSpPr>
          <p:nvPr/>
        </p:nvSpPr>
        <p:spPr bwMode="auto">
          <a:xfrm>
            <a:off x="2152650" y="5265738"/>
            <a:ext cx="106363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774" name="Rectangle 294"/>
          <p:cNvSpPr>
            <a:spLocks noChangeArrowheads="1"/>
          </p:cNvSpPr>
          <p:nvPr/>
        </p:nvSpPr>
        <p:spPr bwMode="auto">
          <a:xfrm>
            <a:off x="449263" y="5799138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11</a:t>
            </a:r>
            <a:endParaRPr lang="en-GB" sz="1400" baseline="-25000"/>
          </a:p>
        </p:txBody>
      </p:sp>
      <p:sp>
        <p:nvSpPr>
          <p:cNvPr id="660775" name="Rectangle 295"/>
          <p:cNvSpPr>
            <a:spLocks noChangeArrowheads="1"/>
          </p:cNvSpPr>
          <p:nvPr/>
        </p:nvSpPr>
        <p:spPr bwMode="auto">
          <a:xfrm>
            <a:off x="342900" y="5799138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776" name="Rectangle 296"/>
          <p:cNvSpPr>
            <a:spLocks noChangeArrowheads="1"/>
          </p:cNvSpPr>
          <p:nvPr/>
        </p:nvSpPr>
        <p:spPr bwMode="auto">
          <a:xfrm>
            <a:off x="809625" y="5799138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14</a:t>
            </a:r>
            <a:endParaRPr lang="en-GB" sz="1400" baseline="-25000"/>
          </a:p>
        </p:txBody>
      </p:sp>
      <p:sp>
        <p:nvSpPr>
          <p:cNvPr id="660777" name="Rectangle 297"/>
          <p:cNvSpPr>
            <a:spLocks noChangeArrowheads="1"/>
          </p:cNvSpPr>
          <p:nvPr/>
        </p:nvSpPr>
        <p:spPr bwMode="auto">
          <a:xfrm>
            <a:off x="701675" y="5799138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778" name="Rectangle 298"/>
          <p:cNvSpPr>
            <a:spLocks noChangeArrowheads="1"/>
          </p:cNvSpPr>
          <p:nvPr/>
        </p:nvSpPr>
        <p:spPr bwMode="auto">
          <a:xfrm>
            <a:off x="1062038" y="5799138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779" name="Rectangle 299"/>
          <p:cNvSpPr>
            <a:spLocks noChangeArrowheads="1"/>
          </p:cNvSpPr>
          <p:nvPr/>
        </p:nvSpPr>
        <p:spPr bwMode="auto">
          <a:xfrm>
            <a:off x="3370263" y="5799138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85</a:t>
            </a:r>
            <a:endParaRPr lang="en-GB" sz="1400" baseline="-25000"/>
          </a:p>
        </p:txBody>
      </p:sp>
      <p:sp>
        <p:nvSpPr>
          <p:cNvPr id="660780" name="Rectangle 300"/>
          <p:cNvSpPr>
            <a:spLocks noChangeArrowheads="1"/>
          </p:cNvSpPr>
          <p:nvPr/>
        </p:nvSpPr>
        <p:spPr bwMode="auto">
          <a:xfrm>
            <a:off x="3262313" y="5799138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781" name="Rectangle 301"/>
          <p:cNvSpPr>
            <a:spLocks noChangeArrowheads="1"/>
          </p:cNvSpPr>
          <p:nvPr/>
        </p:nvSpPr>
        <p:spPr bwMode="auto">
          <a:xfrm>
            <a:off x="3729038" y="5799138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97</a:t>
            </a:r>
            <a:endParaRPr lang="en-GB" sz="1400" baseline="-25000"/>
          </a:p>
        </p:txBody>
      </p:sp>
      <p:sp>
        <p:nvSpPr>
          <p:cNvPr id="660782" name="Rectangle 302"/>
          <p:cNvSpPr>
            <a:spLocks noChangeArrowheads="1"/>
          </p:cNvSpPr>
          <p:nvPr/>
        </p:nvSpPr>
        <p:spPr bwMode="auto">
          <a:xfrm>
            <a:off x="3622675" y="5799138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783" name="Rectangle 303"/>
          <p:cNvSpPr>
            <a:spLocks noChangeArrowheads="1"/>
          </p:cNvSpPr>
          <p:nvPr/>
        </p:nvSpPr>
        <p:spPr bwMode="auto">
          <a:xfrm>
            <a:off x="3981450" y="5799138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784" name="Rectangle 304"/>
          <p:cNvSpPr>
            <a:spLocks noChangeArrowheads="1"/>
          </p:cNvSpPr>
          <p:nvPr/>
        </p:nvSpPr>
        <p:spPr bwMode="auto">
          <a:xfrm>
            <a:off x="2251075" y="5265738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57</a:t>
            </a:r>
            <a:endParaRPr lang="en-GB" sz="1400" baseline="-25000"/>
          </a:p>
        </p:txBody>
      </p:sp>
      <p:sp>
        <p:nvSpPr>
          <p:cNvPr id="660785" name="Rectangle 305"/>
          <p:cNvSpPr>
            <a:spLocks noChangeArrowheads="1"/>
          </p:cNvSpPr>
          <p:nvPr/>
        </p:nvSpPr>
        <p:spPr bwMode="auto">
          <a:xfrm>
            <a:off x="2503488" y="5265738"/>
            <a:ext cx="107950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786" name="Line 306"/>
          <p:cNvSpPr>
            <a:spLocks noChangeShapeType="1"/>
          </p:cNvSpPr>
          <p:nvPr/>
        </p:nvSpPr>
        <p:spPr bwMode="auto">
          <a:xfrm flipH="1">
            <a:off x="1709738" y="5418138"/>
            <a:ext cx="119062" cy="420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0787" name="Line 307"/>
          <p:cNvSpPr>
            <a:spLocks noChangeShapeType="1"/>
          </p:cNvSpPr>
          <p:nvPr/>
        </p:nvSpPr>
        <p:spPr bwMode="auto">
          <a:xfrm>
            <a:off x="2913063" y="5411788"/>
            <a:ext cx="779462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0788" name="Rectangle 308"/>
          <p:cNvSpPr>
            <a:spLocks noChangeArrowheads="1"/>
          </p:cNvSpPr>
          <p:nvPr/>
        </p:nvSpPr>
        <p:spPr bwMode="auto">
          <a:xfrm>
            <a:off x="2287588" y="5799138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790" name="Line 310"/>
          <p:cNvSpPr>
            <a:spLocks noChangeShapeType="1"/>
          </p:cNvSpPr>
          <p:nvPr/>
        </p:nvSpPr>
        <p:spPr bwMode="auto">
          <a:xfrm>
            <a:off x="2554288" y="5405438"/>
            <a:ext cx="152400" cy="428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0791" name="Rectangle 311"/>
          <p:cNvSpPr>
            <a:spLocks noChangeArrowheads="1"/>
          </p:cNvSpPr>
          <p:nvPr/>
        </p:nvSpPr>
        <p:spPr bwMode="auto">
          <a:xfrm>
            <a:off x="1395413" y="5799138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19</a:t>
            </a:r>
            <a:endParaRPr lang="en-GB" sz="1400" baseline="-25000"/>
          </a:p>
        </p:txBody>
      </p:sp>
      <p:sp>
        <p:nvSpPr>
          <p:cNvPr id="660792" name="Rectangle 312"/>
          <p:cNvSpPr>
            <a:spLocks noChangeArrowheads="1"/>
          </p:cNvSpPr>
          <p:nvPr/>
        </p:nvSpPr>
        <p:spPr bwMode="auto">
          <a:xfrm>
            <a:off x="1289050" y="5799138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793" name="Rectangle 313"/>
          <p:cNvSpPr>
            <a:spLocks noChangeArrowheads="1"/>
          </p:cNvSpPr>
          <p:nvPr/>
        </p:nvSpPr>
        <p:spPr bwMode="auto">
          <a:xfrm>
            <a:off x="1763713" y="5799138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20</a:t>
            </a:r>
            <a:endParaRPr lang="en-GB" sz="1400" baseline="-25000"/>
          </a:p>
        </p:txBody>
      </p:sp>
      <p:sp>
        <p:nvSpPr>
          <p:cNvPr id="660794" name="Rectangle 314"/>
          <p:cNvSpPr>
            <a:spLocks noChangeArrowheads="1"/>
          </p:cNvSpPr>
          <p:nvPr/>
        </p:nvSpPr>
        <p:spPr bwMode="auto">
          <a:xfrm>
            <a:off x="1655763" y="5799138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795" name="Rectangle 315"/>
          <p:cNvSpPr>
            <a:spLocks noChangeArrowheads="1"/>
          </p:cNvSpPr>
          <p:nvPr/>
        </p:nvSpPr>
        <p:spPr bwMode="auto">
          <a:xfrm>
            <a:off x="2016125" y="5799138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796" name="Rectangle 316"/>
          <p:cNvSpPr>
            <a:spLocks noChangeArrowheads="1"/>
          </p:cNvSpPr>
          <p:nvPr/>
        </p:nvSpPr>
        <p:spPr bwMode="auto">
          <a:xfrm>
            <a:off x="1539875" y="5265738"/>
            <a:ext cx="250825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16</a:t>
            </a:r>
            <a:endParaRPr lang="en-GB" sz="1400" baseline="-25000"/>
          </a:p>
        </p:txBody>
      </p:sp>
      <p:sp>
        <p:nvSpPr>
          <p:cNvPr id="660797" name="Rectangle 317"/>
          <p:cNvSpPr>
            <a:spLocks noChangeArrowheads="1"/>
          </p:cNvSpPr>
          <p:nvPr/>
        </p:nvSpPr>
        <p:spPr bwMode="auto">
          <a:xfrm>
            <a:off x="1431925" y="5265738"/>
            <a:ext cx="107950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798" name="Line 318"/>
          <p:cNvSpPr>
            <a:spLocks noChangeShapeType="1"/>
          </p:cNvSpPr>
          <p:nvPr/>
        </p:nvSpPr>
        <p:spPr bwMode="auto">
          <a:xfrm flipH="1">
            <a:off x="762000" y="5402263"/>
            <a:ext cx="739775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0799" name="Line 319"/>
          <p:cNvSpPr>
            <a:spLocks noChangeShapeType="1"/>
          </p:cNvSpPr>
          <p:nvPr/>
        </p:nvSpPr>
        <p:spPr bwMode="auto">
          <a:xfrm>
            <a:off x="2212975" y="5413375"/>
            <a:ext cx="6350" cy="766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0800" name="Rectangle 320"/>
          <p:cNvSpPr>
            <a:spLocks noChangeArrowheads="1"/>
          </p:cNvSpPr>
          <p:nvPr/>
        </p:nvSpPr>
        <p:spPr bwMode="auto">
          <a:xfrm>
            <a:off x="1397000" y="6180138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21</a:t>
            </a:r>
            <a:endParaRPr lang="en-GB" sz="1400" baseline="-25000"/>
          </a:p>
        </p:txBody>
      </p:sp>
      <p:sp>
        <p:nvSpPr>
          <p:cNvPr id="660801" name="Rectangle 321"/>
          <p:cNvSpPr>
            <a:spLocks noChangeArrowheads="1"/>
          </p:cNvSpPr>
          <p:nvPr/>
        </p:nvSpPr>
        <p:spPr bwMode="auto">
          <a:xfrm>
            <a:off x="1290638" y="6180138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802" name="Rectangle 322"/>
          <p:cNvSpPr>
            <a:spLocks noChangeArrowheads="1"/>
          </p:cNvSpPr>
          <p:nvPr/>
        </p:nvSpPr>
        <p:spPr bwMode="auto">
          <a:xfrm>
            <a:off x="1755775" y="6180138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30</a:t>
            </a:r>
            <a:endParaRPr lang="en-GB" sz="1400" baseline="-25000"/>
          </a:p>
        </p:txBody>
      </p:sp>
      <p:sp>
        <p:nvSpPr>
          <p:cNvPr id="660803" name="Rectangle 323"/>
          <p:cNvSpPr>
            <a:spLocks noChangeArrowheads="1"/>
          </p:cNvSpPr>
          <p:nvPr/>
        </p:nvSpPr>
        <p:spPr bwMode="auto">
          <a:xfrm>
            <a:off x="1649413" y="6180138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804" name="Rectangle 324"/>
          <p:cNvSpPr>
            <a:spLocks noChangeArrowheads="1"/>
          </p:cNvSpPr>
          <p:nvPr/>
        </p:nvSpPr>
        <p:spPr bwMode="auto">
          <a:xfrm>
            <a:off x="2008188" y="6180138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805" name="Rectangle 325"/>
          <p:cNvSpPr>
            <a:spLocks noChangeArrowheads="1"/>
          </p:cNvSpPr>
          <p:nvPr/>
        </p:nvSpPr>
        <p:spPr bwMode="auto">
          <a:xfrm>
            <a:off x="2103438" y="6180138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42</a:t>
            </a:r>
            <a:endParaRPr lang="en-GB" sz="1400" baseline="-25000"/>
          </a:p>
        </p:txBody>
      </p:sp>
      <p:sp>
        <p:nvSpPr>
          <p:cNvPr id="660806" name="Rectangle 326"/>
          <p:cNvSpPr>
            <a:spLocks noChangeArrowheads="1"/>
          </p:cNvSpPr>
          <p:nvPr/>
        </p:nvSpPr>
        <p:spPr bwMode="auto">
          <a:xfrm>
            <a:off x="2462213" y="6180138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45</a:t>
            </a:r>
            <a:endParaRPr lang="en-GB" sz="1400" baseline="-25000"/>
          </a:p>
        </p:txBody>
      </p:sp>
      <p:sp>
        <p:nvSpPr>
          <p:cNvPr id="660807" name="Rectangle 327"/>
          <p:cNvSpPr>
            <a:spLocks noChangeArrowheads="1"/>
          </p:cNvSpPr>
          <p:nvPr/>
        </p:nvSpPr>
        <p:spPr bwMode="auto">
          <a:xfrm>
            <a:off x="2355850" y="6180138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808" name="Rectangle 328"/>
          <p:cNvSpPr>
            <a:spLocks noChangeArrowheads="1"/>
          </p:cNvSpPr>
          <p:nvPr/>
        </p:nvSpPr>
        <p:spPr bwMode="auto">
          <a:xfrm>
            <a:off x="2830513" y="6180138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52</a:t>
            </a:r>
            <a:endParaRPr lang="en-GB" sz="1400" baseline="-25000"/>
          </a:p>
        </p:txBody>
      </p:sp>
      <p:sp>
        <p:nvSpPr>
          <p:cNvPr id="660809" name="Rectangle 329"/>
          <p:cNvSpPr>
            <a:spLocks noChangeArrowheads="1"/>
          </p:cNvSpPr>
          <p:nvPr/>
        </p:nvSpPr>
        <p:spPr bwMode="auto">
          <a:xfrm>
            <a:off x="2724150" y="6180138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810" name="Rectangle 330"/>
          <p:cNvSpPr>
            <a:spLocks noChangeArrowheads="1"/>
          </p:cNvSpPr>
          <p:nvPr/>
        </p:nvSpPr>
        <p:spPr bwMode="auto">
          <a:xfrm>
            <a:off x="3082925" y="6180138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811" name="Text Box 331"/>
          <p:cNvSpPr txBox="1">
            <a:spLocks noChangeArrowheads="1"/>
          </p:cNvSpPr>
          <p:nvPr/>
        </p:nvSpPr>
        <p:spPr bwMode="auto">
          <a:xfrm>
            <a:off x="1770063" y="6542088"/>
            <a:ext cx="12017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>
                <a:solidFill>
                  <a:srgbClr val="FF0000"/>
                </a:solidFill>
              </a:rPr>
              <a:t>overflow</a:t>
            </a:r>
          </a:p>
        </p:txBody>
      </p:sp>
      <p:sp>
        <p:nvSpPr>
          <p:cNvPr id="660812" name="Rectangle 332"/>
          <p:cNvSpPr>
            <a:spLocks noChangeArrowheads="1"/>
          </p:cNvSpPr>
          <p:nvPr/>
        </p:nvSpPr>
        <p:spPr bwMode="auto">
          <a:xfrm>
            <a:off x="7608888" y="6103938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63</a:t>
            </a:r>
            <a:endParaRPr lang="en-GB" sz="1400" baseline="-25000"/>
          </a:p>
        </p:txBody>
      </p:sp>
      <p:sp>
        <p:nvSpPr>
          <p:cNvPr id="660813" name="Rectangle 333"/>
          <p:cNvSpPr>
            <a:spLocks noChangeArrowheads="1"/>
          </p:cNvSpPr>
          <p:nvPr/>
        </p:nvSpPr>
        <p:spPr bwMode="auto">
          <a:xfrm>
            <a:off x="7502525" y="6103938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814" name="Rectangle 334"/>
          <p:cNvSpPr>
            <a:spLocks noChangeArrowheads="1"/>
          </p:cNvSpPr>
          <p:nvPr/>
        </p:nvSpPr>
        <p:spPr bwMode="auto">
          <a:xfrm>
            <a:off x="7967663" y="6103938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74</a:t>
            </a:r>
            <a:endParaRPr lang="en-GB" sz="1400" baseline="-25000"/>
          </a:p>
        </p:txBody>
      </p:sp>
      <p:sp>
        <p:nvSpPr>
          <p:cNvPr id="660815" name="Rectangle 335"/>
          <p:cNvSpPr>
            <a:spLocks noChangeArrowheads="1"/>
          </p:cNvSpPr>
          <p:nvPr/>
        </p:nvSpPr>
        <p:spPr bwMode="auto">
          <a:xfrm>
            <a:off x="7861300" y="6103938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816" name="Rectangle 336"/>
          <p:cNvSpPr>
            <a:spLocks noChangeArrowheads="1"/>
          </p:cNvSpPr>
          <p:nvPr/>
        </p:nvSpPr>
        <p:spPr bwMode="auto">
          <a:xfrm>
            <a:off x="8221663" y="610235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817" name="Rectangle 337"/>
          <p:cNvSpPr>
            <a:spLocks noChangeArrowheads="1"/>
          </p:cNvSpPr>
          <p:nvPr/>
        </p:nvSpPr>
        <p:spPr bwMode="auto">
          <a:xfrm>
            <a:off x="7500938" y="5184775"/>
            <a:ext cx="106362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818" name="Rectangle 338"/>
          <p:cNvSpPr>
            <a:spLocks noChangeArrowheads="1"/>
          </p:cNvSpPr>
          <p:nvPr/>
        </p:nvSpPr>
        <p:spPr bwMode="auto">
          <a:xfrm>
            <a:off x="6754813" y="4789488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42</a:t>
            </a:r>
            <a:endParaRPr lang="en-GB" sz="1400" baseline="-25000"/>
          </a:p>
        </p:txBody>
      </p:sp>
      <p:sp>
        <p:nvSpPr>
          <p:cNvPr id="660819" name="Rectangle 339"/>
          <p:cNvSpPr>
            <a:spLocks noChangeArrowheads="1"/>
          </p:cNvSpPr>
          <p:nvPr/>
        </p:nvSpPr>
        <p:spPr bwMode="auto">
          <a:xfrm>
            <a:off x="6646863" y="4789488"/>
            <a:ext cx="107950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820" name="Rectangle 340"/>
          <p:cNvSpPr>
            <a:spLocks noChangeArrowheads="1"/>
          </p:cNvSpPr>
          <p:nvPr/>
        </p:nvSpPr>
        <p:spPr bwMode="auto">
          <a:xfrm>
            <a:off x="7007225" y="4789488"/>
            <a:ext cx="106363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821" name="Line 341"/>
          <p:cNvSpPr>
            <a:spLocks noChangeShapeType="1"/>
          </p:cNvSpPr>
          <p:nvPr/>
        </p:nvSpPr>
        <p:spPr bwMode="auto">
          <a:xfrm>
            <a:off x="5927725" y="5322888"/>
            <a:ext cx="3175" cy="830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0751" name="Line 271"/>
          <p:cNvSpPr>
            <a:spLocks noChangeShapeType="1"/>
          </p:cNvSpPr>
          <p:nvPr/>
        </p:nvSpPr>
        <p:spPr bwMode="auto">
          <a:xfrm flipH="1">
            <a:off x="7419975" y="5319713"/>
            <a:ext cx="139700" cy="438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0822" name="Line 342"/>
          <p:cNvSpPr>
            <a:spLocks noChangeShapeType="1"/>
          </p:cNvSpPr>
          <p:nvPr/>
        </p:nvSpPr>
        <p:spPr bwMode="auto">
          <a:xfrm flipH="1">
            <a:off x="5913438" y="4903788"/>
            <a:ext cx="793750" cy="277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0823" name="Line 343"/>
          <p:cNvSpPr>
            <a:spLocks noChangeShapeType="1"/>
          </p:cNvSpPr>
          <p:nvPr/>
        </p:nvSpPr>
        <p:spPr bwMode="auto">
          <a:xfrm>
            <a:off x="7045325" y="4911725"/>
            <a:ext cx="868363" cy="265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0824" name="Text Box 344"/>
          <p:cNvSpPr txBox="1">
            <a:spLocks noChangeArrowheads="1"/>
          </p:cNvSpPr>
          <p:nvPr/>
        </p:nvSpPr>
        <p:spPr bwMode="auto">
          <a:xfrm>
            <a:off x="325438" y="1524000"/>
            <a:ext cx="2603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chemeClr val="accent2"/>
                </a:solidFill>
              </a:rPr>
              <a:t>Insert 45, 42, 57</a:t>
            </a:r>
          </a:p>
        </p:txBody>
      </p:sp>
      <p:sp>
        <p:nvSpPr>
          <p:cNvPr id="660825" name="Rectangle 345"/>
          <p:cNvSpPr>
            <a:spLocks noChangeArrowheads="1"/>
          </p:cNvSpPr>
          <p:nvPr/>
        </p:nvSpPr>
        <p:spPr bwMode="auto">
          <a:xfrm>
            <a:off x="1490663" y="25146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42</a:t>
            </a:r>
            <a:endParaRPr lang="en-GB" sz="1400" baseline="-25000"/>
          </a:p>
        </p:txBody>
      </p:sp>
      <p:sp>
        <p:nvSpPr>
          <p:cNvPr id="660826" name="Rectangle 346"/>
          <p:cNvSpPr>
            <a:spLocks noChangeArrowheads="1"/>
          </p:cNvSpPr>
          <p:nvPr/>
        </p:nvSpPr>
        <p:spPr bwMode="auto">
          <a:xfrm>
            <a:off x="1384300" y="2514600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827" name="Rectangle 347"/>
          <p:cNvSpPr>
            <a:spLocks noChangeArrowheads="1"/>
          </p:cNvSpPr>
          <p:nvPr/>
        </p:nvSpPr>
        <p:spPr bwMode="auto">
          <a:xfrm>
            <a:off x="1849438" y="25146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45</a:t>
            </a:r>
            <a:endParaRPr lang="en-GB" sz="1400" baseline="-25000"/>
          </a:p>
        </p:txBody>
      </p:sp>
      <p:sp>
        <p:nvSpPr>
          <p:cNvPr id="660828" name="Rectangle 348"/>
          <p:cNvSpPr>
            <a:spLocks noChangeArrowheads="1"/>
          </p:cNvSpPr>
          <p:nvPr/>
        </p:nvSpPr>
        <p:spPr bwMode="auto">
          <a:xfrm>
            <a:off x="1743075" y="2514600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829" name="Rectangle 349"/>
          <p:cNvSpPr>
            <a:spLocks noChangeArrowheads="1"/>
          </p:cNvSpPr>
          <p:nvPr/>
        </p:nvSpPr>
        <p:spPr bwMode="auto">
          <a:xfrm>
            <a:off x="2217738" y="25146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57</a:t>
            </a:r>
            <a:endParaRPr lang="en-GB" sz="1400" baseline="-25000"/>
          </a:p>
        </p:txBody>
      </p:sp>
      <p:sp>
        <p:nvSpPr>
          <p:cNvPr id="660830" name="Rectangle 350"/>
          <p:cNvSpPr>
            <a:spLocks noChangeArrowheads="1"/>
          </p:cNvSpPr>
          <p:nvPr/>
        </p:nvSpPr>
        <p:spPr bwMode="auto">
          <a:xfrm>
            <a:off x="2111375" y="2514600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831" name="Rectangle 351"/>
          <p:cNvSpPr>
            <a:spLocks noChangeArrowheads="1"/>
          </p:cNvSpPr>
          <p:nvPr/>
        </p:nvSpPr>
        <p:spPr bwMode="auto">
          <a:xfrm>
            <a:off x="2576513" y="25146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63</a:t>
            </a:r>
            <a:endParaRPr lang="en-GB" sz="1400" baseline="-25000"/>
          </a:p>
        </p:txBody>
      </p:sp>
      <p:sp>
        <p:nvSpPr>
          <p:cNvPr id="660832" name="Rectangle 352"/>
          <p:cNvSpPr>
            <a:spLocks noChangeArrowheads="1"/>
          </p:cNvSpPr>
          <p:nvPr/>
        </p:nvSpPr>
        <p:spPr bwMode="auto">
          <a:xfrm>
            <a:off x="2470150" y="2514600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833" name="Rectangle 353"/>
          <p:cNvSpPr>
            <a:spLocks noChangeArrowheads="1"/>
          </p:cNvSpPr>
          <p:nvPr/>
        </p:nvSpPr>
        <p:spPr bwMode="auto">
          <a:xfrm>
            <a:off x="2828925" y="25146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834" name="Rectangle 354"/>
          <p:cNvSpPr>
            <a:spLocks noChangeArrowheads="1"/>
          </p:cNvSpPr>
          <p:nvPr/>
        </p:nvSpPr>
        <p:spPr bwMode="auto">
          <a:xfrm>
            <a:off x="2946400" y="2514600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74</a:t>
            </a:r>
            <a:endParaRPr lang="en-GB" sz="1400" baseline="-25000"/>
          </a:p>
        </p:txBody>
      </p:sp>
      <p:sp>
        <p:nvSpPr>
          <p:cNvPr id="660835" name="Rectangle 355"/>
          <p:cNvSpPr>
            <a:spLocks noChangeArrowheads="1"/>
          </p:cNvSpPr>
          <p:nvPr/>
        </p:nvSpPr>
        <p:spPr bwMode="auto">
          <a:xfrm>
            <a:off x="3198813" y="2514600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836" name="Rectangle 356"/>
          <p:cNvSpPr>
            <a:spLocks noChangeArrowheads="1"/>
          </p:cNvSpPr>
          <p:nvPr/>
        </p:nvSpPr>
        <p:spPr bwMode="auto">
          <a:xfrm>
            <a:off x="2014538" y="19812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21</a:t>
            </a:r>
            <a:endParaRPr lang="en-GB" sz="1400" baseline="-25000"/>
          </a:p>
        </p:txBody>
      </p:sp>
      <p:sp>
        <p:nvSpPr>
          <p:cNvPr id="660837" name="Rectangle 357"/>
          <p:cNvSpPr>
            <a:spLocks noChangeArrowheads="1"/>
          </p:cNvSpPr>
          <p:nvPr/>
        </p:nvSpPr>
        <p:spPr bwMode="auto">
          <a:xfrm>
            <a:off x="1906588" y="1981200"/>
            <a:ext cx="107950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838" name="Rectangle 358"/>
          <p:cNvSpPr>
            <a:spLocks noChangeArrowheads="1"/>
          </p:cNvSpPr>
          <p:nvPr/>
        </p:nvSpPr>
        <p:spPr bwMode="auto">
          <a:xfrm>
            <a:off x="2266950" y="1981200"/>
            <a:ext cx="106363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839" name="Rectangle 359"/>
          <p:cNvSpPr>
            <a:spLocks noChangeArrowheads="1"/>
          </p:cNvSpPr>
          <p:nvPr/>
        </p:nvSpPr>
        <p:spPr bwMode="auto">
          <a:xfrm>
            <a:off x="528638" y="25146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11</a:t>
            </a:r>
            <a:endParaRPr lang="en-GB" sz="1400" baseline="-25000"/>
          </a:p>
        </p:txBody>
      </p:sp>
      <p:sp>
        <p:nvSpPr>
          <p:cNvPr id="660840" name="Rectangle 360"/>
          <p:cNvSpPr>
            <a:spLocks noChangeArrowheads="1"/>
          </p:cNvSpPr>
          <p:nvPr/>
        </p:nvSpPr>
        <p:spPr bwMode="auto">
          <a:xfrm>
            <a:off x="422275" y="2514600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841" name="Rectangle 361"/>
          <p:cNvSpPr>
            <a:spLocks noChangeArrowheads="1"/>
          </p:cNvSpPr>
          <p:nvPr/>
        </p:nvSpPr>
        <p:spPr bwMode="auto">
          <a:xfrm>
            <a:off x="889000" y="2514600"/>
            <a:ext cx="250825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14</a:t>
            </a:r>
            <a:endParaRPr lang="en-GB" sz="1400" baseline="-25000"/>
          </a:p>
        </p:txBody>
      </p:sp>
      <p:sp>
        <p:nvSpPr>
          <p:cNvPr id="660842" name="Rectangle 362"/>
          <p:cNvSpPr>
            <a:spLocks noChangeArrowheads="1"/>
          </p:cNvSpPr>
          <p:nvPr/>
        </p:nvSpPr>
        <p:spPr bwMode="auto">
          <a:xfrm>
            <a:off x="781050" y="25146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843" name="Rectangle 363"/>
          <p:cNvSpPr>
            <a:spLocks noChangeArrowheads="1"/>
          </p:cNvSpPr>
          <p:nvPr/>
        </p:nvSpPr>
        <p:spPr bwMode="auto">
          <a:xfrm>
            <a:off x="1139825" y="25146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844" name="Rectangle 364"/>
          <p:cNvSpPr>
            <a:spLocks noChangeArrowheads="1"/>
          </p:cNvSpPr>
          <p:nvPr/>
        </p:nvSpPr>
        <p:spPr bwMode="auto">
          <a:xfrm>
            <a:off x="3554413" y="25146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85</a:t>
            </a:r>
            <a:endParaRPr lang="en-GB" sz="1400" baseline="-25000"/>
          </a:p>
        </p:txBody>
      </p:sp>
      <p:sp>
        <p:nvSpPr>
          <p:cNvPr id="660845" name="Rectangle 365"/>
          <p:cNvSpPr>
            <a:spLocks noChangeArrowheads="1"/>
          </p:cNvSpPr>
          <p:nvPr/>
        </p:nvSpPr>
        <p:spPr bwMode="auto">
          <a:xfrm>
            <a:off x="3448050" y="2514600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846" name="Rectangle 366"/>
          <p:cNvSpPr>
            <a:spLocks noChangeArrowheads="1"/>
          </p:cNvSpPr>
          <p:nvPr/>
        </p:nvSpPr>
        <p:spPr bwMode="auto">
          <a:xfrm>
            <a:off x="3913188" y="25146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97</a:t>
            </a:r>
            <a:endParaRPr lang="en-GB" sz="1400" baseline="-25000"/>
          </a:p>
        </p:txBody>
      </p:sp>
      <p:sp>
        <p:nvSpPr>
          <p:cNvPr id="660847" name="Rectangle 367"/>
          <p:cNvSpPr>
            <a:spLocks noChangeArrowheads="1"/>
          </p:cNvSpPr>
          <p:nvPr/>
        </p:nvSpPr>
        <p:spPr bwMode="auto">
          <a:xfrm>
            <a:off x="3806825" y="2514600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848" name="Rectangle 368"/>
          <p:cNvSpPr>
            <a:spLocks noChangeArrowheads="1"/>
          </p:cNvSpPr>
          <p:nvPr/>
        </p:nvSpPr>
        <p:spPr bwMode="auto">
          <a:xfrm>
            <a:off x="4165600" y="25146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849" name="Line 369"/>
          <p:cNvSpPr>
            <a:spLocks noChangeShapeType="1"/>
          </p:cNvSpPr>
          <p:nvPr/>
        </p:nvSpPr>
        <p:spPr bwMode="auto">
          <a:xfrm flipH="1">
            <a:off x="817563" y="2133600"/>
            <a:ext cx="1158875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0850" name="Rectangle 370"/>
          <p:cNvSpPr>
            <a:spLocks noChangeArrowheads="1"/>
          </p:cNvSpPr>
          <p:nvPr/>
        </p:nvSpPr>
        <p:spPr bwMode="auto">
          <a:xfrm>
            <a:off x="2365375" y="1981200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78</a:t>
            </a:r>
            <a:endParaRPr lang="en-GB" sz="1400" baseline="-25000"/>
          </a:p>
        </p:txBody>
      </p:sp>
      <p:sp>
        <p:nvSpPr>
          <p:cNvPr id="660851" name="Rectangle 371"/>
          <p:cNvSpPr>
            <a:spLocks noChangeArrowheads="1"/>
          </p:cNvSpPr>
          <p:nvPr/>
        </p:nvSpPr>
        <p:spPr bwMode="auto">
          <a:xfrm>
            <a:off x="2617788" y="1981200"/>
            <a:ext cx="107950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852" name="Line 372"/>
          <p:cNvSpPr>
            <a:spLocks noChangeShapeType="1"/>
          </p:cNvSpPr>
          <p:nvPr/>
        </p:nvSpPr>
        <p:spPr bwMode="auto">
          <a:xfrm flipH="1">
            <a:off x="2306638" y="2112963"/>
            <a:ext cx="7937" cy="422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0853" name="Line 373"/>
          <p:cNvSpPr>
            <a:spLocks noChangeShapeType="1"/>
          </p:cNvSpPr>
          <p:nvPr/>
        </p:nvSpPr>
        <p:spPr bwMode="auto">
          <a:xfrm>
            <a:off x="2657475" y="2112963"/>
            <a:ext cx="1200150" cy="388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0854" name="AutoShape 374"/>
          <p:cNvSpPr>
            <a:spLocks noChangeArrowheads="1"/>
          </p:cNvSpPr>
          <p:nvPr/>
        </p:nvSpPr>
        <p:spPr bwMode="auto">
          <a:xfrm>
            <a:off x="4406900" y="1981200"/>
            <a:ext cx="561975" cy="304800"/>
          </a:xfrm>
          <a:prstGeom prst="rightArrow">
            <a:avLst>
              <a:gd name="adj1" fmla="val 50000"/>
              <a:gd name="adj2" fmla="val 49918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855" name="Rectangle 375"/>
          <p:cNvSpPr>
            <a:spLocks noChangeArrowheads="1"/>
          </p:cNvSpPr>
          <p:nvPr/>
        </p:nvSpPr>
        <p:spPr bwMode="auto">
          <a:xfrm>
            <a:off x="6235700" y="2514600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42</a:t>
            </a:r>
            <a:endParaRPr lang="en-GB" sz="1400" baseline="-25000"/>
          </a:p>
        </p:txBody>
      </p:sp>
      <p:sp>
        <p:nvSpPr>
          <p:cNvPr id="660856" name="Rectangle 376"/>
          <p:cNvSpPr>
            <a:spLocks noChangeArrowheads="1"/>
          </p:cNvSpPr>
          <p:nvPr/>
        </p:nvSpPr>
        <p:spPr bwMode="auto">
          <a:xfrm>
            <a:off x="6129338" y="2514600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857" name="Rectangle 377"/>
          <p:cNvSpPr>
            <a:spLocks noChangeArrowheads="1"/>
          </p:cNvSpPr>
          <p:nvPr/>
        </p:nvSpPr>
        <p:spPr bwMode="auto">
          <a:xfrm>
            <a:off x="6594475" y="2514600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45</a:t>
            </a:r>
            <a:endParaRPr lang="en-GB" sz="1400" baseline="-25000"/>
          </a:p>
        </p:txBody>
      </p:sp>
      <p:sp>
        <p:nvSpPr>
          <p:cNvPr id="660858" name="Rectangle 378"/>
          <p:cNvSpPr>
            <a:spLocks noChangeArrowheads="1"/>
          </p:cNvSpPr>
          <p:nvPr/>
        </p:nvSpPr>
        <p:spPr bwMode="auto">
          <a:xfrm>
            <a:off x="6488113" y="2514600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859" name="Rectangle 379"/>
          <p:cNvSpPr>
            <a:spLocks noChangeArrowheads="1"/>
          </p:cNvSpPr>
          <p:nvPr/>
        </p:nvSpPr>
        <p:spPr bwMode="auto">
          <a:xfrm>
            <a:off x="7291388" y="19812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78</a:t>
            </a:r>
            <a:endParaRPr lang="en-GB" sz="1400" baseline="-25000"/>
          </a:p>
        </p:txBody>
      </p:sp>
      <p:sp>
        <p:nvSpPr>
          <p:cNvPr id="660860" name="Rectangle 380"/>
          <p:cNvSpPr>
            <a:spLocks noChangeArrowheads="1"/>
          </p:cNvSpPr>
          <p:nvPr/>
        </p:nvSpPr>
        <p:spPr bwMode="auto">
          <a:xfrm>
            <a:off x="7150100" y="2514600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63</a:t>
            </a:r>
            <a:endParaRPr lang="en-GB" sz="1400" baseline="-25000"/>
          </a:p>
        </p:txBody>
      </p:sp>
      <p:sp>
        <p:nvSpPr>
          <p:cNvPr id="660861" name="Rectangle 381"/>
          <p:cNvSpPr>
            <a:spLocks noChangeArrowheads="1"/>
          </p:cNvSpPr>
          <p:nvPr/>
        </p:nvSpPr>
        <p:spPr bwMode="auto">
          <a:xfrm>
            <a:off x="7543800" y="1981200"/>
            <a:ext cx="106363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862" name="Rectangle 382"/>
          <p:cNvSpPr>
            <a:spLocks noChangeArrowheads="1"/>
          </p:cNvSpPr>
          <p:nvPr/>
        </p:nvSpPr>
        <p:spPr bwMode="auto">
          <a:xfrm>
            <a:off x="7402513" y="2514600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863" name="Rectangle 383"/>
          <p:cNvSpPr>
            <a:spLocks noChangeArrowheads="1"/>
          </p:cNvSpPr>
          <p:nvPr/>
        </p:nvSpPr>
        <p:spPr bwMode="auto">
          <a:xfrm>
            <a:off x="7519988" y="25146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74</a:t>
            </a:r>
            <a:endParaRPr lang="en-GB" sz="1400" baseline="-25000"/>
          </a:p>
        </p:txBody>
      </p:sp>
      <p:sp>
        <p:nvSpPr>
          <p:cNvPr id="660864" name="Rectangle 384"/>
          <p:cNvSpPr>
            <a:spLocks noChangeArrowheads="1"/>
          </p:cNvSpPr>
          <p:nvPr/>
        </p:nvSpPr>
        <p:spPr bwMode="auto">
          <a:xfrm>
            <a:off x="7772400" y="2514600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865" name="Rectangle 385"/>
          <p:cNvSpPr>
            <a:spLocks noChangeArrowheads="1"/>
          </p:cNvSpPr>
          <p:nvPr/>
        </p:nvSpPr>
        <p:spPr bwMode="auto">
          <a:xfrm>
            <a:off x="6588125" y="1981200"/>
            <a:ext cx="250825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21</a:t>
            </a:r>
            <a:endParaRPr lang="en-GB" sz="1400" baseline="-25000"/>
          </a:p>
        </p:txBody>
      </p:sp>
      <p:sp>
        <p:nvSpPr>
          <p:cNvPr id="660866" name="Rectangle 386"/>
          <p:cNvSpPr>
            <a:spLocks noChangeArrowheads="1"/>
          </p:cNvSpPr>
          <p:nvPr/>
        </p:nvSpPr>
        <p:spPr bwMode="auto">
          <a:xfrm>
            <a:off x="6480175" y="1981200"/>
            <a:ext cx="107950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867" name="Rectangle 387"/>
          <p:cNvSpPr>
            <a:spLocks noChangeArrowheads="1"/>
          </p:cNvSpPr>
          <p:nvPr/>
        </p:nvSpPr>
        <p:spPr bwMode="auto">
          <a:xfrm>
            <a:off x="6838950" y="1981200"/>
            <a:ext cx="107950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868" name="Rectangle 388"/>
          <p:cNvSpPr>
            <a:spLocks noChangeArrowheads="1"/>
          </p:cNvSpPr>
          <p:nvPr/>
        </p:nvSpPr>
        <p:spPr bwMode="auto">
          <a:xfrm>
            <a:off x="5273675" y="2514600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11</a:t>
            </a:r>
            <a:endParaRPr lang="en-GB" sz="1400" baseline="-25000"/>
          </a:p>
        </p:txBody>
      </p:sp>
      <p:sp>
        <p:nvSpPr>
          <p:cNvPr id="660869" name="Rectangle 389"/>
          <p:cNvSpPr>
            <a:spLocks noChangeArrowheads="1"/>
          </p:cNvSpPr>
          <p:nvPr/>
        </p:nvSpPr>
        <p:spPr bwMode="auto">
          <a:xfrm>
            <a:off x="5167313" y="2514600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870" name="Rectangle 390"/>
          <p:cNvSpPr>
            <a:spLocks noChangeArrowheads="1"/>
          </p:cNvSpPr>
          <p:nvPr/>
        </p:nvSpPr>
        <p:spPr bwMode="auto">
          <a:xfrm>
            <a:off x="5634038" y="2514600"/>
            <a:ext cx="250825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14</a:t>
            </a:r>
            <a:endParaRPr lang="en-GB" sz="1400" baseline="-25000"/>
          </a:p>
        </p:txBody>
      </p:sp>
      <p:sp>
        <p:nvSpPr>
          <p:cNvPr id="660871" name="Rectangle 391"/>
          <p:cNvSpPr>
            <a:spLocks noChangeArrowheads="1"/>
          </p:cNvSpPr>
          <p:nvPr/>
        </p:nvSpPr>
        <p:spPr bwMode="auto">
          <a:xfrm>
            <a:off x="5526088" y="25146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872" name="Rectangle 392"/>
          <p:cNvSpPr>
            <a:spLocks noChangeArrowheads="1"/>
          </p:cNvSpPr>
          <p:nvPr/>
        </p:nvSpPr>
        <p:spPr bwMode="auto">
          <a:xfrm>
            <a:off x="5884863" y="25146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873" name="Rectangle 393"/>
          <p:cNvSpPr>
            <a:spLocks noChangeArrowheads="1"/>
          </p:cNvSpPr>
          <p:nvPr/>
        </p:nvSpPr>
        <p:spPr bwMode="auto">
          <a:xfrm>
            <a:off x="8128000" y="2514600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85</a:t>
            </a:r>
            <a:endParaRPr lang="en-GB" sz="1400" baseline="-25000"/>
          </a:p>
        </p:txBody>
      </p:sp>
      <p:sp>
        <p:nvSpPr>
          <p:cNvPr id="660874" name="Rectangle 394"/>
          <p:cNvSpPr>
            <a:spLocks noChangeArrowheads="1"/>
          </p:cNvSpPr>
          <p:nvPr/>
        </p:nvSpPr>
        <p:spPr bwMode="auto">
          <a:xfrm>
            <a:off x="8021638" y="2514600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875" name="Rectangle 395"/>
          <p:cNvSpPr>
            <a:spLocks noChangeArrowheads="1"/>
          </p:cNvSpPr>
          <p:nvPr/>
        </p:nvSpPr>
        <p:spPr bwMode="auto">
          <a:xfrm>
            <a:off x="8486775" y="2514600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97</a:t>
            </a:r>
            <a:endParaRPr lang="en-GB" sz="1400" baseline="-25000"/>
          </a:p>
        </p:txBody>
      </p:sp>
      <p:sp>
        <p:nvSpPr>
          <p:cNvPr id="660876" name="Rectangle 396"/>
          <p:cNvSpPr>
            <a:spLocks noChangeArrowheads="1"/>
          </p:cNvSpPr>
          <p:nvPr/>
        </p:nvSpPr>
        <p:spPr bwMode="auto">
          <a:xfrm>
            <a:off x="8380413" y="2514600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877" name="Rectangle 397"/>
          <p:cNvSpPr>
            <a:spLocks noChangeArrowheads="1"/>
          </p:cNvSpPr>
          <p:nvPr/>
        </p:nvSpPr>
        <p:spPr bwMode="auto">
          <a:xfrm>
            <a:off x="8739188" y="25146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878" name="Line 398"/>
          <p:cNvSpPr>
            <a:spLocks noChangeShapeType="1"/>
          </p:cNvSpPr>
          <p:nvPr/>
        </p:nvSpPr>
        <p:spPr bwMode="auto">
          <a:xfrm flipH="1">
            <a:off x="5580063" y="2133600"/>
            <a:ext cx="969962" cy="417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0879" name="Rectangle 399"/>
          <p:cNvSpPr>
            <a:spLocks noChangeArrowheads="1"/>
          </p:cNvSpPr>
          <p:nvPr/>
        </p:nvSpPr>
        <p:spPr bwMode="auto">
          <a:xfrm>
            <a:off x="6938963" y="19812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57</a:t>
            </a:r>
            <a:endParaRPr lang="en-GB" sz="1400" baseline="-25000"/>
          </a:p>
        </p:txBody>
      </p:sp>
      <p:sp>
        <p:nvSpPr>
          <p:cNvPr id="660880" name="Rectangle 400"/>
          <p:cNvSpPr>
            <a:spLocks noChangeArrowheads="1"/>
          </p:cNvSpPr>
          <p:nvPr/>
        </p:nvSpPr>
        <p:spPr bwMode="auto">
          <a:xfrm>
            <a:off x="7191375" y="1981200"/>
            <a:ext cx="106363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881" name="Line 401"/>
          <p:cNvSpPr>
            <a:spLocks noChangeShapeType="1"/>
          </p:cNvSpPr>
          <p:nvPr/>
        </p:nvSpPr>
        <p:spPr bwMode="auto">
          <a:xfrm flipH="1">
            <a:off x="6523038" y="2112963"/>
            <a:ext cx="365125" cy="427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0882" name="Line 402"/>
          <p:cNvSpPr>
            <a:spLocks noChangeShapeType="1"/>
          </p:cNvSpPr>
          <p:nvPr/>
        </p:nvSpPr>
        <p:spPr bwMode="auto">
          <a:xfrm>
            <a:off x="7604125" y="2139950"/>
            <a:ext cx="827088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0883" name="Rectangle 403"/>
          <p:cNvSpPr>
            <a:spLocks noChangeArrowheads="1"/>
          </p:cNvSpPr>
          <p:nvPr/>
        </p:nvSpPr>
        <p:spPr bwMode="auto">
          <a:xfrm>
            <a:off x="7046913" y="2514600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884" name="Rectangle 404"/>
          <p:cNvSpPr>
            <a:spLocks noChangeArrowheads="1"/>
          </p:cNvSpPr>
          <p:nvPr/>
        </p:nvSpPr>
        <p:spPr bwMode="auto">
          <a:xfrm>
            <a:off x="6848475" y="2513013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0885" name="Line 405"/>
          <p:cNvSpPr>
            <a:spLocks noChangeShapeType="1"/>
          </p:cNvSpPr>
          <p:nvPr/>
        </p:nvSpPr>
        <p:spPr bwMode="auto">
          <a:xfrm>
            <a:off x="7245350" y="2120900"/>
            <a:ext cx="200025" cy="428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0886" name="Text Box 406"/>
          <p:cNvSpPr txBox="1">
            <a:spLocks noChangeArrowheads="1"/>
          </p:cNvSpPr>
          <p:nvPr/>
        </p:nvSpPr>
        <p:spPr bwMode="auto">
          <a:xfrm>
            <a:off x="1955800" y="2757488"/>
            <a:ext cx="12446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>
                <a:solidFill>
                  <a:srgbClr val="FF0000"/>
                </a:solidFill>
              </a:rPr>
              <a:t>overflow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0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0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60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60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60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60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60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60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60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60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6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6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6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6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6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6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6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6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6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6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6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60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660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660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66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660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60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66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660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660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66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660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660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660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66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660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660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660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660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660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660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660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660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66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660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66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66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66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660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660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660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660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660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660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660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660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660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660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660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660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500"/>
                                        <p:tgtEl>
                                          <p:spTgt spid="66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66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66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66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9" dur="500"/>
                                        <p:tgtEl>
                                          <p:spTgt spid="66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66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5" dur="500"/>
                                        <p:tgtEl>
                                          <p:spTgt spid="660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8" dur="500"/>
                                        <p:tgtEl>
                                          <p:spTgt spid="66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1" dur="500"/>
                                        <p:tgtEl>
                                          <p:spTgt spid="66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4" dur="500"/>
                                        <p:tgtEl>
                                          <p:spTgt spid="66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7" dur="500"/>
                                        <p:tgtEl>
                                          <p:spTgt spid="66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0" dur="500"/>
                                        <p:tgtEl>
                                          <p:spTgt spid="660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3" dur="500"/>
                                        <p:tgtEl>
                                          <p:spTgt spid="660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6" dur="500"/>
                                        <p:tgtEl>
                                          <p:spTgt spid="66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9" dur="500"/>
                                        <p:tgtEl>
                                          <p:spTgt spid="66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2" dur="500"/>
                                        <p:tgtEl>
                                          <p:spTgt spid="660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5" dur="500"/>
                                        <p:tgtEl>
                                          <p:spTgt spid="660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8" dur="500"/>
                                        <p:tgtEl>
                                          <p:spTgt spid="660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1" dur="500"/>
                                        <p:tgtEl>
                                          <p:spTgt spid="660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4" dur="500"/>
                                        <p:tgtEl>
                                          <p:spTgt spid="660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7" dur="500"/>
                                        <p:tgtEl>
                                          <p:spTgt spid="660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0" dur="500"/>
                                        <p:tgtEl>
                                          <p:spTgt spid="660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3" dur="500"/>
                                        <p:tgtEl>
                                          <p:spTgt spid="66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6" dur="500"/>
                                        <p:tgtEl>
                                          <p:spTgt spid="660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9" dur="500"/>
                                        <p:tgtEl>
                                          <p:spTgt spid="660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2" dur="500"/>
                                        <p:tgtEl>
                                          <p:spTgt spid="660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5" dur="500"/>
                                        <p:tgtEl>
                                          <p:spTgt spid="660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8" dur="500"/>
                                        <p:tgtEl>
                                          <p:spTgt spid="66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1" dur="500"/>
                                        <p:tgtEl>
                                          <p:spTgt spid="66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4" dur="500"/>
                                        <p:tgtEl>
                                          <p:spTgt spid="66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7" dur="500"/>
                                        <p:tgtEl>
                                          <p:spTgt spid="66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0" dur="500"/>
                                        <p:tgtEl>
                                          <p:spTgt spid="66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3" dur="500"/>
                                        <p:tgtEl>
                                          <p:spTgt spid="66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6" dur="500"/>
                                        <p:tgtEl>
                                          <p:spTgt spid="66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9" dur="500"/>
                                        <p:tgtEl>
                                          <p:spTgt spid="660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2" dur="500"/>
                                        <p:tgtEl>
                                          <p:spTgt spid="66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5" dur="500"/>
                                        <p:tgtEl>
                                          <p:spTgt spid="660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8" dur="500"/>
                                        <p:tgtEl>
                                          <p:spTgt spid="660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1" dur="500"/>
                                        <p:tgtEl>
                                          <p:spTgt spid="660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4" dur="500"/>
                                        <p:tgtEl>
                                          <p:spTgt spid="660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7" dur="500"/>
                                        <p:tgtEl>
                                          <p:spTgt spid="660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2" dur="500"/>
                                        <p:tgtEl>
                                          <p:spTgt spid="660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7" dur="500"/>
                                        <p:tgtEl>
                                          <p:spTgt spid="66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0" dur="500"/>
                                        <p:tgtEl>
                                          <p:spTgt spid="660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3" dur="500"/>
                                        <p:tgtEl>
                                          <p:spTgt spid="660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6" dur="500"/>
                                        <p:tgtEl>
                                          <p:spTgt spid="66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9" dur="500"/>
                                        <p:tgtEl>
                                          <p:spTgt spid="66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2" dur="500"/>
                                        <p:tgtEl>
                                          <p:spTgt spid="66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5" dur="500"/>
                                        <p:tgtEl>
                                          <p:spTgt spid="660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8" dur="500"/>
                                        <p:tgtEl>
                                          <p:spTgt spid="66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1" dur="500"/>
                                        <p:tgtEl>
                                          <p:spTgt spid="660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4" dur="500"/>
                                        <p:tgtEl>
                                          <p:spTgt spid="660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7" dur="500"/>
                                        <p:tgtEl>
                                          <p:spTgt spid="660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0" dur="500"/>
                                        <p:tgtEl>
                                          <p:spTgt spid="660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3" dur="500"/>
                                        <p:tgtEl>
                                          <p:spTgt spid="660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6" dur="500"/>
                                        <p:tgtEl>
                                          <p:spTgt spid="660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9" dur="500"/>
                                        <p:tgtEl>
                                          <p:spTgt spid="660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2" dur="500"/>
                                        <p:tgtEl>
                                          <p:spTgt spid="660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5" dur="500"/>
                                        <p:tgtEl>
                                          <p:spTgt spid="660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8" dur="500"/>
                                        <p:tgtEl>
                                          <p:spTgt spid="660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1" dur="500"/>
                                        <p:tgtEl>
                                          <p:spTgt spid="66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4" dur="500"/>
                                        <p:tgtEl>
                                          <p:spTgt spid="66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7" dur="500"/>
                                        <p:tgtEl>
                                          <p:spTgt spid="66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0" dur="500"/>
                                        <p:tgtEl>
                                          <p:spTgt spid="66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3" dur="500"/>
                                        <p:tgtEl>
                                          <p:spTgt spid="66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6" dur="500"/>
                                        <p:tgtEl>
                                          <p:spTgt spid="66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9" dur="500"/>
                                        <p:tgtEl>
                                          <p:spTgt spid="66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2" dur="500"/>
                                        <p:tgtEl>
                                          <p:spTgt spid="66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5" dur="500"/>
                                        <p:tgtEl>
                                          <p:spTgt spid="66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8" dur="500"/>
                                        <p:tgtEl>
                                          <p:spTgt spid="66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1" dur="500"/>
                                        <p:tgtEl>
                                          <p:spTgt spid="66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4" dur="500"/>
                                        <p:tgtEl>
                                          <p:spTgt spid="66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7" dur="500"/>
                                        <p:tgtEl>
                                          <p:spTgt spid="66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0" dur="500"/>
                                        <p:tgtEl>
                                          <p:spTgt spid="66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3" dur="500"/>
                                        <p:tgtEl>
                                          <p:spTgt spid="66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6" dur="500"/>
                                        <p:tgtEl>
                                          <p:spTgt spid="66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9" dur="500"/>
                                        <p:tgtEl>
                                          <p:spTgt spid="66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2" dur="500"/>
                                        <p:tgtEl>
                                          <p:spTgt spid="66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5" dur="500"/>
                                        <p:tgtEl>
                                          <p:spTgt spid="66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8" dur="500"/>
                                        <p:tgtEl>
                                          <p:spTgt spid="66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1" dur="500"/>
                                        <p:tgtEl>
                                          <p:spTgt spid="66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4" dur="500"/>
                                        <p:tgtEl>
                                          <p:spTgt spid="66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9" dur="500"/>
                                        <p:tgtEl>
                                          <p:spTgt spid="660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4" dur="500"/>
                                        <p:tgtEl>
                                          <p:spTgt spid="660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7" dur="500"/>
                                        <p:tgtEl>
                                          <p:spTgt spid="660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0" dur="500"/>
                                        <p:tgtEl>
                                          <p:spTgt spid="660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3" dur="500"/>
                                        <p:tgtEl>
                                          <p:spTgt spid="660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6" dur="500"/>
                                        <p:tgtEl>
                                          <p:spTgt spid="660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9" dur="500"/>
                                        <p:tgtEl>
                                          <p:spTgt spid="66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2" dur="500"/>
                                        <p:tgtEl>
                                          <p:spTgt spid="66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5" dur="500"/>
                                        <p:tgtEl>
                                          <p:spTgt spid="6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8" dur="500"/>
                                        <p:tgtEl>
                                          <p:spTgt spid="6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1" dur="500"/>
                                        <p:tgtEl>
                                          <p:spTgt spid="66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4" dur="500"/>
                                        <p:tgtEl>
                                          <p:spTgt spid="66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7" dur="500"/>
                                        <p:tgtEl>
                                          <p:spTgt spid="66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0" dur="500"/>
                                        <p:tgtEl>
                                          <p:spTgt spid="66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3" dur="500"/>
                                        <p:tgtEl>
                                          <p:spTgt spid="66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6" dur="500"/>
                                        <p:tgtEl>
                                          <p:spTgt spid="66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9" dur="500"/>
                                        <p:tgtEl>
                                          <p:spTgt spid="66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2" dur="500"/>
                                        <p:tgtEl>
                                          <p:spTgt spid="66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5" dur="500"/>
                                        <p:tgtEl>
                                          <p:spTgt spid="660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8" dur="500"/>
                                        <p:tgtEl>
                                          <p:spTgt spid="66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1" dur="500"/>
                                        <p:tgtEl>
                                          <p:spTgt spid="660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4" dur="500"/>
                                        <p:tgtEl>
                                          <p:spTgt spid="660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7" dur="500"/>
                                        <p:tgtEl>
                                          <p:spTgt spid="66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0" dur="500"/>
                                        <p:tgtEl>
                                          <p:spTgt spid="66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3" dur="500"/>
                                        <p:tgtEl>
                                          <p:spTgt spid="66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6" dur="500"/>
                                        <p:tgtEl>
                                          <p:spTgt spid="66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9" dur="500"/>
                                        <p:tgtEl>
                                          <p:spTgt spid="66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2" dur="500"/>
                                        <p:tgtEl>
                                          <p:spTgt spid="660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5" dur="500"/>
                                        <p:tgtEl>
                                          <p:spTgt spid="66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8" dur="500"/>
                                        <p:tgtEl>
                                          <p:spTgt spid="660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1" dur="500"/>
                                        <p:tgtEl>
                                          <p:spTgt spid="660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4" dur="500"/>
                                        <p:tgtEl>
                                          <p:spTgt spid="660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7" dur="500"/>
                                        <p:tgtEl>
                                          <p:spTgt spid="660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0" dur="500"/>
                                        <p:tgtEl>
                                          <p:spTgt spid="660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3" dur="500"/>
                                        <p:tgtEl>
                                          <p:spTgt spid="660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6" dur="500"/>
                                        <p:tgtEl>
                                          <p:spTgt spid="660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9" dur="500"/>
                                        <p:tgtEl>
                                          <p:spTgt spid="660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2" dur="500"/>
                                        <p:tgtEl>
                                          <p:spTgt spid="660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5" dur="500"/>
                                        <p:tgtEl>
                                          <p:spTgt spid="660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8" dur="500"/>
                                        <p:tgtEl>
                                          <p:spTgt spid="660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1" dur="500"/>
                                        <p:tgtEl>
                                          <p:spTgt spid="660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4" dur="500"/>
                                        <p:tgtEl>
                                          <p:spTgt spid="660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7" dur="500"/>
                                        <p:tgtEl>
                                          <p:spTgt spid="660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0" dur="500"/>
                                        <p:tgtEl>
                                          <p:spTgt spid="660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3" dur="500"/>
                                        <p:tgtEl>
                                          <p:spTgt spid="660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6" dur="500"/>
                                        <p:tgtEl>
                                          <p:spTgt spid="660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1" dur="500"/>
                                        <p:tgtEl>
                                          <p:spTgt spid="660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2" fill="hold">
                      <p:stCondLst>
                        <p:cond delay="indefinite"/>
                      </p:stCondLst>
                      <p:childTnLst>
                        <p:par>
                          <p:cTn id="593" fill="hold">
                            <p:stCondLst>
                              <p:cond delay="0"/>
                            </p:stCondLst>
                            <p:childTnLst>
                              <p:par>
                                <p:cTn id="5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6" dur="500"/>
                                        <p:tgtEl>
                                          <p:spTgt spid="66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9" dur="500"/>
                                        <p:tgtEl>
                                          <p:spTgt spid="66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2" dur="500"/>
                                        <p:tgtEl>
                                          <p:spTgt spid="66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5" dur="500"/>
                                        <p:tgtEl>
                                          <p:spTgt spid="66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8" dur="500"/>
                                        <p:tgtEl>
                                          <p:spTgt spid="66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1" dur="500"/>
                                        <p:tgtEl>
                                          <p:spTgt spid="66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4" dur="500"/>
                                        <p:tgtEl>
                                          <p:spTgt spid="66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7" dur="500"/>
                                        <p:tgtEl>
                                          <p:spTgt spid="66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0" dur="500"/>
                                        <p:tgtEl>
                                          <p:spTgt spid="66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3" dur="500"/>
                                        <p:tgtEl>
                                          <p:spTgt spid="66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6" dur="500"/>
                                        <p:tgtEl>
                                          <p:spTgt spid="66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9" dur="500"/>
                                        <p:tgtEl>
                                          <p:spTgt spid="66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2" dur="500"/>
                                        <p:tgtEl>
                                          <p:spTgt spid="66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5" dur="500"/>
                                        <p:tgtEl>
                                          <p:spTgt spid="66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8" dur="500"/>
                                        <p:tgtEl>
                                          <p:spTgt spid="66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1" dur="500"/>
                                        <p:tgtEl>
                                          <p:spTgt spid="66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4" dur="500"/>
                                        <p:tgtEl>
                                          <p:spTgt spid="66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7" dur="500"/>
                                        <p:tgtEl>
                                          <p:spTgt spid="66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0" dur="500"/>
                                        <p:tgtEl>
                                          <p:spTgt spid="66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3" dur="500"/>
                                        <p:tgtEl>
                                          <p:spTgt spid="66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6" dur="500"/>
                                        <p:tgtEl>
                                          <p:spTgt spid="66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9" dur="500"/>
                                        <p:tgtEl>
                                          <p:spTgt spid="66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2" dur="500"/>
                                        <p:tgtEl>
                                          <p:spTgt spid="66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5" dur="500"/>
                                        <p:tgtEl>
                                          <p:spTgt spid="66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8" dur="500"/>
                                        <p:tgtEl>
                                          <p:spTgt spid="66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1" dur="500"/>
                                        <p:tgtEl>
                                          <p:spTgt spid="66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4" dur="500"/>
                                        <p:tgtEl>
                                          <p:spTgt spid="66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7" dur="500"/>
                                        <p:tgtEl>
                                          <p:spTgt spid="66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0" dur="500"/>
                                        <p:tgtEl>
                                          <p:spTgt spid="66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3" dur="500"/>
                                        <p:tgtEl>
                                          <p:spTgt spid="66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6" dur="500"/>
                                        <p:tgtEl>
                                          <p:spTgt spid="66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9" dur="500"/>
                                        <p:tgtEl>
                                          <p:spTgt spid="66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2" dur="500"/>
                                        <p:tgtEl>
                                          <p:spTgt spid="660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5" dur="500"/>
                                        <p:tgtEl>
                                          <p:spTgt spid="66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8" dur="500"/>
                                        <p:tgtEl>
                                          <p:spTgt spid="66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1" dur="500"/>
                                        <p:tgtEl>
                                          <p:spTgt spid="66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4" dur="500"/>
                                        <p:tgtEl>
                                          <p:spTgt spid="66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7" dur="500"/>
                                        <p:tgtEl>
                                          <p:spTgt spid="66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0" dur="500"/>
                                        <p:tgtEl>
                                          <p:spTgt spid="66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3" dur="500"/>
                                        <p:tgtEl>
                                          <p:spTgt spid="660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6" dur="500"/>
                                        <p:tgtEl>
                                          <p:spTgt spid="660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9" dur="500"/>
                                        <p:tgtEl>
                                          <p:spTgt spid="660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2" dur="500"/>
                                        <p:tgtEl>
                                          <p:spTgt spid="660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5" dur="500"/>
                                        <p:tgtEl>
                                          <p:spTgt spid="660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8" dur="500"/>
                                        <p:tgtEl>
                                          <p:spTgt spid="660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1" dur="500"/>
                                        <p:tgtEl>
                                          <p:spTgt spid="660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4" dur="500"/>
                                        <p:tgtEl>
                                          <p:spTgt spid="66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7" dur="500"/>
                                        <p:tgtEl>
                                          <p:spTgt spid="66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0" dur="500"/>
                                        <p:tgtEl>
                                          <p:spTgt spid="660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3" dur="500"/>
                                        <p:tgtEl>
                                          <p:spTgt spid="66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6" dur="500"/>
                                        <p:tgtEl>
                                          <p:spTgt spid="660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9" dur="500"/>
                                        <p:tgtEl>
                                          <p:spTgt spid="660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568" grpId="0" animBg="1"/>
      <p:bldP spid="660602" grpId="0"/>
      <p:bldP spid="660603" grpId="0" animBg="1"/>
      <p:bldP spid="660604" grpId="0" animBg="1"/>
      <p:bldP spid="660605" grpId="0" animBg="1"/>
      <p:bldP spid="660606" grpId="0" animBg="1"/>
      <p:bldP spid="660607" grpId="0" animBg="1"/>
      <p:bldP spid="660608" grpId="0" animBg="1"/>
      <p:bldP spid="660609" grpId="0" animBg="1"/>
      <p:bldP spid="660610" grpId="0" animBg="1"/>
      <p:bldP spid="660611" grpId="0" animBg="1"/>
      <p:bldP spid="660612" grpId="0" animBg="1"/>
      <p:bldP spid="660613" grpId="0" animBg="1"/>
      <p:bldP spid="660614" grpId="0" animBg="1"/>
      <p:bldP spid="660615" grpId="0" animBg="1"/>
      <p:bldP spid="660616" grpId="0" animBg="1"/>
      <p:bldP spid="660617" grpId="0" animBg="1"/>
      <p:bldP spid="660618" grpId="0" animBg="1"/>
      <p:bldP spid="660619" grpId="0" animBg="1"/>
      <p:bldP spid="660620" grpId="0" animBg="1"/>
      <p:bldP spid="660621" grpId="0" animBg="1"/>
      <p:bldP spid="660622" grpId="0" animBg="1"/>
      <p:bldP spid="660623" grpId="0" animBg="1"/>
      <p:bldP spid="660624" grpId="0" animBg="1"/>
      <p:bldP spid="660625" grpId="0" animBg="1"/>
      <p:bldP spid="660626" grpId="0" animBg="1"/>
      <p:bldP spid="660627" grpId="0" animBg="1"/>
      <p:bldP spid="660628" grpId="0" animBg="1"/>
      <p:bldP spid="660629" grpId="0" animBg="1"/>
      <p:bldP spid="660630" grpId="0" animBg="1"/>
      <p:bldP spid="660631" grpId="0" animBg="1"/>
      <p:bldP spid="660632" grpId="0" animBg="1"/>
      <p:bldP spid="660633" grpId="0" animBg="1"/>
      <p:bldP spid="660634" grpId="0" animBg="1"/>
      <p:bldP spid="660635" grpId="0" animBg="1"/>
      <p:bldP spid="660636" grpId="0" animBg="1"/>
      <p:bldP spid="660637" grpId="0" animBg="1"/>
      <p:bldP spid="660638" grpId="0" animBg="1"/>
      <p:bldP spid="660639" grpId="0" animBg="1"/>
      <p:bldP spid="660640" grpId="0"/>
      <p:bldP spid="660641" grpId="0" animBg="1"/>
      <p:bldP spid="660642" grpId="0" animBg="1"/>
      <p:bldP spid="660643" grpId="0" animBg="1"/>
      <p:bldP spid="660644" grpId="0" animBg="1"/>
      <p:bldP spid="660645" grpId="0" animBg="1"/>
      <p:bldP spid="660646" grpId="0" animBg="1"/>
      <p:bldP spid="660647" grpId="0" animBg="1"/>
      <p:bldP spid="660648" grpId="0" animBg="1"/>
      <p:bldP spid="660649" grpId="0" animBg="1"/>
      <p:bldP spid="660650" grpId="0" animBg="1"/>
      <p:bldP spid="660651" grpId="0" animBg="1"/>
      <p:bldP spid="660652" grpId="0" animBg="1"/>
      <p:bldP spid="660653" grpId="0" animBg="1"/>
      <p:bldP spid="660654" grpId="0" animBg="1"/>
      <p:bldP spid="660655" grpId="0" animBg="1"/>
      <p:bldP spid="660656" grpId="0" animBg="1"/>
      <p:bldP spid="660657" grpId="0" animBg="1"/>
      <p:bldP spid="660658" grpId="0" animBg="1"/>
      <p:bldP spid="660659" grpId="0" animBg="1"/>
      <p:bldP spid="660660" grpId="0" animBg="1"/>
      <p:bldP spid="660661" grpId="0" animBg="1"/>
      <p:bldP spid="660662" grpId="0" animBg="1"/>
      <p:bldP spid="660663" grpId="0" animBg="1"/>
      <p:bldP spid="660665" grpId="0" animBg="1"/>
      <p:bldP spid="660666" grpId="0" animBg="1"/>
      <p:bldP spid="660667" grpId="0" animBg="1"/>
      <p:bldP spid="660668" grpId="0" animBg="1"/>
      <p:bldP spid="660669" grpId="0" animBg="1"/>
      <p:bldP spid="660670" grpId="0" animBg="1"/>
      <p:bldP spid="660671" grpId="0" animBg="1"/>
      <p:bldP spid="660673" grpId="0" animBg="1"/>
      <p:bldP spid="660674" grpId="0" animBg="1"/>
      <p:bldP spid="660675" grpId="0" animBg="1"/>
      <p:bldP spid="660676" grpId="0" animBg="1"/>
      <p:bldP spid="660677" grpId="0" animBg="1"/>
      <p:bldP spid="660679" grpId="0" animBg="1"/>
      <p:bldP spid="660680" grpId="0" animBg="1"/>
      <p:bldP spid="660664" grpId="0" animBg="1"/>
      <p:bldP spid="660681" grpId="0" animBg="1"/>
      <p:bldP spid="660682" grpId="0" animBg="1"/>
      <p:bldP spid="660683" grpId="0"/>
      <p:bldP spid="660722" grpId="0" animBg="1"/>
      <p:bldP spid="660723" grpId="0" animBg="1"/>
      <p:bldP spid="660724" grpId="0" animBg="1"/>
      <p:bldP spid="660725" grpId="0" animBg="1"/>
      <p:bldP spid="660726" grpId="0" animBg="1"/>
      <p:bldP spid="660727" grpId="0" animBg="1"/>
      <p:bldP spid="660728" grpId="0" animBg="1"/>
      <p:bldP spid="660729" grpId="0" animBg="1"/>
      <p:bldP spid="660730" grpId="0" animBg="1"/>
      <p:bldP spid="660731" grpId="0" animBg="1"/>
      <p:bldP spid="660732" grpId="0" animBg="1"/>
      <p:bldP spid="660733" grpId="0" animBg="1"/>
      <p:bldP spid="660734" grpId="0" animBg="1"/>
      <p:bldP spid="660735" grpId="0" animBg="1"/>
      <p:bldP spid="660736" grpId="0" animBg="1"/>
      <p:bldP spid="660737" grpId="0" animBg="1"/>
      <p:bldP spid="660738" grpId="0" animBg="1"/>
      <p:bldP spid="660739" grpId="0" animBg="1"/>
      <p:bldP spid="660740" grpId="0" animBg="1"/>
      <p:bldP spid="660741" grpId="0" animBg="1"/>
      <p:bldP spid="660742" grpId="0" animBg="1"/>
      <p:bldP spid="660743" grpId="0" animBg="1"/>
      <p:bldP spid="660744" grpId="0" animBg="1"/>
      <p:bldP spid="660745" grpId="0" animBg="1"/>
      <p:bldP spid="660746" grpId="0" animBg="1"/>
      <p:bldP spid="660747" grpId="0" animBg="1"/>
      <p:bldP spid="660748" grpId="0" animBg="1"/>
      <p:bldP spid="660749" grpId="0" animBg="1"/>
      <p:bldP spid="660750" grpId="0" animBg="1"/>
      <p:bldP spid="660752" grpId="0" animBg="1"/>
      <p:bldP spid="660753" grpId="0" animBg="1"/>
      <p:bldP spid="660754" grpId="0" animBg="1"/>
      <p:bldP spid="660755" grpId="0" animBg="1"/>
      <p:bldP spid="660756" grpId="0" animBg="1"/>
      <p:bldP spid="660757" grpId="0" animBg="1"/>
      <p:bldP spid="660758" grpId="0" animBg="1"/>
      <p:bldP spid="660759" grpId="0" animBg="1"/>
      <p:bldP spid="660760" grpId="0" animBg="1"/>
      <p:bldP spid="660765" grpId="0" animBg="1"/>
      <p:bldP spid="660766" grpId="0" animBg="1"/>
      <p:bldP spid="660767" grpId="0" animBg="1"/>
      <p:bldP spid="660768" grpId="0" animBg="1"/>
      <p:bldP spid="660769" grpId="0" animBg="1"/>
      <p:bldP spid="660770" grpId="0" animBg="1"/>
      <p:bldP spid="660771" grpId="0" animBg="1"/>
      <p:bldP spid="660772" grpId="0" animBg="1"/>
      <p:bldP spid="660773" grpId="0" animBg="1"/>
      <p:bldP spid="660774" grpId="0" animBg="1"/>
      <p:bldP spid="660775" grpId="0" animBg="1"/>
      <p:bldP spid="660776" grpId="0" animBg="1"/>
      <p:bldP spid="660777" grpId="0" animBg="1"/>
      <p:bldP spid="660778" grpId="0" animBg="1"/>
      <p:bldP spid="660779" grpId="0" animBg="1"/>
      <p:bldP spid="660780" grpId="0" animBg="1"/>
      <p:bldP spid="660781" grpId="0" animBg="1"/>
      <p:bldP spid="660782" grpId="0" animBg="1"/>
      <p:bldP spid="660783" grpId="0" animBg="1"/>
      <p:bldP spid="660784" grpId="0" animBg="1"/>
      <p:bldP spid="660785" grpId="0" animBg="1"/>
      <p:bldP spid="660786" grpId="0" animBg="1"/>
      <p:bldP spid="660787" grpId="0" animBg="1"/>
      <p:bldP spid="660788" grpId="0" animBg="1"/>
      <p:bldP spid="660790" grpId="0" animBg="1"/>
      <p:bldP spid="660791" grpId="0" animBg="1"/>
      <p:bldP spid="660792" grpId="0" animBg="1"/>
      <p:bldP spid="660793" grpId="0" animBg="1"/>
      <p:bldP spid="660794" grpId="0" animBg="1"/>
      <p:bldP spid="660795" grpId="0" animBg="1"/>
      <p:bldP spid="660796" grpId="0" animBg="1"/>
      <p:bldP spid="660797" grpId="0" animBg="1"/>
      <p:bldP spid="660798" grpId="0" animBg="1"/>
      <p:bldP spid="660799" grpId="0" animBg="1"/>
      <p:bldP spid="660800" grpId="0" animBg="1"/>
      <p:bldP spid="660801" grpId="0" animBg="1"/>
      <p:bldP spid="660802" grpId="0" animBg="1"/>
      <p:bldP spid="660803" grpId="0" animBg="1"/>
      <p:bldP spid="660804" grpId="0" animBg="1"/>
      <p:bldP spid="660805" grpId="0" animBg="1"/>
      <p:bldP spid="660806" grpId="0" animBg="1"/>
      <p:bldP spid="660807" grpId="0" animBg="1"/>
      <p:bldP spid="660808" grpId="0" animBg="1"/>
      <p:bldP spid="660809" grpId="0" animBg="1"/>
      <p:bldP spid="660810" grpId="0" animBg="1"/>
      <p:bldP spid="660811" grpId="0"/>
      <p:bldP spid="660812" grpId="0" animBg="1"/>
      <p:bldP spid="660813" grpId="0" animBg="1"/>
      <p:bldP spid="660814" grpId="0" animBg="1"/>
      <p:bldP spid="660815" grpId="0" animBg="1"/>
      <p:bldP spid="660816" grpId="0" animBg="1"/>
      <p:bldP spid="660817" grpId="0" animBg="1"/>
      <p:bldP spid="660818" grpId="0" animBg="1"/>
      <p:bldP spid="660819" grpId="0" animBg="1"/>
      <p:bldP spid="660820" grpId="0" animBg="1"/>
      <p:bldP spid="660821" grpId="0" animBg="1"/>
      <p:bldP spid="660751" grpId="0" animBg="1"/>
      <p:bldP spid="660822" grpId="0" animBg="1"/>
      <p:bldP spid="660823" grpId="0" animBg="1"/>
      <p:bldP spid="660824" grpId="0"/>
      <p:bldP spid="660825" grpId="0" animBg="1"/>
      <p:bldP spid="660826" grpId="0" animBg="1"/>
      <p:bldP spid="660827" grpId="0" animBg="1"/>
      <p:bldP spid="660828" grpId="0" animBg="1"/>
      <p:bldP spid="660829" grpId="0" animBg="1"/>
      <p:bldP spid="660830" grpId="0" animBg="1"/>
      <p:bldP spid="660831" grpId="0" animBg="1"/>
      <p:bldP spid="660832" grpId="0" animBg="1"/>
      <p:bldP spid="660833" grpId="0" animBg="1"/>
      <p:bldP spid="660834" grpId="0" animBg="1"/>
      <p:bldP spid="660835" grpId="0" animBg="1"/>
      <p:bldP spid="660836" grpId="0" animBg="1"/>
      <p:bldP spid="660837" grpId="0" animBg="1"/>
      <p:bldP spid="660838" grpId="0" animBg="1"/>
      <p:bldP spid="660839" grpId="0" animBg="1"/>
      <p:bldP spid="660840" grpId="0" animBg="1"/>
      <p:bldP spid="660841" grpId="0" animBg="1"/>
      <p:bldP spid="660842" grpId="0" animBg="1"/>
      <p:bldP spid="660843" grpId="0" animBg="1"/>
      <p:bldP spid="660844" grpId="0" animBg="1"/>
      <p:bldP spid="660845" grpId="0" animBg="1"/>
      <p:bldP spid="660846" grpId="0" animBg="1"/>
      <p:bldP spid="660847" grpId="0" animBg="1"/>
      <p:bldP spid="660848" grpId="0" animBg="1"/>
      <p:bldP spid="660849" grpId="0" animBg="1"/>
      <p:bldP spid="660850" grpId="0" animBg="1"/>
      <p:bldP spid="660851" grpId="0" animBg="1"/>
      <p:bldP spid="660852" grpId="0" animBg="1"/>
      <p:bldP spid="660853" grpId="0" animBg="1"/>
      <p:bldP spid="660854" grpId="0" animBg="1"/>
      <p:bldP spid="660855" grpId="0" animBg="1"/>
      <p:bldP spid="660856" grpId="0" animBg="1"/>
      <p:bldP spid="660857" grpId="0" animBg="1"/>
      <p:bldP spid="660858" grpId="0" animBg="1"/>
      <p:bldP spid="660859" grpId="0" animBg="1"/>
      <p:bldP spid="660860" grpId="0" animBg="1"/>
      <p:bldP spid="660861" grpId="0" animBg="1"/>
      <p:bldP spid="660862" grpId="0" animBg="1"/>
      <p:bldP spid="660863" grpId="0" animBg="1"/>
      <p:bldP spid="660864" grpId="0" animBg="1"/>
      <p:bldP spid="660865" grpId="0" animBg="1"/>
      <p:bldP spid="660866" grpId="0" animBg="1"/>
      <p:bldP spid="660867" grpId="0" animBg="1"/>
      <p:bldP spid="660868" grpId="0" animBg="1"/>
      <p:bldP spid="660869" grpId="0" animBg="1"/>
      <p:bldP spid="660870" grpId="0" animBg="1"/>
      <p:bldP spid="660871" grpId="0" animBg="1"/>
      <p:bldP spid="660872" grpId="0" animBg="1"/>
      <p:bldP spid="660873" grpId="0" animBg="1"/>
      <p:bldP spid="660874" grpId="0" animBg="1"/>
      <p:bldP spid="660875" grpId="0" animBg="1"/>
      <p:bldP spid="660876" grpId="0" animBg="1"/>
      <p:bldP spid="660877" grpId="0" animBg="1"/>
      <p:bldP spid="660878" grpId="0" animBg="1"/>
      <p:bldP spid="660879" grpId="0" animBg="1"/>
      <p:bldP spid="660880" grpId="0" animBg="1"/>
      <p:bldP spid="660881" grpId="0" animBg="1"/>
      <p:bldP spid="660882" grpId="0" animBg="1"/>
      <p:bldP spid="660883" grpId="0" animBg="1"/>
      <p:bldP spid="660884" grpId="0" animBg="1"/>
      <p:bldP spid="660885" grpId="0" animBg="1"/>
      <p:bldP spid="66088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E4E03-1262-4A13-A560-968C4A81D4FC}" type="slidenum">
              <a:rPr lang="en-GB"/>
              <a:pPr>
                <a:defRPr/>
              </a:pPr>
              <a:t>11</a:t>
            </a:fld>
            <a:endParaRPr lang="en-GB"/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accent1">
                    <a:satMod val="150000"/>
                  </a:schemeClr>
                </a:solidFill>
              </a:rPr>
              <a:t>Trees: Representation </a:t>
            </a:r>
            <a:r>
              <a:rPr lang="en-GB" sz="2000" dirty="0" smtClean="0">
                <a:solidFill>
                  <a:schemeClr val="accent1">
                    <a:satMod val="150000"/>
                  </a:schemeClr>
                </a:solidFill>
              </a:rPr>
              <a:t>{Contd..}</a:t>
            </a:r>
            <a:endParaRPr lang="en-GB" sz="2000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550" y="1468438"/>
            <a:ext cx="7527925" cy="4627562"/>
          </a:xfrm>
        </p:spPr>
        <p:txBody>
          <a:bodyPr/>
          <a:lstStyle/>
          <a:p>
            <a:pPr marL="377825" indent="-377825" eaLnBrk="1" hangingPunct="1"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800" smtClean="0">
                <a:solidFill>
                  <a:srgbClr val="FF0000"/>
                </a:solidFill>
              </a:rPr>
              <a:t>Indented</a:t>
            </a:r>
            <a:r>
              <a:rPr lang="en-GB" sz="2800" smtClean="0">
                <a:solidFill>
                  <a:schemeClr val="accent2"/>
                </a:solidFill>
              </a:rPr>
              <a:t> </a:t>
            </a:r>
            <a:r>
              <a:rPr lang="en-GB" sz="2800" smtClean="0">
                <a:solidFill>
                  <a:srgbClr val="FF0000"/>
                </a:solidFill>
              </a:rPr>
              <a:t>list</a:t>
            </a:r>
          </a:p>
          <a:p>
            <a:pPr marL="377825" indent="-377825" eaLnBrk="1" hangingPunct="1">
              <a:buClr>
                <a:schemeClr val="tx1"/>
              </a:buClr>
              <a:buFontTx/>
              <a:buNone/>
            </a:pPr>
            <a:r>
              <a:rPr lang="en-GB" sz="2000" smtClean="0"/>
              <a:t>Computer</a:t>
            </a:r>
          </a:p>
          <a:p>
            <a:pPr marL="377825" indent="-377825" eaLnBrk="1" hangingPunct="1">
              <a:buClr>
                <a:schemeClr val="tx1"/>
              </a:buClr>
              <a:buFontTx/>
              <a:buNone/>
            </a:pPr>
            <a:r>
              <a:rPr lang="en-GB" sz="2000" smtClean="0"/>
              <a:t>	Case</a:t>
            </a:r>
          </a:p>
          <a:p>
            <a:pPr marL="377825" indent="-377825" eaLnBrk="1" hangingPunct="1">
              <a:buClr>
                <a:schemeClr val="tx1"/>
              </a:buClr>
              <a:buFontTx/>
              <a:buNone/>
            </a:pPr>
            <a:r>
              <a:rPr lang="en-GB" sz="2000" smtClean="0"/>
              <a:t>	CPU</a:t>
            </a:r>
          </a:p>
          <a:p>
            <a:pPr marL="377825" indent="-377825" eaLnBrk="1" hangingPunct="1">
              <a:buClr>
                <a:schemeClr val="tx1"/>
              </a:buClr>
              <a:buFontTx/>
              <a:buNone/>
            </a:pPr>
            <a:r>
              <a:rPr lang="en-GB" sz="2000" smtClean="0"/>
              <a:t>		Controller</a:t>
            </a:r>
          </a:p>
          <a:p>
            <a:pPr marL="377825" indent="-377825" eaLnBrk="1" hangingPunct="1">
              <a:buClr>
                <a:schemeClr val="tx1"/>
              </a:buClr>
              <a:buFontTx/>
              <a:buNone/>
            </a:pPr>
            <a:r>
              <a:rPr lang="en-GB" sz="2000" smtClean="0"/>
              <a:t>		ALU</a:t>
            </a:r>
          </a:p>
          <a:p>
            <a:pPr marL="377825" indent="-377825" eaLnBrk="1" hangingPunct="1">
              <a:buClr>
                <a:schemeClr val="tx1"/>
              </a:buClr>
              <a:buFontTx/>
              <a:buNone/>
            </a:pPr>
            <a:r>
              <a:rPr lang="en-GB" sz="2000" smtClean="0"/>
              <a:t>		ROM</a:t>
            </a:r>
          </a:p>
          <a:p>
            <a:pPr marL="377825" indent="-377825" eaLnBrk="1" hangingPunct="1">
              <a:buClr>
                <a:schemeClr val="tx1"/>
              </a:buClr>
              <a:buFontTx/>
              <a:buNone/>
            </a:pPr>
            <a:r>
              <a:rPr lang="en-GB" sz="2000" smtClean="0"/>
              <a:t>		...</a:t>
            </a:r>
          </a:p>
          <a:p>
            <a:pPr marL="377825" indent="-377825" eaLnBrk="1" hangingPunct="1">
              <a:buClr>
                <a:schemeClr val="tx1"/>
              </a:buClr>
              <a:buFontTx/>
              <a:buNone/>
            </a:pPr>
            <a:r>
              <a:rPr lang="en-GB" sz="2000" smtClean="0"/>
              <a:t>	3.5" Disk</a:t>
            </a:r>
          </a:p>
          <a:p>
            <a:pPr marL="377825" indent="-377825" eaLnBrk="1" hangingPunct="1">
              <a:buClr>
                <a:schemeClr val="tx1"/>
              </a:buClr>
              <a:buFontTx/>
              <a:buNone/>
            </a:pPr>
            <a:r>
              <a:rPr lang="en-GB" sz="2000" smtClean="0"/>
              <a:t>	CD-ROM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1FD42-D549-450B-A75E-2BF71F44F79E}" type="slidenum">
              <a:rPr lang="en-GB"/>
              <a:pPr>
                <a:defRPr/>
              </a:pPr>
              <a:t>110</a:t>
            </a:fld>
            <a:endParaRPr lang="en-GB"/>
          </a:p>
        </p:txBody>
      </p:sp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B-Tree Insertion</a:t>
            </a:r>
          </a:p>
        </p:txBody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752600"/>
            <a:ext cx="7772400" cy="4114800"/>
          </a:xfrm>
        </p:spPr>
        <p:txBody>
          <a:bodyPr/>
          <a:lstStyle/>
          <a:p>
            <a:pPr marL="0" indent="0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b="1" smtClean="0"/>
              <a:t>Algorithm</a:t>
            </a:r>
            <a:r>
              <a:rPr lang="en-GB" sz="1800" smtClean="0"/>
              <a:t> 	BTreeInsert (val </a:t>
            </a:r>
            <a:r>
              <a:rPr lang="en-GB" sz="1800" smtClean="0">
                <a:solidFill>
                  <a:schemeClr val="accent2"/>
                </a:solidFill>
              </a:rPr>
              <a:t>root</a:t>
            </a:r>
            <a:r>
              <a:rPr lang="en-GB" sz="1800" smtClean="0">
                <a:solidFill>
                  <a:srgbClr val="0000FF"/>
                </a:solidFill>
              </a:rPr>
              <a:t> </a:t>
            </a:r>
            <a:r>
              <a:rPr lang="en-GB" sz="1800" smtClean="0"/>
              <a:t>&lt;pointer&gt;, val </a:t>
            </a:r>
            <a:r>
              <a:rPr lang="en-GB" sz="1800" smtClean="0">
                <a:solidFill>
                  <a:schemeClr val="accent2"/>
                </a:solidFill>
              </a:rPr>
              <a:t>data </a:t>
            </a:r>
            <a:r>
              <a:rPr lang="en-GB" sz="1800" smtClean="0"/>
              <a:t>&lt;record&gt;)</a:t>
            </a:r>
          </a:p>
          <a:p>
            <a:pPr marL="0" indent="0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Inserts data into B-tree. Equal keys placed on right branch.</a:t>
            </a:r>
          </a:p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	</a:t>
            </a:r>
            <a:r>
              <a:rPr lang="en-GB" sz="1800" b="1" smtClean="0"/>
              <a:t>Pre</a:t>
            </a:r>
            <a:r>
              <a:rPr lang="en-GB" sz="1800" smtClean="0"/>
              <a:t>		</a:t>
            </a:r>
            <a:r>
              <a:rPr lang="en-GB" sz="1800" smtClean="0">
                <a:solidFill>
                  <a:schemeClr val="accent2"/>
                </a:solidFill>
              </a:rPr>
              <a:t>root </a:t>
            </a:r>
            <a:r>
              <a:rPr lang="en-GB" sz="1800" smtClean="0"/>
              <a:t>is a pointer to the B-tree. May be null.</a:t>
            </a:r>
          </a:p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	</a:t>
            </a:r>
            <a:r>
              <a:rPr lang="en-GB" sz="1800" b="1" smtClean="0"/>
              <a:t>Post	</a:t>
            </a:r>
            <a:r>
              <a:rPr lang="en-GB" sz="1800" smtClean="0"/>
              <a:t>	</a:t>
            </a:r>
            <a:r>
              <a:rPr lang="en-GB" sz="1800" smtClean="0">
                <a:solidFill>
                  <a:schemeClr val="accent2"/>
                </a:solidFill>
              </a:rPr>
              <a:t>data</a:t>
            </a:r>
            <a:r>
              <a:rPr lang="en-GB" sz="1800" smtClean="0"/>
              <a:t> inserted.</a:t>
            </a:r>
          </a:p>
          <a:p>
            <a:pPr marL="0" indent="0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	</a:t>
            </a:r>
            <a:r>
              <a:rPr lang="en-GB" sz="1800" b="1" smtClean="0"/>
              <a:t>Return	</a:t>
            </a:r>
            <a:r>
              <a:rPr lang="en-GB" sz="1800" smtClean="0"/>
              <a:t>pointer to B-tree root.</a:t>
            </a:r>
          </a:p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>
                <a:solidFill>
                  <a:schemeClr val="accent2"/>
                </a:solidFill>
              </a:rPr>
              <a:t>1</a:t>
            </a:r>
            <a:r>
              <a:rPr lang="en-GB" sz="1800" smtClean="0">
                <a:solidFill>
                  <a:srgbClr val="0000FF"/>
                </a:solidFill>
              </a:rPr>
              <a:t>   </a:t>
            </a:r>
            <a:r>
              <a:rPr lang="en-GB" sz="1800" smtClean="0"/>
              <a:t>higher = insertNode(root, data, upEntry)</a:t>
            </a:r>
          </a:p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>
                <a:solidFill>
                  <a:schemeClr val="accent2"/>
                </a:solidFill>
              </a:rPr>
              <a:t>2	</a:t>
            </a:r>
            <a:r>
              <a:rPr lang="en-GB" sz="1800" smtClean="0"/>
              <a:t>if (higher true)</a:t>
            </a:r>
          </a:p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</a:t>
            </a:r>
            <a:r>
              <a:rPr lang="en-GB" sz="1800" b="1" smtClean="0"/>
              <a:t>Tree has grown. Create new root.</a:t>
            </a:r>
          </a:p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>
                <a:solidFill>
                  <a:srgbClr val="0000FF"/>
                </a:solidFill>
              </a:rPr>
              <a:t>	</a:t>
            </a:r>
            <a:r>
              <a:rPr lang="en-GB" sz="1800" smtClean="0">
                <a:solidFill>
                  <a:schemeClr val="accent2"/>
                </a:solidFill>
              </a:rPr>
              <a:t>1</a:t>
            </a:r>
            <a:r>
              <a:rPr lang="en-GB" sz="1800" smtClean="0"/>
              <a:t>	allocate (newPtr)</a:t>
            </a:r>
          </a:p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>
                <a:solidFill>
                  <a:srgbClr val="0000FF"/>
                </a:solidFill>
              </a:rPr>
              <a:t>	</a:t>
            </a:r>
            <a:r>
              <a:rPr lang="en-GB" sz="1800" smtClean="0">
                <a:solidFill>
                  <a:schemeClr val="accent2"/>
                </a:solidFill>
              </a:rPr>
              <a:t>2</a:t>
            </a:r>
            <a:r>
              <a:rPr lang="en-GB" sz="1800" smtClean="0"/>
              <a:t>	newPtr </a:t>
            </a:r>
            <a:r>
              <a:rPr lang="en-GB" sz="1800" smtClean="0">
                <a:latin typeface="Symbol" pitchFamily="18" charset="2"/>
              </a:rPr>
              <a:t>-&gt;</a:t>
            </a:r>
            <a:r>
              <a:rPr lang="en-GB" sz="1800" smtClean="0"/>
              <a:t> entries[1] = upEntry </a:t>
            </a:r>
          </a:p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</a:t>
            </a:r>
            <a:r>
              <a:rPr lang="en-GB" sz="1800" smtClean="0">
                <a:solidFill>
                  <a:schemeClr val="accent2"/>
                </a:solidFill>
              </a:rPr>
              <a:t>3</a:t>
            </a:r>
            <a:r>
              <a:rPr lang="en-GB" sz="1800" smtClean="0"/>
              <a:t>	newPtr </a:t>
            </a:r>
            <a:r>
              <a:rPr lang="en-GB" sz="1800" smtClean="0">
                <a:latin typeface="Symbol" pitchFamily="18" charset="2"/>
              </a:rPr>
              <a:t>-&gt;</a:t>
            </a:r>
            <a:r>
              <a:rPr lang="en-GB" sz="1800" smtClean="0"/>
              <a:t> firstPtr = root</a:t>
            </a:r>
          </a:p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</a:t>
            </a:r>
            <a:r>
              <a:rPr lang="en-GB" sz="1800" smtClean="0">
                <a:solidFill>
                  <a:schemeClr val="accent2"/>
                </a:solidFill>
              </a:rPr>
              <a:t>4</a:t>
            </a:r>
            <a:r>
              <a:rPr lang="en-GB" sz="1800" smtClean="0"/>
              <a:t>	newPtr </a:t>
            </a:r>
            <a:r>
              <a:rPr lang="en-GB" sz="1800" smtClean="0">
                <a:latin typeface="Symbol" pitchFamily="18" charset="2"/>
              </a:rPr>
              <a:t>-&gt;</a:t>
            </a:r>
            <a:r>
              <a:rPr lang="en-GB" sz="1800" smtClean="0"/>
              <a:t> numEntries = 1</a:t>
            </a:r>
          </a:p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</a:t>
            </a:r>
            <a:r>
              <a:rPr lang="en-GB" sz="1800" smtClean="0">
                <a:solidFill>
                  <a:schemeClr val="accent2"/>
                </a:solidFill>
              </a:rPr>
              <a:t>5</a:t>
            </a:r>
            <a:r>
              <a:rPr lang="en-GB" sz="1800" smtClean="0"/>
              <a:t>	root = newPtr</a:t>
            </a:r>
          </a:p>
          <a:p>
            <a:pPr marL="0" indent="0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>
                <a:solidFill>
                  <a:schemeClr val="accent2"/>
                </a:solidFill>
              </a:rPr>
              <a:t>3</a:t>
            </a:r>
            <a:r>
              <a:rPr lang="en-GB" sz="1800" smtClean="0"/>
              <a:t>	return root</a:t>
            </a:r>
          </a:p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b="1" smtClean="0"/>
              <a:t>End</a:t>
            </a:r>
            <a:r>
              <a:rPr lang="en-GB" sz="1800" smtClean="0"/>
              <a:t>	 BTreeInsert 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655DD2-EC0F-465F-BED4-7E44D3D6EC93}" type="slidenum">
              <a:rPr lang="en-GB"/>
              <a:pPr>
                <a:defRPr/>
              </a:pPr>
              <a:t>111</a:t>
            </a:fld>
            <a:endParaRPr lang="en-GB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B-Tree Insertion</a:t>
            </a:r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752600"/>
            <a:ext cx="7772400" cy="4114800"/>
          </a:xfrm>
        </p:spPr>
        <p:txBody>
          <a:bodyPr/>
          <a:lstStyle/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b="1" smtClean="0"/>
              <a:t>Algorithm</a:t>
            </a:r>
            <a:r>
              <a:rPr lang="en-GB" sz="1800" smtClean="0"/>
              <a:t> 	insertNode (val </a:t>
            </a:r>
            <a:r>
              <a:rPr lang="en-GB" sz="1800" smtClean="0">
                <a:solidFill>
                  <a:schemeClr val="accent2"/>
                </a:solidFill>
              </a:rPr>
              <a:t>root </a:t>
            </a:r>
            <a:r>
              <a:rPr lang="en-GB" sz="1800" smtClean="0"/>
              <a:t>&lt;pointer&gt;, val </a:t>
            </a:r>
            <a:r>
              <a:rPr lang="en-GB" sz="1800" smtClean="0">
                <a:solidFill>
                  <a:schemeClr val="accent2"/>
                </a:solidFill>
              </a:rPr>
              <a:t>data</a:t>
            </a:r>
            <a:r>
              <a:rPr lang="en-GB" sz="1800" smtClean="0"/>
              <a:t> &lt;record&gt;,</a:t>
            </a:r>
          </a:p>
          <a:p>
            <a:pPr marL="0" indent="0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					 ref </a:t>
            </a:r>
            <a:r>
              <a:rPr lang="en-GB" sz="1800" smtClean="0">
                <a:solidFill>
                  <a:schemeClr val="accent2"/>
                </a:solidFill>
              </a:rPr>
              <a:t>upEntry</a:t>
            </a:r>
            <a:r>
              <a:rPr lang="en-GB" sz="1800" smtClean="0"/>
              <a:t> &lt;entry&gt;)</a:t>
            </a:r>
          </a:p>
          <a:p>
            <a:pPr marL="0" indent="0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Recursively searches tree to locate leaf for data. If node overflow, inserts median key's data into parent.</a:t>
            </a:r>
          </a:p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	</a:t>
            </a:r>
            <a:r>
              <a:rPr lang="en-GB" sz="1800" b="1" smtClean="0"/>
              <a:t>Pre</a:t>
            </a:r>
            <a:r>
              <a:rPr lang="en-GB" sz="1800" smtClean="0"/>
              <a:t>		</a:t>
            </a:r>
            <a:r>
              <a:rPr lang="en-GB" sz="1800" smtClean="0">
                <a:solidFill>
                  <a:schemeClr val="accent2"/>
                </a:solidFill>
              </a:rPr>
              <a:t>root</a:t>
            </a:r>
            <a:r>
              <a:rPr lang="en-GB" sz="1800" smtClean="0"/>
              <a:t> is a pointer to tree or subtree. May be null.</a:t>
            </a:r>
          </a:p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	</a:t>
            </a:r>
            <a:r>
              <a:rPr lang="en-GB" sz="1800" b="1" smtClean="0"/>
              <a:t>Post	</a:t>
            </a:r>
            <a:r>
              <a:rPr lang="en-GB" sz="1800" smtClean="0"/>
              <a:t>	</a:t>
            </a:r>
            <a:r>
              <a:rPr lang="en-GB" sz="1800" smtClean="0">
                <a:solidFill>
                  <a:schemeClr val="accent2"/>
                </a:solidFill>
              </a:rPr>
              <a:t>data </a:t>
            </a:r>
            <a:r>
              <a:rPr lang="en-GB" sz="1800" smtClean="0"/>
              <a:t>inserted.</a:t>
            </a:r>
          </a:p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				</a:t>
            </a:r>
            <a:r>
              <a:rPr lang="en-GB" sz="1800" smtClean="0">
                <a:solidFill>
                  <a:schemeClr val="accent2"/>
                </a:solidFill>
              </a:rPr>
              <a:t>upEntry</a:t>
            </a:r>
            <a:r>
              <a:rPr lang="en-GB" sz="1800" smtClean="0"/>
              <a:t> is overflow entry to be inserted into parent.</a:t>
            </a:r>
          </a:p>
          <a:p>
            <a:pPr marL="0" indent="0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	</a:t>
            </a:r>
            <a:r>
              <a:rPr lang="en-GB" sz="1800" b="1" smtClean="0"/>
              <a:t>Return	</a:t>
            </a:r>
            <a:r>
              <a:rPr lang="en-GB" sz="1800" smtClean="0"/>
              <a:t>tree taller &lt;boolean&gt;.</a:t>
            </a:r>
          </a:p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>
                <a:solidFill>
                  <a:schemeClr val="accent2"/>
                </a:solidFill>
              </a:rPr>
              <a:t>1 </a:t>
            </a:r>
            <a:r>
              <a:rPr lang="en-GB" sz="1800" smtClean="0">
                <a:solidFill>
                  <a:srgbClr val="0000FF"/>
                </a:solidFill>
              </a:rPr>
              <a:t>  </a:t>
            </a:r>
            <a:r>
              <a:rPr lang="en-GB" sz="1800" smtClean="0"/>
              <a:t>if (root null)</a:t>
            </a:r>
          </a:p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</a:t>
            </a:r>
            <a:r>
              <a:rPr lang="en-GB" sz="1800" smtClean="0">
                <a:solidFill>
                  <a:schemeClr val="accent2"/>
                </a:solidFill>
              </a:rPr>
              <a:t>1</a:t>
            </a:r>
            <a:r>
              <a:rPr lang="en-GB" sz="1800" smtClean="0"/>
              <a:t>	upEntry.data = data</a:t>
            </a:r>
          </a:p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</a:t>
            </a:r>
            <a:r>
              <a:rPr lang="en-GB" sz="1800" smtClean="0">
                <a:solidFill>
                  <a:schemeClr val="accent2"/>
                </a:solidFill>
              </a:rPr>
              <a:t>2	</a:t>
            </a:r>
            <a:r>
              <a:rPr lang="en-GB" sz="1800" smtClean="0"/>
              <a:t>upEntry.rightPtr = null</a:t>
            </a:r>
          </a:p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</a:t>
            </a:r>
            <a:r>
              <a:rPr lang="en-GB" sz="1800" smtClean="0">
                <a:solidFill>
                  <a:schemeClr val="accent2"/>
                </a:solidFill>
              </a:rPr>
              <a:t>3</a:t>
            </a:r>
            <a:r>
              <a:rPr lang="en-GB" sz="1800" smtClean="0"/>
              <a:t>	taller = true</a:t>
            </a:r>
          </a:p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>
                <a:solidFill>
                  <a:schemeClr val="accent2"/>
                </a:solidFill>
              </a:rPr>
              <a:t>2</a:t>
            </a:r>
            <a:r>
              <a:rPr lang="en-GB" sz="1800" smtClean="0"/>
              <a:t>	else</a:t>
            </a:r>
          </a:p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8C130F-B548-405D-BFB7-DF84243EDA87}" type="slidenum">
              <a:rPr lang="en-GB"/>
              <a:pPr>
                <a:defRPr/>
              </a:pPr>
              <a:t>112</a:t>
            </a:fld>
            <a:endParaRPr lang="en-GB"/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B-Tree Insertion</a:t>
            </a:r>
          </a:p>
        </p:txBody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676400"/>
            <a:ext cx="7772400" cy="4114800"/>
          </a:xfrm>
        </p:spPr>
        <p:txBody>
          <a:bodyPr/>
          <a:lstStyle/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>
                <a:solidFill>
                  <a:schemeClr val="accent2"/>
                </a:solidFill>
              </a:rPr>
              <a:t>2</a:t>
            </a:r>
            <a:r>
              <a:rPr lang="en-GB" sz="1800" smtClean="0"/>
              <a:t>	else</a:t>
            </a:r>
          </a:p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</a:t>
            </a:r>
            <a:r>
              <a:rPr lang="en-GB" sz="1800" smtClean="0">
                <a:solidFill>
                  <a:schemeClr val="accent2"/>
                </a:solidFill>
              </a:rPr>
              <a:t>1</a:t>
            </a:r>
            <a:r>
              <a:rPr lang="en-GB" sz="1800" smtClean="0"/>
              <a:t>	entryNdx = searchNode (root, data.key)</a:t>
            </a:r>
          </a:p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</a:t>
            </a:r>
            <a:r>
              <a:rPr lang="en-GB" sz="1800" smtClean="0">
                <a:solidFill>
                  <a:schemeClr val="accent2"/>
                </a:solidFill>
              </a:rPr>
              <a:t>2</a:t>
            </a:r>
            <a:r>
              <a:rPr lang="en-GB" sz="1800" smtClean="0"/>
              <a:t>	if (entryNdx &gt; 0)</a:t>
            </a:r>
          </a:p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</a:t>
            </a:r>
            <a:r>
              <a:rPr lang="en-GB" sz="1800" smtClean="0">
                <a:solidFill>
                  <a:schemeClr val="accent2"/>
                </a:solidFill>
              </a:rPr>
              <a:t>1</a:t>
            </a:r>
            <a:r>
              <a:rPr lang="en-GB" sz="1800" smtClean="0"/>
              <a:t>		subTree = root </a:t>
            </a:r>
            <a:r>
              <a:rPr lang="en-GB" sz="1800" smtClean="0">
                <a:latin typeface="Symbol" pitchFamily="18" charset="2"/>
              </a:rPr>
              <a:t>-&gt;</a:t>
            </a:r>
            <a:r>
              <a:rPr lang="en-GB" sz="1800" smtClean="0"/>
              <a:t> entries[entryNdx].rightPtr</a:t>
            </a:r>
          </a:p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</a:t>
            </a:r>
            <a:r>
              <a:rPr lang="en-GB" sz="1800" smtClean="0">
                <a:solidFill>
                  <a:schemeClr val="accent2"/>
                </a:solidFill>
              </a:rPr>
              <a:t>3</a:t>
            </a:r>
            <a:r>
              <a:rPr lang="en-GB" sz="1800" smtClean="0"/>
              <a:t>	else</a:t>
            </a:r>
          </a:p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</a:t>
            </a:r>
            <a:r>
              <a:rPr lang="en-GB" sz="1800" smtClean="0">
                <a:solidFill>
                  <a:schemeClr val="accent2"/>
                </a:solidFill>
              </a:rPr>
              <a:t>1	</a:t>
            </a:r>
            <a:r>
              <a:rPr lang="en-GB" sz="1800" smtClean="0"/>
              <a:t>	subTree = root </a:t>
            </a:r>
            <a:r>
              <a:rPr lang="en-GB" sz="1800" smtClean="0">
                <a:latin typeface="Symbol" pitchFamily="18" charset="2"/>
              </a:rPr>
              <a:t>-&gt;</a:t>
            </a:r>
            <a:r>
              <a:rPr lang="en-GB" sz="1800" smtClean="0"/>
              <a:t> firstPtr</a:t>
            </a:r>
          </a:p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</a:t>
            </a:r>
            <a:r>
              <a:rPr lang="en-GB" sz="1800" smtClean="0">
                <a:solidFill>
                  <a:schemeClr val="accent2"/>
                </a:solidFill>
              </a:rPr>
              <a:t>4</a:t>
            </a:r>
            <a:r>
              <a:rPr lang="en-GB" sz="1800" smtClean="0"/>
              <a:t>	taller = insertNode(subTree, data, upEntry)</a:t>
            </a:r>
          </a:p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</a:t>
            </a:r>
            <a:r>
              <a:rPr lang="en-GB" sz="1800" smtClean="0">
                <a:solidFill>
                  <a:schemeClr val="accent2"/>
                </a:solidFill>
              </a:rPr>
              <a:t>5</a:t>
            </a:r>
            <a:r>
              <a:rPr lang="en-GB" sz="1800" smtClean="0"/>
              <a:t>	if (taller)</a:t>
            </a:r>
          </a:p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</a:t>
            </a:r>
            <a:r>
              <a:rPr lang="en-GB" sz="1800" smtClean="0">
                <a:solidFill>
                  <a:schemeClr val="accent2"/>
                </a:solidFill>
              </a:rPr>
              <a:t>	1</a:t>
            </a:r>
            <a:r>
              <a:rPr lang="en-GB" sz="1800" smtClean="0"/>
              <a:t>		if (node full)</a:t>
            </a:r>
          </a:p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		</a:t>
            </a:r>
            <a:r>
              <a:rPr lang="en-GB" sz="1800" smtClean="0">
                <a:solidFill>
                  <a:schemeClr val="accent2"/>
                </a:solidFill>
              </a:rPr>
              <a:t>1</a:t>
            </a:r>
            <a:r>
              <a:rPr lang="en-GB" sz="1800" smtClean="0"/>
              <a:t>	splitNode(root, entryNdx, upEntry)</a:t>
            </a:r>
          </a:p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		</a:t>
            </a:r>
            <a:r>
              <a:rPr lang="en-GB" sz="1800" smtClean="0">
                <a:solidFill>
                  <a:schemeClr val="accent2"/>
                </a:solidFill>
              </a:rPr>
              <a:t>2</a:t>
            </a:r>
            <a:r>
              <a:rPr lang="en-GB" sz="1800" smtClean="0"/>
              <a:t>	taller = true</a:t>
            </a:r>
          </a:p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</a:t>
            </a:r>
            <a:r>
              <a:rPr lang="en-GB" sz="1800" smtClean="0">
                <a:solidFill>
                  <a:schemeClr val="accent2"/>
                </a:solidFill>
              </a:rPr>
              <a:t>2	</a:t>
            </a:r>
            <a:r>
              <a:rPr lang="en-GB" sz="1800" smtClean="0"/>
              <a:t>	else</a:t>
            </a:r>
          </a:p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	</a:t>
            </a:r>
            <a:r>
              <a:rPr lang="en-GB" sz="1800" smtClean="0">
                <a:solidFill>
                  <a:schemeClr val="accent2"/>
                </a:solidFill>
              </a:rPr>
              <a:t>	1</a:t>
            </a:r>
            <a:r>
              <a:rPr lang="en-GB" sz="1800" smtClean="0"/>
              <a:t>	insertEntry (root, entryNdx, upEntry)</a:t>
            </a:r>
          </a:p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	</a:t>
            </a:r>
            <a:r>
              <a:rPr lang="en-GB" sz="1800" smtClean="0">
                <a:solidFill>
                  <a:schemeClr val="accent2"/>
                </a:solidFill>
              </a:rPr>
              <a:t>	2</a:t>
            </a:r>
            <a:r>
              <a:rPr lang="en-GB" sz="1800" smtClean="0"/>
              <a:t>	taller = false</a:t>
            </a:r>
          </a:p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		</a:t>
            </a:r>
            <a:r>
              <a:rPr lang="en-GB" sz="1800" smtClean="0">
                <a:solidFill>
                  <a:schemeClr val="accent2"/>
                </a:solidFill>
              </a:rPr>
              <a:t>3</a:t>
            </a:r>
            <a:r>
              <a:rPr lang="en-GB" sz="1800" smtClean="0"/>
              <a:t>	root </a:t>
            </a:r>
            <a:r>
              <a:rPr lang="en-GB" sz="1800" smtClean="0">
                <a:latin typeface="Symbol" pitchFamily="18" charset="2"/>
              </a:rPr>
              <a:t>-&gt;</a:t>
            </a:r>
            <a:r>
              <a:rPr lang="en-GB" sz="1800" smtClean="0"/>
              <a:t> numEntries = root </a:t>
            </a:r>
            <a:r>
              <a:rPr lang="en-GB" sz="1800" smtClean="0">
                <a:latin typeface="Symbol" pitchFamily="18" charset="2"/>
              </a:rPr>
              <a:t>-&gt;</a:t>
            </a:r>
            <a:r>
              <a:rPr lang="en-GB" sz="1800" smtClean="0"/>
              <a:t> numEntries + 1</a:t>
            </a:r>
          </a:p>
          <a:p>
            <a:pPr marL="0" indent="0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>
                <a:solidFill>
                  <a:schemeClr val="accent2"/>
                </a:solidFill>
              </a:rPr>
              <a:t>3</a:t>
            </a:r>
            <a:r>
              <a:rPr lang="en-GB" sz="1800" smtClean="0"/>
              <a:t>	return taller</a:t>
            </a:r>
          </a:p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b="1" smtClean="0"/>
              <a:t>End</a:t>
            </a:r>
            <a:r>
              <a:rPr lang="en-GB" sz="1800" smtClean="0"/>
              <a:t>	insertNode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FDA03-1EA2-406A-8C1D-F19326DB2B59}" type="slidenum">
              <a:rPr lang="en-GB"/>
              <a:pPr>
                <a:defRPr/>
              </a:pPr>
              <a:t>113</a:t>
            </a:fld>
            <a:endParaRPr lang="en-GB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B-Tree Insertion</a:t>
            </a:r>
          </a:p>
        </p:txBody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752600"/>
            <a:ext cx="7772400" cy="4114800"/>
          </a:xfrm>
        </p:spPr>
        <p:txBody>
          <a:bodyPr/>
          <a:lstStyle/>
          <a:p>
            <a:pPr marL="0" indent="0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b="1" smtClean="0"/>
              <a:t>Algorithm</a:t>
            </a:r>
            <a:r>
              <a:rPr lang="en-GB" sz="1800" smtClean="0"/>
              <a:t> 	searchNode (val </a:t>
            </a:r>
            <a:r>
              <a:rPr lang="en-GB" sz="1800" smtClean="0">
                <a:solidFill>
                  <a:schemeClr val="accent2"/>
                </a:solidFill>
              </a:rPr>
              <a:t>nodePtr</a:t>
            </a:r>
            <a:r>
              <a:rPr lang="en-GB" sz="1800" smtClean="0">
                <a:solidFill>
                  <a:srgbClr val="0000FF"/>
                </a:solidFill>
              </a:rPr>
              <a:t> </a:t>
            </a:r>
            <a:r>
              <a:rPr lang="en-GB" sz="1800" smtClean="0"/>
              <a:t>&lt;pointer&gt;, val </a:t>
            </a:r>
            <a:r>
              <a:rPr lang="en-GB" sz="1800" smtClean="0">
                <a:solidFill>
                  <a:schemeClr val="accent2"/>
                </a:solidFill>
              </a:rPr>
              <a:t>target</a:t>
            </a:r>
            <a:r>
              <a:rPr lang="en-GB" sz="1800" smtClean="0"/>
              <a:t> &lt;key&gt;)</a:t>
            </a:r>
          </a:p>
          <a:p>
            <a:pPr marL="0" indent="0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Search B-tree node for data entry containing key &lt;= target.</a:t>
            </a:r>
          </a:p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	</a:t>
            </a:r>
            <a:r>
              <a:rPr lang="en-GB" sz="1800" b="1" smtClean="0"/>
              <a:t>Pre</a:t>
            </a:r>
            <a:r>
              <a:rPr lang="en-GB" sz="1800" smtClean="0"/>
              <a:t>		</a:t>
            </a:r>
            <a:r>
              <a:rPr lang="en-GB" sz="1800" smtClean="0">
                <a:solidFill>
                  <a:schemeClr val="accent2"/>
                </a:solidFill>
              </a:rPr>
              <a:t>nodePtr</a:t>
            </a:r>
            <a:r>
              <a:rPr lang="en-GB" sz="1800" smtClean="0"/>
              <a:t> is pointer to non-null node.</a:t>
            </a:r>
          </a:p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				</a:t>
            </a:r>
            <a:r>
              <a:rPr lang="en-GB" sz="1800" smtClean="0">
                <a:solidFill>
                  <a:schemeClr val="accent2"/>
                </a:solidFill>
              </a:rPr>
              <a:t>target</a:t>
            </a:r>
            <a:r>
              <a:rPr lang="en-GB" sz="1800" smtClean="0"/>
              <a:t> is key to be located.</a:t>
            </a:r>
          </a:p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	</a:t>
            </a:r>
            <a:r>
              <a:rPr lang="en-GB" sz="1800" b="1" smtClean="0"/>
              <a:t>Return	</a:t>
            </a:r>
            <a:r>
              <a:rPr lang="en-GB" sz="1800" smtClean="0"/>
              <a:t>index to entry with key &lt;= target. </a:t>
            </a:r>
          </a:p>
          <a:p>
            <a:pPr marL="0" indent="0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				0 if key &lt; first entry in node</a:t>
            </a:r>
          </a:p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>
                <a:solidFill>
                  <a:schemeClr val="accent2"/>
                </a:solidFill>
              </a:rPr>
              <a:t>1 </a:t>
            </a:r>
            <a:r>
              <a:rPr lang="en-GB" sz="1800" smtClean="0">
                <a:solidFill>
                  <a:srgbClr val="0000FF"/>
                </a:solidFill>
              </a:rPr>
              <a:t>  </a:t>
            </a:r>
            <a:r>
              <a:rPr lang="en-GB" sz="1800" smtClean="0"/>
              <a:t>if (target &lt; nodePtr </a:t>
            </a:r>
            <a:r>
              <a:rPr lang="en-GB" sz="1800" smtClean="0">
                <a:latin typeface="Symbol" pitchFamily="18" charset="2"/>
              </a:rPr>
              <a:t>-&gt;</a:t>
            </a:r>
            <a:r>
              <a:rPr lang="en-GB" sz="1800" smtClean="0"/>
              <a:t> entry[1].data.key)</a:t>
            </a:r>
          </a:p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</a:t>
            </a:r>
            <a:r>
              <a:rPr lang="en-GB" sz="1800" smtClean="0">
                <a:solidFill>
                  <a:schemeClr val="accent2"/>
                </a:solidFill>
              </a:rPr>
              <a:t>1</a:t>
            </a:r>
            <a:r>
              <a:rPr lang="en-GB" sz="1800" smtClean="0"/>
              <a:t>	walker = 0</a:t>
            </a:r>
          </a:p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>
                <a:solidFill>
                  <a:schemeClr val="accent2"/>
                </a:solidFill>
              </a:rPr>
              <a:t>2</a:t>
            </a:r>
            <a:r>
              <a:rPr lang="en-GB" sz="1800" smtClean="0"/>
              <a:t>	else</a:t>
            </a:r>
          </a:p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>
                <a:solidFill>
                  <a:schemeClr val="accent2"/>
                </a:solidFill>
              </a:rPr>
              <a:t>	1</a:t>
            </a:r>
            <a:r>
              <a:rPr lang="en-GB" sz="1800" smtClean="0"/>
              <a:t>	walker = nodePtr </a:t>
            </a:r>
            <a:r>
              <a:rPr lang="en-GB" sz="1800" smtClean="0">
                <a:latin typeface="Symbol" pitchFamily="18" charset="2"/>
              </a:rPr>
              <a:t>-&gt;</a:t>
            </a:r>
            <a:r>
              <a:rPr lang="en-GB" sz="1800" smtClean="0"/>
              <a:t> numEntries</a:t>
            </a:r>
          </a:p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</a:t>
            </a:r>
            <a:r>
              <a:rPr lang="en-GB" sz="1800" smtClean="0">
                <a:solidFill>
                  <a:schemeClr val="accent2"/>
                </a:solidFill>
              </a:rPr>
              <a:t>2</a:t>
            </a:r>
            <a:r>
              <a:rPr lang="en-GB" sz="1800" smtClean="0"/>
              <a:t>	loop (target &lt; nodePtr </a:t>
            </a:r>
            <a:r>
              <a:rPr lang="en-GB" sz="1800" smtClean="0">
                <a:latin typeface="Symbol" pitchFamily="18" charset="2"/>
              </a:rPr>
              <a:t>-&gt;</a:t>
            </a:r>
            <a:r>
              <a:rPr lang="en-GB" sz="1800" smtClean="0"/>
              <a:t> entries[walker].data.key)</a:t>
            </a:r>
          </a:p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</a:t>
            </a:r>
            <a:r>
              <a:rPr lang="en-GB" sz="1800" smtClean="0">
                <a:solidFill>
                  <a:schemeClr val="accent2"/>
                </a:solidFill>
              </a:rPr>
              <a:t>	1	</a:t>
            </a:r>
            <a:r>
              <a:rPr lang="en-GB" sz="1800" smtClean="0"/>
              <a:t>	walker = walker - 1</a:t>
            </a:r>
          </a:p>
          <a:p>
            <a:pPr marL="0" indent="0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>
                <a:solidFill>
                  <a:schemeClr val="accent2"/>
                </a:solidFill>
              </a:rPr>
              <a:t>3</a:t>
            </a:r>
            <a:r>
              <a:rPr lang="en-GB" sz="1800" smtClean="0"/>
              <a:t>	return walker</a:t>
            </a:r>
          </a:p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b="1" smtClean="0"/>
              <a:t>End</a:t>
            </a:r>
            <a:r>
              <a:rPr lang="en-GB" sz="1800" smtClean="0"/>
              <a:t>	searchNode 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3FFD24-7977-488D-B244-0551D574F342}" type="slidenum">
              <a:rPr lang="en-GB"/>
              <a:pPr>
                <a:defRPr/>
              </a:pPr>
              <a:t>114</a:t>
            </a:fld>
            <a:endParaRPr lang="en-GB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B-Tree Insertion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752600"/>
            <a:ext cx="7772400" cy="4114800"/>
          </a:xfrm>
        </p:spPr>
        <p:txBody>
          <a:bodyPr/>
          <a:lstStyle/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b="1" smtClean="0"/>
              <a:t>Algorithm</a:t>
            </a:r>
            <a:r>
              <a:rPr lang="en-GB" sz="1800" smtClean="0"/>
              <a:t> 	splitNode (val </a:t>
            </a:r>
            <a:r>
              <a:rPr lang="en-GB" sz="1800" smtClean="0">
                <a:solidFill>
                  <a:schemeClr val="accent2"/>
                </a:solidFill>
              </a:rPr>
              <a:t>node</a:t>
            </a:r>
            <a:r>
              <a:rPr lang="en-GB" sz="1800" smtClean="0">
                <a:solidFill>
                  <a:srgbClr val="0000FF"/>
                </a:solidFill>
              </a:rPr>
              <a:t> </a:t>
            </a:r>
            <a:r>
              <a:rPr lang="en-GB" sz="1800" smtClean="0"/>
              <a:t>&lt;pointer&gt;, val </a:t>
            </a:r>
            <a:r>
              <a:rPr lang="en-GB" sz="1800" smtClean="0">
                <a:solidFill>
                  <a:schemeClr val="accent2"/>
                </a:solidFill>
              </a:rPr>
              <a:t>entryNdx</a:t>
            </a:r>
            <a:r>
              <a:rPr lang="en-GB" sz="1800" smtClean="0">
                <a:solidFill>
                  <a:srgbClr val="0000FF"/>
                </a:solidFill>
              </a:rPr>
              <a:t> </a:t>
            </a:r>
            <a:r>
              <a:rPr lang="en-GB" sz="1800" smtClean="0"/>
              <a:t>&lt;index&gt;,</a:t>
            </a:r>
          </a:p>
          <a:p>
            <a:pPr marL="0" indent="0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				         ref </a:t>
            </a:r>
            <a:r>
              <a:rPr lang="en-GB" sz="1800" smtClean="0">
                <a:solidFill>
                  <a:schemeClr val="accent2"/>
                </a:solidFill>
              </a:rPr>
              <a:t>upEntry</a:t>
            </a:r>
            <a:r>
              <a:rPr lang="en-GB" sz="1800" smtClean="0">
                <a:solidFill>
                  <a:srgbClr val="0000FF"/>
                </a:solidFill>
              </a:rPr>
              <a:t> </a:t>
            </a:r>
            <a:r>
              <a:rPr lang="en-GB" sz="1800" smtClean="0"/>
              <a:t>&lt;entry&gt;)</a:t>
            </a:r>
          </a:p>
          <a:p>
            <a:pPr marL="0" indent="0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Node has overflowed. Split node.</a:t>
            </a:r>
          </a:p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	</a:t>
            </a:r>
            <a:r>
              <a:rPr lang="en-GB" sz="1800" b="1" smtClean="0"/>
              <a:t>Pre</a:t>
            </a:r>
            <a:r>
              <a:rPr lang="en-GB" sz="1800" smtClean="0"/>
              <a:t>		</a:t>
            </a:r>
            <a:r>
              <a:rPr lang="en-GB" sz="1800" smtClean="0">
                <a:solidFill>
                  <a:schemeClr val="accent2"/>
                </a:solidFill>
              </a:rPr>
              <a:t>node </a:t>
            </a:r>
            <a:r>
              <a:rPr lang="en-GB" sz="1800" smtClean="0"/>
              <a:t>is pointer to node that overflowed.</a:t>
            </a:r>
          </a:p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				</a:t>
            </a:r>
            <a:r>
              <a:rPr lang="en-GB" sz="1800" smtClean="0">
                <a:solidFill>
                  <a:schemeClr val="accent2"/>
                </a:solidFill>
              </a:rPr>
              <a:t>entryNdx </a:t>
            </a:r>
            <a:r>
              <a:rPr lang="en-GB" sz="1800" smtClean="0"/>
              <a:t>contains index location of parent.</a:t>
            </a:r>
          </a:p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				</a:t>
            </a:r>
            <a:r>
              <a:rPr lang="en-GB" sz="1800" smtClean="0">
                <a:solidFill>
                  <a:schemeClr val="accent2"/>
                </a:solidFill>
              </a:rPr>
              <a:t>upEntry</a:t>
            </a:r>
            <a:r>
              <a:rPr lang="en-GB" sz="1800" smtClean="0"/>
              <a:t> contains entry being inserted into split node.</a:t>
            </a:r>
          </a:p>
          <a:p>
            <a:pPr marL="0" indent="0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	</a:t>
            </a:r>
            <a:r>
              <a:rPr lang="en-GB" sz="1800" b="1" smtClean="0"/>
              <a:t>Post		</a:t>
            </a:r>
            <a:r>
              <a:rPr lang="en-GB" sz="1800" smtClean="0">
                <a:solidFill>
                  <a:schemeClr val="accent2"/>
                </a:solidFill>
              </a:rPr>
              <a:t>upEntry</a:t>
            </a:r>
            <a:r>
              <a:rPr lang="en-GB" sz="1800" smtClean="0"/>
              <a:t> now contains entry to be inserted into parent. </a:t>
            </a:r>
          </a:p>
          <a:p>
            <a:pPr marL="0" indent="0"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>
                <a:solidFill>
                  <a:schemeClr val="accent2"/>
                </a:solidFill>
              </a:rPr>
              <a:t>1 </a:t>
            </a:r>
            <a:r>
              <a:rPr lang="en-GB" sz="1800" smtClean="0">
                <a:solidFill>
                  <a:srgbClr val="0000FF"/>
                </a:solidFill>
              </a:rPr>
              <a:t>  </a:t>
            </a:r>
            <a:r>
              <a:rPr lang="en-GB" sz="1800" smtClean="0"/>
              <a:t>minEntries = minimum number of entries</a:t>
            </a:r>
          </a:p>
          <a:p>
            <a:pPr marL="0" indent="0"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>
                <a:solidFill>
                  <a:schemeClr val="accent2"/>
                </a:solidFill>
              </a:rPr>
              <a:t>2</a:t>
            </a:r>
            <a:r>
              <a:rPr lang="en-GB" sz="1800" smtClean="0"/>
              <a:t>	allocate (rightPtr)</a:t>
            </a:r>
          </a:p>
          <a:p>
            <a:pPr marL="0" indent="0"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</a:t>
            </a:r>
            <a:r>
              <a:rPr lang="en-GB" sz="1800" b="1" smtClean="0"/>
              <a:t>Build right subtree node</a:t>
            </a:r>
          </a:p>
          <a:p>
            <a:pPr marL="0" indent="0"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>
                <a:solidFill>
                  <a:schemeClr val="accent2"/>
                </a:solidFill>
              </a:rPr>
              <a:t>3</a:t>
            </a:r>
            <a:r>
              <a:rPr lang="en-GB" sz="1800" smtClean="0"/>
              <a:t>	if (entryNdx &lt;= minEntries)</a:t>
            </a:r>
          </a:p>
          <a:p>
            <a:pPr marL="0" indent="0"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</a:t>
            </a:r>
            <a:r>
              <a:rPr lang="en-GB" sz="1800" smtClean="0">
                <a:solidFill>
                  <a:schemeClr val="accent2"/>
                </a:solidFill>
              </a:rPr>
              <a:t>1</a:t>
            </a:r>
            <a:r>
              <a:rPr lang="en-GB" sz="1800" smtClean="0"/>
              <a:t>	fromNdx = minEntries + 1</a:t>
            </a:r>
          </a:p>
          <a:p>
            <a:pPr marL="0" indent="0"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>
                <a:solidFill>
                  <a:schemeClr val="accent2"/>
                </a:solidFill>
              </a:rPr>
              <a:t>4</a:t>
            </a:r>
            <a:r>
              <a:rPr lang="en-GB" sz="1800" smtClean="0"/>
              <a:t>	else 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83D972-A1F2-40A5-99D1-F9F04F738333}" type="slidenum">
              <a:rPr lang="en-GB"/>
              <a:pPr>
                <a:defRPr/>
              </a:pPr>
              <a:t>115</a:t>
            </a:fld>
            <a:endParaRPr lang="en-GB"/>
          </a:p>
        </p:txBody>
      </p:sp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B-Tree Insertion</a:t>
            </a:r>
          </a:p>
        </p:txBody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752600"/>
            <a:ext cx="7772400" cy="4114800"/>
          </a:xfrm>
        </p:spPr>
        <p:txBody>
          <a:bodyPr/>
          <a:lstStyle/>
          <a:p>
            <a:pPr marL="0" indent="0"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>
                <a:solidFill>
                  <a:schemeClr val="accent2"/>
                </a:solidFill>
              </a:rPr>
              <a:t>4</a:t>
            </a:r>
            <a:r>
              <a:rPr lang="en-GB" sz="1800" smtClean="0"/>
              <a:t>	else 	</a:t>
            </a:r>
          </a:p>
          <a:p>
            <a:pPr marL="0" indent="0"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</a:t>
            </a:r>
            <a:r>
              <a:rPr lang="en-GB" sz="1800" smtClean="0">
                <a:solidFill>
                  <a:schemeClr val="accent2"/>
                </a:solidFill>
              </a:rPr>
              <a:t>1</a:t>
            </a:r>
            <a:r>
              <a:rPr lang="en-GB" sz="1800" smtClean="0"/>
              <a:t>	fromNdx = minEntries + 2</a:t>
            </a:r>
          </a:p>
          <a:p>
            <a:pPr marL="0" indent="0"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>
                <a:solidFill>
                  <a:schemeClr val="accent2"/>
                </a:solidFill>
              </a:rPr>
              <a:t>5</a:t>
            </a:r>
            <a:r>
              <a:rPr lang="en-GB" sz="1800" smtClean="0"/>
              <a:t>	toNdx = 1</a:t>
            </a:r>
          </a:p>
          <a:p>
            <a:pPr marL="0" indent="0"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>
                <a:solidFill>
                  <a:schemeClr val="accent2"/>
                </a:solidFill>
              </a:rPr>
              <a:t>6</a:t>
            </a:r>
            <a:r>
              <a:rPr lang="en-GB" sz="1800" smtClean="0"/>
              <a:t>	rightPtr -&gt; numEntries = node -&gt; numEntries - minEntries</a:t>
            </a:r>
          </a:p>
          <a:p>
            <a:pPr marL="0" indent="0"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>
                <a:solidFill>
                  <a:schemeClr val="accent2"/>
                </a:solidFill>
              </a:rPr>
              <a:t>7</a:t>
            </a:r>
            <a:r>
              <a:rPr lang="en-GB" sz="1800" smtClean="0"/>
              <a:t>	medianNdx = minEntries + 1</a:t>
            </a:r>
          </a:p>
          <a:p>
            <a:pPr marL="0" indent="0"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>
                <a:solidFill>
                  <a:schemeClr val="accent2"/>
                </a:solidFill>
              </a:rPr>
              <a:t>8</a:t>
            </a:r>
            <a:r>
              <a:rPr lang="en-GB" sz="1800" smtClean="0"/>
              <a:t> 	loop (fromNdx &lt;= node -&gt; numEntries)</a:t>
            </a:r>
          </a:p>
          <a:p>
            <a:pPr marL="0" indent="0"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</a:t>
            </a:r>
            <a:r>
              <a:rPr lang="en-GB" sz="1800" smtClean="0">
                <a:solidFill>
                  <a:schemeClr val="accent2"/>
                </a:solidFill>
              </a:rPr>
              <a:t>1</a:t>
            </a:r>
            <a:r>
              <a:rPr lang="en-GB" sz="1800" smtClean="0"/>
              <a:t>	rightPtr -&gt; entries[toNdx] = node -&gt; entries[fromNdx]</a:t>
            </a:r>
          </a:p>
          <a:p>
            <a:pPr marL="0" indent="0"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</a:t>
            </a:r>
            <a:r>
              <a:rPr lang="en-GB" sz="1800" smtClean="0">
                <a:solidFill>
                  <a:schemeClr val="accent2"/>
                </a:solidFill>
              </a:rPr>
              <a:t>2</a:t>
            </a:r>
            <a:r>
              <a:rPr lang="en-GB" sz="1800" smtClean="0"/>
              <a:t>	fromNdx = fromNdx + 1</a:t>
            </a:r>
          </a:p>
          <a:p>
            <a:pPr marL="0" indent="0"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</a:t>
            </a:r>
            <a:r>
              <a:rPr lang="en-GB" sz="1800" smtClean="0">
                <a:solidFill>
                  <a:schemeClr val="accent2"/>
                </a:solidFill>
              </a:rPr>
              <a:t>3</a:t>
            </a:r>
            <a:r>
              <a:rPr lang="en-GB" sz="1800" smtClean="0"/>
              <a:t>	toNdx = toNdx + 1</a:t>
            </a:r>
          </a:p>
          <a:p>
            <a:pPr marL="0" indent="0"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>
                <a:solidFill>
                  <a:schemeClr val="accent2"/>
                </a:solidFill>
              </a:rPr>
              <a:t>9</a:t>
            </a:r>
            <a:r>
              <a:rPr lang="en-GB" sz="1800" smtClean="0"/>
              <a:t>	node -&gt; numEntries = node -&gt; numEntries - rightPtr -&gt; numEntries</a:t>
            </a:r>
          </a:p>
          <a:p>
            <a:pPr marL="0" indent="0"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>
                <a:solidFill>
                  <a:schemeClr val="accent2"/>
                </a:solidFill>
              </a:rPr>
              <a:t>10</a:t>
            </a:r>
            <a:r>
              <a:rPr lang="en-GB" sz="1800" smtClean="0"/>
              <a:t>	if (entryNdx &lt; minEntries)</a:t>
            </a:r>
          </a:p>
          <a:p>
            <a:pPr marL="0" indent="0"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</a:t>
            </a:r>
            <a:r>
              <a:rPr lang="en-GB" sz="1800" smtClean="0">
                <a:solidFill>
                  <a:schemeClr val="accent2"/>
                </a:solidFill>
              </a:rPr>
              <a:t>1</a:t>
            </a:r>
            <a:r>
              <a:rPr lang="en-GB" sz="1800" smtClean="0"/>
              <a:t>	insertEntry (node, entryNdx, upEntry)</a:t>
            </a:r>
          </a:p>
          <a:p>
            <a:pPr marL="0" indent="0"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>
                <a:solidFill>
                  <a:schemeClr val="accent2"/>
                </a:solidFill>
              </a:rPr>
              <a:t>11</a:t>
            </a:r>
            <a:r>
              <a:rPr lang="en-GB" sz="1800" smtClean="0"/>
              <a:t>	else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3B6FB0-92C6-43AB-8EC2-110C0E7C56D4}" type="slidenum">
              <a:rPr lang="en-GB"/>
              <a:pPr>
                <a:defRPr/>
              </a:pPr>
              <a:t>116</a:t>
            </a:fld>
            <a:endParaRPr lang="en-GB"/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B-Tree Insertion</a:t>
            </a:r>
          </a:p>
        </p:txBody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752600"/>
            <a:ext cx="7772400" cy="4114800"/>
          </a:xfrm>
        </p:spPr>
        <p:txBody>
          <a:bodyPr/>
          <a:lstStyle/>
          <a:p>
            <a:pPr marL="0" indent="0"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>
                <a:solidFill>
                  <a:schemeClr val="accent2"/>
                </a:solidFill>
              </a:rPr>
              <a:t>11</a:t>
            </a:r>
            <a:r>
              <a:rPr lang="en-GB" sz="1800" smtClean="0"/>
              <a:t>	else	</a:t>
            </a:r>
          </a:p>
          <a:p>
            <a:pPr marL="0" indent="0"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</a:t>
            </a:r>
            <a:r>
              <a:rPr lang="en-GB" sz="1800" smtClean="0">
                <a:solidFill>
                  <a:schemeClr val="accent2"/>
                </a:solidFill>
              </a:rPr>
              <a:t>1</a:t>
            </a:r>
            <a:r>
              <a:rPr lang="en-GB" sz="1800" smtClean="0"/>
              <a:t>	insertEntry (rightPtr, entryNdx - minEntries, upEntry)</a:t>
            </a:r>
          </a:p>
          <a:p>
            <a:pPr marL="0" indent="0"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</a:t>
            </a:r>
            <a:r>
              <a:rPr lang="en-GB" sz="1800" smtClean="0">
                <a:solidFill>
                  <a:schemeClr val="accent2"/>
                </a:solidFill>
              </a:rPr>
              <a:t>2</a:t>
            </a:r>
            <a:r>
              <a:rPr lang="en-GB" sz="1800" smtClean="0"/>
              <a:t>	node -&gt; numEntries = node -&gt; numEntries - 1</a:t>
            </a:r>
          </a:p>
          <a:p>
            <a:pPr marL="0" indent="0"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</a:t>
            </a:r>
            <a:r>
              <a:rPr lang="en-GB" sz="1800" smtClean="0">
                <a:solidFill>
                  <a:schemeClr val="accent2"/>
                </a:solidFill>
              </a:rPr>
              <a:t>3</a:t>
            </a:r>
            <a:r>
              <a:rPr lang="en-GB" sz="1800" smtClean="0"/>
              <a:t>	rightPtr -&gt; numEntries = rightPtr -&gt; numEntries + 1</a:t>
            </a:r>
          </a:p>
          <a:p>
            <a:pPr marL="0" indent="0"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</a:t>
            </a:r>
            <a:r>
              <a:rPr lang="en-GB" sz="1800" b="1" smtClean="0"/>
              <a:t>Build entry for parent</a:t>
            </a:r>
          </a:p>
          <a:p>
            <a:pPr marL="0" indent="0"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>
                <a:solidFill>
                  <a:schemeClr val="accent2"/>
                </a:solidFill>
              </a:rPr>
              <a:t>12</a:t>
            </a:r>
            <a:r>
              <a:rPr lang="en-GB" sz="1800" smtClean="0"/>
              <a:t>	upEntry.data = node -&gt; entries[medianNdx].data</a:t>
            </a:r>
          </a:p>
          <a:p>
            <a:pPr marL="0" indent="0"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>
                <a:solidFill>
                  <a:schemeClr val="accent2"/>
                </a:solidFill>
              </a:rPr>
              <a:t>13</a:t>
            </a:r>
            <a:r>
              <a:rPr lang="en-GB" sz="1800" smtClean="0"/>
              <a:t>	upEntry.rightPtr = rightPtr</a:t>
            </a:r>
          </a:p>
          <a:p>
            <a:pPr marL="0" indent="0"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>
                <a:solidFill>
                  <a:schemeClr val="accent2"/>
                </a:solidFill>
              </a:rPr>
              <a:t>14	</a:t>
            </a:r>
            <a:r>
              <a:rPr lang="en-GB" sz="1800" smtClean="0"/>
              <a:t>rightPtr -&gt; firstPtr = node -&gt; entries[minEntries + 1]. rightPtr</a:t>
            </a:r>
          </a:p>
          <a:p>
            <a:pPr marL="0" indent="0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>
                <a:solidFill>
                  <a:schemeClr val="accent2"/>
                </a:solidFill>
              </a:rPr>
              <a:t>15</a:t>
            </a:r>
            <a:r>
              <a:rPr lang="en-GB" sz="1800" smtClean="0"/>
              <a:t> return</a:t>
            </a:r>
          </a:p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b="1" smtClean="0"/>
              <a:t>End</a:t>
            </a:r>
            <a:r>
              <a:rPr lang="en-GB" sz="1800" smtClean="0"/>
              <a:t>	splitNode</a:t>
            </a:r>
          </a:p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endParaRPr lang="en-GB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B5225-0299-479F-A8E1-873917CA74A2}" type="slidenum">
              <a:rPr lang="en-GB"/>
              <a:pPr>
                <a:defRPr/>
              </a:pPr>
              <a:t>117</a:t>
            </a:fld>
            <a:endParaRPr lang="en-GB"/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B-Tree Insertion</a:t>
            </a:r>
          </a:p>
        </p:txBody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541463"/>
            <a:ext cx="7772400" cy="4114800"/>
          </a:xfrm>
        </p:spPr>
        <p:txBody>
          <a:bodyPr/>
          <a:lstStyle/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b="1" smtClean="0"/>
              <a:t>Algorithm</a:t>
            </a:r>
            <a:r>
              <a:rPr lang="en-GB" sz="1800" smtClean="0"/>
              <a:t> 	insertEntry (val </a:t>
            </a:r>
            <a:r>
              <a:rPr lang="en-GB" sz="1800" smtClean="0">
                <a:solidFill>
                  <a:srgbClr val="0000FF"/>
                </a:solidFill>
              </a:rPr>
              <a:t>node </a:t>
            </a:r>
            <a:r>
              <a:rPr lang="en-GB" sz="1800" smtClean="0"/>
              <a:t>&lt;pointer&gt;, val </a:t>
            </a:r>
            <a:r>
              <a:rPr lang="en-GB" sz="1800" smtClean="0">
                <a:solidFill>
                  <a:srgbClr val="0000FF"/>
                </a:solidFill>
              </a:rPr>
              <a:t>entryNdx</a:t>
            </a:r>
            <a:r>
              <a:rPr lang="en-GB" sz="1800" smtClean="0"/>
              <a:t> &lt;index&gt;,</a:t>
            </a:r>
          </a:p>
          <a:p>
            <a:pPr marL="0" indent="0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					 val </a:t>
            </a:r>
            <a:r>
              <a:rPr lang="en-GB" sz="1800" smtClean="0">
                <a:solidFill>
                  <a:srgbClr val="0000FF"/>
                </a:solidFill>
              </a:rPr>
              <a:t>newEntry</a:t>
            </a:r>
            <a:r>
              <a:rPr lang="en-GB" sz="1800" smtClean="0"/>
              <a:t> &lt;entry&gt;)</a:t>
            </a:r>
          </a:p>
          <a:p>
            <a:pPr marL="0" indent="0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Inserts one entry into a node by shifting nodes to make room.</a:t>
            </a:r>
          </a:p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	</a:t>
            </a:r>
            <a:r>
              <a:rPr lang="en-GB" sz="1800" b="1" smtClean="0"/>
              <a:t>Pre</a:t>
            </a:r>
            <a:r>
              <a:rPr lang="en-GB" sz="1800" smtClean="0"/>
              <a:t>		</a:t>
            </a:r>
            <a:r>
              <a:rPr lang="en-GB" sz="1800" smtClean="0">
                <a:solidFill>
                  <a:srgbClr val="0000FF"/>
                </a:solidFill>
              </a:rPr>
              <a:t>node</a:t>
            </a:r>
            <a:r>
              <a:rPr lang="en-GB" sz="1800" smtClean="0"/>
              <a:t> is pointer to node to contain data.</a:t>
            </a:r>
          </a:p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				</a:t>
            </a:r>
            <a:r>
              <a:rPr lang="en-GB" sz="1800" smtClean="0">
                <a:solidFill>
                  <a:srgbClr val="0000FF"/>
                </a:solidFill>
              </a:rPr>
              <a:t>newEntry</a:t>
            </a:r>
            <a:r>
              <a:rPr lang="en-GB" sz="1800" smtClean="0"/>
              <a:t> contains data to be inserted.</a:t>
            </a:r>
          </a:p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				</a:t>
            </a:r>
            <a:r>
              <a:rPr lang="en-GB" sz="1800" smtClean="0">
                <a:solidFill>
                  <a:srgbClr val="0000FF"/>
                </a:solidFill>
              </a:rPr>
              <a:t>entryNdx</a:t>
            </a:r>
            <a:r>
              <a:rPr lang="en-GB" sz="1800" smtClean="0"/>
              <a:t> is index to location for new data.</a:t>
            </a:r>
          </a:p>
          <a:p>
            <a:pPr marL="0" indent="0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	</a:t>
            </a:r>
            <a:r>
              <a:rPr lang="en-GB" sz="1800" b="1" smtClean="0"/>
              <a:t>Post		</a:t>
            </a:r>
            <a:r>
              <a:rPr lang="en-GB" sz="1800" smtClean="0"/>
              <a:t>data have been inserted in sequence. 		</a:t>
            </a:r>
          </a:p>
          <a:p>
            <a:pPr marL="0" indent="0"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>
                <a:solidFill>
                  <a:srgbClr val="0000FF"/>
                </a:solidFill>
              </a:rPr>
              <a:t>1   </a:t>
            </a:r>
            <a:r>
              <a:rPr lang="en-GB" sz="1800" smtClean="0"/>
              <a:t>shifter = node -&gt; numEntries + 1</a:t>
            </a:r>
          </a:p>
          <a:p>
            <a:pPr marL="0" indent="0"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>
                <a:solidFill>
                  <a:srgbClr val="0000FF"/>
                </a:solidFill>
              </a:rPr>
              <a:t>2</a:t>
            </a:r>
            <a:r>
              <a:rPr lang="en-GB" sz="1800" smtClean="0"/>
              <a:t>	loop (shifter &gt; entryNdx + 1)</a:t>
            </a:r>
          </a:p>
          <a:p>
            <a:pPr marL="0" indent="0"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</a:t>
            </a:r>
            <a:r>
              <a:rPr lang="en-GB" sz="1800" smtClean="0">
                <a:solidFill>
                  <a:srgbClr val="0000FF"/>
                </a:solidFill>
              </a:rPr>
              <a:t>1</a:t>
            </a:r>
            <a:r>
              <a:rPr lang="en-GB" sz="1800" smtClean="0"/>
              <a:t>	node -&gt; entries[shifter] = node -&gt; entries[shifter - 1]</a:t>
            </a:r>
          </a:p>
          <a:p>
            <a:pPr marL="0" indent="0"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</a:t>
            </a:r>
            <a:r>
              <a:rPr lang="en-GB" sz="1800" smtClean="0">
                <a:solidFill>
                  <a:srgbClr val="0000FF"/>
                </a:solidFill>
              </a:rPr>
              <a:t>2</a:t>
            </a:r>
            <a:r>
              <a:rPr lang="en-GB" sz="1800" smtClean="0"/>
              <a:t>	shifter = shifter - 1</a:t>
            </a:r>
          </a:p>
          <a:p>
            <a:pPr marL="0" indent="0"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>
                <a:solidFill>
                  <a:srgbClr val="0000FF"/>
                </a:solidFill>
              </a:rPr>
              <a:t>3</a:t>
            </a:r>
            <a:r>
              <a:rPr lang="en-GB" sz="1800" smtClean="0"/>
              <a:t>	node -&gt; entries[shifter] = newEntry</a:t>
            </a:r>
          </a:p>
          <a:p>
            <a:pPr marL="0" indent="0"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>
                <a:solidFill>
                  <a:srgbClr val="0000FF"/>
                </a:solidFill>
              </a:rPr>
              <a:t>4</a:t>
            </a:r>
            <a:r>
              <a:rPr lang="en-GB" sz="1800" smtClean="0"/>
              <a:t>	node -&gt; numEntries = node -&gt; numEntries + 1</a:t>
            </a:r>
          </a:p>
          <a:p>
            <a:pPr marL="0" indent="0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>
                <a:solidFill>
                  <a:srgbClr val="0000FF"/>
                </a:solidFill>
              </a:rPr>
              <a:t>5</a:t>
            </a:r>
            <a:r>
              <a:rPr lang="en-GB" sz="1800" smtClean="0"/>
              <a:t>	return</a:t>
            </a:r>
          </a:p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b="1" smtClean="0"/>
              <a:t>End</a:t>
            </a:r>
            <a:r>
              <a:rPr lang="en-GB" sz="1800" smtClean="0"/>
              <a:t>	insertEntry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20A221-FAEA-4591-8E19-9C1DEC1561F1}" type="slidenum">
              <a:rPr lang="en-GB"/>
              <a:pPr>
                <a:defRPr/>
              </a:pPr>
              <a:t>118</a:t>
            </a:fld>
            <a:endParaRPr lang="en-GB"/>
          </a:p>
        </p:txBody>
      </p:sp>
      <p:sp>
        <p:nvSpPr>
          <p:cNvPr id="66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B-Tree Deletion</a:t>
            </a:r>
          </a:p>
        </p:txBody>
      </p:sp>
      <p:sp>
        <p:nvSpPr>
          <p:cNvPr id="12902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30000"/>
              </a:spcAft>
            </a:pPr>
            <a:r>
              <a:rPr lang="en-GB" smtClean="0"/>
              <a:t>It must take place at a leaf node.</a:t>
            </a:r>
          </a:p>
          <a:p>
            <a:r>
              <a:rPr lang="en-GB" smtClean="0"/>
              <a:t>If the data to be deleted are not in a leaf node, then replace that entry by the largest entry on its left subtree. 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191C35-D8BD-4203-911C-3CECAB0932C8}" type="slidenum">
              <a:rPr lang="en-GB"/>
              <a:pPr>
                <a:defRPr/>
              </a:pPr>
              <a:t>119</a:t>
            </a:fld>
            <a:endParaRPr lang="en-GB"/>
          </a:p>
        </p:txBody>
      </p:sp>
      <p:sp>
        <p:nvSpPr>
          <p:cNvPr id="662738" name="Rectangle 2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B-Tree Deletion</a:t>
            </a:r>
          </a:p>
        </p:txBody>
      </p:sp>
      <p:sp>
        <p:nvSpPr>
          <p:cNvPr id="662569" name="Text Box 41"/>
          <p:cNvSpPr txBox="1">
            <a:spLocks noChangeArrowheads="1"/>
          </p:cNvSpPr>
          <p:nvPr/>
        </p:nvSpPr>
        <p:spPr bwMode="auto">
          <a:xfrm>
            <a:off x="1055688" y="1828800"/>
            <a:ext cx="1266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chemeClr val="accent2"/>
                </a:solidFill>
              </a:rPr>
              <a:t>Delete 78</a:t>
            </a:r>
          </a:p>
        </p:txBody>
      </p:sp>
      <p:sp>
        <p:nvSpPr>
          <p:cNvPr id="662570" name="Rectangle 42"/>
          <p:cNvSpPr>
            <a:spLocks noChangeArrowheads="1"/>
          </p:cNvSpPr>
          <p:nvPr/>
        </p:nvSpPr>
        <p:spPr bwMode="auto">
          <a:xfrm>
            <a:off x="2392363" y="23622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63</a:t>
            </a:r>
            <a:endParaRPr lang="en-GB" sz="1400" baseline="-25000"/>
          </a:p>
        </p:txBody>
      </p:sp>
      <p:sp>
        <p:nvSpPr>
          <p:cNvPr id="662571" name="Rectangle 43"/>
          <p:cNvSpPr>
            <a:spLocks noChangeArrowheads="1"/>
          </p:cNvSpPr>
          <p:nvPr/>
        </p:nvSpPr>
        <p:spPr bwMode="auto">
          <a:xfrm>
            <a:off x="2286000" y="2362200"/>
            <a:ext cx="106363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2572" name="Rectangle 44"/>
          <p:cNvSpPr>
            <a:spLocks noChangeArrowheads="1"/>
          </p:cNvSpPr>
          <p:nvPr/>
        </p:nvSpPr>
        <p:spPr bwMode="auto">
          <a:xfrm>
            <a:off x="2644775" y="2362200"/>
            <a:ext cx="106363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2573" name="Rectangle 45"/>
          <p:cNvSpPr>
            <a:spLocks noChangeArrowheads="1"/>
          </p:cNvSpPr>
          <p:nvPr/>
        </p:nvSpPr>
        <p:spPr bwMode="auto">
          <a:xfrm>
            <a:off x="1252538" y="28956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11</a:t>
            </a:r>
            <a:endParaRPr lang="en-GB" sz="1400" baseline="-25000"/>
          </a:p>
        </p:txBody>
      </p:sp>
      <p:sp>
        <p:nvSpPr>
          <p:cNvPr id="662574" name="Rectangle 46"/>
          <p:cNvSpPr>
            <a:spLocks noChangeArrowheads="1"/>
          </p:cNvSpPr>
          <p:nvPr/>
        </p:nvSpPr>
        <p:spPr bwMode="auto">
          <a:xfrm>
            <a:off x="1146175" y="2895600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2575" name="Rectangle 47"/>
          <p:cNvSpPr>
            <a:spLocks noChangeArrowheads="1"/>
          </p:cNvSpPr>
          <p:nvPr/>
        </p:nvSpPr>
        <p:spPr bwMode="auto">
          <a:xfrm>
            <a:off x="1612900" y="2895600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14</a:t>
            </a:r>
            <a:endParaRPr lang="en-GB" sz="1400" baseline="-25000"/>
          </a:p>
        </p:txBody>
      </p:sp>
      <p:sp>
        <p:nvSpPr>
          <p:cNvPr id="662576" name="Rectangle 48"/>
          <p:cNvSpPr>
            <a:spLocks noChangeArrowheads="1"/>
          </p:cNvSpPr>
          <p:nvPr/>
        </p:nvSpPr>
        <p:spPr bwMode="auto">
          <a:xfrm>
            <a:off x="1504950" y="28956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2577" name="Rectangle 49"/>
          <p:cNvSpPr>
            <a:spLocks noChangeArrowheads="1"/>
          </p:cNvSpPr>
          <p:nvPr/>
        </p:nvSpPr>
        <p:spPr bwMode="auto">
          <a:xfrm>
            <a:off x="1865313" y="2895600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2578" name="Line 50"/>
          <p:cNvSpPr>
            <a:spLocks noChangeShapeType="1"/>
          </p:cNvSpPr>
          <p:nvPr/>
        </p:nvSpPr>
        <p:spPr bwMode="auto">
          <a:xfrm flipH="1">
            <a:off x="1760538" y="2500313"/>
            <a:ext cx="579437" cy="396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2579" name="Line 51"/>
          <p:cNvSpPr>
            <a:spLocks noChangeShapeType="1"/>
          </p:cNvSpPr>
          <p:nvPr/>
        </p:nvSpPr>
        <p:spPr bwMode="auto">
          <a:xfrm>
            <a:off x="2689225" y="2503488"/>
            <a:ext cx="592138" cy="396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2580" name="Rectangle 52"/>
          <p:cNvSpPr>
            <a:spLocks noChangeArrowheads="1"/>
          </p:cNvSpPr>
          <p:nvPr/>
        </p:nvSpPr>
        <p:spPr bwMode="auto">
          <a:xfrm>
            <a:off x="2790825" y="2895600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74</a:t>
            </a:r>
            <a:endParaRPr lang="en-GB" sz="1400" baseline="-25000"/>
          </a:p>
        </p:txBody>
      </p:sp>
      <p:sp>
        <p:nvSpPr>
          <p:cNvPr id="662581" name="Rectangle 53"/>
          <p:cNvSpPr>
            <a:spLocks noChangeArrowheads="1"/>
          </p:cNvSpPr>
          <p:nvPr/>
        </p:nvSpPr>
        <p:spPr bwMode="auto">
          <a:xfrm>
            <a:off x="2684463" y="2895600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2582" name="Rectangle 54"/>
          <p:cNvSpPr>
            <a:spLocks noChangeArrowheads="1"/>
          </p:cNvSpPr>
          <p:nvPr/>
        </p:nvSpPr>
        <p:spPr bwMode="auto">
          <a:xfrm>
            <a:off x="1970088" y="28956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21</a:t>
            </a:r>
            <a:endParaRPr lang="en-GB" sz="1400" baseline="-25000"/>
          </a:p>
        </p:txBody>
      </p:sp>
      <p:sp>
        <p:nvSpPr>
          <p:cNvPr id="662583" name="Rectangle 55"/>
          <p:cNvSpPr>
            <a:spLocks noChangeArrowheads="1"/>
          </p:cNvSpPr>
          <p:nvPr/>
        </p:nvSpPr>
        <p:spPr bwMode="auto">
          <a:xfrm>
            <a:off x="3043238" y="2895600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2584" name="Rectangle 56"/>
          <p:cNvSpPr>
            <a:spLocks noChangeArrowheads="1"/>
          </p:cNvSpPr>
          <p:nvPr/>
        </p:nvSpPr>
        <p:spPr bwMode="auto">
          <a:xfrm>
            <a:off x="3159125" y="2895600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78</a:t>
            </a:r>
            <a:endParaRPr lang="en-GB" sz="1400" baseline="-25000"/>
          </a:p>
        </p:txBody>
      </p:sp>
      <p:sp>
        <p:nvSpPr>
          <p:cNvPr id="662585" name="Rectangle 57"/>
          <p:cNvSpPr>
            <a:spLocks noChangeArrowheads="1"/>
          </p:cNvSpPr>
          <p:nvPr/>
        </p:nvSpPr>
        <p:spPr bwMode="auto">
          <a:xfrm>
            <a:off x="2230438" y="28956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2586" name="Rectangle 58"/>
          <p:cNvSpPr>
            <a:spLocks noChangeArrowheads="1"/>
          </p:cNvSpPr>
          <p:nvPr/>
        </p:nvSpPr>
        <p:spPr bwMode="auto">
          <a:xfrm>
            <a:off x="3517900" y="2895600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85</a:t>
            </a:r>
            <a:endParaRPr lang="en-GB" sz="1400" baseline="-25000"/>
          </a:p>
        </p:txBody>
      </p:sp>
      <p:sp>
        <p:nvSpPr>
          <p:cNvPr id="662587" name="Rectangle 59"/>
          <p:cNvSpPr>
            <a:spLocks noChangeArrowheads="1"/>
          </p:cNvSpPr>
          <p:nvPr/>
        </p:nvSpPr>
        <p:spPr bwMode="auto">
          <a:xfrm>
            <a:off x="3411538" y="2895600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2588" name="Rectangle 60"/>
          <p:cNvSpPr>
            <a:spLocks noChangeArrowheads="1"/>
          </p:cNvSpPr>
          <p:nvPr/>
        </p:nvSpPr>
        <p:spPr bwMode="auto">
          <a:xfrm>
            <a:off x="3770313" y="2895600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2617" name="AutoShape 89"/>
          <p:cNvSpPr>
            <a:spLocks noChangeArrowheads="1"/>
          </p:cNvSpPr>
          <p:nvPr/>
        </p:nvSpPr>
        <p:spPr bwMode="auto">
          <a:xfrm>
            <a:off x="4362450" y="2362200"/>
            <a:ext cx="563563" cy="304800"/>
          </a:xfrm>
          <a:prstGeom prst="rightArrow">
            <a:avLst>
              <a:gd name="adj1" fmla="val 50000"/>
              <a:gd name="adj2" fmla="val 50059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2681" name="Rectangle 153"/>
          <p:cNvSpPr>
            <a:spLocks noChangeArrowheads="1"/>
          </p:cNvSpPr>
          <p:nvPr/>
        </p:nvSpPr>
        <p:spPr bwMode="auto">
          <a:xfrm>
            <a:off x="6543675" y="2362200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63</a:t>
            </a:r>
            <a:endParaRPr lang="en-GB" sz="1400" baseline="-25000"/>
          </a:p>
        </p:txBody>
      </p:sp>
      <p:sp>
        <p:nvSpPr>
          <p:cNvPr id="662682" name="Rectangle 154"/>
          <p:cNvSpPr>
            <a:spLocks noChangeArrowheads="1"/>
          </p:cNvSpPr>
          <p:nvPr/>
        </p:nvSpPr>
        <p:spPr bwMode="auto">
          <a:xfrm>
            <a:off x="6437313" y="2362200"/>
            <a:ext cx="106362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2683" name="Rectangle 155"/>
          <p:cNvSpPr>
            <a:spLocks noChangeArrowheads="1"/>
          </p:cNvSpPr>
          <p:nvPr/>
        </p:nvSpPr>
        <p:spPr bwMode="auto">
          <a:xfrm>
            <a:off x="6796088" y="2362200"/>
            <a:ext cx="106362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2684" name="Rectangle 156"/>
          <p:cNvSpPr>
            <a:spLocks noChangeArrowheads="1"/>
          </p:cNvSpPr>
          <p:nvPr/>
        </p:nvSpPr>
        <p:spPr bwMode="auto">
          <a:xfrm>
            <a:off x="5403850" y="2895600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11</a:t>
            </a:r>
            <a:endParaRPr lang="en-GB" sz="1400" baseline="-25000"/>
          </a:p>
        </p:txBody>
      </p:sp>
      <p:sp>
        <p:nvSpPr>
          <p:cNvPr id="662685" name="Rectangle 157"/>
          <p:cNvSpPr>
            <a:spLocks noChangeArrowheads="1"/>
          </p:cNvSpPr>
          <p:nvPr/>
        </p:nvSpPr>
        <p:spPr bwMode="auto">
          <a:xfrm>
            <a:off x="5297488" y="2895600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2686" name="Rectangle 158"/>
          <p:cNvSpPr>
            <a:spLocks noChangeArrowheads="1"/>
          </p:cNvSpPr>
          <p:nvPr/>
        </p:nvSpPr>
        <p:spPr bwMode="auto">
          <a:xfrm>
            <a:off x="5764213" y="28956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14</a:t>
            </a:r>
            <a:endParaRPr lang="en-GB" sz="1400" baseline="-25000"/>
          </a:p>
        </p:txBody>
      </p:sp>
      <p:sp>
        <p:nvSpPr>
          <p:cNvPr id="662687" name="Rectangle 159"/>
          <p:cNvSpPr>
            <a:spLocks noChangeArrowheads="1"/>
          </p:cNvSpPr>
          <p:nvPr/>
        </p:nvSpPr>
        <p:spPr bwMode="auto">
          <a:xfrm>
            <a:off x="5656263" y="28956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2688" name="Rectangle 160"/>
          <p:cNvSpPr>
            <a:spLocks noChangeArrowheads="1"/>
          </p:cNvSpPr>
          <p:nvPr/>
        </p:nvSpPr>
        <p:spPr bwMode="auto">
          <a:xfrm>
            <a:off x="6016625" y="2895600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2689" name="Line 161"/>
          <p:cNvSpPr>
            <a:spLocks noChangeShapeType="1"/>
          </p:cNvSpPr>
          <p:nvPr/>
        </p:nvSpPr>
        <p:spPr bwMode="auto">
          <a:xfrm flipH="1">
            <a:off x="5911850" y="2500313"/>
            <a:ext cx="579438" cy="396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2690" name="Line 162"/>
          <p:cNvSpPr>
            <a:spLocks noChangeShapeType="1"/>
          </p:cNvSpPr>
          <p:nvPr/>
        </p:nvSpPr>
        <p:spPr bwMode="auto">
          <a:xfrm>
            <a:off x="6840538" y="2503488"/>
            <a:ext cx="409575" cy="409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2691" name="Rectangle 163"/>
          <p:cNvSpPr>
            <a:spLocks noChangeArrowheads="1"/>
          </p:cNvSpPr>
          <p:nvPr/>
        </p:nvSpPr>
        <p:spPr bwMode="auto">
          <a:xfrm>
            <a:off x="6942138" y="28956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74</a:t>
            </a:r>
            <a:endParaRPr lang="en-GB" sz="1400" baseline="-25000"/>
          </a:p>
        </p:txBody>
      </p:sp>
      <p:sp>
        <p:nvSpPr>
          <p:cNvPr id="662692" name="Rectangle 164"/>
          <p:cNvSpPr>
            <a:spLocks noChangeArrowheads="1"/>
          </p:cNvSpPr>
          <p:nvPr/>
        </p:nvSpPr>
        <p:spPr bwMode="auto">
          <a:xfrm>
            <a:off x="6835775" y="2895600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2693" name="Rectangle 165"/>
          <p:cNvSpPr>
            <a:spLocks noChangeArrowheads="1"/>
          </p:cNvSpPr>
          <p:nvPr/>
        </p:nvSpPr>
        <p:spPr bwMode="auto">
          <a:xfrm>
            <a:off x="6121400" y="2895600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21</a:t>
            </a:r>
            <a:endParaRPr lang="en-GB" sz="1400" baseline="-25000"/>
          </a:p>
        </p:txBody>
      </p:sp>
      <p:sp>
        <p:nvSpPr>
          <p:cNvPr id="662694" name="Rectangle 166"/>
          <p:cNvSpPr>
            <a:spLocks noChangeArrowheads="1"/>
          </p:cNvSpPr>
          <p:nvPr/>
        </p:nvSpPr>
        <p:spPr bwMode="auto">
          <a:xfrm>
            <a:off x="7194550" y="2895600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2695" name="Rectangle 167"/>
          <p:cNvSpPr>
            <a:spLocks noChangeArrowheads="1"/>
          </p:cNvSpPr>
          <p:nvPr/>
        </p:nvSpPr>
        <p:spPr bwMode="auto">
          <a:xfrm>
            <a:off x="7310438" y="28956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85</a:t>
            </a:r>
            <a:endParaRPr lang="en-GB" sz="1400" baseline="-25000"/>
          </a:p>
        </p:txBody>
      </p:sp>
      <p:sp>
        <p:nvSpPr>
          <p:cNvPr id="662696" name="Rectangle 168"/>
          <p:cNvSpPr>
            <a:spLocks noChangeArrowheads="1"/>
          </p:cNvSpPr>
          <p:nvPr/>
        </p:nvSpPr>
        <p:spPr bwMode="auto">
          <a:xfrm>
            <a:off x="6381750" y="28956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2698" name="Rectangle 170"/>
          <p:cNvSpPr>
            <a:spLocks noChangeArrowheads="1"/>
          </p:cNvSpPr>
          <p:nvPr/>
        </p:nvSpPr>
        <p:spPr bwMode="auto">
          <a:xfrm>
            <a:off x="7562850" y="2895600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2700" name="Text Box 172"/>
          <p:cNvSpPr txBox="1">
            <a:spLocks noChangeArrowheads="1"/>
          </p:cNvSpPr>
          <p:nvPr/>
        </p:nvSpPr>
        <p:spPr bwMode="auto">
          <a:xfrm>
            <a:off x="1055688" y="3886200"/>
            <a:ext cx="1266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chemeClr val="accent2"/>
                </a:solidFill>
              </a:rPr>
              <a:t>Delete 63</a:t>
            </a:r>
          </a:p>
        </p:txBody>
      </p:sp>
      <p:sp>
        <p:nvSpPr>
          <p:cNvPr id="662701" name="Rectangle 173"/>
          <p:cNvSpPr>
            <a:spLocks noChangeArrowheads="1"/>
          </p:cNvSpPr>
          <p:nvPr/>
        </p:nvSpPr>
        <p:spPr bwMode="auto">
          <a:xfrm>
            <a:off x="2392363" y="44196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63</a:t>
            </a:r>
            <a:endParaRPr lang="en-GB" sz="1400" baseline="-25000"/>
          </a:p>
        </p:txBody>
      </p:sp>
      <p:sp>
        <p:nvSpPr>
          <p:cNvPr id="662702" name="Rectangle 174"/>
          <p:cNvSpPr>
            <a:spLocks noChangeArrowheads="1"/>
          </p:cNvSpPr>
          <p:nvPr/>
        </p:nvSpPr>
        <p:spPr bwMode="auto">
          <a:xfrm>
            <a:off x="2286000" y="4419600"/>
            <a:ext cx="106363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2703" name="Rectangle 175"/>
          <p:cNvSpPr>
            <a:spLocks noChangeArrowheads="1"/>
          </p:cNvSpPr>
          <p:nvPr/>
        </p:nvSpPr>
        <p:spPr bwMode="auto">
          <a:xfrm>
            <a:off x="2644775" y="4419600"/>
            <a:ext cx="106363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2704" name="Rectangle 176"/>
          <p:cNvSpPr>
            <a:spLocks noChangeArrowheads="1"/>
          </p:cNvSpPr>
          <p:nvPr/>
        </p:nvSpPr>
        <p:spPr bwMode="auto">
          <a:xfrm>
            <a:off x="1252538" y="49530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11</a:t>
            </a:r>
            <a:endParaRPr lang="en-GB" sz="1400" baseline="-25000"/>
          </a:p>
        </p:txBody>
      </p:sp>
      <p:sp>
        <p:nvSpPr>
          <p:cNvPr id="662705" name="Rectangle 177"/>
          <p:cNvSpPr>
            <a:spLocks noChangeArrowheads="1"/>
          </p:cNvSpPr>
          <p:nvPr/>
        </p:nvSpPr>
        <p:spPr bwMode="auto">
          <a:xfrm>
            <a:off x="1146175" y="4953000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2706" name="Rectangle 178"/>
          <p:cNvSpPr>
            <a:spLocks noChangeArrowheads="1"/>
          </p:cNvSpPr>
          <p:nvPr/>
        </p:nvSpPr>
        <p:spPr bwMode="auto">
          <a:xfrm>
            <a:off x="1612900" y="4953000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14</a:t>
            </a:r>
            <a:endParaRPr lang="en-GB" sz="1400" baseline="-25000"/>
          </a:p>
        </p:txBody>
      </p:sp>
      <p:sp>
        <p:nvSpPr>
          <p:cNvPr id="662707" name="Rectangle 179"/>
          <p:cNvSpPr>
            <a:spLocks noChangeArrowheads="1"/>
          </p:cNvSpPr>
          <p:nvPr/>
        </p:nvSpPr>
        <p:spPr bwMode="auto">
          <a:xfrm>
            <a:off x="1504950" y="49530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2708" name="Rectangle 180"/>
          <p:cNvSpPr>
            <a:spLocks noChangeArrowheads="1"/>
          </p:cNvSpPr>
          <p:nvPr/>
        </p:nvSpPr>
        <p:spPr bwMode="auto">
          <a:xfrm>
            <a:off x="1865313" y="4953000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2709" name="Line 181"/>
          <p:cNvSpPr>
            <a:spLocks noChangeShapeType="1"/>
          </p:cNvSpPr>
          <p:nvPr/>
        </p:nvSpPr>
        <p:spPr bwMode="auto">
          <a:xfrm flipH="1">
            <a:off x="1760538" y="4557713"/>
            <a:ext cx="579437" cy="396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2710" name="Line 182"/>
          <p:cNvSpPr>
            <a:spLocks noChangeShapeType="1"/>
          </p:cNvSpPr>
          <p:nvPr/>
        </p:nvSpPr>
        <p:spPr bwMode="auto">
          <a:xfrm>
            <a:off x="2689225" y="4560888"/>
            <a:ext cx="384175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2711" name="Rectangle 183"/>
          <p:cNvSpPr>
            <a:spLocks noChangeArrowheads="1"/>
          </p:cNvSpPr>
          <p:nvPr/>
        </p:nvSpPr>
        <p:spPr bwMode="auto">
          <a:xfrm>
            <a:off x="2790825" y="4953000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74</a:t>
            </a:r>
            <a:endParaRPr lang="en-GB" sz="1400" baseline="-25000"/>
          </a:p>
        </p:txBody>
      </p:sp>
      <p:sp>
        <p:nvSpPr>
          <p:cNvPr id="662712" name="Rectangle 184"/>
          <p:cNvSpPr>
            <a:spLocks noChangeArrowheads="1"/>
          </p:cNvSpPr>
          <p:nvPr/>
        </p:nvSpPr>
        <p:spPr bwMode="auto">
          <a:xfrm>
            <a:off x="2684463" y="4953000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2713" name="Rectangle 185"/>
          <p:cNvSpPr>
            <a:spLocks noChangeArrowheads="1"/>
          </p:cNvSpPr>
          <p:nvPr/>
        </p:nvSpPr>
        <p:spPr bwMode="auto">
          <a:xfrm>
            <a:off x="1970088" y="49530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21</a:t>
            </a:r>
            <a:endParaRPr lang="en-GB" sz="1400" baseline="-25000"/>
          </a:p>
        </p:txBody>
      </p:sp>
      <p:sp>
        <p:nvSpPr>
          <p:cNvPr id="662714" name="Rectangle 186"/>
          <p:cNvSpPr>
            <a:spLocks noChangeArrowheads="1"/>
          </p:cNvSpPr>
          <p:nvPr/>
        </p:nvSpPr>
        <p:spPr bwMode="auto">
          <a:xfrm>
            <a:off x="3043238" y="4953000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2715" name="Rectangle 187"/>
          <p:cNvSpPr>
            <a:spLocks noChangeArrowheads="1"/>
          </p:cNvSpPr>
          <p:nvPr/>
        </p:nvSpPr>
        <p:spPr bwMode="auto">
          <a:xfrm>
            <a:off x="3159125" y="4953000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85</a:t>
            </a:r>
            <a:endParaRPr lang="en-GB" sz="1400" baseline="-25000"/>
          </a:p>
        </p:txBody>
      </p:sp>
      <p:sp>
        <p:nvSpPr>
          <p:cNvPr id="662716" name="Rectangle 188"/>
          <p:cNvSpPr>
            <a:spLocks noChangeArrowheads="1"/>
          </p:cNvSpPr>
          <p:nvPr/>
        </p:nvSpPr>
        <p:spPr bwMode="auto">
          <a:xfrm>
            <a:off x="2230438" y="49530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2718" name="Rectangle 190"/>
          <p:cNvSpPr>
            <a:spLocks noChangeArrowheads="1"/>
          </p:cNvSpPr>
          <p:nvPr/>
        </p:nvSpPr>
        <p:spPr bwMode="auto">
          <a:xfrm>
            <a:off x="3411538" y="4953000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2720" name="AutoShape 192"/>
          <p:cNvSpPr>
            <a:spLocks noChangeArrowheads="1"/>
          </p:cNvSpPr>
          <p:nvPr/>
        </p:nvSpPr>
        <p:spPr bwMode="auto">
          <a:xfrm>
            <a:off x="4362450" y="4419600"/>
            <a:ext cx="563563" cy="304800"/>
          </a:xfrm>
          <a:prstGeom prst="rightArrow">
            <a:avLst>
              <a:gd name="adj1" fmla="val 50000"/>
              <a:gd name="adj2" fmla="val 50059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2721" name="Rectangle 193"/>
          <p:cNvSpPr>
            <a:spLocks noChangeArrowheads="1"/>
          </p:cNvSpPr>
          <p:nvPr/>
        </p:nvSpPr>
        <p:spPr bwMode="auto">
          <a:xfrm>
            <a:off x="6543675" y="4419600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21</a:t>
            </a:r>
            <a:endParaRPr lang="en-GB" sz="1400" baseline="-25000"/>
          </a:p>
        </p:txBody>
      </p:sp>
      <p:sp>
        <p:nvSpPr>
          <p:cNvPr id="662722" name="Rectangle 194"/>
          <p:cNvSpPr>
            <a:spLocks noChangeArrowheads="1"/>
          </p:cNvSpPr>
          <p:nvPr/>
        </p:nvSpPr>
        <p:spPr bwMode="auto">
          <a:xfrm>
            <a:off x="6437313" y="4419600"/>
            <a:ext cx="106362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2723" name="Rectangle 195"/>
          <p:cNvSpPr>
            <a:spLocks noChangeArrowheads="1"/>
          </p:cNvSpPr>
          <p:nvPr/>
        </p:nvSpPr>
        <p:spPr bwMode="auto">
          <a:xfrm>
            <a:off x="6796088" y="4419600"/>
            <a:ext cx="106362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2726" name="Rectangle 198"/>
          <p:cNvSpPr>
            <a:spLocks noChangeArrowheads="1"/>
          </p:cNvSpPr>
          <p:nvPr/>
        </p:nvSpPr>
        <p:spPr bwMode="auto">
          <a:xfrm>
            <a:off x="5764213" y="49530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11</a:t>
            </a:r>
            <a:endParaRPr lang="en-GB" sz="1400" baseline="-25000"/>
          </a:p>
        </p:txBody>
      </p:sp>
      <p:sp>
        <p:nvSpPr>
          <p:cNvPr id="662727" name="Rectangle 199"/>
          <p:cNvSpPr>
            <a:spLocks noChangeArrowheads="1"/>
          </p:cNvSpPr>
          <p:nvPr/>
        </p:nvSpPr>
        <p:spPr bwMode="auto">
          <a:xfrm>
            <a:off x="5656263" y="49530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2728" name="Rectangle 200"/>
          <p:cNvSpPr>
            <a:spLocks noChangeArrowheads="1"/>
          </p:cNvSpPr>
          <p:nvPr/>
        </p:nvSpPr>
        <p:spPr bwMode="auto">
          <a:xfrm>
            <a:off x="6016625" y="4953000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2729" name="Line 201"/>
          <p:cNvSpPr>
            <a:spLocks noChangeShapeType="1"/>
          </p:cNvSpPr>
          <p:nvPr/>
        </p:nvSpPr>
        <p:spPr bwMode="auto">
          <a:xfrm flipH="1">
            <a:off x="6051550" y="4557713"/>
            <a:ext cx="439738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2730" name="Line 202"/>
          <p:cNvSpPr>
            <a:spLocks noChangeShapeType="1"/>
          </p:cNvSpPr>
          <p:nvPr/>
        </p:nvSpPr>
        <p:spPr bwMode="auto">
          <a:xfrm>
            <a:off x="6840538" y="4560888"/>
            <a:ext cx="409575" cy="409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2731" name="Rectangle 203"/>
          <p:cNvSpPr>
            <a:spLocks noChangeArrowheads="1"/>
          </p:cNvSpPr>
          <p:nvPr/>
        </p:nvSpPr>
        <p:spPr bwMode="auto">
          <a:xfrm>
            <a:off x="6942138" y="49530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74</a:t>
            </a:r>
            <a:endParaRPr lang="en-GB" sz="1400" baseline="-25000"/>
          </a:p>
        </p:txBody>
      </p:sp>
      <p:sp>
        <p:nvSpPr>
          <p:cNvPr id="662732" name="Rectangle 204"/>
          <p:cNvSpPr>
            <a:spLocks noChangeArrowheads="1"/>
          </p:cNvSpPr>
          <p:nvPr/>
        </p:nvSpPr>
        <p:spPr bwMode="auto">
          <a:xfrm>
            <a:off x="6835775" y="4953000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2733" name="Rectangle 205"/>
          <p:cNvSpPr>
            <a:spLocks noChangeArrowheads="1"/>
          </p:cNvSpPr>
          <p:nvPr/>
        </p:nvSpPr>
        <p:spPr bwMode="auto">
          <a:xfrm>
            <a:off x="6121400" y="4953000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14</a:t>
            </a:r>
            <a:endParaRPr lang="en-GB" sz="1400" baseline="-25000"/>
          </a:p>
        </p:txBody>
      </p:sp>
      <p:sp>
        <p:nvSpPr>
          <p:cNvPr id="662734" name="Rectangle 206"/>
          <p:cNvSpPr>
            <a:spLocks noChangeArrowheads="1"/>
          </p:cNvSpPr>
          <p:nvPr/>
        </p:nvSpPr>
        <p:spPr bwMode="auto">
          <a:xfrm>
            <a:off x="7194550" y="4953000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2735" name="Rectangle 207"/>
          <p:cNvSpPr>
            <a:spLocks noChangeArrowheads="1"/>
          </p:cNvSpPr>
          <p:nvPr/>
        </p:nvSpPr>
        <p:spPr bwMode="auto">
          <a:xfrm>
            <a:off x="7310438" y="49530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85</a:t>
            </a:r>
            <a:endParaRPr lang="en-GB" sz="1400" baseline="-25000"/>
          </a:p>
        </p:txBody>
      </p:sp>
      <p:sp>
        <p:nvSpPr>
          <p:cNvPr id="662736" name="Rectangle 208"/>
          <p:cNvSpPr>
            <a:spLocks noChangeArrowheads="1"/>
          </p:cNvSpPr>
          <p:nvPr/>
        </p:nvSpPr>
        <p:spPr bwMode="auto">
          <a:xfrm>
            <a:off x="6381750" y="49530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2737" name="Rectangle 209"/>
          <p:cNvSpPr>
            <a:spLocks noChangeArrowheads="1"/>
          </p:cNvSpPr>
          <p:nvPr/>
        </p:nvSpPr>
        <p:spPr bwMode="auto">
          <a:xfrm>
            <a:off x="7562850" y="4953000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6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6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6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6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6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6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6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6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6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6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6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6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6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6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6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6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6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62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6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662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62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66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66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66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66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62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66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66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66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66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66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66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66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66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66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662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66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662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66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66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66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66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66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66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66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66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66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66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66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66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66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66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66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66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66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500"/>
                                        <p:tgtEl>
                                          <p:spTgt spid="66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66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66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66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66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500"/>
                                        <p:tgtEl>
                                          <p:spTgt spid="66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662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66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66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0" dur="500"/>
                                        <p:tgtEl>
                                          <p:spTgt spid="66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66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66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9" dur="500"/>
                                        <p:tgtEl>
                                          <p:spTgt spid="66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500"/>
                                        <p:tgtEl>
                                          <p:spTgt spid="66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69" grpId="0"/>
      <p:bldP spid="662570" grpId="0" animBg="1"/>
      <p:bldP spid="662571" grpId="0" animBg="1"/>
      <p:bldP spid="662572" grpId="0" animBg="1"/>
      <p:bldP spid="662573" grpId="0" animBg="1"/>
      <p:bldP spid="662574" grpId="0" animBg="1"/>
      <p:bldP spid="662575" grpId="0" animBg="1"/>
      <p:bldP spid="662576" grpId="0" animBg="1"/>
      <p:bldP spid="662577" grpId="0" animBg="1"/>
      <p:bldP spid="662578" grpId="0" animBg="1"/>
      <p:bldP spid="662579" grpId="0" animBg="1"/>
      <p:bldP spid="662580" grpId="0" animBg="1"/>
      <p:bldP spid="662581" grpId="0" animBg="1"/>
      <p:bldP spid="662582" grpId="0" animBg="1"/>
      <p:bldP spid="662583" grpId="0" animBg="1"/>
      <p:bldP spid="662584" grpId="0" animBg="1"/>
      <p:bldP spid="662585" grpId="0" animBg="1"/>
      <p:bldP spid="662586" grpId="0" animBg="1"/>
      <p:bldP spid="662587" grpId="0" animBg="1"/>
      <p:bldP spid="662588" grpId="0" animBg="1"/>
      <p:bldP spid="662617" grpId="0" animBg="1"/>
      <p:bldP spid="662681" grpId="0" animBg="1"/>
      <p:bldP spid="662682" grpId="0" animBg="1"/>
      <p:bldP spid="662683" grpId="0" animBg="1"/>
      <p:bldP spid="662684" grpId="0" animBg="1"/>
      <p:bldP spid="662685" grpId="0" animBg="1"/>
      <p:bldP spid="662686" grpId="0" animBg="1"/>
      <p:bldP spid="662687" grpId="0" animBg="1"/>
      <p:bldP spid="662688" grpId="0" animBg="1"/>
      <p:bldP spid="662689" grpId="0" animBg="1"/>
      <p:bldP spid="662690" grpId="0" animBg="1"/>
      <p:bldP spid="662691" grpId="0" animBg="1"/>
      <p:bldP spid="662692" grpId="0" animBg="1"/>
      <p:bldP spid="662693" grpId="0" animBg="1"/>
      <p:bldP spid="662694" grpId="0" animBg="1"/>
      <p:bldP spid="662695" grpId="0" animBg="1"/>
      <p:bldP spid="662696" grpId="0" animBg="1"/>
      <p:bldP spid="662698" grpId="0" animBg="1"/>
      <p:bldP spid="662700" grpId="0"/>
      <p:bldP spid="662701" grpId="0" animBg="1"/>
      <p:bldP spid="662702" grpId="0" animBg="1"/>
      <p:bldP spid="662703" grpId="0" animBg="1"/>
      <p:bldP spid="662704" grpId="0" animBg="1"/>
      <p:bldP spid="662705" grpId="0" animBg="1"/>
      <p:bldP spid="662706" grpId="0" animBg="1"/>
      <p:bldP spid="662707" grpId="0" animBg="1"/>
      <p:bldP spid="662708" grpId="0" animBg="1"/>
      <p:bldP spid="662709" grpId="0" animBg="1"/>
      <p:bldP spid="662710" grpId="0" animBg="1"/>
      <p:bldP spid="662711" grpId="0" animBg="1"/>
      <p:bldP spid="662712" grpId="0" animBg="1"/>
      <p:bldP spid="662713" grpId="0" animBg="1"/>
      <p:bldP spid="662714" grpId="0" animBg="1"/>
      <p:bldP spid="662715" grpId="0" animBg="1"/>
      <p:bldP spid="662716" grpId="0" animBg="1"/>
      <p:bldP spid="662718" grpId="0" animBg="1"/>
      <p:bldP spid="662720" grpId="0" animBg="1"/>
      <p:bldP spid="662721" grpId="0" animBg="1"/>
      <p:bldP spid="662722" grpId="0" animBg="1"/>
      <p:bldP spid="662723" grpId="0" animBg="1"/>
      <p:bldP spid="662726" grpId="0" animBg="1"/>
      <p:bldP spid="662727" grpId="0" animBg="1"/>
      <p:bldP spid="662728" grpId="0" animBg="1"/>
      <p:bldP spid="662729" grpId="0" animBg="1"/>
      <p:bldP spid="662730" grpId="0" animBg="1"/>
      <p:bldP spid="662731" grpId="0" animBg="1"/>
      <p:bldP spid="662732" grpId="0" animBg="1"/>
      <p:bldP spid="662733" grpId="0" animBg="1"/>
      <p:bldP spid="662734" grpId="0" animBg="1"/>
      <p:bldP spid="662735" grpId="0" animBg="1"/>
      <p:bldP spid="662736" grpId="0" animBg="1"/>
      <p:bldP spid="6627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5AF27F-3569-433B-AF80-8E2B12AD0475}" type="slidenum">
              <a:rPr lang="en-GB"/>
              <a:pPr>
                <a:defRPr/>
              </a:pPr>
              <a:t>12</a:t>
            </a:fld>
            <a:endParaRPr lang="en-GB"/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accent1">
                    <a:satMod val="150000"/>
                  </a:schemeClr>
                </a:solidFill>
              </a:rPr>
              <a:t>Trees: Representation</a:t>
            </a:r>
            <a:r>
              <a:rPr lang="en-GB" sz="4800" dirty="0" smtClean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en-GB" sz="2000" dirty="0" smtClean="0">
                <a:solidFill>
                  <a:schemeClr val="accent1">
                    <a:satMod val="150000"/>
                  </a:schemeClr>
                </a:solidFill>
              </a:rPr>
              <a:t>{Contd..}</a:t>
            </a:r>
            <a:endParaRPr lang="en-GB" sz="2000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550" y="1468438"/>
            <a:ext cx="7527925" cy="4627562"/>
          </a:xfrm>
        </p:spPr>
        <p:txBody>
          <a:bodyPr/>
          <a:lstStyle/>
          <a:p>
            <a:pPr marL="377825" indent="-377825" eaLnBrk="1" hangingPunct="1"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800" smtClean="0">
                <a:solidFill>
                  <a:srgbClr val="FF0000"/>
                </a:solidFill>
              </a:rPr>
              <a:t>Parenthetical</a:t>
            </a:r>
            <a:r>
              <a:rPr lang="en-GB" sz="2800" smtClean="0">
                <a:solidFill>
                  <a:schemeClr val="accent2"/>
                </a:solidFill>
              </a:rPr>
              <a:t> </a:t>
            </a:r>
            <a:r>
              <a:rPr lang="en-GB" sz="2800" smtClean="0">
                <a:solidFill>
                  <a:srgbClr val="FF0000"/>
                </a:solidFill>
              </a:rPr>
              <a:t>listing</a:t>
            </a:r>
          </a:p>
          <a:p>
            <a:pPr marL="377825" indent="-377825" eaLnBrk="1" hangingPunct="1">
              <a:buClr>
                <a:schemeClr val="tx1"/>
              </a:buClr>
              <a:buFontTx/>
              <a:buNone/>
            </a:pPr>
            <a:r>
              <a:rPr lang="en-GB" sz="2000" smtClean="0"/>
              <a:t>Computer (Case  CPU (Controller ALU ROM ...)  3.5" Disk  CD-ROM)</a:t>
            </a:r>
          </a:p>
          <a:p>
            <a:pPr marL="377825" indent="-377825" eaLnBrk="1" hangingPunct="1">
              <a:buClr>
                <a:schemeClr val="tx1"/>
              </a:buClr>
              <a:buFontTx/>
              <a:buNone/>
            </a:pPr>
            <a:r>
              <a:rPr lang="en-GB" sz="2000" smtClean="0"/>
              <a:t>	</a:t>
            </a:r>
          </a:p>
          <a:p>
            <a:pPr marL="377825" indent="-377825" eaLnBrk="1" hangingPunct="1">
              <a:buClr>
                <a:schemeClr val="tx1"/>
              </a:buClr>
              <a:buFontTx/>
              <a:buNone/>
            </a:pPr>
            <a:r>
              <a:rPr lang="en-GB" sz="2000" smtClean="0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758E5D-56DA-4DBC-90A8-935DED3B6D6B}" type="slidenum">
              <a:rPr lang="en-GB"/>
              <a:pPr>
                <a:defRPr/>
              </a:pPr>
              <a:t>120</a:t>
            </a:fld>
            <a:endParaRPr lang="en-GB"/>
          </a:p>
        </p:txBody>
      </p:sp>
      <p:sp>
        <p:nvSpPr>
          <p:cNvPr id="663676" name="Rectangle 1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B-Tree Deletion</a:t>
            </a:r>
          </a:p>
        </p:txBody>
      </p:sp>
      <p:sp>
        <p:nvSpPr>
          <p:cNvPr id="663555" name="Text Box 3"/>
          <p:cNvSpPr txBox="1">
            <a:spLocks noChangeArrowheads="1"/>
          </p:cNvSpPr>
          <p:nvPr/>
        </p:nvSpPr>
        <p:spPr bwMode="auto">
          <a:xfrm>
            <a:off x="1055688" y="1600200"/>
            <a:ext cx="1266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chemeClr val="accent2"/>
                </a:solidFill>
              </a:rPr>
              <a:t>Delete 85</a:t>
            </a:r>
          </a:p>
        </p:txBody>
      </p:sp>
      <p:sp>
        <p:nvSpPr>
          <p:cNvPr id="663575" name="AutoShape 23"/>
          <p:cNvSpPr>
            <a:spLocks noChangeArrowheads="1"/>
          </p:cNvSpPr>
          <p:nvPr/>
        </p:nvSpPr>
        <p:spPr bwMode="auto">
          <a:xfrm>
            <a:off x="4362450" y="2133600"/>
            <a:ext cx="563563" cy="304800"/>
          </a:xfrm>
          <a:prstGeom prst="rightArrow">
            <a:avLst>
              <a:gd name="adj1" fmla="val 50000"/>
              <a:gd name="adj2" fmla="val 50059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3593" name="Text Box 41"/>
          <p:cNvSpPr txBox="1">
            <a:spLocks noChangeArrowheads="1"/>
          </p:cNvSpPr>
          <p:nvPr/>
        </p:nvSpPr>
        <p:spPr bwMode="auto">
          <a:xfrm>
            <a:off x="1055688" y="4419600"/>
            <a:ext cx="1266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chemeClr val="accent2"/>
                </a:solidFill>
              </a:rPr>
              <a:t>Delete 21</a:t>
            </a:r>
          </a:p>
        </p:txBody>
      </p:sp>
      <p:sp>
        <p:nvSpPr>
          <p:cNvPr id="663611" name="AutoShape 59"/>
          <p:cNvSpPr>
            <a:spLocks noChangeArrowheads="1"/>
          </p:cNvSpPr>
          <p:nvPr/>
        </p:nvSpPr>
        <p:spPr bwMode="auto">
          <a:xfrm>
            <a:off x="4362450" y="4953000"/>
            <a:ext cx="563563" cy="304800"/>
          </a:xfrm>
          <a:prstGeom prst="rightArrow">
            <a:avLst>
              <a:gd name="adj1" fmla="val 50000"/>
              <a:gd name="adj2" fmla="val 50059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3612" name="Rectangle 60"/>
          <p:cNvSpPr>
            <a:spLocks noChangeArrowheads="1"/>
          </p:cNvSpPr>
          <p:nvPr/>
        </p:nvSpPr>
        <p:spPr bwMode="auto">
          <a:xfrm>
            <a:off x="6543675" y="4953000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14</a:t>
            </a:r>
            <a:endParaRPr lang="en-GB" sz="1400" baseline="-25000"/>
          </a:p>
        </p:txBody>
      </p:sp>
      <p:sp>
        <p:nvSpPr>
          <p:cNvPr id="663613" name="Rectangle 61"/>
          <p:cNvSpPr>
            <a:spLocks noChangeArrowheads="1"/>
          </p:cNvSpPr>
          <p:nvPr/>
        </p:nvSpPr>
        <p:spPr bwMode="auto">
          <a:xfrm>
            <a:off x="6437313" y="4953000"/>
            <a:ext cx="106362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3614" name="Rectangle 62"/>
          <p:cNvSpPr>
            <a:spLocks noChangeArrowheads="1"/>
          </p:cNvSpPr>
          <p:nvPr/>
        </p:nvSpPr>
        <p:spPr bwMode="auto">
          <a:xfrm>
            <a:off x="6796088" y="4953000"/>
            <a:ext cx="106362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3615" name="Rectangle 63"/>
          <p:cNvSpPr>
            <a:spLocks noChangeArrowheads="1"/>
          </p:cNvSpPr>
          <p:nvPr/>
        </p:nvSpPr>
        <p:spPr bwMode="auto">
          <a:xfrm>
            <a:off x="5764213" y="54864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11</a:t>
            </a:r>
            <a:endParaRPr lang="en-GB" sz="1400" baseline="-25000"/>
          </a:p>
        </p:txBody>
      </p:sp>
      <p:sp>
        <p:nvSpPr>
          <p:cNvPr id="663616" name="Rectangle 64"/>
          <p:cNvSpPr>
            <a:spLocks noChangeArrowheads="1"/>
          </p:cNvSpPr>
          <p:nvPr/>
        </p:nvSpPr>
        <p:spPr bwMode="auto">
          <a:xfrm>
            <a:off x="5656263" y="54864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3617" name="Rectangle 65"/>
          <p:cNvSpPr>
            <a:spLocks noChangeArrowheads="1"/>
          </p:cNvSpPr>
          <p:nvPr/>
        </p:nvSpPr>
        <p:spPr bwMode="auto">
          <a:xfrm>
            <a:off x="6016625" y="5486400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3618" name="Line 66"/>
          <p:cNvSpPr>
            <a:spLocks noChangeShapeType="1"/>
          </p:cNvSpPr>
          <p:nvPr/>
        </p:nvSpPr>
        <p:spPr bwMode="auto">
          <a:xfrm flipH="1">
            <a:off x="6051550" y="5091113"/>
            <a:ext cx="439738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3619" name="Line 67"/>
          <p:cNvSpPr>
            <a:spLocks noChangeShapeType="1"/>
          </p:cNvSpPr>
          <p:nvPr/>
        </p:nvSpPr>
        <p:spPr bwMode="auto">
          <a:xfrm>
            <a:off x="6840538" y="5094288"/>
            <a:ext cx="409575" cy="409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3620" name="Rectangle 68"/>
          <p:cNvSpPr>
            <a:spLocks noChangeArrowheads="1"/>
          </p:cNvSpPr>
          <p:nvPr/>
        </p:nvSpPr>
        <p:spPr bwMode="auto">
          <a:xfrm>
            <a:off x="6942138" y="54864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74</a:t>
            </a:r>
            <a:endParaRPr lang="en-GB" sz="1400" baseline="-25000"/>
          </a:p>
        </p:txBody>
      </p:sp>
      <p:sp>
        <p:nvSpPr>
          <p:cNvPr id="663621" name="Rectangle 69"/>
          <p:cNvSpPr>
            <a:spLocks noChangeArrowheads="1"/>
          </p:cNvSpPr>
          <p:nvPr/>
        </p:nvSpPr>
        <p:spPr bwMode="auto">
          <a:xfrm>
            <a:off x="6835775" y="5486400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3622" name="Rectangle 70"/>
          <p:cNvSpPr>
            <a:spLocks noChangeArrowheads="1"/>
          </p:cNvSpPr>
          <p:nvPr/>
        </p:nvSpPr>
        <p:spPr bwMode="auto">
          <a:xfrm>
            <a:off x="6121400" y="5486400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baseline="-25000"/>
          </a:p>
        </p:txBody>
      </p:sp>
      <p:sp>
        <p:nvSpPr>
          <p:cNvPr id="663623" name="Rectangle 71"/>
          <p:cNvSpPr>
            <a:spLocks noChangeArrowheads="1"/>
          </p:cNvSpPr>
          <p:nvPr/>
        </p:nvSpPr>
        <p:spPr bwMode="auto">
          <a:xfrm>
            <a:off x="7194550" y="5486400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3624" name="Rectangle 72"/>
          <p:cNvSpPr>
            <a:spLocks noChangeArrowheads="1"/>
          </p:cNvSpPr>
          <p:nvPr/>
        </p:nvSpPr>
        <p:spPr bwMode="auto">
          <a:xfrm>
            <a:off x="7310438" y="54864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85</a:t>
            </a:r>
            <a:endParaRPr lang="en-GB" sz="1400" baseline="-25000"/>
          </a:p>
        </p:txBody>
      </p:sp>
      <p:sp>
        <p:nvSpPr>
          <p:cNvPr id="663625" name="Rectangle 73"/>
          <p:cNvSpPr>
            <a:spLocks noChangeArrowheads="1"/>
          </p:cNvSpPr>
          <p:nvPr/>
        </p:nvSpPr>
        <p:spPr bwMode="auto">
          <a:xfrm>
            <a:off x="6381750" y="54864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3626" name="Rectangle 74"/>
          <p:cNvSpPr>
            <a:spLocks noChangeArrowheads="1"/>
          </p:cNvSpPr>
          <p:nvPr/>
        </p:nvSpPr>
        <p:spPr bwMode="auto">
          <a:xfrm>
            <a:off x="7562850" y="5486400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3627" name="Rectangle 75"/>
          <p:cNvSpPr>
            <a:spLocks noChangeArrowheads="1"/>
          </p:cNvSpPr>
          <p:nvPr/>
        </p:nvSpPr>
        <p:spPr bwMode="auto">
          <a:xfrm>
            <a:off x="2039938" y="21336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21</a:t>
            </a:r>
            <a:endParaRPr lang="en-GB" sz="1400" baseline="-25000"/>
          </a:p>
        </p:txBody>
      </p:sp>
      <p:sp>
        <p:nvSpPr>
          <p:cNvPr id="663628" name="Rectangle 76"/>
          <p:cNvSpPr>
            <a:spLocks noChangeArrowheads="1"/>
          </p:cNvSpPr>
          <p:nvPr/>
        </p:nvSpPr>
        <p:spPr bwMode="auto">
          <a:xfrm>
            <a:off x="1933575" y="2133600"/>
            <a:ext cx="106363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3629" name="Rectangle 77"/>
          <p:cNvSpPr>
            <a:spLocks noChangeArrowheads="1"/>
          </p:cNvSpPr>
          <p:nvPr/>
        </p:nvSpPr>
        <p:spPr bwMode="auto">
          <a:xfrm>
            <a:off x="2292350" y="2133600"/>
            <a:ext cx="107950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3630" name="Rectangle 78"/>
          <p:cNvSpPr>
            <a:spLocks noChangeArrowheads="1"/>
          </p:cNvSpPr>
          <p:nvPr/>
        </p:nvSpPr>
        <p:spPr bwMode="auto">
          <a:xfrm>
            <a:off x="1260475" y="2667000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11</a:t>
            </a:r>
            <a:endParaRPr lang="en-GB" sz="1400" baseline="-25000"/>
          </a:p>
        </p:txBody>
      </p:sp>
      <p:sp>
        <p:nvSpPr>
          <p:cNvPr id="663631" name="Rectangle 79"/>
          <p:cNvSpPr>
            <a:spLocks noChangeArrowheads="1"/>
          </p:cNvSpPr>
          <p:nvPr/>
        </p:nvSpPr>
        <p:spPr bwMode="auto">
          <a:xfrm>
            <a:off x="1154113" y="2667000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3632" name="Rectangle 80"/>
          <p:cNvSpPr>
            <a:spLocks noChangeArrowheads="1"/>
          </p:cNvSpPr>
          <p:nvPr/>
        </p:nvSpPr>
        <p:spPr bwMode="auto">
          <a:xfrm>
            <a:off x="1512888" y="2667000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3633" name="Line 81"/>
          <p:cNvSpPr>
            <a:spLocks noChangeShapeType="1"/>
          </p:cNvSpPr>
          <p:nvPr/>
        </p:nvSpPr>
        <p:spPr bwMode="auto">
          <a:xfrm flipH="1">
            <a:off x="1547813" y="2271713"/>
            <a:ext cx="439737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3634" name="Line 82"/>
          <p:cNvSpPr>
            <a:spLocks noChangeShapeType="1"/>
          </p:cNvSpPr>
          <p:nvPr/>
        </p:nvSpPr>
        <p:spPr bwMode="auto">
          <a:xfrm>
            <a:off x="2338388" y="2274888"/>
            <a:ext cx="407987" cy="409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3635" name="Rectangle 83"/>
          <p:cNvSpPr>
            <a:spLocks noChangeArrowheads="1"/>
          </p:cNvSpPr>
          <p:nvPr/>
        </p:nvSpPr>
        <p:spPr bwMode="auto">
          <a:xfrm>
            <a:off x="2438400" y="2667000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74</a:t>
            </a:r>
            <a:endParaRPr lang="en-GB" sz="1400" baseline="-25000"/>
          </a:p>
        </p:txBody>
      </p:sp>
      <p:sp>
        <p:nvSpPr>
          <p:cNvPr id="663636" name="Rectangle 84"/>
          <p:cNvSpPr>
            <a:spLocks noChangeArrowheads="1"/>
          </p:cNvSpPr>
          <p:nvPr/>
        </p:nvSpPr>
        <p:spPr bwMode="auto">
          <a:xfrm>
            <a:off x="2332038" y="2667000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3637" name="Rectangle 85"/>
          <p:cNvSpPr>
            <a:spLocks noChangeArrowheads="1"/>
          </p:cNvSpPr>
          <p:nvPr/>
        </p:nvSpPr>
        <p:spPr bwMode="auto">
          <a:xfrm>
            <a:off x="1617663" y="26670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14</a:t>
            </a:r>
            <a:endParaRPr lang="en-GB" sz="1400" baseline="-25000"/>
          </a:p>
        </p:txBody>
      </p:sp>
      <p:sp>
        <p:nvSpPr>
          <p:cNvPr id="663638" name="Rectangle 86"/>
          <p:cNvSpPr>
            <a:spLocks noChangeArrowheads="1"/>
          </p:cNvSpPr>
          <p:nvPr/>
        </p:nvSpPr>
        <p:spPr bwMode="auto">
          <a:xfrm>
            <a:off x="2690813" y="26670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3639" name="Rectangle 87"/>
          <p:cNvSpPr>
            <a:spLocks noChangeArrowheads="1"/>
          </p:cNvSpPr>
          <p:nvPr/>
        </p:nvSpPr>
        <p:spPr bwMode="auto">
          <a:xfrm>
            <a:off x="2806700" y="2667000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85</a:t>
            </a:r>
            <a:endParaRPr lang="en-GB" sz="1400" baseline="-25000"/>
          </a:p>
        </p:txBody>
      </p:sp>
      <p:sp>
        <p:nvSpPr>
          <p:cNvPr id="663640" name="Rectangle 88"/>
          <p:cNvSpPr>
            <a:spLocks noChangeArrowheads="1"/>
          </p:cNvSpPr>
          <p:nvPr/>
        </p:nvSpPr>
        <p:spPr bwMode="auto">
          <a:xfrm>
            <a:off x="1879600" y="2667000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3641" name="Rectangle 89"/>
          <p:cNvSpPr>
            <a:spLocks noChangeArrowheads="1"/>
          </p:cNvSpPr>
          <p:nvPr/>
        </p:nvSpPr>
        <p:spPr bwMode="auto">
          <a:xfrm>
            <a:off x="3059113" y="2667000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3642" name="Rectangle 90"/>
          <p:cNvSpPr>
            <a:spLocks noChangeArrowheads="1"/>
          </p:cNvSpPr>
          <p:nvPr/>
        </p:nvSpPr>
        <p:spPr bwMode="auto">
          <a:xfrm>
            <a:off x="6543675" y="2133600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21</a:t>
            </a:r>
            <a:endParaRPr lang="en-GB" sz="1400" baseline="-25000"/>
          </a:p>
        </p:txBody>
      </p:sp>
      <p:sp>
        <p:nvSpPr>
          <p:cNvPr id="663643" name="Rectangle 91"/>
          <p:cNvSpPr>
            <a:spLocks noChangeArrowheads="1"/>
          </p:cNvSpPr>
          <p:nvPr/>
        </p:nvSpPr>
        <p:spPr bwMode="auto">
          <a:xfrm>
            <a:off x="6437313" y="2133600"/>
            <a:ext cx="106362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3644" name="Rectangle 92"/>
          <p:cNvSpPr>
            <a:spLocks noChangeArrowheads="1"/>
          </p:cNvSpPr>
          <p:nvPr/>
        </p:nvSpPr>
        <p:spPr bwMode="auto">
          <a:xfrm>
            <a:off x="6796088" y="2133600"/>
            <a:ext cx="106362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3645" name="Rectangle 93"/>
          <p:cNvSpPr>
            <a:spLocks noChangeArrowheads="1"/>
          </p:cNvSpPr>
          <p:nvPr/>
        </p:nvSpPr>
        <p:spPr bwMode="auto">
          <a:xfrm>
            <a:off x="5764213" y="26670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11</a:t>
            </a:r>
            <a:endParaRPr lang="en-GB" sz="1400" baseline="-25000"/>
          </a:p>
        </p:txBody>
      </p:sp>
      <p:sp>
        <p:nvSpPr>
          <p:cNvPr id="663646" name="Rectangle 94"/>
          <p:cNvSpPr>
            <a:spLocks noChangeArrowheads="1"/>
          </p:cNvSpPr>
          <p:nvPr/>
        </p:nvSpPr>
        <p:spPr bwMode="auto">
          <a:xfrm>
            <a:off x="5656263" y="26670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3647" name="Rectangle 95"/>
          <p:cNvSpPr>
            <a:spLocks noChangeArrowheads="1"/>
          </p:cNvSpPr>
          <p:nvPr/>
        </p:nvSpPr>
        <p:spPr bwMode="auto">
          <a:xfrm>
            <a:off x="6016625" y="2667000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3648" name="Line 96"/>
          <p:cNvSpPr>
            <a:spLocks noChangeShapeType="1"/>
          </p:cNvSpPr>
          <p:nvPr/>
        </p:nvSpPr>
        <p:spPr bwMode="auto">
          <a:xfrm flipH="1">
            <a:off x="6051550" y="2271713"/>
            <a:ext cx="439738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3649" name="Line 97"/>
          <p:cNvSpPr>
            <a:spLocks noChangeShapeType="1"/>
          </p:cNvSpPr>
          <p:nvPr/>
        </p:nvSpPr>
        <p:spPr bwMode="auto">
          <a:xfrm>
            <a:off x="6840538" y="2274888"/>
            <a:ext cx="409575" cy="409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3650" name="Rectangle 98"/>
          <p:cNvSpPr>
            <a:spLocks noChangeArrowheads="1"/>
          </p:cNvSpPr>
          <p:nvPr/>
        </p:nvSpPr>
        <p:spPr bwMode="auto">
          <a:xfrm>
            <a:off x="6942138" y="26670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74</a:t>
            </a:r>
            <a:endParaRPr lang="en-GB" sz="1400" baseline="-25000"/>
          </a:p>
        </p:txBody>
      </p:sp>
      <p:sp>
        <p:nvSpPr>
          <p:cNvPr id="663651" name="Rectangle 99"/>
          <p:cNvSpPr>
            <a:spLocks noChangeArrowheads="1"/>
          </p:cNvSpPr>
          <p:nvPr/>
        </p:nvSpPr>
        <p:spPr bwMode="auto">
          <a:xfrm>
            <a:off x="6835775" y="2667000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3652" name="Rectangle 100"/>
          <p:cNvSpPr>
            <a:spLocks noChangeArrowheads="1"/>
          </p:cNvSpPr>
          <p:nvPr/>
        </p:nvSpPr>
        <p:spPr bwMode="auto">
          <a:xfrm>
            <a:off x="6121400" y="2667000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14</a:t>
            </a:r>
            <a:endParaRPr lang="en-GB" sz="1400" baseline="-25000"/>
          </a:p>
        </p:txBody>
      </p:sp>
      <p:sp>
        <p:nvSpPr>
          <p:cNvPr id="663653" name="Rectangle 101"/>
          <p:cNvSpPr>
            <a:spLocks noChangeArrowheads="1"/>
          </p:cNvSpPr>
          <p:nvPr/>
        </p:nvSpPr>
        <p:spPr bwMode="auto">
          <a:xfrm>
            <a:off x="7194550" y="2667000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3654" name="Rectangle 102"/>
          <p:cNvSpPr>
            <a:spLocks noChangeArrowheads="1"/>
          </p:cNvSpPr>
          <p:nvPr/>
        </p:nvSpPr>
        <p:spPr bwMode="auto">
          <a:xfrm>
            <a:off x="7310438" y="26670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baseline="-25000"/>
          </a:p>
        </p:txBody>
      </p:sp>
      <p:sp>
        <p:nvSpPr>
          <p:cNvPr id="663655" name="Rectangle 103"/>
          <p:cNvSpPr>
            <a:spLocks noChangeArrowheads="1"/>
          </p:cNvSpPr>
          <p:nvPr/>
        </p:nvSpPr>
        <p:spPr bwMode="auto">
          <a:xfrm>
            <a:off x="6381750" y="26670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3656" name="Rectangle 104"/>
          <p:cNvSpPr>
            <a:spLocks noChangeArrowheads="1"/>
          </p:cNvSpPr>
          <p:nvPr/>
        </p:nvSpPr>
        <p:spPr bwMode="auto">
          <a:xfrm>
            <a:off x="7562850" y="2667000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3657" name="Rectangle 105"/>
          <p:cNvSpPr>
            <a:spLocks noChangeArrowheads="1"/>
          </p:cNvSpPr>
          <p:nvPr/>
        </p:nvSpPr>
        <p:spPr bwMode="auto">
          <a:xfrm>
            <a:off x="2111375" y="4953000"/>
            <a:ext cx="250825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21</a:t>
            </a:r>
            <a:endParaRPr lang="en-GB" sz="1400" baseline="-25000"/>
          </a:p>
        </p:txBody>
      </p:sp>
      <p:sp>
        <p:nvSpPr>
          <p:cNvPr id="663658" name="Rectangle 106"/>
          <p:cNvSpPr>
            <a:spLocks noChangeArrowheads="1"/>
          </p:cNvSpPr>
          <p:nvPr/>
        </p:nvSpPr>
        <p:spPr bwMode="auto">
          <a:xfrm>
            <a:off x="2003425" y="4953000"/>
            <a:ext cx="107950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3659" name="Rectangle 107"/>
          <p:cNvSpPr>
            <a:spLocks noChangeArrowheads="1"/>
          </p:cNvSpPr>
          <p:nvPr/>
        </p:nvSpPr>
        <p:spPr bwMode="auto">
          <a:xfrm>
            <a:off x="2362200" y="4953000"/>
            <a:ext cx="107950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3660" name="Rectangle 108"/>
          <p:cNvSpPr>
            <a:spLocks noChangeArrowheads="1"/>
          </p:cNvSpPr>
          <p:nvPr/>
        </p:nvSpPr>
        <p:spPr bwMode="auto">
          <a:xfrm>
            <a:off x="1330325" y="5486400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11</a:t>
            </a:r>
            <a:endParaRPr lang="en-GB" sz="1400" baseline="-25000"/>
          </a:p>
        </p:txBody>
      </p:sp>
      <p:sp>
        <p:nvSpPr>
          <p:cNvPr id="663661" name="Rectangle 109"/>
          <p:cNvSpPr>
            <a:spLocks noChangeArrowheads="1"/>
          </p:cNvSpPr>
          <p:nvPr/>
        </p:nvSpPr>
        <p:spPr bwMode="auto">
          <a:xfrm>
            <a:off x="1223963" y="5486400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3662" name="Rectangle 110"/>
          <p:cNvSpPr>
            <a:spLocks noChangeArrowheads="1"/>
          </p:cNvSpPr>
          <p:nvPr/>
        </p:nvSpPr>
        <p:spPr bwMode="auto">
          <a:xfrm>
            <a:off x="1582738" y="54864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3663" name="Line 111"/>
          <p:cNvSpPr>
            <a:spLocks noChangeShapeType="1"/>
          </p:cNvSpPr>
          <p:nvPr/>
        </p:nvSpPr>
        <p:spPr bwMode="auto">
          <a:xfrm flipH="1">
            <a:off x="1617663" y="5091113"/>
            <a:ext cx="439737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3664" name="Line 112"/>
          <p:cNvSpPr>
            <a:spLocks noChangeShapeType="1"/>
          </p:cNvSpPr>
          <p:nvPr/>
        </p:nvSpPr>
        <p:spPr bwMode="auto">
          <a:xfrm>
            <a:off x="2408238" y="5094288"/>
            <a:ext cx="409575" cy="409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3665" name="Rectangle 113"/>
          <p:cNvSpPr>
            <a:spLocks noChangeArrowheads="1"/>
          </p:cNvSpPr>
          <p:nvPr/>
        </p:nvSpPr>
        <p:spPr bwMode="auto">
          <a:xfrm>
            <a:off x="2509838" y="54864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74</a:t>
            </a:r>
            <a:endParaRPr lang="en-GB" sz="1400" baseline="-25000"/>
          </a:p>
        </p:txBody>
      </p:sp>
      <p:sp>
        <p:nvSpPr>
          <p:cNvPr id="663666" name="Rectangle 114"/>
          <p:cNvSpPr>
            <a:spLocks noChangeArrowheads="1"/>
          </p:cNvSpPr>
          <p:nvPr/>
        </p:nvSpPr>
        <p:spPr bwMode="auto">
          <a:xfrm>
            <a:off x="2401888" y="54864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3667" name="Rectangle 115"/>
          <p:cNvSpPr>
            <a:spLocks noChangeArrowheads="1"/>
          </p:cNvSpPr>
          <p:nvPr/>
        </p:nvSpPr>
        <p:spPr bwMode="auto">
          <a:xfrm>
            <a:off x="1689100" y="5486400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14</a:t>
            </a:r>
            <a:endParaRPr lang="en-GB" sz="1400" baseline="-25000"/>
          </a:p>
        </p:txBody>
      </p:sp>
      <p:sp>
        <p:nvSpPr>
          <p:cNvPr id="663668" name="Rectangle 116"/>
          <p:cNvSpPr>
            <a:spLocks noChangeArrowheads="1"/>
          </p:cNvSpPr>
          <p:nvPr/>
        </p:nvSpPr>
        <p:spPr bwMode="auto">
          <a:xfrm>
            <a:off x="2762250" y="5486400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3669" name="Rectangle 117"/>
          <p:cNvSpPr>
            <a:spLocks noChangeArrowheads="1"/>
          </p:cNvSpPr>
          <p:nvPr/>
        </p:nvSpPr>
        <p:spPr bwMode="auto">
          <a:xfrm>
            <a:off x="2878138" y="5486400"/>
            <a:ext cx="250825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85</a:t>
            </a:r>
            <a:endParaRPr lang="en-GB" sz="1400" baseline="-25000"/>
          </a:p>
        </p:txBody>
      </p:sp>
      <p:sp>
        <p:nvSpPr>
          <p:cNvPr id="663670" name="Rectangle 118"/>
          <p:cNvSpPr>
            <a:spLocks noChangeArrowheads="1"/>
          </p:cNvSpPr>
          <p:nvPr/>
        </p:nvSpPr>
        <p:spPr bwMode="auto">
          <a:xfrm>
            <a:off x="1949450" y="5486400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3671" name="Rectangle 119"/>
          <p:cNvSpPr>
            <a:spLocks noChangeArrowheads="1"/>
          </p:cNvSpPr>
          <p:nvPr/>
        </p:nvSpPr>
        <p:spPr bwMode="auto">
          <a:xfrm>
            <a:off x="3128963" y="54864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3672" name="Text Box 120"/>
          <p:cNvSpPr txBox="1">
            <a:spLocks noChangeArrowheads="1"/>
          </p:cNvSpPr>
          <p:nvPr/>
        </p:nvSpPr>
        <p:spPr bwMode="auto">
          <a:xfrm>
            <a:off x="5135563" y="3429000"/>
            <a:ext cx="30257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000">
                <a:solidFill>
                  <a:srgbClr val="FF0000"/>
                </a:solidFill>
              </a:rPr>
              <a:t>underflow</a:t>
            </a:r>
          </a:p>
          <a:p>
            <a:pPr algn="ctr"/>
            <a:r>
              <a:rPr lang="en-GB" sz="2000"/>
              <a:t>(node has fewer than the min num of entries)</a:t>
            </a:r>
          </a:p>
        </p:txBody>
      </p:sp>
      <p:sp>
        <p:nvSpPr>
          <p:cNvPr id="663674" name="Line 122"/>
          <p:cNvSpPr>
            <a:spLocks noChangeShapeType="1"/>
          </p:cNvSpPr>
          <p:nvPr/>
        </p:nvSpPr>
        <p:spPr bwMode="auto">
          <a:xfrm>
            <a:off x="6051550" y="4495800"/>
            <a:ext cx="0" cy="762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63675" name="Line 123"/>
          <p:cNvSpPr>
            <a:spLocks noChangeShapeType="1"/>
          </p:cNvSpPr>
          <p:nvPr/>
        </p:nvSpPr>
        <p:spPr bwMode="auto">
          <a:xfrm>
            <a:off x="7458075" y="3124200"/>
            <a:ext cx="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3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63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63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63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3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63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63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63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63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6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6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63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63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63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6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6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63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63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63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63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63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63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663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663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663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663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63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663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663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66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663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663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66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663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663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663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663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663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663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663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66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66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66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66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66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66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66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66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66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66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66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66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663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663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66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66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66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66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66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66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66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3" dur="500"/>
                                        <p:tgtEl>
                                          <p:spTgt spid="663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663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66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66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66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55" grpId="0"/>
      <p:bldP spid="663575" grpId="0" animBg="1"/>
      <p:bldP spid="663593" grpId="0"/>
      <p:bldP spid="663611" grpId="0" animBg="1"/>
      <p:bldP spid="663612" grpId="0" animBg="1"/>
      <p:bldP spid="663613" grpId="0" animBg="1"/>
      <p:bldP spid="663614" grpId="0" animBg="1"/>
      <p:bldP spid="663615" grpId="0" animBg="1"/>
      <p:bldP spid="663616" grpId="0" animBg="1"/>
      <p:bldP spid="663617" grpId="0" animBg="1"/>
      <p:bldP spid="663618" grpId="0" animBg="1"/>
      <p:bldP spid="663619" grpId="0" animBg="1"/>
      <p:bldP spid="663620" grpId="0" animBg="1"/>
      <p:bldP spid="663621" grpId="0" animBg="1"/>
      <p:bldP spid="663622" grpId="0" animBg="1"/>
      <p:bldP spid="663623" grpId="0" animBg="1"/>
      <p:bldP spid="663624" grpId="0" animBg="1"/>
      <p:bldP spid="663625" grpId="0" animBg="1"/>
      <p:bldP spid="663626" grpId="0" animBg="1"/>
      <p:bldP spid="663627" grpId="0" animBg="1"/>
      <p:bldP spid="663628" grpId="0" animBg="1"/>
      <p:bldP spid="663629" grpId="0" animBg="1"/>
      <p:bldP spid="663630" grpId="0" animBg="1"/>
      <p:bldP spid="663631" grpId="0" animBg="1"/>
      <p:bldP spid="663632" grpId="0" animBg="1"/>
      <p:bldP spid="663633" grpId="0" animBg="1"/>
      <p:bldP spid="663634" grpId="0" animBg="1"/>
      <p:bldP spid="663635" grpId="0" animBg="1"/>
      <p:bldP spid="663636" grpId="0" animBg="1"/>
      <p:bldP spid="663637" grpId="0" animBg="1"/>
      <p:bldP spid="663638" grpId="0" animBg="1"/>
      <p:bldP spid="663639" grpId="0" animBg="1"/>
      <p:bldP spid="663640" grpId="0" animBg="1"/>
      <p:bldP spid="663641" grpId="0" animBg="1"/>
      <p:bldP spid="663642" grpId="0" animBg="1"/>
      <p:bldP spid="663643" grpId="0" animBg="1"/>
      <p:bldP spid="663644" grpId="0" animBg="1"/>
      <p:bldP spid="663645" grpId="0" animBg="1"/>
      <p:bldP spid="663646" grpId="0" animBg="1"/>
      <p:bldP spid="663647" grpId="0" animBg="1"/>
      <p:bldP spid="663648" grpId="0" animBg="1"/>
      <p:bldP spid="663649" grpId="0" animBg="1"/>
      <p:bldP spid="663650" grpId="0" animBg="1"/>
      <p:bldP spid="663651" grpId="0" animBg="1"/>
      <p:bldP spid="663652" grpId="0" animBg="1"/>
      <p:bldP spid="663653" grpId="0" animBg="1"/>
      <p:bldP spid="663654" grpId="0" animBg="1"/>
      <p:bldP spid="663655" grpId="0" animBg="1"/>
      <p:bldP spid="663656" grpId="0" animBg="1"/>
      <p:bldP spid="663657" grpId="0" animBg="1"/>
      <p:bldP spid="663658" grpId="0" animBg="1"/>
      <p:bldP spid="663659" grpId="0" animBg="1"/>
      <p:bldP spid="663660" grpId="0" animBg="1"/>
      <p:bldP spid="663661" grpId="0" animBg="1"/>
      <p:bldP spid="663662" grpId="0" animBg="1"/>
      <p:bldP spid="663663" grpId="0" animBg="1"/>
      <p:bldP spid="663664" grpId="0" animBg="1"/>
      <p:bldP spid="663665" grpId="0" animBg="1"/>
      <p:bldP spid="663666" grpId="0" animBg="1"/>
      <p:bldP spid="663667" grpId="0" animBg="1"/>
      <p:bldP spid="663668" grpId="0" animBg="1"/>
      <p:bldP spid="663669" grpId="0" animBg="1"/>
      <p:bldP spid="663670" grpId="0" animBg="1"/>
      <p:bldP spid="663671" grpId="0" animBg="1"/>
      <p:bldP spid="663672" grpId="0"/>
      <p:bldP spid="663674" grpId="0" animBg="1"/>
      <p:bldP spid="663675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167CC9-9EC4-4E5B-B3B5-2CB0996B3184}" type="slidenum">
              <a:rPr lang="en-GB"/>
              <a:pPr>
                <a:defRPr/>
              </a:pPr>
              <a:t>121</a:t>
            </a:fld>
            <a:endParaRPr lang="en-GB"/>
          </a:p>
        </p:txBody>
      </p:sp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03611" y="0"/>
            <a:ext cx="7771960" cy="1143000"/>
          </a:xfrm>
        </p:spPr>
        <p:txBody>
          <a:bodyPr/>
          <a:lstStyle/>
          <a:p>
            <a:pPr>
              <a:defRPr/>
            </a:pPr>
            <a:r>
              <a:rPr lang="en-GB"/>
              <a:t>Balance</a:t>
            </a:r>
          </a:p>
        </p:txBody>
      </p:sp>
      <p:sp>
        <p:nvSpPr>
          <p:cNvPr id="665603" name="Rectangle 3"/>
          <p:cNvSpPr>
            <a:spLocks noChangeArrowheads="1"/>
          </p:cNvSpPr>
          <p:nvPr/>
        </p:nvSpPr>
        <p:spPr bwMode="auto">
          <a:xfrm>
            <a:off x="4351338" y="1638300"/>
            <a:ext cx="250825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21</a:t>
            </a:r>
            <a:endParaRPr lang="en-GB" sz="1400" baseline="-25000"/>
          </a:p>
        </p:txBody>
      </p:sp>
      <p:sp>
        <p:nvSpPr>
          <p:cNvPr id="665604" name="Rectangle 4"/>
          <p:cNvSpPr>
            <a:spLocks noChangeArrowheads="1"/>
          </p:cNvSpPr>
          <p:nvPr/>
        </p:nvSpPr>
        <p:spPr bwMode="auto">
          <a:xfrm>
            <a:off x="4243388" y="1638300"/>
            <a:ext cx="107950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05" name="Rectangle 5"/>
          <p:cNvSpPr>
            <a:spLocks noChangeArrowheads="1"/>
          </p:cNvSpPr>
          <p:nvPr/>
        </p:nvSpPr>
        <p:spPr bwMode="auto">
          <a:xfrm>
            <a:off x="4602163" y="1638300"/>
            <a:ext cx="107950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15" name="Rectangle 15"/>
          <p:cNvSpPr>
            <a:spLocks noChangeArrowheads="1"/>
          </p:cNvSpPr>
          <p:nvPr/>
        </p:nvSpPr>
        <p:spPr bwMode="auto">
          <a:xfrm>
            <a:off x="3703638" y="21717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14</a:t>
            </a:r>
            <a:endParaRPr lang="en-GB" sz="1400" baseline="-25000"/>
          </a:p>
        </p:txBody>
      </p:sp>
      <p:sp>
        <p:nvSpPr>
          <p:cNvPr id="665616" name="Rectangle 16"/>
          <p:cNvSpPr>
            <a:spLocks noChangeArrowheads="1"/>
          </p:cNvSpPr>
          <p:nvPr/>
        </p:nvSpPr>
        <p:spPr bwMode="auto">
          <a:xfrm>
            <a:off x="3597275" y="2171700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17" name="Rectangle 17"/>
          <p:cNvSpPr>
            <a:spLocks noChangeArrowheads="1"/>
          </p:cNvSpPr>
          <p:nvPr/>
        </p:nvSpPr>
        <p:spPr bwMode="auto">
          <a:xfrm>
            <a:off x="4064000" y="2171700"/>
            <a:ext cx="250825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baseline="-25000"/>
          </a:p>
        </p:txBody>
      </p:sp>
      <p:sp>
        <p:nvSpPr>
          <p:cNvPr id="665618" name="Rectangle 18"/>
          <p:cNvSpPr>
            <a:spLocks noChangeArrowheads="1"/>
          </p:cNvSpPr>
          <p:nvPr/>
        </p:nvSpPr>
        <p:spPr bwMode="auto">
          <a:xfrm>
            <a:off x="3956050" y="21717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19" name="Rectangle 19"/>
          <p:cNvSpPr>
            <a:spLocks noChangeArrowheads="1"/>
          </p:cNvSpPr>
          <p:nvPr/>
        </p:nvSpPr>
        <p:spPr bwMode="auto">
          <a:xfrm>
            <a:off x="4314825" y="21717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20" name="Rectangle 20"/>
          <p:cNvSpPr>
            <a:spLocks noChangeArrowheads="1"/>
          </p:cNvSpPr>
          <p:nvPr/>
        </p:nvSpPr>
        <p:spPr bwMode="auto">
          <a:xfrm>
            <a:off x="4695825" y="2171700"/>
            <a:ext cx="250825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42</a:t>
            </a:r>
            <a:endParaRPr lang="en-GB" sz="1400" baseline="-25000"/>
          </a:p>
        </p:txBody>
      </p:sp>
      <p:sp>
        <p:nvSpPr>
          <p:cNvPr id="665621" name="Rectangle 21"/>
          <p:cNvSpPr>
            <a:spLocks noChangeArrowheads="1"/>
          </p:cNvSpPr>
          <p:nvPr/>
        </p:nvSpPr>
        <p:spPr bwMode="auto">
          <a:xfrm>
            <a:off x="4587875" y="21717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22" name="Rectangle 22"/>
          <p:cNvSpPr>
            <a:spLocks noChangeArrowheads="1"/>
          </p:cNvSpPr>
          <p:nvPr/>
        </p:nvSpPr>
        <p:spPr bwMode="auto">
          <a:xfrm>
            <a:off x="5054600" y="2171700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45</a:t>
            </a:r>
            <a:endParaRPr lang="en-GB" sz="1400" baseline="-25000"/>
          </a:p>
        </p:txBody>
      </p:sp>
      <p:sp>
        <p:nvSpPr>
          <p:cNvPr id="665623" name="Rectangle 23"/>
          <p:cNvSpPr>
            <a:spLocks noChangeArrowheads="1"/>
          </p:cNvSpPr>
          <p:nvPr/>
        </p:nvSpPr>
        <p:spPr bwMode="auto">
          <a:xfrm>
            <a:off x="4946650" y="21717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24" name="Rectangle 24"/>
          <p:cNvSpPr>
            <a:spLocks noChangeArrowheads="1"/>
          </p:cNvSpPr>
          <p:nvPr/>
        </p:nvSpPr>
        <p:spPr bwMode="auto">
          <a:xfrm>
            <a:off x="5307013" y="2171700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25" name="Line 25"/>
          <p:cNvSpPr>
            <a:spLocks noChangeShapeType="1"/>
          </p:cNvSpPr>
          <p:nvPr/>
        </p:nvSpPr>
        <p:spPr bwMode="auto">
          <a:xfrm flipH="1">
            <a:off x="3992563" y="1781175"/>
            <a:ext cx="288925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6" name="Line 26"/>
          <p:cNvSpPr>
            <a:spLocks noChangeShapeType="1"/>
          </p:cNvSpPr>
          <p:nvPr/>
        </p:nvSpPr>
        <p:spPr bwMode="auto">
          <a:xfrm>
            <a:off x="4657725" y="1779588"/>
            <a:ext cx="698500" cy="40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8" name="Text Box 28"/>
          <p:cNvSpPr txBox="1">
            <a:spLocks noChangeArrowheads="1"/>
          </p:cNvSpPr>
          <p:nvPr/>
        </p:nvSpPr>
        <p:spPr bwMode="auto">
          <a:xfrm>
            <a:off x="1477963" y="2095500"/>
            <a:ext cx="1828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chemeClr val="accent2"/>
                </a:solidFill>
              </a:rPr>
              <a:t>Original node</a:t>
            </a:r>
          </a:p>
        </p:txBody>
      </p:sp>
      <p:sp>
        <p:nvSpPr>
          <p:cNvPr id="665688" name="AutoShape 88"/>
          <p:cNvSpPr>
            <a:spLocks noChangeArrowheads="1"/>
          </p:cNvSpPr>
          <p:nvPr/>
        </p:nvSpPr>
        <p:spPr bwMode="auto">
          <a:xfrm rot="5400000">
            <a:off x="4394200" y="2527300"/>
            <a:ext cx="228600" cy="431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53" name="Rectangle 153"/>
          <p:cNvSpPr>
            <a:spLocks noChangeArrowheads="1"/>
          </p:cNvSpPr>
          <p:nvPr/>
        </p:nvSpPr>
        <p:spPr bwMode="auto">
          <a:xfrm>
            <a:off x="5405438" y="21717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63</a:t>
            </a:r>
            <a:endParaRPr lang="en-GB" sz="1400" baseline="-25000"/>
          </a:p>
        </p:txBody>
      </p:sp>
      <p:sp>
        <p:nvSpPr>
          <p:cNvPr id="665754" name="Rectangle 154"/>
          <p:cNvSpPr>
            <a:spLocks noChangeArrowheads="1"/>
          </p:cNvSpPr>
          <p:nvPr/>
        </p:nvSpPr>
        <p:spPr bwMode="auto">
          <a:xfrm>
            <a:off x="5657850" y="21717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55" name="Rectangle 155"/>
          <p:cNvSpPr>
            <a:spLocks noChangeArrowheads="1"/>
          </p:cNvSpPr>
          <p:nvPr/>
        </p:nvSpPr>
        <p:spPr bwMode="auto">
          <a:xfrm>
            <a:off x="4714875" y="1638300"/>
            <a:ext cx="250825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200"/>
              <a:t>...</a:t>
            </a:r>
          </a:p>
        </p:txBody>
      </p:sp>
      <p:sp>
        <p:nvSpPr>
          <p:cNvPr id="665756" name="Rectangle 156"/>
          <p:cNvSpPr>
            <a:spLocks noChangeArrowheads="1"/>
          </p:cNvSpPr>
          <p:nvPr/>
        </p:nvSpPr>
        <p:spPr bwMode="auto">
          <a:xfrm>
            <a:off x="3992563" y="16383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...</a:t>
            </a:r>
          </a:p>
        </p:txBody>
      </p:sp>
      <p:sp>
        <p:nvSpPr>
          <p:cNvPr id="665757" name="Rectangle 157"/>
          <p:cNvSpPr>
            <a:spLocks noChangeArrowheads="1"/>
          </p:cNvSpPr>
          <p:nvPr/>
        </p:nvSpPr>
        <p:spPr bwMode="auto">
          <a:xfrm>
            <a:off x="4362450" y="2933700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21</a:t>
            </a:r>
            <a:endParaRPr lang="en-GB" sz="1400" baseline="-25000"/>
          </a:p>
        </p:txBody>
      </p:sp>
      <p:sp>
        <p:nvSpPr>
          <p:cNvPr id="665758" name="Rectangle 158"/>
          <p:cNvSpPr>
            <a:spLocks noChangeArrowheads="1"/>
          </p:cNvSpPr>
          <p:nvPr/>
        </p:nvSpPr>
        <p:spPr bwMode="auto">
          <a:xfrm>
            <a:off x="4256088" y="2933700"/>
            <a:ext cx="106362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59" name="Rectangle 159"/>
          <p:cNvSpPr>
            <a:spLocks noChangeArrowheads="1"/>
          </p:cNvSpPr>
          <p:nvPr/>
        </p:nvSpPr>
        <p:spPr bwMode="auto">
          <a:xfrm>
            <a:off x="4614863" y="2933700"/>
            <a:ext cx="106362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60" name="Rectangle 160"/>
          <p:cNvSpPr>
            <a:spLocks noChangeArrowheads="1"/>
          </p:cNvSpPr>
          <p:nvPr/>
        </p:nvSpPr>
        <p:spPr bwMode="auto">
          <a:xfrm>
            <a:off x="3716338" y="34671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14</a:t>
            </a:r>
            <a:endParaRPr lang="en-GB" sz="1400" baseline="-25000"/>
          </a:p>
        </p:txBody>
      </p:sp>
      <p:sp>
        <p:nvSpPr>
          <p:cNvPr id="665761" name="Rectangle 161"/>
          <p:cNvSpPr>
            <a:spLocks noChangeArrowheads="1"/>
          </p:cNvSpPr>
          <p:nvPr/>
        </p:nvSpPr>
        <p:spPr bwMode="auto">
          <a:xfrm>
            <a:off x="3608388" y="34671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62" name="Rectangle 162"/>
          <p:cNvSpPr>
            <a:spLocks noChangeArrowheads="1"/>
          </p:cNvSpPr>
          <p:nvPr/>
        </p:nvSpPr>
        <p:spPr bwMode="auto">
          <a:xfrm>
            <a:off x="4075113" y="34671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21</a:t>
            </a:r>
          </a:p>
        </p:txBody>
      </p:sp>
      <p:sp>
        <p:nvSpPr>
          <p:cNvPr id="665763" name="Rectangle 163"/>
          <p:cNvSpPr>
            <a:spLocks noChangeArrowheads="1"/>
          </p:cNvSpPr>
          <p:nvPr/>
        </p:nvSpPr>
        <p:spPr bwMode="auto">
          <a:xfrm>
            <a:off x="3968750" y="3467100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64" name="Rectangle 164"/>
          <p:cNvSpPr>
            <a:spLocks noChangeArrowheads="1"/>
          </p:cNvSpPr>
          <p:nvPr/>
        </p:nvSpPr>
        <p:spPr bwMode="auto">
          <a:xfrm>
            <a:off x="4327525" y="3467100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65" name="Rectangle 165"/>
          <p:cNvSpPr>
            <a:spLocks noChangeArrowheads="1"/>
          </p:cNvSpPr>
          <p:nvPr/>
        </p:nvSpPr>
        <p:spPr bwMode="auto">
          <a:xfrm>
            <a:off x="4706938" y="34671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42</a:t>
            </a:r>
            <a:endParaRPr lang="en-GB" sz="1400" baseline="-25000"/>
          </a:p>
        </p:txBody>
      </p:sp>
      <p:sp>
        <p:nvSpPr>
          <p:cNvPr id="665766" name="Rectangle 166"/>
          <p:cNvSpPr>
            <a:spLocks noChangeArrowheads="1"/>
          </p:cNvSpPr>
          <p:nvPr/>
        </p:nvSpPr>
        <p:spPr bwMode="auto">
          <a:xfrm>
            <a:off x="4600575" y="3467100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67" name="Rectangle 167"/>
          <p:cNvSpPr>
            <a:spLocks noChangeArrowheads="1"/>
          </p:cNvSpPr>
          <p:nvPr/>
        </p:nvSpPr>
        <p:spPr bwMode="auto">
          <a:xfrm>
            <a:off x="5065713" y="34671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45</a:t>
            </a:r>
            <a:endParaRPr lang="en-GB" sz="1400" baseline="-25000"/>
          </a:p>
        </p:txBody>
      </p:sp>
      <p:sp>
        <p:nvSpPr>
          <p:cNvPr id="665768" name="Rectangle 168"/>
          <p:cNvSpPr>
            <a:spLocks noChangeArrowheads="1"/>
          </p:cNvSpPr>
          <p:nvPr/>
        </p:nvSpPr>
        <p:spPr bwMode="auto">
          <a:xfrm>
            <a:off x="4959350" y="3467100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69" name="Rectangle 169"/>
          <p:cNvSpPr>
            <a:spLocks noChangeArrowheads="1"/>
          </p:cNvSpPr>
          <p:nvPr/>
        </p:nvSpPr>
        <p:spPr bwMode="auto">
          <a:xfrm>
            <a:off x="5318125" y="3467100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70" name="Line 170"/>
          <p:cNvSpPr>
            <a:spLocks noChangeShapeType="1"/>
          </p:cNvSpPr>
          <p:nvPr/>
        </p:nvSpPr>
        <p:spPr bwMode="auto">
          <a:xfrm flipH="1">
            <a:off x="4005263" y="3076575"/>
            <a:ext cx="288925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771" name="Line 171"/>
          <p:cNvSpPr>
            <a:spLocks noChangeShapeType="1"/>
          </p:cNvSpPr>
          <p:nvPr/>
        </p:nvSpPr>
        <p:spPr bwMode="auto">
          <a:xfrm>
            <a:off x="4670425" y="3074988"/>
            <a:ext cx="676275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772" name="Text Box 172"/>
          <p:cNvSpPr txBox="1">
            <a:spLocks noChangeArrowheads="1"/>
          </p:cNvSpPr>
          <p:nvPr/>
        </p:nvSpPr>
        <p:spPr bwMode="auto">
          <a:xfrm>
            <a:off x="1477963" y="3086100"/>
            <a:ext cx="1687512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chemeClr val="accent2"/>
                </a:solidFill>
              </a:rPr>
              <a:t>Rotate parent data down</a:t>
            </a:r>
          </a:p>
        </p:txBody>
      </p:sp>
      <p:sp>
        <p:nvSpPr>
          <p:cNvPr id="665773" name="Rectangle 173"/>
          <p:cNvSpPr>
            <a:spLocks noChangeArrowheads="1"/>
          </p:cNvSpPr>
          <p:nvPr/>
        </p:nvSpPr>
        <p:spPr bwMode="auto">
          <a:xfrm>
            <a:off x="5418138" y="34671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63</a:t>
            </a:r>
            <a:endParaRPr lang="en-GB" sz="1400" baseline="-25000"/>
          </a:p>
        </p:txBody>
      </p:sp>
      <p:sp>
        <p:nvSpPr>
          <p:cNvPr id="665774" name="Rectangle 174"/>
          <p:cNvSpPr>
            <a:spLocks noChangeArrowheads="1"/>
          </p:cNvSpPr>
          <p:nvPr/>
        </p:nvSpPr>
        <p:spPr bwMode="auto">
          <a:xfrm>
            <a:off x="5670550" y="3467100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75" name="Rectangle 175"/>
          <p:cNvSpPr>
            <a:spLocks noChangeArrowheads="1"/>
          </p:cNvSpPr>
          <p:nvPr/>
        </p:nvSpPr>
        <p:spPr bwMode="auto">
          <a:xfrm>
            <a:off x="4725988" y="29337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aseline="-25000"/>
          </a:p>
        </p:txBody>
      </p:sp>
      <p:sp>
        <p:nvSpPr>
          <p:cNvPr id="665776" name="Rectangle 176"/>
          <p:cNvSpPr>
            <a:spLocks noChangeArrowheads="1"/>
          </p:cNvSpPr>
          <p:nvPr/>
        </p:nvSpPr>
        <p:spPr bwMode="auto">
          <a:xfrm>
            <a:off x="4005263" y="2933700"/>
            <a:ext cx="250825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baseline="-25000"/>
          </a:p>
        </p:txBody>
      </p:sp>
      <p:sp>
        <p:nvSpPr>
          <p:cNvPr id="665792" name="Text Box 192"/>
          <p:cNvSpPr txBox="1">
            <a:spLocks noChangeArrowheads="1"/>
          </p:cNvSpPr>
          <p:nvPr/>
        </p:nvSpPr>
        <p:spPr bwMode="auto">
          <a:xfrm>
            <a:off x="1477963" y="4229100"/>
            <a:ext cx="16875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chemeClr val="accent2"/>
                </a:solidFill>
              </a:rPr>
              <a:t>Rotate data to parent</a:t>
            </a:r>
          </a:p>
        </p:txBody>
      </p:sp>
      <p:sp>
        <p:nvSpPr>
          <p:cNvPr id="665797" name="Rectangle 197"/>
          <p:cNvSpPr>
            <a:spLocks noChangeArrowheads="1"/>
          </p:cNvSpPr>
          <p:nvPr/>
        </p:nvSpPr>
        <p:spPr bwMode="auto">
          <a:xfrm>
            <a:off x="4351338" y="5524500"/>
            <a:ext cx="250825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42</a:t>
            </a:r>
            <a:endParaRPr lang="en-GB" sz="1400" baseline="-25000"/>
          </a:p>
        </p:txBody>
      </p:sp>
      <p:sp>
        <p:nvSpPr>
          <p:cNvPr id="665798" name="Rectangle 198"/>
          <p:cNvSpPr>
            <a:spLocks noChangeArrowheads="1"/>
          </p:cNvSpPr>
          <p:nvPr/>
        </p:nvSpPr>
        <p:spPr bwMode="auto">
          <a:xfrm>
            <a:off x="4243388" y="5524500"/>
            <a:ext cx="107950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99" name="Rectangle 199"/>
          <p:cNvSpPr>
            <a:spLocks noChangeArrowheads="1"/>
          </p:cNvSpPr>
          <p:nvPr/>
        </p:nvSpPr>
        <p:spPr bwMode="auto">
          <a:xfrm>
            <a:off x="4602163" y="5524500"/>
            <a:ext cx="107950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800" name="Rectangle 200"/>
          <p:cNvSpPr>
            <a:spLocks noChangeArrowheads="1"/>
          </p:cNvSpPr>
          <p:nvPr/>
        </p:nvSpPr>
        <p:spPr bwMode="auto">
          <a:xfrm>
            <a:off x="3703638" y="60579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14</a:t>
            </a:r>
            <a:endParaRPr lang="en-GB" sz="1400" baseline="-25000"/>
          </a:p>
        </p:txBody>
      </p:sp>
      <p:sp>
        <p:nvSpPr>
          <p:cNvPr id="665801" name="Rectangle 201"/>
          <p:cNvSpPr>
            <a:spLocks noChangeArrowheads="1"/>
          </p:cNvSpPr>
          <p:nvPr/>
        </p:nvSpPr>
        <p:spPr bwMode="auto">
          <a:xfrm>
            <a:off x="3597275" y="6057900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802" name="Rectangle 202"/>
          <p:cNvSpPr>
            <a:spLocks noChangeArrowheads="1"/>
          </p:cNvSpPr>
          <p:nvPr/>
        </p:nvSpPr>
        <p:spPr bwMode="auto">
          <a:xfrm>
            <a:off x="4064000" y="6057900"/>
            <a:ext cx="250825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21</a:t>
            </a:r>
          </a:p>
        </p:txBody>
      </p:sp>
      <p:sp>
        <p:nvSpPr>
          <p:cNvPr id="665803" name="Rectangle 203"/>
          <p:cNvSpPr>
            <a:spLocks noChangeArrowheads="1"/>
          </p:cNvSpPr>
          <p:nvPr/>
        </p:nvSpPr>
        <p:spPr bwMode="auto">
          <a:xfrm>
            <a:off x="3956050" y="60579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804" name="Rectangle 204"/>
          <p:cNvSpPr>
            <a:spLocks noChangeArrowheads="1"/>
          </p:cNvSpPr>
          <p:nvPr/>
        </p:nvSpPr>
        <p:spPr bwMode="auto">
          <a:xfrm>
            <a:off x="4314825" y="60579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805" name="Rectangle 205"/>
          <p:cNvSpPr>
            <a:spLocks noChangeArrowheads="1"/>
          </p:cNvSpPr>
          <p:nvPr/>
        </p:nvSpPr>
        <p:spPr bwMode="auto">
          <a:xfrm>
            <a:off x="4695825" y="6057900"/>
            <a:ext cx="250825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45</a:t>
            </a:r>
            <a:endParaRPr lang="en-GB" sz="1400" baseline="-25000"/>
          </a:p>
        </p:txBody>
      </p:sp>
      <p:sp>
        <p:nvSpPr>
          <p:cNvPr id="665806" name="Rectangle 206"/>
          <p:cNvSpPr>
            <a:spLocks noChangeArrowheads="1"/>
          </p:cNvSpPr>
          <p:nvPr/>
        </p:nvSpPr>
        <p:spPr bwMode="auto">
          <a:xfrm>
            <a:off x="4587875" y="60579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807" name="Rectangle 207"/>
          <p:cNvSpPr>
            <a:spLocks noChangeArrowheads="1"/>
          </p:cNvSpPr>
          <p:nvPr/>
        </p:nvSpPr>
        <p:spPr bwMode="auto">
          <a:xfrm>
            <a:off x="5054600" y="6057900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63</a:t>
            </a:r>
            <a:endParaRPr lang="en-GB" sz="1400" baseline="-25000"/>
          </a:p>
        </p:txBody>
      </p:sp>
      <p:sp>
        <p:nvSpPr>
          <p:cNvPr id="665808" name="Rectangle 208"/>
          <p:cNvSpPr>
            <a:spLocks noChangeArrowheads="1"/>
          </p:cNvSpPr>
          <p:nvPr/>
        </p:nvSpPr>
        <p:spPr bwMode="auto">
          <a:xfrm>
            <a:off x="4946650" y="60579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809" name="Rectangle 209"/>
          <p:cNvSpPr>
            <a:spLocks noChangeArrowheads="1"/>
          </p:cNvSpPr>
          <p:nvPr/>
        </p:nvSpPr>
        <p:spPr bwMode="auto">
          <a:xfrm>
            <a:off x="5307013" y="6057900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810" name="Line 210"/>
          <p:cNvSpPr>
            <a:spLocks noChangeShapeType="1"/>
          </p:cNvSpPr>
          <p:nvPr/>
        </p:nvSpPr>
        <p:spPr bwMode="auto">
          <a:xfrm flipH="1">
            <a:off x="3992563" y="5667375"/>
            <a:ext cx="288925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811" name="Line 211"/>
          <p:cNvSpPr>
            <a:spLocks noChangeShapeType="1"/>
          </p:cNvSpPr>
          <p:nvPr/>
        </p:nvSpPr>
        <p:spPr bwMode="auto">
          <a:xfrm>
            <a:off x="4657725" y="5665788"/>
            <a:ext cx="325438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812" name="Text Box 212"/>
          <p:cNvSpPr txBox="1">
            <a:spLocks noChangeArrowheads="1"/>
          </p:cNvSpPr>
          <p:nvPr/>
        </p:nvSpPr>
        <p:spPr bwMode="auto">
          <a:xfrm>
            <a:off x="1477963" y="5600700"/>
            <a:ext cx="16875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chemeClr val="accent2"/>
                </a:solidFill>
              </a:rPr>
              <a:t>Shift entries left</a:t>
            </a:r>
          </a:p>
        </p:txBody>
      </p:sp>
      <p:sp>
        <p:nvSpPr>
          <p:cNvPr id="665815" name="Rectangle 215"/>
          <p:cNvSpPr>
            <a:spLocks noChangeArrowheads="1"/>
          </p:cNvSpPr>
          <p:nvPr/>
        </p:nvSpPr>
        <p:spPr bwMode="auto">
          <a:xfrm>
            <a:off x="4714875" y="5524500"/>
            <a:ext cx="250825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aseline="-25000"/>
          </a:p>
        </p:txBody>
      </p:sp>
      <p:sp>
        <p:nvSpPr>
          <p:cNvPr id="665816" name="Rectangle 216"/>
          <p:cNvSpPr>
            <a:spLocks noChangeArrowheads="1"/>
          </p:cNvSpPr>
          <p:nvPr/>
        </p:nvSpPr>
        <p:spPr bwMode="auto">
          <a:xfrm>
            <a:off x="3990975" y="5524500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baseline="-25000"/>
          </a:p>
        </p:txBody>
      </p:sp>
      <p:sp>
        <p:nvSpPr>
          <p:cNvPr id="665817" name="AutoShape 217"/>
          <p:cNvSpPr>
            <a:spLocks noChangeArrowheads="1"/>
          </p:cNvSpPr>
          <p:nvPr/>
        </p:nvSpPr>
        <p:spPr bwMode="auto">
          <a:xfrm rot="5400000">
            <a:off x="4356100" y="3860800"/>
            <a:ext cx="228600" cy="355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818" name="Rectangle 218"/>
          <p:cNvSpPr>
            <a:spLocks noChangeArrowheads="1"/>
          </p:cNvSpPr>
          <p:nvPr/>
        </p:nvSpPr>
        <p:spPr bwMode="auto">
          <a:xfrm>
            <a:off x="4362450" y="4229100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42</a:t>
            </a:r>
            <a:endParaRPr lang="en-GB" sz="1400" baseline="-25000"/>
          </a:p>
        </p:txBody>
      </p:sp>
      <p:sp>
        <p:nvSpPr>
          <p:cNvPr id="665819" name="Rectangle 219"/>
          <p:cNvSpPr>
            <a:spLocks noChangeArrowheads="1"/>
          </p:cNvSpPr>
          <p:nvPr/>
        </p:nvSpPr>
        <p:spPr bwMode="auto">
          <a:xfrm>
            <a:off x="4256088" y="4229100"/>
            <a:ext cx="106362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820" name="Rectangle 220"/>
          <p:cNvSpPr>
            <a:spLocks noChangeArrowheads="1"/>
          </p:cNvSpPr>
          <p:nvPr/>
        </p:nvSpPr>
        <p:spPr bwMode="auto">
          <a:xfrm>
            <a:off x="4614863" y="4229100"/>
            <a:ext cx="106362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821" name="Rectangle 221"/>
          <p:cNvSpPr>
            <a:spLocks noChangeArrowheads="1"/>
          </p:cNvSpPr>
          <p:nvPr/>
        </p:nvSpPr>
        <p:spPr bwMode="auto">
          <a:xfrm>
            <a:off x="3716338" y="47625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14</a:t>
            </a:r>
            <a:endParaRPr lang="en-GB" sz="1400" baseline="-25000"/>
          </a:p>
        </p:txBody>
      </p:sp>
      <p:sp>
        <p:nvSpPr>
          <p:cNvPr id="665822" name="Rectangle 222"/>
          <p:cNvSpPr>
            <a:spLocks noChangeArrowheads="1"/>
          </p:cNvSpPr>
          <p:nvPr/>
        </p:nvSpPr>
        <p:spPr bwMode="auto">
          <a:xfrm>
            <a:off x="3608388" y="47625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823" name="Rectangle 223"/>
          <p:cNvSpPr>
            <a:spLocks noChangeArrowheads="1"/>
          </p:cNvSpPr>
          <p:nvPr/>
        </p:nvSpPr>
        <p:spPr bwMode="auto">
          <a:xfrm>
            <a:off x="4075113" y="47625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21</a:t>
            </a:r>
          </a:p>
        </p:txBody>
      </p:sp>
      <p:sp>
        <p:nvSpPr>
          <p:cNvPr id="665824" name="Rectangle 224"/>
          <p:cNvSpPr>
            <a:spLocks noChangeArrowheads="1"/>
          </p:cNvSpPr>
          <p:nvPr/>
        </p:nvSpPr>
        <p:spPr bwMode="auto">
          <a:xfrm>
            <a:off x="3968750" y="4762500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825" name="Rectangle 225"/>
          <p:cNvSpPr>
            <a:spLocks noChangeArrowheads="1"/>
          </p:cNvSpPr>
          <p:nvPr/>
        </p:nvSpPr>
        <p:spPr bwMode="auto">
          <a:xfrm>
            <a:off x="4327525" y="4762500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826" name="Rectangle 226"/>
          <p:cNvSpPr>
            <a:spLocks noChangeArrowheads="1"/>
          </p:cNvSpPr>
          <p:nvPr/>
        </p:nvSpPr>
        <p:spPr bwMode="auto">
          <a:xfrm>
            <a:off x="4706938" y="47625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42</a:t>
            </a:r>
            <a:endParaRPr lang="en-GB" sz="1400" baseline="-25000"/>
          </a:p>
        </p:txBody>
      </p:sp>
      <p:sp>
        <p:nvSpPr>
          <p:cNvPr id="665827" name="Rectangle 227"/>
          <p:cNvSpPr>
            <a:spLocks noChangeArrowheads="1"/>
          </p:cNvSpPr>
          <p:nvPr/>
        </p:nvSpPr>
        <p:spPr bwMode="auto">
          <a:xfrm>
            <a:off x="4600575" y="4762500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828" name="Rectangle 228"/>
          <p:cNvSpPr>
            <a:spLocks noChangeArrowheads="1"/>
          </p:cNvSpPr>
          <p:nvPr/>
        </p:nvSpPr>
        <p:spPr bwMode="auto">
          <a:xfrm>
            <a:off x="5065713" y="47625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45</a:t>
            </a:r>
            <a:endParaRPr lang="en-GB" sz="1400" baseline="-25000"/>
          </a:p>
        </p:txBody>
      </p:sp>
      <p:sp>
        <p:nvSpPr>
          <p:cNvPr id="665829" name="Rectangle 229"/>
          <p:cNvSpPr>
            <a:spLocks noChangeArrowheads="1"/>
          </p:cNvSpPr>
          <p:nvPr/>
        </p:nvSpPr>
        <p:spPr bwMode="auto">
          <a:xfrm>
            <a:off x="4959350" y="4762500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830" name="Rectangle 230"/>
          <p:cNvSpPr>
            <a:spLocks noChangeArrowheads="1"/>
          </p:cNvSpPr>
          <p:nvPr/>
        </p:nvSpPr>
        <p:spPr bwMode="auto">
          <a:xfrm>
            <a:off x="5318125" y="4762500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831" name="Line 231"/>
          <p:cNvSpPr>
            <a:spLocks noChangeShapeType="1"/>
          </p:cNvSpPr>
          <p:nvPr/>
        </p:nvSpPr>
        <p:spPr bwMode="auto">
          <a:xfrm flipH="1">
            <a:off x="4005263" y="4371975"/>
            <a:ext cx="288925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832" name="Line 232"/>
          <p:cNvSpPr>
            <a:spLocks noChangeShapeType="1"/>
          </p:cNvSpPr>
          <p:nvPr/>
        </p:nvSpPr>
        <p:spPr bwMode="auto">
          <a:xfrm>
            <a:off x="4670425" y="4370388"/>
            <a:ext cx="676275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833" name="Rectangle 233"/>
          <p:cNvSpPr>
            <a:spLocks noChangeArrowheads="1"/>
          </p:cNvSpPr>
          <p:nvPr/>
        </p:nvSpPr>
        <p:spPr bwMode="auto">
          <a:xfrm>
            <a:off x="5418138" y="47625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63</a:t>
            </a:r>
            <a:endParaRPr lang="en-GB" sz="1400" baseline="-25000"/>
          </a:p>
        </p:txBody>
      </p:sp>
      <p:sp>
        <p:nvSpPr>
          <p:cNvPr id="665834" name="Rectangle 234"/>
          <p:cNvSpPr>
            <a:spLocks noChangeArrowheads="1"/>
          </p:cNvSpPr>
          <p:nvPr/>
        </p:nvSpPr>
        <p:spPr bwMode="auto">
          <a:xfrm>
            <a:off x="5670550" y="4762500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835" name="Rectangle 235"/>
          <p:cNvSpPr>
            <a:spLocks noChangeArrowheads="1"/>
          </p:cNvSpPr>
          <p:nvPr/>
        </p:nvSpPr>
        <p:spPr bwMode="auto">
          <a:xfrm>
            <a:off x="4725988" y="42291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aseline="-25000"/>
          </a:p>
        </p:txBody>
      </p:sp>
      <p:sp>
        <p:nvSpPr>
          <p:cNvPr id="665836" name="Rectangle 236"/>
          <p:cNvSpPr>
            <a:spLocks noChangeArrowheads="1"/>
          </p:cNvSpPr>
          <p:nvPr/>
        </p:nvSpPr>
        <p:spPr bwMode="auto">
          <a:xfrm>
            <a:off x="4005263" y="4229100"/>
            <a:ext cx="250825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baseline="-25000"/>
          </a:p>
        </p:txBody>
      </p:sp>
      <p:sp>
        <p:nvSpPr>
          <p:cNvPr id="665837" name="AutoShape 237"/>
          <p:cNvSpPr>
            <a:spLocks noChangeArrowheads="1"/>
          </p:cNvSpPr>
          <p:nvPr/>
        </p:nvSpPr>
        <p:spPr bwMode="auto">
          <a:xfrm rot="5400000">
            <a:off x="4356100" y="5156200"/>
            <a:ext cx="228600" cy="355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838" name="Text Box 238"/>
          <p:cNvSpPr txBox="1">
            <a:spLocks noChangeArrowheads="1"/>
          </p:cNvSpPr>
          <p:nvPr/>
        </p:nvSpPr>
        <p:spPr bwMode="auto">
          <a:xfrm>
            <a:off x="492125" y="1485900"/>
            <a:ext cx="30892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FF0000"/>
                </a:solidFill>
              </a:rPr>
              <a:t>Borrow from right</a:t>
            </a:r>
          </a:p>
        </p:txBody>
      </p:sp>
      <p:sp>
        <p:nvSpPr>
          <p:cNvPr id="132182" name="Text Box 239"/>
          <p:cNvSpPr txBox="1">
            <a:spLocks noChangeArrowheads="1"/>
          </p:cNvSpPr>
          <p:nvPr/>
        </p:nvSpPr>
        <p:spPr bwMode="auto">
          <a:xfrm>
            <a:off x="6400800" y="1676400"/>
            <a:ext cx="2411413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when the </a:t>
            </a:r>
            <a:r>
              <a:rPr lang="en-US" sz="2000">
                <a:solidFill>
                  <a:srgbClr val="FF0000"/>
                </a:solidFill>
              </a:rPr>
              <a:t>right sibling</a:t>
            </a:r>
            <a:r>
              <a:rPr lang="en-US" sz="2000"/>
              <a:t> of the underflow node has more than min num of entries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6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6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6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6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6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6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6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6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6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6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6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6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6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65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65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65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65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65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65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665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665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665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665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65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66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66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66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66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665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66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665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665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665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665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665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665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665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665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665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66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665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665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665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665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665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665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665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665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665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665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66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66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66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66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665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66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665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66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665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665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665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665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500"/>
                                        <p:tgtEl>
                                          <p:spTgt spid="665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665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665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66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0" dur="500"/>
                                        <p:tgtEl>
                                          <p:spTgt spid="665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66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665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9" dur="500"/>
                                        <p:tgtEl>
                                          <p:spTgt spid="665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500"/>
                                        <p:tgtEl>
                                          <p:spTgt spid="665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5" dur="500"/>
                                        <p:tgtEl>
                                          <p:spTgt spid="665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665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1" dur="500"/>
                                        <p:tgtEl>
                                          <p:spTgt spid="66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4" dur="500"/>
                                        <p:tgtEl>
                                          <p:spTgt spid="66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7" dur="500"/>
                                        <p:tgtEl>
                                          <p:spTgt spid="66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0" dur="500"/>
                                        <p:tgtEl>
                                          <p:spTgt spid="665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3" dur="500"/>
                                        <p:tgtEl>
                                          <p:spTgt spid="665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6" dur="500"/>
                                        <p:tgtEl>
                                          <p:spTgt spid="665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03" grpId="0" animBg="1"/>
      <p:bldP spid="665604" grpId="0" animBg="1"/>
      <p:bldP spid="665605" grpId="0" animBg="1"/>
      <p:bldP spid="665615" grpId="0" animBg="1"/>
      <p:bldP spid="665616" grpId="0" animBg="1"/>
      <p:bldP spid="665617" grpId="0" animBg="1"/>
      <p:bldP spid="665618" grpId="0" animBg="1"/>
      <p:bldP spid="665619" grpId="0" animBg="1"/>
      <p:bldP spid="665620" grpId="0" animBg="1"/>
      <p:bldP spid="665621" grpId="0" animBg="1"/>
      <p:bldP spid="665622" grpId="0" animBg="1"/>
      <p:bldP spid="665623" grpId="0" animBg="1"/>
      <p:bldP spid="665624" grpId="0" animBg="1"/>
      <p:bldP spid="665625" grpId="0" animBg="1"/>
      <p:bldP spid="665626" grpId="0" animBg="1"/>
      <p:bldP spid="665628" grpId="0"/>
      <p:bldP spid="665688" grpId="0" animBg="1"/>
      <p:bldP spid="665753" grpId="0" animBg="1"/>
      <p:bldP spid="665754" grpId="0" animBg="1"/>
      <p:bldP spid="665755" grpId="0" animBg="1"/>
      <p:bldP spid="665756" grpId="0" animBg="1"/>
      <p:bldP spid="665757" grpId="0" animBg="1"/>
      <p:bldP spid="665758" grpId="0" animBg="1"/>
      <p:bldP spid="665759" grpId="0" animBg="1"/>
      <p:bldP spid="665760" grpId="0" animBg="1"/>
      <p:bldP spid="665761" grpId="0" animBg="1"/>
      <p:bldP spid="665762" grpId="0" animBg="1"/>
      <p:bldP spid="665763" grpId="0" animBg="1"/>
      <p:bldP spid="665764" grpId="0" animBg="1"/>
      <p:bldP spid="665765" grpId="0" animBg="1"/>
      <p:bldP spid="665766" grpId="0" animBg="1"/>
      <p:bldP spid="665767" grpId="0" animBg="1"/>
      <p:bldP spid="665768" grpId="0" animBg="1"/>
      <p:bldP spid="665769" grpId="0" animBg="1"/>
      <p:bldP spid="665770" grpId="0" animBg="1"/>
      <p:bldP spid="665771" grpId="0" animBg="1"/>
      <p:bldP spid="665772" grpId="0"/>
      <p:bldP spid="665773" grpId="0" animBg="1"/>
      <p:bldP spid="665774" grpId="0" animBg="1"/>
      <p:bldP spid="665775" grpId="0" animBg="1"/>
      <p:bldP spid="665776" grpId="0" animBg="1"/>
      <p:bldP spid="665792" grpId="0"/>
      <p:bldP spid="665797" grpId="0" animBg="1"/>
      <p:bldP spid="665798" grpId="0" animBg="1"/>
      <p:bldP spid="665799" grpId="0" animBg="1"/>
      <p:bldP spid="665800" grpId="0" animBg="1"/>
      <p:bldP spid="665801" grpId="0" animBg="1"/>
      <p:bldP spid="665802" grpId="0" animBg="1"/>
      <p:bldP spid="665803" grpId="0" animBg="1"/>
      <p:bldP spid="665804" grpId="0" animBg="1"/>
      <p:bldP spid="665805" grpId="0" animBg="1"/>
      <p:bldP spid="665806" grpId="0" animBg="1"/>
      <p:bldP spid="665807" grpId="0" animBg="1"/>
      <p:bldP spid="665808" grpId="0" animBg="1"/>
      <p:bldP spid="665809" grpId="0" animBg="1"/>
      <p:bldP spid="665810" grpId="0" animBg="1"/>
      <p:bldP spid="665811" grpId="0" animBg="1"/>
      <p:bldP spid="665812" grpId="0"/>
      <p:bldP spid="665815" grpId="0" animBg="1"/>
      <p:bldP spid="665816" grpId="0" animBg="1"/>
      <p:bldP spid="665817" grpId="0" animBg="1"/>
      <p:bldP spid="665818" grpId="0" animBg="1"/>
      <p:bldP spid="665819" grpId="0" animBg="1"/>
      <p:bldP spid="665820" grpId="0" animBg="1"/>
      <p:bldP spid="665821" grpId="0" animBg="1"/>
      <p:bldP spid="665822" grpId="0" animBg="1"/>
      <p:bldP spid="665823" grpId="0" animBg="1"/>
      <p:bldP spid="665824" grpId="0" animBg="1"/>
      <p:bldP spid="665825" grpId="0" animBg="1"/>
      <p:bldP spid="665826" grpId="0" animBg="1"/>
      <p:bldP spid="665827" grpId="0" animBg="1"/>
      <p:bldP spid="665828" grpId="0" animBg="1"/>
      <p:bldP spid="665829" grpId="0" animBg="1"/>
      <p:bldP spid="665830" grpId="0" animBg="1"/>
      <p:bldP spid="665831" grpId="0" animBg="1"/>
      <p:bldP spid="665832" grpId="0" animBg="1"/>
      <p:bldP spid="665833" grpId="0" animBg="1"/>
      <p:bldP spid="665834" grpId="0" animBg="1"/>
      <p:bldP spid="665835" grpId="0" animBg="1"/>
      <p:bldP spid="665836" grpId="0" animBg="1"/>
      <p:bldP spid="665837" grpId="0" animBg="1"/>
      <p:bldP spid="665838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1C9445-F506-4518-A945-447897951D28}" type="slidenum">
              <a:rPr lang="en-GB"/>
              <a:pPr>
                <a:defRPr/>
              </a:pPr>
              <a:t>122</a:t>
            </a:fld>
            <a:endParaRPr lang="en-GB"/>
          </a:p>
        </p:txBody>
      </p:sp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03611" y="0"/>
            <a:ext cx="7771960" cy="1143000"/>
          </a:xfrm>
        </p:spPr>
        <p:txBody>
          <a:bodyPr/>
          <a:lstStyle/>
          <a:p>
            <a:pPr>
              <a:defRPr/>
            </a:pPr>
            <a:r>
              <a:rPr lang="en-GB"/>
              <a:t>Balance</a:t>
            </a:r>
          </a:p>
        </p:txBody>
      </p:sp>
      <p:sp>
        <p:nvSpPr>
          <p:cNvPr id="666627" name="Rectangle 3"/>
          <p:cNvSpPr>
            <a:spLocks noChangeArrowheads="1"/>
          </p:cNvSpPr>
          <p:nvPr/>
        </p:nvSpPr>
        <p:spPr bwMode="auto">
          <a:xfrm>
            <a:off x="4702175" y="1638300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78</a:t>
            </a:r>
            <a:endParaRPr lang="en-GB" sz="1400" baseline="-25000"/>
          </a:p>
        </p:txBody>
      </p:sp>
      <p:sp>
        <p:nvSpPr>
          <p:cNvPr id="666628" name="Rectangle 4"/>
          <p:cNvSpPr>
            <a:spLocks noChangeArrowheads="1"/>
          </p:cNvSpPr>
          <p:nvPr/>
        </p:nvSpPr>
        <p:spPr bwMode="auto">
          <a:xfrm>
            <a:off x="4595813" y="1638300"/>
            <a:ext cx="106362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6629" name="Rectangle 5"/>
          <p:cNvSpPr>
            <a:spLocks noChangeArrowheads="1"/>
          </p:cNvSpPr>
          <p:nvPr/>
        </p:nvSpPr>
        <p:spPr bwMode="auto">
          <a:xfrm>
            <a:off x="4954588" y="1638300"/>
            <a:ext cx="106362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6630" name="Rectangle 6"/>
          <p:cNvSpPr>
            <a:spLocks noChangeArrowheads="1"/>
          </p:cNvSpPr>
          <p:nvPr/>
        </p:nvSpPr>
        <p:spPr bwMode="auto">
          <a:xfrm>
            <a:off x="3703638" y="21717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45</a:t>
            </a:r>
            <a:endParaRPr lang="en-GB" sz="1400" baseline="-25000"/>
          </a:p>
        </p:txBody>
      </p:sp>
      <p:sp>
        <p:nvSpPr>
          <p:cNvPr id="666631" name="Rectangle 7"/>
          <p:cNvSpPr>
            <a:spLocks noChangeArrowheads="1"/>
          </p:cNvSpPr>
          <p:nvPr/>
        </p:nvSpPr>
        <p:spPr bwMode="auto">
          <a:xfrm>
            <a:off x="3597275" y="2171700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6632" name="Rectangle 8"/>
          <p:cNvSpPr>
            <a:spLocks noChangeArrowheads="1"/>
          </p:cNvSpPr>
          <p:nvPr/>
        </p:nvSpPr>
        <p:spPr bwMode="auto">
          <a:xfrm>
            <a:off x="4064000" y="2171700"/>
            <a:ext cx="250825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63</a:t>
            </a:r>
          </a:p>
        </p:txBody>
      </p:sp>
      <p:sp>
        <p:nvSpPr>
          <p:cNvPr id="666633" name="Rectangle 9"/>
          <p:cNvSpPr>
            <a:spLocks noChangeArrowheads="1"/>
          </p:cNvSpPr>
          <p:nvPr/>
        </p:nvSpPr>
        <p:spPr bwMode="auto">
          <a:xfrm>
            <a:off x="3956050" y="21717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6634" name="Rectangle 10"/>
          <p:cNvSpPr>
            <a:spLocks noChangeArrowheads="1"/>
          </p:cNvSpPr>
          <p:nvPr/>
        </p:nvSpPr>
        <p:spPr bwMode="auto">
          <a:xfrm>
            <a:off x="4678363" y="21717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6635" name="Rectangle 11"/>
          <p:cNvSpPr>
            <a:spLocks noChangeArrowheads="1"/>
          </p:cNvSpPr>
          <p:nvPr/>
        </p:nvSpPr>
        <p:spPr bwMode="auto">
          <a:xfrm>
            <a:off x="4432300" y="2171700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74</a:t>
            </a:r>
            <a:endParaRPr lang="en-GB" sz="1400" baseline="-25000"/>
          </a:p>
        </p:txBody>
      </p:sp>
      <p:sp>
        <p:nvSpPr>
          <p:cNvPr id="666636" name="Rectangle 12"/>
          <p:cNvSpPr>
            <a:spLocks noChangeArrowheads="1"/>
          </p:cNvSpPr>
          <p:nvPr/>
        </p:nvSpPr>
        <p:spPr bwMode="auto">
          <a:xfrm>
            <a:off x="4325938" y="2171700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6637" name="Rectangle 13"/>
          <p:cNvSpPr>
            <a:spLocks noChangeArrowheads="1"/>
          </p:cNvSpPr>
          <p:nvPr/>
        </p:nvSpPr>
        <p:spPr bwMode="auto">
          <a:xfrm>
            <a:off x="5054600" y="2171700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85</a:t>
            </a:r>
            <a:endParaRPr lang="en-GB" sz="1400" baseline="-25000"/>
          </a:p>
        </p:txBody>
      </p:sp>
      <p:sp>
        <p:nvSpPr>
          <p:cNvPr id="666638" name="Rectangle 14"/>
          <p:cNvSpPr>
            <a:spLocks noChangeArrowheads="1"/>
          </p:cNvSpPr>
          <p:nvPr/>
        </p:nvSpPr>
        <p:spPr bwMode="auto">
          <a:xfrm>
            <a:off x="4946650" y="21717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6639" name="Rectangle 15"/>
          <p:cNvSpPr>
            <a:spLocks noChangeArrowheads="1"/>
          </p:cNvSpPr>
          <p:nvPr/>
        </p:nvSpPr>
        <p:spPr bwMode="auto">
          <a:xfrm>
            <a:off x="5307013" y="2171700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6640" name="Line 16"/>
          <p:cNvSpPr>
            <a:spLocks noChangeShapeType="1"/>
          </p:cNvSpPr>
          <p:nvPr/>
        </p:nvSpPr>
        <p:spPr bwMode="auto">
          <a:xfrm flipH="1">
            <a:off x="3992563" y="1790700"/>
            <a:ext cx="650875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6641" name="Line 17"/>
          <p:cNvSpPr>
            <a:spLocks noChangeShapeType="1"/>
          </p:cNvSpPr>
          <p:nvPr/>
        </p:nvSpPr>
        <p:spPr bwMode="auto">
          <a:xfrm>
            <a:off x="5018088" y="1790700"/>
            <a:ext cx="328612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6642" name="Text Box 18"/>
          <p:cNvSpPr txBox="1">
            <a:spLocks noChangeArrowheads="1"/>
          </p:cNvSpPr>
          <p:nvPr/>
        </p:nvSpPr>
        <p:spPr bwMode="auto">
          <a:xfrm>
            <a:off x="1477963" y="2095500"/>
            <a:ext cx="1828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chemeClr val="accent2"/>
                </a:solidFill>
              </a:rPr>
              <a:t>Original node</a:t>
            </a:r>
          </a:p>
        </p:txBody>
      </p:sp>
      <p:sp>
        <p:nvSpPr>
          <p:cNvPr id="666643" name="AutoShape 19"/>
          <p:cNvSpPr>
            <a:spLocks noChangeArrowheads="1"/>
          </p:cNvSpPr>
          <p:nvPr/>
        </p:nvSpPr>
        <p:spPr bwMode="auto">
          <a:xfrm rot="5400000">
            <a:off x="4722019" y="2550319"/>
            <a:ext cx="152400" cy="3095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6644" name="Rectangle 20"/>
          <p:cNvSpPr>
            <a:spLocks noChangeArrowheads="1"/>
          </p:cNvSpPr>
          <p:nvPr/>
        </p:nvSpPr>
        <p:spPr bwMode="auto">
          <a:xfrm>
            <a:off x="5405438" y="21717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baseline="-25000"/>
          </a:p>
        </p:txBody>
      </p:sp>
      <p:sp>
        <p:nvSpPr>
          <p:cNvPr id="666645" name="Rectangle 21"/>
          <p:cNvSpPr>
            <a:spLocks noChangeArrowheads="1"/>
          </p:cNvSpPr>
          <p:nvPr/>
        </p:nvSpPr>
        <p:spPr bwMode="auto">
          <a:xfrm>
            <a:off x="5657850" y="21717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6646" name="Rectangle 22"/>
          <p:cNvSpPr>
            <a:spLocks noChangeArrowheads="1"/>
          </p:cNvSpPr>
          <p:nvPr/>
        </p:nvSpPr>
        <p:spPr bwMode="auto">
          <a:xfrm>
            <a:off x="5065713" y="16383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200"/>
              <a:t>...</a:t>
            </a:r>
          </a:p>
        </p:txBody>
      </p:sp>
      <p:sp>
        <p:nvSpPr>
          <p:cNvPr id="666647" name="Rectangle 23"/>
          <p:cNvSpPr>
            <a:spLocks noChangeArrowheads="1"/>
          </p:cNvSpPr>
          <p:nvPr/>
        </p:nvSpPr>
        <p:spPr bwMode="auto">
          <a:xfrm>
            <a:off x="4343400" y="1638300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...</a:t>
            </a:r>
          </a:p>
        </p:txBody>
      </p:sp>
      <p:sp>
        <p:nvSpPr>
          <p:cNvPr id="666663" name="Text Box 39"/>
          <p:cNvSpPr txBox="1">
            <a:spLocks noChangeArrowheads="1"/>
          </p:cNvSpPr>
          <p:nvPr/>
        </p:nvSpPr>
        <p:spPr bwMode="auto">
          <a:xfrm>
            <a:off x="1477963" y="3009900"/>
            <a:ext cx="1687512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chemeClr val="accent2"/>
                </a:solidFill>
              </a:rPr>
              <a:t>Shift entries right</a:t>
            </a:r>
          </a:p>
        </p:txBody>
      </p:sp>
      <p:sp>
        <p:nvSpPr>
          <p:cNvPr id="666668" name="Text Box 44"/>
          <p:cNvSpPr txBox="1">
            <a:spLocks noChangeArrowheads="1"/>
          </p:cNvSpPr>
          <p:nvPr/>
        </p:nvSpPr>
        <p:spPr bwMode="auto">
          <a:xfrm>
            <a:off x="1477963" y="4229100"/>
            <a:ext cx="1687512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chemeClr val="accent2"/>
                </a:solidFill>
              </a:rPr>
              <a:t>Rotate parent data down</a:t>
            </a:r>
          </a:p>
        </p:txBody>
      </p:sp>
      <p:sp>
        <p:nvSpPr>
          <p:cNvPr id="666684" name="Text Box 60"/>
          <p:cNvSpPr txBox="1">
            <a:spLocks noChangeArrowheads="1"/>
          </p:cNvSpPr>
          <p:nvPr/>
        </p:nvSpPr>
        <p:spPr bwMode="auto">
          <a:xfrm>
            <a:off x="1547813" y="5600700"/>
            <a:ext cx="16891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chemeClr val="accent2"/>
                </a:solidFill>
              </a:rPr>
              <a:t>Rotate data up</a:t>
            </a:r>
          </a:p>
        </p:txBody>
      </p:sp>
      <p:sp>
        <p:nvSpPr>
          <p:cNvPr id="666687" name="AutoShape 63"/>
          <p:cNvSpPr>
            <a:spLocks noChangeArrowheads="1"/>
          </p:cNvSpPr>
          <p:nvPr/>
        </p:nvSpPr>
        <p:spPr bwMode="auto">
          <a:xfrm rot="5400000">
            <a:off x="4760119" y="3731419"/>
            <a:ext cx="152400" cy="3857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6707" name="AutoShape 83"/>
          <p:cNvSpPr>
            <a:spLocks noChangeArrowheads="1"/>
          </p:cNvSpPr>
          <p:nvPr/>
        </p:nvSpPr>
        <p:spPr bwMode="auto">
          <a:xfrm rot="5400000">
            <a:off x="4760119" y="5026819"/>
            <a:ext cx="152400" cy="3857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6708" name="Text Box 84"/>
          <p:cNvSpPr txBox="1">
            <a:spLocks noChangeArrowheads="1"/>
          </p:cNvSpPr>
          <p:nvPr/>
        </p:nvSpPr>
        <p:spPr bwMode="auto">
          <a:xfrm>
            <a:off x="152400" y="1485900"/>
            <a:ext cx="29432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FF0000"/>
                </a:solidFill>
              </a:rPr>
              <a:t>Borrow from left</a:t>
            </a:r>
          </a:p>
        </p:txBody>
      </p:sp>
      <p:sp>
        <p:nvSpPr>
          <p:cNvPr id="666709" name="Rectangle 85"/>
          <p:cNvSpPr>
            <a:spLocks noChangeArrowheads="1"/>
          </p:cNvSpPr>
          <p:nvPr/>
        </p:nvSpPr>
        <p:spPr bwMode="auto">
          <a:xfrm>
            <a:off x="4702175" y="2857500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78</a:t>
            </a:r>
            <a:endParaRPr lang="en-GB" sz="1400" baseline="-25000"/>
          </a:p>
        </p:txBody>
      </p:sp>
      <p:sp>
        <p:nvSpPr>
          <p:cNvPr id="666710" name="Rectangle 86"/>
          <p:cNvSpPr>
            <a:spLocks noChangeArrowheads="1"/>
          </p:cNvSpPr>
          <p:nvPr/>
        </p:nvSpPr>
        <p:spPr bwMode="auto">
          <a:xfrm>
            <a:off x="4595813" y="2857500"/>
            <a:ext cx="106362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6711" name="Rectangle 87"/>
          <p:cNvSpPr>
            <a:spLocks noChangeArrowheads="1"/>
          </p:cNvSpPr>
          <p:nvPr/>
        </p:nvSpPr>
        <p:spPr bwMode="auto">
          <a:xfrm>
            <a:off x="4954588" y="2857500"/>
            <a:ext cx="106362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6712" name="Rectangle 88"/>
          <p:cNvSpPr>
            <a:spLocks noChangeArrowheads="1"/>
          </p:cNvSpPr>
          <p:nvPr/>
        </p:nvSpPr>
        <p:spPr bwMode="auto">
          <a:xfrm>
            <a:off x="3703638" y="33909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45</a:t>
            </a:r>
            <a:endParaRPr lang="en-GB" sz="1400" baseline="-25000"/>
          </a:p>
        </p:txBody>
      </p:sp>
      <p:sp>
        <p:nvSpPr>
          <p:cNvPr id="666713" name="Rectangle 89"/>
          <p:cNvSpPr>
            <a:spLocks noChangeArrowheads="1"/>
          </p:cNvSpPr>
          <p:nvPr/>
        </p:nvSpPr>
        <p:spPr bwMode="auto">
          <a:xfrm>
            <a:off x="3597275" y="3390900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6714" name="Rectangle 90"/>
          <p:cNvSpPr>
            <a:spLocks noChangeArrowheads="1"/>
          </p:cNvSpPr>
          <p:nvPr/>
        </p:nvSpPr>
        <p:spPr bwMode="auto">
          <a:xfrm>
            <a:off x="4064000" y="3390900"/>
            <a:ext cx="250825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63</a:t>
            </a:r>
          </a:p>
        </p:txBody>
      </p:sp>
      <p:sp>
        <p:nvSpPr>
          <p:cNvPr id="666715" name="Rectangle 91"/>
          <p:cNvSpPr>
            <a:spLocks noChangeArrowheads="1"/>
          </p:cNvSpPr>
          <p:nvPr/>
        </p:nvSpPr>
        <p:spPr bwMode="auto">
          <a:xfrm>
            <a:off x="3956050" y="33909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6716" name="Rectangle 92"/>
          <p:cNvSpPr>
            <a:spLocks noChangeArrowheads="1"/>
          </p:cNvSpPr>
          <p:nvPr/>
        </p:nvSpPr>
        <p:spPr bwMode="auto">
          <a:xfrm>
            <a:off x="4678363" y="33909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6717" name="Rectangle 93"/>
          <p:cNvSpPr>
            <a:spLocks noChangeArrowheads="1"/>
          </p:cNvSpPr>
          <p:nvPr/>
        </p:nvSpPr>
        <p:spPr bwMode="auto">
          <a:xfrm>
            <a:off x="4432300" y="3390900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74</a:t>
            </a:r>
            <a:endParaRPr lang="en-GB" sz="1400" baseline="-25000"/>
          </a:p>
        </p:txBody>
      </p:sp>
      <p:sp>
        <p:nvSpPr>
          <p:cNvPr id="666718" name="Rectangle 94"/>
          <p:cNvSpPr>
            <a:spLocks noChangeArrowheads="1"/>
          </p:cNvSpPr>
          <p:nvPr/>
        </p:nvSpPr>
        <p:spPr bwMode="auto">
          <a:xfrm>
            <a:off x="4325938" y="3390900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6719" name="Rectangle 95"/>
          <p:cNvSpPr>
            <a:spLocks noChangeArrowheads="1"/>
          </p:cNvSpPr>
          <p:nvPr/>
        </p:nvSpPr>
        <p:spPr bwMode="auto">
          <a:xfrm>
            <a:off x="5054600" y="3390900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baseline="-25000"/>
          </a:p>
        </p:txBody>
      </p:sp>
      <p:sp>
        <p:nvSpPr>
          <p:cNvPr id="666720" name="Rectangle 96"/>
          <p:cNvSpPr>
            <a:spLocks noChangeArrowheads="1"/>
          </p:cNvSpPr>
          <p:nvPr/>
        </p:nvSpPr>
        <p:spPr bwMode="auto">
          <a:xfrm>
            <a:off x="4946650" y="33909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6721" name="Rectangle 97"/>
          <p:cNvSpPr>
            <a:spLocks noChangeArrowheads="1"/>
          </p:cNvSpPr>
          <p:nvPr/>
        </p:nvSpPr>
        <p:spPr bwMode="auto">
          <a:xfrm>
            <a:off x="5307013" y="3390900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6722" name="Line 98"/>
          <p:cNvSpPr>
            <a:spLocks noChangeShapeType="1"/>
          </p:cNvSpPr>
          <p:nvPr/>
        </p:nvSpPr>
        <p:spPr bwMode="auto">
          <a:xfrm flipH="1">
            <a:off x="3992563" y="2973388"/>
            <a:ext cx="674687" cy="417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6723" name="Line 99"/>
          <p:cNvSpPr>
            <a:spLocks noChangeShapeType="1"/>
          </p:cNvSpPr>
          <p:nvPr/>
        </p:nvSpPr>
        <p:spPr bwMode="auto">
          <a:xfrm>
            <a:off x="5006975" y="2973388"/>
            <a:ext cx="339725" cy="417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6724" name="Rectangle 100"/>
          <p:cNvSpPr>
            <a:spLocks noChangeArrowheads="1"/>
          </p:cNvSpPr>
          <p:nvPr/>
        </p:nvSpPr>
        <p:spPr bwMode="auto">
          <a:xfrm>
            <a:off x="5405438" y="33909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85</a:t>
            </a:r>
          </a:p>
        </p:txBody>
      </p:sp>
      <p:sp>
        <p:nvSpPr>
          <p:cNvPr id="666725" name="Rectangle 101"/>
          <p:cNvSpPr>
            <a:spLocks noChangeArrowheads="1"/>
          </p:cNvSpPr>
          <p:nvPr/>
        </p:nvSpPr>
        <p:spPr bwMode="auto">
          <a:xfrm>
            <a:off x="5657850" y="33909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6726" name="Rectangle 102"/>
          <p:cNvSpPr>
            <a:spLocks noChangeArrowheads="1"/>
          </p:cNvSpPr>
          <p:nvPr/>
        </p:nvSpPr>
        <p:spPr bwMode="auto">
          <a:xfrm>
            <a:off x="5065713" y="28575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200"/>
              <a:t>...</a:t>
            </a:r>
          </a:p>
        </p:txBody>
      </p:sp>
      <p:sp>
        <p:nvSpPr>
          <p:cNvPr id="666727" name="Rectangle 103"/>
          <p:cNvSpPr>
            <a:spLocks noChangeArrowheads="1"/>
          </p:cNvSpPr>
          <p:nvPr/>
        </p:nvSpPr>
        <p:spPr bwMode="auto">
          <a:xfrm>
            <a:off x="4343400" y="2857500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...</a:t>
            </a:r>
          </a:p>
        </p:txBody>
      </p:sp>
      <p:sp>
        <p:nvSpPr>
          <p:cNvPr id="666728" name="Rectangle 104"/>
          <p:cNvSpPr>
            <a:spLocks noChangeArrowheads="1"/>
          </p:cNvSpPr>
          <p:nvPr/>
        </p:nvSpPr>
        <p:spPr bwMode="auto">
          <a:xfrm>
            <a:off x="4714875" y="4152900"/>
            <a:ext cx="250825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78</a:t>
            </a:r>
            <a:endParaRPr lang="en-GB" sz="1400" baseline="-25000"/>
          </a:p>
        </p:txBody>
      </p:sp>
      <p:sp>
        <p:nvSpPr>
          <p:cNvPr id="666729" name="Rectangle 105"/>
          <p:cNvSpPr>
            <a:spLocks noChangeArrowheads="1"/>
          </p:cNvSpPr>
          <p:nvPr/>
        </p:nvSpPr>
        <p:spPr bwMode="auto">
          <a:xfrm>
            <a:off x="4606925" y="4152900"/>
            <a:ext cx="107950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6730" name="Rectangle 106"/>
          <p:cNvSpPr>
            <a:spLocks noChangeArrowheads="1"/>
          </p:cNvSpPr>
          <p:nvPr/>
        </p:nvSpPr>
        <p:spPr bwMode="auto">
          <a:xfrm>
            <a:off x="4965700" y="4152900"/>
            <a:ext cx="107950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6731" name="Rectangle 107"/>
          <p:cNvSpPr>
            <a:spLocks noChangeArrowheads="1"/>
          </p:cNvSpPr>
          <p:nvPr/>
        </p:nvSpPr>
        <p:spPr bwMode="auto">
          <a:xfrm>
            <a:off x="3703638" y="46863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45</a:t>
            </a:r>
            <a:endParaRPr lang="en-GB" sz="1400" baseline="-25000"/>
          </a:p>
        </p:txBody>
      </p:sp>
      <p:sp>
        <p:nvSpPr>
          <p:cNvPr id="666732" name="Rectangle 108"/>
          <p:cNvSpPr>
            <a:spLocks noChangeArrowheads="1"/>
          </p:cNvSpPr>
          <p:nvPr/>
        </p:nvSpPr>
        <p:spPr bwMode="auto">
          <a:xfrm>
            <a:off x="3597275" y="4686300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6733" name="Rectangle 109"/>
          <p:cNvSpPr>
            <a:spLocks noChangeArrowheads="1"/>
          </p:cNvSpPr>
          <p:nvPr/>
        </p:nvSpPr>
        <p:spPr bwMode="auto">
          <a:xfrm>
            <a:off x="4064000" y="4686300"/>
            <a:ext cx="250825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63</a:t>
            </a:r>
          </a:p>
        </p:txBody>
      </p:sp>
      <p:sp>
        <p:nvSpPr>
          <p:cNvPr id="666734" name="Rectangle 110"/>
          <p:cNvSpPr>
            <a:spLocks noChangeArrowheads="1"/>
          </p:cNvSpPr>
          <p:nvPr/>
        </p:nvSpPr>
        <p:spPr bwMode="auto">
          <a:xfrm>
            <a:off x="3956050" y="46863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6735" name="Rectangle 111"/>
          <p:cNvSpPr>
            <a:spLocks noChangeArrowheads="1"/>
          </p:cNvSpPr>
          <p:nvPr/>
        </p:nvSpPr>
        <p:spPr bwMode="auto">
          <a:xfrm>
            <a:off x="4678363" y="46863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6736" name="Rectangle 112"/>
          <p:cNvSpPr>
            <a:spLocks noChangeArrowheads="1"/>
          </p:cNvSpPr>
          <p:nvPr/>
        </p:nvSpPr>
        <p:spPr bwMode="auto">
          <a:xfrm>
            <a:off x="4432300" y="4686300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74</a:t>
            </a:r>
            <a:endParaRPr lang="en-GB" sz="1400" baseline="-25000"/>
          </a:p>
        </p:txBody>
      </p:sp>
      <p:sp>
        <p:nvSpPr>
          <p:cNvPr id="666737" name="Rectangle 113"/>
          <p:cNvSpPr>
            <a:spLocks noChangeArrowheads="1"/>
          </p:cNvSpPr>
          <p:nvPr/>
        </p:nvSpPr>
        <p:spPr bwMode="auto">
          <a:xfrm>
            <a:off x="4325938" y="4686300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6738" name="Rectangle 114"/>
          <p:cNvSpPr>
            <a:spLocks noChangeArrowheads="1"/>
          </p:cNvSpPr>
          <p:nvPr/>
        </p:nvSpPr>
        <p:spPr bwMode="auto">
          <a:xfrm>
            <a:off x="5054600" y="4686300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78</a:t>
            </a:r>
          </a:p>
        </p:txBody>
      </p:sp>
      <p:sp>
        <p:nvSpPr>
          <p:cNvPr id="666739" name="Rectangle 115"/>
          <p:cNvSpPr>
            <a:spLocks noChangeArrowheads="1"/>
          </p:cNvSpPr>
          <p:nvPr/>
        </p:nvSpPr>
        <p:spPr bwMode="auto">
          <a:xfrm>
            <a:off x="4946650" y="46863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6740" name="Rectangle 116"/>
          <p:cNvSpPr>
            <a:spLocks noChangeArrowheads="1"/>
          </p:cNvSpPr>
          <p:nvPr/>
        </p:nvSpPr>
        <p:spPr bwMode="auto">
          <a:xfrm>
            <a:off x="5307013" y="4686300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6741" name="Line 117"/>
          <p:cNvSpPr>
            <a:spLocks noChangeShapeType="1"/>
          </p:cNvSpPr>
          <p:nvPr/>
        </p:nvSpPr>
        <p:spPr bwMode="auto">
          <a:xfrm flipH="1">
            <a:off x="3992563" y="4281488"/>
            <a:ext cx="698500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6742" name="Line 118"/>
          <p:cNvSpPr>
            <a:spLocks noChangeShapeType="1"/>
          </p:cNvSpPr>
          <p:nvPr/>
        </p:nvSpPr>
        <p:spPr bwMode="auto">
          <a:xfrm>
            <a:off x="5006975" y="4281488"/>
            <a:ext cx="339725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6743" name="Rectangle 119"/>
          <p:cNvSpPr>
            <a:spLocks noChangeArrowheads="1"/>
          </p:cNvSpPr>
          <p:nvPr/>
        </p:nvSpPr>
        <p:spPr bwMode="auto">
          <a:xfrm>
            <a:off x="5405438" y="46863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85</a:t>
            </a:r>
          </a:p>
        </p:txBody>
      </p:sp>
      <p:sp>
        <p:nvSpPr>
          <p:cNvPr id="666744" name="Rectangle 120"/>
          <p:cNvSpPr>
            <a:spLocks noChangeArrowheads="1"/>
          </p:cNvSpPr>
          <p:nvPr/>
        </p:nvSpPr>
        <p:spPr bwMode="auto">
          <a:xfrm>
            <a:off x="5657850" y="46863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6745" name="Rectangle 121"/>
          <p:cNvSpPr>
            <a:spLocks noChangeArrowheads="1"/>
          </p:cNvSpPr>
          <p:nvPr/>
        </p:nvSpPr>
        <p:spPr bwMode="auto">
          <a:xfrm>
            <a:off x="5078413" y="4152900"/>
            <a:ext cx="250825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200"/>
              <a:t>...</a:t>
            </a:r>
          </a:p>
        </p:txBody>
      </p:sp>
      <p:sp>
        <p:nvSpPr>
          <p:cNvPr id="666746" name="Rectangle 122"/>
          <p:cNvSpPr>
            <a:spLocks noChangeArrowheads="1"/>
          </p:cNvSpPr>
          <p:nvPr/>
        </p:nvSpPr>
        <p:spPr bwMode="auto">
          <a:xfrm>
            <a:off x="4354513" y="41529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...</a:t>
            </a:r>
          </a:p>
        </p:txBody>
      </p:sp>
      <p:sp>
        <p:nvSpPr>
          <p:cNvPr id="666747" name="Rectangle 123"/>
          <p:cNvSpPr>
            <a:spLocks noChangeArrowheads="1"/>
          </p:cNvSpPr>
          <p:nvPr/>
        </p:nvSpPr>
        <p:spPr bwMode="auto">
          <a:xfrm>
            <a:off x="4714875" y="5524500"/>
            <a:ext cx="250825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74</a:t>
            </a:r>
            <a:endParaRPr lang="en-GB" sz="1400" baseline="-25000"/>
          </a:p>
        </p:txBody>
      </p:sp>
      <p:sp>
        <p:nvSpPr>
          <p:cNvPr id="666748" name="Rectangle 124"/>
          <p:cNvSpPr>
            <a:spLocks noChangeArrowheads="1"/>
          </p:cNvSpPr>
          <p:nvPr/>
        </p:nvSpPr>
        <p:spPr bwMode="auto">
          <a:xfrm>
            <a:off x="4606925" y="5524500"/>
            <a:ext cx="107950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6749" name="Rectangle 125"/>
          <p:cNvSpPr>
            <a:spLocks noChangeArrowheads="1"/>
          </p:cNvSpPr>
          <p:nvPr/>
        </p:nvSpPr>
        <p:spPr bwMode="auto">
          <a:xfrm>
            <a:off x="4965700" y="5524500"/>
            <a:ext cx="107950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6750" name="Rectangle 126"/>
          <p:cNvSpPr>
            <a:spLocks noChangeArrowheads="1"/>
          </p:cNvSpPr>
          <p:nvPr/>
        </p:nvSpPr>
        <p:spPr bwMode="auto">
          <a:xfrm>
            <a:off x="4003675" y="6057900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45</a:t>
            </a:r>
            <a:endParaRPr lang="en-GB" sz="1400" baseline="-25000"/>
          </a:p>
        </p:txBody>
      </p:sp>
      <p:sp>
        <p:nvSpPr>
          <p:cNvPr id="666751" name="Rectangle 127"/>
          <p:cNvSpPr>
            <a:spLocks noChangeArrowheads="1"/>
          </p:cNvSpPr>
          <p:nvPr/>
        </p:nvSpPr>
        <p:spPr bwMode="auto">
          <a:xfrm>
            <a:off x="3895725" y="60579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6752" name="Rectangle 128"/>
          <p:cNvSpPr>
            <a:spLocks noChangeArrowheads="1"/>
          </p:cNvSpPr>
          <p:nvPr/>
        </p:nvSpPr>
        <p:spPr bwMode="auto">
          <a:xfrm>
            <a:off x="4362450" y="6057900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63</a:t>
            </a:r>
          </a:p>
        </p:txBody>
      </p:sp>
      <p:sp>
        <p:nvSpPr>
          <p:cNvPr id="666753" name="Rectangle 129"/>
          <p:cNvSpPr>
            <a:spLocks noChangeArrowheads="1"/>
          </p:cNvSpPr>
          <p:nvPr/>
        </p:nvSpPr>
        <p:spPr bwMode="auto">
          <a:xfrm>
            <a:off x="4256088" y="6057900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6756" name="Rectangle 132"/>
          <p:cNvSpPr>
            <a:spLocks noChangeArrowheads="1"/>
          </p:cNvSpPr>
          <p:nvPr/>
        </p:nvSpPr>
        <p:spPr bwMode="auto">
          <a:xfrm>
            <a:off x="4624388" y="605790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6757" name="Rectangle 133"/>
          <p:cNvSpPr>
            <a:spLocks noChangeArrowheads="1"/>
          </p:cNvSpPr>
          <p:nvPr/>
        </p:nvSpPr>
        <p:spPr bwMode="auto">
          <a:xfrm>
            <a:off x="5065713" y="60579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78</a:t>
            </a:r>
          </a:p>
        </p:txBody>
      </p:sp>
      <p:sp>
        <p:nvSpPr>
          <p:cNvPr id="666758" name="Rectangle 134"/>
          <p:cNvSpPr>
            <a:spLocks noChangeArrowheads="1"/>
          </p:cNvSpPr>
          <p:nvPr/>
        </p:nvSpPr>
        <p:spPr bwMode="auto">
          <a:xfrm>
            <a:off x="4959350" y="6057900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6759" name="Rectangle 135"/>
          <p:cNvSpPr>
            <a:spLocks noChangeArrowheads="1"/>
          </p:cNvSpPr>
          <p:nvPr/>
        </p:nvSpPr>
        <p:spPr bwMode="auto">
          <a:xfrm>
            <a:off x="5318125" y="6057900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6760" name="Line 136"/>
          <p:cNvSpPr>
            <a:spLocks noChangeShapeType="1"/>
          </p:cNvSpPr>
          <p:nvPr/>
        </p:nvSpPr>
        <p:spPr bwMode="auto">
          <a:xfrm flipH="1">
            <a:off x="4292600" y="5673725"/>
            <a:ext cx="401638" cy="460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6761" name="Line 137"/>
          <p:cNvSpPr>
            <a:spLocks noChangeShapeType="1"/>
          </p:cNvSpPr>
          <p:nvPr/>
        </p:nvSpPr>
        <p:spPr bwMode="auto">
          <a:xfrm>
            <a:off x="5006975" y="5653088"/>
            <a:ext cx="352425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6762" name="Rectangle 138"/>
          <p:cNvSpPr>
            <a:spLocks noChangeArrowheads="1"/>
          </p:cNvSpPr>
          <p:nvPr/>
        </p:nvSpPr>
        <p:spPr bwMode="auto">
          <a:xfrm>
            <a:off x="5418138" y="60579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85</a:t>
            </a:r>
          </a:p>
        </p:txBody>
      </p:sp>
      <p:sp>
        <p:nvSpPr>
          <p:cNvPr id="666763" name="Rectangle 139"/>
          <p:cNvSpPr>
            <a:spLocks noChangeArrowheads="1"/>
          </p:cNvSpPr>
          <p:nvPr/>
        </p:nvSpPr>
        <p:spPr bwMode="auto">
          <a:xfrm>
            <a:off x="5670550" y="6057900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6764" name="Rectangle 140"/>
          <p:cNvSpPr>
            <a:spLocks noChangeArrowheads="1"/>
          </p:cNvSpPr>
          <p:nvPr/>
        </p:nvSpPr>
        <p:spPr bwMode="auto">
          <a:xfrm>
            <a:off x="5078413" y="5524500"/>
            <a:ext cx="250825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200"/>
              <a:t>...</a:t>
            </a:r>
          </a:p>
        </p:txBody>
      </p:sp>
      <p:sp>
        <p:nvSpPr>
          <p:cNvPr id="666765" name="Rectangle 141"/>
          <p:cNvSpPr>
            <a:spLocks noChangeArrowheads="1"/>
          </p:cNvSpPr>
          <p:nvPr/>
        </p:nvSpPr>
        <p:spPr bwMode="auto">
          <a:xfrm>
            <a:off x="4354513" y="552450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...</a:t>
            </a:r>
          </a:p>
        </p:txBody>
      </p:sp>
      <p:sp>
        <p:nvSpPr>
          <p:cNvPr id="133206" name="Text Box 142"/>
          <p:cNvSpPr txBox="1">
            <a:spLocks noChangeArrowheads="1"/>
          </p:cNvSpPr>
          <p:nvPr/>
        </p:nvSpPr>
        <p:spPr bwMode="auto">
          <a:xfrm>
            <a:off x="6376988" y="1638300"/>
            <a:ext cx="2411412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when the </a:t>
            </a:r>
            <a:r>
              <a:rPr lang="en-US" sz="2000">
                <a:solidFill>
                  <a:srgbClr val="FF0000"/>
                </a:solidFill>
              </a:rPr>
              <a:t>left sibling</a:t>
            </a:r>
            <a:r>
              <a:rPr lang="en-US" sz="2000"/>
              <a:t> of the underflow node has more than min num of entries</a:t>
            </a:r>
          </a:p>
        </p:txBody>
      </p:sp>
      <p:sp>
        <p:nvSpPr>
          <p:cNvPr id="666767" name="Rectangle 143"/>
          <p:cNvSpPr>
            <a:spLocks noChangeArrowheads="1"/>
          </p:cNvSpPr>
          <p:nvPr/>
        </p:nvSpPr>
        <p:spPr bwMode="auto">
          <a:xfrm>
            <a:off x="7412038" y="3752850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42</a:t>
            </a:r>
            <a:endParaRPr lang="en-GB" sz="1400" baseline="-25000"/>
          </a:p>
        </p:txBody>
      </p:sp>
      <p:sp>
        <p:nvSpPr>
          <p:cNvPr id="666768" name="Rectangle 144"/>
          <p:cNvSpPr>
            <a:spLocks noChangeArrowheads="1"/>
          </p:cNvSpPr>
          <p:nvPr/>
        </p:nvSpPr>
        <p:spPr bwMode="auto">
          <a:xfrm>
            <a:off x="7305675" y="3752850"/>
            <a:ext cx="106363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6769" name="Rectangle 145"/>
          <p:cNvSpPr>
            <a:spLocks noChangeArrowheads="1"/>
          </p:cNvSpPr>
          <p:nvPr/>
        </p:nvSpPr>
        <p:spPr bwMode="auto">
          <a:xfrm>
            <a:off x="7664450" y="3752850"/>
            <a:ext cx="107950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6770" name="Rectangle 146"/>
          <p:cNvSpPr>
            <a:spLocks noChangeArrowheads="1"/>
          </p:cNvSpPr>
          <p:nvPr/>
        </p:nvSpPr>
        <p:spPr bwMode="auto">
          <a:xfrm>
            <a:off x="7058025" y="4286250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14</a:t>
            </a:r>
            <a:endParaRPr lang="en-GB" sz="1400" baseline="-25000"/>
          </a:p>
        </p:txBody>
      </p:sp>
      <p:sp>
        <p:nvSpPr>
          <p:cNvPr id="666771" name="Rectangle 147"/>
          <p:cNvSpPr>
            <a:spLocks noChangeArrowheads="1"/>
          </p:cNvSpPr>
          <p:nvPr/>
        </p:nvSpPr>
        <p:spPr bwMode="auto">
          <a:xfrm>
            <a:off x="6951663" y="4286250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6772" name="Rectangle 148"/>
          <p:cNvSpPr>
            <a:spLocks noChangeArrowheads="1"/>
          </p:cNvSpPr>
          <p:nvPr/>
        </p:nvSpPr>
        <p:spPr bwMode="auto">
          <a:xfrm>
            <a:off x="7416800" y="4286250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666773" name="Rectangle 149"/>
          <p:cNvSpPr>
            <a:spLocks noChangeArrowheads="1"/>
          </p:cNvSpPr>
          <p:nvPr/>
        </p:nvSpPr>
        <p:spPr bwMode="auto">
          <a:xfrm>
            <a:off x="7310438" y="4286250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6774" name="Rectangle 150"/>
          <p:cNvSpPr>
            <a:spLocks noChangeArrowheads="1"/>
          </p:cNvSpPr>
          <p:nvPr/>
        </p:nvSpPr>
        <p:spPr bwMode="auto">
          <a:xfrm>
            <a:off x="7669213" y="4286250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6775" name="Rectangle 151"/>
          <p:cNvSpPr>
            <a:spLocks noChangeArrowheads="1"/>
          </p:cNvSpPr>
          <p:nvPr/>
        </p:nvSpPr>
        <p:spPr bwMode="auto">
          <a:xfrm>
            <a:off x="8045450" y="4286250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45</a:t>
            </a:r>
            <a:endParaRPr lang="en-GB" sz="1400" baseline="-25000"/>
          </a:p>
        </p:txBody>
      </p:sp>
      <p:sp>
        <p:nvSpPr>
          <p:cNvPr id="666776" name="Rectangle 152"/>
          <p:cNvSpPr>
            <a:spLocks noChangeArrowheads="1"/>
          </p:cNvSpPr>
          <p:nvPr/>
        </p:nvSpPr>
        <p:spPr bwMode="auto">
          <a:xfrm>
            <a:off x="7939088" y="4286250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6777" name="Rectangle 153"/>
          <p:cNvSpPr>
            <a:spLocks noChangeArrowheads="1"/>
          </p:cNvSpPr>
          <p:nvPr/>
        </p:nvSpPr>
        <p:spPr bwMode="auto">
          <a:xfrm>
            <a:off x="8405813" y="4286250"/>
            <a:ext cx="250825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63</a:t>
            </a:r>
            <a:endParaRPr lang="en-GB" sz="1400" baseline="-25000"/>
          </a:p>
        </p:txBody>
      </p:sp>
      <p:sp>
        <p:nvSpPr>
          <p:cNvPr id="666778" name="Rectangle 154"/>
          <p:cNvSpPr>
            <a:spLocks noChangeArrowheads="1"/>
          </p:cNvSpPr>
          <p:nvPr/>
        </p:nvSpPr>
        <p:spPr bwMode="auto">
          <a:xfrm>
            <a:off x="8297863" y="428625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6779" name="Rectangle 155"/>
          <p:cNvSpPr>
            <a:spLocks noChangeArrowheads="1"/>
          </p:cNvSpPr>
          <p:nvPr/>
        </p:nvSpPr>
        <p:spPr bwMode="auto">
          <a:xfrm>
            <a:off x="8656638" y="428625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6780" name="Line 156"/>
          <p:cNvSpPr>
            <a:spLocks noChangeShapeType="1"/>
          </p:cNvSpPr>
          <p:nvPr/>
        </p:nvSpPr>
        <p:spPr bwMode="auto">
          <a:xfrm flipH="1">
            <a:off x="7343775" y="3895725"/>
            <a:ext cx="0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6781" name="Line 157"/>
          <p:cNvSpPr>
            <a:spLocks noChangeShapeType="1"/>
          </p:cNvSpPr>
          <p:nvPr/>
        </p:nvSpPr>
        <p:spPr bwMode="auto">
          <a:xfrm>
            <a:off x="7720013" y="3894138"/>
            <a:ext cx="57785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6782" name="Rectangle 158"/>
          <p:cNvSpPr>
            <a:spLocks noChangeArrowheads="1"/>
          </p:cNvSpPr>
          <p:nvPr/>
        </p:nvSpPr>
        <p:spPr bwMode="auto">
          <a:xfrm>
            <a:off x="7775575" y="3752850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aseline="-25000"/>
          </a:p>
        </p:txBody>
      </p:sp>
      <p:sp>
        <p:nvSpPr>
          <p:cNvPr id="666784" name="Rectangle 160"/>
          <p:cNvSpPr>
            <a:spLocks noChangeArrowheads="1"/>
          </p:cNvSpPr>
          <p:nvPr/>
        </p:nvSpPr>
        <p:spPr bwMode="auto">
          <a:xfrm>
            <a:off x="7054850" y="3752850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12</a:t>
            </a:r>
            <a:endParaRPr lang="en-GB" sz="1400" baseline="-25000"/>
          </a:p>
        </p:txBody>
      </p:sp>
      <p:sp>
        <p:nvSpPr>
          <p:cNvPr id="666787" name="Rectangle 163"/>
          <p:cNvSpPr>
            <a:spLocks noChangeArrowheads="1"/>
          </p:cNvSpPr>
          <p:nvPr/>
        </p:nvSpPr>
        <p:spPr bwMode="auto">
          <a:xfrm>
            <a:off x="6948488" y="3752850"/>
            <a:ext cx="106362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6788" name="Rectangle 164"/>
          <p:cNvSpPr>
            <a:spLocks noChangeArrowheads="1"/>
          </p:cNvSpPr>
          <p:nvPr/>
        </p:nvSpPr>
        <p:spPr bwMode="auto">
          <a:xfrm>
            <a:off x="6696075" y="3752850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aseline="-25000"/>
          </a:p>
        </p:txBody>
      </p:sp>
      <p:sp>
        <p:nvSpPr>
          <p:cNvPr id="666789" name="Rectangle 165"/>
          <p:cNvSpPr>
            <a:spLocks noChangeArrowheads="1"/>
          </p:cNvSpPr>
          <p:nvPr/>
        </p:nvSpPr>
        <p:spPr bwMode="auto">
          <a:xfrm>
            <a:off x="6124575" y="4286250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8</a:t>
            </a:r>
            <a:endParaRPr lang="en-GB" sz="1400" baseline="-25000"/>
          </a:p>
        </p:txBody>
      </p:sp>
      <p:sp>
        <p:nvSpPr>
          <p:cNvPr id="666790" name="Rectangle 166"/>
          <p:cNvSpPr>
            <a:spLocks noChangeArrowheads="1"/>
          </p:cNvSpPr>
          <p:nvPr/>
        </p:nvSpPr>
        <p:spPr bwMode="auto">
          <a:xfrm>
            <a:off x="6016625" y="4286250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6791" name="Rectangle 167"/>
          <p:cNvSpPr>
            <a:spLocks noChangeArrowheads="1"/>
          </p:cNvSpPr>
          <p:nvPr/>
        </p:nvSpPr>
        <p:spPr bwMode="auto">
          <a:xfrm>
            <a:off x="6483350" y="4286250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9</a:t>
            </a:r>
            <a:endParaRPr lang="en-GB" sz="1400" baseline="-25000"/>
          </a:p>
        </p:txBody>
      </p:sp>
      <p:sp>
        <p:nvSpPr>
          <p:cNvPr id="666792" name="Rectangle 168"/>
          <p:cNvSpPr>
            <a:spLocks noChangeArrowheads="1"/>
          </p:cNvSpPr>
          <p:nvPr/>
        </p:nvSpPr>
        <p:spPr bwMode="auto">
          <a:xfrm>
            <a:off x="6376988" y="4286250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6793" name="Rectangle 169"/>
          <p:cNvSpPr>
            <a:spLocks noChangeArrowheads="1"/>
          </p:cNvSpPr>
          <p:nvPr/>
        </p:nvSpPr>
        <p:spPr bwMode="auto">
          <a:xfrm>
            <a:off x="6735763" y="4286250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31" name="Line 170"/>
          <p:cNvSpPr>
            <a:spLocks noChangeShapeType="1"/>
          </p:cNvSpPr>
          <p:nvPr/>
        </p:nvSpPr>
        <p:spPr bwMode="auto">
          <a:xfrm flipH="1">
            <a:off x="6483350" y="3916363"/>
            <a:ext cx="501650" cy="369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6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6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6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6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6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6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6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6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6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6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6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6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6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6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6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6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6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66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6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66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666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666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666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66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666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666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666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666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666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666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666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666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666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666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666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666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666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666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666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66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66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666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666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666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666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666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666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666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666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666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666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66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66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66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66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66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66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66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66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66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66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666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500"/>
                                        <p:tgtEl>
                                          <p:spTgt spid="66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66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66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66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0" dur="500"/>
                                        <p:tgtEl>
                                          <p:spTgt spid="66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66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66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9" dur="500"/>
                                        <p:tgtEl>
                                          <p:spTgt spid="66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500"/>
                                        <p:tgtEl>
                                          <p:spTgt spid="66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5" dur="500"/>
                                        <p:tgtEl>
                                          <p:spTgt spid="66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66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1" dur="500"/>
                                        <p:tgtEl>
                                          <p:spTgt spid="66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4" dur="500"/>
                                        <p:tgtEl>
                                          <p:spTgt spid="66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7" dur="500"/>
                                        <p:tgtEl>
                                          <p:spTgt spid="66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0" dur="500"/>
                                        <p:tgtEl>
                                          <p:spTgt spid="66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3" dur="500"/>
                                        <p:tgtEl>
                                          <p:spTgt spid="666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6" dur="500"/>
                                        <p:tgtEl>
                                          <p:spTgt spid="666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1" dur="500"/>
                                        <p:tgtEl>
                                          <p:spTgt spid="666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4" dur="500"/>
                                        <p:tgtEl>
                                          <p:spTgt spid="666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7" dur="500"/>
                                        <p:tgtEl>
                                          <p:spTgt spid="666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0" dur="500"/>
                                        <p:tgtEl>
                                          <p:spTgt spid="666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3" dur="500"/>
                                        <p:tgtEl>
                                          <p:spTgt spid="66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6" dur="500"/>
                                        <p:tgtEl>
                                          <p:spTgt spid="66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9" dur="500"/>
                                        <p:tgtEl>
                                          <p:spTgt spid="66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2" dur="500"/>
                                        <p:tgtEl>
                                          <p:spTgt spid="66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5" dur="500"/>
                                        <p:tgtEl>
                                          <p:spTgt spid="66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8" dur="500"/>
                                        <p:tgtEl>
                                          <p:spTgt spid="66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1" dur="500"/>
                                        <p:tgtEl>
                                          <p:spTgt spid="66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4" dur="500"/>
                                        <p:tgtEl>
                                          <p:spTgt spid="66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7" dur="500"/>
                                        <p:tgtEl>
                                          <p:spTgt spid="66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0" dur="500"/>
                                        <p:tgtEl>
                                          <p:spTgt spid="666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3" dur="500"/>
                                        <p:tgtEl>
                                          <p:spTgt spid="666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6" dur="500"/>
                                        <p:tgtEl>
                                          <p:spTgt spid="666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1" dur="500"/>
                                        <p:tgtEl>
                                          <p:spTgt spid="666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4" dur="500"/>
                                        <p:tgtEl>
                                          <p:spTgt spid="66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7" dur="500"/>
                                        <p:tgtEl>
                                          <p:spTgt spid="66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0" dur="500"/>
                                        <p:tgtEl>
                                          <p:spTgt spid="66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3" dur="500"/>
                                        <p:tgtEl>
                                          <p:spTgt spid="66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6" dur="500"/>
                                        <p:tgtEl>
                                          <p:spTgt spid="66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9" dur="500"/>
                                        <p:tgtEl>
                                          <p:spTgt spid="66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2" dur="500"/>
                                        <p:tgtEl>
                                          <p:spTgt spid="666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627" grpId="0" animBg="1"/>
      <p:bldP spid="666628" grpId="0" animBg="1"/>
      <p:bldP spid="666629" grpId="0" animBg="1"/>
      <p:bldP spid="666630" grpId="0" animBg="1"/>
      <p:bldP spid="666631" grpId="0" animBg="1"/>
      <p:bldP spid="666632" grpId="0" animBg="1"/>
      <p:bldP spid="666633" grpId="0" animBg="1"/>
      <p:bldP spid="666634" grpId="0" animBg="1"/>
      <p:bldP spid="666635" grpId="0" animBg="1"/>
      <p:bldP spid="666636" grpId="0" animBg="1"/>
      <p:bldP spid="666637" grpId="0" animBg="1"/>
      <p:bldP spid="666638" grpId="0" animBg="1"/>
      <p:bldP spid="666639" grpId="0" animBg="1"/>
      <p:bldP spid="666640" grpId="0" animBg="1"/>
      <p:bldP spid="666641" grpId="0" animBg="1"/>
      <p:bldP spid="666642" grpId="0"/>
      <p:bldP spid="666643" grpId="0" animBg="1"/>
      <p:bldP spid="666644" grpId="0" animBg="1"/>
      <p:bldP spid="666645" grpId="0" animBg="1"/>
      <p:bldP spid="666646" grpId="0" animBg="1"/>
      <p:bldP spid="666647" grpId="0" animBg="1"/>
      <p:bldP spid="666663" grpId="0"/>
      <p:bldP spid="666668" grpId="0"/>
      <p:bldP spid="666684" grpId="0"/>
      <p:bldP spid="666687" grpId="0" animBg="1"/>
      <p:bldP spid="666707" grpId="0" animBg="1"/>
      <p:bldP spid="666708" grpId="0"/>
      <p:bldP spid="666709" grpId="0" animBg="1"/>
      <p:bldP spid="666710" grpId="0" animBg="1"/>
      <p:bldP spid="666711" grpId="0" animBg="1"/>
      <p:bldP spid="666712" grpId="0" animBg="1"/>
      <p:bldP spid="666713" grpId="0" animBg="1"/>
      <p:bldP spid="666714" grpId="0" animBg="1"/>
      <p:bldP spid="666715" grpId="0" animBg="1"/>
      <p:bldP spid="666716" grpId="0" animBg="1"/>
      <p:bldP spid="666717" grpId="0" animBg="1"/>
      <p:bldP spid="666718" grpId="0" animBg="1"/>
      <p:bldP spid="666719" grpId="0" animBg="1"/>
      <p:bldP spid="666720" grpId="0" animBg="1"/>
      <p:bldP spid="666721" grpId="0" animBg="1"/>
      <p:bldP spid="666722" grpId="0" animBg="1"/>
      <p:bldP spid="666723" grpId="0" animBg="1"/>
      <p:bldP spid="666724" grpId="0" animBg="1"/>
      <p:bldP spid="666725" grpId="0" animBg="1"/>
      <p:bldP spid="666726" grpId="0" animBg="1"/>
      <p:bldP spid="666727" grpId="0" animBg="1"/>
      <p:bldP spid="666728" grpId="0" animBg="1"/>
      <p:bldP spid="666729" grpId="0" animBg="1"/>
      <p:bldP spid="666730" grpId="0" animBg="1"/>
      <p:bldP spid="666731" grpId="0" animBg="1"/>
      <p:bldP spid="666732" grpId="0" animBg="1"/>
      <p:bldP spid="666733" grpId="0" animBg="1"/>
      <p:bldP spid="666734" grpId="0" animBg="1"/>
      <p:bldP spid="666735" grpId="0" animBg="1"/>
      <p:bldP spid="666736" grpId="0" animBg="1"/>
      <p:bldP spid="666737" grpId="0" animBg="1"/>
      <p:bldP spid="666738" grpId="0" animBg="1"/>
      <p:bldP spid="666739" grpId="0" animBg="1"/>
      <p:bldP spid="666740" grpId="0" animBg="1"/>
      <p:bldP spid="666741" grpId="0" animBg="1"/>
      <p:bldP spid="666742" grpId="0" animBg="1"/>
      <p:bldP spid="666743" grpId="0" animBg="1"/>
      <p:bldP spid="666744" grpId="0" animBg="1"/>
      <p:bldP spid="666745" grpId="0" animBg="1"/>
      <p:bldP spid="666746" grpId="0" animBg="1"/>
      <p:bldP spid="666747" grpId="0" animBg="1"/>
      <p:bldP spid="666748" grpId="0" animBg="1"/>
      <p:bldP spid="666749" grpId="0" animBg="1"/>
      <p:bldP spid="666750" grpId="0" animBg="1"/>
      <p:bldP spid="666751" grpId="0" animBg="1"/>
      <p:bldP spid="666752" grpId="0" animBg="1"/>
      <p:bldP spid="666753" grpId="0" animBg="1"/>
      <p:bldP spid="666756" grpId="0" animBg="1"/>
      <p:bldP spid="666757" grpId="0" animBg="1"/>
      <p:bldP spid="666758" grpId="0" animBg="1"/>
      <p:bldP spid="666759" grpId="0" animBg="1"/>
      <p:bldP spid="666760" grpId="0" animBg="1"/>
      <p:bldP spid="666761" grpId="0" animBg="1"/>
      <p:bldP spid="666762" grpId="0" animBg="1"/>
      <p:bldP spid="666763" grpId="0" animBg="1"/>
      <p:bldP spid="666764" grpId="0" animBg="1"/>
      <p:bldP spid="666765" grpId="0" animBg="1"/>
      <p:bldP spid="666767" grpId="0" animBg="1"/>
      <p:bldP spid="666768" grpId="0" animBg="1"/>
      <p:bldP spid="666769" grpId="0" animBg="1"/>
      <p:bldP spid="666770" grpId="0" animBg="1"/>
      <p:bldP spid="666771" grpId="0" animBg="1"/>
      <p:bldP spid="666772" grpId="0" animBg="1"/>
      <p:bldP spid="666773" grpId="0" animBg="1"/>
      <p:bldP spid="666774" grpId="0" animBg="1"/>
      <p:bldP spid="666775" grpId="0" animBg="1"/>
      <p:bldP spid="666776" grpId="0" animBg="1"/>
      <p:bldP spid="666777" grpId="0" animBg="1"/>
      <p:bldP spid="666778" grpId="0" animBg="1"/>
      <p:bldP spid="666779" grpId="0" animBg="1"/>
      <p:bldP spid="666780" grpId="0" animBg="1"/>
      <p:bldP spid="666781" grpId="0" animBg="1"/>
      <p:bldP spid="666782" grpId="0" animBg="1"/>
      <p:bldP spid="666784" grpId="0" animBg="1"/>
      <p:bldP spid="666787" grpId="0" animBg="1"/>
      <p:bldP spid="666788" grpId="0" animBg="1"/>
      <p:bldP spid="666789" grpId="0" animBg="1"/>
      <p:bldP spid="666790" grpId="0" animBg="1"/>
      <p:bldP spid="666791" grpId="0" animBg="1"/>
      <p:bldP spid="666792" grpId="0" animBg="1"/>
      <p:bldP spid="666793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8F5D9-458D-4941-8411-7730BC4A1273}" type="slidenum">
              <a:rPr lang="en-GB"/>
              <a:pPr>
                <a:defRPr/>
              </a:pPr>
              <a:t>123</a:t>
            </a:fld>
            <a:endParaRPr lang="en-GB"/>
          </a:p>
        </p:txBody>
      </p:sp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Combine</a:t>
            </a:r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sz="2000" smtClean="0"/>
              <a:t>when both left and right sibling nodes of the underflow nodes have min num of entries</a:t>
            </a:r>
          </a:p>
          <a:p>
            <a:endParaRPr lang="en-US" sz="2000" smtClean="0"/>
          </a:p>
          <a:p>
            <a:endParaRPr lang="en-US" sz="2000" smtClean="0"/>
          </a:p>
          <a:p>
            <a:endParaRPr lang="en-US" sz="2000" smtClean="0"/>
          </a:p>
          <a:p>
            <a:r>
              <a:rPr lang="en-US" sz="2000" smtClean="0"/>
              <a:t>choose one of its sibling</a:t>
            </a:r>
          </a:p>
          <a:p>
            <a:r>
              <a:rPr lang="en-US" sz="2000" smtClean="0"/>
              <a:t>move the separator down to the underflow node</a:t>
            </a:r>
          </a:p>
          <a:p>
            <a:endParaRPr lang="en-US" sz="2000" smtClean="0"/>
          </a:p>
          <a:p>
            <a:endParaRPr lang="en-US" sz="2000" smtClean="0"/>
          </a:p>
          <a:p>
            <a:endParaRPr lang="en-US" sz="2000" smtClean="0"/>
          </a:p>
          <a:p>
            <a:pPr>
              <a:buFont typeface="Wingdings 2" pitchFamily="18" charset="2"/>
              <a:buNone/>
            </a:pPr>
            <a:endParaRPr lang="en-US" sz="2000" smtClean="0"/>
          </a:p>
          <a:p>
            <a:r>
              <a:rPr lang="en-US" sz="2000" smtClean="0"/>
              <a:t>combine the underflow node with the chosen sibling</a:t>
            </a:r>
          </a:p>
          <a:p>
            <a:r>
              <a:rPr lang="en-US" sz="2000" smtClean="0"/>
              <a:t>if the parent node is underflow, repeat this combination until the root.</a:t>
            </a:r>
          </a:p>
        </p:txBody>
      </p:sp>
      <p:sp>
        <p:nvSpPr>
          <p:cNvPr id="686101" name="Rectangle 21"/>
          <p:cNvSpPr>
            <a:spLocks noChangeArrowheads="1"/>
          </p:cNvSpPr>
          <p:nvPr/>
        </p:nvSpPr>
        <p:spPr bwMode="auto">
          <a:xfrm>
            <a:off x="3048000" y="2322513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42</a:t>
            </a:r>
            <a:endParaRPr lang="en-GB" sz="1400" baseline="-25000"/>
          </a:p>
        </p:txBody>
      </p:sp>
      <p:sp>
        <p:nvSpPr>
          <p:cNvPr id="686102" name="Rectangle 22"/>
          <p:cNvSpPr>
            <a:spLocks noChangeArrowheads="1"/>
          </p:cNvSpPr>
          <p:nvPr/>
        </p:nvSpPr>
        <p:spPr bwMode="auto">
          <a:xfrm>
            <a:off x="2940050" y="2322513"/>
            <a:ext cx="107950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03" name="Rectangle 23"/>
          <p:cNvSpPr>
            <a:spLocks noChangeArrowheads="1"/>
          </p:cNvSpPr>
          <p:nvPr/>
        </p:nvSpPr>
        <p:spPr bwMode="auto">
          <a:xfrm>
            <a:off x="3300413" y="2322513"/>
            <a:ext cx="106362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04" name="Rectangle 24"/>
          <p:cNvSpPr>
            <a:spLocks noChangeArrowheads="1"/>
          </p:cNvSpPr>
          <p:nvPr/>
        </p:nvSpPr>
        <p:spPr bwMode="auto">
          <a:xfrm>
            <a:off x="2692400" y="2855913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14</a:t>
            </a:r>
            <a:endParaRPr lang="en-GB" sz="1400" baseline="-25000"/>
          </a:p>
        </p:txBody>
      </p:sp>
      <p:sp>
        <p:nvSpPr>
          <p:cNvPr id="686105" name="Rectangle 25"/>
          <p:cNvSpPr>
            <a:spLocks noChangeArrowheads="1"/>
          </p:cNvSpPr>
          <p:nvPr/>
        </p:nvSpPr>
        <p:spPr bwMode="auto">
          <a:xfrm>
            <a:off x="2586038" y="2855913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06" name="Rectangle 26"/>
          <p:cNvSpPr>
            <a:spLocks noChangeArrowheads="1"/>
          </p:cNvSpPr>
          <p:nvPr/>
        </p:nvSpPr>
        <p:spPr bwMode="auto">
          <a:xfrm>
            <a:off x="3051175" y="2855913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686107" name="Rectangle 27"/>
          <p:cNvSpPr>
            <a:spLocks noChangeArrowheads="1"/>
          </p:cNvSpPr>
          <p:nvPr/>
        </p:nvSpPr>
        <p:spPr bwMode="auto">
          <a:xfrm>
            <a:off x="2944813" y="2855913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08" name="Rectangle 28"/>
          <p:cNvSpPr>
            <a:spLocks noChangeArrowheads="1"/>
          </p:cNvSpPr>
          <p:nvPr/>
        </p:nvSpPr>
        <p:spPr bwMode="auto">
          <a:xfrm>
            <a:off x="3303588" y="2855913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09" name="Rectangle 29"/>
          <p:cNvSpPr>
            <a:spLocks noChangeArrowheads="1"/>
          </p:cNvSpPr>
          <p:nvPr/>
        </p:nvSpPr>
        <p:spPr bwMode="auto">
          <a:xfrm>
            <a:off x="3681413" y="2855913"/>
            <a:ext cx="250825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45</a:t>
            </a:r>
            <a:endParaRPr lang="en-GB" sz="1400" baseline="-25000"/>
          </a:p>
        </p:txBody>
      </p:sp>
      <p:sp>
        <p:nvSpPr>
          <p:cNvPr id="686110" name="Rectangle 30"/>
          <p:cNvSpPr>
            <a:spLocks noChangeArrowheads="1"/>
          </p:cNvSpPr>
          <p:nvPr/>
        </p:nvSpPr>
        <p:spPr bwMode="auto">
          <a:xfrm>
            <a:off x="3573463" y="2855913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11" name="Rectangle 31"/>
          <p:cNvSpPr>
            <a:spLocks noChangeArrowheads="1"/>
          </p:cNvSpPr>
          <p:nvPr/>
        </p:nvSpPr>
        <p:spPr bwMode="auto">
          <a:xfrm>
            <a:off x="4040188" y="2855913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63</a:t>
            </a:r>
            <a:endParaRPr lang="en-GB" sz="1400" baseline="-25000"/>
          </a:p>
        </p:txBody>
      </p:sp>
      <p:sp>
        <p:nvSpPr>
          <p:cNvPr id="686112" name="Rectangle 32"/>
          <p:cNvSpPr>
            <a:spLocks noChangeArrowheads="1"/>
          </p:cNvSpPr>
          <p:nvPr/>
        </p:nvSpPr>
        <p:spPr bwMode="auto">
          <a:xfrm>
            <a:off x="3932238" y="2855913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13" name="Rectangle 33"/>
          <p:cNvSpPr>
            <a:spLocks noChangeArrowheads="1"/>
          </p:cNvSpPr>
          <p:nvPr/>
        </p:nvSpPr>
        <p:spPr bwMode="auto">
          <a:xfrm>
            <a:off x="4292600" y="2855913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14" name="Line 34"/>
          <p:cNvSpPr>
            <a:spLocks noChangeShapeType="1"/>
          </p:cNvSpPr>
          <p:nvPr/>
        </p:nvSpPr>
        <p:spPr bwMode="auto">
          <a:xfrm flipH="1">
            <a:off x="2978150" y="2465388"/>
            <a:ext cx="0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6115" name="Line 35"/>
          <p:cNvSpPr>
            <a:spLocks noChangeShapeType="1"/>
          </p:cNvSpPr>
          <p:nvPr/>
        </p:nvSpPr>
        <p:spPr bwMode="auto">
          <a:xfrm>
            <a:off x="3355975" y="2463800"/>
            <a:ext cx="576263" cy="392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6116" name="Rectangle 36"/>
          <p:cNvSpPr>
            <a:spLocks noChangeArrowheads="1"/>
          </p:cNvSpPr>
          <p:nvPr/>
        </p:nvSpPr>
        <p:spPr bwMode="auto">
          <a:xfrm>
            <a:off x="3411538" y="2322513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aseline="-25000"/>
          </a:p>
        </p:txBody>
      </p:sp>
      <p:sp>
        <p:nvSpPr>
          <p:cNvPr id="686117" name="Rectangle 37"/>
          <p:cNvSpPr>
            <a:spLocks noChangeArrowheads="1"/>
          </p:cNvSpPr>
          <p:nvPr/>
        </p:nvSpPr>
        <p:spPr bwMode="auto">
          <a:xfrm>
            <a:off x="2689225" y="2322513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12</a:t>
            </a:r>
            <a:endParaRPr lang="en-GB" sz="1400" baseline="-25000"/>
          </a:p>
        </p:txBody>
      </p:sp>
      <p:sp>
        <p:nvSpPr>
          <p:cNvPr id="686118" name="Rectangle 38"/>
          <p:cNvSpPr>
            <a:spLocks noChangeArrowheads="1"/>
          </p:cNvSpPr>
          <p:nvPr/>
        </p:nvSpPr>
        <p:spPr bwMode="auto">
          <a:xfrm>
            <a:off x="2582863" y="2322513"/>
            <a:ext cx="106362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19" name="Rectangle 39"/>
          <p:cNvSpPr>
            <a:spLocks noChangeArrowheads="1"/>
          </p:cNvSpPr>
          <p:nvPr/>
        </p:nvSpPr>
        <p:spPr bwMode="auto">
          <a:xfrm>
            <a:off x="2330450" y="2322513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aseline="-25000"/>
          </a:p>
        </p:txBody>
      </p:sp>
      <p:sp>
        <p:nvSpPr>
          <p:cNvPr id="686120" name="Rectangle 40"/>
          <p:cNvSpPr>
            <a:spLocks noChangeArrowheads="1"/>
          </p:cNvSpPr>
          <p:nvPr/>
        </p:nvSpPr>
        <p:spPr bwMode="auto">
          <a:xfrm>
            <a:off x="1758950" y="2855913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8</a:t>
            </a:r>
            <a:endParaRPr lang="en-GB" sz="1400" baseline="-25000"/>
          </a:p>
        </p:txBody>
      </p:sp>
      <p:sp>
        <p:nvSpPr>
          <p:cNvPr id="686121" name="Rectangle 41"/>
          <p:cNvSpPr>
            <a:spLocks noChangeArrowheads="1"/>
          </p:cNvSpPr>
          <p:nvPr/>
        </p:nvSpPr>
        <p:spPr bwMode="auto">
          <a:xfrm>
            <a:off x="1652588" y="2855913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22" name="Rectangle 42"/>
          <p:cNvSpPr>
            <a:spLocks noChangeArrowheads="1"/>
          </p:cNvSpPr>
          <p:nvPr/>
        </p:nvSpPr>
        <p:spPr bwMode="auto">
          <a:xfrm>
            <a:off x="2117725" y="2855913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9</a:t>
            </a:r>
            <a:endParaRPr lang="en-GB" sz="1400" baseline="-25000"/>
          </a:p>
        </p:txBody>
      </p:sp>
      <p:sp>
        <p:nvSpPr>
          <p:cNvPr id="686123" name="Rectangle 43"/>
          <p:cNvSpPr>
            <a:spLocks noChangeArrowheads="1"/>
          </p:cNvSpPr>
          <p:nvPr/>
        </p:nvSpPr>
        <p:spPr bwMode="auto">
          <a:xfrm>
            <a:off x="2011363" y="2855913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24" name="Rectangle 44"/>
          <p:cNvSpPr>
            <a:spLocks noChangeArrowheads="1"/>
          </p:cNvSpPr>
          <p:nvPr/>
        </p:nvSpPr>
        <p:spPr bwMode="auto">
          <a:xfrm>
            <a:off x="2370138" y="2855913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25" name="Line 45"/>
          <p:cNvSpPr>
            <a:spLocks noChangeShapeType="1"/>
          </p:cNvSpPr>
          <p:nvPr/>
        </p:nvSpPr>
        <p:spPr bwMode="auto">
          <a:xfrm flipH="1">
            <a:off x="2117725" y="2486025"/>
            <a:ext cx="501650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4174" name="Rectangle 46"/>
          <p:cNvSpPr>
            <a:spLocks noChangeArrowheads="1"/>
          </p:cNvSpPr>
          <p:nvPr/>
        </p:nvSpPr>
        <p:spPr bwMode="auto">
          <a:xfrm>
            <a:off x="6226175" y="2322513"/>
            <a:ext cx="250825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baseline="-25000"/>
          </a:p>
        </p:txBody>
      </p:sp>
      <p:sp>
        <p:nvSpPr>
          <p:cNvPr id="134175" name="Rectangle 47"/>
          <p:cNvSpPr>
            <a:spLocks noChangeArrowheads="1"/>
          </p:cNvSpPr>
          <p:nvPr/>
        </p:nvSpPr>
        <p:spPr bwMode="auto">
          <a:xfrm>
            <a:off x="6118225" y="2322513"/>
            <a:ext cx="107950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76" name="Rectangle 48"/>
          <p:cNvSpPr>
            <a:spLocks noChangeArrowheads="1"/>
          </p:cNvSpPr>
          <p:nvPr/>
        </p:nvSpPr>
        <p:spPr bwMode="auto">
          <a:xfrm>
            <a:off x="6477000" y="2322513"/>
            <a:ext cx="107950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77" name="Rectangle 49"/>
          <p:cNvSpPr>
            <a:spLocks noChangeArrowheads="1"/>
          </p:cNvSpPr>
          <p:nvPr/>
        </p:nvSpPr>
        <p:spPr bwMode="auto">
          <a:xfrm>
            <a:off x="5870575" y="2855913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14</a:t>
            </a:r>
            <a:endParaRPr lang="en-GB" sz="1400" baseline="-25000"/>
          </a:p>
        </p:txBody>
      </p:sp>
      <p:sp>
        <p:nvSpPr>
          <p:cNvPr id="134178" name="Rectangle 50"/>
          <p:cNvSpPr>
            <a:spLocks noChangeArrowheads="1"/>
          </p:cNvSpPr>
          <p:nvPr/>
        </p:nvSpPr>
        <p:spPr bwMode="auto">
          <a:xfrm>
            <a:off x="5764213" y="2855913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79" name="Rectangle 51"/>
          <p:cNvSpPr>
            <a:spLocks noChangeArrowheads="1"/>
          </p:cNvSpPr>
          <p:nvPr/>
        </p:nvSpPr>
        <p:spPr bwMode="auto">
          <a:xfrm>
            <a:off x="6229350" y="2855913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42</a:t>
            </a:r>
          </a:p>
        </p:txBody>
      </p:sp>
      <p:sp>
        <p:nvSpPr>
          <p:cNvPr id="134180" name="Rectangle 52"/>
          <p:cNvSpPr>
            <a:spLocks noChangeArrowheads="1"/>
          </p:cNvSpPr>
          <p:nvPr/>
        </p:nvSpPr>
        <p:spPr bwMode="auto">
          <a:xfrm>
            <a:off x="6122988" y="2855913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81" name="Rectangle 53"/>
          <p:cNvSpPr>
            <a:spLocks noChangeArrowheads="1"/>
          </p:cNvSpPr>
          <p:nvPr/>
        </p:nvSpPr>
        <p:spPr bwMode="auto">
          <a:xfrm>
            <a:off x="6481763" y="2855913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82" name="Rectangle 54"/>
          <p:cNvSpPr>
            <a:spLocks noChangeArrowheads="1"/>
          </p:cNvSpPr>
          <p:nvPr/>
        </p:nvSpPr>
        <p:spPr bwMode="auto">
          <a:xfrm>
            <a:off x="6858000" y="2855913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45</a:t>
            </a:r>
            <a:endParaRPr lang="en-GB" sz="1400" baseline="-25000"/>
          </a:p>
        </p:txBody>
      </p:sp>
      <p:sp>
        <p:nvSpPr>
          <p:cNvPr id="134183" name="Rectangle 55"/>
          <p:cNvSpPr>
            <a:spLocks noChangeArrowheads="1"/>
          </p:cNvSpPr>
          <p:nvPr/>
        </p:nvSpPr>
        <p:spPr bwMode="auto">
          <a:xfrm>
            <a:off x="6751638" y="2855913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84" name="Rectangle 56"/>
          <p:cNvSpPr>
            <a:spLocks noChangeArrowheads="1"/>
          </p:cNvSpPr>
          <p:nvPr/>
        </p:nvSpPr>
        <p:spPr bwMode="auto">
          <a:xfrm>
            <a:off x="7218363" y="2855913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63</a:t>
            </a:r>
            <a:endParaRPr lang="en-GB" sz="1400" baseline="-25000"/>
          </a:p>
        </p:txBody>
      </p:sp>
      <p:sp>
        <p:nvSpPr>
          <p:cNvPr id="134185" name="Rectangle 57"/>
          <p:cNvSpPr>
            <a:spLocks noChangeArrowheads="1"/>
          </p:cNvSpPr>
          <p:nvPr/>
        </p:nvSpPr>
        <p:spPr bwMode="auto">
          <a:xfrm>
            <a:off x="7110413" y="2855913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86" name="Rectangle 58"/>
          <p:cNvSpPr>
            <a:spLocks noChangeArrowheads="1"/>
          </p:cNvSpPr>
          <p:nvPr/>
        </p:nvSpPr>
        <p:spPr bwMode="auto">
          <a:xfrm>
            <a:off x="7470775" y="2855913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87" name="Line 59"/>
          <p:cNvSpPr>
            <a:spLocks noChangeShapeType="1"/>
          </p:cNvSpPr>
          <p:nvPr/>
        </p:nvSpPr>
        <p:spPr bwMode="auto">
          <a:xfrm flipH="1">
            <a:off x="6156325" y="2465388"/>
            <a:ext cx="0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4188" name="Line 60"/>
          <p:cNvSpPr>
            <a:spLocks noChangeShapeType="1"/>
          </p:cNvSpPr>
          <p:nvPr/>
        </p:nvSpPr>
        <p:spPr bwMode="auto">
          <a:xfrm>
            <a:off x="6532563" y="2463800"/>
            <a:ext cx="577850" cy="392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4189" name="Rectangle 61"/>
          <p:cNvSpPr>
            <a:spLocks noChangeArrowheads="1"/>
          </p:cNvSpPr>
          <p:nvPr/>
        </p:nvSpPr>
        <p:spPr bwMode="auto">
          <a:xfrm>
            <a:off x="6589713" y="2322513"/>
            <a:ext cx="250825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aseline="-25000"/>
          </a:p>
        </p:txBody>
      </p:sp>
      <p:sp>
        <p:nvSpPr>
          <p:cNvPr id="134190" name="Rectangle 62"/>
          <p:cNvSpPr>
            <a:spLocks noChangeArrowheads="1"/>
          </p:cNvSpPr>
          <p:nvPr/>
        </p:nvSpPr>
        <p:spPr bwMode="auto">
          <a:xfrm>
            <a:off x="5867400" y="2322513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12</a:t>
            </a:r>
            <a:endParaRPr lang="en-GB" sz="1400" baseline="-25000"/>
          </a:p>
        </p:txBody>
      </p:sp>
      <p:sp>
        <p:nvSpPr>
          <p:cNvPr id="134191" name="Rectangle 63"/>
          <p:cNvSpPr>
            <a:spLocks noChangeArrowheads="1"/>
          </p:cNvSpPr>
          <p:nvPr/>
        </p:nvSpPr>
        <p:spPr bwMode="auto">
          <a:xfrm>
            <a:off x="5761038" y="2322513"/>
            <a:ext cx="106362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92" name="Rectangle 64"/>
          <p:cNvSpPr>
            <a:spLocks noChangeArrowheads="1"/>
          </p:cNvSpPr>
          <p:nvPr/>
        </p:nvSpPr>
        <p:spPr bwMode="auto">
          <a:xfrm>
            <a:off x="5508625" y="2322513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aseline="-25000"/>
          </a:p>
        </p:txBody>
      </p:sp>
      <p:sp>
        <p:nvSpPr>
          <p:cNvPr id="134193" name="Rectangle 65"/>
          <p:cNvSpPr>
            <a:spLocks noChangeArrowheads="1"/>
          </p:cNvSpPr>
          <p:nvPr/>
        </p:nvSpPr>
        <p:spPr bwMode="auto">
          <a:xfrm>
            <a:off x="4937125" y="2855913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8</a:t>
            </a:r>
            <a:endParaRPr lang="en-GB" sz="1400" baseline="-25000"/>
          </a:p>
        </p:txBody>
      </p:sp>
      <p:sp>
        <p:nvSpPr>
          <p:cNvPr id="134194" name="Rectangle 66"/>
          <p:cNvSpPr>
            <a:spLocks noChangeArrowheads="1"/>
          </p:cNvSpPr>
          <p:nvPr/>
        </p:nvSpPr>
        <p:spPr bwMode="auto">
          <a:xfrm>
            <a:off x="4830763" y="2855913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95" name="Rectangle 67"/>
          <p:cNvSpPr>
            <a:spLocks noChangeArrowheads="1"/>
          </p:cNvSpPr>
          <p:nvPr/>
        </p:nvSpPr>
        <p:spPr bwMode="auto">
          <a:xfrm>
            <a:off x="5295900" y="2855913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9</a:t>
            </a:r>
            <a:endParaRPr lang="en-GB" sz="1400" baseline="-25000"/>
          </a:p>
        </p:txBody>
      </p:sp>
      <p:sp>
        <p:nvSpPr>
          <p:cNvPr id="134196" name="Rectangle 68"/>
          <p:cNvSpPr>
            <a:spLocks noChangeArrowheads="1"/>
          </p:cNvSpPr>
          <p:nvPr/>
        </p:nvSpPr>
        <p:spPr bwMode="auto">
          <a:xfrm>
            <a:off x="5189538" y="2855913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97" name="Rectangle 69"/>
          <p:cNvSpPr>
            <a:spLocks noChangeArrowheads="1"/>
          </p:cNvSpPr>
          <p:nvPr/>
        </p:nvSpPr>
        <p:spPr bwMode="auto">
          <a:xfrm>
            <a:off x="5548313" y="2855913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98" name="Line 70"/>
          <p:cNvSpPr>
            <a:spLocks noChangeShapeType="1"/>
          </p:cNvSpPr>
          <p:nvPr/>
        </p:nvSpPr>
        <p:spPr bwMode="auto">
          <a:xfrm flipH="1">
            <a:off x="5295900" y="2486025"/>
            <a:ext cx="501650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4199" name="Rectangle 71"/>
          <p:cNvSpPr>
            <a:spLocks noChangeArrowheads="1"/>
          </p:cNvSpPr>
          <p:nvPr/>
        </p:nvSpPr>
        <p:spPr bwMode="auto">
          <a:xfrm>
            <a:off x="6226175" y="4078288"/>
            <a:ext cx="250825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baseline="-25000"/>
          </a:p>
        </p:txBody>
      </p:sp>
      <p:sp>
        <p:nvSpPr>
          <p:cNvPr id="134200" name="Rectangle 72"/>
          <p:cNvSpPr>
            <a:spLocks noChangeArrowheads="1"/>
          </p:cNvSpPr>
          <p:nvPr/>
        </p:nvSpPr>
        <p:spPr bwMode="auto">
          <a:xfrm>
            <a:off x="6118225" y="4078288"/>
            <a:ext cx="107950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201" name="Rectangle 74"/>
          <p:cNvSpPr>
            <a:spLocks noChangeArrowheads="1"/>
          </p:cNvSpPr>
          <p:nvPr/>
        </p:nvSpPr>
        <p:spPr bwMode="auto">
          <a:xfrm>
            <a:off x="5870575" y="4611688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14</a:t>
            </a:r>
            <a:endParaRPr lang="en-GB" sz="1400" baseline="-25000"/>
          </a:p>
        </p:txBody>
      </p:sp>
      <p:sp>
        <p:nvSpPr>
          <p:cNvPr id="134202" name="Rectangle 75"/>
          <p:cNvSpPr>
            <a:spLocks noChangeArrowheads="1"/>
          </p:cNvSpPr>
          <p:nvPr/>
        </p:nvSpPr>
        <p:spPr bwMode="auto">
          <a:xfrm>
            <a:off x="5764213" y="4611688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203" name="Rectangle 76"/>
          <p:cNvSpPr>
            <a:spLocks noChangeArrowheads="1"/>
          </p:cNvSpPr>
          <p:nvPr/>
        </p:nvSpPr>
        <p:spPr bwMode="auto">
          <a:xfrm>
            <a:off x="6229350" y="4611688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42</a:t>
            </a:r>
          </a:p>
        </p:txBody>
      </p:sp>
      <p:sp>
        <p:nvSpPr>
          <p:cNvPr id="134204" name="Rectangle 77"/>
          <p:cNvSpPr>
            <a:spLocks noChangeArrowheads="1"/>
          </p:cNvSpPr>
          <p:nvPr/>
        </p:nvSpPr>
        <p:spPr bwMode="auto">
          <a:xfrm>
            <a:off x="6122988" y="4611688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205" name="Rectangle 78"/>
          <p:cNvSpPr>
            <a:spLocks noChangeArrowheads="1"/>
          </p:cNvSpPr>
          <p:nvPr/>
        </p:nvSpPr>
        <p:spPr bwMode="auto">
          <a:xfrm>
            <a:off x="6481763" y="4611688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206" name="Rectangle 79"/>
          <p:cNvSpPr>
            <a:spLocks noChangeArrowheads="1"/>
          </p:cNvSpPr>
          <p:nvPr/>
        </p:nvSpPr>
        <p:spPr bwMode="auto">
          <a:xfrm>
            <a:off x="6602413" y="4611688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45</a:t>
            </a:r>
            <a:endParaRPr lang="en-GB" sz="1400" baseline="-25000"/>
          </a:p>
        </p:txBody>
      </p:sp>
      <p:sp>
        <p:nvSpPr>
          <p:cNvPr id="134207" name="Rectangle 81"/>
          <p:cNvSpPr>
            <a:spLocks noChangeArrowheads="1"/>
          </p:cNvSpPr>
          <p:nvPr/>
        </p:nvSpPr>
        <p:spPr bwMode="auto">
          <a:xfrm>
            <a:off x="6961188" y="4611688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63</a:t>
            </a:r>
            <a:endParaRPr lang="en-GB" sz="1400" baseline="-25000"/>
          </a:p>
        </p:txBody>
      </p:sp>
      <p:sp>
        <p:nvSpPr>
          <p:cNvPr id="134208" name="Rectangle 82"/>
          <p:cNvSpPr>
            <a:spLocks noChangeArrowheads="1"/>
          </p:cNvSpPr>
          <p:nvPr/>
        </p:nvSpPr>
        <p:spPr bwMode="auto">
          <a:xfrm>
            <a:off x="6854825" y="4611688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209" name="Rectangle 83"/>
          <p:cNvSpPr>
            <a:spLocks noChangeArrowheads="1"/>
          </p:cNvSpPr>
          <p:nvPr/>
        </p:nvSpPr>
        <p:spPr bwMode="auto">
          <a:xfrm>
            <a:off x="7213600" y="4611688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210" name="Line 84"/>
          <p:cNvSpPr>
            <a:spLocks noChangeShapeType="1"/>
          </p:cNvSpPr>
          <p:nvPr/>
        </p:nvSpPr>
        <p:spPr bwMode="auto">
          <a:xfrm>
            <a:off x="6156325" y="4221163"/>
            <a:ext cx="366713" cy="401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4211" name="Rectangle 87"/>
          <p:cNvSpPr>
            <a:spLocks noChangeArrowheads="1"/>
          </p:cNvSpPr>
          <p:nvPr/>
        </p:nvSpPr>
        <p:spPr bwMode="auto">
          <a:xfrm>
            <a:off x="5867400" y="4078288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12</a:t>
            </a:r>
            <a:endParaRPr lang="en-GB" sz="1400" baseline="-25000"/>
          </a:p>
        </p:txBody>
      </p:sp>
      <p:sp>
        <p:nvSpPr>
          <p:cNvPr id="134212" name="Rectangle 88"/>
          <p:cNvSpPr>
            <a:spLocks noChangeArrowheads="1"/>
          </p:cNvSpPr>
          <p:nvPr/>
        </p:nvSpPr>
        <p:spPr bwMode="auto">
          <a:xfrm>
            <a:off x="5761038" y="4078288"/>
            <a:ext cx="106362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213" name="Rectangle 89"/>
          <p:cNvSpPr>
            <a:spLocks noChangeArrowheads="1"/>
          </p:cNvSpPr>
          <p:nvPr/>
        </p:nvSpPr>
        <p:spPr bwMode="auto">
          <a:xfrm>
            <a:off x="5508625" y="4078288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aseline="-25000"/>
          </a:p>
        </p:txBody>
      </p:sp>
      <p:sp>
        <p:nvSpPr>
          <p:cNvPr id="134214" name="Rectangle 90"/>
          <p:cNvSpPr>
            <a:spLocks noChangeArrowheads="1"/>
          </p:cNvSpPr>
          <p:nvPr/>
        </p:nvSpPr>
        <p:spPr bwMode="auto">
          <a:xfrm>
            <a:off x="4937125" y="4611688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8</a:t>
            </a:r>
            <a:endParaRPr lang="en-GB" sz="1400" baseline="-25000"/>
          </a:p>
        </p:txBody>
      </p:sp>
      <p:sp>
        <p:nvSpPr>
          <p:cNvPr id="134215" name="Rectangle 91"/>
          <p:cNvSpPr>
            <a:spLocks noChangeArrowheads="1"/>
          </p:cNvSpPr>
          <p:nvPr/>
        </p:nvSpPr>
        <p:spPr bwMode="auto">
          <a:xfrm>
            <a:off x="4830763" y="4611688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216" name="Rectangle 92"/>
          <p:cNvSpPr>
            <a:spLocks noChangeArrowheads="1"/>
          </p:cNvSpPr>
          <p:nvPr/>
        </p:nvSpPr>
        <p:spPr bwMode="auto">
          <a:xfrm>
            <a:off x="5295900" y="4611688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9</a:t>
            </a:r>
            <a:endParaRPr lang="en-GB" sz="1400" baseline="-25000"/>
          </a:p>
        </p:txBody>
      </p:sp>
      <p:sp>
        <p:nvSpPr>
          <p:cNvPr id="134217" name="Rectangle 93"/>
          <p:cNvSpPr>
            <a:spLocks noChangeArrowheads="1"/>
          </p:cNvSpPr>
          <p:nvPr/>
        </p:nvSpPr>
        <p:spPr bwMode="auto">
          <a:xfrm>
            <a:off x="5189538" y="4611688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218" name="Rectangle 94"/>
          <p:cNvSpPr>
            <a:spLocks noChangeArrowheads="1"/>
          </p:cNvSpPr>
          <p:nvPr/>
        </p:nvSpPr>
        <p:spPr bwMode="auto">
          <a:xfrm>
            <a:off x="5548313" y="4611688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219" name="Line 95"/>
          <p:cNvSpPr>
            <a:spLocks noChangeShapeType="1"/>
          </p:cNvSpPr>
          <p:nvPr/>
        </p:nvSpPr>
        <p:spPr bwMode="auto">
          <a:xfrm flipH="1">
            <a:off x="5295900" y="4241800"/>
            <a:ext cx="501650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8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8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8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8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86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86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8610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86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86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861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86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86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86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86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8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86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8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8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8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68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68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68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68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86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686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68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68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68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68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500" fill="hold"/>
                                        <p:tgtEl>
                                          <p:spTgt spid="686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500" fill="hold"/>
                                        <p:tgtEl>
                                          <p:spTgt spid="686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083" grpId="0" build="p"/>
      <p:bldP spid="686101" grpId="0" animBg="1"/>
      <p:bldP spid="686102" grpId="0" animBg="1"/>
      <p:bldP spid="686103" grpId="0" animBg="1"/>
      <p:bldP spid="686104" grpId="0" animBg="1"/>
      <p:bldP spid="686105" grpId="0" animBg="1"/>
      <p:bldP spid="686106" grpId="0" animBg="1"/>
      <p:bldP spid="686107" grpId="0" animBg="1"/>
      <p:bldP spid="686108" grpId="0" animBg="1"/>
      <p:bldP spid="686109" grpId="0" build="allAtOnce" animBg="1"/>
      <p:bldP spid="686110" grpId="0" animBg="1"/>
      <p:bldP spid="686111" grpId="0" build="allAtOnce" animBg="1"/>
      <p:bldP spid="686112" grpId="0" animBg="1"/>
      <p:bldP spid="686113" grpId="0" animBg="1"/>
      <p:bldP spid="686114" grpId="0" animBg="1"/>
      <p:bldP spid="686115" grpId="0" animBg="1"/>
      <p:bldP spid="686116" grpId="0" animBg="1"/>
      <p:bldP spid="686117" grpId="0" animBg="1"/>
      <p:bldP spid="686118" grpId="0" animBg="1"/>
      <p:bldP spid="686119" grpId="0" animBg="1"/>
      <p:bldP spid="686120" grpId="0" animBg="1"/>
      <p:bldP spid="686121" grpId="0" animBg="1"/>
      <p:bldP spid="686122" grpId="0" animBg="1"/>
      <p:bldP spid="686123" grpId="0" animBg="1"/>
      <p:bldP spid="686124" grpId="0" animBg="1"/>
      <p:bldP spid="68612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685B16-B82D-48C8-85AB-BD4BFF11F2E5}" type="slidenum">
              <a:rPr lang="en-GB"/>
              <a:pPr>
                <a:defRPr/>
              </a:pPr>
              <a:t>124</a:t>
            </a:fld>
            <a:endParaRPr lang="en-GB"/>
          </a:p>
        </p:txBody>
      </p:sp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Combine (cont’d)</a:t>
            </a:r>
          </a:p>
        </p:txBody>
      </p:sp>
      <p:sp>
        <p:nvSpPr>
          <p:cNvPr id="135172" name="Rectangle 5"/>
          <p:cNvSpPr>
            <a:spLocks noChangeArrowheads="1"/>
          </p:cNvSpPr>
          <p:nvPr/>
        </p:nvSpPr>
        <p:spPr bwMode="auto">
          <a:xfrm>
            <a:off x="6138863" y="2225675"/>
            <a:ext cx="106362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5173" name="Rectangle 6"/>
          <p:cNvSpPr>
            <a:spLocks noChangeArrowheads="1"/>
          </p:cNvSpPr>
          <p:nvPr/>
        </p:nvSpPr>
        <p:spPr bwMode="auto">
          <a:xfrm>
            <a:off x="5891213" y="2759075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14</a:t>
            </a:r>
            <a:endParaRPr lang="en-GB" sz="1400" baseline="-25000"/>
          </a:p>
        </p:txBody>
      </p:sp>
      <p:sp>
        <p:nvSpPr>
          <p:cNvPr id="135174" name="Rectangle 7"/>
          <p:cNvSpPr>
            <a:spLocks noChangeArrowheads="1"/>
          </p:cNvSpPr>
          <p:nvPr/>
        </p:nvSpPr>
        <p:spPr bwMode="auto">
          <a:xfrm>
            <a:off x="5784850" y="2759075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5175" name="Rectangle 8"/>
          <p:cNvSpPr>
            <a:spLocks noChangeArrowheads="1"/>
          </p:cNvSpPr>
          <p:nvPr/>
        </p:nvSpPr>
        <p:spPr bwMode="auto">
          <a:xfrm>
            <a:off x="6249988" y="2759075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42</a:t>
            </a:r>
          </a:p>
        </p:txBody>
      </p:sp>
      <p:sp>
        <p:nvSpPr>
          <p:cNvPr id="135176" name="Rectangle 9"/>
          <p:cNvSpPr>
            <a:spLocks noChangeArrowheads="1"/>
          </p:cNvSpPr>
          <p:nvPr/>
        </p:nvSpPr>
        <p:spPr bwMode="auto">
          <a:xfrm>
            <a:off x="6143625" y="2759075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5177" name="Rectangle 10"/>
          <p:cNvSpPr>
            <a:spLocks noChangeArrowheads="1"/>
          </p:cNvSpPr>
          <p:nvPr/>
        </p:nvSpPr>
        <p:spPr bwMode="auto">
          <a:xfrm>
            <a:off x="6502400" y="2759075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5178" name="Rectangle 11"/>
          <p:cNvSpPr>
            <a:spLocks noChangeArrowheads="1"/>
          </p:cNvSpPr>
          <p:nvPr/>
        </p:nvSpPr>
        <p:spPr bwMode="auto">
          <a:xfrm>
            <a:off x="6623050" y="2759075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45</a:t>
            </a:r>
            <a:endParaRPr lang="en-GB" sz="1400" baseline="-25000"/>
          </a:p>
        </p:txBody>
      </p:sp>
      <p:sp>
        <p:nvSpPr>
          <p:cNvPr id="135179" name="Rectangle 12"/>
          <p:cNvSpPr>
            <a:spLocks noChangeArrowheads="1"/>
          </p:cNvSpPr>
          <p:nvPr/>
        </p:nvSpPr>
        <p:spPr bwMode="auto">
          <a:xfrm>
            <a:off x="6981825" y="2759075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63</a:t>
            </a:r>
            <a:endParaRPr lang="en-GB" sz="1400" baseline="-25000"/>
          </a:p>
        </p:txBody>
      </p:sp>
      <p:sp>
        <p:nvSpPr>
          <p:cNvPr id="135180" name="Rectangle 13"/>
          <p:cNvSpPr>
            <a:spLocks noChangeArrowheads="1"/>
          </p:cNvSpPr>
          <p:nvPr/>
        </p:nvSpPr>
        <p:spPr bwMode="auto">
          <a:xfrm>
            <a:off x="6875463" y="2759075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5181" name="Rectangle 14"/>
          <p:cNvSpPr>
            <a:spLocks noChangeArrowheads="1"/>
          </p:cNvSpPr>
          <p:nvPr/>
        </p:nvSpPr>
        <p:spPr bwMode="auto">
          <a:xfrm>
            <a:off x="7234238" y="2759075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5182" name="Line 15"/>
          <p:cNvSpPr>
            <a:spLocks noChangeShapeType="1"/>
          </p:cNvSpPr>
          <p:nvPr/>
        </p:nvSpPr>
        <p:spPr bwMode="auto">
          <a:xfrm>
            <a:off x="6176963" y="2368550"/>
            <a:ext cx="366712" cy="401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5183" name="Rectangle 16"/>
          <p:cNvSpPr>
            <a:spLocks noChangeArrowheads="1"/>
          </p:cNvSpPr>
          <p:nvPr/>
        </p:nvSpPr>
        <p:spPr bwMode="auto">
          <a:xfrm>
            <a:off x="5888038" y="2225675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12</a:t>
            </a:r>
            <a:endParaRPr lang="en-GB" sz="1400" baseline="-25000"/>
          </a:p>
        </p:txBody>
      </p:sp>
      <p:sp>
        <p:nvSpPr>
          <p:cNvPr id="135184" name="Rectangle 17"/>
          <p:cNvSpPr>
            <a:spLocks noChangeArrowheads="1"/>
          </p:cNvSpPr>
          <p:nvPr/>
        </p:nvSpPr>
        <p:spPr bwMode="auto">
          <a:xfrm>
            <a:off x="5781675" y="2225675"/>
            <a:ext cx="106363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5185" name="Rectangle 19"/>
          <p:cNvSpPr>
            <a:spLocks noChangeArrowheads="1"/>
          </p:cNvSpPr>
          <p:nvPr/>
        </p:nvSpPr>
        <p:spPr bwMode="auto">
          <a:xfrm>
            <a:off x="4957763" y="2759075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8</a:t>
            </a:r>
            <a:endParaRPr lang="en-GB" sz="1400" baseline="-25000"/>
          </a:p>
        </p:txBody>
      </p:sp>
      <p:sp>
        <p:nvSpPr>
          <p:cNvPr id="135186" name="Rectangle 20"/>
          <p:cNvSpPr>
            <a:spLocks noChangeArrowheads="1"/>
          </p:cNvSpPr>
          <p:nvPr/>
        </p:nvSpPr>
        <p:spPr bwMode="auto">
          <a:xfrm>
            <a:off x="4849813" y="2759075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5187" name="Rectangle 21"/>
          <p:cNvSpPr>
            <a:spLocks noChangeArrowheads="1"/>
          </p:cNvSpPr>
          <p:nvPr/>
        </p:nvSpPr>
        <p:spPr bwMode="auto">
          <a:xfrm>
            <a:off x="5316538" y="2759075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9</a:t>
            </a:r>
            <a:endParaRPr lang="en-GB" sz="1400" baseline="-25000"/>
          </a:p>
        </p:txBody>
      </p:sp>
      <p:sp>
        <p:nvSpPr>
          <p:cNvPr id="135188" name="Rectangle 22"/>
          <p:cNvSpPr>
            <a:spLocks noChangeArrowheads="1"/>
          </p:cNvSpPr>
          <p:nvPr/>
        </p:nvSpPr>
        <p:spPr bwMode="auto">
          <a:xfrm>
            <a:off x="5210175" y="2759075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5189" name="Rectangle 23"/>
          <p:cNvSpPr>
            <a:spLocks noChangeArrowheads="1"/>
          </p:cNvSpPr>
          <p:nvPr/>
        </p:nvSpPr>
        <p:spPr bwMode="auto">
          <a:xfrm>
            <a:off x="5568950" y="2759075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5190" name="Line 24"/>
          <p:cNvSpPr>
            <a:spLocks noChangeShapeType="1"/>
          </p:cNvSpPr>
          <p:nvPr/>
        </p:nvSpPr>
        <p:spPr bwMode="auto">
          <a:xfrm flipH="1">
            <a:off x="5316538" y="2389188"/>
            <a:ext cx="501650" cy="369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7129" name="Rectangle 25"/>
          <p:cNvSpPr>
            <a:spLocks noChangeArrowheads="1"/>
          </p:cNvSpPr>
          <p:nvPr/>
        </p:nvSpPr>
        <p:spPr bwMode="auto">
          <a:xfrm>
            <a:off x="3792538" y="2201863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4</a:t>
            </a:r>
            <a:endParaRPr lang="en-GB" sz="1400" baseline="-25000"/>
          </a:p>
        </p:txBody>
      </p:sp>
      <p:sp>
        <p:nvSpPr>
          <p:cNvPr id="687130" name="Rectangle 26"/>
          <p:cNvSpPr>
            <a:spLocks noChangeArrowheads="1"/>
          </p:cNvSpPr>
          <p:nvPr/>
        </p:nvSpPr>
        <p:spPr bwMode="auto">
          <a:xfrm>
            <a:off x="3684588" y="2201863"/>
            <a:ext cx="107950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7131" name="Rectangle 27"/>
          <p:cNvSpPr>
            <a:spLocks noChangeArrowheads="1"/>
          </p:cNvSpPr>
          <p:nvPr/>
        </p:nvSpPr>
        <p:spPr bwMode="auto">
          <a:xfrm>
            <a:off x="4044950" y="2201863"/>
            <a:ext cx="106363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7133" name="Rectangle 29"/>
          <p:cNvSpPr>
            <a:spLocks noChangeArrowheads="1"/>
          </p:cNvSpPr>
          <p:nvPr/>
        </p:nvSpPr>
        <p:spPr bwMode="auto">
          <a:xfrm>
            <a:off x="3433763" y="2201863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</a:t>
            </a:r>
            <a:endParaRPr lang="en-GB" sz="1400" baseline="-25000"/>
          </a:p>
        </p:txBody>
      </p:sp>
      <p:sp>
        <p:nvSpPr>
          <p:cNvPr id="687134" name="Rectangle 30"/>
          <p:cNvSpPr>
            <a:spLocks noChangeArrowheads="1"/>
          </p:cNvSpPr>
          <p:nvPr/>
        </p:nvSpPr>
        <p:spPr bwMode="auto">
          <a:xfrm>
            <a:off x="3327400" y="2201863"/>
            <a:ext cx="106363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7136" name="Rectangle 32"/>
          <p:cNvSpPr>
            <a:spLocks noChangeArrowheads="1"/>
          </p:cNvSpPr>
          <p:nvPr/>
        </p:nvSpPr>
        <p:spPr bwMode="auto">
          <a:xfrm>
            <a:off x="4581525" y="1576388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7</a:t>
            </a:r>
            <a:endParaRPr lang="en-GB" sz="1400" baseline="-25000"/>
          </a:p>
        </p:txBody>
      </p:sp>
      <p:sp>
        <p:nvSpPr>
          <p:cNvPr id="687137" name="Rectangle 33"/>
          <p:cNvSpPr>
            <a:spLocks noChangeArrowheads="1"/>
          </p:cNvSpPr>
          <p:nvPr/>
        </p:nvSpPr>
        <p:spPr bwMode="auto">
          <a:xfrm>
            <a:off x="4475163" y="1576388"/>
            <a:ext cx="106362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7138" name="Rectangle 34"/>
          <p:cNvSpPr>
            <a:spLocks noChangeArrowheads="1"/>
          </p:cNvSpPr>
          <p:nvPr/>
        </p:nvSpPr>
        <p:spPr bwMode="auto">
          <a:xfrm>
            <a:off x="4833938" y="1576388"/>
            <a:ext cx="107950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5199" name="Line 35"/>
          <p:cNvSpPr>
            <a:spLocks noChangeShapeType="1"/>
          </p:cNvSpPr>
          <p:nvPr/>
        </p:nvSpPr>
        <p:spPr bwMode="auto">
          <a:xfrm>
            <a:off x="4865688" y="1708150"/>
            <a:ext cx="1131887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5200" name="Line 36"/>
          <p:cNvSpPr>
            <a:spLocks noChangeShapeType="1"/>
          </p:cNvSpPr>
          <p:nvPr/>
        </p:nvSpPr>
        <p:spPr bwMode="auto">
          <a:xfrm flipH="1">
            <a:off x="3663950" y="1697038"/>
            <a:ext cx="84455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5201" name="Line 37"/>
          <p:cNvSpPr>
            <a:spLocks noChangeShapeType="1"/>
          </p:cNvSpPr>
          <p:nvPr/>
        </p:nvSpPr>
        <p:spPr bwMode="auto">
          <a:xfrm flipH="1">
            <a:off x="3143250" y="2322513"/>
            <a:ext cx="244475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5202" name="Line 38"/>
          <p:cNvSpPr>
            <a:spLocks noChangeShapeType="1"/>
          </p:cNvSpPr>
          <p:nvPr/>
        </p:nvSpPr>
        <p:spPr bwMode="auto">
          <a:xfrm>
            <a:off x="3721100" y="2309813"/>
            <a:ext cx="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5203" name="Line 39"/>
          <p:cNvSpPr>
            <a:spLocks noChangeShapeType="1"/>
          </p:cNvSpPr>
          <p:nvPr/>
        </p:nvSpPr>
        <p:spPr bwMode="auto">
          <a:xfrm>
            <a:off x="4086225" y="2322513"/>
            <a:ext cx="168275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5204" name="Text Box 40"/>
          <p:cNvSpPr txBox="1">
            <a:spLocks noChangeArrowheads="1"/>
          </p:cNvSpPr>
          <p:nvPr/>
        </p:nvSpPr>
        <p:spPr bwMode="auto">
          <a:xfrm>
            <a:off x="2954338" y="24892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</a:t>
            </a:r>
          </a:p>
        </p:txBody>
      </p:sp>
      <p:sp>
        <p:nvSpPr>
          <p:cNvPr id="135205" name="Text Box 41"/>
          <p:cNvSpPr txBox="1">
            <a:spLocks noChangeArrowheads="1"/>
          </p:cNvSpPr>
          <p:nvPr/>
        </p:nvSpPr>
        <p:spPr bwMode="auto">
          <a:xfrm>
            <a:off x="3552825" y="2489200"/>
            <a:ext cx="368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</a:t>
            </a:r>
          </a:p>
        </p:txBody>
      </p:sp>
      <p:sp>
        <p:nvSpPr>
          <p:cNvPr id="135206" name="Text Box 42"/>
          <p:cNvSpPr txBox="1">
            <a:spLocks noChangeArrowheads="1"/>
          </p:cNvSpPr>
          <p:nvPr/>
        </p:nvSpPr>
        <p:spPr bwMode="auto">
          <a:xfrm>
            <a:off x="4087813" y="2489200"/>
            <a:ext cx="368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</a:t>
            </a:r>
          </a:p>
        </p:txBody>
      </p:sp>
      <p:sp>
        <p:nvSpPr>
          <p:cNvPr id="135207" name="Rectangle 43"/>
          <p:cNvSpPr>
            <a:spLocks noChangeArrowheads="1"/>
          </p:cNvSpPr>
          <p:nvPr/>
        </p:nvSpPr>
        <p:spPr bwMode="auto">
          <a:xfrm>
            <a:off x="5140325" y="4270375"/>
            <a:ext cx="106363" cy="265113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5208" name="Rectangle 44"/>
          <p:cNvSpPr>
            <a:spLocks noChangeArrowheads="1"/>
          </p:cNvSpPr>
          <p:nvPr/>
        </p:nvSpPr>
        <p:spPr bwMode="auto">
          <a:xfrm>
            <a:off x="5757863" y="4706938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14</a:t>
            </a:r>
            <a:endParaRPr lang="en-GB" sz="1400" baseline="-25000"/>
          </a:p>
        </p:txBody>
      </p:sp>
      <p:sp>
        <p:nvSpPr>
          <p:cNvPr id="135209" name="Rectangle 45"/>
          <p:cNvSpPr>
            <a:spLocks noChangeArrowheads="1"/>
          </p:cNvSpPr>
          <p:nvPr/>
        </p:nvSpPr>
        <p:spPr bwMode="auto">
          <a:xfrm>
            <a:off x="5651500" y="4706938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5210" name="Rectangle 46"/>
          <p:cNvSpPr>
            <a:spLocks noChangeArrowheads="1"/>
          </p:cNvSpPr>
          <p:nvPr/>
        </p:nvSpPr>
        <p:spPr bwMode="auto">
          <a:xfrm>
            <a:off x="6116638" y="4706938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42</a:t>
            </a:r>
          </a:p>
        </p:txBody>
      </p:sp>
      <p:sp>
        <p:nvSpPr>
          <p:cNvPr id="135211" name="Rectangle 47"/>
          <p:cNvSpPr>
            <a:spLocks noChangeArrowheads="1"/>
          </p:cNvSpPr>
          <p:nvPr/>
        </p:nvSpPr>
        <p:spPr bwMode="auto">
          <a:xfrm>
            <a:off x="6010275" y="4706938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5212" name="Rectangle 48"/>
          <p:cNvSpPr>
            <a:spLocks noChangeArrowheads="1"/>
          </p:cNvSpPr>
          <p:nvPr/>
        </p:nvSpPr>
        <p:spPr bwMode="auto">
          <a:xfrm>
            <a:off x="6369050" y="4706938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5213" name="Rectangle 49"/>
          <p:cNvSpPr>
            <a:spLocks noChangeArrowheads="1"/>
          </p:cNvSpPr>
          <p:nvPr/>
        </p:nvSpPr>
        <p:spPr bwMode="auto">
          <a:xfrm>
            <a:off x="6475413" y="4706938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45</a:t>
            </a:r>
            <a:endParaRPr lang="en-GB" sz="1400" baseline="-25000"/>
          </a:p>
        </p:txBody>
      </p:sp>
      <p:sp>
        <p:nvSpPr>
          <p:cNvPr id="135214" name="Rectangle 50"/>
          <p:cNvSpPr>
            <a:spLocks noChangeArrowheads="1"/>
          </p:cNvSpPr>
          <p:nvPr/>
        </p:nvSpPr>
        <p:spPr bwMode="auto">
          <a:xfrm>
            <a:off x="6835775" y="4706938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63</a:t>
            </a:r>
            <a:endParaRPr lang="en-GB" sz="1400" baseline="-25000"/>
          </a:p>
        </p:txBody>
      </p:sp>
      <p:sp>
        <p:nvSpPr>
          <p:cNvPr id="135215" name="Rectangle 51"/>
          <p:cNvSpPr>
            <a:spLocks noChangeArrowheads="1"/>
          </p:cNvSpPr>
          <p:nvPr/>
        </p:nvSpPr>
        <p:spPr bwMode="auto">
          <a:xfrm>
            <a:off x="6727825" y="4706938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5216" name="Rectangle 52"/>
          <p:cNvSpPr>
            <a:spLocks noChangeArrowheads="1"/>
          </p:cNvSpPr>
          <p:nvPr/>
        </p:nvSpPr>
        <p:spPr bwMode="auto">
          <a:xfrm>
            <a:off x="7088188" y="4706938"/>
            <a:ext cx="106362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5217" name="Rectangle 54"/>
          <p:cNvSpPr>
            <a:spLocks noChangeArrowheads="1"/>
          </p:cNvSpPr>
          <p:nvPr/>
        </p:nvSpPr>
        <p:spPr bwMode="auto">
          <a:xfrm>
            <a:off x="4887913" y="4270375"/>
            <a:ext cx="252412" cy="2651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12</a:t>
            </a:r>
            <a:endParaRPr lang="en-GB" sz="1400" baseline="-25000"/>
          </a:p>
        </p:txBody>
      </p:sp>
      <p:sp>
        <p:nvSpPr>
          <p:cNvPr id="135218" name="Rectangle 55"/>
          <p:cNvSpPr>
            <a:spLocks noChangeArrowheads="1"/>
          </p:cNvSpPr>
          <p:nvPr/>
        </p:nvSpPr>
        <p:spPr bwMode="auto">
          <a:xfrm>
            <a:off x="4781550" y="4270375"/>
            <a:ext cx="106363" cy="265113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5219" name="Rectangle 56"/>
          <p:cNvSpPr>
            <a:spLocks noChangeArrowheads="1"/>
          </p:cNvSpPr>
          <p:nvPr/>
        </p:nvSpPr>
        <p:spPr bwMode="auto">
          <a:xfrm>
            <a:off x="4646613" y="4719638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8</a:t>
            </a:r>
            <a:endParaRPr lang="en-GB" sz="1400" baseline="-25000"/>
          </a:p>
        </p:txBody>
      </p:sp>
      <p:sp>
        <p:nvSpPr>
          <p:cNvPr id="135220" name="Rectangle 57"/>
          <p:cNvSpPr>
            <a:spLocks noChangeArrowheads="1"/>
          </p:cNvSpPr>
          <p:nvPr/>
        </p:nvSpPr>
        <p:spPr bwMode="auto">
          <a:xfrm>
            <a:off x="4540250" y="4719638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5221" name="Rectangle 58"/>
          <p:cNvSpPr>
            <a:spLocks noChangeArrowheads="1"/>
          </p:cNvSpPr>
          <p:nvPr/>
        </p:nvSpPr>
        <p:spPr bwMode="auto">
          <a:xfrm>
            <a:off x="5005388" y="4719638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9</a:t>
            </a:r>
            <a:endParaRPr lang="en-GB" sz="1400" baseline="-25000"/>
          </a:p>
        </p:txBody>
      </p:sp>
      <p:sp>
        <p:nvSpPr>
          <p:cNvPr id="135222" name="Rectangle 59"/>
          <p:cNvSpPr>
            <a:spLocks noChangeArrowheads="1"/>
          </p:cNvSpPr>
          <p:nvPr/>
        </p:nvSpPr>
        <p:spPr bwMode="auto">
          <a:xfrm>
            <a:off x="4899025" y="4719638"/>
            <a:ext cx="106363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5223" name="Rectangle 60"/>
          <p:cNvSpPr>
            <a:spLocks noChangeArrowheads="1"/>
          </p:cNvSpPr>
          <p:nvPr/>
        </p:nvSpPr>
        <p:spPr bwMode="auto">
          <a:xfrm>
            <a:off x="5257800" y="4719638"/>
            <a:ext cx="107950" cy="266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5224" name="Line 61"/>
          <p:cNvSpPr>
            <a:spLocks noChangeShapeType="1"/>
          </p:cNvSpPr>
          <p:nvPr/>
        </p:nvSpPr>
        <p:spPr bwMode="auto">
          <a:xfrm>
            <a:off x="4829175" y="4421188"/>
            <a:ext cx="131763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7166" name="Rectangle 62"/>
          <p:cNvSpPr>
            <a:spLocks noChangeArrowheads="1"/>
          </p:cNvSpPr>
          <p:nvPr/>
        </p:nvSpPr>
        <p:spPr bwMode="auto">
          <a:xfrm>
            <a:off x="4170363" y="4268788"/>
            <a:ext cx="252412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4</a:t>
            </a:r>
            <a:endParaRPr lang="en-GB" sz="1400" baseline="-25000"/>
          </a:p>
        </p:txBody>
      </p:sp>
      <p:sp>
        <p:nvSpPr>
          <p:cNvPr id="687167" name="Rectangle 63"/>
          <p:cNvSpPr>
            <a:spLocks noChangeArrowheads="1"/>
          </p:cNvSpPr>
          <p:nvPr/>
        </p:nvSpPr>
        <p:spPr bwMode="auto">
          <a:xfrm>
            <a:off x="4064000" y="4268788"/>
            <a:ext cx="106363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7168" name="Rectangle 64"/>
          <p:cNvSpPr>
            <a:spLocks noChangeArrowheads="1"/>
          </p:cNvSpPr>
          <p:nvPr/>
        </p:nvSpPr>
        <p:spPr bwMode="auto">
          <a:xfrm>
            <a:off x="4422775" y="4268788"/>
            <a:ext cx="106363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7169" name="Rectangle 65"/>
          <p:cNvSpPr>
            <a:spLocks noChangeArrowheads="1"/>
          </p:cNvSpPr>
          <p:nvPr/>
        </p:nvSpPr>
        <p:spPr bwMode="auto">
          <a:xfrm>
            <a:off x="3813175" y="4268788"/>
            <a:ext cx="252413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1</a:t>
            </a:r>
            <a:endParaRPr lang="en-GB" sz="1400" baseline="-25000"/>
          </a:p>
        </p:txBody>
      </p:sp>
      <p:sp>
        <p:nvSpPr>
          <p:cNvPr id="687170" name="Rectangle 66"/>
          <p:cNvSpPr>
            <a:spLocks noChangeArrowheads="1"/>
          </p:cNvSpPr>
          <p:nvPr/>
        </p:nvSpPr>
        <p:spPr bwMode="auto">
          <a:xfrm>
            <a:off x="3705225" y="4268788"/>
            <a:ext cx="107950" cy="2667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7171" name="Rectangle 67"/>
          <p:cNvSpPr>
            <a:spLocks noChangeArrowheads="1"/>
          </p:cNvSpPr>
          <p:nvPr/>
        </p:nvSpPr>
        <p:spPr bwMode="auto">
          <a:xfrm>
            <a:off x="4538663" y="4270375"/>
            <a:ext cx="252412" cy="2651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/>
              <a:t>7</a:t>
            </a:r>
            <a:endParaRPr lang="en-GB" sz="1400" baseline="-25000"/>
          </a:p>
        </p:txBody>
      </p:sp>
      <p:sp>
        <p:nvSpPr>
          <p:cNvPr id="135231" name="Line 70"/>
          <p:cNvSpPr>
            <a:spLocks noChangeShapeType="1"/>
          </p:cNvSpPr>
          <p:nvPr/>
        </p:nvSpPr>
        <p:spPr bwMode="auto">
          <a:xfrm>
            <a:off x="5197475" y="4414838"/>
            <a:ext cx="1123950" cy="301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5232" name="Line 72"/>
          <p:cNvSpPr>
            <a:spLocks noChangeShapeType="1"/>
          </p:cNvSpPr>
          <p:nvPr/>
        </p:nvSpPr>
        <p:spPr bwMode="auto">
          <a:xfrm flipH="1">
            <a:off x="3098800" y="4389438"/>
            <a:ext cx="666750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5233" name="Line 73"/>
          <p:cNvSpPr>
            <a:spLocks noChangeShapeType="1"/>
          </p:cNvSpPr>
          <p:nvPr/>
        </p:nvSpPr>
        <p:spPr bwMode="auto">
          <a:xfrm flipH="1">
            <a:off x="3721100" y="4376738"/>
            <a:ext cx="37782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5234" name="Line 74"/>
          <p:cNvSpPr>
            <a:spLocks noChangeShapeType="1"/>
          </p:cNvSpPr>
          <p:nvPr/>
        </p:nvSpPr>
        <p:spPr bwMode="auto">
          <a:xfrm flipH="1">
            <a:off x="4232275" y="4389438"/>
            <a:ext cx="2333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5235" name="Text Box 75"/>
          <p:cNvSpPr txBox="1">
            <a:spLocks noChangeArrowheads="1"/>
          </p:cNvSpPr>
          <p:nvPr/>
        </p:nvSpPr>
        <p:spPr bwMode="auto">
          <a:xfrm>
            <a:off x="2954338" y="4581525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</a:t>
            </a:r>
          </a:p>
        </p:txBody>
      </p:sp>
      <p:sp>
        <p:nvSpPr>
          <p:cNvPr id="135236" name="Text Box 76"/>
          <p:cNvSpPr txBox="1">
            <a:spLocks noChangeArrowheads="1"/>
          </p:cNvSpPr>
          <p:nvPr/>
        </p:nvSpPr>
        <p:spPr bwMode="auto">
          <a:xfrm>
            <a:off x="3552825" y="4581525"/>
            <a:ext cx="368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</a:t>
            </a:r>
          </a:p>
        </p:txBody>
      </p:sp>
      <p:sp>
        <p:nvSpPr>
          <p:cNvPr id="135237" name="Text Box 77"/>
          <p:cNvSpPr txBox="1">
            <a:spLocks noChangeArrowheads="1"/>
          </p:cNvSpPr>
          <p:nvPr/>
        </p:nvSpPr>
        <p:spPr bwMode="auto">
          <a:xfrm>
            <a:off x="4087813" y="4570413"/>
            <a:ext cx="368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</a:t>
            </a:r>
          </a:p>
        </p:txBody>
      </p:sp>
      <p:sp>
        <p:nvSpPr>
          <p:cNvPr id="135238" name="AutoShape 78"/>
          <p:cNvSpPr>
            <a:spLocks noChangeArrowheads="1"/>
          </p:cNvSpPr>
          <p:nvPr/>
        </p:nvSpPr>
        <p:spPr bwMode="auto">
          <a:xfrm>
            <a:off x="4475163" y="3248025"/>
            <a:ext cx="412750" cy="769938"/>
          </a:xfrm>
          <a:prstGeom prst="downArrow">
            <a:avLst>
              <a:gd name="adj1" fmla="val 50000"/>
              <a:gd name="adj2" fmla="val 4305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8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8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87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87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8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7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87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8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87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8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8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8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8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29" grpId="0" animBg="1"/>
      <p:bldP spid="687130" grpId="0" animBg="1"/>
      <p:bldP spid="687131" grpId="0" animBg="1"/>
      <p:bldP spid="687133" grpId="0" animBg="1"/>
      <p:bldP spid="687134" grpId="0" animBg="1"/>
      <p:bldP spid="687136" grpId="0" animBg="1"/>
      <p:bldP spid="687137" grpId="0" animBg="1"/>
      <p:bldP spid="687138" grpId="0" animBg="1"/>
      <p:bldP spid="687166" grpId="0" animBg="1"/>
      <p:bldP spid="687167" grpId="0" animBg="1"/>
      <p:bldP spid="687168" grpId="0" animBg="1"/>
      <p:bldP spid="687169" grpId="0" animBg="1"/>
      <p:bldP spid="687170" grpId="0" animBg="1"/>
      <p:bldP spid="687171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413885-9F75-4BC3-8E6F-2B4683021D19}" type="slidenum">
              <a:rPr lang="en-GB"/>
              <a:pPr>
                <a:defRPr/>
              </a:pPr>
              <a:t>125</a:t>
            </a:fld>
            <a:endParaRPr lang="en-GB"/>
          </a:p>
        </p:txBody>
      </p:sp>
      <p:sp>
        <p:nvSpPr>
          <p:cNvPr id="668736" name="Rectangle 6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B-Tree Traversal</a:t>
            </a:r>
          </a:p>
        </p:txBody>
      </p:sp>
      <p:sp>
        <p:nvSpPr>
          <p:cNvPr id="136196" name="Rectangle 3"/>
          <p:cNvSpPr>
            <a:spLocks noChangeArrowheads="1"/>
          </p:cNvSpPr>
          <p:nvPr/>
        </p:nvSpPr>
        <p:spPr bwMode="auto">
          <a:xfrm>
            <a:off x="3798888" y="2286000"/>
            <a:ext cx="493712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21</a:t>
            </a:r>
            <a:endParaRPr lang="en-GB" sz="1600" baseline="-25000"/>
          </a:p>
        </p:txBody>
      </p:sp>
      <p:sp>
        <p:nvSpPr>
          <p:cNvPr id="136197" name="Rectangle 4"/>
          <p:cNvSpPr>
            <a:spLocks noChangeArrowheads="1"/>
          </p:cNvSpPr>
          <p:nvPr/>
        </p:nvSpPr>
        <p:spPr bwMode="auto">
          <a:xfrm>
            <a:off x="3587750" y="2286000"/>
            <a:ext cx="211138" cy="381000"/>
          </a:xfrm>
          <a:prstGeom prst="rect">
            <a:avLst/>
          </a:prstGeom>
          <a:solidFill>
            <a:srgbClr val="80808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198" name="Rectangle 5"/>
          <p:cNvSpPr>
            <a:spLocks noChangeArrowheads="1"/>
          </p:cNvSpPr>
          <p:nvPr/>
        </p:nvSpPr>
        <p:spPr bwMode="auto">
          <a:xfrm>
            <a:off x="4503738" y="2286000"/>
            <a:ext cx="492125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58</a:t>
            </a:r>
            <a:endParaRPr lang="en-GB" sz="1600" baseline="-25000"/>
          </a:p>
        </p:txBody>
      </p:sp>
      <p:sp>
        <p:nvSpPr>
          <p:cNvPr id="136199" name="Rectangle 6"/>
          <p:cNvSpPr>
            <a:spLocks noChangeArrowheads="1"/>
          </p:cNvSpPr>
          <p:nvPr/>
        </p:nvSpPr>
        <p:spPr bwMode="auto">
          <a:xfrm>
            <a:off x="4292600" y="2286000"/>
            <a:ext cx="211138" cy="381000"/>
          </a:xfrm>
          <a:prstGeom prst="rect">
            <a:avLst/>
          </a:prstGeom>
          <a:solidFill>
            <a:srgbClr val="80808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4995863" y="2286000"/>
            <a:ext cx="211137" cy="381000"/>
          </a:xfrm>
          <a:prstGeom prst="rect">
            <a:avLst/>
          </a:prstGeom>
          <a:solidFill>
            <a:srgbClr val="80808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01" name="Line 10"/>
          <p:cNvSpPr>
            <a:spLocks noChangeShapeType="1"/>
          </p:cNvSpPr>
          <p:nvPr/>
        </p:nvSpPr>
        <p:spPr bwMode="auto">
          <a:xfrm flipH="1">
            <a:off x="2039938" y="2455863"/>
            <a:ext cx="1662112" cy="1250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6202" name="Line 11"/>
          <p:cNvSpPr>
            <a:spLocks noChangeShapeType="1"/>
          </p:cNvSpPr>
          <p:nvPr/>
        </p:nvSpPr>
        <p:spPr bwMode="auto">
          <a:xfrm>
            <a:off x="4400550" y="2481263"/>
            <a:ext cx="563563" cy="12080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6203" name="Line 13"/>
          <p:cNvSpPr>
            <a:spLocks noChangeShapeType="1"/>
          </p:cNvSpPr>
          <p:nvPr/>
        </p:nvSpPr>
        <p:spPr bwMode="auto">
          <a:xfrm>
            <a:off x="5100638" y="2476500"/>
            <a:ext cx="2309812" cy="1184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6204" name="Rectangle 14"/>
          <p:cNvSpPr>
            <a:spLocks noChangeArrowheads="1"/>
          </p:cNvSpPr>
          <p:nvPr/>
        </p:nvSpPr>
        <p:spPr bwMode="auto">
          <a:xfrm>
            <a:off x="774700" y="3657600"/>
            <a:ext cx="492125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11</a:t>
            </a:r>
            <a:endParaRPr lang="en-GB" sz="1600" baseline="-25000"/>
          </a:p>
        </p:txBody>
      </p:sp>
      <p:sp>
        <p:nvSpPr>
          <p:cNvPr id="136205" name="Rectangle 15"/>
          <p:cNvSpPr>
            <a:spLocks noChangeArrowheads="1"/>
          </p:cNvSpPr>
          <p:nvPr/>
        </p:nvSpPr>
        <p:spPr bwMode="auto">
          <a:xfrm>
            <a:off x="563563" y="3657600"/>
            <a:ext cx="211137" cy="3810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06" name="Rectangle 16"/>
          <p:cNvSpPr>
            <a:spLocks noChangeArrowheads="1"/>
          </p:cNvSpPr>
          <p:nvPr/>
        </p:nvSpPr>
        <p:spPr bwMode="auto">
          <a:xfrm>
            <a:off x="1477963" y="3657600"/>
            <a:ext cx="492125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14</a:t>
            </a:r>
            <a:endParaRPr lang="en-GB" sz="1600" baseline="-25000"/>
          </a:p>
        </p:txBody>
      </p:sp>
      <p:sp>
        <p:nvSpPr>
          <p:cNvPr id="136207" name="Rectangle 17"/>
          <p:cNvSpPr>
            <a:spLocks noChangeArrowheads="1"/>
          </p:cNvSpPr>
          <p:nvPr/>
        </p:nvSpPr>
        <p:spPr bwMode="auto">
          <a:xfrm>
            <a:off x="1266825" y="3657600"/>
            <a:ext cx="211138" cy="3810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08" name="Rectangle 18"/>
          <p:cNvSpPr>
            <a:spLocks noChangeArrowheads="1"/>
          </p:cNvSpPr>
          <p:nvPr/>
        </p:nvSpPr>
        <p:spPr bwMode="auto">
          <a:xfrm>
            <a:off x="1970088" y="3657600"/>
            <a:ext cx="211137" cy="3810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09" name="Rectangle 19"/>
          <p:cNvSpPr>
            <a:spLocks noChangeArrowheads="1"/>
          </p:cNvSpPr>
          <p:nvPr/>
        </p:nvSpPr>
        <p:spPr bwMode="auto">
          <a:xfrm>
            <a:off x="2181225" y="3657600"/>
            <a:ext cx="492125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19</a:t>
            </a:r>
            <a:endParaRPr lang="en-GB" sz="1600" baseline="-25000"/>
          </a:p>
        </p:txBody>
      </p:sp>
      <p:sp>
        <p:nvSpPr>
          <p:cNvPr id="136210" name="Rectangle 21"/>
          <p:cNvSpPr>
            <a:spLocks noChangeArrowheads="1"/>
          </p:cNvSpPr>
          <p:nvPr/>
        </p:nvSpPr>
        <p:spPr bwMode="auto">
          <a:xfrm>
            <a:off x="2884488" y="3657600"/>
            <a:ext cx="492125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  <a:endParaRPr lang="en-GB" sz="1600" baseline="-25000"/>
          </a:p>
        </p:txBody>
      </p:sp>
      <p:sp>
        <p:nvSpPr>
          <p:cNvPr id="136211" name="Rectangle 22"/>
          <p:cNvSpPr>
            <a:spLocks noChangeArrowheads="1"/>
          </p:cNvSpPr>
          <p:nvPr/>
        </p:nvSpPr>
        <p:spPr bwMode="auto">
          <a:xfrm>
            <a:off x="2673350" y="3657600"/>
            <a:ext cx="211138" cy="3810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12" name="Rectangle 23"/>
          <p:cNvSpPr>
            <a:spLocks noChangeArrowheads="1"/>
          </p:cNvSpPr>
          <p:nvPr/>
        </p:nvSpPr>
        <p:spPr bwMode="auto">
          <a:xfrm>
            <a:off x="3376613" y="3657600"/>
            <a:ext cx="211137" cy="3810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13" name="Rectangle 24"/>
          <p:cNvSpPr>
            <a:spLocks noChangeArrowheads="1"/>
          </p:cNvSpPr>
          <p:nvPr/>
        </p:nvSpPr>
        <p:spPr bwMode="auto">
          <a:xfrm>
            <a:off x="4362450" y="3657600"/>
            <a:ext cx="492125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42</a:t>
            </a:r>
            <a:endParaRPr lang="en-GB" sz="1600" baseline="-25000"/>
          </a:p>
        </p:txBody>
      </p:sp>
      <p:sp>
        <p:nvSpPr>
          <p:cNvPr id="136214" name="Rectangle 25"/>
          <p:cNvSpPr>
            <a:spLocks noChangeArrowheads="1"/>
          </p:cNvSpPr>
          <p:nvPr/>
        </p:nvSpPr>
        <p:spPr bwMode="auto">
          <a:xfrm>
            <a:off x="4151313" y="3657600"/>
            <a:ext cx="211137" cy="3810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15" name="Rectangle 26"/>
          <p:cNvSpPr>
            <a:spLocks noChangeArrowheads="1"/>
          </p:cNvSpPr>
          <p:nvPr/>
        </p:nvSpPr>
        <p:spPr bwMode="auto">
          <a:xfrm>
            <a:off x="5065713" y="3657600"/>
            <a:ext cx="492125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45</a:t>
            </a:r>
            <a:endParaRPr lang="en-GB" sz="1600" baseline="-25000"/>
          </a:p>
        </p:txBody>
      </p:sp>
      <p:sp>
        <p:nvSpPr>
          <p:cNvPr id="136216" name="Rectangle 27"/>
          <p:cNvSpPr>
            <a:spLocks noChangeArrowheads="1"/>
          </p:cNvSpPr>
          <p:nvPr/>
        </p:nvSpPr>
        <p:spPr bwMode="auto">
          <a:xfrm>
            <a:off x="4854575" y="3657600"/>
            <a:ext cx="211138" cy="3810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17" name="Rectangle 28"/>
          <p:cNvSpPr>
            <a:spLocks noChangeArrowheads="1"/>
          </p:cNvSpPr>
          <p:nvPr/>
        </p:nvSpPr>
        <p:spPr bwMode="auto">
          <a:xfrm>
            <a:off x="5557838" y="3657600"/>
            <a:ext cx="211137" cy="3810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18" name="Rectangle 29"/>
          <p:cNvSpPr>
            <a:spLocks noChangeArrowheads="1"/>
          </p:cNvSpPr>
          <p:nvPr/>
        </p:nvSpPr>
        <p:spPr bwMode="auto">
          <a:xfrm>
            <a:off x="7880350" y="3657600"/>
            <a:ext cx="492125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87</a:t>
            </a:r>
            <a:endParaRPr lang="en-GB" sz="1600" baseline="-25000"/>
          </a:p>
        </p:txBody>
      </p:sp>
      <p:sp>
        <p:nvSpPr>
          <p:cNvPr id="136219" name="Rectangle 30"/>
          <p:cNvSpPr>
            <a:spLocks noChangeArrowheads="1"/>
          </p:cNvSpPr>
          <p:nvPr/>
        </p:nvSpPr>
        <p:spPr bwMode="auto">
          <a:xfrm>
            <a:off x="7669213" y="3657600"/>
            <a:ext cx="211137" cy="3810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20" name="Rectangle 31"/>
          <p:cNvSpPr>
            <a:spLocks noChangeArrowheads="1"/>
          </p:cNvSpPr>
          <p:nvPr/>
        </p:nvSpPr>
        <p:spPr bwMode="auto">
          <a:xfrm>
            <a:off x="8372475" y="3657600"/>
            <a:ext cx="211138" cy="3810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21" name="Rectangle 40"/>
          <p:cNvSpPr>
            <a:spLocks noChangeArrowheads="1"/>
          </p:cNvSpPr>
          <p:nvPr/>
        </p:nvSpPr>
        <p:spPr bwMode="auto">
          <a:xfrm>
            <a:off x="6473825" y="3657600"/>
            <a:ext cx="492125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63</a:t>
            </a:r>
            <a:endParaRPr lang="en-GB" sz="1600" baseline="-25000"/>
          </a:p>
        </p:txBody>
      </p:sp>
      <p:sp>
        <p:nvSpPr>
          <p:cNvPr id="136222" name="Rectangle 41"/>
          <p:cNvSpPr>
            <a:spLocks noChangeArrowheads="1"/>
          </p:cNvSpPr>
          <p:nvPr/>
        </p:nvSpPr>
        <p:spPr bwMode="auto">
          <a:xfrm>
            <a:off x="6262688" y="3657600"/>
            <a:ext cx="211137" cy="3810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23" name="Rectangle 42"/>
          <p:cNvSpPr>
            <a:spLocks noChangeArrowheads="1"/>
          </p:cNvSpPr>
          <p:nvPr/>
        </p:nvSpPr>
        <p:spPr bwMode="auto">
          <a:xfrm>
            <a:off x="7177088" y="3657600"/>
            <a:ext cx="492125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74</a:t>
            </a:r>
            <a:endParaRPr lang="en-GB" sz="1600" baseline="-25000"/>
          </a:p>
        </p:txBody>
      </p:sp>
      <p:sp>
        <p:nvSpPr>
          <p:cNvPr id="136224" name="Rectangle 43"/>
          <p:cNvSpPr>
            <a:spLocks noChangeArrowheads="1"/>
          </p:cNvSpPr>
          <p:nvPr/>
        </p:nvSpPr>
        <p:spPr bwMode="auto">
          <a:xfrm>
            <a:off x="6965950" y="3657600"/>
            <a:ext cx="211138" cy="3810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25" name="Freeform 52"/>
          <p:cNvSpPr>
            <a:spLocks/>
          </p:cNvSpPr>
          <p:nvPr/>
        </p:nvSpPr>
        <p:spPr bwMode="auto">
          <a:xfrm>
            <a:off x="422275" y="2090738"/>
            <a:ext cx="8405813" cy="2249487"/>
          </a:xfrm>
          <a:custGeom>
            <a:avLst/>
            <a:gdLst>
              <a:gd name="T0" fmla="*/ 2147483647 w 5735"/>
              <a:gd name="T1" fmla="*/ 2147483647 h 1417"/>
              <a:gd name="T2" fmla="*/ 2147483647 w 5735"/>
              <a:gd name="T3" fmla="*/ 2147483647 h 1417"/>
              <a:gd name="T4" fmla="*/ 2147483647 w 5735"/>
              <a:gd name="T5" fmla="*/ 2147483647 h 1417"/>
              <a:gd name="T6" fmla="*/ 2147483647 w 5735"/>
              <a:gd name="T7" fmla="*/ 2147483647 h 1417"/>
              <a:gd name="T8" fmla="*/ 2147483647 w 5735"/>
              <a:gd name="T9" fmla="*/ 2147483647 h 1417"/>
              <a:gd name="T10" fmla="*/ 2147483647 w 5735"/>
              <a:gd name="T11" fmla="*/ 2147483647 h 1417"/>
              <a:gd name="T12" fmla="*/ 2147483647 w 5735"/>
              <a:gd name="T13" fmla="*/ 2147483647 h 1417"/>
              <a:gd name="T14" fmla="*/ 2147483647 w 5735"/>
              <a:gd name="T15" fmla="*/ 2147483647 h 1417"/>
              <a:gd name="T16" fmla="*/ 2147483647 w 5735"/>
              <a:gd name="T17" fmla="*/ 2147483647 h 1417"/>
              <a:gd name="T18" fmla="*/ 2147483647 w 5735"/>
              <a:gd name="T19" fmla="*/ 2147483647 h 1417"/>
              <a:gd name="T20" fmla="*/ 2147483647 w 5735"/>
              <a:gd name="T21" fmla="*/ 2147483647 h 1417"/>
              <a:gd name="T22" fmla="*/ 2147483647 w 5735"/>
              <a:gd name="T23" fmla="*/ 2147483647 h 1417"/>
              <a:gd name="T24" fmla="*/ 2147483647 w 5735"/>
              <a:gd name="T25" fmla="*/ 2147483647 h 1417"/>
              <a:gd name="T26" fmla="*/ 2147483647 w 5735"/>
              <a:gd name="T27" fmla="*/ 2147483647 h 1417"/>
              <a:gd name="T28" fmla="*/ 2147483647 w 5735"/>
              <a:gd name="T29" fmla="*/ 2147483647 h 1417"/>
              <a:gd name="T30" fmla="*/ 2147483647 w 5735"/>
              <a:gd name="T31" fmla="*/ 2147483647 h 1417"/>
              <a:gd name="T32" fmla="*/ 2147483647 w 5735"/>
              <a:gd name="T33" fmla="*/ 2147483647 h 1417"/>
              <a:gd name="T34" fmla="*/ 2147483647 w 5735"/>
              <a:gd name="T35" fmla="*/ 2147483647 h 1417"/>
              <a:gd name="T36" fmla="*/ 2147483647 w 5735"/>
              <a:gd name="T37" fmla="*/ 2147483647 h 1417"/>
              <a:gd name="T38" fmla="*/ 2147483647 w 5735"/>
              <a:gd name="T39" fmla="*/ 2147483647 h 1417"/>
              <a:gd name="T40" fmla="*/ 2147483647 w 5735"/>
              <a:gd name="T41" fmla="*/ 2147483647 h 1417"/>
              <a:gd name="T42" fmla="*/ 2147483647 w 5735"/>
              <a:gd name="T43" fmla="*/ 2147483647 h 1417"/>
              <a:gd name="T44" fmla="*/ 2147483647 w 5735"/>
              <a:gd name="T45" fmla="*/ 2147483647 h 1417"/>
              <a:gd name="T46" fmla="*/ 2147483647 w 5735"/>
              <a:gd name="T47" fmla="*/ 2147483647 h 1417"/>
              <a:gd name="T48" fmla="*/ 2147483647 w 5735"/>
              <a:gd name="T49" fmla="*/ 2147483647 h 1417"/>
              <a:gd name="T50" fmla="*/ 2147483647 w 5735"/>
              <a:gd name="T51" fmla="*/ 2147483647 h 1417"/>
              <a:gd name="T52" fmla="*/ 2147483647 w 5735"/>
              <a:gd name="T53" fmla="*/ 2147483647 h 1417"/>
              <a:gd name="T54" fmla="*/ 2147483647 w 5735"/>
              <a:gd name="T55" fmla="*/ 2147483647 h 1417"/>
              <a:gd name="T56" fmla="*/ 2147483647 w 5735"/>
              <a:gd name="T57" fmla="*/ 2147483647 h 1417"/>
              <a:gd name="T58" fmla="*/ 2147483647 w 5735"/>
              <a:gd name="T59" fmla="*/ 2147483647 h 1417"/>
              <a:gd name="T60" fmla="*/ 2147483647 w 5735"/>
              <a:gd name="T61" fmla="*/ 2147483647 h 1417"/>
              <a:gd name="T62" fmla="*/ 2147483647 w 5735"/>
              <a:gd name="T63" fmla="*/ 2147483647 h 1417"/>
              <a:gd name="T64" fmla="*/ 2147483647 w 5735"/>
              <a:gd name="T65" fmla="*/ 2147483647 h 1417"/>
              <a:gd name="T66" fmla="*/ 2147483647 w 5735"/>
              <a:gd name="T67" fmla="*/ 2147483647 h 1417"/>
              <a:gd name="T68" fmla="*/ 2147483647 w 5735"/>
              <a:gd name="T69" fmla="*/ 2147483647 h 1417"/>
              <a:gd name="T70" fmla="*/ 2147483647 w 5735"/>
              <a:gd name="T71" fmla="*/ 2147483647 h 1417"/>
              <a:gd name="T72" fmla="*/ 2147483647 w 5735"/>
              <a:gd name="T73" fmla="*/ 2147483647 h 1417"/>
              <a:gd name="T74" fmla="*/ 2147483647 w 5735"/>
              <a:gd name="T75" fmla="*/ 2147483647 h 1417"/>
              <a:gd name="T76" fmla="*/ 2147483647 w 5735"/>
              <a:gd name="T77" fmla="*/ 2147483647 h 1417"/>
              <a:gd name="T78" fmla="*/ 2147483647 w 5735"/>
              <a:gd name="T79" fmla="*/ 2147483647 h 1417"/>
              <a:gd name="T80" fmla="*/ 2147483647 w 5735"/>
              <a:gd name="T81" fmla="*/ 2147483647 h 1417"/>
              <a:gd name="T82" fmla="*/ 2147483647 w 5735"/>
              <a:gd name="T83" fmla="*/ 2147483647 h 1417"/>
              <a:gd name="T84" fmla="*/ 2147483647 w 5735"/>
              <a:gd name="T85" fmla="*/ 2147483647 h 1417"/>
              <a:gd name="T86" fmla="*/ 2147483647 w 5735"/>
              <a:gd name="T87" fmla="*/ 2147483647 h 1417"/>
              <a:gd name="T88" fmla="*/ 2147483647 w 5735"/>
              <a:gd name="T89" fmla="*/ 2147483647 h 1417"/>
              <a:gd name="T90" fmla="*/ 2147483647 w 5735"/>
              <a:gd name="T91" fmla="*/ 2147483647 h 1417"/>
              <a:gd name="T92" fmla="*/ 2147483647 w 5735"/>
              <a:gd name="T93" fmla="*/ 2147483647 h 1417"/>
              <a:gd name="T94" fmla="*/ 2147483647 w 5735"/>
              <a:gd name="T95" fmla="*/ 2147483647 h 1417"/>
              <a:gd name="T96" fmla="*/ 2147483647 w 5735"/>
              <a:gd name="T97" fmla="*/ 2147483647 h 1417"/>
              <a:gd name="T98" fmla="*/ 2147483647 w 5735"/>
              <a:gd name="T99" fmla="*/ 2147483647 h 1417"/>
              <a:gd name="T100" fmla="*/ 2147483647 w 5735"/>
              <a:gd name="T101" fmla="*/ 2147483647 h 1417"/>
              <a:gd name="T102" fmla="*/ 2147483647 w 5735"/>
              <a:gd name="T103" fmla="*/ 0 h 141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5735"/>
              <a:gd name="T157" fmla="*/ 0 h 1417"/>
              <a:gd name="T158" fmla="*/ 5735 w 5735"/>
              <a:gd name="T159" fmla="*/ 1417 h 141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5735" h="1417">
                <a:moveTo>
                  <a:pt x="2098" y="0"/>
                </a:moveTo>
                <a:cubicBezTo>
                  <a:pt x="2093" y="52"/>
                  <a:pt x="2097" y="116"/>
                  <a:pt x="2057" y="156"/>
                </a:cubicBezTo>
                <a:cubicBezTo>
                  <a:pt x="2034" y="227"/>
                  <a:pt x="2066" y="141"/>
                  <a:pt x="2032" y="197"/>
                </a:cubicBezTo>
                <a:cubicBezTo>
                  <a:pt x="2004" y="242"/>
                  <a:pt x="2050" y="205"/>
                  <a:pt x="2000" y="238"/>
                </a:cubicBezTo>
                <a:cubicBezTo>
                  <a:pt x="1979" y="296"/>
                  <a:pt x="2008" y="232"/>
                  <a:pt x="1967" y="279"/>
                </a:cubicBezTo>
                <a:cubicBezTo>
                  <a:pt x="1954" y="294"/>
                  <a:pt x="1949" y="315"/>
                  <a:pt x="1934" y="329"/>
                </a:cubicBezTo>
                <a:cubicBezTo>
                  <a:pt x="1900" y="361"/>
                  <a:pt x="1868" y="383"/>
                  <a:pt x="1827" y="403"/>
                </a:cubicBezTo>
                <a:cubicBezTo>
                  <a:pt x="1799" y="417"/>
                  <a:pt x="1791" y="434"/>
                  <a:pt x="1761" y="444"/>
                </a:cubicBezTo>
                <a:cubicBezTo>
                  <a:pt x="1706" y="495"/>
                  <a:pt x="1645" y="533"/>
                  <a:pt x="1572" y="551"/>
                </a:cubicBezTo>
                <a:cubicBezTo>
                  <a:pt x="1528" y="579"/>
                  <a:pt x="1473" y="599"/>
                  <a:pt x="1424" y="617"/>
                </a:cubicBezTo>
                <a:cubicBezTo>
                  <a:pt x="1375" y="663"/>
                  <a:pt x="1443" y="604"/>
                  <a:pt x="1382" y="641"/>
                </a:cubicBezTo>
                <a:cubicBezTo>
                  <a:pt x="1326" y="675"/>
                  <a:pt x="1412" y="643"/>
                  <a:pt x="1341" y="666"/>
                </a:cubicBezTo>
                <a:cubicBezTo>
                  <a:pt x="1312" y="687"/>
                  <a:pt x="1277" y="704"/>
                  <a:pt x="1243" y="715"/>
                </a:cubicBezTo>
                <a:cubicBezTo>
                  <a:pt x="1225" y="733"/>
                  <a:pt x="1189" y="768"/>
                  <a:pt x="1168" y="781"/>
                </a:cubicBezTo>
                <a:cubicBezTo>
                  <a:pt x="1140" y="798"/>
                  <a:pt x="1102" y="804"/>
                  <a:pt x="1070" y="814"/>
                </a:cubicBezTo>
                <a:cubicBezTo>
                  <a:pt x="994" y="839"/>
                  <a:pt x="918" y="861"/>
                  <a:pt x="839" y="872"/>
                </a:cubicBezTo>
                <a:cubicBezTo>
                  <a:pt x="605" y="868"/>
                  <a:pt x="350" y="848"/>
                  <a:pt x="115" y="880"/>
                </a:cubicBezTo>
                <a:cubicBezTo>
                  <a:pt x="44" y="903"/>
                  <a:pt x="41" y="911"/>
                  <a:pt x="16" y="987"/>
                </a:cubicBezTo>
                <a:cubicBezTo>
                  <a:pt x="11" y="1003"/>
                  <a:pt x="0" y="1036"/>
                  <a:pt x="0" y="1036"/>
                </a:cubicBezTo>
                <a:cubicBezTo>
                  <a:pt x="3" y="1099"/>
                  <a:pt x="1" y="1163"/>
                  <a:pt x="8" y="1226"/>
                </a:cubicBezTo>
                <a:cubicBezTo>
                  <a:pt x="13" y="1276"/>
                  <a:pt x="71" y="1339"/>
                  <a:pt x="99" y="1374"/>
                </a:cubicBezTo>
                <a:cubicBezTo>
                  <a:pt x="206" y="1401"/>
                  <a:pt x="407" y="1381"/>
                  <a:pt x="650" y="1390"/>
                </a:cubicBezTo>
                <a:cubicBezTo>
                  <a:pt x="1067" y="1408"/>
                  <a:pt x="763" y="1380"/>
                  <a:pt x="1531" y="1390"/>
                </a:cubicBezTo>
                <a:cubicBezTo>
                  <a:pt x="1717" y="1383"/>
                  <a:pt x="1950" y="1417"/>
                  <a:pt x="2131" y="1357"/>
                </a:cubicBezTo>
                <a:cubicBezTo>
                  <a:pt x="2157" y="1333"/>
                  <a:pt x="2192" y="1356"/>
                  <a:pt x="2213" y="1324"/>
                </a:cubicBezTo>
                <a:cubicBezTo>
                  <a:pt x="2232" y="1266"/>
                  <a:pt x="2207" y="1340"/>
                  <a:pt x="2222" y="1300"/>
                </a:cubicBezTo>
                <a:cubicBezTo>
                  <a:pt x="2242" y="1085"/>
                  <a:pt x="2255" y="863"/>
                  <a:pt x="2329" y="658"/>
                </a:cubicBezTo>
                <a:cubicBezTo>
                  <a:pt x="2357" y="581"/>
                  <a:pt x="2364" y="497"/>
                  <a:pt x="2452" y="469"/>
                </a:cubicBezTo>
                <a:cubicBezTo>
                  <a:pt x="2537" y="472"/>
                  <a:pt x="2622" y="472"/>
                  <a:pt x="2707" y="477"/>
                </a:cubicBezTo>
                <a:cubicBezTo>
                  <a:pt x="2750" y="479"/>
                  <a:pt x="2787" y="547"/>
                  <a:pt x="2814" y="576"/>
                </a:cubicBezTo>
                <a:cubicBezTo>
                  <a:pt x="2822" y="600"/>
                  <a:pt x="2846" y="640"/>
                  <a:pt x="2864" y="658"/>
                </a:cubicBezTo>
                <a:cubicBezTo>
                  <a:pt x="2872" y="683"/>
                  <a:pt x="2880" y="704"/>
                  <a:pt x="2880" y="732"/>
                </a:cubicBezTo>
                <a:cubicBezTo>
                  <a:pt x="2880" y="872"/>
                  <a:pt x="2875" y="909"/>
                  <a:pt x="2740" y="921"/>
                </a:cubicBezTo>
                <a:cubicBezTo>
                  <a:pt x="2704" y="924"/>
                  <a:pt x="2669" y="926"/>
                  <a:pt x="2633" y="929"/>
                </a:cubicBezTo>
                <a:cubicBezTo>
                  <a:pt x="2588" y="941"/>
                  <a:pt x="2544" y="955"/>
                  <a:pt x="2501" y="971"/>
                </a:cubicBezTo>
                <a:cubicBezTo>
                  <a:pt x="2487" y="985"/>
                  <a:pt x="2466" y="994"/>
                  <a:pt x="2460" y="1012"/>
                </a:cubicBezTo>
                <a:cubicBezTo>
                  <a:pt x="2455" y="1028"/>
                  <a:pt x="2444" y="1061"/>
                  <a:pt x="2444" y="1061"/>
                </a:cubicBezTo>
                <a:cubicBezTo>
                  <a:pt x="2446" y="1141"/>
                  <a:pt x="2427" y="1376"/>
                  <a:pt x="2600" y="1390"/>
                </a:cubicBezTo>
                <a:cubicBezTo>
                  <a:pt x="2660" y="1395"/>
                  <a:pt x="2680" y="1404"/>
                  <a:pt x="2740" y="1407"/>
                </a:cubicBezTo>
                <a:cubicBezTo>
                  <a:pt x="2778" y="1409"/>
                  <a:pt x="2875" y="1404"/>
                  <a:pt x="2913" y="1407"/>
                </a:cubicBezTo>
                <a:cubicBezTo>
                  <a:pt x="2976" y="1404"/>
                  <a:pt x="3105" y="1409"/>
                  <a:pt x="3168" y="1407"/>
                </a:cubicBezTo>
                <a:cubicBezTo>
                  <a:pt x="3324" y="1403"/>
                  <a:pt x="3382" y="1395"/>
                  <a:pt x="3538" y="1390"/>
                </a:cubicBezTo>
                <a:cubicBezTo>
                  <a:pt x="3594" y="1388"/>
                  <a:pt x="3655" y="1346"/>
                  <a:pt x="3711" y="1341"/>
                </a:cubicBezTo>
                <a:cubicBezTo>
                  <a:pt x="3745" y="1323"/>
                  <a:pt x="3734" y="1306"/>
                  <a:pt x="3744" y="1283"/>
                </a:cubicBezTo>
                <a:cubicBezTo>
                  <a:pt x="3747" y="1253"/>
                  <a:pt x="3769" y="1231"/>
                  <a:pt x="3769" y="1201"/>
                </a:cubicBezTo>
                <a:cubicBezTo>
                  <a:pt x="3769" y="1094"/>
                  <a:pt x="3777" y="902"/>
                  <a:pt x="3621" y="896"/>
                </a:cubicBezTo>
                <a:cubicBezTo>
                  <a:pt x="3481" y="891"/>
                  <a:pt x="3341" y="891"/>
                  <a:pt x="3201" y="888"/>
                </a:cubicBezTo>
                <a:cubicBezTo>
                  <a:pt x="3170" y="878"/>
                  <a:pt x="3166" y="861"/>
                  <a:pt x="3143" y="839"/>
                </a:cubicBezTo>
                <a:cubicBezTo>
                  <a:pt x="3133" y="807"/>
                  <a:pt x="3113" y="798"/>
                  <a:pt x="3094" y="773"/>
                </a:cubicBezTo>
                <a:cubicBezTo>
                  <a:pt x="3066" y="735"/>
                  <a:pt x="3044" y="708"/>
                  <a:pt x="3012" y="674"/>
                </a:cubicBezTo>
                <a:cubicBezTo>
                  <a:pt x="2996" y="631"/>
                  <a:pt x="3007" y="663"/>
                  <a:pt x="2987" y="600"/>
                </a:cubicBezTo>
                <a:cubicBezTo>
                  <a:pt x="2984" y="592"/>
                  <a:pt x="2979" y="576"/>
                  <a:pt x="2979" y="576"/>
                </a:cubicBezTo>
                <a:cubicBezTo>
                  <a:pt x="2982" y="554"/>
                  <a:pt x="2978" y="530"/>
                  <a:pt x="2987" y="510"/>
                </a:cubicBezTo>
                <a:cubicBezTo>
                  <a:pt x="2994" y="494"/>
                  <a:pt x="3020" y="499"/>
                  <a:pt x="3036" y="493"/>
                </a:cubicBezTo>
                <a:cubicBezTo>
                  <a:pt x="3086" y="476"/>
                  <a:pt x="3141" y="474"/>
                  <a:pt x="3193" y="460"/>
                </a:cubicBezTo>
                <a:cubicBezTo>
                  <a:pt x="3256" y="463"/>
                  <a:pt x="3319" y="462"/>
                  <a:pt x="3382" y="469"/>
                </a:cubicBezTo>
                <a:cubicBezTo>
                  <a:pt x="3408" y="472"/>
                  <a:pt x="3431" y="485"/>
                  <a:pt x="3456" y="493"/>
                </a:cubicBezTo>
                <a:cubicBezTo>
                  <a:pt x="3472" y="498"/>
                  <a:pt x="3505" y="510"/>
                  <a:pt x="3505" y="510"/>
                </a:cubicBezTo>
                <a:cubicBezTo>
                  <a:pt x="3554" y="556"/>
                  <a:pt x="3486" y="497"/>
                  <a:pt x="3547" y="534"/>
                </a:cubicBezTo>
                <a:cubicBezTo>
                  <a:pt x="3603" y="568"/>
                  <a:pt x="3517" y="536"/>
                  <a:pt x="3588" y="559"/>
                </a:cubicBezTo>
                <a:cubicBezTo>
                  <a:pt x="3627" y="586"/>
                  <a:pt x="3602" y="573"/>
                  <a:pt x="3662" y="592"/>
                </a:cubicBezTo>
                <a:cubicBezTo>
                  <a:pt x="3678" y="597"/>
                  <a:pt x="3711" y="608"/>
                  <a:pt x="3711" y="608"/>
                </a:cubicBezTo>
                <a:cubicBezTo>
                  <a:pt x="3719" y="614"/>
                  <a:pt x="3727" y="620"/>
                  <a:pt x="3736" y="625"/>
                </a:cubicBezTo>
                <a:cubicBezTo>
                  <a:pt x="3744" y="629"/>
                  <a:pt x="3753" y="629"/>
                  <a:pt x="3760" y="633"/>
                </a:cubicBezTo>
                <a:cubicBezTo>
                  <a:pt x="3767" y="637"/>
                  <a:pt x="3770" y="646"/>
                  <a:pt x="3777" y="650"/>
                </a:cubicBezTo>
                <a:cubicBezTo>
                  <a:pt x="3792" y="658"/>
                  <a:pt x="3826" y="666"/>
                  <a:pt x="3826" y="666"/>
                </a:cubicBezTo>
                <a:cubicBezTo>
                  <a:pt x="3834" y="672"/>
                  <a:pt x="3842" y="679"/>
                  <a:pt x="3851" y="683"/>
                </a:cubicBezTo>
                <a:cubicBezTo>
                  <a:pt x="3867" y="690"/>
                  <a:pt x="3900" y="699"/>
                  <a:pt x="3900" y="699"/>
                </a:cubicBezTo>
                <a:cubicBezTo>
                  <a:pt x="3921" y="719"/>
                  <a:pt x="3912" y="714"/>
                  <a:pt x="3941" y="724"/>
                </a:cubicBezTo>
                <a:cubicBezTo>
                  <a:pt x="3958" y="730"/>
                  <a:pt x="3991" y="740"/>
                  <a:pt x="3991" y="740"/>
                </a:cubicBezTo>
                <a:cubicBezTo>
                  <a:pt x="4037" y="771"/>
                  <a:pt x="4090" y="775"/>
                  <a:pt x="4139" y="798"/>
                </a:cubicBezTo>
                <a:cubicBezTo>
                  <a:pt x="4204" y="829"/>
                  <a:pt x="4276" y="850"/>
                  <a:pt x="4345" y="872"/>
                </a:cubicBezTo>
                <a:cubicBezTo>
                  <a:pt x="4441" y="936"/>
                  <a:pt x="4310" y="909"/>
                  <a:pt x="4279" y="913"/>
                </a:cubicBezTo>
                <a:cubicBezTo>
                  <a:pt x="4146" y="928"/>
                  <a:pt x="4150" y="915"/>
                  <a:pt x="3974" y="921"/>
                </a:cubicBezTo>
                <a:cubicBezTo>
                  <a:pt x="3941" y="942"/>
                  <a:pt x="3911" y="1006"/>
                  <a:pt x="3900" y="1045"/>
                </a:cubicBezTo>
                <a:cubicBezTo>
                  <a:pt x="3905" y="1160"/>
                  <a:pt x="3858" y="1286"/>
                  <a:pt x="3966" y="1341"/>
                </a:cubicBezTo>
                <a:cubicBezTo>
                  <a:pt x="3966" y="1398"/>
                  <a:pt x="4154" y="1406"/>
                  <a:pt x="4164" y="1407"/>
                </a:cubicBezTo>
                <a:cubicBezTo>
                  <a:pt x="4279" y="1414"/>
                  <a:pt x="4402" y="1395"/>
                  <a:pt x="4517" y="1398"/>
                </a:cubicBezTo>
                <a:cubicBezTo>
                  <a:pt x="4925" y="1388"/>
                  <a:pt x="4769" y="1394"/>
                  <a:pt x="5184" y="1390"/>
                </a:cubicBezTo>
                <a:cubicBezTo>
                  <a:pt x="5223" y="1386"/>
                  <a:pt x="5574" y="1381"/>
                  <a:pt x="5604" y="1357"/>
                </a:cubicBezTo>
                <a:cubicBezTo>
                  <a:pt x="5618" y="1346"/>
                  <a:pt x="5698" y="1287"/>
                  <a:pt x="5711" y="1275"/>
                </a:cubicBezTo>
                <a:cubicBezTo>
                  <a:pt x="5707" y="1181"/>
                  <a:pt x="5735" y="1075"/>
                  <a:pt x="5686" y="995"/>
                </a:cubicBezTo>
                <a:cubicBezTo>
                  <a:pt x="5534" y="746"/>
                  <a:pt x="4907" y="856"/>
                  <a:pt x="4805" y="855"/>
                </a:cubicBezTo>
                <a:cubicBezTo>
                  <a:pt x="4749" y="841"/>
                  <a:pt x="4696" y="823"/>
                  <a:pt x="4641" y="806"/>
                </a:cubicBezTo>
                <a:cubicBezTo>
                  <a:pt x="4624" y="800"/>
                  <a:pt x="4609" y="787"/>
                  <a:pt x="4592" y="781"/>
                </a:cubicBezTo>
                <a:cubicBezTo>
                  <a:pt x="4571" y="761"/>
                  <a:pt x="4562" y="749"/>
                  <a:pt x="4534" y="740"/>
                </a:cubicBezTo>
                <a:cubicBezTo>
                  <a:pt x="4512" y="719"/>
                  <a:pt x="4494" y="720"/>
                  <a:pt x="4468" y="707"/>
                </a:cubicBezTo>
                <a:cubicBezTo>
                  <a:pt x="4435" y="691"/>
                  <a:pt x="4404" y="677"/>
                  <a:pt x="4369" y="666"/>
                </a:cubicBezTo>
                <a:cubicBezTo>
                  <a:pt x="4340" y="647"/>
                  <a:pt x="4352" y="652"/>
                  <a:pt x="4320" y="641"/>
                </a:cubicBezTo>
                <a:cubicBezTo>
                  <a:pt x="4304" y="636"/>
                  <a:pt x="4271" y="625"/>
                  <a:pt x="4271" y="625"/>
                </a:cubicBezTo>
                <a:cubicBezTo>
                  <a:pt x="4232" y="598"/>
                  <a:pt x="4255" y="611"/>
                  <a:pt x="4197" y="592"/>
                </a:cubicBezTo>
                <a:cubicBezTo>
                  <a:pt x="4189" y="589"/>
                  <a:pt x="4172" y="584"/>
                  <a:pt x="4172" y="584"/>
                </a:cubicBezTo>
                <a:cubicBezTo>
                  <a:pt x="4166" y="578"/>
                  <a:pt x="4162" y="571"/>
                  <a:pt x="4155" y="567"/>
                </a:cubicBezTo>
                <a:cubicBezTo>
                  <a:pt x="4140" y="559"/>
                  <a:pt x="4106" y="551"/>
                  <a:pt x="4106" y="551"/>
                </a:cubicBezTo>
                <a:cubicBezTo>
                  <a:pt x="4089" y="532"/>
                  <a:pt x="4049" y="510"/>
                  <a:pt x="4024" y="502"/>
                </a:cubicBezTo>
                <a:cubicBezTo>
                  <a:pt x="3987" y="477"/>
                  <a:pt x="3943" y="466"/>
                  <a:pt x="3900" y="452"/>
                </a:cubicBezTo>
                <a:cubicBezTo>
                  <a:pt x="3878" y="437"/>
                  <a:pt x="3850" y="422"/>
                  <a:pt x="3826" y="411"/>
                </a:cubicBezTo>
                <a:cubicBezTo>
                  <a:pt x="3819" y="408"/>
                  <a:pt x="3735" y="382"/>
                  <a:pt x="3728" y="378"/>
                </a:cubicBezTo>
                <a:cubicBezTo>
                  <a:pt x="3698" y="359"/>
                  <a:pt x="3663" y="340"/>
                  <a:pt x="3629" y="329"/>
                </a:cubicBezTo>
                <a:cubicBezTo>
                  <a:pt x="3589" y="302"/>
                  <a:pt x="3540" y="300"/>
                  <a:pt x="3497" y="279"/>
                </a:cubicBezTo>
                <a:cubicBezTo>
                  <a:pt x="3448" y="254"/>
                  <a:pt x="3493" y="274"/>
                  <a:pt x="3456" y="246"/>
                </a:cubicBezTo>
                <a:cubicBezTo>
                  <a:pt x="3429" y="226"/>
                  <a:pt x="3409" y="221"/>
                  <a:pt x="3390" y="197"/>
                </a:cubicBezTo>
                <a:cubicBezTo>
                  <a:pt x="3372" y="175"/>
                  <a:pt x="3368" y="152"/>
                  <a:pt x="3349" y="131"/>
                </a:cubicBezTo>
                <a:cubicBezTo>
                  <a:pt x="3336" y="90"/>
                  <a:pt x="3316" y="44"/>
                  <a:pt x="3316" y="0"/>
                </a:cubicBezTo>
              </a:path>
            </a:pathLst>
          </a:custGeom>
          <a:noFill/>
          <a:ln w="19050" cmpd="sng">
            <a:solidFill>
              <a:schemeClr val="accent1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6226" name="Rectangle 53"/>
          <p:cNvSpPr>
            <a:spLocks noChangeArrowheads="1"/>
          </p:cNvSpPr>
          <p:nvPr/>
        </p:nvSpPr>
        <p:spPr bwMode="auto">
          <a:xfrm>
            <a:off x="914400" y="4191000"/>
            <a:ext cx="211138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27" name="Rectangle 54"/>
          <p:cNvSpPr>
            <a:spLocks noChangeArrowheads="1"/>
          </p:cNvSpPr>
          <p:nvPr/>
        </p:nvSpPr>
        <p:spPr bwMode="auto">
          <a:xfrm>
            <a:off x="1617663" y="4191000"/>
            <a:ext cx="211137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28" name="Rectangle 55"/>
          <p:cNvSpPr>
            <a:spLocks noChangeArrowheads="1"/>
          </p:cNvSpPr>
          <p:nvPr/>
        </p:nvSpPr>
        <p:spPr bwMode="auto">
          <a:xfrm>
            <a:off x="2322513" y="4191000"/>
            <a:ext cx="211137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29" name="Rectangle 56"/>
          <p:cNvSpPr>
            <a:spLocks noChangeArrowheads="1"/>
          </p:cNvSpPr>
          <p:nvPr/>
        </p:nvSpPr>
        <p:spPr bwMode="auto">
          <a:xfrm>
            <a:off x="3025775" y="4191000"/>
            <a:ext cx="211138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30" name="Rectangle 57"/>
          <p:cNvSpPr>
            <a:spLocks noChangeArrowheads="1"/>
          </p:cNvSpPr>
          <p:nvPr/>
        </p:nvSpPr>
        <p:spPr bwMode="auto">
          <a:xfrm>
            <a:off x="4010025" y="2743200"/>
            <a:ext cx="211138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31" name="Rectangle 58"/>
          <p:cNvSpPr>
            <a:spLocks noChangeArrowheads="1"/>
          </p:cNvSpPr>
          <p:nvPr/>
        </p:nvSpPr>
        <p:spPr bwMode="auto">
          <a:xfrm>
            <a:off x="4854575" y="2743200"/>
            <a:ext cx="211138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32" name="Rectangle 59"/>
          <p:cNvSpPr>
            <a:spLocks noChangeArrowheads="1"/>
          </p:cNvSpPr>
          <p:nvPr/>
        </p:nvSpPr>
        <p:spPr bwMode="auto">
          <a:xfrm>
            <a:off x="4503738" y="4191000"/>
            <a:ext cx="211137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33" name="Rectangle 60"/>
          <p:cNvSpPr>
            <a:spLocks noChangeArrowheads="1"/>
          </p:cNvSpPr>
          <p:nvPr/>
        </p:nvSpPr>
        <p:spPr bwMode="auto">
          <a:xfrm>
            <a:off x="5207000" y="4191000"/>
            <a:ext cx="211138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34" name="Rectangle 61"/>
          <p:cNvSpPr>
            <a:spLocks noChangeArrowheads="1"/>
          </p:cNvSpPr>
          <p:nvPr/>
        </p:nvSpPr>
        <p:spPr bwMode="auto">
          <a:xfrm>
            <a:off x="6613525" y="4191000"/>
            <a:ext cx="211138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35" name="Rectangle 62"/>
          <p:cNvSpPr>
            <a:spLocks noChangeArrowheads="1"/>
          </p:cNvSpPr>
          <p:nvPr/>
        </p:nvSpPr>
        <p:spPr bwMode="auto">
          <a:xfrm>
            <a:off x="7316788" y="4191000"/>
            <a:ext cx="211137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36" name="Rectangle 63"/>
          <p:cNvSpPr>
            <a:spLocks noChangeArrowheads="1"/>
          </p:cNvSpPr>
          <p:nvPr/>
        </p:nvSpPr>
        <p:spPr bwMode="auto">
          <a:xfrm>
            <a:off x="8021638" y="4191000"/>
            <a:ext cx="211137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64AE49-563E-4D6A-84C7-94FFD52339A1}" type="slidenum">
              <a:rPr lang="en-GB"/>
              <a:pPr>
                <a:defRPr/>
              </a:pPr>
              <a:t>126</a:t>
            </a:fld>
            <a:endParaRPr lang="en-GB"/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B-Tree Traversal</a:t>
            </a:r>
          </a:p>
        </p:txBody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358900"/>
            <a:ext cx="7772400" cy="4114800"/>
          </a:xfrm>
        </p:spPr>
        <p:txBody>
          <a:bodyPr/>
          <a:lstStyle/>
          <a:p>
            <a:pPr marL="0" indent="0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b="1" smtClean="0"/>
              <a:t>Algorithm</a:t>
            </a:r>
            <a:r>
              <a:rPr lang="en-GB" sz="1800" smtClean="0"/>
              <a:t> 	BTreeTraversal (val</a:t>
            </a:r>
            <a:r>
              <a:rPr lang="en-GB" sz="1800" smtClean="0">
                <a:solidFill>
                  <a:schemeClr val="accent2"/>
                </a:solidFill>
              </a:rPr>
              <a:t> root</a:t>
            </a:r>
            <a:r>
              <a:rPr lang="en-GB" sz="1800" smtClean="0">
                <a:solidFill>
                  <a:srgbClr val="0000FF"/>
                </a:solidFill>
              </a:rPr>
              <a:t> </a:t>
            </a:r>
            <a:r>
              <a:rPr lang="en-GB" sz="1800" smtClean="0"/>
              <a:t>&lt;pointer&gt;)</a:t>
            </a:r>
          </a:p>
          <a:p>
            <a:pPr marL="0" indent="0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Processes tree using inorder traversal</a:t>
            </a:r>
          </a:p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	</a:t>
            </a:r>
            <a:r>
              <a:rPr lang="en-GB" sz="1800" b="1" smtClean="0"/>
              <a:t>Pre</a:t>
            </a:r>
            <a:r>
              <a:rPr lang="en-GB" sz="1800" smtClean="0"/>
              <a:t>		</a:t>
            </a:r>
            <a:r>
              <a:rPr lang="en-GB" sz="1800" smtClean="0">
                <a:solidFill>
                  <a:schemeClr val="accent2"/>
                </a:solidFill>
              </a:rPr>
              <a:t>root</a:t>
            </a:r>
            <a:r>
              <a:rPr lang="en-GB" sz="1800" smtClean="0">
                <a:solidFill>
                  <a:srgbClr val="0000FF"/>
                </a:solidFill>
              </a:rPr>
              <a:t> </a:t>
            </a:r>
            <a:r>
              <a:rPr lang="en-GB" sz="1800" smtClean="0"/>
              <a:t>is a pointer to B-tree</a:t>
            </a:r>
          </a:p>
          <a:p>
            <a:pPr marL="0" indent="0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	</a:t>
            </a:r>
            <a:r>
              <a:rPr lang="en-GB" sz="1800" b="1" smtClean="0"/>
              <a:t>Post		</a:t>
            </a:r>
            <a:r>
              <a:rPr lang="en-GB" sz="1800" smtClean="0"/>
              <a:t>Every entry has been processed in order</a:t>
            </a:r>
          </a:p>
          <a:p>
            <a:pPr marL="0" indent="0"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>
                <a:solidFill>
                  <a:schemeClr val="accent2"/>
                </a:solidFill>
              </a:rPr>
              <a:t>1</a:t>
            </a:r>
            <a:r>
              <a:rPr lang="en-GB" sz="1800" smtClean="0">
                <a:solidFill>
                  <a:srgbClr val="0000FF"/>
                </a:solidFill>
              </a:rPr>
              <a:t>   </a:t>
            </a:r>
            <a:r>
              <a:rPr lang="en-GB" sz="1800" smtClean="0"/>
              <a:t>scanCount = 0</a:t>
            </a:r>
          </a:p>
          <a:p>
            <a:pPr marL="0" indent="0"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>
                <a:solidFill>
                  <a:schemeClr val="accent2"/>
                </a:solidFill>
              </a:rPr>
              <a:t>2</a:t>
            </a:r>
            <a:r>
              <a:rPr lang="en-GB" sz="1800" smtClean="0"/>
              <a:t>	ptr = root </a:t>
            </a:r>
            <a:r>
              <a:rPr lang="en-GB" sz="1800" smtClean="0">
                <a:latin typeface="Symbol" pitchFamily="18" charset="2"/>
              </a:rPr>
              <a:t>-&gt;</a:t>
            </a:r>
            <a:r>
              <a:rPr lang="en-GB" sz="1800" smtClean="0"/>
              <a:t> firstPtr</a:t>
            </a:r>
          </a:p>
          <a:p>
            <a:pPr marL="0" indent="0"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>
                <a:solidFill>
                  <a:schemeClr val="accent2"/>
                </a:solidFill>
              </a:rPr>
              <a:t>3</a:t>
            </a:r>
            <a:r>
              <a:rPr lang="en-GB" sz="1800" smtClean="0"/>
              <a:t>	loop (scanCount &lt;= root </a:t>
            </a:r>
            <a:r>
              <a:rPr lang="en-GB" sz="1800" smtClean="0">
                <a:latin typeface="Symbol" pitchFamily="18" charset="2"/>
              </a:rPr>
              <a:t>-&gt;</a:t>
            </a:r>
            <a:r>
              <a:rPr lang="en-GB" sz="1800" smtClean="0"/>
              <a:t> numEntries)</a:t>
            </a:r>
          </a:p>
          <a:p>
            <a:pPr marL="0" indent="0"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</a:t>
            </a:r>
            <a:r>
              <a:rPr lang="en-GB" sz="1800" smtClean="0">
                <a:solidFill>
                  <a:schemeClr val="accent2"/>
                </a:solidFill>
              </a:rPr>
              <a:t>1</a:t>
            </a:r>
            <a:r>
              <a:rPr lang="en-GB" sz="1800" smtClean="0"/>
              <a:t>	if (ptr not null)</a:t>
            </a:r>
          </a:p>
          <a:p>
            <a:pPr marL="0" indent="0"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</a:t>
            </a:r>
            <a:r>
              <a:rPr lang="en-GB" sz="1800" smtClean="0">
                <a:solidFill>
                  <a:schemeClr val="accent2"/>
                </a:solidFill>
              </a:rPr>
              <a:t>1	</a:t>
            </a:r>
            <a:r>
              <a:rPr lang="en-GB" sz="1800" smtClean="0"/>
              <a:t>	BTreeTraversal (ptr)</a:t>
            </a:r>
          </a:p>
          <a:p>
            <a:pPr marL="0" indent="0"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</a:t>
            </a:r>
            <a:r>
              <a:rPr lang="en-GB" sz="1800" smtClean="0">
                <a:solidFill>
                  <a:schemeClr val="accent2"/>
                </a:solidFill>
              </a:rPr>
              <a:t>2	</a:t>
            </a:r>
            <a:r>
              <a:rPr lang="en-GB" sz="1800" smtClean="0"/>
              <a:t>scanCount = scanCount + 1</a:t>
            </a:r>
          </a:p>
          <a:p>
            <a:pPr marL="0" indent="0"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</a:t>
            </a:r>
            <a:r>
              <a:rPr lang="en-GB" sz="1800" smtClean="0">
                <a:solidFill>
                  <a:schemeClr val="accent2"/>
                </a:solidFill>
              </a:rPr>
              <a:t>3</a:t>
            </a:r>
            <a:r>
              <a:rPr lang="en-GB" sz="1800" smtClean="0"/>
              <a:t>	if (scanCount &lt;= root </a:t>
            </a:r>
            <a:r>
              <a:rPr lang="en-GB" sz="1800" smtClean="0">
                <a:latin typeface="Symbol" pitchFamily="18" charset="2"/>
              </a:rPr>
              <a:t>-&gt;</a:t>
            </a:r>
            <a:r>
              <a:rPr lang="en-GB" sz="1800" smtClean="0"/>
              <a:t> numEntries)</a:t>
            </a:r>
          </a:p>
          <a:p>
            <a:pPr marL="0" indent="0"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</a:t>
            </a:r>
            <a:r>
              <a:rPr lang="en-GB" sz="1800" smtClean="0">
                <a:solidFill>
                  <a:schemeClr val="accent2"/>
                </a:solidFill>
              </a:rPr>
              <a:t>1</a:t>
            </a:r>
            <a:r>
              <a:rPr lang="en-GB" sz="1800" smtClean="0"/>
              <a:t>		process (root </a:t>
            </a:r>
            <a:r>
              <a:rPr lang="en-GB" sz="1800" smtClean="0">
                <a:latin typeface="Symbol" pitchFamily="18" charset="2"/>
              </a:rPr>
              <a:t>-&gt; </a:t>
            </a:r>
            <a:r>
              <a:rPr lang="en-GB" sz="1800" smtClean="0"/>
              <a:t>entries[scanCount].data)</a:t>
            </a:r>
          </a:p>
          <a:p>
            <a:pPr marL="0" indent="0"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</a:t>
            </a:r>
            <a:r>
              <a:rPr lang="en-GB" sz="1800" smtClean="0">
                <a:solidFill>
                  <a:schemeClr val="accent2"/>
                </a:solidFill>
              </a:rPr>
              <a:t>	2</a:t>
            </a:r>
            <a:r>
              <a:rPr lang="en-GB" sz="1800" smtClean="0"/>
              <a:t>		ptr = root </a:t>
            </a:r>
            <a:r>
              <a:rPr lang="en-GB" sz="1800" smtClean="0">
                <a:latin typeface="Symbol" pitchFamily="18" charset="2"/>
              </a:rPr>
              <a:t>-&gt; </a:t>
            </a:r>
            <a:r>
              <a:rPr lang="en-GB" sz="1800" smtClean="0"/>
              <a:t>entries[scanCount].rightPtr</a:t>
            </a:r>
          </a:p>
          <a:p>
            <a:pPr marL="0" indent="0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>
                <a:solidFill>
                  <a:schemeClr val="accent2"/>
                </a:solidFill>
              </a:rPr>
              <a:t>4</a:t>
            </a:r>
            <a:r>
              <a:rPr lang="en-GB" sz="1800" smtClean="0"/>
              <a:t>	return</a:t>
            </a:r>
          </a:p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b="1" smtClean="0"/>
              <a:t>End</a:t>
            </a:r>
            <a:r>
              <a:rPr lang="en-GB" sz="1800" smtClean="0"/>
              <a:t>	 BTreeTraversal 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32C5D5-8699-4E53-AD1E-5CF960FF6C69}" type="slidenum">
              <a:rPr lang="en-GB"/>
              <a:pPr>
                <a:defRPr/>
              </a:pPr>
              <a:t>127</a:t>
            </a:fld>
            <a:endParaRPr lang="en-GB"/>
          </a:p>
        </p:txBody>
      </p:sp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B-Tree Search</a:t>
            </a:r>
          </a:p>
        </p:txBody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752600"/>
            <a:ext cx="7772400" cy="4114800"/>
          </a:xfrm>
        </p:spPr>
        <p:txBody>
          <a:bodyPr/>
          <a:lstStyle/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9738" algn="l"/>
                <a:tab pos="1812925" algn="l"/>
                <a:tab pos="1997075" algn="l"/>
                <a:tab pos="2479675" algn="l"/>
              </a:tabLst>
            </a:pPr>
            <a:r>
              <a:rPr lang="en-GB" sz="1800" b="1" smtClean="0"/>
              <a:t>Algorithm</a:t>
            </a:r>
            <a:r>
              <a:rPr lang="en-GB" sz="1800" smtClean="0"/>
              <a:t> 	BTreeSearch (val </a:t>
            </a:r>
            <a:r>
              <a:rPr lang="en-GB" sz="1800" smtClean="0">
                <a:solidFill>
                  <a:schemeClr val="accent2"/>
                </a:solidFill>
              </a:rPr>
              <a:t>root</a:t>
            </a:r>
            <a:r>
              <a:rPr lang="en-GB" sz="1800" smtClean="0">
                <a:solidFill>
                  <a:srgbClr val="0000FF"/>
                </a:solidFill>
              </a:rPr>
              <a:t> </a:t>
            </a:r>
            <a:r>
              <a:rPr lang="en-GB" sz="1800" smtClean="0"/>
              <a:t>&lt;pointer&gt;, val target &lt;key&gt;,</a:t>
            </a:r>
          </a:p>
          <a:p>
            <a:pPr marL="0" indent="0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9738" algn="l"/>
                <a:tab pos="1812925" algn="l"/>
                <a:tab pos="1997075" algn="l"/>
                <a:tab pos="2479675" algn="l"/>
              </a:tabLst>
            </a:pPr>
            <a:r>
              <a:rPr lang="en-GB" sz="1800" smtClean="0"/>
              <a:t>							   		   ref </a:t>
            </a:r>
            <a:r>
              <a:rPr lang="en-GB" sz="1800" smtClean="0">
                <a:solidFill>
                  <a:schemeClr val="accent2"/>
                </a:solidFill>
              </a:rPr>
              <a:t>node</a:t>
            </a:r>
            <a:r>
              <a:rPr lang="en-GB" sz="1800" smtClean="0"/>
              <a:t> &lt;pointer&gt;, ref </a:t>
            </a:r>
            <a:r>
              <a:rPr lang="en-GB" sz="1800" smtClean="0">
                <a:solidFill>
                  <a:schemeClr val="accent2"/>
                </a:solidFill>
              </a:rPr>
              <a:t>entryNo</a:t>
            </a:r>
            <a:r>
              <a:rPr lang="en-GB" sz="1800" smtClean="0"/>
              <a:t> &lt;index&gt;)</a:t>
            </a:r>
          </a:p>
          <a:p>
            <a:pPr marL="0" indent="0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9738" algn="l"/>
                <a:tab pos="1812925" algn="l"/>
                <a:tab pos="1997075" algn="l"/>
                <a:tab pos="2479675" algn="l"/>
              </a:tabLst>
            </a:pPr>
            <a:r>
              <a:rPr lang="en-GB" sz="1800" smtClean="0"/>
              <a:t>Recursively searches a B-tree for the target key</a:t>
            </a:r>
          </a:p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9738" algn="l"/>
                <a:tab pos="1812925" algn="l"/>
                <a:tab pos="1997075" algn="l"/>
                <a:tab pos="2479675" algn="l"/>
              </a:tabLst>
            </a:pPr>
            <a:r>
              <a:rPr lang="en-GB" sz="1800" smtClean="0"/>
              <a:t>			</a:t>
            </a:r>
            <a:r>
              <a:rPr lang="en-GB" sz="1800" b="1" smtClean="0"/>
              <a:t>Pre</a:t>
            </a:r>
            <a:r>
              <a:rPr lang="en-GB" sz="1800" smtClean="0"/>
              <a:t>				</a:t>
            </a:r>
            <a:r>
              <a:rPr lang="en-GB" sz="1800" smtClean="0">
                <a:solidFill>
                  <a:schemeClr val="accent2"/>
                </a:solidFill>
              </a:rPr>
              <a:t>root</a:t>
            </a:r>
            <a:r>
              <a:rPr lang="en-GB" sz="1800" smtClean="0">
                <a:solidFill>
                  <a:srgbClr val="0000FF"/>
                </a:solidFill>
              </a:rPr>
              <a:t> </a:t>
            </a:r>
            <a:r>
              <a:rPr lang="en-GB" sz="1800" smtClean="0"/>
              <a:t>is a pointer to a tree or subtree</a:t>
            </a:r>
          </a:p>
          <a:p>
            <a:pPr marL="0" indent="0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9738" algn="l"/>
                <a:tab pos="1812925" algn="l"/>
                <a:tab pos="1997075" algn="l"/>
                <a:tab pos="2479675" algn="l"/>
              </a:tabLst>
            </a:pPr>
            <a:r>
              <a:rPr lang="en-GB" sz="1800" smtClean="0"/>
              <a:t>								</a:t>
            </a:r>
            <a:r>
              <a:rPr lang="en-GB" sz="1800" smtClean="0">
                <a:solidFill>
                  <a:schemeClr val="accent2"/>
                </a:solidFill>
              </a:rPr>
              <a:t>target</a:t>
            </a:r>
            <a:r>
              <a:rPr lang="en-GB" sz="1800" smtClean="0"/>
              <a:t> is the data to be located</a:t>
            </a:r>
          </a:p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9738" algn="l"/>
                <a:tab pos="1812925" algn="l"/>
                <a:tab pos="1997075" algn="l"/>
                <a:tab pos="2479675" algn="l"/>
              </a:tabLst>
            </a:pPr>
            <a:r>
              <a:rPr lang="en-GB" sz="1800" smtClean="0"/>
              <a:t>			</a:t>
            </a:r>
            <a:r>
              <a:rPr lang="en-GB" sz="1800" b="1" smtClean="0"/>
              <a:t>Post				</a:t>
            </a:r>
            <a:r>
              <a:rPr lang="en-GB" sz="1800" smtClean="0"/>
              <a:t>if found --</a:t>
            </a:r>
          </a:p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9738" algn="l"/>
                <a:tab pos="1812925" algn="l"/>
                <a:tab pos="1997075" algn="l"/>
                <a:tab pos="2479675" algn="l"/>
              </a:tabLst>
            </a:pPr>
            <a:r>
              <a:rPr lang="en-GB" sz="1800" smtClean="0"/>
              <a:t>									node is pointer to located node</a:t>
            </a:r>
          </a:p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9738" algn="l"/>
                <a:tab pos="1812925" algn="l"/>
                <a:tab pos="1997075" algn="l"/>
                <a:tab pos="2479675" algn="l"/>
              </a:tabLst>
            </a:pPr>
            <a:r>
              <a:rPr lang="en-GB" sz="1800" smtClean="0"/>
              <a:t>									entryNo is entry within node</a:t>
            </a:r>
          </a:p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9738" algn="l"/>
                <a:tab pos="1812925" algn="l"/>
                <a:tab pos="1997075" algn="l"/>
                <a:tab pos="2479675" algn="l"/>
              </a:tabLst>
            </a:pPr>
            <a:r>
              <a:rPr lang="en-GB" sz="1800" smtClean="0"/>
              <a:t>								if not found --</a:t>
            </a:r>
          </a:p>
          <a:p>
            <a:pPr marL="0" indent="0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9738" algn="l"/>
                <a:tab pos="1812925" algn="l"/>
                <a:tab pos="1997075" algn="l"/>
                <a:tab pos="2479675" algn="l"/>
              </a:tabLst>
            </a:pPr>
            <a:r>
              <a:rPr lang="en-GB" sz="1800" smtClean="0"/>
              <a:t>									node is null and entryNo is zero</a:t>
            </a:r>
          </a:p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9738" algn="l"/>
                <a:tab pos="1812925" algn="l"/>
                <a:tab pos="1997075" algn="l"/>
                <a:tab pos="2479675" algn="l"/>
              </a:tabLst>
            </a:pPr>
            <a:r>
              <a:rPr lang="en-GB" sz="1800" smtClean="0"/>
              <a:t>			</a:t>
            </a:r>
            <a:r>
              <a:rPr lang="en-GB" sz="1800" b="1" smtClean="0"/>
              <a:t>Return</a:t>
            </a:r>
            <a:r>
              <a:rPr lang="en-GB" sz="1800" smtClean="0"/>
              <a:t> 	found &lt;boolean&gt;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C074B-7AAA-462D-B636-772699EC3A23}" type="slidenum">
              <a:rPr lang="en-GB"/>
              <a:pPr>
                <a:defRPr/>
              </a:pPr>
              <a:t>128</a:t>
            </a:fld>
            <a:endParaRPr lang="en-GB"/>
          </a:p>
        </p:txBody>
      </p:sp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B-Tree Search</a:t>
            </a:r>
          </a:p>
        </p:txBody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6263" y="1352550"/>
            <a:ext cx="7983537" cy="4114800"/>
          </a:xfrm>
        </p:spPr>
        <p:txBody>
          <a:bodyPr/>
          <a:lstStyle/>
          <a:p>
            <a:pPr marL="0" indent="0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9738" algn="l"/>
                <a:tab pos="2192338" algn="l"/>
              </a:tabLst>
            </a:pPr>
            <a:r>
              <a:rPr lang="en-GB" sz="1600" smtClean="0">
                <a:solidFill>
                  <a:schemeClr val="accent2"/>
                </a:solidFill>
              </a:rPr>
              <a:t>1 </a:t>
            </a:r>
            <a:r>
              <a:rPr lang="en-GB" sz="1600" smtClean="0">
                <a:solidFill>
                  <a:srgbClr val="0000FF"/>
                </a:solidFill>
              </a:rPr>
              <a:t>  </a:t>
            </a:r>
            <a:r>
              <a:rPr lang="en-GB" sz="1600" smtClean="0"/>
              <a:t>if (empty tree)</a:t>
            </a:r>
          </a:p>
          <a:p>
            <a:pPr marL="0" indent="0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9738" algn="l"/>
                <a:tab pos="2192338" algn="l"/>
              </a:tabLst>
            </a:pPr>
            <a:r>
              <a:rPr lang="en-GB" sz="1600" smtClean="0">
                <a:solidFill>
                  <a:srgbClr val="0000FF"/>
                </a:solidFill>
              </a:rPr>
              <a:t>	</a:t>
            </a:r>
            <a:r>
              <a:rPr lang="en-GB" sz="1600" smtClean="0">
                <a:solidFill>
                  <a:schemeClr val="accent2"/>
                </a:solidFill>
              </a:rPr>
              <a:t>1</a:t>
            </a:r>
            <a:r>
              <a:rPr lang="en-GB" sz="1600" smtClean="0"/>
              <a:t>	node = null</a:t>
            </a:r>
          </a:p>
          <a:p>
            <a:pPr marL="0" indent="0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9738" algn="l"/>
                <a:tab pos="2192338" algn="l"/>
              </a:tabLst>
            </a:pPr>
            <a:r>
              <a:rPr lang="en-GB" sz="1600" smtClean="0"/>
              <a:t>	</a:t>
            </a:r>
            <a:r>
              <a:rPr lang="en-GB" sz="1600" smtClean="0">
                <a:solidFill>
                  <a:schemeClr val="accent2"/>
                </a:solidFill>
              </a:rPr>
              <a:t>2</a:t>
            </a:r>
            <a:r>
              <a:rPr lang="en-GB" sz="1600" smtClean="0"/>
              <a:t>	entryNo = 0</a:t>
            </a:r>
          </a:p>
          <a:p>
            <a:pPr marL="0" indent="0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9738" algn="l"/>
                <a:tab pos="2192338" algn="l"/>
              </a:tabLst>
            </a:pPr>
            <a:r>
              <a:rPr lang="en-GB" sz="1600" smtClean="0"/>
              <a:t>	</a:t>
            </a:r>
            <a:r>
              <a:rPr lang="en-GB" sz="1600" smtClean="0">
                <a:solidFill>
                  <a:schemeClr val="accent2"/>
                </a:solidFill>
              </a:rPr>
              <a:t>3</a:t>
            </a:r>
            <a:r>
              <a:rPr lang="en-GB" sz="1600" smtClean="0"/>
              <a:t>	found = false</a:t>
            </a:r>
          </a:p>
          <a:p>
            <a:pPr marL="0" indent="0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9738" algn="l"/>
                <a:tab pos="2192338" algn="l"/>
              </a:tabLst>
            </a:pPr>
            <a:r>
              <a:rPr lang="en-GB" sz="1600" smtClean="0">
                <a:solidFill>
                  <a:schemeClr val="accent2"/>
                </a:solidFill>
              </a:rPr>
              <a:t>2</a:t>
            </a:r>
            <a:r>
              <a:rPr lang="en-GB" sz="1600" smtClean="0"/>
              <a:t>	else</a:t>
            </a:r>
          </a:p>
          <a:p>
            <a:pPr marL="0" indent="0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9738" algn="l"/>
                <a:tab pos="2192338" algn="l"/>
              </a:tabLst>
            </a:pPr>
            <a:r>
              <a:rPr lang="en-GB" sz="1600" smtClean="0"/>
              <a:t>	</a:t>
            </a:r>
            <a:r>
              <a:rPr lang="en-GB" sz="1600" smtClean="0">
                <a:solidFill>
                  <a:schemeClr val="accent2"/>
                </a:solidFill>
              </a:rPr>
              <a:t>1</a:t>
            </a:r>
            <a:r>
              <a:rPr lang="en-GB" sz="1600" smtClean="0"/>
              <a:t>	if (target &lt; first entry)</a:t>
            </a:r>
          </a:p>
          <a:p>
            <a:pPr marL="0" indent="0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9738" algn="l"/>
                <a:tab pos="2192338" algn="l"/>
              </a:tabLst>
            </a:pPr>
            <a:r>
              <a:rPr lang="en-GB" sz="1600" smtClean="0"/>
              <a:t>		</a:t>
            </a:r>
            <a:r>
              <a:rPr lang="en-GB" sz="1600" smtClean="0">
                <a:solidFill>
                  <a:schemeClr val="accent2"/>
                </a:solidFill>
              </a:rPr>
              <a:t>1</a:t>
            </a:r>
            <a:r>
              <a:rPr lang="en-GB" sz="1600" smtClean="0">
                <a:solidFill>
                  <a:srgbClr val="0000FF"/>
                </a:solidFill>
              </a:rPr>
              <a:t>	</a:t>
            </a:r>
            <a:r>
              <a:rPr lang="en-GB" sz="1600" smtClean="0"/>
              <a:t>	return BTreeSearch (root </a:t>
            </a:r>
            <a:r>
              <a:rPr lang="en-GB" sz="1600" smtClean="0">
                <a:latin typeface="Symbol" pitchFamily="18" charset="2"/>
              </a:rPr>
              <a:t>-&gt;</a:t>
            </a:r>
            <a:r>
              <a:rPr lang="en-GB" sz="1600" smtClean="0"/>
              <a:t> firstPtr, target, node, entryNo)</a:t>
            </a:r>
          </a:p>
          <a:p>
            <a:pPr marL="0" indent="0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9738" algn="l"/>
                <a:tab pos="2192338" algn="l"/>
              </a:tabLst>
            </a:pPr>
            <a:r>
              <a:rPr lang="en-GB" sz="1600" smtClean="0">
                <a:solidFill>
                  <a:schemeClr val="accent2"/>
                </a:solidFill>
              </a:rPr>
              <a:t>	2</a:t>
            </a:r>
            <a:r>
              <a:rPr lang="en-GB" sz="1600" smtClean="0"/>
              <a:t>	else</a:t>
            </a:r>
          </a:p>
          <a:p>
            <a:pPr marL="0" indent="0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9738" algn="l"/>
                <a:tab pos="2192338" algn="l"/>
              </a:tabLst>
            </a:pPr>
            <a:r>
              <a:rPr lang="en-GB" sz="1600" smtClean="0"/>
              <a:t>		</a:t>
            </a:r>
            <a:r>
              <a:rPr lang="en-GB" sz="1600" smtClean="0">
                <a:solidFill>
                  <a:schemeClr val="accent2"/>
                </a:solidFill>
              </a:rPr>
              <a:t>1</a:t>
            </a:r>
            <a:r>
              <a:rPr lang="en-GB" sz="1600" smtClean="0"/>
              <a:t>		entryNo = root </a:t>
            </a:r>
            <a:r>
              <a:rPr lang="en-GB" sz="1600" smtClean="0">
                <a:latin typeface="Symbol" pitchFamily="18" charset="2"/>
              </a:rPr>
              <a:t>-&gt; </a:t>
            </a:r>
            <a:r>
              <a:rPr lang="en-GB" sz="1600" smtClean="0"/>
              <a:t>numEntries</a:t>
            </a:r>
          </a:p>
          <a:p>
            <a:pPr marL="0" indent="0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9738" algn="l"/>
                <a:tab pos="2192338" algn="l"/>
              </a:tabLst>
            </a:pPr>
            <a:r>
              <a:rPr lang="en-GB" sz="1600" smtClean="0"/>
              <a:t>	</a:t>
            </a:r>
            <a:r>
              <a:rPr lang="en-GB" sz="1600" smtClean="0">
                <a:solidFill>
                  <a:schemeClr val="accent2"/>
                </a:solidFill>
              </a:rPr>
              <a:t>	2	</a:t>
            </a:r>
            <a:r>
              <a:rPr lang="en-GB" sz="1600" smtClean="0"/>
              <a:t>	loop (target &lt; root </a:t>
            </a:r>
            <a:r>
              <a:rPr lang="en-GB" sz="1600" smtClean="0">
                <a:latin typeface="Symbol" pitchFamily="18" charset="2"/>
              </a:rPr>
              <a:t>-&gt; </a:t>
            </a:r>
            <a:r>
              <a:rPr lang="en-GB" sz="1600" smtClean="0"/>
              <a:t>entries[entryNo].data.key)</a:t>
            </a:r>
          </a:p>
          <a:p>
            <a:pPr marL="0" indent="0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9738" algn="l"/>
                <a:tab pos="2192338" algn="l"/>
              </a:tabLst>
            </a:pPr>
            <a:r>
              <a:rPr lang="en-GB" sz="1600" smtClean="0"/>
              <a:t>				</a:t>
            </a:r>
            <a:r>
              <a:rPr lang="en-GB" sz="1600" smtClean="0">
                <a:solidFill>
                  <a:schemeClr val="accent2"/>
                </a:solidFill>
              </a:rPr>
              <a:t>1</a:t>
            </a:r>
            <a:r>
              <a:rPr lang="en-GB" sz="1600" smtClean="0"/>
              <a:t>	entryNo = entryNo - 1</a:t>
            </a:r>
          </a:p>
          <a:p>
            <a:pPr marL="0" indent="0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9738" algn="l"/>
                <a:tab pos="2192338" algn="l"/>
              </a:tabLst>
            </a:pPr>
            <a:r>
              <a:rPr lang="en-GB" sz="1600" smtClean="0"/>
              <a:t>		</a:t>
            </a:r>
            <a:r>
              <a:rPr lang="en-GB" sz="1600" smtClean="0">
                <a:solidFill>
                  <a:schemeClr val="accent2"/>
                </a:solidFill>
              </a:rPr>
              <a:t>3</a:t>
            </a:r>
            <a:r>
              <a:rPr lang="en-GB" sz="1600" smtClean="0"/>
              <a:t>		if (target = root </a:t>
            </a:r>
            <a:r>
              <a:rPr lang="en-GB" sz="1600" smtClean="0">
                <a:latin typeface="Symbol" pitchFamily="18" charset="2"/>
              </a:rPr>
              <a:t>-&gt; </a:t>
            </a:r>
            <a:r>
              <a:rPr lang="en-GB" sz="1600" smtClean="0"/>
              <a:t>entries[entryNo].data.key)</a:t>
            </a:r>
          </a:p>
          <a:p>
            <a:pPr marL="0" indent="0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9738" algn="l"/>
                <a:tab pos="2192338" algn="l"/>
              </a:tabLst>
            </a:pPr>
            <a:r>
              <a:rPr lang="en-GB" sz="1600" smtClean="0"/>
              <a:t>			</a:t>
            </a:r>
            <a:r>
              <a:rPr lang="en-GB" sz="1600" smtClean="0">
                <a:solidFill>
                  <a:schemeClr val="accent2"/>
                </a:solidFill>
              </a:rPr>
              <a:t>	1</a:t>
            </a:r>
            <a:r>
              <a:rPr lang="en-GB" sz="1600" smtClean="0"/>
              <a:t>	found = true</a:t>
            </a:r>
          </a:p>
          <a:p>
            <a:pPr marL="0" indent="0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9738" algn="l"/>
                <a:tab pos="2192338" algn="l"/>
              </a:tabLst>
            </a:pPr>
            <a:r>
              <a:rPr lang="en-GB" sz="1600" smtClean="0"/>
              <a:t>				</a:t>
            </a:r>
            <a:r>
              <a:rPr lang="en-GB" sz="1600" smtClean="0">
                <a:solidFill>
                  <a:schemeClr val="accent2"/>
                </a:solidFill>
              </a:rPr>
              <a:t>2</a:t>
            </a:r>
            <a:r>
              <a:rPr lang="en-GB" sz="1600" smtClean="0"/>
              <a:t>	node = root</a:t>
            </a:r>
          </a:p>
          <a:p>
            <a:pPr marL="0" indent="0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9738" algn="l"/>
                <a:tab pos="2192338" algn="l"/>
              </a:tabLst>
            </a:pPr>
            <a:r>
              <a:rPr lang="en-GB" sz="1600" smtClean="0"/>
              <a:t>		</a:t>
            </a:r>
            <a:r>
              <a:rPr lang="en-GB" sz="1600" smtClean="0">
                <a:solidFill>
                  <a:schemeClr val="accent2"/>
                </a:solidFill>
              </a:rPr>
              <a:t>4</a:t>
            </a:r>
            <a:r>
              <a:rPr lang="en-GB" sz="1600" smtClean="0"/>
              <a:t>		else</a:t>
            </a:r>
          </a:p>
          <a:p>
            <a:pPr marL="0" indent="0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9738" algn="l"/>
                <a:tab pos="2192338" algn="l"/>
              </a:tabLst>
            </a:pPr>
            <a:r>
              <a:rPr lang="en-GB" sz="1600" smtClean="0"/>
              <a:t>				</a:t>
            </a:r>
            <a:r>
              <a:rPr lang="en-GB" sz="1600" smtClean="0">
                <a:solidFill>
                  <a:schemeClr val="accent2"/>
                </a:solidFill>
              </a:rPr>
              <a:t>1</a:t>
            </a:r>
            <a:r>
              <a:rPr lang="en-GB" sz="1600" smtClean="0"/>
              <a:t>	return BTreeSearch (root </a:t>
            </a:r>
            <a:r>
              <a:rPr lang="en-GB" sz="1600" smtClean="0">
                <a:latin typeface="Symbol" pitchFamily="18" charset="2"/>
              </a:rPr>
              <a:t>-&gt;</a:t>
            </a:r>
            <a:r>
              <a:rPr lang="en-GB" sz="1600" smtClean="0"/>
              <a:t> entries[entryNo].rightPtr, target, node, entryNo)</a:t>
            </a:r>
          </a:p>
          <a:p>
            <a:pPr marL="0" indent="0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9738" algn="l"/>
                <a:tab pos="2192338" algn="l"/>
              </a:tabLst>
            </a:pPr>
            <a:r>
              <a:rPr lang="en-GB" sz="1600" smtClean="0">
                <a:solidFill>
                  <a:schemeClr val="accent2"/>
                </a:solidFill>
              </a:rPr>
              <a:t>4</a:t>
            </a:r>
            <a:r>
              <a:rPr lang="en-GB" sz="1600" smtClean="0"/>
              <a:t>	return found</a:t>
            </a:r>
          </a:p>
          <a:p>
            <a:pPr marL="0" indent="0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9738" algn="l"/>
                <a:tab pos="2192338" algn="l"/>
              </a:tabLst>
            </a:pPr>
            <a:r>
              <a:rPr lang="en-GB" sz="1600" b="1" smtClean="0"/>
              <a:t>End</a:t>
            </a:r>
            <a:r>
              <a:rPr lang="en-GB" sz="1600" smtClean="0"/>
              <a:t>	 BTreeTraversal </a:t>
            </a:r>
            <a:r>
              <a:rPr lang="en-GB" sz="180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32CBC9-C27D-4A28-AA78-6B26036155F1}" type="slidenum">
              <a:rPr lang="en-GB"/>
              <a:pPr>
                <a:defRPr/>
              </a:pPr>
              <a:t>129</a:t>
            </a:fld>
            <a:endParaRPr lang="en-GB"/>
          </a:p>
        </p:txBody>
      </p:sp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Red Black Tree</a:t>
            </a:r>
            <a:endParaRPr lang="en-GB" dirty="0"/>
          </a:p>
        </p:txBody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331200" cy="4953000"/>
          </a:xfrm>
        </p:spPr>
        <p:txBody>
          <a:bodyPr/>
          <a:lstStyle/>
          <a:p>
            <a:pPr marL="0" indent="0">
              <a:spcAft>
                <a:spcPct val="10000"/>
              </a:spcAft>
              <a:buFont typeface="Wingdings" pitchFamily="2" charset="2"/>
              <a:buChar char="§"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9738" algn="l"/>
                <a:tab pos="2192338" algn="l"/>
              </a:tabLst>
            </a:pPr>
            <a:r>
              <a:rPr lang="en-US" sz="1800" smtClean="0"/>
              <a:t> A </a:t>
            </a:r>
            <a:r>
              <a:rPr lang="en-US" sz="2400" i="1" smtClean="0"/>
              <a:t>red-black tree</a:t>
            </a:r>
            <a:r>
              <a:rPr lang="en-US" sz="2400" smtClean="0"/>
              <a:t> is a binary search tree with one extra attribute for each node: the </a:t>
            </a:r>
            <a:r>
              <a:rPr lang="en-US" sz="2400" i="1" smtClean="0"/>
              <a:t>colour</a:t>
            </a:r>
            <a:r>
              <a:rPr lang="en-US" sz="2400" smtClean="0"/>
              <a:t>, which is either red or black</a:t>
            </a:r>
          </a:p>
          <a:p>
            <a:pPr marL="0" indent="0">
              <a:spcAft>
                <a:spcPct val="10000"/>
              </a:spcAft>
              <a:buFont typeface="Wingdings" pitchFamily="2" charset="2"/>
              <a:buChar char="§"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9738" algn="l"/>
                <a:tab pos="2192338" algn="l"/>
              </a:tabLst>
            </a:pPr>
            <a:r>
              <a:rPr lang="en-US" sz="2400" smtClean="0"/>
              <a:t> We also need to keep track of the parent of each node, so that a red-black tree's node structure would be</a:t>
            </a:r>
          </a:p>
          <a:p>
            <a:pPr marL="0" indent="0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9738" algn="l"/>
                <a:tab pos="2192338" algn="l"/>
              </a:tabLst>
            </a:pPr>
            <a:r>
              <a:rPr lang="en-US" sz="1800" smtClean="0"/>
              <a:t>Struct red_black_node </a:t>
            </a:r>
          </a:p>
          <a:p>
            <a:pPr marL="0" indent="0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9738" algn="l"/>
                <a:tab pos="2192338" algn="l"/>
              </a:tabLst>
            </a:pPr>
            <a:r>
              <a:rPr lang="en-US" sz="1800" smtClean="0"/>
              <a:t>{ </a:t>
            </a:r>
          </a:p>
          <a:p>
            <a:pPr marL="0" indent="0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9738" algn="l"/>
                <a:tab pos="2192338" algn="l"/>
              </a:tabLst>
            </a:pPr>
            <a:r>
              <a:rPr lang="en-US" sz="1800" smtClean="0"/>
              <a:t>        enum color { red, black };</a:t>
            </a:r>
          </a:p>
          <a:p>
            <a:pPr marL="0" indent="0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9738" algn="l"/>
                <a:tab pos="2192338" algn="l"/>
              </a:tabLst>
            </a:pPr>
            <a:r>
              <a:rPr lang="en-US" sz="1800" smtClean="0"/>
              <a:t>        void *item;</a:t>
            </a:r>
          </a:p>
          <a:p>
            <a:pPr marL="0" indent="0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9738" algn="l"/>
                <a:tab pos="2192338" algn="l"/>
              </a:tabLst>
            </a:pPr>
            <a:r>
              <a:rPr lang="en-US" sz="1800" smtClean="0"/>
              <a:t>        struct red_black_node *left, *right, *parent;</a:t>
            </a:r>
          </a:p>
          <a:p>
            <a:pPr marL="0" indent="0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9738" algn="l"/>
                <a:tab pos="2192338" algn="l"/>
              </a:tabLst>
            </a:pPr>
            <a:r>
              <a:rPr lang="en-US" sz="1800" smtClean="0"/>
              <a:t>}</a:t>
            </a:r>
          </a:p>
          <a:p>
            <a:pPr marL="0" indent="0">
              <a:spcAft>
                <a:spcPct val="10000"/>
              </a:spcAft>
              <a:buFont typeface="Wingdings" pitchFamily="2" charset="2"/>
              <a:buChar char="§"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9738" algn="l"/>
                <a:tab pos="2192338" algn="l"/>
              </a:tabLst>
            </a:pPr>
            <a:r>
              <a:rPr lang="en-US" sz="2400" smtClean="0"/>
              <a:t> The NULL nodes which terminate the tree are considered to be the leaves and are coloured black</a:t>
            </a:r>
          </a:p>
          <a:p>
            <a:pPr marL="0" indent="0">
              <a:spcAft>
                <a:spcPct val="10000"/>
              </a:spcAft>
              <a:buFont typeface="Wingdings" pitchFamily="2" charset="2"/>
              <a:buChar char="§"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9738" algn="l"/>
                <a:tab pos="2192338" algn="l"/>
              </a:tabLst>
            </a:pPr>
            <a:r>
              <a:rPr lang="en-US" sz="2400" smtClean="0"/>
              <a:t>A </a:t>
            </a:r>
            <a:r>
              <a:rPr lang="en-US" sz="2400" b="1" smtClean="0"/>
              <a:t>red–black tree</a:t>
            </a:r>
            <a:r>
              <a:rPr lang="en-US" sz="2400" smtClean="0"/>
              <a:t> is a type of self-balancing binary search tree</a:t>
            </a:r>
            <a:endParaRPr lang="en-GB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229600" cy="1252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Trees: Viewed Recursively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idx="1"/>
          </p:nvPr>
        </p:nvSpPr>
        <p:spPr>
          <a:xfrm>
            <a:off x="1981200" y="4724400"/>
            <a:ext cx="5257800" cy="533400"/>
          </a:xfrm>
          <a:solidFill>
            <a:srgbClr val="99CCFF"/>
          </a:solidFill>
        </p:spPr>
        <p:txBody>
          <a:bodyPr rtlCol="0">
            <a:normAutofit lnSpcReduction="10000"/>
          </a:bodyPr>
          <a:lstStyle/>
          <a:p>
            <a:pPr marL="438912" indent="-320040" algn="ctr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smtClean="0"/>
              <a:t>A sub-tree is also a tree!!</a:t>
            </a:r>
          </a:p>
        </p:txBody>
      </p:sp>
      <p:pic>
        <p:nvPicPr>
          <p:cNvPr id="2150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727200"/>
            <a:ext cx="5105400" cy="269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A694B-CEFB-4B0F-880E-7EBA1A09FD2A}" type="slidenum">
              <a:rPr lang="en-GB"/>
              <a:pPr>
                <a:defRPr/>
              </a:pPr>
              <a:t>130</a:t>
            </a:fld>
            <a:endParaRPr lang="en-GB"/>
          </a:p>
        </p:txBody>
      </p:sp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Red Black Tree </a:t>
            </a:r>
            <a:r>
              <a:rPr lang="en-GB" sz="2000" dirty="0" smtClean="0"/>
              <a:t>{Contd..}</a:t>
            </a:r>
            <a:endParaRPr lang="en-GB" sz="2000" dirty="0"/>
          </a:p>
        </p:txBody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144000" cy="25908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 </a:t>
            </a:r>
            <a:r>
              <a:rPr lang="en-US" sz="2400" dirty="0" smtClean="0"/>
              <a:t>A red-black tree is a binary search tree which has the following </a:t>
            </a:r>
            <a:r>
              <a:rPr lang="en-US" sz="2400" i="1" dirty="0" smtClean="0"/>
              <a:t>red-black properties</a:t>
            </a:r>
            <a:r>
              <a:rPr lang="en-US" sz="2400" dirty="0" smtClean="0"/>
              <a:t>: </a:t>
            </a:r>
          </a:p>
          <a:p>
            <a:pPr lvl="1">
              <a:defRPr/>
            </a:pPr>
            <a:r>
              <a:rPr lang="en-US" sz="2000" dirty="0" smtClean="0"/>
              <a:t>Every node is either red or black </a:t>
            </a:r>
          </a:p>
          <a:p>
            <a:pPr lvl="1">
              <a:defRPr/>
            </a:pPr>
            <a:r>
              <a:rPr lang="en-US" sz="2000" dirty="0" smtClean="0"/>
              <a:t>Every leaf (NULL) is black </a:t>
            </a:r>
          </a:p>
          <a:p>
            <a:pPr lvl="1">
              <a:defRPr/>
            </a:pPr>
            <a:r>
              <a:rPr lang="en-US" sz="2000" dirty="0" smtClean="0"/>
              <a:t>If a node is red, then both its children can black</a:t>
            </a:r>
          </a:p>
          <a:p>
            <a:pPr lvl="1">
              <a:defRPr/>
            </a:pPr>
            <a:r>
              <a:rPr lang="en-US" sz="2000" dirty="0" smtClean="0"/>
              <a:t>Every simple path from a node to a descendant leaf contains the same number of black nodes</a:t>
            </a:r>
          </a:p>
          <a:p>
            <a:pPr marL="0" indent="0">
              <a:spcAft>
                <a:spcPct val="10000"/>
              </a:spcAft>
              <a:buFont typeface="Wingdings" pitchFamily="2" charset="2"/>
              <a:buChar char="§"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9738" algn="l"/>
                <a:tab pos="2192338" algn="l"/>
              </a:tabLst>
              <a:defRPr/>
            </a:pPr>
            <a:endParaRPr lang="en-GB" sz="2400" dirty="0" smtClean="0"/>
          </a:p>
        </p:txBody>
      </p:sp>
      <p:pic>
        <p:nvPicPr>
          <p:cNvPr id="1413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3810000"/>
            <a:ext cx="5011738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29EF4-970F-4ACA-BD48-53F683FDD738}" type="slidenum">
              <a:rPr lang="en-GB"/>
              <a:pPr>
                <a:defRPr/>
              </a:pPr>
              <a:t>131</a:t>
            </a:fld>
            <a:endParaRPr lang="en-GB"/>
          </a:p>
        </p:txBody>
      </p:sp>
      <p:sp>
        <p:nvSpPr>
          <p:cNvPr id="67482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Huffman Algorithm</a:t>
            </a:r>
            <a:endParaRPr lang="en-GB" dirty="0"/>
          </a:p>
        </p:txBody>
      </p:sp>
      <p:sp>
        <p:nvSpPr>
          <p:cNvPr id="14234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229600" cy="4625975"/>
          </a:xfrm>
        </p:spPr>
        <p:txBody>
          <a:bodyPr/>
          <a:lstStyle/>
          <a:p>
            <a:r>
              <a:rPr lang="en-US" smtClean="0"/>
              <a:t>Finds the minimum length bit string which can be used to encode a string of symbols</a:t>
            </a:r>
          </a:p>
          <a:p>
            <a:r>
              <a:rPr lang="en-US" smtClean="0"/>
              <a:t>One application is text compression</a:t>
            </a:r>
          </a:p>
          <a:p>
            <a:r>
              <a:rPr lang="en-US" smtClean="0"/>
              <a:t>What's the smallest number of bits (hence the minimum size of file) we can use to store an arbitrary piece of text?</a:t>
            </a:r>
          </a:p>
          <a:p>
            <a:r>
              <a:rPr lang="en-US" smtClean="0"/>
              <a:t>Huffman's scheme uses a table of frequency of occurrence for each symbol (or character) in the input</a:t>
            </a:r>
          </a:p>
          <a:p>
            <a:r>
              <a:rPr lang="en-US" smtClean="0"/>
              <a:t> </a:t>
            </a: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99E8D6-2E1F-440F-AD3B-2BA689FABFDD}" type="slidenum">
              <a:rPr lang="en-GB"/>
              <a:pPr>
                <a:defRPr/>
              </a:pPr>
              <a:t>132</a:t>
            </a:fld>
            <a:endParaRPr lang="en-GB"/>
          </a:p>
        </p:txBody>
      </p:sp>
      <p:sp>
        <p:nvSpPr>
          <p:cNvPr id="14336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495425"/>
            <a:ext cx="5257800" cy="5362575"/>
          </a:xfrm>
        </p:spPr>
        <p:txBody>
          <a:bodyPr/>
          <a:lstStyle/>
          <a:p>
            <a:r>
              <a:rPr lang="en-US" smtClean="0"/>
              <a:t>An encoding for each character is found by following the tree from the route to the character in the leaf</a:t>
            </a:r>
          </a:p>
          <a:p>
            <a:r>
              <a:rPr lang="en-US" smtClean="0"/>
              <a:t>the encoding is the string of symbols on each branch followed</a:t>
            </a:r>
            <a:endParaRPr lang="en-GB" smtClean="0"/>
          </a:p>
          <a:p>
            <a:endParaRPr lang="en-GB" smtClean="0"/>
          </a:p>
        </p:txBody>
      </p:sp>
      <p:pic>
        <p:nvPicPr>
          <p:cNvPr id="14336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1963" y="1524000"/>
            <a:ext cx="3602037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65" name="TextBox 5"/>
          <p:cNvSpPr txBox="1">
            <a:spLocks noChangeArrowheads="1"/>
          </p:cNvSpPr>
          <p:nvPr/>
        </p:nvSpPr>
        <p:spPr bwMode="auto">
          <a:xfrm>
            <a:off x="5562600" y="4495800"/>
            <a:ext cx="35814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For example:</a:t>
            </a:r>
            <a:br>
              <a:rPr lang="en-US"/>
            </a:br>
            <a:r>
              <a:rPr lang="en-US"/>
              <a:t>String    Encoding TEA       10 00 010 SEA       011 00 010 TEN       10 00 110 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Huffman Algorithm </a:t>
            </a:r>
            <a:r>
              <a:rPr lang="en-GB" sz="2000" dirty="0" smtClean="0"/>
              <a:t>{Contd..}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54A42F-547A-4624-8E78-BE3846DAB7A5}" type="slidenum">
              <a:rPr lang="en-GB"/>
              <a:pPr>
                <a:defRPr/>
              </a:pPr>
              <a:t>133</a:t>
            </a:fld>
            <a:endParaRPr lang="en-GB"/>
          </a:p>
        </p:txBody>
      </p:sp>
      <p:sp>
        <p:nvSpPr>
          <p:cNvPr id="14438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6705600" cy="5362575"/>
          </a:xfrm>
        </p:spPr>
        <p:txBody>
          <a:bodyPr/>
          <a:lstStyle/>
          <a:p>
            <a:r>
              <a:rPr lang="en-US" sz="2100" smtClean="0"/>
              <a:t>Initial data sorted by frequency</a:t>
            </a:r>
          </a:p>
          <a:p>
            <a:r>
              <a:rPr lang="en-US" sz="2100" smtClean="0"/>
              <a:t>Combine the two lowest frequencies, </a:t>
            </a:r>
            <a:r>
              <a:rPr lang="en-US" sz="2100" b="1" smtClean="0">
                <a:solidFill>
                  <a:srgbClr val="FF0000"/>
                </a:solidFill>
              </a:rPr>
              <a:t>F</a:t>
            </a:r>
            <a:r>
              <a:rPr lang="en-US" sz="2100" smtClean="0"/>
              <a:t> and </a:t>
            </a:r>
            <a:r>
              <a:rPr lang="en-US" sz="2100" b="1" smtClean="0">
                <a:solidFill>
                  <a:srgbClr val="FF0000"/>
                </a:solidFill>
              </a:rPr>
              <a:t>E</a:t>
            </a:r>
            <a:r>
              <a:rPr lang="en-US" sz="2100" smtClean="0"/>
              <a:t>, to form a sub-tree of weight </a:t>
            </a:r>
            <a:r>
              <a:rPr lang="en-US" sz="2100" b="1" smtClean="0">
                <a:solidFill>
                  <a:srgbClr val="0070C0"/>
                </a:solidFill>
              </a:rPr>
              <a:t>14</a:t>
            </a:r>
          </a:p>
          <a:p>
            <a:r>
              <a:rPr lang="en-US" sz="2100" smtClean="0"/>
              <a:t>Move it into its correct place</a:t>
            </a:r>
          </a:p>
          <a:p>
            <a:r>
              <a:rPr lang="en-US" sz="2100" smtClean="0"/>
              <a:t>Again combine the two lowest frequencies, </a:t>
            </a:r>
            <a:r>
              <a:rPr lang="en-US" sz="2100" b="1" smtClean="0">
                <a:solidFill>
                  <a:srgbClr val="FF0000"/>
                </a:solidFill>
              </a:rPr>
              <a:t>C</a:t>
            </a:r>
            <a:r>
              <a:rPr lang="en-US" sz="2100" smtClean="0"/>
              <a:t> and </a:t>
            </a:r>
            <a:r>
              <a:rPr lang="en-US" sz="2100" b="1" smtClean="0">
                <a:solidFill>
                  <a:srgbClr val="FF0000"/>
                </a:solidFill>
              </a:rPr>
              <a:t>B</a:t>
            </a:r>
            <a:r>
              <a:rPr lang="en-US" sz="2100" smtClean="0"/>
              <a:t>, to form a sub-tree of weight </a:t>
            </a:r>
            <a:r>
              <a:rPr lang="en-US" sz="2100" b="1" smtClean="0">
                <a:solidFill>
                  <a:srgbClr val="0070C0"/>
                </a:solidFill>
              </a:rPr>
              <a:t>25</a:t>
            </a:r>
          </a:p>
          <a:p>
            <a:r>
              <a:rPr lang="en-US" sz="2100" smtClean="0"/>
              <a:t>Move it into its correct place</a:t>
            </a:r>
          </a:p>
          <a:p>
            <a:r>
              <a:rPr lang="en-US" sz="2100" smtClean="0"/>
              <a:t>Now the sub-tree with weight, </a:t>
            </a:r>
            <a:r>
              <a:rPr lang="en-US" sz="2100" b="1" smtClean="0">
                <a:solidFill>
                  <a:srgbClr val="0070C0"/>
                </a:solidFill>
              </a:rPr>
              <a:t>14</a:t>
            </a:r>
            <a:r>
              <a:rPr lang="en-US" sz="2100" smtClean="0"/>
              <a:t>, and </a:t>
            </a:r>
            <a:r>
              <a:rPr lang="en-US" sz="2100" b="1" smtClean="0">
                <a:solidFill>
                  <a:srgbClr val="FF0000"/>
                </a:solidFill>
              </a:rPr>
              <a:t>D</a:t>
            </a:r>
            <a:r>
              <a:rPr lang="en-US" sz="2100" smtClean="0"/>
              <a:t> are combined to make a tree of weight, </a:t>
            </a:r>
            <a:r>
              <a:rPr lang="en-US" sz="2100" b="1" smtClean="0">
                <a:solidFill>
                  <a:srgbClr val="0070C0"/>
                </a:solidFill>
              </a:rPr>
              <a:t>30</a:t>
            </a:r>
          </a:p>
          <a:p>
            <a:r>
              <a:rPr lang="en-US" sz="2100" smtClean="0"/>
              <a:t>Move it to its correct place</a:t>
            </a:r>
          </a:p>
          <a:p>
            <a:r>
              <a:rPr lang="en-US" sz="2100" smtClean="0"/>
              <a:t>Now the two lowest weights are held by the "</a:t>
            </a:r>
            <a:r>
              <a:rPr lang="en-US" sz="2100" b="1" smtClean="0">
                <a:solidFill>
                  <a:srgbClr val="0070C0"/>
                </a:solidFill>
              </a:rPr>
              <a:t>25</a:t>
            </a:r>
            <a:r>
              <a:rPr lang="en-US" sz="2100" smtClean="0"/>
              <a:t>" and "</a:t>
            </a:r>
            <a:r>
              <a:rPr lang="en-US" sz="2100" b="1" smtClean="0">
                <a:solidFill>
                  <a:srgbClr val="0070C0"/>
                </a:solidFill>
              </a:rPr>
              <a:t>30</a:t>
            </a:r>
            <a:r>
              <a:rPr lang="en-US" sz="2100" smtClean="0"/>
              <a:t>" sub-trees, so combine them to make one of weight, </a:t>
            </a:r>
            <a:r>
              <a:rPr lang="en-US" sz="2100" b="1" smtClean="0">
                <a:solidFill>
                  <a:srgbClr val="0070C0"/>
                </a:solidFill>
              </a:rPr>
              <a:t>55</a:t>
            </a:r>
          </a:p>
          <a:p>
            <a:r>
              <a:rPr lang="en-US" sz="2100" smtClean="0"/>
              <a:t> Move it after the </a:t>
            </a:r>
            <a:r>
              <a:rPr lang="en-US" sz="2100" b="1" smtClean="0">
                <a:solidFill>
                  <a:srgbClr val="FF0000"/>
                </a:solidFill>
              </a:rPr>
              <a:t>A</a:t>
            </a:r>
          </a:p>
          <a:p>
            <a:r>
              <a:rPr lang="en-US" sz="2100" smtClean="0"/>
              <a:t>Combine the </a:t>
            </a:r>
            <a:r>
              <a:rPr lang="en-US" sz="2100" b="1" smtClean="0">
                <a:solidFill>
                  <a:srgbClr val="FF0000"/>
                </a:solidFill>
              </a:rPr>
              <a:t>A</a:t>
            </a:r>
            <a:r>
              <a:rPr lang="en-US" sz="2100" smtClean="0"/>
              <a:t> and the "</a:t>
            </a:r>
            <a:r>
              <a:rPr lang="en-US" sz="2100" b="1" smtClean="0">
                <a:solidFill>
                  <a:srgbClr val="0070C0"/>
                </a:solidFill>
              </a:rPr>
              <a:t>55</a:t>
            </a:r>
            <a:r>
              <a:rPr lang="en-US" sz="2100" smtClean="0"/>
              <a:t>" sub-tree to produce the final tree and assign </a:t>
            </a:r>
            <a:r>
              <a:rPr lang="en-US" sz="2100" b="1" smtClean="0">
                <a:solidFill>
                  <a:srgbClr val="0070C0"/>
                </a:solidFill>
              </a:rPr>
              <a:t>o</a:t>
            </a:r>
            <a:r>
              <a:rPr lang="en-US" sz="2100" smtClean="0"/>
              <a:t> to left paths and </a:t>
            </a:r>
            <a:r>
              <a:rPr lang="en-US" sz="2100" b="1" smtClean="0">
                <a:solidFill>
                  <a:srgbClr val="0070C0"/>
                </a:solidFill>
              </a:rPr>
              <a:t>1</a:t>
            </a:r>
            <a:r>
              <a:rPr lang="en-US" sz="2100" smtClean="0"/>
              <a:t> to right paths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Huffman Algorithm </a:t>
            </a:r>
            <a:r>
              <a:rPr lang="en-GB" sz="2000" dirty="0" smtClean="0"/>
              <a:t>{Contd..}</a:t>
            </a:r>
            <a:endParaRPr lang="en-GB" sz="2000" dirty="0"/>
          </a:p>
        </p:txBody>
      </p:sp>
      <p:sp>
        <p:nvSpPr>
          <p:cNvPr id="144389" name="TextBox 6"/>
          <p:cNvSpPr txBox="1">
            <a:spLocks noChangeArrowheads="1"/>
          </p:cNvSpPr>
          <p:nvPr/>
        </p:nvSpPr>
        <p:spPr bwMode="auto">
          <a:xfrm>
            <a:off x="6705600" y="1600200"/>
            <a:ext cx="24384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 A   B  C   D  E  F</a:t>
            </a:r>
          </a:p>
          <a:p>
            <a:r>
              <a:rPr lang="en-US" sz="2000"/>
              <a:t>45 13 12 16  9  5</a:t>
            </a:r>
          </a:p>
          <a:p>
            <a:endParaRPr lang="en-US" sz="1000"/>
          </a:p>
          <a:p>
            <a:r>
              <a:rPr lang="en-US" sz="2000">
                <a:solidFill>
                  <a:srgbClr val="FF0000"/>
                </a:solidFill>
              </a:rPr>
              <a:t>F  E  C   B   D  A</a:t>
            </a:r>
          </a:p>
          <a:p>
            <a:r>
              <a:rPr lang="en-US" sz="2000">
                <a:solidFill>
                  <a:srgbClr val="FF0000"/>
                </a:solidFill>
              </a:rPr>
              <a:t>5  9 12 13 16 45</a:t>
            </a:r>
          </a:p>
        </p:txBody>
      </p:sp>
      <p:pic>
        <p:nvPicPr>
          <p:cNvPr id="1443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3657600"/>
            <a:ext cx="259080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Binary Trees</a:t>
            </a:r>
          </a:p>
        </p:txBody>
      </p:sp>
      <p:sp>
        <p:nvSpPr>
          <p:cNvPr id="12291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37550" cy="2133600"/>
          </a:xfrm>
        </p:spPr>
        <p:txBody>
          <a:bodyPr rtlCol="0">
            <a:normAutofit fontScale="85000" lnSpcReduction="10000"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>
                <a:solidFill>
                  <a:srgbClr val="FF0000"/>
                </a:solidFill>
              </a:rPr>
              <a:t>Binary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tree</a:t>
            </a:r>
            <a:r>
              <a:rPr lang="en-US" dirty="0" smtClean="0"/>
              <a:t>: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tree with all internal nodes of </a:t>
            </a:r>
            <a:r>
              <a:rPr lang="en-US" dirty="0" smtClean="0">
                <a:solidFill>
                  <a:srgbClr val="FF0000"/>
                </a:solidFill>
              </a:rPr>
              <a:t>degree 2</a:t>
            </a:r>
            <a:endParaRPr lang="en-US" dirty="0" smtClean="0"/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/>
              <a:t>Recursive View: a binary tree is either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empty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an internal node (the </a:t>
            </a:r>
            <a:r>
              <a:rPr lang="en-US" i="1" dirty="0" smtClean="0">
                <a:solidFill>
                  <a:srgbClr val="E62E20"/>
                </a:solidFill>
              </a:rPr>
              <a:t>root</a:t>
            </a:r>
            <a:r>
              <a:rPr lang="en-US" dirty="0" smtClean="0"/>
              <a:t>) and </a:t>
            </a:r>
            <a:r>
              <a:rPr lang="en-US" dirty="0" smtClean="0">
                <a:solidFill>
                  <a:srgbClr val="E62E20"/>
                </a:solidFill>
              </a:rPr>
              <a:t>two binary trees</a:t>
            </a:r>
            <a:r>
              <a:rPr lang="en-US" dirty="0" smtClean="0"/>
              <a:t> </a:t>
            </a:r>
            <a:r>
              <a:rPr lang="en-US" i="1" dirty="0" smtClean="0"/>
              <a:t>(left </a:t>
            </a:r>
            <a:r>
              <a:rPr lang="en-US" i="1" dirty="0" err="1" smtClean="0"/>
              <a:t>subtree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right </a:t>
            </a:r>
            <a:r>
              <a:rPr lang="en-US" i="1" dirty="0" err="1" smtClean="0"/>
              <a:t>subtree</a:t>
            </a:r>
            <a:r>
              <a:rPr lang="en-US" dirty="0" smtClean="0"/>
              <a:t>)</a:t>
            </a:r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886200"/>
            <a:ext cx="4343400" cy="284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Binary Trees: An Example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337550" cy="609600"/>
          </a:xfrm>
        </p:spPr>
        <p:txBody>
          <a:bodyPr rtlCol="0">
            <a:normAutofit lnSpcReduction="10000"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/>
              <a:t>Arithmetic expression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dirty="0" smtClean="0"/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222500"/>
            <a:ext cx="6781800" cy="463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49D92D-C8FA-4BCD-AEDE-B2B4500AA722}" type="slidenum">
              <a:rPr lang="en-GB"/>
              <a:pPr>
                <a:defRPr/>
              </a:pPr>
              <a:t>16</a:t>
            </a:fld>
            <a:endParaRPr lang="en-GB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468438"/>
            <a:ext cx="7740650" cy="4627562"/>
          </a:xfrm>
        </p:spPr>
        <p:txBody>
          <a:bodyPr/>
          <a:lstStyle/>
          <a:p>
            <a:pPr marL="377825" indent="-377825" eaLnBrk="1" hangingPunct="1">
              <a:buClr>
                <a:schemeClr val="tx1"/>
              </a:buClr>
            </a:pPr>
            <a:r>
              <a:rPr lang="en-GB" smtClean="0"/>
              <a:t>Height of binary trees: </a:t>
            </a:r>
          </a:p>
          <a:p>
            <a:pPr marL="1154113" lvl="3" indent="-377825" eaLnBrk="1" hangingPunct="1">
              <a:spcBef>
                <a:spcPct val="50000"/>
              </a:spcBef>
              <a:buClr>
                <a:schemeClr val="tx1"/>
              </a:buClr>
              <a:buFontTx/>
              <a:buNone/>
            </a:pPr>
            <a:r>
              <a:rPr lang="en-GB" sz="3200" smtClean="0">
                <a:solidFill>
                  <a:srgbClr val="FF0000"/>
                </a:solidFill>
              </a:rPr>
              <a:t>H</a:t>
            </a:r>
            <a:r>
              <a:rPr lang="en-GB" sz="3200" baseline="-25000" smtClean="0">
                <a:solidFill>
                  <a:srgbClr val="FF0000"/>
                </a:solidFill>
              </a:rPr>
              <a:t>max</a:t>
            </a:r>
            <a:r>
              <a:rPr lang="en-GB" sz="3200" smtClean="0">
                <a:solidFill>
                  <a:schemeClr val="accent2"/>
                </a:solidFill>
              </a:rPr>
              <a:t> </a:t>
            </a:r>
            <a:r>
              <a:rPr lang="en-GB" sz="3200" smtClean="0"/>
              <a:t>= N</a:t>
            </a:r>
          </a:p>
          <a:p>
            <a:pPr marL="1154113" lvl="3" indent="-377825" eaLnBrk="1" hangingPunct="1">
              <a:spcBef>
                <a:spcPct val="50000"/>
              </a:spcBef>
              <a:buClr>
                <a:schemeClr val="tx1"/>
              </a:buClr>
              <a:buFontTx/>
              <a:buNone/>
            </a:pPr>
            <a:r>
              <a:rPr lang="en-GB" sz="3200" smtClean="0">
                <a:solidFill>
                  <a:srgbClr val="FF0000"/>
                </a:solidFill>
              </a:rPr>
              <a:t>H</a:t>
            </a:r>
            <a:r>
              <a:rPr lang="en-GB" sz="3200" baseline="-25000" smtClean="0">
                <a:solidFill>
                  <a:srgbClr val="FF0000"/>
                </a:solidFill>
              </a:rPr>
              <a:t>min</a:t>
            </a:r>
            <a:r>
              <a:rPr lang="en-GB" sz="3200" smtClean="0">
                <a:solidFill>
                  <a:schemeClr val="accent2"/>
                </a:solidFill>
              </a:rPr>
              <a:t> </a:t>
            </a:r>
            <a:r>
              <a:rPr lang="en-GB" sz="3200" smtClean="0"/>
              <a:t>= </a:t>
            </a:r>
            <a:r>
              <a:rPr lang="en-GB" sz="3200" smtClean="0">
                <a:sym typeface="Symbol" pitchFamily="18" charset="2"/>
              </a:rPr>
              <a:t></a:t>
            </a:r>
            <a:r>
              <a:rPr lang="en-GB" sz="3200" smtClean="0"/>
              <a:t>log</a:t>
            </a:r>
            <a:r>
              <a:rPr lang="en-GB" sz="3200" baseline="-25000" smtClean="0"/>
              <a:t>2</a:t>
            </a:r>
            <a:r>
              <a:rPr lang="en-GB" sz="3200" smtClean="0"/>
              <a:t>N</a:t>
            </a:r>
            <a:r>
              <a:rPr lang="en-GB" sz="3200" smtClean="0">
                <a:sym typeface="Symbol" pitchFamily="18" charset="2"/>
              </a:rPr>
              <a:t></a:t>
            </a:r>
            <a:r>
              <a:rPr lang="en-GB" sz="3200" smtClean="0"/>
              <a:t> + 1</a:t>
            </a:r>
          </a:p>
          <a:p>
            <a:pPr marL="1154113" lvl="3" indent="-377825" eaLnBrk="1" hangingPunct="1">
              <a:spcBef>
                <a:spcPct val="50000"/>
              </a:spcBef>
              <a:buClr>
                <a:schemeClr val="tx1"/>
              </a:buClr>
              <a:buFontTx/>
              <a:buNone/>
            </a:pPr>
            <a:r>
              <a:rPr lang="en-GB" sz="3200" smtClean="0">
                <a:solidFill>
                  <a:srgbClr val="FF0000"/>
                </a:solidFill>
              </a:rPr>
              <a:t>N</a:t>
            </a:r>
            <a:r>
              <a:rPr lang="en-GB" sz="3200" baseline="-25000" smtClean="0">
                <a:solidFill>
                  <a:srgbClr val="FF0000"/>
                </a:solidFill>
              </a:rPr>
              <a:t>min</a:t>
            </a:r>
            <a:r>
              <a:rPr lang="en-GB" sz="3200" smtClean="0">
                <a:solidFill>
                  <a:schemeClr val="accent2"/>
                </a:solidFill>
              </a:rPr>
              <a:t> </a:t>
            </a:r>
            <a:r>
              <a:rPr lang="en-GB" sz="3200" smtClean="0"/>
              <a:t>= H</a:t>
            </a:r>
          </a:p>
          <a:p>
            <a:pPr marL="1154113" lvl="3" indent="-377825" eaLnBrk="1" hangingPunct="1">
              <a:spcBef>
                <a:spcPct val="50000"/>
              </a:spcBef>
              <a:buClr>
                <a:schemeClr val="tx1"/>
              </a:buClr>
              <a:buFontTx/>
              <a:buNone/>
            </a:pPr>
            <a:r>
              <a:rPr lang="en-GB" sz="3200" smtClean="0">
                <a:solidFill>
                  <a:srgbClr val="FF0000"/>
                </a:solidFill>
              </a:rPr>
              <a:t>N</a:t>
            </a:r>
            <a:r>
              <a:rPr lang="en-GB" sz="3200" baseline="-25000" smtClean="0">
                <a:solidFill>
                  <a:srgbClr val="FF0000"/>
                </a:solidFill>
              </a:rPr>
              <a:t>max</a:t>
            </a:r>
            <a:r>
              <a:rPr lang="en-GB" sz="3200" smtClean="0">
                <a:solidFill>
                  <a:schemeClr val="accent2"/>
                </a:solidFill>
              </a:rPr>
              <a:t> </a:t>
            </a:r>
            <a:r>
              <a:rPr lang="en-GB" sz="3200" smtClean="0"/>
              <a:t>= 2</a:t>
            </a:r>
            <a:r>
              <a:rPr lang="en-GB" sz="3200" baseline="30000" smtClean="0"/>
              <a:t>H</a:t>
            </a:r>
            <a:r>
              <a:rPr lang="en-GB" sz="3200" smtClean="0"/>
              <a:t> </a:t>
            </a:r>
            <a:r>
              <a:rPr lang="en-GB" sz="3200" smtClean="0">
                <a:latin typeface="Symbol" pitchFamily="18" charset="2"/>
              </a:rPr>
              <a:t>-</a:t>
            </a:r>
            <a:r>
              <a:rPr lang="en-GB" sz="3200" smtClean="0"/>
              <a:t> 1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5448"/>
            <a:ext cx="8382000" cy="1252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solidFill>
                  <a:schemeClr val="accent1">
                    <a:satMod val="150000"/>
                  </a:schemeClr>
                </a:solidFill>
              </a:rPr>
              <a:t>Binary </a:t>
            </a:r>
            <a:r>
              <a:rPr lang="en-GB" dirty="0" smtClean="0">
                <a:solidFill>
                  <a:schemeClr val="accent1">
                    <a:satMod val="150000"/>
                  </a:schemeClr>
                </a:solidFill>
              </a:rPr>
              <a:t>Trees: Properties</a:t>
            </a:r>
            <a:endParaRPr lang="en-GB" sz="2200" dirty="0">
              <a:solidFill>
                <a:schemeClr val="accent1">
                  <a:satMod val="1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D7E15B-67FF-4FE4-8498-294A5A93F007}" type="slidenum">
              <a:rPr lang="en-GB"/>
              <a:pPr>
                <a:defRPr/>
              </a:pPr>
              <a:t>17</a:t>
            </a:fld>
            <a:endParaRPr lang="en-GB"/>
          </a:p>
        </p:txBody>
      </p:sp>
      <p:sp>
        <p:nvSpPr>
          <p:cNvPr id="2560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Balance: </a:t>
            </a:r>
          </a:p>
          <a:p>
            <a:pPr lvl="1" eaLnBrk="1" hangingPunct="1">
              <a:spcAft>
                <a:spcPct val="30000"/>
              </a:spcAft>
              <a:buClr>
                <a:schemeClr val="tx1"/>
              </a:buClr>
              <a:buFont typeface="Tahoma" pitchFamily="34" charset="0"/>
              <a:buChar char="–"/>
            </a:pPr>
            <a:r>
              <a:rPr lang="en-GB" smtClean="0">
                <a:solidFill>
                  <a:srgbClr val="FF0000"/>
                </a:solidFill>
              </a:rPr>
              <a:t>Balance</a:t>
            </a:r>
            <a:r>
              <a:rPr lang="en-GB" smtClean="0">
                <a:solidFill>
                  <a:schemeClr val="accent2"/>
                </a:solidFill>
              </a:rPr>
              <a:t> </a:t>
            </a:r>
            <a:r>
              <a:rPr lang="en-GB" smtClean="0">
                <a:solidFill>
                  <a:srgbClr val="FF0000"/>
                </a:solidFill>
              </a:rPr>
              <a:t>factor</a:t>
            </a:r>
            <a:r>
              <a:rPr lang="en-GB" smtClean="0"/>
              <a:t>: B = H</a:t>
            </a:r>
            <a:r>
              <a:rPr lang="en-GB" baseline="-25000" smtClean="0"/>
              <a:t>L</a:t>
            </a:r>
            <a:r>
              <a:rPr lang="en-GB" smtClean="0"/>
              <a:t> </a:t>
            </a:r>
            <a:r>
              <a:rPr lang="en-GB" smtClean="0">
                <a:latin typeface="Symbol" pitchFamily="18" charset="2"/>
              </a:rPr>
              <a:t>-</a:t>
            </a:r>
            <a:r>
              <a:rPr lang="en-GB" smtClean="0"/>
              <a:t> H</a:t>
            </a:r>
            <a:r>
              <a:rPr lang="en-GB" baseline="-25000" smtClean="0"/>
              <a:t>R</a:t>
            </a:r>
          </a:p>
          <a:p>
            <a:pPr lvl="1" eaLnBrk="1" hangingPunct="1">
              <a:spcAft>
                <a:spcPct val="30000"/>
              </a:spcAft>
              <a:buClr>
                <a:schemeClr val="tx1"/>
              </a:buClr>
              <a:buFont typeface="Tahoma" pitchFamily="34" charset="0"/>
              <a:buChar char="–"/>
            </a:pPr>
            <a:r>
              <a:rPr lang="en-GB" smtClean="0">
                <a:solidFill>
                  <a:srgbClr val="FF0000"/>
                </a:solidFill>
              </a:rPr>
              <a:t>Balanced</a:t>
            </a:r>
            <a:r>
              <a:rPr lang="en-GB" smtClean="0">
                <a:solidFill>
                  <a:schemeClr val="accent2"/>
                </a:solidFill>
              </a:rPr>
              <a:t> </a:t>
            </a:r>
            <a:r>
              <a:rPr lang="en-GB" smtClean="0">
                <a:solidFill>
                  <a:srgbClr val="FF0000"/>
                </a:solidFill>
              </a:rPr>
              <a:t>tree</a:t>
            </a:r>
            <a:r>
              <a:rPr lang="en-GB" smtClean="0"/>
              <a:t>: balance factor is </a:t>
            </a:r>
            <a:r>
              <a:rPr lang="en-GB" smtClean="0">
                <a:solidFill>
                  <a:srgbClr val="FF0000"/>
                </a:solidFill>
              </a:rPr>
              <a:t>0</a:t>
            </a:r>
            <a:r>
              <a:rPr lang="en-GB" smtClean="0"/>
              <a:t>, </a:t>
            </a:r>
            <a:r>
              <a:rPr lang="en-GB" smtClean="0">
                <a:solidFill>
                  <a:srgbClr val="FF0000"/>
                </a:solidFill>
              </a:rPr>
              <a:t>-1</a:t>
            </a:r>
            <a:r>
              <a:rPr lang="en-GB" smtClean="0"/>
              <a:t>, or </a:t>
            </a:r>
            <a:r>
              <a:rPr lang="en-GB" smtClean="0">
                <a:solidFill>
                  <a:srgbClr val="FF0000"/>
                </a:solidFill>
              </a:rPr>
              <a:t>1</a:t>
            </a:r>
          </a:p>
          <a:p>
            <a:pPr lvl="1" eaLnBrk="1" hangingPunct="1">
              <a:spcAft>
                <a:spcPct val="30000"/>
              </a:spcAft>
              <a:buClr>
                <a:schemeClr val="tx1"/>
              </a:buClr>
              <a:buFont typeface="Tahoma" pitchFamily="34" charset="0"/>
              <a:buNone/>
            </a:pPr>
            <a:r>
              <a:rPr lang="en-GB" smtClean="0"/>
              <a:t>				 sub-trees are balanced</a:t>
            </a:r>
          </a:p>
          <a:p>
            <a:pPr lvl="1" eaLnBrk="1" hangingPunct="1">
              <a:spcAft>
                <a:spcPct val="30000"/>
              </a:spcAft>
              <a:buClr>
                <a:schemeClr val="tx1"/>
              </a:buClr>
              <a:buFont typeface="Tahoma" pitchFamily="34" charset="0"/>
              <a:buChar char="–"/>
            </a:pPr>
            <a:endParaRPr lang="en-GB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5448"/>
            <a:ext cx="8382000" cy="1252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solidFill>
                  <a:schemeClr val="accent1">
                    <a:satMod val="150000"/>
                  </a:schemeClr>
                </a:solidFill>
              </a:rPr>
              <a:t>Binary </a:t>
            </a:r>
            <a:r>
              <a:rPr lang="en-GB" dirty="0" smtClean="0">
                <a:solidFill>
                  <a:schemeClr val="accent1">
                    <a:satMod val="150000"/>
                  </a:schemeClr>
                </a:solidFill>
              </a:rPr>
              <a:t>Trees: Properties </a:t>
            </a:r>
            <a:r>
              <a:rPr lang="en-GB" sz="2200" dirty="0" smtClean="0">
                <a:solidFill>
                  <a:schemeClr val="accent1">
                    <a:satMod val="150000"/>
                  </a:schemeClr>
                </a:solidFill>
              </a:rPr>
              <a:t>{Contd..}</a:t>
            </a:r>
            <a:endParaRPr lang="en-GB" sz="2200" dirty="0">
              <a:solidFill>
                <a:schemeClr val="accent1">
                  <a:satMod val="1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12F1C-1EBA-4038-A85C-80D4E9308A4A}" type="slidenum">
              <a:rPr lang="en-GB"/>
              <a:pPr>
                <a:defRPr/>
              </a:pPr>
              <a:t>18</a:t>
            </a:fld>
            <a:endParaRPr lang="en-GB"/>
          </a:p>
        </p:txBody>
      </p:sp>
      <p:sp>
        <p:nvSpPr>
          <p:cNvPr id="548924" name="Rectangle 60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lnSpcReduction="10000"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GB" dirty="0"/>
              <a:t>Completeness: </a:t>
            </a:r>
          </a:p>
          <a:p>
            <a:pPr marL="731520" lvl="1" indent="-274320" eaLnBrk="1" fontAlgn="auto" hangingPunct="1">
              <a:spcAft>
                <a:spcPct val="30000"/>
              </a:spcAft>
              <a:buClr>
                <a:schemeClr val="tx1"/>
              </a:buClr>
              <a:buFont typeface="Tahoma" pitchFamily="34" charset="0"/>
              <a:buChar char="–"/>
              <a:defRPr/>
            </a:pPr>
            <a:r>
              <a:rPr lang="en-GB" dirty="0">
                <a:solidFill>
                  <a:srgbClr val="FF0000"/>
                </a:solidFill>
              </a:rPr>
              <a:t>Complete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>
                <a:solidFill>
                  <a:srgbClr val="FF0000"/>
                </a:solidFill>
              </a:rPr>
              <a:t>tree</a:t>
            </a:r>
            <a:r>
              <a:rPr lang="en-GB" dirty="0"/>
              <a:t>:	  </a:t>
            </a:r>
          </a:p>
          <a:p>
            <a:pPr marL="731520" lvl="1" indent="-274320" eaLnBrk="1" fontAlgn="auto" hangingPunct="1">
              <a:spcAft>
                <a:spcPct val="30000"/>
              </a:spcAft>
              <a:buClr>
                <a:schemeClr val="tx1"/>
              </a:buClr>
              <a:buFont typeface="Tahoma" pitchFamily="34" charset="0"/>
              <a:buNone/>
              <a:defRPr/>
            </a:pPr>
            <a:r>
              <a:rPr lang="en-GB" dirty="0"/>
              <a:t>	</a:t>
            </a:r>
            <a:r>
              <a:rPr lang="en-GB" dirty="0" err="1"/>
              <a:t>N</a:t>
            </a:r>
            <a:r>
              <a:rPr lang="en-GB" baseline="-25000" dirty="0" err="1"/>
              <a:t>max</a:t>
            </a:r>
            <a:r>
              <a:rPr lang="en-GB" dirty="0"/>
              <a:t> = 2</a:t>
            </a:r>
            <a:r>
              <a:rPr lang="en-GB" baseline="30000" dirty="0"/>
              <a:t>H</a:t>
            </a:r>
            <a:r>
              <a:rPr lang="en-GB" dirty="0"/>
              <a:t> </a:t>
            </a:r>
            <a:r>
              <a:rPr lang="en-GB" dirty="0">
                <a:latin typeface="Symbol" pitchFamily="18" charset="2"/>
              </a:rPr>
              <a:t>-</a:t>
            </a:r>
            <a:r>
              <a:rPr lang="en-GB" dirty="0"/>
              <a:t> 1 </a:t>
            </a:r>
          </a:p>
          <a:p>
            <a:pPr marL="731520" lvl="1" indent="-274320" eaLnBrk="1" fontAlgn="auto" hangingPunct="1">
              <a:spcAft>
                <a:spcPct val="30000"/>
              </a:spcAft>
              <a:buClr>
                <a:schemeClr val="tx1"/>
              </a:buClr>
              <a:buFont typeface="Tahoma" pitchFamily="34" charset="0"/>
              <a:buNone/>
              <a:defRPr/>
            </a:pPr>
            <a:r>
              <a:rPr lang="en-GB" dirty="0"/>
              <a:t>	</a:t>
            </a:r>
            <a:r>
              <a:rPr lang="en-GB" sz="2000" dirty="0"/>
              <a:t>(last level is full)</a:t>
            </a:r>
            <a:endParaRPr lang="en-GB" sz="2000" dirty="0">
              <a:solidFill>
                <a:schemeClr val="accent2"/>
              </a:solidFill>
            </a:endParaRPr>
          </a:p>
          <a:p>
            <a:pPr marL="731520" lvl="1" indent="-274320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tx1"/>
              </a:buClr>
              <a:buFont typeface="Tahoma" pitchFamily="34" charset="0"/>
              <a:buChar char="–"/>
              <a:defRPr/>
            </a:pPr>
            <a:r>
              <a:rPr lang="en-GB" dirty="0">
                <a:solidFill>
                  <a:srgbClr val="FF0000"/>
                </a:solidFill>
              </a:rPr>
              <a:t>Nearly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>
                <a:solidFill>
                  <a:srgbClr val="FF0000"/>
                </a:solidFill>
              </a:rPr>
              <a:t>complete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>
                <a:solidFill>
                  <a:srgbClr val="FF0000"/>
                </a:solidFill>
              </a:rPr>
              <a:t>tree</a:t>
            </a:r>
            <a:r>
              <a:rPr lang="en-GB" dirty="0"/>
              <a:t>:	  </a:t>
            </a:r>
          </a:p>
          <a:p>
            <a:pPr marL="731520" lvl="1" indent="-274320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tx1"/>
              </a:buClr>
              <a:buFont typeface="Tahoma" pitchFamily="34" charset="0"/>
              <a:buNone/>
              <a:defRPr/>
            </a:pPr>
            <a:r>
              <a:rPr lang="en-GB" dirty="0"/>
              <a:t>	</a:t>
            </a:r>
            <a:r>
              <a:rPr lang="en-GB" dirty="0" err="1"/>
              <a:t>H</a:t>
            </a:r>
            <a:r>
              <a:rPr lang="en-GB" baseline="-25000" dirty="0" err="1"/>
              <a:t>min</a:t>
            </a:r>
            <a:r>
              <a:rPr lang="en-GB" dirty="0"/>
              <a:t> = </a:t>
            </a:r>
            <a:r>
              <a:rPr lang="en-GB" dirty="0">
                <a:sym typeface="Symbol" pitchFamily="18" charset="2"/>
              </a:rPr>
              <a:t></a:t>
            </a:r>
            <a:r>
              <a:rPr lang="en-GB" dirty="0"/>
              <a:t>log</a:t>
            </a:r>
            <a:r>
              <a:rPr lang="en-GB" baseline="-25000" dirty="0"/>
              <a:t>2</a:t>
            </a:r>
            <a:r>
              <a:rPr lang="en-GB" dirty="0"/>
              <a:t>N</a:t>
            </a:r>
            <a:r>
              <a:rPr lang="en-GB" dirty="0">
                <a:sym typeface="Symbol" pitchFamily="18" charset="2"/>
              </a:rPr>
              <a:t> </a:t>
            </a:r>
            <a:r>
              <a:rPr lang="en-GB" dirty="0">
                <a:latin typeface="Symbol" pitchFamily="18" charset="2"/>
              </a:rPr>
              <a:t>+</a:t>
            </a:r>
            <a:r>
              <a:rPr lang="en-GB" dirty="0"/>
              <a:t> 1 </a:t>
            </a:r>
          </a:p>
          <a:p>
            <a:pPr marL="731520" lvl="1" indent="-274320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tx1"/>
              </a:buClr>
              <a:buFont typeface="Tahoma" pitchFamily="34" charset="0"/>
              <a:buNone/>
              <a:defRPr/>
            </a:pPr>
            <a:r>
              <a:rPr lang="en-GB" dirty="0"/>
              <a:t>	</a:t>
            </a:r>
            <a:r>
              <a:rPr lang="en-GB" sz="2000" dirty="0"/>
              <a:t>nodes in the last level are </a:t>
            </a:r>
          </a:p>
          <a:p>
            <a:pPr marL="731520" lvl="1" indent="-274320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Tahoma" pitchFamily="34" charset="0"/>
              <a:buNone/>
              <a:defRPr/>
            </a:pPr>
            <a:r>
              <a:rPr lang="en-GB" sz="2000" dirty="0"/>
              <a:t>	on the left</a:t>
            </a:r>
          </a:p>
        </p:txBody>
      </p:sp>
      <p:sp>
        <p:nvSpPr>
          <p:cNvPr id="26628" name="Oval 35"/>
          <p:cNvSpPr>
            <a:spLocks noChangeArrowheads="1"/>
          </p:cNvSpPr>
          <p:nvPr/>
        </p:nvSpPr>
        <p:spPr bwMode="auto">
          <a:xfrm>
            <a:off x="5888038" y="2209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A</a:t>
            </a:r>
          </a:p>
        </p:txBody>
      </p:sp>
      <p:cxnSp>
        <p:nvCxnSpPr>
          <p:cNvPr id="26629" name="AutoShape 38"/>
          <p:cNvCxnSpPr>
            <a:cxnSpLocks noChangeShapeType="1"/>
            <a:stCxn id="26628" idx="3"/>
            <a:endCxn id="26631" idx="7"/>
          </p:cNvCxnSpPr>
          <p:nvPr/>
        </p:nvCxnSpPr>
        <p:spPr bwMode="auto">
          <a:xfrm flipH="1">
            <a:off x="5605463" y="2544763"/>
            <a:ext cx="354012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30" name="AutoShape 39"/>
          <p:cNvCxnSpPr>
            <a:cxnSpLocks noChangeShapeType="1"/>
            <a:stCxn id="26628" idx="5"/>
            <a:endCxn id="26636" idx="1"/>
          </p:cNvCxnSpPr>
          <p:nvPr/>
        </p:nvCxnSpPr>
        <p:spPr bwMode="auto">
          <a:xfrm>
            <a:off x="6308725" y="2544763"/>
            <a:ext cx="355600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6631" name="Oval 40"/>
          <p:cNvSpPr>
            <a:spLocks noChangeArrowheads="1"/>
          </p:cNvSpPr>
          <p:nvPr/>
        </p:nvSpPr>
        <p:spPr bwMode="auto">
          <a:xfrm>
            <a:off x="5184775" y="2743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B</a:t>
            </a:r>
          </a:p>
        </p:txBody>
      </p:sp>
      <p:sp>
        <p:nvSpPr>
          <p:cNvPr id="26632" name="Oval 41"/>
          <p:cNvSpPr>
            <a:spLocks noChangeArrowheads="1"/>
          </p:cNvSpPr>
          <p:nvPr/>
        </p:nvSpPr>
        <p:spPr bwMode="auto">
          <a:xfrm>
            <a:off x="4832350" y="34290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D</a:t>
            </a:r>
          </a:p>
        </p:txBody>
      </p:sp>
      <p:sp>
        <p:nvSpPr>
          <p:cNvPr id="26633" name="Oval 42"/>
          <p:cNvSpPr>
            <a:spLocks noChangeArrowheads="1"/>
          </p:cNvSpPr>
          <p:nvPr/>
        </p:nvSpPr>
        <p:spPr bwMode="auto">
          <a:xfrm>
            <a:off x="5537200" y="3429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E</a:t>
            </a:r>
          </a:p>
        </p:txBody>
      </p:sp>
      <p:cxnSp>
        <p:nvCxnSpPr>
          <p:cNvPr id="26634" name="AutoShape 43"/>
          <p:cNvCxnSpPr>
            <a:cxnSpLocks noChangeShapeType="1"/>
            <a:stCxn id="26631" idx="3"/>
            <a:endCxn id="26632" idx="0"/>
          </p:cNvCxnSpPr>
          <p:nvPr/>
        </p:nvCxnSpPr>
        <p:spPr bwMode="auto">
          <a:xfrm flipH="1">
            <a:off x="5078413" y="3078163"/>
            <a:ext cx="1778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35" name="AutoShape 44"/>
          <p:cNvCxnSpPr>
            <a:cxnSpLocks noChangeShapeType="1"/>
            <a:stCxn id="26631" idx="5"/>
            <a:endCxn id="26633" idx="0"/>
          </p:cNvCxnSpPr>
          <p:nvPr/>
        </p:nvCxnSpPr>
        <p:spPr bwMode="auto">
          <a:xfrm>
            <a:off x="5605463" y="3078163"/>
            <a:ext cx="1778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6636" name="Oval 52"/>
          <p:cNvSpPr>
            <a:spLocks noChangeArrowheads="1"/>
          </p:cNvSpPr>
          <p:nvPr/>
        </p:nvSpPr>
        <p:spPr bwMode="auto">
          <a:xfrm>
            <a:off x="6591300" y="27432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C</a:t>
            </a:r>
          </a:p>
        </p:txBody>
      </p:sp>
      <p:sp>
        <p:nvSpPr>
          <p:cNvPr id="26637" name="Oval 53"/>
          <p:cNvSpPr>
            <a:spLocks noChangeArrowheads="1"/>
          </p:cNvSpPr>
          <p:nvPr/>
        </p:nvSpPr>
        <p:spPr bwMode="auto">
          <a:xfrm>
            <a:off x="6240463" y="3429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F</a:t>
            </a:r>
          </a:p>
        </p:txBody>
      </p:sp>
      <p:sp>
        <p:nvSpPr>
          <p:cNvPr id="26638" name="Oval 54"/>
          <p:cNvSpPr>
            <a:spLocks noChangeArrowheads="1"/>
          </p:cNvSpPr>
          <p:nvPr/>
        </p:nvSpPr>
        <p:spPr bwMode="auto">
          <a:xfrm>
            <a:off x="6943725" y="3429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G</a:t>
            </a:r>
          </a:p>
        </p:txBody>
      </p:sp>
      <p:cxnSp>
        <p:nvCxnSpPr>
          <p:cNvPr id="26639" name="AutoShape 55"/>
          <p:cNvCxnSpPr>
            <a:cxnSpLocks noChangeShapeType="1"/>
            <a:stCxn id="26636" idx="3"/>
            <a:endCxn id="26637" idx="0"/>
          </p:cNvCxnSpPr>
          <p:nvPr/>
        </p:nvCxnSpPr>
        <p:spPr bwMode="auto">
          <a:xfrm flipH="1">
            <a:off x="6486525" y="3078163"/>
            <a:ext cx="1778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40" name="AutoShape 56"/>
          <p:cNvCxnSpPr>
            <a:cxnSpLocks noChangeShapeType="1"/>
            <a:stCxn id="26636" idx="5"/>
            <a:endCxn id="26638" idx="0"/>
          </p:cNvCxnSpPr>
          <p:nvPr/>
        </p:nvCxnSpPr>
        <p:spPr bwMode="auto">
          <a:xfrm>
            <a:off x="7011988" y="3078163"/>
            <a:ext cx="1778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6641" name="Oval 61"/>
          <p:cNvSpPr>
            <a:spLocks noChangeArrowheads="1"/>
          </p:cNvSpPr>
          <p:nvPr/>
        </p:nvSpPr>
        <p:spPr bwMode="auto">
          <a:xfrm>
            <a:off x="5910263" y="4219575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A</a:t>
            </a:r>
          </a:p>
        </p:txBody>
      </p:sp>
      <p:cxnSp>
        <p:nvCxnSpPr>
          <p:cNvPr id="26642" name="AutoShape 62"/>
          <p:cNvCxnSpPr>
            <a:cxnSpLocks noChangeShapeType="1"/>
            <a:stCxn id="26641" idx="3"/>
            <a:endCxn id="26644" idx="7"/>
          </p:cNvCxnSpPr>
          <p:nvPr/>
        </p:nvCxnSpPr>
        <p:spPr bwMode="auto">
          <a:xfrm flipH="1">
            <a:off x="5627688" y="4554538"/>
            <a:ext cx="354012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43" name="AutoShape 63"/>
          <p:cNvCxnSpPr>
            <a:cxnSpLocks noChangeShapeType="1"/>
            <a:stCxn id="26641" idx="5"/>
            <a:endCxn id="26649" idx="1"/>
          </p:cNvCxnSpPr>
          <p:nvPr/>
        </p:nvCxnSpPr>
        <p:spPr bwMode="auto">
          <a:xfrm>
            <a:off x="6330950" y="4554538"/>
            <a:ext cx="355600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6644" name="Oval 64"/>
          <p:cNvSpPr>
            <a:spLocks noChangeArrowheads="1"/>
          </p:cNvSpPr>
          <p:nvPr/>
        </p:nvSpPr>
        <p:spPr bwMode="auto">
          <a:xfrm>
            <a:off x="5207000" y="4752975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B</a:t>
            </a:r>
          </a:p>
        </p:txBody>
      </p:sp>
      <p:sp>
        <p:nvSpPr>
          <p:cNvPr id="26645" name="Oval 65"/>
          <p:cNvSpPr>
            <a:spLocks noChangeArrowheads="1"/>
          </p:cNvSpPr>
          <p:nvPr/>
        </p:nvSpPr>
        <p:spPr bwMode="auto">
          <a:xfrm>
            <a:off x="4854575" y="5438775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D</a:t>
            </a:r>
          </a:p>
        </p:txBody>
      </p:sp>
      <p:sp>
        <p:nvSpPr>
          <p:cNvPr id="26646" name="Oval 66"/>
          <p:cNvSpPr>
            <a:spLocks noChangeArrowheads="1"/>
          </p:cNvSpPr>
          <p:nvPr/>
        </p:nvSpPr>
        <p:spPr bwMode="auto">
          <a:xfrm>
            <a:off x="5557838" y="5438775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E</a:t>
            </a:r>
          </a:p>
        </p:txBody>
      </p:sp>
      <p:cxnSp>
        <p:nvCxnSpPr>
          <p:cNvPr id="26647" name="AutoShape 67"/>
          <p:cNvCxnSpPr>
            <a:cxnSpLocks noChangeShapeType="1"/>
            <a:stCxn id="26644" idx="3"/>
            <a:endCxn id="26645" idx="0"/>
          </p:cNvCxnSpPr>
          <p:nvPr/>
        </p:nvCxnSpPr>
        <p:spPr bwMode="auto">
          <a:xfrm flipH="1">
            <a:off x="5100638" y="5087938"/>
            <a:ext cx="1778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48" name="AutoShape 68"/>
          <p:cNvCxnSpPr>
            <a:cxnSpLocks noChangeShapeType="1"/>
            <a:stCxn id="26644" idx="5"/>
            <a:endCxn id="26646" idx="0"/>
          </p:cNvCxnSpPr>
          <p:nvPr/>
        </p:nvCxnSpPr>
        <p:spPr bwMode="auto">
          <a:xfrm>
            <a:off x="5627688" y="5087938"/>
            <a:ext cx="1778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6649" name="Oval 69"/>
          <p:cNvSpPr>
            <a:spLocks noChangeArrowheads="1"/>
          </p:cNvSpPr>
          <p:nvPr/>
        </p:nvSpPr>
        <p:spPr bwMode="auto">
          <a:xfrm>
            <a:off x="6613525" y="4752975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C</a:t>
            </a: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5448"/>
            <a:ext cx="8382000" cy="1252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solidFill>
                  <a:schemeClr val="accent1">
                    <a:satMod val="150000"/>
                  </a:schemeClr>
                </a:solidFill>
              </a:rPr>
              <a:t>Binary </a:t>
            </a:r>
            <a:r>
              <a:rPr lang="en-GB" dirty="0" smtClean="0">
                <a:solidFill>
                  <a:schemeClr val="accent1">
                    <a:satMod val="150000"/>
                  </a:schemeClr>
                </a:solidFill>
              </a:rPr>
              <a:t>Trees: Properties </a:t>
            </a:r>
            <a:r>
              <a:rPr lang="en-GB" sz="2200" dirty="0" smtClean="0">
                <a:solidFill>
                  <a:schemeClr val="accent1">
                    <a:satMod val="150000"/>
                  </a:schemeClr>
                </a:solidFill>
              </a:rPr>
              <a:t>{Contd..}</a:t>
            </a:r>
            <a:endParaRPr lang="en-GB" sz="2200" dirty="0">
              <a:solidFill>
                <a:schemeClr val="accent1">
                  <a:satMod val="1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3B00E4-8E17-4B04-8F3E-A089611651F0}" type="slidenum">
              <a:rPr lang="en-GB"/>
              <a:pPr>
                <a:defRPr/>
              </a:pPr>
              <a:t>19</a:t>
            </a:fld>
            <a:endParaRPr lang="en-GB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solidFill>
                  <a:schemeClr val="accent1">
                    <a:satMod val="150000"/>
                  </a:schemeClr>
                </a:solidFill>
              </a:rPr>
              <a:t>Binary </a:t>
            </a:r>
            <a:r>
              <a:rPr lang="en-GB" dirty="0" smtClean="0">
                <a:solidFill>
                  <a:schemeClr val="accent1">
                    <a:satMod val="150000"/>
                  </a:schemeClr>
                </a:solidFill>
              </a:rPr>
              <a:t>Trees: </a:t>
            </a:r>
            <a:r>
              <a:rPr lang="en-GB" dirty="0">
                <a:solidFill>
                  <a:schemeClr val="accent1">
                    <a:satMod val="150000"/>
                  </a:schemeClr>
                </a:solidFill>
              </a:rPr>
              <a:t>Structure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550" y="1468438"/>
            <a:ext cx="7388225" cy="4627562"/>
          </a:xfrm>
        </p:spPr>
        <p:txBody>
          <a:bodyPr/>
          <a:lstStyle/>
          <a:p>
            <a:pPr marL="757238" indent="-757238" eaLnBrk="1" hangingPunct="1">
              <a:buClr>
                <a:schemeClr val="tx1"/>
              </a:buClr>
              <a:buFontTx/>
              <a:buNone/>
              <a:tabLst>
                <a:tab pos="2857500" algn="l"/>
              </a:tabLst>
            </a:pPr>
            <a:r>
              <a:rPr lang="en-GB" sz="2400" smtClean="0"/>
              <a:t>Node</a:t>
            </a:r>
          </a:p>
          <a:p>
            <a:pPr marL="757238" indent="-757238" eaLnBrk="1" hangingPunct="1">
              <a:buClr>
                <a:schemeClr val="tx1"/>
              </a:buClr>
              <a:buFontTx/>
              <a:buNone/>
              <a:tabLst>
                <a:tab pos="2857500" algn="l"/>
              </a:tabLst>
            </a:pPr>
            <a:r>
              <a:rPr lang="en-GB" sz="2400" smtClean="0"/>
              <a:t>	leftSubTree &lt;nodePointer&gt;</a:t>
            </a:r>
          </a:p>
          <a:p>
            <a:pPr marL="757238" indent="-757238" eaLnBrk="1" hangingPunct="1">
              <a:buClr>
                <a:schemeClr val="tx1"/>
              </a:buClr>
              <a:buFontTx/>
              <a:buNone/>
              <a:tabLst>
                <a:tab pos="2857500" algn="l"/>
              </a:tabLst>
            </a:pPr>
            <a:r>
              <a:rPr lang="en-GB" sz="2400" smtClean="0"/>
              <a:t>	data &lt;dataType&gt;</a:t>
            </a:r>
          </a:p>
          <a:p>
            <a:pPr marL="757238" indent="-757238" eaLnBrk="1" hangingPunct="1">
              <a:buClr>
                <a:schemeClr val="tx1"/>
              </a:buClr>
              <a:buFontTx/>
              <a:buNone/>
              <a:tabLst>
                <a:tab pos="2857500" algn="l"/>
              </a:tabLst>
            </a:pPr>
            <a:r>
              <a:rPr lang="en-GB" sz="2400" smtClean="0"/>
              <a:t>	rightSubTree &lt;nodePointer&gt;</a:t>
            </a:r>
          </a:p>
          <a:p>
            <a:pPr marL="757238" indent="-757238" eaLnBrk="1" hangingPunct="1">
              <a:buClr>
                <a:schemeClr val="tx1"/>
              </a:buClr>
              <a:buFontTx/>
              <a:buNone/>
              <a:tabLst>
                <a:tab pos="2857500" algn="l"/>
              </a:tabLst>
            </a:pPr>
            <a:r>
              <a:rPr lang="en-GB" sz="2400" smtClean="0"/>
              <a:t>End Node</a:t>
            </a:r>
            <a:r>
              <a:rPr lang="en-GB" sz="2800" smtClean="0"/>
              <a:t> </a:t>
            </a:r>
          </a:p>
          <a:p>
            <a:pPr marL="757238" indent="-757238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2857500" algn="l"/>
              </a:tabLst>
            </a:pPr>
            <a:r>
              <a:rPr lang="en-GB" sz="2800" smtClean="0"/>
              <a:t>	</a:t>
            </a:r>
            <a:endParaRPr lang="en-GB" sz="2400" baseline="-25000" smtClean="0"/>
          </a:p>
          <a:p>
            <a:pPr marL="757238" indent="-757238" eaLnBrk="1" hangingPunct="1">
              <a:buClr>
                <a:schemeClr val="tx1"/>
              </a:buClr>
              <a:buFontTx/>
              <a:buNone/>
              <a:tabLst>
                <a:tab pos="2857500" algn="l"/>
              </a:tabLst>
            </a:pPr>
            <a:endParaRPr lang="en-GB" sz="2400" smtClean="0"/>
          </a:p>
          <a:p>
            <a:pPr marL="757238" indent="-757238" eaLnBrk="1" hangingPunct="1">
              <a:buClr>
                <a:schemeClr val="tx1"/>
              </a:buClr>
              <a:buFontTx/>
              <a:buNone/>
              <a:tabLst>
                <a:tab pos="2857500" algn="l"/>
              </a:tabLst>
            </a:pPr>
            <a:r>
              <a:rPr lang="en-GB" sz="2400" smtClean="0"/>
              <a:t>	</a:t>
            </a:r>
          </a:p>
          <a:p>
            <a:pPr marL="757238" indent="-757238" eaLnBrk="1" hangingPunct="1">
              <a:buClr>
                <a:schemeClr val="tx1"/>
              </a:buClr>
              <a:buFontTx/>
              <a:buNone/>
              <a:tabLst>
                <a:tab pos="2857500" algn="l"/>
              </a:tabLst>
            </a:pPr>
            <a:endParaRPr lang="en-GB" sz="2400" smtClean="0"/>
          </a:p>
          <a:p>
            <a:pPr marL="1481138" lvl="1" indent="-533400" eaLnBrk="1" hangingPunct="1">
              <a:spcBef>
                <a:spcPct val="0"/>
              </a:spcBef>
              <a:spcAft>
                <a:spcPct val="100000"/>
              </a:spcAft>
              <a:buClr>
                <a:schemeClr val="tx1"/>
              </a:buClr>
              <a:buFont typeface="Wingdings" pitchFamily="2" charset="2"/>
              <a:buNone/>
              <a:tabLst>
                <a:tab pos="2857500" algn="l"/>
              </a:tabLst>
            </a:pPr>
            <a:endParaRPr lang="en-GB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accent1">
                    <a:satMod val="150000"/>
                  </a:schemeClr>
                </a:solidFill>
              </a:rPr>
              <a:t>Data Structures and Algorithms</a:t>
            </a:r>
            <a:endParaRPr lang="en-US" sz="4000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0" y="1905000"/>
            <a:ext cx="9144000" cy="5334000"/>
          </a:xfrm>
        </p:spPr>
        <p:txBody>
          <a:bodyPr/>
          <a:lstStyle/>
          <a:p>
            <a:pPr eaLnBrk="1" hangingPunct="1"/>
            <a:r>
              <a:rPr lang="en-US" sz="3000" smtClean="0"/>
              <a:t>Recursion</a:t>
            </a:r>
          </a:p>
          <a:p>
            <a:pPr lvl="1" eaLnBrk="1" hangingPunct="1"/>
            <a:r>
              <a:rPr lang="en-US" smtClean="0"/>
              <a:t>Divide and conquer</a:t>
            </a:r>
          </a:p>
          <a:p>
            <a:pPr lvl="1" eaLnBrk="1" hangingPunct="1"/>
            <a:r>
              <a:rPr lang="en-US" smtClean="0"/>
              <a:t>Phenomena in which a procedure </a:t>
            </a:r>
            <a:r>
              <a:rPr lang="en-US" smtClean="0">
                <a:solidFill>
                  <a:srgbClr val="FF0000"/>
                </a:solidFill>
              </a:rPr>
              <a:t>P</a:t>
            </a:r>
            <a:r>
              <a:rPr lang="en-US" smtClean="0"/>
              <a:t> calls itself  directly or indirectly</a:t>
            </a:r>
          </a:p>
          <a:p>
            <a:pPr lvl="1" eaLnBrk="1" hangingPunct="1"/>
            <a:r>
              <a:rPr lang="en-US" smtClean="0"/>
              <a:t>Examples:</a:t>
            </a:r>
          </a:p>
          <a:p>
            <a:pPr lvl="2" eaLnBrk="1" hangingPunct="1"/>
            <a:r>
              <a:rPr lang="en-US" smtClean="0"/>
              <a:t>Factorial</a:t>
            </a:r>
          </a:p>
          <a:p>
            <a:pPr lvl="2" eaLnBrk="1" hangingPunct="1"/>
            <a:r>
              <a:rPr lang="en-US" smtClean="0"/>
              <a:t>Fibonacci Series</a:t>
            </a:r>
          </a:p>
          <a:p>
            <a:pPr lvl="2" eaLnBrk="1" hangingPunct="1"/>
            <a:r>
              <a:rPr lang="en-US" smtClean="0"/>
              <a:t>Towers of Hanoi</a:t>
            </a:r>
          </a:p>
          <a:p>
            <a:pPr lvl="1" eaLnBrk="1" hangingPunct="1"/>
            <a:r>
              <a:rPr lang="en-US" smtClean="0"/>
              <a:t>Recursion Tree</a:t>
            </a:r>
          </a:p>
          <a:p>
            <a:pPr lvl="2" eaLnBrk="1" hangingPunct="1"/>
            <a:r>
              <a:rPr lang="en-US" smtClean="0"/>
              <a:t>Evaluation of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30A916-4143-4098-BC3F-C8955A1302A0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0245" name="TextBox 4"/>
          <p:cNvSpPr txBox="1">
            <a:spLocks noChangeArrowheads="1"/>
          </p:cNvSpPr>
          <p:nvPr/>
        </p:nvSpPr>
        <p:spPr bwMode="auto">
          <a:xfrm>
            <a:off x="0" y="1524000"/>
            <a:ext cx="2730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Key Learning 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E10C83-BF79-45EB-AC7F-382D191500D6}" type="slidenum">
              <a:rPr lang="en-GB"/>
              <a:pPr>
                <a:defRPr/>
              </a:pPr>
              <a:t>20</a:t>
            </a:fld>
            <a:endParaRPr lang="en-GB"/>
          </a:p>
        </p:txBody>
      </p:sp>
      <p:sp>
        <p:nvSpPr>
          <p:cNvPr id="551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Binary Tree Traversal</a:t>
            </a:r>
          </a:p>
        </p:txBody>
      </p:sp>
      <p:sp>
        <p:nvSpPr>
          <p:cNvPr id="2867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Each node is processed </a:t>
            </a:r>
            <a:r>
              <a:rPr lang="en-GB" smtClean="0">
                <a:solidFill>
                  <a:srgbClr val="FF0000"/>
                </a:solidFill>
              </a:rPr>
              <a:t>once and only once </a:t>
            </a:r>
            <a:r>
              <a:rPr lang="en-GB" smtClean="0"/>
              <a:t>in a </a:t>
            </a:r>
            <a:r>
              <a:rPr lang="en-GB" smtClean="0">
                <a:solidFill>
                  <a:srgbClr val="FF0000"/>
                </a:solidFill>
              </a:rPr>
              <a:t>predetermined sequence</a:t>
            </a:r>
            <a:r>
              <a:rPr lang="en-GB" smtClean="0"/>
              <a:t>. </a:t>
            </a:r>
          </a:p>
          <a:p>
            <a:pPr eaLnBrk="1" hangingPunct="1"/>
            <a:r>
              <a:rPr lang="en-GB" smtClean="0"/>
              <a:t>Depth-First Traversal</a:t>
            </a:r>
          </a:p>
          <a:p>
            <a:pPr eaLnBrk="1" hangingPunct="1"/>
            <a:r>
              <a:rPr lang="en-GB" smtClean="0"/>
              <a:t>Breadth-First Traversal</a:t>
            </a:r>
          </a:p>
          <a:p>
            <a:pPr lvl="1" eaLnBrk="1" hangingPunct="1"/>
            <a:endParaRPr lang="en-GB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F25E2-AF1D-4EC0-9CC6-9015AC85C63C}" type="slidenum">
              <a:rPr lang="en-GB"/>
              <a:pPr>
                <a:defRPr/>
              </a:pPr>
              <a:t>21</a:t>
            </a:fld>
            <a:endParaRPr lang="en-GB"/>
          </a:p>
        </p:txBody>
      </p:sp>
      <p:sp>
        <p:nvSpPr>
          <p:cNvPr id="552991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solidFill>
                  <a:schemeClr val="accent1">
                    <a:satMod val="150000"/>
                  </a:schemeClr>
                </a:solidFill>
              </a:rPr>
              <a:t>Depth-First Traversal</a:t>
            </a:r>
          </a:p>
        </p:txBody>
      </p:sp>
      <p:sp>
        <p:nvSpPr>
          <p:cNvPr id="29700" name="Oval 5"/>
          <p:cNvSpPr>
            <a:spLocks noChangeArrowheads="1"/>
          </p:cNvSpPr>
          <p:nvPr/>
        </p:nvSpPr>
        <p:spPr bwMode="auto">
          <a:xfrm>
            <a:off x="1828800" y="25146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29701" name="AutoShape 6"/>
          <p:cNvCxnSpPr>
            <a:cxnSpLocks noChangeShapeType="1"/>
            <a:stCxn id="29700" idx="3"/>
            <a:endCxn id="29703" idx="3"/>
          </p:cNvCxnSpPr>
          <p:nvPr/>
        </p:nvCxnSpPr>
        <p:spPr bwMode="auto">
          <a:xfrm flipH="1">
            <a:off x="1511300" y="2849563"/>
            <a:ext cx="390525" cy="493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702" name="AutoShape 7"/>
          <p:cNvCxnSpPr>
            <a:cxnSpLocks noChangeShapeType="1"/>
            <a:stCxn id="29700" idx="5"/>
            <a:endCxn id="29705" idx="3"/>
          </p:cNvCxnSpPr>
          <p:nvPr/>
        </p:nvCxnSpPr>
        <p:spPr bwMode="auto">
          <a:xfrm>
            <a:off x="2249488" y="2849563"/>
            <a:ext cx="387350" cy="493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9703" name="Freeform 10"/>
          <p:cNvSpPr>
            <a:spLocks/>
          </p:cNvSpPr>
          <p:nvPr/>
        </p:nvSpPr>
        <p:spPr bwMode="auto">
          <a:xfrm>
            <a:off x="1125538" y="3352800"/>
            <a:ext cx="774700" cy="569913"/>
          </a:xfrm>
          <a:custGeom>
            <a:avLst/>
            <a:gdLst>
              <a:gd name="T0" fmla="*/ 2147483647 w 528"/>
              <a:gd name="T1" fmla="*/ 0 h 359"/>
              <a:gd name="T2" fmla="*/ 0 w 528"/>
              <a:gd name="T3" fmla="*/ 2147483647 h 359"/>
              <a:gd name="T4" fmla="*/ 2147483647 w 528"/>
              <a:gd name="T5" fmla="*/ 2147483647 h 359"/>
              <a:gd name="T6" fmla="*/ 2147483647 w 528"/>
              <a:gd name="T7" fmla="*/ 0 h 359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359"/>
              <a:gd name="T14" fmla="*/ 528 w 528"/>
              <a:gd name="T15" fmla="*/ 359 h 3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359">
                <a:moveTo>
                  <a:pt x="263" y="0"/>
                </a:moveTo>
                <a:lnTo>
                  <a:pt x="0" y="359"/>
                </a:lnTo>
                <a:lnTo>
                  <a:pt x="528" y="359"/>
                </a:lnTo>
                <a:lnTo>
                  <a:pt x="263" y="0"/>
                </a:lnTo>
                <a:close/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4" name="Text Box 11"/>
          <p:cNvSpPr txBox="1">
            <a:spLocks noChangeArrowheads="1"/>
          </p:cNvSpPr>
          <p:nvPr/>
        </p:nvSpPr>
        <p:spPr bwMode="auto">
          <a:xfrm>
            <a:off x="1406525" y="3581400"/>
            <a:ext cx="352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9705" name="Freeform 12"/>
          <p:cNvSpPr>
            <a:spLocks/>
          </p:cNvSpPr>
          <p:nvPr/>
        </p:nvSpPr>
        <p:spPr bwMode="auto">
          <a:xfrm>
            <a:off x="2251075" y="3352800"/>
            <a:ext cx="774700" cy="569913"/>
          </a:xfrm>
          <a:custGeom>
            <a:avLst/>
            <a:gdLst>
              <a:gd name="T0" fmla="*/ 2147483647 w 528"/>
              <a:gd name="T1" fmla="*/ 0 h 359"/>
              <a:gd name="T2" fmla="*/ 0 w 528"/>
              <a:gd name="T3" fmla="*/ 2147483647 h 359"/>
              <a:gd name="T4" fmla="*/ 2147483647 w 528"/>
              <a:gd name="T5" fmla="*/ 2147483647 h 359"/>
              <a:gd name="T6" fmla="*/ 2147483647 w 528"/>
              <a:gd name="T7" fmla="*/ 0 h 359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359"/>
              <a:gd name="T14" fmla="*/ 528 w 528"/>
              <a:gd name="T15" fmla="*/ 359 h 3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359">
                <a:moveTo>
                  <a:pt x="263" y="0"/>
                </a:moveTo>
                <a:lnTo>
                  <a:pt x="0" y="359"/>
                </a:lnTo>
                <a:lnTo>
                  <a:pt x="528" y="359"/>
                </a:lnTo>
                <a:lnTo>
                  <a:pt x="263" y="0"/>
                </a:lnTo>
                <a:close/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6" name="Text Box 13"/>
          <p:cNvSpPr txBox="1">
            <a:spLocks noChangeArrowheads="1"/>
          </p:cNvSpPr>
          <p:nvPr/>
        </p:nvSpPr>
        <p:spPr bwMode="auto">
          <a:xfrm>
            <a:off x="2533650" y="3581400"/>
            <a:ext cx="350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9707" name="Oval 14"/>
          <p:cNvSpPr>
            <a:spLocks noChangeArrowheads="1"/>
          </p:cNvSpPr>
          <p:nvPr/>
        </p:nvSpPr>
        <p:spPr bwMode="auto">
          <a:xfrm>
            <a:off x="4292600" y="2514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29708" name="AutoShape 15"/>
          <p:cNvCxnSpPr>
            <a:cxnSpLocks noChangeShapeType="1"/>
            <a:stCxn id="29707" idx="3"/>
            <a:endCxn id="29710" idx="3"/>
          </p:cNvCxnSpPr>
          <p:nvPr/>
        </p:nvCxnSpPr>
        <p:spPr bwMode="auto">
          <a:xfrm flipH="1">
            <a:off x="3973513" y="2849563"/>
            <a:ext cx="390525" cy="493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709" name="AutoShape 16"/>
          <p:cNvCxnSpPr>
            <a:cxnSpLocks noChangeShapeType="1"/>
            <a:stCxn id="29707" idx="5"/>
            <a:endCxn id="29712" idx="3"/>
          </p:cNvCxnSpPr>
          <p:nvPr/>
        </p:nvCxnSpPr>
        <p:spPr bwMode="auto">
          <a:xfrm>
            <a:off x="4713288" y="2849563"/>
            <a:ext cx="385762" cy="493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9710" name="Freeform 17"/>
          <p:cNvSpPr>
            <a:spLocks/>
          </p:cNvSpPr>
          <p:nvPr/>
        </p:nvSpPr>
        <p:spPr bwMode="auto">
          <a:xfrm>
            <a:off x="3587750" y="3352800"/>
            <a:ext cx="774700" cy="569913"/>
          </a:xfrm>
          <a:custGeom>
            <a:avLst/>
            <a:gdLst>
              <a:gd name="T0" fmla="*/ 2147483647 w 528"/>
              <a:gd name="T1" fmla="*/ 0 h 359"/>
              <a:gd name="T2" fmla="*/ 0 w 528"/>
              <a:gd name="T3" fmla="*/ 2147483647 h 359"/>
              <a:gd name="T4" fmla="*/ 2147483647 w 528"/>
              <a:gd name="T5" fmla="*/ 2147483647 h 359"/>
              <a:gd name="T6" fmla="*/ 2147483647 w 528"/>
              <a:gd name="T7" fmla="*/ 0 h 359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359"/>
              <a:gd name="T14" fmla="*/ 528 w 528"/>
              <a:gd name="T15" fmla="*/ 359 h 3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359">
                <a:moveTo>
                  <a:pt x="263" y="0"/>
                </a:moveTo>
                <a:lnTo>
                  <a:pt x="0" y="359"/>
                </a:lnTo>
                <a:lnTo>
                  <a:pt x="528" y="359"/>
                </a:lnTo>
                <a:lnTo>
                  <a:pt x="263" y="0"/>
                </a:lnTo>
                <a:close/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1" name="Text Box 18"/>
          <p:cNvSpPr txBox="1">
            <a:spLocks noChangeArrowheads="1"/>
          </p:cNvSpPr>
          <p:nvPr/>
        </p:nvSpPr>
        <p:spPr bwMode="auto">
          <a:xfrm>
            <a:off x="3870325" y="3581400"/>
            <a:ext cx="350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9712" name="Freeform 19"/>
          <p:cNvSpPr>
            <a:spLocks/>
          </p:cNvSpPr>
          <p:nvPr/>
        </p:nvSpPr>
        <p:spPr bwMode="auto">
          <a:xfrm>
            <a:off x="4714875" y="3352800"/>
            <a:ext cx="773113" cy="569913"/>
          </a:xfrm>
          <a:custGeom>
            <a:avLst/>
            <a:gdLst>
              <a:gd name="T0" fmla="*/ 2147483647 w 528"/>
              <a:gd name="T1" fmla="*/ 0 h 359"/>
              <a:gd name="T2" fmla="*/ 0 w 528"/>
              <a:gd name="T3" fmla="*/ 2147483647 h 359"/>
              <a:gd name="T4" fmla="*/ 2147483647 w 528"/>
              <a:gd name="T5" fmla="*/ 2147483647 h 359"/>
              <a:gd name="T6" fmla="*/ 2147483647 w 528"/>
              <a:gd name="T7" fmla="*/ 0 h 359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359"/>
              <a:gd name="T14" fmla="*/ 528 w 528"/>
              <a:gd name="T15" fmla="*/ 359 h 3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359">
                <a:moveTo>
                  <a:pt x="263" y="0"/>
                </a:moveTo>
                <a:lnTo>
                  <a:pt x="0" y="359"/>
                </a:lnTo>
                <a:lnTo>
                  <a:pt x="528" y="359"/>
                </a:lnTo>
                <a:lnTo>
                  <a:pt x="263" y="0"/>
                </a:lnTo>
                <a:close/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3" name="Text Box 20"/>
          <p:cNvSpPr txBox="1">
            <a:spLocks noChangeArrowheads="1"/>
          </p:cNvSpPr>
          <p:nvPr/>
        </p:nvSpPr>
        <p:spPr bwMode="auto">
          <a:xfrm>
            <a:off x="4995863" y="3581400"/>
            <a:ext cx="3508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9714" name="Oval 21"/>
          <p:cNvSpPr>
            <a:spLocks noChangeArrowheads="1"/>
          </p:cNvSpPr>
          <p:nvPr/>
        </p:nvSpPr>
        <p:spPr bwMode="auto">
          <a:xfrm>
            <a:off x="6754813" y="2514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29715" name="AutoShape 22"/>
          <p:cNvCxnSpPr>
            <a:cxnSpLocks noChangeShapeType="1"/>
            <a:stCxn id="29714" idx="3"/>
            <a:endCxn id="29717" idx="3"/>
          </p:cNvCxnSpPr>
          <p:nvPr/>
        </p:nvCxnSpPr>
        <p:spPr bwMode="auto">
          <a:xfrm flipH="1">
            <a:off x="6437313" y="2849563"/>
            <a:ext cx="388937" cy="493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716" name="AutoShape 23"/>
          <p:cNvCxnSpPr>
            <a:cxnSpLocks noChangeShapeType="1"/>
            <a:stCxn id="29714" idx="5"/>
            <a:endCxn id="29719" idx="3"/>
          </p:cNvCxnSpPr>
          <p:nvPr/>
        </p:nvCxnSpPr>
        <p:spPr bwMode="auto">
          <a:xfrm>
            <a:off x="7175500" y="2849563"/>
            <a:ext cx="387350" cy="493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9717" name="Freeform 24"/>
          <p:cNvSpPr>
            <a:spLocks/>
          </p:cNvSpPr>
          <p:nvPr/>
        </p:nvSpPr>
        <p:spPr bwMode="auto">
          <a:xfrm>
            <a:off x="6051550" y="3352800"/>
            <a:ext cx="773113" cy="569913"/>
          </a:xfrm>
          <a:custGeom>
            <a:avLst/>
            <a:gdLst>
              <a:gd name="T0" fmla="*/ 2147483647 w 528"/>
              <a:gd name="T1" fmla="*/ 0 h 359"/>
              <a:gd name="T2" fmla="*/ 0 w 528"/>
              <a:gd name="T3" fmla="*/ 2147483647 h 359"/>
              <a:gd name="T4" fmla="*/ 2147483647 w 528"/>
              <a:gd name="T5" fmla="*/ 2147483647 h 359"/>
              <a:gd name="T6" fmla="*/ 2147483647 w 528"/>
              <a:gd name="T7" fmla="*/ 0 h 359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359"/>
              <a:gd name="T14" fmla="*/ 528 w 528"/>
              <a:gd name="T15" fmla="*/ 359 h 3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359">
                <a:moveTo>
                  <a:pt x="263" y="0"/>
                </a:moveTo>
                <a:lnTo>
                  <a:pt x="0" y="359"/>
                </a:lnTo>
                <a:lnTo>
                  <a:pt x="528" y="359"/>
                </a:lnTo>
                <a:lnTo>
                  <a:pt x="263" y="0"/>
                </a:lnTo>
                <a:close/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8" name="Text Box 25"/>
          <p:cNvSpPr txBox="1">
            <a:spLocks noChangeArrowheads="1"/>
          </p:cNvSpPr>
          <p:nvPr/>
        </p:nvSpPr>
        <p:spPr bwMode="auto">
          <a:xfrm>
            <a:off x="6332538" y="3581400"/>
            <a:ext cx="352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9719" name="Freeform 26"/>
          <p:cNvSpPr>
            <a:spLocks/>
          </p:cNvSpPr>
          <p:nvPr/>
        </p:nvSpPr>
        <p:spPr bwMode="auto">
          <a:xfrm>
            <a:off x="7177088" y="3352800"/>
            <a:ext cx="773112" cy="569913"/>
          </a:xfrm>
          <a:custGeom>
            <a:avLst/>
            <a:gdLst>
              <a:gd name="T0" fmla="*/ 2147483647 w 528"/>
              <a:gd name="T1" fmla="*/ 0 h 359"/>
              <a:gd name="T2" fmla="*/ 0 w 528"/>
              <a:gd name="T3" fmla="*/ 2147483647 h 359"/>
              <a:gd name="T4" fmla="*/ 2147483647 w 528"/>
              <a:gd name="T5" fmla="*/ 2147483647 h 359"/>
              <a:gd name="T6" fmla="*/ 2147483647 w 528"/>
              <a:gd name="T7" fmla="*/ 0 h 359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359"/>
              <a:gd name="T14" fmla="*/ 528 w 528"/>
              <a:gd name="T15" fmla="*/ 359 h 3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359">
                <a:moveTo>
                  <a:pt x="263" y="0"/>
                </a:moveTo>
                <a:lnTo>
                  <a:pt x="0" y="359"/>
                </a:lnTo>
                <a:lnTo>
                  <a:pt x="528" y="359"/>
                </a:lnTo>
                <a:lnTo>
                  <a:pt x="263" y="0"/>
                </a:lnTo>
                <a:close/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20" name="Text Box 27"/>
          <p:cNvSpPr txBox="1">
            <a:spLocks noChangeArrowheads="1"/>
          </p:cNvSpPr>
          <p:nvPr/>
        </p:nvSpPr>
        <p:spPr bwMode="auto">
          <a:xfrm>
            <a:off x="7458075" y="3581400"/>
            <a:ext cx="352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9721" name="Text Box 28"/>
          <p:cNvSpPr txBox="1">
            <a:spLocks noChangeArrowheads="1"/>
          </p:cNvSpPr>
          <p:nvPr/>
        </p:nvSpPr>
        <p:spPr bwMode="auto">
          <a:xfrm>
            <a:off x="1219200" y="4114800"/>
            <a:ext cx="1752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>
                <a:solidFill>
                  <a:srgbClr val="FF0000"/>
                </a:solidFill>
              </a:rPr>
              <a:t>PreOrder</a:t>
            </a:r>
          </a:p>
        </p:txBody>
      </p:sp>
      <p:sp>
        <p:nvSpPr>
          <p:cNvPr id="29722" name="Text Box 29"/>
          <p:cNvSpPr txBox="1">
            <a:spLocks noChangeArrowheads="1"/>
          </p:cNvSpPr>
          <p:nvPr/>
        </p:nvSpPr>
        <p:spPr bwMode="auto">
          <a:xfrm>
            <a:off x="3870325" y="4114800"/>
            <a:ext cx="1387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rgbClr val="FF0000"/>
                </a:solidFill>
              </a:rPr>
              <a:t>InOrder</a:t>
            </a:r>
          </a:p>
        </p:txBody>
      </p:sp>
      <p:sp>
        <p:nvSpPr>
          <p:cNvPr id="29723" name="Text Box 30"/>
          <p:cNvSpPr txBox="1">
            <a:spLocks noChangeArrowheads="1"/>
          </p:cNvSpPr>
          <p:nvPr/>
        </p:nvSpPr>
        <p:spPr bwMode="auto">
          <a:xfrm>
            <a:off x="6262688" y="4038600"/>
            <a:ext cx="17383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rgbClr val="FF0000"/>
                </a:solidFill>
              </a:rPr>
              <a:t>PostOrder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E46277-7C60-4771-BFB3-E67F28F9B0DA}" type="slidenum">
              <a:rPr lang="en-GB"/>
              <a:pPr>
                <a:defRPr/>
              </a:pPr>
              <a:t>22</a:t>
            </a:fld>
            <a:endParaRPr lang="en-GB"/>
          </a:p>
        </p:txBody>
      </p:sp>
      <p:sp>
        <p:nvSpPr>
          <p:cNvPr id="556076" name="Rectangle 44"/>
          <p:cNvSpPr>
            <a:spLocks noGrp="1" noChangeArrowheads="1"/>
          </p:cNvSpPr>
          <p:nvPr>
            <p:ph type="title"/>
          </p:nvPr>
        </p:nvSpPr>
        <p:spPr>
          <a:xfrm>
            <a:off x="228600" y="155448"/>
            <a:ext cx="8458200" cy="1252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accent1">
                    <a:satMod val="150000"/>
                  </a:schemeClr>
                </a:solidFill>
              </a:rPr>
              <a:t>Depth-First </a:t>
            </a:r>
            <a:r>
              <a:rPr lang="en-GB" dirty="0" err="1" smtClean="0">
                <a:solidFill>
                  <a:schemeClr val="accent1">
                    <a:satMod val="150000"/>
                  </a:schemeClr>
                </a:solidFill>
              </a:rPr>
              <a:t>Traversal:PreOrder</a:t>
            </a:r>
            <a:endParaRPr lang="en-GB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0724" name="Oval 3"/>
          <p:cNvSpPr>
            <a:spLocks noChangeArrowheads="1"/>
          </p:cNvSpPr>
          <p:nvPr/>
        </p:nvSpPr>
        <p:spPr bwMode="auto">
          <a:xfrm>
            <a:off x="4095750" y="1981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A</a:t>
            </a:r>
          </a:p>
        </p:txBody>
      </p:sp>
      <p:cxnSp>
        <p:nvCxnSpPr>
          <p:cNvPr id="30725" name="AutoShape 4"/>
          <p:cNvCxnSpPr>
            <a:cxnSpLocks noChangeShapeType="1"/>
            <a:stCxn id="30724" idx="3"/>
            <a:endCxn id="30732" idx="3"/>
          </p:cNvCxnSpPr>
          <p:nvPr/>
        </p:nvCxnSpPr>
        <p:spPr bwMode="auto">
          <a:xfrm flipH="1">
            <a:off x="3343275" y="2316163"/>
            <a:ext cx="823913" cy="488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26" name="AutoShape 5"/>
          <p:cNvCxnSpPr>
            <a:cxnSpLocks noChangeShapeType="1"/>
            <a:stCxn id="30724" idx="5"/>
            <a:endCxn id="30736" idx="3"/>
          </p:cNvCxnSpPr>
          <p:nvPr/>
        </p:nvCxnSpPr>
        <p:spPr bwMode="auto">
          <a:xfrm>
            <a:off x="4516438" y="2316163"/>
            <a:ext cx="866775" cy="488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0727" name="Oval 6"/>
          <p:cNvSpPr>
            <a:spLocks noChangeArrowheads="1"/>
          </p:cNvSpPr>
          <p:nvPr/>
        </p:nvSpPr>
        <p:spPr bwMode="auto">
          <a:xfrm>
            <a:off x="3109913" y="3124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B</a:t>
            </a:r>
          </a:p>
        </p:txBody>
      </p:sp>
      <p:sp>
        <p:nvSpPr>
          <p:cNvPr id="30728" name="Oval 7"/>
          <p:cNvSpPr>
            <a:spLocks noChangeArrowheads="1"/>
          </p:cNvSpPr>
          <p:nvPr/>
        </p:nvSpPr>
        <p:spPr bwMode="auto">
          <a:xfrm>
            <a:off x="2687638" y="3810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C</a:t>
            </a:r>
          </a:p>
        </p:txBody>
      </p:sp>
      <p:sp>
        <p:nvSpPr>
          <p:cNvPr id="30729" name="Oval 8"/>
          <p:cNvSpPr>
            <a:spLocks noChangeArrowheads="1"/>
          </p:cNvSpPr>
          <p:nvPr/>
        </p:nvSpPr>
        <p:spPr bwMode="auto">
          <a:xfrm>
            <a:off x="3532188" y="3810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D</a:t>
            </a:r>
          </a:p>
        </p:txBody>
      </p:sp>
      <p:cxnSp>
        <p:nvCxnSpPr>
          <p:cNvPr id="30730" name="AutoShape 9"/>
          <p:cNvCxnSpPr>
            <a:cxnSpLocks noChangeShapeType="1"/>
            <a:stCxn id="30727" idx="3"/>
            <a:endCxn id="30728" idx="0"/>
          </p:cNvCxnSpPr>
          <p:nvPr/>
        </p:nvCxnSpPr>
        <p:spPr bwMode="auto">
          <a:xfrm flipH="1">
            <a:off x="2933700" y="3459163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31" name="AutoShape 10"/>
          <p:cNvCxnSpPr>
            <a:cxnSpLocks noChangeShapeType="1"/>
            <a:stCxn id="30727" idx="5"/>
            <a:endCxn id="30729" idx="0"/>
          </p:cNvCxnSpPr>
          <p:nvPr/>
        </p:nvCxnSpPr>
        <p:spPr bwMode="auto">
          <a:xfrm>
            <a:off x="3530600" y="3459163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0732" name="Freeform 11"/>
          <p:cNvSpPr>
            <a:spLocks/>
          </p:cNvSpPr>
          <p:nvPr/>
        </p:nvSpPr>
        <p:spPr bwMode="auto">
          <a:xfrm>
            <a:off x="2438400" y="2814638"/>
            <a:ext cx="1846263" cy="1443037"/>
          </a:xfrm>
          <a:custGeom>
            <a:avLst/>
            <a:gdLst>
              <a:gd name="T0" fmla="*/ 2147483647 w 1259"/>
              <a:gd name="T1" fmla="*/ 0 h 909"/>
              <a:gd name="T2" fmla="*/ 0 w 1259"/>
              <a:gd name="T3" fmla="*/ 2147483647 h 909"/>
              <a:gd name="T4" fmla="*/ 2147483647 w 1259"/>
              <a:gd name="T5" fmla="*/ 2147483647 h 909"/>
              <a:gd name="T6" fmla="*/ 2147483647 w 1259"/>
              <a:gd name="T7" fmla="*/ 0 h 909"/>
              <a:gd name="T8" fmla="*/ 0 60000 65536"/>
              <a:gd name="T9" fmla="*/ 0 60000 65536"/>
              <a:gd name="T10" fmla="*/ 0 60000 65536"/>
              <a:gd name="T11" fmla="*/ 0 60000 65536"/>
              <a:gd name="T12" fmla="*/ 0 w 1259"/>
              <a:gd name="T13" fmla="*/ 0 h 909"/>
              <a:gd name="T14" fmla="*/ 1259 w 1259"/>
              <a:gd name="T15" fmla="*/ 909 h 9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59" h="909">
                <a:moveTo>
                  <a:pt x="617" y="0"/>
                </a:moveTo>
                <a:lnTo>
                  <a:pt x="0" y="909"/>
                </a:lnTo>
                <a:lnTo>
                  <a:pt x="1259" y="909"/>
                </a:lnTo>
                <a:lnTo>
                  <a:pt x="617" y="0"/>
                </a:lnTo>
                <a:close/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3" name="Oval 12"/>
          <p:cNvSpPr>
            <a:spLocks noChangeArrowheads="1"/>
          </p:cNvSpPr>
          <p:nvPr/>
        </p:nvSpPr>
        <p:spPr bwMode="auto">
          <a:xfrm>
            <a:off x="5149850" y="31242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E</a:t>
            </a:r>
          </a:p>
        </p:txBody>
      </p:sp>
      <p:sp>
        <p:nvSpPr>
          <p:cNvPr id="30734" name="Oval 13"/>
          <p:cNvSpPr>
            <a:spLocks noChangeArrowheads="1"/>
          </p:cNvSpPr>
          <p:nvPr/>
        </p:nvSpPr>
        <p:spPr bwMode="auto">
          <a:xfrm>
            <a:off x="5572125" y="38100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F</a:t>
            </a:r>
          </a:p>
        </p:txBody>
      </p:sp>
      <p:cxnSp>
        <p:nvCxnSpPr>
          <p:cNvPr id="30735" name="AutoShape 14"/>
          <p:cNvCxnSpPr>
            <a:cxnSpLocks noChangeShapeType="1"/>
            <a:stCxn id="30733" idx="5"/>
            <a:endCxn id="30734" idx="0"/>
          </p:cNvCxnSpPr>
          <p:nvPr/>
        </p:nvCxnSpPr>
        <p:spPr bwMode="auto">
          <a:xfrm>
            <a:off x="5570538" y="3459163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0736" name="Freeform 15"/>
          <p:cNvSpPr>
            <a:spLocks/>
          </p:cNvSpPr>
          <p:nvPr/>
        </p:nvSpPr>
        <p:spPr bwMode="auto">
          <a:xfrm>
            <a:off x="4478338" y="2814638"/>
            <a:ext cx="1846262" cy="1443037"/>
          </a:xfrm>
          <a:custGeom>
            <a:avLst/>
            <a:gdLst>
              <a:gd name="T0" fmla="*/ 2147483647 w 1259"/>
              <a:gd name="T1" fmla="*/ 0 h 909"/>
              <a:gd name="T2" fmla="*/ 0 w 1259"/>
              <a:gd name="T3" fmla="*/ 2147483647 h 909"/>
              <a:gd name="T4" fmla="*/ 2147483647 w 1259"/>
              <a:gd name="T5" fmla="*/ 2147483647 h 909"/>
              <a:gd name="T6" fmla="*/ 2147483647 w 1259"/>
              <a:gd name="T7" fmla="*/ 0 h 909"/>
              <a:gd name="T8" fmla="*/ 0 60000 65536"/>
              <a:gd name="T9" fmla="*/ 0 60000 65536"/>
              <a:gd name="T10" fmla="*/ 0 60000 65536"/>
              <a:gd name="T11" fmla="*/ 0 60000 65536"/>
              <a:gd name="T12" fmla="*/ 0 w 1259"/>
              <a:gd name="T13" fmla="*/ 0 h 909"/>
              <a:gd name="T14" fmla="*/ 1259 w 1259"/>
              <a:gd name="T15" fmla="*/ 909 h 9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59" h="909">
                <a:moveTo>
                  <a:pt x="617" y="0"/>
                </a:moveTo>
                <a:lnTo>
                  <a:pt x="0" y="909"/>
                </a:lnTo>
                <a:lnTo>
                  <a:pt x="1259" y="909"/>
                </a:lnTo>
                <a:lnTo>
                  <a:pt x="617" y="0"/>
                </a:lnTo>
                <a:close/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7" name="Text Box 16"/>
          <p:cNvSpPr txBox="1">
            <a:spLocks noChangeArrowheads="1"/>
          </p:cNvSpPr>
          <p:nvPr/>
        </p:nvSpPr>
        <p:spPr bwMode="auto">
          <a:xfrm>
            <a:off x="2687638" y="4953000"/>
            <a:ext cx="33067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8000"/>
                </a:solidFill>
              </a:rPr>
              <a:t>A  B   C   D      E       F</a:t>
            </a:r>
          </a:p>
        </p:txBody>
      </p:sp>
      <p:sp>
        <p:nvSpPr>
          <p:cNvPr id="30738" name="Rectangle 17"/>
          <p:cNvSpPr>
            <a:spLocks noChangeArrowheads="1"/>
          </p:cNvSpPr>
          <p:nvPr/>
        </p:nvSpPr>
        <p:spPr bwMode="auto">
          <a:xfrm>
            <a:off x="3462338" y="4953000"/>
            <a:ext cx="36353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Rectangle 18"/>
          <p:cNvSpPr>
            <a:spLocks noChangeArrowheads="1"/>
          </p:cNvSpPr>
          <p:nvPr/>
        </p:nvSpPr>
        <p:spPr bwMode="auto">
          <a:xfrm>
            <a:off x="3884613" y="4953000"/>
            <a:ext cx="36353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Rectangle 19"/>
          <p:cNvSpPr>
            <a:spLocks noChangeArrowheads="1"/>
          </p:cNvSpPr>
          <p:nvPr/>
        </p:nvSpPr>
        <p:spPr bwMode="auto">
          <a:xfrm>
            <a:off x="3040063" y="4800600"/>
            <a:ext cx="1336675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Rectangle 20"/>
          <p:cNvSpPr>
            <a:spLocks noChangeArrowheads="1"/>
          </p:cNvSpPr>
          <p:nvPr/>
        </p:nvSpPr>
        <p:spPr bwMode="auto">
          <a:xfrm>
            <a:off x="5010150" y="4953000"/>
            <a:ext cx="36353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Rectangle 21"/>
          <p:cNvSpPr>
            <a:spLocks noChangeArrowheads="1"/>
          </p:cNvSpPr>
          <p:nvPr/>
        </p:nvSpPr>
        <p:spPr bwMode="auto">
          <a:xfrm>
            <a:off x="5432425" y="4953000"/>
            <a:ext cx="36353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3" name="Rectangle 22"/>
          <p:cNvSpPr>
            <a:spLocks noChangeArrowheads="1"/>
          </p:cNvSpPr>
          <p:nvPr/>
        </p:nvSpPr>
        <p:spPr bwMode="auto">
          <a:xfrm>
            <a:off x="4587875" y="4800600"/>
            <a:ext cx="1336675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4" name="Rectangle 23"/>
          <p:cNvSpPr>
            <a:spLocks noChangeArrowheads="1"/>
          </p:cNvSpPr>
          <p:nvPr/>
        </p:nvSpPr>
        <p:spPr bwMode="auto">
          <a:xfrm>
            <a:off x="2617788" y="4648200"/>
            <a:ext cx="344805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5" name="Text Box 24"/>
          <p:cNvSpPr txBox="1">
            <a:spLocks noChangeArrowheads="1"/>
          </p:cNvSpPr>
          <p:nvPr/>
        </p:nvSpPr>
        <p:spPr bwMode="auto">
          <a:xfrm>
            <a:off x="3178175" y="5821363"/>
            <a:ext cx="29384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FF0000"/>
                </a:solidFill>
              </a:rPr>
              <a:t>Processing 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6EB7F-EAAC-4B8A-ADE3-84FF1B4D23CD}" type="slidenum">
              <a:rPr lang="en-GB"/>
              <a:pPr>
                <a:defRPr/>
              </a:pPr>
              <a:t>23</a:t>
            </a:fld>
            <a:endParaRPr lang="en-GB"/>
          </a:p>
        </p:txBody>
      </p:sp>
      <p:sp>
        <p:nvSpPr>
          <p:cNvPr id="31747" name="Oval 4"/>
          <p:cNvSpPr>
            <a:spLocks noChangeArrowheads="1"/>
          </p:cNvSpPr>
          <p:nvPr/>
        </p:nvSpPr>
        <p:spPr bwMode="auto">
          <a:xfrm>
            <a:off x="2322513" y="1981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A</a:t>
            </a:r>
          </a:p>
        </p:txBody>
      </p:sp>
      <p:cxnSp>
        <p:nvCxnSpPr>
          <p:cNvPr id="31748" name="AutoShape 5"/>
          <p:cNvCxnSpPr>
            <a:cxnSpLocks noChangeShapeType="1"/>
            <a:stCxn id="31747" idx="3"/>
            <a:endCxn id="31755" idx="3"/>
          </p:cNvCxnSpPr>
          <p:nvPr/>
        </p:nvCxnSpPr>
        <p:spPr bwMode="auto">
          <a:xfrm flipH="1">
            <a:off x="1570038" y="2316163"/>
            <a:ext cx="823912" cy="488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749" name="AutoShape 6"/>
          <p:cNvCxnSpPr>
            <a:cxnSpLocks noChangeShapeType="1"/>
            <a:stCxn id="31747" idx="5"/>
            <a:endCxn id="31759" idx="3"/>
          </p:cNvCxnSpPr>
          <p:nvPr/>
        </p:nvCxnSpPr>
        <p:spPr bwMode="auto">
          <a:xfrm>
            <a:off x="2743200" y="2316163"/>
            <a:ext cx="866775" cy="488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1750" name="Oval 7"/>
          <p:cNvSpPr>
            <a:spLocks noChangeArrowheads="1"/>
          </p:cNvSpPr>
          <p:nvPr/>
        </p:nvSpPr>
        <p:spPr bwMode="auto">
          <a:xfrm>
            <a:off x="1336675" y="3124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B</a:t>
            </a:r>
          </a:p>
        </p:txBody>
      </p:sp>
      <p:sp>
        <p:nvSpPr>
          <p:cNvPr id="31751" name="Oval 8"/>
          <p:cNvSpPr>
            <a:spLocks noChangeArrowheads="1"/>
          </p:cNvSpPr>
          <p:nvPr/>
        </p:nvSpPr>
        <p:spPr bwMode="auto">
          <a:xfrm>
            <a:off x="914400" y="3810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C</a:t>
            </a:r>
          </a:p>
        </p:txBody>
      </p:sp>
      <p:sp>
        <p:nvSpPr>
          <p:cNvPr id="31752" name="Oval 9"/>
          <p:cNvSpPr>
            <a:spLocks noChangeArrowheads="1"/>
          </p:cNvSpPr>
          <p:nvPr/>
        </p:nvSpPr>
        <p:spPr bwMode="auto">
          <a:xfrm>
            <a:off x="1758950" y="3810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D</a:t>
            </a:r>
          </a:p>
        </p:txBody>
      </p:sp>
      <p:cxnSp>
        <p:nvCxnSpPr>
          <p:cNvPr id="31753" name="AutoShape 10"/>
          <p:cNvCxnSpPr>
            <a:cxnSpLocks noChangeShapeType="1"/>
            <a:stCxn id="31750" idx="3"/>
            <a:endCxn id="31751" idx="0"/>
          </p:cNvCxnSpPr>
          <p:nvPr/>
        </p:nvCxnSpPr>
        <p:spPr bwMode="auto">
          <a:xfrm flipH="1">
            <a:off x="1160463" y="3459163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754" name="AutoShape 11"/>
          <p:cNvCxnSpPr>
            <a:cxnSpLocks noChangeShapeType="1"/>
            <a:stCxn id="31750" idx="5"/>
            <a:endCxn id="31752" idx="0"/>
          </p:cNvCxnSpPr>
          <p:nvPr/>
        </p:nvCxnSpPr>
        <p:spPr bwMode="auto">
          <a:xfrm>
            <a:off x="1757363" y="3459163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1755" name="Freeform 32"/>
          <p:cNvSpPr>
            <a:spLocks/>
          </p:cNvSpPr>
          <p:nvPr/>
        </p:nvSpPr>
        <p:spPr bwMode="auto">
          <a:xfrm>
            <a:off x="665163" y="2814638"/>
            <a:ext cx="1846262" cy="1443037"/>
          </a:xfrm>
          <a:custGeom>
            <a:avLst/>
            <a:gdLst>
              <a:gd name="T0" fmla="*/ 2147483647 w 1259"/>
              <a:gd name="T1" fmla="*/ 0 h 909"/>
              <a:gd name="T2" fmla="*/ 0 w 1259"/>
              <a:gd name="T3" fmla="*/ 2147483647 h 909"/>
              <a:gd name="T4" fmla="*/ 2147483647 w 1259"/>
              <a:gd name="T5" fmla="*/ 2147483647 h 909"/>
              <a:gd name="T6" fmla="*/ 2147483647 w 1259"/>
              <a:gd name="T7" fmla="*/ 0 h 909"/>
              <a:gd name="T8" fmla="*/ 0 60000 65536"/>
              <a:gd name="T9" fmla="*/ 0 60000 65536"/>
              <a:gd name="T10" fmla="*/ 0 60000 65536"/>
              <a:gd name="T11" fmla="*/ 0 60000 65536"/>
              <a:gd name="T12" fmla="*/ 0 w 1259"/>
              <a:gd name="T13" fmla="*/ 0 h 909"/>
              <a:gd name="T14" fmla="*/ 1259 w 1259"/>
              <a:gd name="T15" fmla="*/ 909 h 9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59" h="909">
                <a:moveTo>
                  <a:pt x="617" y="0"/>
                </a:moveTo>
                <a:lnTo>
                  <a:pt x="0" y="909"/>
                </a:lnTo>
                <a:lnTo>
                  <a:pt x="1259" y="909"/>
                </a:lnTo>
                <a:lnTo>
                  <a:pt x="617" y="0"/>
                </a:lnTo>
                <a:close/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6" name="Oval 33"/>
          <p:cNvSpPr>
            <a:spLocks noChangeArrowheads="1"/>
          </p:cNvSpPr>
          <p:nvPr/>
        </p:nvSpPr>
        <p:spPr bwMode="auto">
          <a:xfrm>
            <a:off x="3376613" y="31242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E</a:t>
            </a:r>
          </a:p>
        </p:txBody>
      </p:sp>
      <p:sp>
        <p:nvSpPr>
          <p:cNvPr id="31757" name="Oval 35"/>
          <p:cNvSpPr>
            <a:spLocks noChangeArrowheads="1"/>
          </p:cNvSpPr>
          <p:nvPr/>
        </p:nvSpPr>
        <p:spPr bwMode="auto">
          <a:xfrm>
            <a:off x="3798888" y="38100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F</a:t>
            </a:r>
          </a:p>
        </p:txBody>
      </p:sp>
      <p:cxnSp>
        <p:nvCxnSpPr>
          <p:cNvPr id="31758" name="AutoShape 37"/>
          <p:cNvCxnSpPr>
            <a:cxnSpLocks noChangeShapeType="1"/>
            <a:stCxn id="31756" idx="5"/>
            <a:endCxn id="31757" idx="0"/>
          </p:cNvCxnSpPr>
          <p:nvPr/>
        </p:nvCxnSpPr>
        <p:spPr bwMode="auto">
          <a:xfrm>
            <a:off x="3797300" y="3459163"/>
            <a:ext cx="24923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1759" name="Freeform 38"/>
          <p:cNvSpPr>
            <a:spLocks/>
          </p:cNvSpPr>
          <p:nvPr/>
        </p:nvSpPr>
        <p:spPr bwMode="auto">
          <a:xfrm>
            <a:off x="2706688" y="2814638"/>
            <a:ext cx="1844675" cy="1443037"/>
          </a:xfrm>
          <a:custGeom>
            <a:avLst/>
            <a:gdLst>
              <a:gd name="T0" fmla="*/ 2147483647 w 1259"/>
              <a:gd name="T1" fmla="*/ 0 h 909"/>
              <a:gd name="T2" fmla="*/ 0 w 1259"/>
              <a:gd name="T3" fmla="*/ 2147483647 h 909"/>
              <a:gd name="T4" fmla="*/ 2147483647 w 1259"/>
              <a:gd name="T5" fmla="*/ 2147483647 h 909"/>
              <a:gd name="T6" fmla="*/ 2147483647 w 1259"/>
              <a:gd name="T7" fmla="*/ 0 h 909"/>
              <a:gd name="T8" fmla="*/ 0 60000 65536"/>
              <a:gd name="T9" fmla="*/ 0 60000 65536"/>
              <a:gd name="T10" fmla="*/ 0 60000 65536"/>
              <a:gd name="T11" fmla="*/ 0 60000 65536"/>
              <a:gd name="T12" fmla="*/ 0 w 1259"/>
              <a:gd name="T13" fmla="*/ 0 h 909"/>
              <a:gd name="T14" fmla="*/ 1259 w 1259"/>
              <a:gd name="T15" fmla="*/ 909 h 9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59" h="909">
                <a:moveTo>
                  <a:pt x="617" y="0"/>
                </a:moveTo>
                <a:lnTo>
                  <a:pt x="0" y="909"/>
                </a:lnTo>
                <a:lnTo>
                  <a:pt x="1259" y="909"/>
                </a:lnTo>
                <a:lnTo>
                  <a:pt x="617" y="0"/>
                </a:lnTo>
                <a:close/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0" name="Text Box 39"/>
          <p:cNvSpPr txBox="1">
            <a:spLocks noChangeArrowheads="1"/>
          </p:cNvSpPr>
          <p:nvPr/>
        </p:nvSpPr>
        <p:spPr bwMode="auto">
          <a:xfrm>
            <a:off x="914400" y="4953000"/>
            <a:ext cx="33067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8000"/>
                </a:solidFill>
              </a:rPr>
              <a:t>A</a:t>
            </a:r>
            <a:r>
              <a:rPr lang="en-GB" sz="2000">
                <a:solidFill>
                  <a:schemeClr val="accent1"/>
                </a:solidFill>
              </a:rPr>
              <a:t>  </a:t>
            </a:r>
            <a:r>
              <a:rPr lang="en-GB" sz="2000">
                <a:solidFill>
                  <a:srgbClr val="008000"/>
                </a:solidFill>
              </a:rPr>
              <a:t>B</a:t>
            </a:r>
            <a:r>
              <a:rPr lang="en-GB" sz="2000">
                <a:solidFill>
                  <a:schemeClr val="accent1"/>
                </a:solidFill>
              </a:rPr>
              <a:t>   </a:t>
            </a:r>
            <a:r>
              <a:rPr lang="en-GB" sz="2000">
                <a:solidFill>
                  <a:srgbClr val="008000"/>
                </a:solidFill>
              </a:rPr>
              <a:t>C</a:t>
            </a:r>
            <a:r>
              <a:rPr lang="en-GB" sz="2000">
                <a:solidFill>
                  <a:schemeClr val="accent1"/>
                </a:solidFill>
              </a:rPr>
              <a:t>   </a:t>
            </a:r>
            <a:r>
              <a:rPr lang="en-GB" sz="2000">
                <a:solidFill>
                  <a:srgbClr val="008000"/>
                </a:solidFill>
              </a:rPr>
              <a:t>D</a:t>
            </a:r>
            <a:r>
              <a:rPr lang="en-GB" sz="2000">
                <a:solidFill>
                  <a:schemeClr val="accent1"/>
                </a:solidFill>
              </a:rPr>
              <a:t>      </a:t>
            </a:r>
            <a:r>
              <a:rPr lang="en-GB" sz="2000">
                <a:solidFill>
                  <a:srgbClr val="008000"/>
                </a:solidFill>
              </a:rPr>
              <a:t>E </a:t>
            </a:r>
            <a:r>
              <a:rPr lang="en-GB" sz="2000">
                <a:solidFill>
                  <a:schemeClr val="accent1"/>
                </a:solidFill>
              </a:rPr>
              <a:t>      </a:t>
            </a:r>
            <a:r>
              <a:rPr lang="en-GB" sz="2000">
                <a:solidFill>
                  <a:srgbClr val="008000"/>
                </a:solidFill>
              </a:rPr>
              <a:t>F</a:t>
            </a:r>
          </a:p>
        </p:txBody>
      </p:sp>
      <p:sp>
        <p:nvSpPr>
          <p:cNvPr id="31761" name="Rectangle 40"/>
          <p:cNvSpPr>
            <a:spLocks noChangeArrowheads="1"/>
          </p:cNvSpPr>
          <p:nvPr/>
        </p:nvSpPr>
        <p:spPr bwMode="auto">
          <a:xfrm>
            <a:off x="1689100" y="4953000"/>
            <a:ext cx="36353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Rectangle 41"/>
          <p:cNvSpPr>
            <a:spLocks noChangeArrowheads="1"/>
          </p:cNvSpPr>
          <p:nvPr/>
        </p:nvSpPr>
        <p:spPr bwMode="auto">
          <a:xfrm>
            <a:off x="2111375" y="4953000"/>
            <a:ext cx="36353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Rectangle 42"/>
          <p:cNvSpPr>
            <a:spLocks noChangeArrowheads="1"/>
          </p:cNvSpPr>
          <p:nvPr/>
        </p:nvSpPr>
        <p:spPr bwMode="auto">
          <a:xfrm>
            <a:off x="1266825" y="4800600"/>
            <a:ext cx="1336675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Rectangle 43"/>
          <p:cNvSpPr>
            <a:spLocks noChangeArrowheads="1"/>
          </p:cNvSpPr>
          <p:nvPr/>
        </p:nvSpPr>
        <p:spPr bwMode="auto">
          <a:xfrm>
            <a:off x="3236913" y="4953000"/>
            <a:ext cx="36353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Rectangle 44"/>
          <p:cNvSpPr>
            <a:spLocks noChangeArrowheads="1"/>
          </p:cNvSpPr>
          <p:nvPr/>
        </p:nvSpPr>
        <p:spPr bwMode="auto">
          <a:xfrm>
            <a:off x="3659188" y="4953000"/>
            <a:ext cx="36353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6" name="Rectangle 45"/>
          <p:cNvSpPr>
            <a:spLocks noChangeArrowheads="1"/>
          </p:cNvSpPr>
          <p:nvPr/>
        </p:nvSpPr>
        <p:spPr bwMode="auto">
          <a:xfrm>
            <a:off x="2814638" y="4800600"/>
            <a:ext cx="1336675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Rectangle 46"/>
          <p:cNvSpPr>
            <a:spLocks noChangeArrowheads="1"/>
          </p:cNvSpPr>
          <p:nvPr/>
        </p:nvSpPr>
        <p:spPr bwMode="auto">
          <a:xfrm>
            <a:off x="844550" y="4648200"/>
            <a:ext cx="344805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8" name="Text Box 47"/>
          <p:cNvSpPr txBox="1">
            <a:spLocks noChangeArrowheads="1"/>
          </p:cNvSpPr>
          <p:nvPr/>
        </p:nvSpPr>
        <p:spPr bwMode="auto">
          <a:xfrm>
            <a:off x="1143000" y="5821363"/>
            <a:ext cx="2895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FF0000"/>
                </a:solidFill>
              </a:rPr>
              <a:t>Processing order</a:t>
            </a:r>
          </a:p>
        </p:txBody>
      </p:sp>
      <p:sp>
        <p:nvSpPr>
          <p:cNvPr id="31769" name="Oval 48"/>
          <p:cNvSpPr>
            <a:spLocks noChangeArrowheads="1"/>
          </p:cNvSpPr>
          <p:nvPr/>
        </p:nvSpPr>
        <p:spPr bwMode="auto">
          <a:xfrm>
            <a:off x="6437313" y="2327275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A</a:t>
            </a:r>
          </a:p>
        </p:txBody>
      </p:sp>
      <p:cxnSp>
        <p:nvCxnSpPr>
          <p:cNvPr id="31770" name="AutoShape 49"/>
          <p:cNvCxnSpPr>
            <a:cxnSpLocks noChangeShapeType="1"/>
            <a:stCxn id="31769" idx="3"/>
            <a:endCxn id="31772" idx="0"/>
          </p:cNvCxnSpPr>
          <p:nvPr/>
        </p:nvCxnSpPr>
        <p:spPr bwMode="auto">
          <a:xfrm flipH="1">
            <a:off x="5697538" y="2662238"/>
            <a:ext cx="8112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771" name="AutoShape 50"/>
          <p:cNvCxnSpPr>
            <a:cxnSpLocks noChangeShapeType="1"/>
            <a:stCxn id="31769" idx="5"/>
            <a:endCxn id="31777" idx="0"/>
          </p:cNvCxnSpPr>
          <p:nvPr/>
        </p:nvCxnSpPr>
        <p:spPr bwMode="auto">
          <a:xfrm>
            <a:off x="6858000" y="2662238"/>
            <a:ext cx="879475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1772" name="Oval 51"/>
          <p:cNvSpPr>
            <a:spLocks noChangeArrowheads="1"/>
          </p:cNvSpPr>
          <p:nvPr/>
        </p:nvSpPr>
        <p:spPr bwMode="auto">
          <a:xfrm>
            <a:off x="5451475" y="3470275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B</a:t>
            </a:r>
          </a:p>
        </p:txBody>
      </p:sp>
      <p:sp>
        <p:nvSpPr>
          <p:cNvPr id="31773" name="Oval 52"/>
          <p:cNvSpPr>
            <a:spLocks noChangeArrowheads="1"/>
          </p:cNvSpPr>
          <p:nvPr/>
        </p:nvSpPr>
        <p:spPr bwMode="auto">
          <a:xfrm>
            <a:off x="5029200" y="4156075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C</a:t>
            </a:r>
          </a:p>
        </p:txBody>
      </p:sp>
      <p:sp>
        <p:nvSpPr>
          <p:cNvPr id="31774" name="Oval 53"/>
          <p:cNvSpPr>
            <a:spLocks noChangeArrowheads="1"/>
          </p:cNvSpPr>
          <p:nvPr/>
        </p:nvSpPr>
        <p:spPr bwMode="auto">
          <a:xfrm>
            <a:off x="5873750" y="4156075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D</a:t>
            </a:r>
          </a:p>
        </p:txBody>
      </p:sp>
      <p:cxnSp>
        <p:nvCxnSpPr>
          <p:cNvPr id="31775" name="AutoShape 54"/>
          <p:cNvCxnSpPr>
            <a:cxnSpLocks noChangeShapeType="1"/>
            <a:stCxn id="31772" idx="3"/>
            <a:endCxn id="31773" idx="0"/>
          </p:cNvCxnSpPr>
          <p:nvPr/>
        </p:nvCxnSpPr>
        <p:spPr bwMode="auto">
          <a:xfrm flipH="1">
            <a:off x="5275263" y="3805238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776" name="AutoShape 55"/>
          <p:cNvCxnSpPr>
            <a:cxnSpLocks noChangeShapeType="1"/>
            <a:stCxn id="31772" idx="5"/>
            <a:endCxn id="31774" idx="0"/>
          </p:cNvCxnSpPr>
          <p:nvPr/>
        </p:nvCxnSpPr>
        <p:spPr bwMode="auto">
          <a:xfrm>
            <a:off x="5872163" y="3805238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1777" name="Oval 57"/>
          <p:cNvSpPr>
            <a:spLocks noChangeArrowheads="1"/>
          </p:cNvSpPr>
          <p:nvPr/>
        </p:nvSpPr>
        <p:spPr bwMode="auto">
          <a:xfrm>
            <a:off x="7491413" y="3470275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E</a:t>
            </a:r>
          </a:p>
        </p:txBody>
      </p:sp>
      <p:sp>
        <p:nvSpPr>
          <p:cNvPr id="31778" name="Oval 58"/>
          <p:cNvSpPr>
            <a:spLocks noChangeArrowheads="1"/>
          </p:cNvSpPr>
          <p:nvPr/>
        </p:nvSpPr>
        <p:spPr bwMode="auto">
          <a:xfrm>
            <a:off x="7913688" y="4156075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F</a:t>
            </a:r>
          </a:p>
        </p:txBody>
      </p:sp>
      <p:cxnSp>
        <p:nvCxnSpPr>
          <p:cNvPr id="31779" name="AutoShape 59"/>
          <p:cNvCxnSpPr>
            <a:cxnSpLocks noChangeShapeType="1"/>
            <a:stCxn id="31777" idx="5"/>
            <a:endCxn id="31778" idx="0"/>
          </p:cNvCxnSpPr>
          <p:nvPr/>
        </p:nvCxnSpPr>
        <p:spPr bwMode="auto">
          <a:xfrm>
            <a:off x="7912100" y="3805238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1780" name="Text Box 61"/>
          <p:cNvSpPr txBox="1">
            <a:spLocks noChangeArrowheads="1"/>
          </p:cNvSpPr>
          <p:nvPr/>
        </p:nvSpPr>
        <p:spPr bwMode="auto">
          <a:xfrm>
            <a:off x="5486400" y="4948238"/>
            <a:ext cx="2590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FF0000"/>
                </a:solidFill>
              </a:rPr>
              <a:t>Walking order</a:t>
            </a:r>
          </a:p>
        </p:txBody>
      </p:sp>
      <p:sp>
        <p:nvSpPr>
          <p:cNvPr id="31781" name="Rectangle 63"/>
          <p:cNvSpPr>
            <a:spLocks noChangeArrowheads="1"/>
          </p:cNvSpPr>
          <p:nvPr/>
        </p:nvSpPr>
        <p:spPr bwMode="auto">
          <a:xfrm>
            <a:off x="5168900" y="3576638"/>
            <a:ext cx="1397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2" name="Rectangle 64"/>
          <p:cNvSpPr>
            <a:spLocks noChangeArrowheads="1"/>
          </p:cNvSpPr>
          <p:nvPr/>
        </p:nvSpPr>
        <p:spPr bwMode="auto">
          <a:xfrm>
            <a:off x="6224588" y="2357438"/>
            <a:ext cx="1397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3" name="Rectangle 65"/>
          <p:cNvSpPr>
            <a:spLocks noChangeArrowheads="1"/>
          </p:cNvSpPr>
          <p:nvPr/>
        </p:nvSpPr>
        <p:spPr bwMode="auto">
          <a:xfrm>
            <a:off x="4887913" y="4567238"/>
            <a:ext cx="1397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4" name="Rectangle 66"/>
          <p:cNvSpPr>
            <a:spLocks noChangeArrowheads="1"/>
          </p:cNvSpPr>
          <p:nvPr/>
        </p:nvSpPr>
        <p:spPr bwMode="auto">
          <a:xfrm>
            <a:off x="5802313" y="4567238"/>
            <a:ext cx="1397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5" name="Freeform 67"/>
          <p:cNvSpPr>
            <a:spLocks/>
          </p:cNvSpPr>
          <p:nvPr/>
        </p:nvSpPr>
        <p:spPr bwMode="auto">
          <a:xfrm>
            <a:off x="4816475" y="2128838"/>
            <a:ext cx="3802063" cy="2617787"/>
          </a:xfrm>
          <a:custGeom>
            <a:avLst/>
            <a:gdLst>
              <a:gd name="T0" fmla="*/ 2147483647 w 2593"/>
              <a:gd name="T1" fmla="*/ 2147483647 h 1649"/>
              <a:gd name="T2" fmla="*/ 2147483647 w 2593"/>
              <a:gd name="T3" fmla="*/ 2147483647 h 1649"/>
              <a:gd name="T4" fmla="*/ 2147483647 w 2593"/>
              <a:gd name="T5" fmla="*/ 2147483647 h 1649"/>
              <a:gd name="T6" fmla="*/ 2147483647 w 2593"/>
              <a:gd name="T7" fmla="*/ 2147483647 h 1649"/>
              <a:gd name="T8" fmla="*/ 2147483647 w 2593"/>
              <a:gd name="T9" fmla="*/ 2147483647 h 1649"/>
              <a:gd name="T10" fmla="*/ 2147483647 w 2593"/>
              <a:gd name="T11" fmla="*/ 2147483647 h 1649"/>
              <a:gd name="T12" fmla="*/ 2147483647 w 2593"/>
              <a:gd name="T13" fmla="*/ 2147483647 h 1649"/>
              <a:gd name="T14" fmla="*/ 2147483647 w 2593"/>
              <a:gd name="T15" fmla="*/ 2147483647 h 1649"/>
              <a:gd name="T16" fmla="*/ 2147483647 w 2593"/>
              <a:gd name="T17" fmla="*/ 2147483647 h 1649"/>
              <a:gd name="T18" fmla="*/ 2147483647 w 2593"/>
              <a:gd name="T19" fmla="*/ 2147483647 h 1649"/>
              <a:gd name="T20" fmla="*/ 2147483647 w 2593"/>
              <a:gd name="T21" fmla="*/ 2147483647 h 1649"/>
              <a:gd name="T22" fmla="*/ 2147483647 w 2593"/>
              <a:gd name="T23" fmla="*/ 2147483647 h 1649"/>
              <a:gd name="T24" fmla="*/ 2147483647 w 2593"/>
              <a:gd name="T25" fmla="*/ 2147483647 h 1649"/>
              <a:gd name="T26" fmla="*/ 2147483647 w 2593"/>
              <a:gd name="T27" fmla="*/ 2147483647 h 1649"/>
              <a:gd name="T28" fmla="*/ 2147483647 w 2593"/>
              <a:gd name="T29" fmla="*/ 2147483647 h 1649"/>
              <a:gd name="T30" fmla="*/ 2147483647 w 2593"/>
              <a:gd name="T31" fmla="*/ 2147483647 h 1649"/>
              <a:gd name="T32" fmla="*/ 2147483647 w 2593"/>
              <a:gd name="T33" fmla="*/ 2147483647 h 1649"/>
              <a:gd name="T34" fmla="*/ 2147483647 w 2593"/>
              <a:gd name="T35" fmla="*/ 2147483647 h 1649"/>
              <a:gd name="T36" fmla="*/ 2147483647 w 2593"/>
              <a:gd name="T37" fmla="*/ 2147483647 h 1649"/>
              <a:gd name="T38" fmla="*/ 2147483647 w 2593"/>
              <a:gd name="T39" fmla="*/ 2147483647 h 1649"/>
              <a:gd name="T40" fmla="*/ 2147483647 w 2593"/>
              <a:gd name="T41" fmla="*/ 2147483647 h 1649"/>
              <a:gd name="T42" fmla="*/ 2147483647 w 2593"/>
              <a:gd name="T43" fmla="*/ 2147483647 h 1649"/>
              <a:gd name="T44" fmla="*/ 2147483647 w 2593"/>
              <a:gd name="T45" fmla="*/ 2147483647 h 1649"/>
              <a:gd name="T46" fmla="*/ 2147483647 w 2593"/>
              <a:gd name="T47" fmla="*/ 2147483647 h 1649"/>
              <a:gd name="T48" fmla="*/ 2147483647 w 2593"/>
              <a:gd name="T49" fmla="*/ 2147483647 h 1649"/>
              <a:gd name="T50" fmla="*/ 2147483647 w 2593"/>
              <a:gd name="T51" fmla="*/ 2147483647 h 1649"/>
              <a:gd name="T52" fmla="*/ 2147483647 w 2593"/>
              <a:gd name="T53" fmla="*/ 2147483647 h 1649"/>
              <a:gd name="T54" fmla="*/ 2147483647 w 2593"/>
              <a:gd name="T55" fmla="*/ 2147483647 h 1649"/>
              <a:gd name="T56" fmla="*/ 2147483647 w 2593"/>
              <a:gd name="T57" fmla="*/ 2147483647 h 1649"/>
              <a:gd name="T58" fmla="*/ 2147483647 w 2593"/>
              <a:gd name="T59" fmla="*/ 2147483647 h 1649"/>
              <a:gd name="T60" fmla="*/ 2147483647 w 2593"/>
              <a:gd name="T61" fmla="*/ 2147483647 h 1649"/>
              <a:gd name="T62" fmla="*/ 2147483647 w 2593"/>
              <a:gd name="T63" fmla="*/ 2147483647 h 1649"/>
              <a:gd name="T64" fmla="*/ 2147483647 w 2593"/>
              <a:gd name="T65" fmla="*/ 2147483647 h 1649"/>
              <a:gd name="T66" fmla="*/ 2147483647 w 2593"/>
              <a:gd name="T67" fmla="*/ 2147483647 h 1649"/>
              <a:gd name="T68" fmla="*/ 2147483647 w 2593"/>
              <a:gd name="T69" fmla="*/ 2147483647 h 1649"/>
              <a:gd name="T70" fmla="*/ 2147483647 w 2593"/>
              <a:gd name="T71" fmla="*/ 2147483647 h 1649"/>
              <a:gd name="T72" fmla="*/ 2147483647 w 2593"/>
              <a:gd name="T73" fmla="*/ 2147483647 h 1649"/>
              <a:gd name="T74" fmla="*/ 2147483647 w 2593"/>
              <a:gd name="T75" fmla="*/ 2147483647 h 1649"/>
              <a:gd name="T76" fmla="*/ 2147483647 w 2593"/>
              <a:gd name="T77" fmla="*/ 2147483647 h 1649"/>
              <a:gd name="T78" fmla="*/ 2147483647 w 2593"/>
              <a:gd name="T79" fmla="*/ 2147483647 h 1649"/>
              <a:gd name="T80" fmla="*/ 2147483647 w 2593"/>
              <a:gd name="T81" fmla="*/ 2147483647 h 1649"/>
              <a:gd name="T82" fmla="*/ 2147483647 w 2593"/>
              <a:gd name="T83" fmla="*/ 2147483647 h 1649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593"/>
              <a:gd name="T127" fmla="*/ 0 h 1649"/>
              <a:gd name="T128" fmla="*/ 2593 w 2593"/>
              <a:gd name="T129" fmla="*/ 1649 h 1649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593" h="1649">
                <a:moveTo>
                  <a:pt x="1094" y="0"/>
                </a:moveTo>
                <a:cubicBezTo>
                  <a:pt x="1089" y="55"/>
                  <a:pt x="1093" y="122"/>
                  <a:pt x="1053" y="165"/>
                </a:cubicBezTo>
                <a:cubicBezTo>
                  <a:pt x="1030" y="236"/>
                  <a:pt x="1062" y="150"/>
                  <a:pt x="1028" y="206"/>
                </a:cubicBezTo>
                <a:cubicBezTo>
                  <a:pt x="1001" y="251"/>
                  <a:pt x="1046" y="214"/>
                  <a:pt x="995" y="247"/>
                </a:cubicBezTo>
                <a:cubicBezTo>
                  <a:pt x="984" y="280"/>
                  <a:pt x="954" y="297"/>
                  <a:pt x="929" y="321"/>
                </a:cubicBezTo>
                <a:cubicBezTo>
                  <a:pt x="915" y="364"/>
                  <a:pt x="927" y="340"/>
                  <a:pt x="880" y="387"/>
                </a:cubicBezTo>
                <a:cubicBezTo>
                  <a:pt x="873" y="394"/>
                  <a:pt x="870" y="404"/>
                  <a:pt x="864" y="412"/>
                </a:cubicBezTo>
                <a:cubicBezTo>
                  <a:pt x="840" y="442"/>
                  <a:pt x="805" y="464"/>
                  <a:pt x="781" y="494"/>
                </a:cubicBezTo>
                <a:cubicBezTo>
                  <a:pt x="757" y="524"/>
                  <a:pt x="740" y="547"/>
                  <a:pt x="707" y="568"/>
                </a:cubicBezTo>
                <a:cubicBezTo>
                  <a:pt x="672" y="622"/>
                  <a:pt x="616" y="676"/>
                  <a:pt x="567" y="716"/>
                </a:cubicBezTo>
                <a:cubicBezTo>
                  <a:pt x="538" y="739"/>
                  <a:pt x="530" y="774"/>
                  <a:pt x="493" y="790"/>
                </a:cubicBezTo>
                <a:cubicBezTo>
                  <a:pt x="433" y="817"/>
                  <a:pt x="457" y="800"/>
                  <a:pt x="395" y="815"/>
                </a:cubicBezTo>
                <a:cubicBezTo>
                  <a:pt x="378" y="819"/>
                  <a:pt x="345" y="831"/>
                  <a:pt x="345" y="831"/>
                </a:cubicBezTo>
                <a:cubicBezTo>
                  <a:pt x="314" y="864"/>
                  <a:pt x="295" y="895"/>
                  <a:pt x="279" y="938"/>
                </a:cubicBezTo>
                <a:cubicBezTo>
                  <a:pt x="286" y="986"/>
                  <a:pt x="295" y="1031"/>
                  <a:pt x="304" y="1078"/>
                </a:cubicBezTo>
                <a:cubicBezTo>
                  <a:pt x="298" y="1119"/>
                  <a:pt x="299" y="1141"/>
                  <a:pt x="271" y="1169"/>
                </a:cubicBezTo>
                <a:cubicBezTo>
                  <a:pt x="251" y="1230"/>
                  <a:pt x="169" y="1242"/>
                  <a:pt x="115" y="1259"/>
                </a:cubicBezTo>
                <a:cubicBezTo>
                  <a:pt x="90" y="1267"/>
                  <a:pt x="41" y="1284"/>
                  <a:pt x="41" y="1284"/>
                </a:cubicBezTo>
                <a:cubicBezTo>
                  <a:pt x="6" y="1317"/>
                  <a:pt x="7" y="1332"/>
                  <a:pt x="0" y="1383"/>
                </a:cubicBezTo>
                <a:cubicBezTo>
                  <a:pt x="9" y="1477"/>
                  <a:pt x="2" y="1522"/>
                  <a:pt x="74" y="1580"/>
                </a:cubicBezTo>
                <a:cubicBezTo>
                  <a:pt x="80" y="1585"/>
                  <a:pt x="83" y="1594"/>
                  <a:pt x="90" y="1597"/>
                </a:cubicBezTo>
                <a:cubicBezTo>
                  <a:pt x="127" y="1615"/>
                  <a:pt x="165" y="1616"/>
                  <a:pt x="205" y="1621"/>
                </a:cubicBezTo>
                <a:cubicBezTo>
                  <a:pt x="644" y="1611"/>
                  <a:pt x="403" y="1638"/>
                  <a:pt x="526" y="1597"/>
                </a:cubicBezTo>
                <a:cubicBezTo>
                  <a:pt x="529" y="1589"/>
                  <a:pt x="600" y="1539"/>
                  <a:pt x="600" y="1531"/>
                </a:cubicBezTo>
                <a:cubicBezTo>
                  <a:pt x="600" y="1473"/>
                  <a:pt x="597" y="1416"/>
                  <a:pt x="592" y="1358"/>
                </a:cubicBezTo>
                <a:cubicBezTo>
                  <a:pt x="590" y="1329"/>
                  <a:pt x="567" y="1321"/>
                  <a:pt x="551" y="1300"/>
                </a:cubicBezTo>
                <a:cubicBezTo>
                  <a:pt x="533" y="1277"/>
                  <a:pt x="527" y="1253"/>
                  <a:pt x="518" y="1226"/>
                </a:cubicBezTo>
                <a:cubicBezTo>
                  <a:pt x="537" y="1168"/>
                  <a:pt x="602" y="1198"/>
                  <a:pt x="650" y="1210"/>
                </a:cubicBezTo>
                <a:cubicBezTo>
                  <a:pt x="680" y="1230"/>
                  <a:pt x="680" y="1243"/>
                  <a:pt x="691" y="1276"/>
                </a:cubicBezTo>
                <a:cubicBezTo>
                  <a:pt x="681" y="1391"/>
                  <a:pt x="694" y="1333"/>
                  <a:pt x="674" y="1391"/>
                </a:cubicBezTo>
                <a:cubicBezTo>
                  <a:pt x="669" y="1407"/>
                  <a:pt x="658" y="1440"/>
                  <a:pt x="658" y="1440"/>
                </a:cubicBezTo>
                <a:cubicBezTo>
                  <a:pt x="664" y="1505"/>
                  <a:pt x="650" y="1559"/>
                  <a:pt x="716" y="1580"/>
                </a:cubicBezTo>
                <a:cubicBezTo>
                  <a:pt x="781" y="1649"/>
                  <a:pt x="1073" y="1597"/>
                  <a:pt x="1078" y="1597"/>
                </a:cubicBezTo>
                <a:cubicBezTo>
                  <a:pt x="1105" y="1587"/>
                  <a:pt x="1127" y="1580"/>
                  <a:pt x="1152" y="1564"/>
                </a:cubicBezTo>
                <a:cubicBezTo>
                  <a:pt x="1161" y="1536"/>
                  <a:pt x="1171" y="1518"/>
                  <a:pt x="1193" y="1498"/>
                </a:cubicBezTo>
                <a:cubicBezTo>
                  <a:pt x="1197" y="1487"/>
                  <a:pt x="1209" y="1450"/>
                  <a:pt x="1209" y="1440"/>
                </a:cubicBezTo>
                <a:cubicBezTo>
                  <a:pt x="1209" y="1404"/>
                  <a:pt x="1206" y="1368"/>
                  <a:pt x="1201" y="1333"/>
                </a:cubicBezTo>
                <a:cubicBezTo>
                  <a:pt x="1190" y="1262"/>
                  <a:pt x="1131" y="1238"/>
                  <a:pt x="1069" y="1218"/>
                </a:cubicBezTo>
                <a:cubicBezTo>
                  <a:pt x="994" y="1168"/>
                  <a:pt x="943" y="1100"/>
                  <a:pt x="880" y="1037"/>
                </a:cubicBezTo>
                <a:cubicBezTo>
                  <a:pt x="840" y="911"/>
                  <a:pt x="865" y="706"/>
                  <a:pt x="1012" y="659"/>
                </a:cubicBezTo>
                <a:cubicBezTo>
                  <a:pt x="1020" y="653"/>
                  <a:pt x="1027" y="646"/>
                  <a:pt x="1036" y="642"/>
                </a:cubicBezTo>
                <a:cubicBezTo>
                  <a:pt x="1044" y="638"/>
                  <a:pt x="1053" y="638"/>
                  <a:pt x="1061" y="634"/>
                </a:cubicBezTo>
                <a:cubicBezTo>
                  <a:pt x="1119" y="599"/>
                  <a:pt x="1033" y="632"/>
                  <a:pt x="1102" y="609"/>
                </a:cubicBezTo>
                <a:cubicBezTo>
                  <a:pt x="1123" y="589"/>
                  <a:pt x="1132" y="577"/>
                  <a:pt x="1160" y="568"/>
                </a:cubicBezTo>
                <a:cubicBezTo>
                  <a:pt x="1185" y="543"/>
                  <a:pt x="1217" y="522"/>
                  <a:pt x="1250" y="510"/>
                </a:cubicBezTo>
                <a:cubicBezTo>
                  <a:pt x="1289" y="514"/>
                  <a:pt x="1341" y="516"/>
                  <a:pt x="1382" y="527"/>
                </a:cubicBezTo>
                <a:cubicBezTo>
                  <a:pt x="1428" y="539"/>
                  <a:pt x="1462" y="562"/>
                  <a:pt x="1505" y="576"/>
                </a:cubicBezTo>
                <a:cubicBezTo>
                  <a:pt x="1525" y="596"/>
                  <a:pt x="1549" y="608"/>
                  <a:pt x="1571" y="626"/>
                </a:cubicBezTo>
                <a:cubicBezTo>
                  <a:pt x="1589" y="641"/>
                  <a:pt x="1603" y="661"/>
                  <a:pt x="1621" y="675"/>
                </a:cubicBezTo>
                <a:cubicBezTo>
                  <a:pt x="1680" y="721"/>
                  <a:pt x="1743" y="767"/>
                  <a:pt x="1785" y="831"/>
                </a:cubicBezTo>
                <a:cubicBezTo>
                  <a:pt x="1809" y="907"/>
                  <a:pt x="1778" y="983"/>
                  <a:pt x="1752" y="1054"/>
                </a:cubicBezTo>
                <a:cubicBezTo>
                  <a:pt x="1758" y="1089"/>
                  <a:pt x="1764" y="1150"/>
                  <a:pt x="1802" y="1169"/>
                </a:cubicBezTo>
                <a:cubicBezTo>
                  <a:pt x="1804" y="1170"/>
                  <a:pt x="1863" y="1189"/>
                  <a:pt x="1876" y="1193"/>
                </a:cubicBezTo>
                <a:cubicBezTo>
                  <a:pt x="1901" y="1201"/>
                  <a:pt x="1925" y="1210"/>
                  <a:pt x="1950" y="1218"/>
                </a:cubicBezTo>
                <a:cubicBezTo>
                  <a:pt x="1958" y="1221"/>
                  <a:pt x="1975" y="1226"/>
                  <a:pt x="1975" y="1226"/>
                </a:cubicBezTo>
                <a:cubicBezTo>
                  <a:pt x="1987" y="1239"/>
                  <a:pt x="2005" y="1245"/>
                  <a:pt x="2016" y="1259"/>
                </a:cubicBezTo>
                <a:cubicBezTo>
                  <a:pt x="2020" y="1265"/>
                  <a:pt x="2045" y="1323"/>
                  <a:pt x="2049" y="1333"/>
                </a:cubicBezTo>
                <a:cubicBezTo>
                  <a:pt x="2046" y="1355"/>
                  <a:pt x="2045" y="1377"/>
                  <a:pt x="2040" y="1399"/>
                </a:cubicBezTo>
                <a:cubicBezTo>
                  <a:pt x="2036" y="1416"/>
                  <a:pt x="2024" y="1448"/>
                  <a:pt x="2024" y="1448"/>
                </a:cubicBezTo>
                <a:cubicBezTo>
                  <a:pt x="2034" y="1555"/>
                  <a:pt x="2023" y="1521"/>
                  <a:pt x="2090" y="1588"/>
                </a:cubicBezTo>
                <a:cubicBezTo>
                  <a:pt x="2108" y="1606"/>
                  <a:pt x="2164" y="1613"/>
                  <a:pt x="2164" y="1613"/>
                </a:cubicBezTo>
                <a:cubicBezTo>
                  <a:pt x="2238" y="1610"/>
                  <a:pt x="2312" y="1609"/>
                  <a:pt x="2386" y="1605"/>
                </a:cubicBezTo>
                <a:cubicBezTo>
                  <a:pt x="2429" y="1603"/>
                  <a:pt x="2448" y="1599"/>
                  <a:pt x="2485" y="1588"/>
                </a:cubicBezTo>
                <a:cubicBezTo>
                  <a:pt x="2501" y="1583"/>
                  <a:pt x="2534" y="1572"/>
                  <a:pt x="2534" y="1572"/>
                </a:cubicBezTo>
                <a:cubicBezTo>
                  <a:pt x="2553" y="1553"/>
                  <a:pt x="2557" y="1534"/>
                  <a:pt x="2575" y="1514"/>
                </a:cubicBezTo>
                <a:cubicBezTo>
                  <a:pt x="2581" y="1498"/>
                  <a:pt x="2593" y="1482"/>
                  <a:pt x="2592" y="1465"/>
                </a:cubicBezTo>
                <a:cubicBezTo>
                  <a:pt x="2589" y="1424"/>
                  <a:pt x="2587" y="1383"/>
                  <a:pt x="2583" y="1342"/>
                </a:cubicBezTo>
                <a:cubicBezTo>
                  <a:pt x="2574" y="1259"/>
                  <a:pt x="2528" y="1184"/>
                  <a:pt x="2493" y="1111"/>
                </a:cubicBezTo>
                <a:cubicBezTo>
                  <a:pt x="2489" y="1103"/>
                  <a:pt x="2490" y="1093"/>
                  <a:pt x="2485" y="1086"/>
                </a:cubicBezTo>
                <a:cubicBezTo>
                  <a:pt x="2448" y="1026"/>
                  <a:pt x="2377" y="966"/>
                  <a:pt x="2328" y="914"/>
                </a:cubicBezTo>
                <a:cubicBezTo>
                  <a:pt x="2296" y="879"/>
                  <a:pt x="2222" y="803"/>
                  <a:pt x="2180" y="790"/>
                </a:cubicBezTo>
                <a:cubicBezTo>
                  <a:pt x="2155" y="774"/>
                  <a:pt x="2142" y="758"/>
                  <a:pt x="2114" y="749"/>
                </a:cubicBezTo>
                <a:cubicBezTo>
                  <a:pt x="2090" y="733"/>
                  <a:pt x="2076" y="717"/>
                  <a:pt x="2049" y="708"/>
                </a:cubicBezTo>
                <a:cubicBezTo>
                  <a:pt x="2036" y="695"/>
                  <a:pt x="2020" y="688"/>
                  <a:pt x="2007" y="675"/>
                </a:cubicBezTo>
                <a:cubicBezTo>
                  <a:pt x="1952" y="620"/>
                  <a:pt x="2033" y="677"/>
                  <a:pt x="1966" y="634"/>
                </a:cubicBezTo>
                <a:cubicBezTo>
                  <a:pt x="1944" y="600"/>
                  <a:pt x="1915" y="565"/>
                  <a:pt x="1876" y="552"/>
                </a:cubicBezTo>
                <a:cubicBezTo>
                  <a:pt x="1851" y="527"/>
                  <a:pt x="1821" y="508"/>
                  <a:pt x="1793" y="486"/>
                </a:cubicBezTo>
                <a:cubicBezTo>
                  <a:pt x="1762" y="461"/>
                  <a:pt x="1735" y="427"/>
                  <a:pt x="1703" y="403"/>
                </a:cubicBezTo>
                <a:cubicBezTo>
                  <a:pt x="1672" y="380"/>
                  <a:pt x="1641" y="362"/>
                  <a:pt x="1612" y="338"/>
                </a:cubicBezTo>
                <a:cubicBezTo>
                  <a:pt x="1592" y="322"/>
                  <a:pt x="1582" y="298"/>
                  <a:pt x="1563" y="280"/>
                </a:cubicBezTo>
                <a:cubicBezTo>
                  <a:pt x="1560" y="272"/>
                  <a:pt x="1560" y="262"/>
                  <a:pt x="1555" y="255"/>
                </a:cubicBezTo>
                <a:cubicBezTo>
                  <a:pt x="1551" y="248"/>
                  <a:pt x="1542" y="246"/>
                  <a:pt x="1538" y="239"/>
                </a:cubicBezTo>
                <a:cubicBezTo>
                  <a:pt x="1520" y="204"/>
                  <a:pt x="1509" y="153"/>
                  <a:pt x="1497" y="115"/>
                </a:cubicBezTo>
                <a:cubicBezTo>
                  <a:pt x="1488" y="25"/>
                  <a:pt x="1489" y="60"/>
                  <a:pt x="1489" y="8"/>
                </a:cubicBezTo>
              </a:path>
            </a:pathLst>
          </a:custGeom>
          <a:noFill/>
          <a:ln w="19050" cmpd="sng">
            <a:solidFill>
              <a:srgbClr val="008000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86" name="Rectangle 68"/>
          <p:cNvSpPr>
            <a:spLocks noChangeArrowheads="1"/>
          </p:cNvSpPr>
          <p:nvPr/>
        </p:nvSpPr>
        <p:spPr bwMode="auto">
          <a:xfrm>
            <a:off x="7350125" y="3805238"/>
            <a:ext cx="1397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7" name="Rectangle 69"/>
          <p:cNvSpPr>
            <a:spLocks noChangeArrowheads="1"/>
          </p:cNvSpPr>
          <p:nvPr/>
        </p:nvSpPr>
        <p:spPr bwMode="auto">
          <a:xfrm>
            <a:off x="7842250" y="4567238"/>
            <a:ext cx="141288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44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accent1">
                    <a:satMod val="150000"/>
                  </a:schemeClr>
                </a:solidFill>
              </a:rPr>
              <a:t>Depth-First </a:t>
            </a:r>
            <a:r>
              <a:rPr lang="en-GB" dirty="0" err="1" smtClean="0">
                <a:solidFill>
                  <a:schemeClr val="accent1">
                    <a:satMod val="150000"/>
                  </a:schemeClr>
                </a:solidFill>
              </a:rPr>
              <a:t>Traversal:PreOrder</a:t>
            </a:r>
            <a:r>
              <a:rPr lang="en-GB" dirty="0" smtClean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en-GB" sz="2200" dirty="0" smtClean="0">
                <a:solidFill>
                  <a:schemeClr val="accent1">
                    <a:satMod val="150000"/>
                  </a:schemeClr>
                </a:solidFill>
              </a:rPr>
              <a:t>{Contd..}</a:t>
            </a:r>
            <a:endParaRPr lang="en-GB" sz="2200" dirty="0">
              <a:solidFill>
                <a:schemeClr val="accent1">
                  <a:satMod val="1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B0ECC8-F2B9-4050-821E-CE23543DE279}" type="slidenum">
              <a:rPr lang="en-GB"/>
              <a:pPr>
                <a:defRPr/>
              </a:pPr>
              <a:t>24</a:t>
            </a:fld>
            <a:endParaRPr lang="en-GB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809750"/>
            <a:ext cx="7772400" cy="4114800"/>
          </a:xfrm>
        </p:spPr>
        <p:txBody>
          <a:bodyPr/>
          <a:lstStyle/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2000" b="1" smtClean="0"/>
              <a:t>Algorithm</a:t>
            </a:r>
            <a:r>
              <a:rPr lang="en-GB" sz="2000" smtClean="0"/>
              <a:t> 	preOrder (val</a:t>
            </a:r>
            <a:r>
              <a:rPr lang="en-GB" sz="2000" smtClean="0">
                <a:solidFill>
                  <a:schemeClr val="accent2"/>
                </a:solidFill>
              </a:rPr>
              <a:t> </a:t>
            </a:r>
            <a:r>
              <a:rPr lang="en-GB" sz="2000" smtClean="0">
                <a:solidFill>
                  <a:srgbClr val="FF0000"/>
                </a:solidFill>
              </a:rPr>
              <a:t>root</a:t>
            </a:r>
            <a:r>
              <a:rPr lang="en-GB" sz="2000" smtClean="0">
                <a:solidFill>
                  <a:schemeClr val="accent2"/>
                </a:solidFill>
              </a:rPr>
              <a:t> </a:t>
            </a:r>
            <a:r>
              <a:rPr lang="en-GB" sz="2000" smtClean="0"/>
              <a:t>&lt;nodePointer&gt;)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2000" smtClean="0"/>
              <a:t>Traverses a binary tree in node-left-right sequence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2000" smtClean="0"/>
              <a:t>	</a:t>
            </a:r>
            <a:r>
              <a:rPr lang="en-GB" sz="2000" b="1" smtClean="0"/>
              <a:t>Pre</a:t>
            </a:r>
            <a:r>
              <a:rPr lang="en-GB" sz="2000" smtClean="0"/>
              <a:t>		</a:t>
            </a:r>
            <a:r>
              <a:rPr lang="en-GB" sz="2000" smtClean="0">
                <a:solidFill>
                  <a:srgbClr val="FF0000"/>
                </a:solidFill>
              </a:rPr>
              <a:t>root</a:t>
            </a:r>
            <a:r>
              <a:rPr lang="en-GB" sz="2000" smtClean="0">
                <a:solidFill>
                  <a:schemeClr val="accent2"/>
                </a:solidFill>
              </a:rPr>
              <a:t> </a:t>
            </a:r>
            <a:r>
              <a:rPr lang="en-GB" sz="2000" smtClean="0"/>
              <a:t>is the entry node of a tree/subtree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2000" smtClean="0"/>
              <a:t>	</a:t>
            </a:r>
            <a:r>
              <a:rPr lang="en-GB" sz="2000" b="1" smtClean="0"/>
              <a:t>Post	</a:t>
            </a:r>
            <a:r>
              <a:rPr lang="en-GB" sz="2000" smtClean="0"/>
              <a:t>	each node has been processed in PreOrder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2000" smtClean="0">
                <a:solidFill>
                  <a:srgbClr val="0000FF"/>
                </a:solidFill>
              </a:rPr>
              <a:t>	</a:t>
            </a:r>
            <a:r>
              <a:rPr lang="en-GB" sz="2000" smtClean="0">
                <a:solidFill>
                  <a:schemeClr val="accent2"/>
                </a:solidFill>
              </a:rPr>
              <a:t>1</a:t>
            </a:r>
            <a:r>
              <a:rPr lang="en-GB" sz="2000" smtClean="0">
                <a:solidFill>
                  <a:srgbClr val="0000FF"/>
                </a:solidFill>
              </a:rPr>
              <a:t>   </a:t>
            </a:r>
            <a:r>
              <a:rPr lang="en-GB" sz="2000" smtClean="0"/>
              <a:t>if (root is not null)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2000" smtClean="0">
                <a:solidFill>
                  <a:srgbClr val="0000FF"/>
                </a:solidFill>
              </a:rPr>
              <a:t>		</a:t>
            </a:r>
            <a:r>
              <a:rPr lang="en-GB" sz="2000" smtClean="0">
                <a:solidFill>
                  <a:schemeClr val="accent2"/>
                </a:solidFill>
              </a:rPr>
              <a:t>1</a:t>
            </a:r>
            <a:r>
              <a:rPr lang="en-GB" sz="2000" smtClean="0"/>
              <a:t>		process (root)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2000" smtClean="0">
                <a:solidFill>
                  <a:srgbClr val="0000FF"/>
                </a:solidFill>
              </a:rPr>
              <a:t>		</a:t>
            </a:r>
            <a:r>
              <a:rPr lang="en-GB" sz="2000" smtClean="0">
                <a:solidFill>
                  <a:schemeClr val="accent2"/>
                </a:solidFill>
              </a:rPr>
              <a:t>2</a:t>
            </a:r>
            <a:r>
              <a:rPr lang="en-GB" sz="2000" smtClean="0"/>
              <a:t>		preOrder (root </a:t>
            </a:r>
            <a:r>
              <a:rPr lang="en-GB" sz="2000" smtClean="0">
                <a:latin typeface="Symbol" pitchFamily="18" charset="2"/>
              </a:rPr>
              <a:t>-&gt;</a:t>
            </a:r>
            <a:r>
              <a:rPr lang="en-GB" sz="2000" smtClean="0"/>
              <a:t> leftSubTree) 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2000" smtClean="0"/>
              <a:t>		</a:t>
            </a:r>
            <a:r>
              <a:rPr lang="en-GB" sz="2000" smtClean="0">
                <a:solidFill>
                  <a:schemeClr val="accent2"/>
                </a:solidFill>
              </a:rPr>
              <a:t>3</a:t>
            </a:r>
            <a:r>
              <a:rPr lang="en-GB" sz="2000" smtClean="0"/>
              <a:t>		preOrder (root </a:t>
            </a:r>
            <a:r>
              <a:rPr lang="en-GB" sz="2000" smtClean="0">
                <a:latin typeface="Symbol" pitchFamily="18" charset="2"/>
              </a:rPr>
              <a:t>-&gt;</a:t>
            </a:r>
            <a:r>
              <a:rPr lang="en-GB" sz="2000" smtClean="0"/>
              <a:t> rightSubTree)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2000" smtClean="0">
                <a:solidFill>
                  <a:srgbClr val="0000FF"/>
                </a:solidFill>
              </a:rPr>
              <a:t>	</a:t>
            </a:r>
            <a:r>
              <a:rPr lang="en-GB" sz="2000" smtClean="0">
                <a:solidFill>
                  <a:schemeClr val="accent2"/>
                </a:solidFill>
              </a:rPr>
              <a:t>4</a:t>
            </a:r>
            <a:r>
              <a:rPr lang="en-GB" sz="2000" smtClean="0"/>
              <a:t>	return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2000" b="1" smtClean="0"/>
              <a:t>End</a:t>
            </a:r>
            <a:r>
              <a:rPr lang="en-GB" sz="2000" smtClean="0"/>
              <a:t>  preOrder 	</a:t>
            </a:r>
          </a:p>
        </p:txBody>
      </p:sp>
      <p:sp>
        <p:nvSpPr>
          <p:cNvPr id="6" name="Rectangle 44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accent1">
                    <a:satMod val="150000"/>
                  </a:schemeClr>
                </a:solidFill>
              </a:rPr>
              <a:t>Depth-First Traversal: </a:t>
            </a:r>
            <a:r>
              <a:rPr lang="en-GB" dirty="0" err="1" smtClean="0">
                <a:solidFill>
                  <a:schemeClr val="accent1">
                    <a:satMod val="150000"/>
                  </a:schemeClr>
                </a:solidFill>
              </a:rPr>
              <a:t>PreOrder</a:t>
            </a:r>
            <a:r>
              <a:rPr lang="en-GB" dirty="0" smtClean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en-GB" sz="2200" dirty="0" smtClean="0">
                <a:solidFill>
                  <a:schemeClr val="accent1">
                    <a:satMod val="150000"/>
                  </a:schemeClr>
                </a:solidFill>
              </a:rPr>
              <a:t>{Contd..}</a:t>
            </a:r>
            <a:endParaRPr lang="en-GB" sz="2200" dirty="0">
              <a:solidFill>
                <a:schemeClr val="accent1">
                  <a:satMod val="1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80B669-5E31-4DFD-947F-D58C02EA2D9F}" type="slidenum">
              <a:rPr lang="en-GB"/>
              <a:pPr>
                <a:defRPr/>
              </a:pPr>
              <a:t>25</a:t>
            </a:fld>
            <a:endParaRPr lang="en-GB"/>
          </a:p>
        </p:txBody>
      </p:sp>
      <p:sp>
        <p:nvSpPr>
          <p:cNvPr id="33795" name="Oval 3"/>
          <p:cNvSpPr>
            <a:spLocks noChangeArrowheads="1"/>
          </p:cNvSpPr>
          <p:nvPr/>
        </p:nvSpPr>
        <p:spPr bwMode="auto">
          <a:xfrm>
            <a:off x="4170363" y="19812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A</a:t>
            </a:r>
          </a:p>
        </p:txBody>
      </p:sp>
      <p:cxnSp>
        <p:nvCxnSpPr>
          <p:cNvPr id="33796" name="AutoShape 4"/>
          <p:cNvCxnSpPr>
            <a:cxnSpLocks noChangeShapeType="1"/>
            <a:stCxn id="33795" idx="3"/>
            <a:endCxn id="33803" idx="3"/>
          </p:cNvCxnSpPr>
          <p:nvPr/>
        </p:nvCxnSpPr>
        <p:spPr bwMode="auto">
          <a:xfrm flipH="1">
            <a:off x="3419475" y="2316163"/>
            <a:ext cx="823913" cy="488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797" name="AutoShape 5"/>
          <p:cNvCxnSpPr>
            <a:cxnSpLocks noChangeShapeType="1"/>
            <a:stCxn id="33795" idx="5"/>
            <a:endCxn id="33807" idx="3"/>
          </p:cNvCxnSpPr>
          <p:nvPr/>
        </p:nvCxnSpPr>
        <p:spPr bwMode="auto">
          <a:xfrm>
            <a:off x="4591050" y="2316163"/>
            <a:ext cx="868363" cy="488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3186113" y="3124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B</a:t>
            </a:r>
          </a:p>
        </p:txBody>
      </p:sp>
      <p:sp>
        <p:nvSpPr>
          <p:cNvPr id="33799" name="Oval 7"/>
          <p:cNvSpPr>
            <a:spLocks noChangeArrowheads="1"/>
          </p:cNvSpPr>
          <p:nvPr/>
        </p:nvSpPr>
        <p:spPr bwMode="auto">
          <a:xfrm>
            <a:off x="2763838" y="3810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C</a:t>
            </a:r>
          </a:p>
        </p:txBody>
      </p:sp>
      <p:sp>
        <p:nvSpPr>
          <p:cNvPr id="33800" name="Oval 8"/>
          <p:cNvSpPr>
            <a:spLocks noChangeArrowheads="1"/>
          </p:cNvSpPr>
          <p:nvPr/>
        </p:nvSpPr>
        <p:spPr bwMode="auto">
          <a:xfrm>
            <a:off x="3608388" y="3810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D</a:t>
            </a:r>
          </a:p>
        </p:txBody>
      </p:sp>
      <p:cxnSp>
        <p:nvCxnSpPr>
          <p:cNvPr id="33801" name="AutoShape 9"/>
          <p:cNvCxnSpPr>
            <a:cxnSpLocks noChangeShapeType="1"/>
            <a:stCxn id="33798" idx="3"/>
            <a:endCxn id="33799" idx="0"/>
          </p:cNvCxnSpPr>
          <p:nvPr/>
        </p:nvCxnSpPr>
        <p:spPr bwMode="auto">
          <a:xfrm flipH="1">
            <a:off x="3009900" y="3459163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802" name="AutoShape 10"/>
          <p:cNvCxnSpPr>
            <a:cxnSpLocks noChangeShapeType="1"/>
            <a:stCxn id="33798" idx="5"/>
            <a:endCxn id="33800" idx="0"/>
          </p:cNvCxnSpPr>
          <p:nvPr/>
        </p:nvCxnSpPr>
        <p:spPr bwMode="auto">
          <a:xfrm>
            <a:off x="3606800" y="3459163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3803" name="Freeform 11"/>
          <p:cNvSpPr>
            <a:spLocks/>
          </p:cNvSpPr>
          <p:nvPr/>
        </p:nvSpPr>
        <p:spPr bwMode="auto">
          <a:xfrm>
            <a:off x="2514600" y="2814638"/>
            <a:ext cx="1846263" cy="1443037"/>
          </a:xfrm>
          <a:custGeom>
            <a:avLst/>
            <a:gdLst>
              <a:gd name="T0" fmla="*/ 2147483647 w 1259"/>
              <a:gd name="T1" fmla="*/ 0 h 909"/>
              <a:gd name="T2" fmla="*/ 0 w 1259"/>
              <a:gd name="T3" fmla="*/ 2147483647 h 909"/>
              <a:gd name="T4" fmla="*/ 2147483647 w 1259"/>
              <a:gd name="T5" fmla="*/ 2147483647 h 909"/>
              <a:gd name="T6" fmla="*/ 2147483647 w 1259"/>
              <a:gd name="T7" fmla="*/ 0 h 909"/>
              <a:gd name="T8" fmla="*/ 0 60000 65536"/>
              <a:gd name="T9" fmla="*/ 0 60000 65536"/>
              <a:gd name="T10" fmla="*/ 0 60000 65536"/>
              <a:gd name="T11" fmla="*/ 0 60000 65536"/>
              <a:gd name="T12" fmla="*/ 0 w 1259"/>
              <a:gd name="T13" fmla="*/ 0 h 909"/>
              <a:gd name="T14" fmla="*/ 1259 w 1259"/>
              <a:gd name="T15" fmla="*/ 909 h 9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59" h="909">
                <a:moveTo>
                  <a:pt x="617" y="0"/>
                </a:moveTo>
                <a:lnTo>
                  <a:pt x="0" y="909"/>
                </a:lnTo>
                <a:lnTo>
                  <a:pt x="1259" y="909"/>
                </a:lnTo>
                <a:lnTo>
                  <a:pt x="617" y="0"/>
                </a:lnTo>
                <a:close/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4" name="Oval 12"/>
          <p:cNvSpPr>
            <a:spLocks noChangeArrowheads="1"/>
          </p:cNvSpPr>
          <p:nvPr/>
        </p:nvSpPr>
        <p:spPr bwMode="auto">
          <a:xfrm>
            <a:off x="5226050" y="3124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E</a:t>
            </a:r>
          </a:p>
        </p:txBody>
      </p:sp>
      <p:sp>
        <p:nvSpPr>
          <p:cNvPr id="33805" name="Oval 13"/>
          <p:cNvSpPr>
            <a:spLocks noChangeArrowheads="1"/>
          </p:cNvSpPr>
          <p:nvPr/>
        </p:nvSpPr>
        <p:spPr bwMode="auto">
          <a:xfrm>
            <a:off x="5648325" y="3810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F</a:t>
            </a:r>
          </a:p>
        </p:txBody>
      </p:sp>
      <p:cxnSp>
        <p:nvCxnSpPr>
          <p:cNvPr id="33806" name="AutoShape 14"/>
          <p:cNvCxnSpPr>
            <a:cxnSpLocks noChangeShapeType="1"/>
            <a:stCxn id="33804" idx="5"/>
            <a:endCxn id="33805" idx="0"/>
          </p:cNvCxnSpPr>
          <p:nvPr/>
        </p:nvCxnSpPr>
        <p:spPr bwMode="auto">
          <a:xfrm>
            <a:off x="5646738" y="3459163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3807" name="Freeform 15"/>
          <p:cNvSpPr>
            <a:spLocks/>
          </p:cNvSpPr>
          <p:nvPr/>
        </p:nvSpPr>
        <p:spPr bwMode="auto">
          <a:xfrm>
            <a:off x="4554538" y="2814638"/>
            <a:ext cx="1846262" cy="1443037"/>
          </a:xfrm>
          <a:custGeom>
            <a:avLst/>
            <a:gdLst>
              <a:gd name="T0" fmla="*/ 2147483647 w 1259"/>
              <a:gd name="T1" fmla="*/ 0 h 909"/>
              <a:gd name="T2" fmla="*/ 0 w 1259"/>
              <a:gd name="T3" fmla="*/ 2147483647 h 909"/>
              <a:gd name="T4" fmla="*/ 2147483647 w 1259"/>
              <a:gd name="T5" fmla="*/ 2147483647 h 909"/>
              <a:gd name="T6" fmla="*/ 2147483647 w 1259"/>
              <a:gd name="T7" fmla="*/ 0 h 909"/>
              <a:gd name="T8" fmla="*/ 0 60000 65536"/>
              <a:gd name="T9" fmla="*/ 0 60000 65536"/>
              <a:gd name="T10" fmla="*/ 0 60000 65536"/>
              <a:gd name="T11" fmla="*/ 0 60000 65536"/>
              <a:gd name="T12" fmla="*/ 0 w 1259"/>
              <a:gd name="T13" fmla="*/ 0 h 909"/>
              <a:gd name="T14" fmla="*/ 1259 w 1259"/>
              <a:gd name="T15" fmla="*/ 909 h 9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59" h="909">
                <a:moveTo>
                  <a:pt x="617" y="0"/>
                </a:moveTo>
                <a:lnTo>
                  <a:pt x="0" y="909"/>
                </a:lnTo>
                <a:lnTo>
                  <a:pt x="1259" y="909"/>
                </a:lnTo>
                <a:lnTo>
                  <a:pt x="617" y="0"/>
                </a:lnTo>
                <a:close/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2763838" y="4953000"/>
            <a:ext cx="3517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chemeClr val="accent1"/>
                </a:solidFill>
              </a:rPr>
              <a:t>  </a:t>
            </a:r>
            <a:r>
              <a:rPr lang="en-GB" sz="2000">
                <a:solidFill>
                  <a:srgbClr val="008000"/>
                </a:solidFill>
              </a:rPr>
              <a:t>C </a:t>
            </a:r>
            <a:r>
              <a:rPr lang="en-GB" sz="2000">
                <a:solidFill>
                  <a:schemeClr val="accent1"/>
                </a:solidFill>
              </a:rPr>
              <a:t>  </a:t>
            </a:r>
            <a:r>
              <a:rPr lang="en-GB" sz="2000">
                <a:solidFill>
                  <a:srgbClr val="008000"/>
                </a:solidFill>
              </a:rPr>
              <a:t>B</a:t>
            </a:r>
            <a:r>
              <a:rPr lang="en-GB" sz="2000">
                <a:solidFill>
                  <a:schemeClr val="accent1"/>
                </a:solidFill>
              </a:rPr>
              <a:t>  </a:t>
            </a:r>
            <a:r>
              <a:rPr lang="en-GB" sz="2000">
                <a:solidFill>
                  <a:srgbClr val="008000"/>
                </a:solidFill>
              </a:rPr>
              <a:t>D</a:t>
            </a:r>
            <a:r>
              <a:rPr lang="en-GB" sz="2000">
                <a:solidFill>
                  <a:schemeClr val="accent1"/>
                </a:solidFill>
              </a:rPr>
              <a:t>    </a:t>
            </a:r>
            <a:r>
              <a:rPr lang="en-GB" sz="2000">
                <a:solidFill>
                  <a:srgbClr val="008000"/>
                </a:solidFill>
              </a:rPr>
              <a:t> A</a:t>
            </a:r>
            <a:r>
              <a:rPr lang="en-GB" sz="2000">
                <a:solidFill>
                  <a:schemeClr val="accent1"/>
                </a:solidFill>
              </a:rPr>
              <a:t>       </a:t>
            </a:r>
            <a:r>
              <a:rPr lang="en-GB" sz="2000">
                <a:solidFill>
                  <a:srgbClr val="008000"/>
                </a:solidFill>
              </a:rPr>
              <a:t>E</a:t>
            </a:r>
            <a:r>
              <a:rPr lang="en-GB" sz="2000">
                <a:solidFill>
                  <a:schemeClr val="accent1"/>
                </a:solidFill>
              </a:rPr>
              <a:t>   </a:t>
            </a:r>
            <a:r>
              <a:rPr lang="en-GB" sz="2000">
                <a:solidFill>
                  <a:srgbClr val="008000"/>
                </a:solidFill>
              </a:rPr>
              <a:t>F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2974975" y="4953000"/>
            <a:ext cx="36353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3678238" y="4953000"/>
            <a:ext cx="36353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2833688" y="4800600"/>
            <a:ext cx="1336675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4803775" y="4953000"/>
            <a:ext cx="36353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5508625" y="4953000"/>
            <a:ext cx="36353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4" name="Rectangle 22"/>
          <p:cNvSpPr>
            <a:spLocks noChangeArrowheads="1"/>
          </p:cNvSpPr>
          <p:nvPr/>
        </p:nvSpPr>
        <p:spPr bwMode="auto">
          <a:xfrm>
            <a:off x="4664075" y="4800600"/>
            <a:ext cx="1336675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2693988" y="4648200"/>
            <a:ext cx="3446462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2992438" y="5791200"/>
            <a:ext cx="29368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FF0000"/>
                </a:solidFill>
              </a:rPr>
              <a:t>Processing order</a:t>
            </a:r>
          </a:p>
        </p:txBody>
      </p:sp>
      <p:sp>
        <p:nvSpPr>
          <p:cNvPr id="27" name="Rectangle 44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accent1">
                    <a:satMod val="150000"/>
                  </a:schemeClr>
                </a:solidFill>
              </a:rPr>
              <a:t>Depth-First Traversal: </a:t>
            </a:r>
            <a:r>
              <a:rPr lang="en-GB" dirty="0" err="1" smtClean="0">
                <a:solidFill>
                  <a:schemeClr val="accent1">
                    <a:satMod val="150000"/>
                  </a:schemeClr>
                </a:solidFill>
              </a:rPr>
              <a:t>InOrder</a:t>
            </a:r>
            <a:endParaRPr lang="en-GB" sz="2200" dirty="0">
              <a:solidFill>
                <a:schemeClr val="accent1">
                  <a:satMod val="1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017784-E88D-4B64-A67B-30FB9E24C0EB}" type="slidenum">
              <a:rPr lang="en-GB"/>
              <a:pPr>
                <a:defRPr/>
              </a:pPr>
              <a:t>26</a:t>
            </a:fld>
            <a:endParaRPr lang="en-GB"/>
          </a:p>
        </p:txBody>
      </p:sp>
      <p:sp>
        <p:nvSpPr>
          <p:cNvPr id="34819" name="Oval 3"/>
          <p:cNvSpPr>
            <a:spLocks noChangeArrowheads="1"/>
          </p:cNvSpPr>
          <p:nvPr/>
        </p:nvSpPr>
        <p:spPr bwMode="auto">
          <a:xfrm>
            <a:off x="2322513" y="1981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A</a:t>
            </a:r>
          </a:p>
        </p:txBody>
      </p:sp>
      <p:cxnSp>
        <p:nvCxnSpPr>
          <p:cNvPr id="34820" name="AutoShape 4"/>
          <p:cNvCxnSpPr>
            <a:cxnSpLocks noChangeShapeType="1"/>
            <a:stCxn id="34819" idx="3"/>
            <a:endCxn id="34827" idx="3"/>
          </p:cNvCxnSpPr>
          <p:nvPr/>
        </p:nvCxnSpPr>
        <p:spPr bwMode="auto">
          <a:xfrm flipH="1">
            <a:off x="1570038" y="2316163"/>
            <a:ext cx="823912" cy="488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21" name="AutoShape 5"/>
          <p:cNvCxnSpPr>
            <a:cxnSpLocks noChangeShapeType="1"/>
            <a:stCxn id="34819" idx="5"/>
            <a:endCxn id="34831" idx="3"/>
          </p:cNvCxnSpPr>
          <p:nvPr/>
        </p:nvCxnSpPr>
        <p:spPr bwMode="auto">
          <a:xfrm>
            <a:off x="2743200" y="2316163"/>
            <a:ext cx="866775" cy="488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1336675" y="3124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B</a:t>
            </a:r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914400" y="3810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C</a:t>
            </a:r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1758950" y="3810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D</a:t>
            </a:r>
          </a:p>
        </p:txBody>
      </p:sp>
      <p:cxnSp>
        <p:nvCxnSpPr>
          <p:cNvPr id="34825" name="AutoShape 9"/>
          <p:cNvCxnSpPr>
            <a:cxnSpLocks noChangeShapeType="1"/>
            <a:stCxn id="34822" idx="3"/>
            <a:endCxn id="34823" idx="0"/>
          </p:cNvCxnSpPr>
          <p:nvPr/>
        </p:nvCxnSpPr>
        <p:spPr bwMode="auto">
          <a:xfrm flipH="1">
            <a:off x="1160463" y="3459163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26" name="AutoShape 10"/>
          <p:cNvCxnSpPr>
            <a:cxnSpLocks noChangeShapeType="1"/>
            <a:stCxn id="34822" idx="5"/>
            <a:endCxn id="34824" idx="0"/>
          </p:cNvCxnSpPr>
          <p:nvPr/>
        </p:nvCxnSpPr>
        <p:spPr bwMode="auto">
          <a:xfrm>
            <a:off x="1757363" y="3459163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4827" name="Freeform 11"/>
          <p:cNvSpPr>
            <a:spLocks/>
          </p:cNvSpPr>
          <p:nvPr/>
        </p:nvSpPr>
        <p:spPr bwMode="auto">
          <a:xfrm>
            <a:off x="665163" y="2814638"/>
            <a:ext cx="1846262" cy="1443037"/>
          </a:xfrm>
          <a:custGeom>
            <a:avLst/>
            <a:gdLst>
              <a:gd name="T0" fmla="*/ 2147483647 w 1259"/>
              <a:gd name="T1" fmla="*/ 0 h 909"/>
              <a:gd name="T2" fmla="*/ 0 w 1259"/>
              <a:gd name="T3" fmla="*/ 2147483647 h 909"/>
              <a:gd name="T4" fmla="*/ 2147483647 w 1259"/>
              <a:gd name="T5" fmla="*/ 2147483647 h 909"/>
              <a:gd name="T6" fmla="*/ 2147483647 w 1259"/>
              <a:gd name="T7" fmla="*/ 0 h 909"/>
              <a:gd name="T8" fmla="*/ 0 60000 65536"/>
              <a:gd name="T9" fmla="*/ 0 60000 65536"/>
              <a:gd name="T10" fmla="*/ 0 60000 65536"/>
              <a:gd name="T11" fmla="*/ 0 60000 65536"/>
              <a:gd name="T12" fmla="*/ 0 w 1259"/>
              <a:gd name="T13" fmla="*/ 0 h 909"/>
              <a:gd name="T14" fmla="*/ 1259 w 1259"/>
              <a:gd name="T15" fmla="*/ 909 h 9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59" h="909">
                <a:moveTo>
                  <a:pt x="617" y="0"/>
                </a:moveTo>
                <a:lnTo>
                  <a:pt x="0" y="909"/>
                </a:lnTo>
                <a:lnTo>
                  <a:pt x="1259" y="909"/>
                </a:lnTo>
                <a:lnTo>
                  <a:pt x="617" y="0"/>
                </a:lnTo>
                <a:close/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8" name="Oval 12"/>
          <p:cNvSpPr>
            <a:spLocks noChangeArrowheads="1"/>
          </p:cNvSpPr>
          <p:nvPr/>
        </p:nvSpPr>
        <p:spPr bwMode="auto">
          <a:xfrm>
            <a:off x="3376613" y="31242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E</a:t>
            </a:r>
          </a:p>
        </p:txBody>
      </p:sp>
      <p:sp>
        <p:nvSpPr>
          <p:cNvPr id="34829" name="Oval 13"/>
          <p:cNvSpPr>
            <a:spLocks noChangeArrowheads="1"/>
          </p:cNvSpPr>
          <p:nvPr/>
        </p:nvSpPr>
        <p:spPr bwMode="auto">
          <a:xfrm>
            <a:off x="3798888" y="38100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F</a:t>
            </a:r>
          </a:p>
        </p:txBody>
      </p:sp>
      <p:cxnSp>
        <p:nvCxnSpPr>
          <p:cNvPr id="34830" name="AutoShape 14"/>
          <p:cNvCxnSpPr>
            <a:cxnSpLocks noChangeShapeType="1"/>
            <a:stCxn id="34828" idx="5"/>
            <a:endCxn id="34829" idx="0"/>
          </p:cNvCxnSpPr>
          <p:nvPr/>
        </p:nvCxnSpPr>
        <p:spPr bwMode="auto">
          <a:xfrm>
            <a:off x="3797300" y="3459163"/>
            <a:ext cx="24923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4831" name="Freeform 15"/>
          <p:cNvSpPr>
            <a:spLocks/>
          </p:cNvSpPr>
          <p:nvPr/>
        </p:nvSpPr>
        <p:spPr bwMode="auto">
          <a:xfrm>
            <a:off x="2706688" y="2814638"/>
            <a:ext cx="1844675" cy="1443037"/>
          </a:xfrm>
          <a:custGeom>
            <a:avLst/>
            <a:gdLst>
              <a:gd name="T0" fmla="*/ 2147483647 w 1259"/>
              <a:gd name="T1" fmla="*/ 0 h 909"/>
              <a:gd name="T2" fmla="*/ 0 w 1259"/>
              <a:gd name="T3" fmla="*/ 2147483647 h 909"/>
              <a:gd name="T4" fmla="*/ 2147483647 w 1259"/>
              <a:gd name="T5" fmla="*/ 2147483647 h 909"/>
              <a:gd name="T6" fmla="*/ 2147483647 w 1259"/>
              <a:gd name="T7" fmla="*/ 0 h 909"/>
              <a:gd name="T8" fmla="*/ 0 60000 65536"/>
              <a:gd name="T9" fmla="*/ 0 60000 65536"/>
              <a:gd name="T10" fmla="*/ 0 60000 65536"/>
              <a:gd name="T11" fmla="*/ 0 60000 65536"/>
              <a:gd name="T12" fmla="*/ 0 w 1259"/>
              <a:gd name="T13" fmla="*/ 0 h 909"/>
              <a:gd name="T14" fmla="*/ 1259 w 1259"/>
              <a:gd name="T15" fmla="*/ 909 h 9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59" h="909">
                <a:moveTo>
                  <a:pt x="617" y="0"/>
                </a:moveTo>
                <a:lnTo>
                  <a:pt x="0" y="909"/>
                </a:lnTo>
                <a:lnTo>
                  <a:pt x="1259" y="909"/>
                </a:lnTo>
                <a:lnTo>
                  <a:pt x="617" y="0"/>
                </a:lnTo>
                <a:close/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32" name="Text Box 24"/>
          <p:cNvSpPr txBox="1">
            <a:spLocks noChangeArrowheads="1"/>
          </p:cNvSpPr>
          <p:nvPr/>
        </p:nvSpPr>
        <p:spPr bwMode="auto">
          <a:xfrm>
            <a:off x="990600" y="5821363"/>
            <a:ext cx="3124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FF0000"/>
                </a:solidFill>
              </a:rPr>
              <a:t>Processing order</a:t>
            </a:r>
          </a:p>
        </p:txBody>
      </p:sp>
      <p:sp>
        <p:nvSpPr>
          <p:cNvPr id="34833" name="Oval 25"/>
          <p:cNvSpPr>
            <a:spLocks noChangeArrowheads="1"/>
          </p:cNvSpPr>
          <p:nvPr/>
        </p:nvSpPr>
        <p:spPr bwMode="auto">
          <a:xfrm>
            <a:off x="6437313" y="2479675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A</a:t>
            </a:r>
          </a:p>
        </p:txBody>
      </p:sp>
      <p:cxnSp>
        <p:nvCxnSpPr>
          <p:cNvPr id="34834" name="AutoShape 26"/>
          <p:cNvCxnSpPr>
            <a:cxnSpLocks noChangeShapeType="1"/>
            <a:stCxn id="34833" idx="3"/>
            <a:endCxn id="34836" idx="0"/>
          </p:cNvCxnSpPr>
          <p:nvPr/>
        </p:nvCxnSpPr>
        <p:spPr bwMode="auto">
          <a:xfrm flipH="1">
            <a:off x="5697538" y="2814638"/>
            <a:ext cx="8112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35" name="AutoShape 27"/>
          <p:cNvCxnSpPr>
            <a:cxnSpLocks noChangeShapeType="1"/>
            <a:stCxn id="34833" idx="5"/>
            <a:endCxn id="34841" idx="0"/>
          </p:cNvCxnSpPr>
          <p:nvPr/>
        </p:nvCxnSpPr>
        <p:spPr bwMode="auto">
          <a:xfrm>
            <a:off x="6858000" y="2814638"/>
            <a:ext cx="879475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4836" name="Oval 28"/>
          <p:cNvSpPr>
            <a:spLocks noChangeArrowheads="1"/>
          </p:cNvSpPr>
          <p:nvPr/>
        </p:nvSpPr>
        <p:spPr bwMode="auto">
          <a:xfrm>
            <a:off x="5451475" y="3622675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B</a:t>
            </a:r>
          </a:p>
        </p:txBody>
      </p:sp>
      <p:sp>
        <p:nvSpPr>
          <p:cNvPr id="34837" name="Oval 29"/>
          <p:cNvSpPr>
            <a:spLocks noChangeArrowheads="1"/>
          </p:cNvSpPr>
          <p:nvPr/>
        </p:nvSpPr>
        <p:spPr bwMode="auto">
          <a:xfrm>
            <a:off x="5029200" y="4308475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C</a:t>
            </a:r>
          </a:p>
        </p:txBody>
      </p:sp>
      <p:sp>
        <p:nvSpPr>
          <p:cNvPr id="34838" name="Oval 30"/>
          <p:cNvSpPr>
            <a:spLocks noChangeArrowheads="1"/>
          </p:cNvSpPr>
          <p:nvPr/>
        </p:nvSpPr>
        <p:spPr bwMode="auto">
          <a:xfrm>
            <a:off x="5873750" y="4308475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D</a:t>
            </a:r>
          </a:p>
        </p:txBody>
      </p:sp>
      <p:cxnSp>
        <p:nvCxnSpPr>
          <p:cNvPr id="34839" name="AutoShape 31"/>
          <p:cNvCxnSpPr>
            <a:cxnSpLocks noChangeShapeType="1"/>
            <a:stCxn id="34836" idx="3"/>
            <a:endCxn id="34837" idx="0"/>
          </p:cNvCxnSpPr>
          <p:nvPr/>
        </p:nvCxnSpPr>
        <p:spPr bwMode="auto">
          <a:xfrm flipH="1">
            <a:off x="5275263" y="3957638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40" name="AutoShape 32"/>
          <p:cNvCxnSpPr>
            <a:cxnSpLocks noChangeShapeType="1"/>
            <a:stCxn id="34836" idx="5"/>
            <a:endCxn id="34838" idx="0"/>
          </p:cNvCxnSpPr>
          <p:nvPr/>
        </p:nvCxnSpPr>
        <p:spPr bwMode="auto">
          <a:xfrm>
            <a:off x="5872163" y="3957638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4841" name="Oval 33"/>
          <p:cNvSpPr>
            <a:spLocks noChangeArrowheads="1"/>
          </p:cNvSpPr>
          <p:nvPr/>
        </p:nvSpPr>
        <p:spPr bwMode="auto">
          <a:xfrm>
            <a:off x="7491413" y="3622675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E</a:t>
            </a:r>
          </a:p>
        </p:txBody>
      </p:sp>
      <p:sp>
        <p:nvSpPr>
          <p:cNvPr id="34842" name="Oval 34"/>
          <p:cNvSpPr>
            <a:spLocks noChangeArrowheads="1"/>
          </p:cNvSpPr>
          <p:nvPr/>
        </p:nvSpPr>
        <p:spPr bwMode="auto">
          <a:xfrm>
            <a:off x="7913688" y="4308475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F</a:t>
            </a:r>
          </a:p>
        </p:txBody>
      </p:sp>
      <p:cxnSp>
        <p:nvCxnSpPr>
          <p:cNvPr id="34843" name="AutoShape 35"/>
          <p:cNvCxnSpPr>
            <a:cxnSpLocks noChangeShapeType="1"/>
            <a:stCxn id="34841" idx="5"/>
            <a:endCxn id="34842" idx="0"/>
          </p:cNvCxnSpPr>
          <p:nvPr/>
        </p:nvCxnSpPr>
        <p:spPr bwMode="auto">
          <a:xfrm>
            <a:off x="7912100" y="3957638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4844" name="Text Box 36"/>
          <p:cNvSpPr txBox="1">
            <a:spLocks noChangeArrowheads="1"/>
          </p:cNvSpPr>
          <p:nvPr/>
        </p:nvSpPr>
        <p:spPr bwMode="auto">
          <a:xfrm>
            <a:off x="5872163" y="5100638"/>
            <a:ext cx="23574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FF0000"/>
                </a:solidFill>
              </a:rPr>
              <a:t>Walking order</a:t>
            </a:r>
          </a:p>
        </p:txBody>
      </p:sp>
      <p:sp>
        <p:nvSpPr>
          <p:cNvPr id="34845" name="Rectangle 37"/>
          <p:cNvSpPr>
            <a:spLocks noChangeArrowheads="1"/>
          </p:cNvSpPr>
          <p:nvPr/>
        </p:nvSpPr>
        <p:spPr bwMode="auto">
          <a:xfrm>
            <a:off x="5629275" y="4114800"/>
            <a:ext cx="1397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6" name="Rectangle 38"/>
          <p:cNvSpPr>
            <a:spLocks noChangeArrowheads="1"/>
          </p:cNvSpPr>
          <p:nvPr/>
        </p:nvSpPr>
        <p:spPr bwMode="auto">
          <a:xfrm>
            <a:off x="6613525" y="3048000"/>
            <a:ext cx="141288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7" name="Rectangle 39"/>
          <p:cNvSpPr>
            <a:spLocks noChangeArrowheads="1"/>
          </p:cNvSpPr>
          <p:nvPr/>
        </p:nvSpPr>
        <p:spPr bwMode="auto">
          <a:xfrm>
            <a:off x="5207000" y="4724400"/>
            <a:ext cx="1397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8" name="Rectangle 40"/>
          <p:cNvSpPr>
            <a:spLocks noChangeArrowheads="1"/>
          </p:cNvSpPr>
          <p:nvPr/>
        </p:nvSpPr>
        <p:spPr bwMode="auto">
          <a:xfrm>
            <a:off x="6051550" y="4724400"/>
            <a:ext cx="1397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9" name="Freeform 41"/>
          <p:cNvSpPr>
            <a:spLocks/>
          </p:cNvSpPr>
          <p:nvPr/>
        </p:nvSpPr>
        <p:spPr bwMode="auto">
          <a:xfrm>
            <a:off x="4784725" y="2286000"/>
            <a:ext cx="3800475" cy="2617788"/>
          </a:xfrm>
          <a:custGeom>
            <a:avLst/>
            <a:gdLst>
              <a:gd name="T0" fmla="*/ 2147483647 w 2593"/>
              <a:gd name="T1" fmla="*/ 2147483647 h 1649"/>
              <a:gd name="T2" fmla="*/ 2147483647 w 2593"/>
              <a:gd name="T3" fmla="*/ 2147483647 h 1649"/>
              <a:gd name="T4" fmla="*/ 2147483647 w 2593"/>
              <a:gd name="T5" fmla="*/ 2147483647 h 1649"/>
              <a:gd name="T6" fmla="*/ 2147483647 w 2593"/>
              <a:gd name="T7" fmla="*/ 2147483647 h 1649"/>
              <a:gd name="T8" fmla="*/ 2147483647 w 2593"/>
              <a:gd name="T9" fmla="*/ 2147483647 h 1649"/>
              <a:gd name="T10" fmla="*/ 2147483647 w 2593"/>
              <a:gd name="T11" fmla="*/ 2147483647 h 1649"/>
              <a:gd name="T12" fmla="*/ 2147483647 w 2593"/>
              <a:gd name="T13" fmla="*/ 2147483647 h 1649"/>
              <a:gd name="T14" fmla="*/ 2147483647 w 2593"/>
              <a:gd name="T15" fmla="*/ 2147483647 h 1649"/>
              <a:gd name="T16" fmla="*/ 2147483647 w 2593"/>
              <a:gd name="T17" fmla="*/ 2147483647 h 1649"/>
              <a:gd name="T18" fmla="*/ 2147483647 w 2593"/>
              <a:gd name="T19" fmla="*/ 2147483647 h 1649"/>
              <a:gd name="T20" fmla="*/ 2147483647 w 2593"/>
              <a:gd name="T21" fmla="*/ 2147483647 h 1649"/>
              <a:gd name="T22" fmla="*/ 2147483647 w 2593"/>
              <a:gd name="T23" fmla="*/ 2147483647 h 1649"/>
              <a:gd name="T24" fmla="*/ 2147483647 w 2593"/>
              <a:gd name="T25" fmla="*/ 2147483647 h 1649"/>
              <a:gd name="T26" fmla="*/ 2147483647 w 2593"/>
              <a:gd name="T27" fmla="*/ 2147483647 h 1649"/>
              <a:gd name="T28" fmla="*/ 2147483647 w 2593"/>
              <a:gd name="T29" fmla="*/ 2147483647 h 1649"/>
              <a:gd name="T30" fmla="*/ 2147483647 w 2593"/>
              <a:gd name="T31" fmla="*/ 2147483647 h 1649"/>
              <a:gd name="T32" fmla="*/ 2147483647 w 2593"/>
              <a:gd name="T33" fmla="*/ 2147483647 h 1649"/>
              <a:gd name="T34" fmla="*/ 2147483647 w 2593"/>
              <a:gd name="T35" fmla="*/ 2147483647 h 1649"/>
              <a:gd name="T36" fmla="*/ 2147483647 w 2593"/>
              <a:gd name="T37" fmla="*/ 2147483647 h 1649"/>
              <a:gd name="T38" fmla="*/ 2147483647 w 2593"/>
              <a:gd name="T39" fmla="*/ 2147483647 h 1649"/>
              <a:gd name="T40" fmla="*/ 2147483647 w 2593"/>
              <a:gd name="T41" fmla="*/ 2147483647 h 1649"/>
              <a:gd name="T42" fmla="*/ 2147483647 w 2593"/>
              <a:gd name="T43" fmla="*/ 2147483647 h 1649"/>
              <a:gd name="T44" fmla="*/ 2147483647 w 2593"/>
              <a:gd name="T45" fmla="*/ 2147483647 h 1649"/>
              <a:gd name="T46" fmla="*/ 2147483647 w 2593"/>
              <a:gd name="T47" fmla="*/ 2147483647 h 1649"/>
              <a:gd name="T48" fmla="*/ 2147483647 w 2593"/>
              <a:gd name="T49" fmla="*/ 2147483647 h 1649"/>
              <a:gd name="T50" fmla="*/ 2147483647 w 2593"/>
              <a:gd name="T51" fmla="*/ 2147483647 h 1649"/>
              <a:gd name="T52" fmla="*/ 2147483647 w 2593"/>
              <a:gd name="T53" fmla="*/ 2147483647 h 1649"/>
              <a:gd name="T54" fmla="*/ 2147483647 w 2593"/>
              <a:gd name="T55" fmla="*/ 2147483647 h 1649"/>
              <a:gd name="T56" fmla="*/ 2147483647 w 2593"/>
              <a:gd name="T57" fmla="*/ 2147483647 h 1649"/>
              <a:gd name="T58" fmla="*/ 2147483647 w 2593"/>
              <a:gd name="T59" fmla="*/ 2147483647 h 1649"/>
              <a:gd name="T60" fmla="*/ 2147483647 w 2593"/>
              <a:gd name="T61" fmla="*/ 2147483647 h 1649"/>
              <a:gd name="T62" fmla="*/ 2147483647 w 2593"/>
              <a:gd name="T63" fmla="*/ 2147483647 h 1649"/>
              <a:gd name="T64" fmla="*/ 2147483647 w 2593"/>
              <a:gd name="T65" fmla="*/ 2147483647 h 1649"/>
              <a:gd name="T66" fmla="*/ 2147483647 w 2593"/>
              <a:gd name="T67" fmla="*/ 2147483647 h 1649"/>
              <a:gd name="T68" fmla="*/ 2147483647 w 2593"/>
              <a:gd name="T69" fmla="*/ 2147483647 h 1649"/>
              <a:gd name="T70" fmla="*/ 2147483647 w 2593"/>
              <a:gd name="T71" fmla="*/ 2147483647 h 1649"/>
              <a:gd name="T72" fmla="*/ 2147483647 w 2593"/>
              <a:gd name="T73" fmla="*/ 2147483647 h 1649"/>
              <a:gd name="T74" fmla="*/ 2147483647 w 2593"/>
              <a:gd name="T75" fmla="*/ 2147483647 h 1649"/>
              <a:gd name="T76" fmla="*/ 2147483647 w 2593"/>
              <a:gd name="T77" fmla="*/ 2147483647 h 1649"/>
              <a:gd name="T78" fmla="*/ 2147483647 w 2593"/>
              <a:gd name="T79" fmla="*/ 2147483647 h 1649"/>
              <a:gd name="T80" fmla="*/ 2147483647 w 2593"/>
              <a:gd name="T81" fmla="*/ 2147483647 h 1649"/>
              <a:gd name="T82" fmla="*/ 2147483647 w 2593"/>
              <a:gd name="T83" fmla="*/ 2147483647 h 1649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593"/>
              <a:gd name="T127" fmla="*/ 0 h 1649"/>
              <a:gd name="T128" fmla="*/ 2593 w 2593"/>
              <a:gd name="T129" fmla="*/ 1649 h 1649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593" h="1649">
                <a:moveTo>
                  <a:pt x="1094" y="0"/>
                </a:moveTo>
                <a:cubicBezTo>
                  <a:pt x="1089" y="55"/>
                  <a:pt x="1093" y="122"/>
                  <a:pt x="1053" y="165"/>
                </a:cubicBezTo>
                <a:cubicBezTo>
                  <a:pt x="1030" y="236"/>
                  <a:pt x="1062" y="150"/>
                  <a:pt x="1028" y="206"/>
                </a:cubicBezTo>
                <a:cubicBezTo>
                  <a:pt x="1001" y="251"/>
                  <a:pt x="1046" y="214"/>
                  <a:pt x="995" y="247"/>
                </a:cubicBezTo>
                <a:cubicBezTo>
                  <a:pt x="984" y="280"/>
                  <a:pt x="954" y="297"/>
                  <a:pt x="929" y="321"/>
                </a:cubicBezTo>
                <a:cubicBezTo>
                  <a:pt x="915" y="364"/>
                  <a:pt x="927" y="340"/>
                  <a:pt x="880" y="387"/>
                </a:cubicBezTo>
                <a:cubicBezTo>
                  <a:pt x="873" y="394"/>
                  <a:pt x="870" y="404"/>
                  <a:pt x="864" y="412"/>
                </a:cubicBezTo>
                <a:cubicBezTo>
                  <a:pt x="840" y="442"/>
                  <a:pt x="805" y="464"/>
                  <a:pt x="781" y="494"/>
                </a:cubicBezTo>
                <a:cubicBezTo>
                  <a:pt x="757" y="524"/>
                  <a:pt x="740" y="547"/>
                  <a:pt x="707" y="568"/>
                </a:cubicBezTo>
                <a:cubicBezTo>
                  <a:pt x="672" y="622"/>
                  <a:pt x="616" y="676"/>
                  <a:pt x="567" y="716"/>
                </a:cubicBezTo>
                <a:cubicBezTo>
                  <a:pt x="538" y="739"/>
                  <a:pt x="530" y="774"/>
                  <a:pt x="493" y="790"/>
                </a:cubicBezTo>
                <a:cubicBezTo>
                  <a:pt x="433" y="817"/>
                  <a:pt x="457" y="800"/>
                  <a:pt x="395" y="815"/>
                </a:cubicBezTo>
                <a:cubicBezTo>
                  <a:pt x="378" y="819"/>
                  <a:pt x="345" y="831"/>
                  <a:pt x="345" y="831"/>
                </a:cubicBezTo>
                <a:cubicBezTo>
                  <a:pt x="314" y="864"/>
                  <a:pt x="295" y="895"/>
                  <a:pt x="279" y="938"/>
                </a:cubicBezTo>
                <a:cubicBezTo>
                  <a:pt x="286" y="986"/>
                  <a:pt x="295" y="1031"/>
                  <a:pt x="304" y="1078"/>
                </a:cubicBezTo>
                <a:cubicBezTo>
                  <a:pt x="298" y="1119"/>
                  <a:pt x="299" y="1141"/>
                  <a:pt x="271" y="1169"/>
                </a:cubicBezTo>
                <a:cubicBezTo>
                  <a:pt x="251" y="1230"/>
                  <a:pt x="169" y="1242"/>
                  <a:pt x="115" y="1259"/>
                </a:cubicBezTo>
                <a:cubicBezTo>
                  <a:pt x="90" y="1267"/>
                  <a:pt x="41" y="1284"/>
                  <a:pt x="41" y="1284"/>
                </a:cubicBezTo>
                <a:cubicBezTo>
                  <a:pt x="6" y="1317"/>
                  <a:pt x="7" y="1332"/>
                  <a:pt x="0" y="1383"/>
                </a:cubicBezTo>
                <a:cubicBezTo>
                  <a:pt x="9" y="1477"/>
                  <a:pt x="2" y="1522"/>
                  <a:pt x="74" y="1580"/>
                </a:cubicBezTo>
                <a:cubicBezTo>
                  <a:pt x="80" y="1585"/>
                  <a:pt x="83" y="1594"/>
                  <a:pt x="90" y="1597"/>
                </a:cubicBezTo>
                <a:cubicBezTo>
                  <a:pt x="127" y="1615"/>
                  <a:pt x="165" y="1616"/>
                  <a:pt x="205" y="1621"/>
                </a:cubicBezTo>
                <a:cubicBezTo>
                  <a:pt x="644" y="1611"/>
                  <a:pt x="403" y="1638"/>
                  <a:pt x="526" y="1597"/>
                </a:cubicBezTo>
                <a:cubicBezTo>
                  <a:pt x="529" y="1589"/>
                  <a:pt x="600" y="1539"/>
                  <a:pt x="600" y="1531"/>
                </a:cubicBezTo>
                <a:cubicBezTo>
                  <a:pt x="600" y="1473"/>
                  <a:pt x="597" y="1416"/>
                  <a:pt x="592" y="1358"/>
                </a:cubicBezTo>
                <a:cubicBezTo>
                  <a:pt x="590" y="1329"/>
                  <a:pt x="567" y="1321"/>
                  <a:pt x="551" y="1300"/>
                </a:cubicBezTo>
                <a:cubicBezTo>
                  <a:pt x="533" y="1277"/>
                  <a:pt x="527" y="1253"/>
                  <a:pt x="518" y="1226"/>
                </a:cubicBezTo>
                <a:cubicBezTo>
                  <a:pt x="537" y="1168"/>
                  <a:pt x="602" y="1198"/>
                  <a:pt x="650" y="1210"/>
                </a:cubicBezTo>
                <a:cubicBezTo>
                  <a:pt x="680" y="1230"/>
                  <a:pt x="680" y="1243"/>
                  <a:pt x="691" y="1276"/>
                </a:cubicBezTo>
                <a:cubicBezTo>
                  <a:pt x="681" y="1391"/>
                  <a:pt x="694" y="1333"/>
                  <a:pt x="674" y="1391"/>
                </a:cubicBezTo>
                <a:cubicBezTo>
                  <a:pt x="669" y="1407"/>
                  <a:pt x="658" y="1440"/>
                  <a:pt x="658" y="1440"/>
                </a:cubicBezTo>
                <a:cubicBezTo>
                  <a:pt x="664" y="1505"/>
                  <a:pt x="650" y="1559"/>
                  <a:pt x="716" y="1580"/>
                </a:cubicBezTo>
                <a:cubicBezTo>
                  <a:pt x="781" y="1649"/>
                  <a:pt x="1073" y="1597"/>
                  <a:pt x="1078" y="1597"/>
                </a:cubicBezTo>
                <a:cubicBezTo>
                  <a:pt x="1105" y="1587"/>
                  <a:pt x="1127" y="1580"/>
                  <a:pt x="1152" y="1564"/>
                </a:cubicBezTo>
                <a:cubicBezTo>
                  <a:pt x="1161" y="1536"/>
                  <a:pt x="1171" y="1518"/>
                  <a:pt x="1193" y="1498"/>
                </a:cubicBezTo>
                <a:cubicBezTo>
                  <a:pt x="1197" y="1487"/>
                  <a:pt x="1209" y="1450"/>
                  <a:pt x="1209" y="1440"/>
                </a:cubicBezTo>
                <a:cubicBezTo>
                  <a:pt x="1209" y="1404"/>
                  <a:pt x="1206" y="1368"/>
                  <a:pt x="1201" y="1333"/>
                </a:cubicBezTo>
                <a:cubicBezTo>
                  <a:pt x="1190" y="1262"/>
                  <a:pt x="1131" y="1238"/>
                  <a:pt x="1069" y="1218"/>
                </a:cubicBezTo>
                <a:cubicBezTo>
                  <a:pt x="994" y="1168"/>
                  <a:pt x="943" y="1100"/>
                  <a:pt x="880" y="1037"/>
                </a:cubicBezTo>
                <a:cubicBezTo>
                  <a:pt x="840" y="911"/>
                  <a:pt x="865" y="706"/>
                  <a:pt x="1012" y="659"/>
                </a:cubicBezTo>
                <a:cubicBezTo>
                  <a:pt x="1020" y="653"/>
                  <a:pt x="1027" y="646"/>
                  <a:pt x="1036" y="642"/>
                </a:cubicBezTo>
                <a:cubicBezTo>
                  <a:pt x="1044" y="638"/>
                  <a:pt x="1053" y="638"/>
                  <a:pt x="1061" y="634"/>
                </a:cubicBezTo>
                <a:cubicBezTo>
                  <a:pt x="1119" y="599"/>
                  <a:pt x="1033" y="632"/>
                  <a:pt x="1102" y="609"/>
                </a:cubicBezTo>
                <a:cubicBezTo>
                  <a:pt x="1123" y="589"/>
                  <a:pt x="1132" y="577"/>
                  <a:pt x="1160" y="568"/>
                </a:cubicBezTo>
                <a:cubicBezTo>
                  <a:pt x="1185" y="543"/>
                  <a:pt x="1217" y="522"/>
                  <a:pt x="1250" y="510"/>
                </a:cubicBezTo>
                <a:cubicBezTo>
                  <a:pt x="1289" y="514"/>
                  <a:pt x="1341" y="516"/>
                  <a:pt x="1382" y="527"/>
                </a:cubicBezTo>
                <a:cubicBezTo>
                  <a:pt x="1428" y="539"/>
                  <a:pt x="1462" y="562"/>
                  <a:pt x="1505" y="576"/>
                </a:cubicBezTo>
                <a:cubicBezTo>
                  <a:pt x="1525" y="596"/>
                  <a:pt x="1549" y="608"/>
                  <a:pt x="1571" y="626"/>
                </a:cubicBezTo>
                <a:cubicBezTo>
                  <a:pt x="1589" y="641"/>
                  <a:pt x="1603" y="661"/>
                  <a:pt x="1621" y="675"/>
                </a:cubicBezTo>
                <a:cubicBezTo>
                  <a:pt x="1680" y="721"/>
                  <a:pt x="1743" y="767"/>
                  <a:pt x="1785" y="831"/>
                </a:cubicBezTo>
                <a:cubicBezTo>
                  <a:pt x="1809" y="907"/>
                  <a:pt x="1778" y="983"/>
                  <a:pt x="1752" y="1054"/>
                </a:cubicBezTo>
                <a:cubicBezTo>
                  <a:pt x="1758" y="1089"/>
                  <a:pt x="1764" y="1150"/>
                  <a:pt x="1802" y="1169"/>
                </a:cubicBezTo>
                <a:cubicBezTo>
                  <a:pt x="1804" y="1170"/>
                  <a:pt x="1863" y="1189"/>
                  <a:pt x="1876" y="1193"/>
                </a:cubicBezTo>
                <a:cubicBezTo>
                  <a:pt x="1901" y="1201"/>
                  <a:pt x="1925" y="1210"/>
                  <a:pt x="1950" y="1218"/>
                </a:cubicBezTo>
                <a:cubicBezTo>
                  <a:pt x="1958" y="1221"/>
                  <a:pt x="1975" y="1226"/>
                  <a:pt x="1975" y="1226"/>
                </a:cubicBezTo>
                <a:cubicBezTo>
                  <a:pt x="1987" y="1239"/>
                  <a:pt x="2005" y="1245"/>
                  <a:pt x="2016" y="1259"/>
                </a:cubicBezTo>
                <a:cubicBezTo>
                  <a:pt x="2020" y="1265"/>
                  <a:pt x="2045" y="1323"/>
                  <a:pt x="2049" y="1333"/>
                </a:cubicBezTo>
                <a:cubicBezTo>
                  <a:pt x="2046" y="1355"/>
                  <a:pt x="2045" y="1377"/>
                  <a:pt x="2040" y="1399"/>
                </a:cubicBezTo>
                <a:cubicBezTo>
                  <a:pt x="2036" y="1416"/>
                  <a:pt x="2024" y="1448"/>
                  <a:pt x="2024" y="1448"/>
                </a:cubicBezTo>
                <a:cubicBezTo>
                  <a:pt x="2034" y="1555"/>
                  <a:pt x="2023" y="1521"/>
                  <a:pt x="2090" y="1588"/>
                </a:cubicBezTo>
                <a:cubicBezTo>
                  <a:pt x="2108" y="1606"/>
                  <a:pt x="2164" y="1613"/>
                  <a:pt x="2164" y="1613"/>
                </a:cubicBezTo>
                <a:cubicBezTo>
                  <a:pt x="2238" y="1610"/>
                  <a:pt x="2312" y="1609"/>
                  <a:pt x="2386" y="1605"/>
                </a:cubicBezTo>
                <a:cubicBezTo>
                  <a:pt x="2429" y="1603"/>
                  <a:pt x="2448" y="1599"/>
                  <a:pt x="2485" y="1588"/>
                </a:cubicBezTo>
                <a:cubicBezTo>
                  <a:pt x="2501" y="1583"/>
                  <a:pt x="2534" y="1572"/>
                  <a:pt x="2534" y="1572"/>
                </a:cubicBezTo>
                <a:cubicBezTo>
                  <a:pt x="2553" y="1553"/>
                  <a:pt x="2557" y="1534"/>
                  <a:pt x="2575" y="1514"/>
                </a:cubicBezTo>
                <a:cubicBezTo>
                  <a:pt x="2581" y="1498"/>
                  <a:pt x="2593" y="1482"/>
                  <a:pt x="2592" y="1465"/>
                </a:cubicBezTo>
                <a:cubicBezTo>
                  <a:pt x="2589" y="1424"/>
                  <a:pt x="2587" y="1383"/>
                  <a:pt x="2583" y="1342"/>
                </a:cubicBezTo>
                <a:cubicBezTo>
                  <a:pt x="2574" y="1259"/>
                  <a:pt x="2528" y="1184"/>
                  <a:pt x="2493" y="1111"/>
                </a:cubicBezTo>
                <a:cubicBezTo>
                  <a:pt x="2489" y="1103"/>
                  <a:pt x="2490" y="1093"/>
                  <a:pt x="2485" y="1086"/>
                </a:cubicBezTo>
                <a:cubicBezTo>
                  <a:pt x="2448" y="1026"/>
                  <a:pt x="2377" y="966"/>
                  <a:pt x="2328" y="914"/>
                </a:cubicBezTo>
                <a:cubicBezTo>
                  <a:pt x="2296" y="879"/>
                  <a:pt x="2222" y="803"/>
                  <a:pt x="2180" y="790"/>
                </a:cubicBezTo>
                <a:cubicBezTo>
                  <a:pt x="2155" y="774"/>
                  <a:pt x="2142" y="758"/>
                  <a:pt x="2114" y="749"/>
                </a:cubicBezTo>
                <a:cubicBezTo>
                  <a:pt x="2090" y="733"/>
                  <a:pt x="2076" y="717"/>
                  <a:pt x="2049" y="708"/>
                </a:cubicBezTo>
                <a:cubicBezTo>
                  <a:pt x="2036" y="695"/>
                  <a:pt x="2020" y="688"/>
                  <a:pt x="2007" y="675"/>
                </a:cubicBezTo>
                <a:cubicBezTo>
                  <a:pt x="1952" y="620"/>
                  <a:pt x="2033" y="677"/>
                  <a:pt x="1966" y="634"/>
                </a:cubicBezTo>
                <a:cubicBezTo>
                  <a:pt x="1944" y="600"/>
                  <a:pt x="1915" y="565"/>
                  <a:pt x="1876" y="552"/>
                </a:cubicBezTo>
                <a:cubicBezTo>
                  <a:pt x="1851" y="527"/>
                  <a:pt x="1821" y="508"/>
                  <a:pt x="1793" y="486"/>
                </a:cubicBezTo>
                <a:cubicBezTo>
                  <a:pt x="1762" y="461"/>
                  <a:pt x="1735" y="427"/>
                  <a:pt x="1703" y="403"/>
                </a:cubicBezTo>
                <a:cubicBezTo>
                  <a:pt x="1672" y="380"/>
                  <a:pt x="1641" y="362"/>
                  <a:pt x="1612" y="338"/>
                </a:cubicBezTo>
                <a:cubicBezTo>
                  <a:pt x="1592" y="322"/>
                  <a:pt x="1582" y="298"/>
                  <a:pt x="1563" y="280"/>
                </a:cubicBezTo>
                <a:cubicBezTo>
                  <a:pt x="1560" y="272"/>
                  <a:pt x="1560" y="262"/>
                  <a:pt x="1555" y="255"/>
                </a:cubicBezTo>
                <a:cubicBezTo>
                  <a:pt x="1551" y="248"/>
                  <a:pt x="1542" y="246"/>
                  <a:pt x="1538" y="239"/>
                </a:cubicBezTo>
                <a:cubicBezTo>
                  <a:pt x="1520" y="204"/>
                  <a:pt x="1509" y="153"/>
                  <a:pt x="1497" y="115"/>
                </a:cubicBezTo>
                <a:cubicBezTo>
                  <a:pt x="1488" y="25"/>
                  <a:pt x="1489" y="60"/>
                  <a:pt x="1489" y="8"/>
                </a:cubicBezTo>
              </a:path>
            </a:pathLst>
          </a:custGeom>
          <a:noFill/>
          <a:ln w="19050" cmpd="sng">
            <a:solidFill>
              <a:srgbClr val="008000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50" name="Rectangle 42"/>
          <p:cNvSpPr>
            <a:spLocks noChangeArrowheads="1"/>
          </p:cNvSpPr>
          <p:nvPr/>
        </p:nvSpPr>
        <p:spPr bwMode="auto">
          <a:xfrm>
            <a:off x="7350125" y="3957638"/>
            <a:ext cx="1397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1" name="Rectangle 43"/>
          <p:cNvSpPr>
            <a:spLocks noChangeArrowheads="1"/>
          </p:cNvSpPr>
          <p:nvPr/>
        </p:nvSpPr>
        <p:spPr bwMode="auto">
          <a:xfrm>
            <a:off x="7842250" y="4719638"/>
            <a:ext cx="141288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2" name="Text Box 44"/>
          <p:cNvSpPr txBox="1">
            <a:spLocks noChangeArrowheads="1"/>
          </p:cNvSpPr>
          <p:nvPr/>
        </p:nvSpPr>
        <p:spPr bwMode="auto">
          <a:xfrm>
            <a:off x="914400" y="4953000"/>
            <a:ext cx="3517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8000"/>
                </a:solidFill>
              </a:rPr>
              <a:t>  C  </a:t>
            </a:r>
            <a:r>
              <a:rPr lang="en-GB" sz="2000">
                <a:solidFill>
                  <a:schemeClr val="accent1"/>
                </a:solidFill>
              </a:rPr>
              <a:t> </a:t>
            </a:r>
            <a:r>
              <a:rPr lang="en-GB" sz="2000">
                <a:solidFill>
                  <a:srgbClr val="008000"/>
                </a:solidFill>
              </a:rPr>
              <a:t>B</a:t>
            </a:r>
            <a:r>
              <a:rPr lang="en-GB" sz="2000">
                <a:solidFill>
                  <a:schemeClr val="accent1"/>
                </a:solidFill>
              </a:rPr>
              <a:t> </a:t>
            </a:r>
            <a:r>
              <a:rPr lang="en-GB" sz="2000">
                <a:solidFill>
                  <a:srgbClr val="008000"/>
                </a:solidFill>
              </a:rPr>
              <a:t>D</a:t>
            </a:r>
            <a:r>
              <a:rPr lang="en-GB" sz="2000">
                <a:solidFill>
                  <a:schemeClr val="accent1"/>
                </a:solidFill>
              </a:rPr>
              <a:t>     </a:t>
            </a:r>
            <a:r>
              <a:rPr lang="en-GB" sz="2000">
                <a:solidFill>
                  <a:srgbClr val="008000"/>
                </a:solidFill>
              </a:rPr>
              <a:t>A</a:t>
            </a:r>
            <a:r>
              <a:rPr lang="en-GB" sz="2000">
                <a:solidFill>
                  <a:schemeClr val="accent1"/>
                </a:solidFill>
              </a:rPr>
              <a:t>        </a:t>
            </a:r>
            <a:r>
              <a:rPr lang="en-GB" sz="2000">
                <a:solidFill>
                  <a:srgbClr val="008000"/>
                </a:solidFill>
              </a:rPr>
              <a:t>E</a:t>
            </a:r>
            <a:r>
              <a:rPr lang="en-GB" sz="2000">
                <a:solidFill>
                  <a:schemeClr val="accent1"/>
                </a:solidFill>
              </a:rPr>
              <a:t>  </a:t>
            </a:r>
            <a:r>
              <a:rPr lang="en-GB" sz="2000">
                <a:solidFill>
                  <a:srgbClr val="008000"/>
                </a:solidFill>
              </a:rPr>
              <a:t>F</a:t>
            </a:r>
          </a:p>
        </p:txBody>
      </p:sp>
      <p:sp>
        <p:nvSpPr>
          <p:cNvPr id="34853" name="Rectangle 45"/>
          <p:cNvSpPr>
            <a:spLocks noChangeArrowheads="1"/>
          </p:cNvSpPr>
          <p:nvPr/>
        </p:nvSpPr>
        <p:spPr bwMode="auto">
          <a:xfrm>
            <a:off x="1125538" y="4953000"/>
            <a:ext cx="36353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4" name="Rectangle 46"/>
          <p:cNvSpPr>
            <a:spLocks noChangeArrowheads="1"/>
          </p:cNvSpPr>
          <p:nvPr/>
        </p:nvSpPr>
        <p:spPr bwMode="auto">
          <a:xfrm>
            <a:off x="1828800" y="4953000"/>
            <a:ext cx="36353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5" name="Rectangle 47"/>
          <p:cNvSpPr>
            <a:spLocks noChangeArrowheads="1"/>
          </p:cNvSpPr>
          <p:nvPr/>
        </p:nvSpPr>
        <p:spPr bwMode="auto">
          <a:xfrm>
            <a:off x="985838" y="4800600"/>
            <a:ext cx="1336675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6" name="Rectangle 48"/>
          <p:cNvSpPr>
            <a:spLocks noChangeArrowheads="1"/>
          </p:cNvSpPr>
          <p:nvPr/>
        </p:nvSpPr>
        <p:spPr bwMode="auto">
          <a:xfrm>
            <a:off x="2955925" y="4953000"/>
            <a:ext cx="36353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7" name="Rectangle 49"/>
          <p:cNvSpPr>
            <a:spLocks noChangeArrowheads="1"/>
          </p:cNvSpPr>
          <p:nvPr/>
        </p:nvSpPr>
        <p:spPr bwMode="auto">
          <a:xfrm>
            <a:off x="3659188" y="4953000"/>
            <a:ext cx="36353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8" name="Rectangle 50"/>
          <p:cNvSpPr>
            <a:spLocks noChangeArrowheads="1"/>
          </p:cNvSpPr>
          <p:nvPr/>
        </p:nvSpPr>
        <p:spPr bwMode="auto">
          <a:xfrm>
            <a:off x="2814638" y="4800600"/>
            <a:ext cx="1336675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9" name="Rectangle 51"/>
          <p:cNvSpPr>
            <a:spLocks noChangeArrowheads="1"/>
          </p:cNvSpPr>
          <p:nvPr/>
        </p:nvSpPr>
        <p:spPr bwMode="auto">
          <a:xfrm>
            <a:off x="844550" y="4648200"/>
            <a:ext cx="344805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44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accent1">
                    <a:satMod val="150000"/>
                  </a:schemeClr>
                </a:solidFill>
              </a:rPr>
              <a:t>Depth-First Traversal: </a:t>
            </a:r>
            <a:r>
              <a:rPr lang="en-GB" dirty="0" err="1" smtClean="0">
                <a:solidFill>
                  <a:schemeClr val="accent1">
                    <a:satMod val="150000"/>
                  </a:schemeClr>
                </a:solidFill>
              </a:rPr>
              <a:t>InOrder</a:t>
            </a:r>
            <a:r>
              <a:rPr lang="en-GB" dirty="0" smtClean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en-GB" sz="2200" dirty="0" smtClean="0">
                <a:solidFill>
                  <a:schemeClr val="accent1">
                    <a:satMod val="150000"/>
                  </a:schemeClr>
                </a:solidFill>
              </a:rPr>
              <a:t>{Contd..}</a:t>
            </a:r>
            <a:endParaRPr lang="en-GB" sz="2200" dirty="0">
              <a:solidFill>
                <a:schemeClr val="accent1">
                  <a:satMod val="1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2330CD-0659-413B-91D7-499D1E47CECB}" type="slidenum">
              <a:rPr lang="en-GB"/>
              <a:pPr>
                <a:defRPr/>
              </a:pPr>
              <a:t>27</a:t>
            </a:fld>
            <a:endParaRPr lang="en-GB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150" y="1808163"/>
            <a:ext cx="7772400" cy="4114800"/>
          </a:xfrm>
        </p:spPr>
        <p:txBody>
          <a:bodyPr/>
          <a:lstStyle/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2000" b="1" smtClean="0"/>
              <a:t>Algorithm</a:t>
            </a:r>
            <a:r>
              <a:rPr lang="en-GB" sz="2000" smtClean="0"/>
              <a:t> 	inOrder (val </a:t>
            </a:r>
            <a:r>
              <a:rPr lang="en-GB" sz="2000" smtClean="0">
                <a:solidFill>
                  <a:srgbClr val="FF0000"/>
                </a:solidFill>
              </a:rPr>
              <a:t>root</a:t>
            </a:r>
            <a:r>
              <a:rPr lang="en-GB" sz="2000" smtClean="0">
                <a:solidFill>
                  <a:srgbClr val="0000FF"/>
                </a:solidFill>
              </a:rPr>
              <a:t> </a:t>
            </a:r>
            <a:r>
              <a:rPr lang="en-GB" sz="2000" smtClean="0"/>
              <a:t>&lt;nodePointer&gt;)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2000" smtClean="0"/>
              <a:t>Traverses a binary tree in left-node-right sequence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2000" smtClean="0"/>
              <a:t>	</a:t>
            </a:r>
            <a:r>
              <a:rPr lang="en-GB" sz="2000" b="1" smtClean="0"/>
              <a:t>Pre</a:t>
            </a:r>
            <a:r>
              <a:rPr lang="en-GB" sz="2000" smtClean="0"/>
              <a:t>		</a:t>
            </a:r>
            <a:r>
              <a:rPr lang="en-GB" sz="2000" smtClean="0">
                <a:solidFill>
                  <a:srgbClr val="FF0000"/>
                </a:solidFill>
              </a:rPr>
              <a:t>root</a:t>
            </a:r>
            <a:r>
              <a:rPr lang="en-GB" sz="2000" smtClean="0"/>
              <a:t> is the entry node of a tree/subtree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2000" smtClean="0"/>
              <a:t>	</a:t>
            </a:r>
            <a:r>
              <a:rPr lang="en-GB" sz="2000" b="1" smtClean="0"/>
              <a:t>Post	</a:t>
            </a:r>
            <a:r>
              <a:rPr lang="en-GB" sz="2000" smtClean="0"/>
              <a:t>	each node has been processed in InOrder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2000" smtClean="0">
                <a:solidFill>
                  <a:srgbClr val="0000FF"/>
                </a:solidFill>
              </a:rPr>
              <a:t>	</a:t>
            </a:r>
            <a:r>
              <a:rPr lang="en-GB" sz="2000" smtClean="0">
                <a:solidFill>
                  <a:schemeClr val="accent2"/>
                </a:solidFill>
              </a:rPr>
              <a:t>1 </a:t>
            </a:r>
            <a:r>
              <a:rPr lang="en-GB" sz="2000" smtClean="0">
                <a:solidFill>
                  <a:srgbClr val="0000FF"/>
                </a:solidFill>
              </a:rPr>
              <a:t>  </a:t>
            </a:r>
            <a:r>
              <a:rPr lang="en-GB" sz="2000" smtClean="0"/>
              <a:t>if (root is not null)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2000" smtClean="0">
                <a:solidFill>
                  <a:srgbClr val="0000FF"/>
                </a:solidFill>
              </a:rPr>
              <a:t>		</a:t>
            </a:r>
            <a:r>
              <a:rPr lang="en-GB" sz="2000" smtClean="0">
                <a:solidFill>
                  <a:schemeClr val="accent2"/>
                </a:solidFill>
              </a:rPr>
              <a:t>1</a:t>
            </a:r>
            <a:r>
              <a:rPr lang="en-GB" sz="2000" smtClean="0"/>
              <a:t>		inOrder (root </a:t>
            </a:r>
            <a:r>
              <a:rPr lang="en-GB" sz="2000" smtClean="0">
                <a:latin typeface="Symbol" pitchFamily="18" charset="2"/>
              </a:rPr>
              <a:t>-&gt;</a:t>
            </a:r>
            <a:r>
              <a:rPr lang="en-GB" sz="2000" smtClean="0"/>
              <a:t> leftSubTree)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2000" smtClean="0">
                <a:solidFill>
                  <a:srgbClr val="0000FF"/>
                </a:solidFill>
              </a:rPr>
              <a:t>		</a:t>
            </a:r>
            <a:r>
              <a:rPr lang="en-GB" sz="2000" smtClean="0">
                <a:solidFill>
                  <a:schemeClr val="accent2"/>
                </a:solidFill>
              </a:rPr>
              <a:t>2</a:t>
            </a:r>
            <a:r>
              <a:rPr lang="en-GB" sz="2000" smtClean="0"/>
              <a:t>		process (root)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2000" smtClean="0"/>
              <a:t>		</a:t>
            </a:r>
            <a:r>
              <a:rPr lang="en-GB" sz="2000" smtClean="0">
                <a:solidFill>
                  <a:schemeClr val="accent2"/>
                </a:solidFill>
              </a:rPr>
              <a:t>3</a:t>
            </a:r>
            <a:r>
              <a:rPr lang="en-GB" sz="2000" smtClean="0"/>
              <a:t>		inOrder (root </a:t>
            </a:r>
            <a:r>
              <a:rPr lang="en-GB" sz="2000" smtClean="0">
                <a:latin typeface="Symbol" pitchFamily="18" charset="2"/>
              </a:rPr>
              <a:t>-&gt;</a:t>
            </a:r>
            <a:r>
              <a:rPr lang="en-GB" sz="2000" smtClean="0"/>
              <a:t> rightSubTree)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2000" smtClean="0">
                <a:solidFill>
                  <a:srgbClr val="0000FF"/>
                </a:solidFill>
              </a:rPr>
              <a:t>	</a:t>
            </a:r>
            <a:r>
              <a:rPr lang="en-GB" sz="2000" smtClean="0">
                <a:solidFill>
                  <a:schemeClr val="accent2"/>
                </a:solidFill>
              </a:rPr>
              <a:t>4</a:t>
            </a:r>
            <a:r>
              <a:rPr lang="en-GB" sz="2000" smtClean="0"/>
              <a:t>	return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2000" b="1" smtClean="0"/>
              <a:t>End</a:t>
            </a:r>
            <a:r>
              <a:rPr lang="en-GB" sz="2000" smtClean="0"/>
              <a:t>  inOrder 	</a:t>
            </a: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accent1">
                    <a:satMod val="150000"/>
                  </a:schemeClr>
                </a:solidFill>
              </a:rPr>
              <a:t>Depth-First Traversal: </a:t>
            </a:r>
            <a:r>
              <a:rPr lang="en-GB" dirty="0" err="1" smtClean="0">
                <a:solidFill>
                  <a:schemeClr val="accent1">
                    <a:satMod val="150000"/>
                  </a:schemeClr>
                </a:solidFill>
              </a:rPr>
              <a:t>InOrder</a:t>
            </a:r>
            <a:r>
              <a:rPr lang="en-GB" dirty="0" smtClean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en-GB" sz="2200" dirty="0" smtClean="0">
                <a:solidFill>
                  <a:schemeClr val="accent1">
                    <a:satMod val="150000"/>
                  </a:schemeClr>
                </a:solidFill>
              </a:rPr>
              <a:t>{Contd..}</a:t>
            </a:r>
            <a:endParaRPr lang="en-GB" sz="2200" dirty="0">
              <a:solidFill>
                <a:schemeClr val="accent1">
                  <a:satMod val="1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8D08F-6ED4-4278-85BB-A3C685E1574C}" type="slidenum">
              <a:rPr lang="en-GB"/>
              <a:pPr>
                <a:defRPr/>
              </a:pPr>
              <a:t>28</a:t>
            </a:fld>
            <a:endParaRPr lang="en-GB"/>
          </a:p>
        </p:txBody>
      </p:sp>
      <p:sp>
        <p:nvSpPr>
          <p:cNvPr id="36867" name="Oval 3"/>
          <p:cNvSpPr>
            <a:spLocks noChangeArrowheads="1"/>
          </p:cNvSpPr>
          <p:nvPr/>
        </p:nvSpPr>
        <p:spPr bwMode="auto">
          <a:xfrm>
            <a:off x="2636838" y="2133600"/>
            <a:ext cx="422275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/>
              <a:t>+</a:t>
            </a:r>
          </a:p>
        </p:txBody>
      </p:sp>
      <p:cxnSp>
        <p:nvCxnSpPr>
          <p:cNvPr id="36868" name="AutoShape 4"/>
          <p:cNvCxnSpPr>
            <a:cxnSpLocks noChangeShapeType="1"/>
            <a:stCxn id="36867" idx="3"/>
            <a:endCxn id="36870" idx="7"/>
          </p:cNvCxnSpPr>
          <p:nvPr/>
        </p:nvCxnSpPr>
        <p:spPr bwMode="auto">
          <a:xfrm flipH="1">
            <a:off x="2082800" y="2533650"/>
            <a:ext cx="615950" cy="4191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69" name="AutoShape 5"/>
          <p:cNvCxnSpPr>
            <a:cxnSpLocks noChangeShapeType="1"/>
            <a:stCxn id="36867" idx="5"/>
            <a:endCxn id="36877" idx="0"/>
          </p:cNvCxnSpPr>
          <p:nvPr/>
        </p:nvCxnSpPr>
        <p:spPr bwMode="auto">
          <a:xfrm>
            <a:off x="2997200" y="2533650"/>
            <a:ext cx="765175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1722438" y="2895600"/>
            <a:ext cx="422275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/>
              <a:t>*</a:t>
            </a:r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2706688" y="3657600"/>
            <a:ext cx="422275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/>
              <a:t>+</a:t>
            </a:r>
          </a:p>
        </p:txBody>
      </p:sp>
      <p:cxnSp>
        <p:nvCxnSpPr>
          <p:cNvPr id="36872" name="AutoShape 8"/>
          <p:cNvCxnSpPr>
            <a:cxnSpLocks noChangeShapeType="1"/>
            <a:stCxn id="36870" idx="3"/>
            <a:endCxn id="36874" idx="0"/>
          </p:cNvCxnSpPr>
          <p:nvPr/>
        </p:nvCxnSpPr>
        <p:spPr bwMode="auto">
          <a:xfrm flipH="1">
            <a:off x="1230313" y="3295650"/>
            <a:ext cx="554037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3" name="AutoShape 9"/>
          <p:cNvCxnSpPr>
            <a:cxnSpLocks noChangeShapeType="1"/>
            <a:stCxn id="36870" idx="5"/>
            <a:endCxn id="36871" idx="1"/>
          </p:cNvCxnSpPr>
          <p:nvPr/>
        </p:nvCxnSpPr>
        <p:spPr bwMode="auto">
          <a:xfrm>
            <a:off x="2082800" y="3295650"/>
            <a:ext cx="685800" cy="4191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1019175" y="3733800"/>
            <a:ext cx="422275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/>
              <a:t>a</a:t>
            </a:r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2003425" y="4495800"/>
            <a:ext cx="422275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/>
              <a:t>b</a:t>
            </a: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3481388" y="4495800"/>
            <a:ext cx="422275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/>
              <a:t>c</a:t>
            </a:r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3551238" y="2971800"/>
            <a:ext cx="422275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/>
              <a:t>d</a:t>
            </a:r>
          </a:p>
        </p:txBody>
      </p:sp>
      <p:cxnSp>
        <p:nvCxnSpPr>
          <p:cNvPr id="36878" name="AutoShape 14"/>
          <p:cNvCxnSpPr>
            <a:cxnSpLocks noChangeShapeType="1"/>
            <a:stCxn id="36871" idx="3"/>
            <a:endCxn id="36875" idx="0"/>
          </p:cNvCxnSpPr>
          <p:nvPr/>
        </p:nvCxnSpPr>
        <p:spPr bwMode="auto">
          <a:xfrm flipH="1">
            <a:off x="2214563" y="4057650"/>
            <a:ext cx="554037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9" name="AutoShape 15"/>
          <p:cNvCxnSpPr>
            <a:cxnSpLocks noChangeShapeType="1"/>
            <a:stCxn id="36871" idx="5"/>
            <a:endCxn id="36876" idx="0"/>
          </p:cNvCxnSpPr>
          <p:nvPr/>
        </p:nvCxnSpPr>
        <p:spPr bwMode="auto">
          <a:xfrm>
            <a:off x="3068638" y="4057650"/>
            <a:ext cx="623887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5980113" y="3352800"/>
            <a:ext cx="22526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/>
              <a:t>a * b + c + d</a:t>
            </a:r>
          </a:p>
        </p:txBody>
      </p:sp>
      <p:sp>
        <p:nvSpPr>
          <p:cNvPr id="36881" name="AutoShape 17"/>
          <p:cNvSpPr>
            <a:spLocks noChangeArrowheads="1"/>
          </p:cNvSpPr>
          <p:nvPr/>
        </p:nvSpPr>
        <p:spPr bwMode="auto">
          <a:xfrm>
            <a:off x="4808538" y="3352800"/>
            <a:ext cx="633412" cy="457200"/>
          </a:xfrm>
          <a:prstGeom prst="rightArrow">
            <a:avLst>
              <a:gd name="adj1" fmla="val 50000"/>
              <a:gd name="adj2" fmla="val 37509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36882" name="Freeform 18"/>
          <p:cNvSpPr>
            <a:spLocks/>
          </p:cNvSpPr>
          <p:nvPr/>
        </p:nvSpPr>
        <p:spPr bwMode="auto">
          <a:xfrm>
            <a:off x="695325" y="2063750"/>
            <a:ext cx="3527425" cy="3121025"/>
          </a:xfrm>
          <a:custGeom>
            <a:avLst/>
            <a:gdLst>
              <a:gd name="T0" fmla="*/ 2147483647 w 2407"/>
              <a:gd name="T1" fmla="*/ 2147483647 h 1966"/>
              <a:gd name="T2" fmla="*/ 2147483647 w 2407"/>
              <a:gd name="T3" fmla="*/ 2147483647 h 1966"/>
              <a:gd name="T4" fmla="*/ 2147483647 w 2407"/>
              <a:gd name="T5" fmla="*/ 2147483647 h 1966"/>
              <a:gd name="T6" fmla="*/ 2147483647 w 2407"/>
              <a:gd name="T7" fmla="*/ 2147483647 h 1966"/>
              <a:gd name="T8" fmla="*/ 2147483647 w 2407"/>
              <a:gd name="T9" fmla="*/ 2147483647 h 1966"/>
              <a:gd name="T10" fmla="*/ 2147483647 w 2407"/>
              <a:gd name="T11" fmla="*/ 2147483647 h 1966"/>
              <a:gd name="T12" fmla="*/ 2147483647 w 2407"/>
              <a:gd name="T13" fmla="*/ 2147483647 h 1966"/>
              <a:gd name="T14" fmla="*/ 0 w 2407"/>
              <a:gd name="T15" fmla="*/ 2147483647 h 1966"/>
              <a:gd name="T16" fmla="*/ 2147483647 w 2407"/>
              <a:gd name="T17" fmla="*/ 2147483647 h 1966"/>
              <a:gd name="T18" fmla="*/ 2147483647 w 2407"/>
              <a:gd name="T19" fmla="*/ 2147483647 h 1966"/>
              <a:gd name="T20" fmla="*/ 2147483647 w 2407"/>
              <a:gd name="T21" fmla="*/ 2147483647 h 1966"/>
              <a:gd name="T22" fmla="*/ 2147483647 w 2407"/>
              <a:gd name="T23" fmla="*/ 2147483647 h 1966"/>
              <a:gd name="T24" fmla="*/ 2147483647 w 2407"/>
              <a:gd name="T25" fmla="*/ 2147483647 h 1966"/>
              <a:gd name="T26" fmla="*/ 2147483647 w 2407"/>
              <a:gd name="T27" fmla="*/ 2147483647 h 1966"/>
              <a:gd name="T28" fmla="*/ 2147483647 w 2407"/>
              <a:gd name="T29" fmla="*/ 2147483647 h 1966"/>
              <a:gd name="T30" fmla="*/ 2147483647 w 2407"/>
              <a:gd name="T31" fmla="*/ 2147483647 h 1966"/>
              <a:gd name="T32" fmla="*/ 2147483647 w 2407"/>
              <a:gd name="T33" fmla="*/ 2147483647 h 1966"/>
              <a:gd name="T34" fmla="*/ 2147483647 w 2407"/>
              <a:gd name="T35" fmla="*/ 2147483647 h 1966"/>
              <a:gd name="T36" fmla="*/ 2147483647 w 2407"/>
              <a:gd name="T37" fmla="*/ 2147483647 h 1966"/>
              <a:gd name="T38" fmla="*/ 2147483647 w 2407"/>
              <a:gd name="T39" fmla="*/ 2147483647 h 1966"/>
              <a:gd name="T40" fmla="*/ 2147483647 w 2407"/>
              <a:gd name="T41" fmla="*/ 2147483647 h 1966"/>
              <a:gd name="T42" fmla="*/ 2147483647 w 2407"/>
              <a:gd name="T43" fmla="*/ 2147483647 h 1966"/>
              <a:gd name="T44" fmla="*/ 2147483647 w 2407"/>
              <a:gd name="T45" fmla="*/ 2147483647 h 1966"/>
              <a:gd name="T46" fmla="*/ 2147483647 w 2407"/>
              <a:gd name="T47" fmla="*/ 2147483647 h 1966"/>
              <a:gd name="T48" fmla="*/ 2147483647 w 2407"/>
              <a:gd name="T49" fmla="*/ 2147483647 h 1966"/>
              <a:gd name="T50" fmla="*/ 2147483647 w 2407"/>
              <a:gd name="T51" fmla="*/ 2147483647 h 1966"/>
              <a:gd name="T52" fmla="*/ 2147483647 w 2407"/>
              <a:gd name="T53" fmla="*/ 2147483647 h 1966"/>
              <a:gd name="T54" fmla="*/ 2147483647 w 2407"/>
              <a:gd name="T55" fmla="*/ 2147483647 h 1966"/>
              <a:gd name="T56" fmla="*/ 2147483647 w 2407"/>
              <a:gd name="T57" fmla="*/ 2147483647 h 1966"/>
              <a:gd name="T58" fmla="*/ 2147483647 w 2407"/>
              <a:gd name="T59" fmla="*/ 2147483647 h 1966"/>
              <a:gd name="T60" fmla="*/ 2147483647 w 2407"/>
              <a:gd name="T61" fmla="*/ 2147483647 h 1966"/>
              <a:gd name="T62" fmla="*/ 2147483647 w 2407"/>
              <a:gd name="T63" fmla="*/ 2147483647 h 1966"/>
              <a:gd name="T64" fmla="*/ 2147483647 w 2407"/>
              <a:gd name="T65" fmla="*/ 2147483647 h 1966"/>
              <a:gd name="T66" fmla="*/ 2147483647 w 2407"/>
              <a:gd name="T67" fmla="*/ 2147483647 h 1966"/>
              <a:gd name="T68" fmla="*/ 2147483647 w 2407"/>
              <a:gd name="T69" fmla="*/ 2147483647 h 1966"/>
              <a:gd name="T70" fmla="*/ 2147483647 w 2407"/>
              <a:gd name="T71" fmla="*/ 2147483647 h 1966"/>
              <a:gd name="T72" fmla="*/ 2147483647 w 2407"/>
              <a:gd name="T73" fmla="*/ 2147483647 h 1966"/>
              <a:gd name="T74" fmla="*/ 2147483647 w 2407"/>
              <a:gd name="T75" fmla="*/ 2147483647 h 1966"/>
              <a:gd name="T76" fmla="*/ 2147483647 w 2407"/>
              <a:gd name="T77" fmla="*/ 2147483647 h 1966"/>
              <a:gd name="T78" fmla="*/ 2147483647 w 2407"/>
              <a:gd name="T79" fmla="*/ 2147483647 h 1966"/>
              <a:gd name="T80" fmla="*/ 2147483647 w 2407"/>
              <a:gd name="T81" fmla="*/ 2147483647 h 1966"/>
              <a:gd name="T82" fmla="*/ 2147483647 w 2407"/>
              <a:gd name="T83" fmla="*/ 2147483647 h 1966"/>
              <a:gd name="T84" fmla="*/ 2147483647 w 2407"/>
              <a:gd name="T85" fmla="*/ 2147483647 h 1966"/>
              <a:gd name="T86" fmla="*/ 2147483647 w 2407"/>
              <a:gd name="T87" fmla="*/ 2147483647 h 1966"/>
              <a:gd name="T88" fmla="*/ 2147483647 w 2407"/>
              <a:gd name="T89" fmla="*/ 2147483647 h 1966"/>
              <a:gd name="T90" fmla="*/ 2147483647 w 2407"/>
              <a:gd name="T91" fmla="*/ 2147483647 h 1966"/>
              <a:gd name="T92" fmla="*/ 2147483647 w 2407"/>
              <a:gd name="T93" fmla="*/ 2147483647 h 1966"/>
              <a:gd name="T94" fmla="*/ 2147483647 w 2407"/>
              <a:gd name="T95" fmla="*/ 2147483647 h 1966"/>
              <a:gd name="T96" fmla="*/ 2147483647 w 2407"/>
              <a:gd name="T97" fmla="*/ 2147483647 h 1966"/>
              <a:gd name="T98" fmla="*/ 2147483647 w 2407"/>
              <a:gd name="T99" fmla="*/ 2147483647 h 1966"/>
              <a:gd name="T100" fmla="*/ 2147483647 w 2407"/>
              <a:gd name="T101" fmla="*/ 2147483647 h 1966"/>
              <a:gd name="T102" fmla="*/ 2147483647 w 2407"/>
              <a:gd name="T103" fmla="*/ 2147483647 h 1966"/>
              <a:gd name="T104" fmla="*/ 2147483647 w 2407"/>
              <a:gd name="T105" fmla="*/ 2147483647 h 1966"/>
              <a:gd name="T106" fmla="*/ 2147483647 w 2407"/>
              <a:gd name="T107" fmla="*/ 2147483647 h 196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2407"/>
              <a:gd name="T163" fmla="*/ 0 h 1966"/>
              <a:gd name="T164" fmla="*/ 2407 w 2407"/>
              <a:gd name="T165" fmla="*/ 1966 h 196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2407" h="1966">
                <a:moveTo>
                  <a:pt x="1309" y="0"/>
                </a:moveTo>
                <a:cubicBezTo>
                  <a:pt x="1306" y="27"/>
                  <a:pt x="1306" y="55"/>
                  <a:pt x="1300" y="82"/>
                </a:cubicBezTo>
                <a:cubicBezTo>
                  <a:pt x="1293" y="110"/>
                  <a:pt x="1234" y="165"/>
                  <a:pt x="1210" y="181"/>
                </a:cubicBezTo>
                <a:cubicBezTo>
                  <a:pt x="1178" y="228"/>
                  <a:pt x="1131" y="260"/>
                  <a:pt x="1086" y="296"/>
                </a:cubicBezTo>
                <a:cubicBezTo>
                  <a:pt x="1063" y="314"/>
                  <a:pt x="1058" y="327"/>
                  <a:pt x="1029" y="337"/>
                </a:cubicBezTo>
                <a:cubicBezTo>
                  <a:pt x="1005" y="361"/>
                  <a:pt x="978" y="385"/>
                  <a:pt x="946" y="395"/>
                </a:cubicBezTo>
                <a:cubicBezTo>
                  <a:pt x="846" y="385"/>
                  <a:pt x="746" y="378"/>
                  <a:pt x="650" y="412"/>
                </a:cubicBezTo>
                <a:cubicBezTo>
                  <a:pt x="604" y="458"/>
                  <a:pt x="589" y="479"/>
                  <a:pt x="576" y="543"/>
                </a:cubicBezTo>
                <a:cubicBezTo>
                  <a:pt x="572" y="608"/>
                  <a:pt x="586" y="690"/>
                  <a:pt x="535" y="741"/>
                </a:cubicBezTo>
                <a:cubicBezTo>
                  <a:pt x="521" y="783"/>
                  <a:pt x="444" y="843"/>
                  <a:pt x="403" y="856"/>
                </a:cubicBezTo>
                <a:cubicBezTo>
                  <a:pt x="363" y="919"/>
                  <a:pt x="264" y="904"/>
                  <a:pt x="198" y="922"/>
                </a:cubicBezTo>
                <a:cubicBezTo>
                  <a:pt x="181" y="927"/>
                  <a:pt x="165" y="933"/>
                  <a:pt x="148" y="938"/>
                </a:cubicBezTo>
                <a:cubicBezTo>
                  <a:pt x="140" y="941"/>
                  <a:pt x="124" y="946"/>
                  <a:pt x="124" y="946"/>
                </a:cubicBezTo>
                <a:cubicBezTo>
                  <a:pt x="78" y="992"/>
                  <a:pt x="138" y="929"/>
                  <a:pt x="91" y="988"/>
                </a:cubicBezTo>
                <a:cubicBezTo>
                  <a:pt x="75" y="1008"/>
                  <a:pt x="51" y="1019"/>
                  <a:pt x="33" y="1037"/>
                </a:cubicBezTo>
                <a:cubicBezTo>
                  <a:pt x="24" y="1065"/>
                  <a:pt x="9" y="1075"/>
                  <a:pt x="0" y="1103"/>
                </a:cubicBezTo>
                <a:cubicBezTo>
                  <a:pt x="6" y="1199"/>
                  <a:pt x="18" y="1250"/>
                  <a:pt x="33" y="1341"/>
                </a:cubicBezTo>
                <a:cubicBezTo>
                  <a:pt x="36" y="1362"/>
                  <a:pt x="40" y="1429"/>
                  <a:pt x="58" y="1448"/>
                </a:cubicBezTo>
                <a:cubicBezTo>
                  <a:pt x="75" y="1465"/>
                  <a:pt x="140" y="1470"/>
                  <a:pt x="157" y="1473"/>
                </a:cubicBezTo>
                <a:cubicBezTo>
                  <a:pt x="272" y="1470"/>
                  <a:pt x="387" y="1470"/>
                  <a:pt x="502" y="1465"/>
                </a:cubicBezTo>
                <a:cubicBezTo>
                  <a:pt x="528" y="1464"/>
                  <a:pt x="576" y="1440"/>
                  <a:pt x="576" y="1440"/>
                </a:cubicBezTo>
                <a:cubicBezTo>
                  <a:pt x="593" y="1424"/>
                  <a:pt x="609" y="1407"/>
                  <a:pt x="626" y="1391"/>
                </a:cubicBezTo>
                <a:cubicBezTo>
                  <a:pt x="647" y="1325"/>
                  <a:pt x="639" y="1358"/>
                  <a:pt x="650" y="1292"/>
                </a:cubicBezTo>
                <a:cubicBezTo>
                  <a:pt x="647" y="1234"/>
                  <a:pt x="642" y="1177"/>
                  <a:pt x="642" y="1119"/>
                </a:cubicBezTo>
                <a:cubicBezTo>
                  <a:pt x="642" y="1081"/>
                  <a:pt x="643" y="1042"/>
                  <a:pt x="650" y="1004"/>
                </a:cubicBezTo>
                <a:cubicBezTo>
                  <a:pt x="653" y="989"/>
                  <a:pt x="671" y="981"/>
                  <a:pt x="683" y="971"/>
                </a:cubicBezTo>
                <a:cubicBezTo>
                  <a:pt x="724" y="938"/>
                  <a:pt x="789" y="927"/>
                  <a:pt x="840" y="913"/>
                </a:cubicBezTo>
                <a:cubicBezTo>
                  <a:pt x="914" y="918"/>
                  <a:pt x="957" y="918"/>
                  <a:pt x="1021" y="938"/>
                </a:cubicBezTo>
                <a:cubicBezTo>
                  <a:pt x="1026" y="944"/>
                  <a:pt x="1030" y="951"/>
                  <a:pt x="1037" y="955"/>
                </a:cubicBezTo>
                <a:cubicBezTo>
                  <a:pt x="1044" y="960"/>
                  <a:pt x="1055" y="958"/>
                  <a:pt x="1062" y="963"/>
                </a:cubicBezTo>
                <a:cubicBezTo>
                  <a:pt x="1070" y="969"/>
                  <a:pt x="1071" y="982"/>
                  <a:pt x="1078" y="988"/>
                </a:cubicBezTo>
                <a:cubicBezTo>
                  <a:pt x="1095" y="1003"/>
                  <a:pt x="1145" y="1037"/>
                  <a:pt x="1169" y="1045"/>
                </a:cubicBezTo>
                <a:cubicBezTo>
                  <a:pt x="1185" y="1062"/>
                  <a:pt x="1202" y="1078"/>
                  <a:pt x="1218" y="1095"/>
                </a:cubicBezTo>
                <a:cubicBezTo>
                  <a:pt x="1237" y="1153"/>
                  <a:pt x="1259" y="1243"/>
                  <a:pt x="1185" y="1267"/>
                </a:cubicBezTo>
                <a:cubicBezTo>
                  <a:pt x="1180" y="1273"/>
                  <a:pt x="1176" y="1281"/>
                  <a:pt x="1169" y="1284"/>
                </a:cubicBezTo>
                <a:cubicBezTo>
                  <a:pt x="1153" y="1292"/>
                  <a:pt x="1119" y="1300"/>
                  <a:pt x="1119" y="1300"/>
                </a:cubicBezTo>
                <a:cubicBezTo>
                  <a:pt x="1087" y="1334"/>
                  <a:pt x="1024" y="1343"/>
                  <a:pt x="979" y="1358"/>
                </a:cubicBezTo>
                <a:cubicBezTo>
                  <a:pt x="918" y="1399"/>
                  <a:pt x="892" y="1475"/>
                  <a:pt x="831" y="1514"/>
                </a:cubicBezTo>
                <a:cubicBezTo>
                  <a:pt x="822" y="1541"/>
                  <a:pt x="808" y="1562"/>
                  <a:pt x="798" y="1588"/>
                </a:cubicBezTo>
                <a:cubicBezTo>
                  <a:pt x="801" y="1654"/>
                  <a:pt x="779" y="1769"/>
                  <a:pt x="831" y="1835"/>
                </a:cubicBezTo>
                <a:cubicBezTo>
                  <a:pt x="852" y="1862"/>
                  <a:pt x="885" y="1878"/>
                  <a:pt x="914" y="1893"/>
                </a:cubicBezTo>
                <a:cubicBezTo>
                  <a:pt x="930" y="1901"/>
                  <a:pt x="939" y="1918"/>
                  <a:pt x="955" y="1926"/>
                </a:cubicBezTo>
                <a:cubicBezTo>
                  <a:pt x="970" y="1934"/>
                  <a:pt x="988" y="1937"/>
                  <a:pt x="1004" y="1942"/>
                </a:cubicBezTo>
                <a:cubicBezTo>
                  <a:pt x="1012" y="1945"/>
                  <a:pt x="1029" y="1950"/>
                  <a:pt x="1029" y="1950"/>
                </a:cubicBezTo>
                <a:cubicBezTo>
                  <a:pt x="1137" y="1945"/>
                  <a:pt x="1179" y="1966"/>
                  <a:pt x="1251" y="1917"/>
                </a:cubicBezTo>
                <a:cubicBezTo>
                  <a:pt x="1269" y="1890"/>
                  <a:pt x="1282" y="1877"/>
                  <a:pt x="1309" y="1860"/>
                </a:cubicBezTo>
                <a:cubicBezTo>
                  <a:pt x="1314" y="1843"/>
                  <a:pt x="1320" y="1827"/>
                  <a:pt x="1325" y="1810"/>
                </a:cubicBezTo>
                <a:cubicBezTo>
                  <a:pt x="1328" y="1802"/>
                  <a:pt x="1330" y="1794"/>
                  <a:pt x="1333" y="1786"/>
                </a:cubicBezTo>
                <a:cubicBezTo>
                  <a:pt x="1336" y="1778"/>
                  <a:pt x="1341" y="1761"/>
                  <a:pt x="1341" y="1761"/>
                </a:cubicBezTo>
                <a:cubicBezTo>
                  <a:pt x="1343" y="1702"/>
                  <a:pt x="1297" y="1514"/>
                  <a:pt x="1399" y="1481"/>
                </a:cubicBezTo>
                <a:cubicBezTo>
                  <a:pt x="1446" y="1436"/>
                  <a:pt x="1382" y="1492"/>
                  <a:pt x="1440" y="1457"/>
                </a:cubicBezTo>
                <a:cubicBezTo>
                  <a:pt x="1460" y="1445"/>
                  <a:pt x="1482" y="1423"/>
                  <a:pt x="1498" y="1407"/>
                </a:cubicBezTo>
                <a:cubicBezTo>
                  <a:pt x="1589" y="1413"/>
                  <a:pt x="1604" y="1411"/>
                  <a:pt x="1671" y="1432"/>
                </a:cubicBezTo>
                <a:cubicBezTo>
                  <a:pt x="1698" y="1459"/>
                  <a:pt x="1718" y="1489"/>
                  <a:pt x="1745" y="1514"/>
                </a:cubicBezTo>
                <a:cubicBezTo>
                  <a:pt x="1756" y="1549"/>
                  <a:pt x="1775" y="1578"/>
                  <a:pt x="1786" y="1613"/>
                </a:cubicBezTo>
                <a:cubicBezTo>
                  <a:pt x="1779" y="1694"/>
                  <a:pt x="1752" y="1812"/>
                  <a:pt x="1794" y="1884"/>
                </a:cubicBezTo>
                <a:cubicBezTo>
                  <a:pt x="1812" y="1915"/>
                  <a:pt x="1854" y="1924"/>
                  <a:pt x="1885" y="1934"/>
                </a:cubicBezTo>
                <a:cubicBezTo>
                  <a:pt x="2155" y="1927"/>
                  <a:pt x="2117" y="1953"/>
                  <a:pt x="2255" y="1909"/>
                </a:cubicBezTo>
                <a:cubicBezTo>
                  <a:pt x="2292" y="1872"/>
                  <a:pt x="2334" y="1841"/>
                  <a:pt x="2370" y="1802"/>
                </a:cubicBezTo>
                <a:cubicBezTo>
                  <a:pt x="2381" y="1769"/>
                  <a:pt x="2392" y="1736"/>
                  <a:pt x="2403" y="1703"/>
                </a:cubicBezTo>
                <a:cubicBezTo>
                  <a:pt x="2401" y="1666"/>
                  <a:pt x="2407" y="1556"/>
                  <a:pt x="2378" y="1506"/>
                </a:cubicBezTo>
                <a:cubicBezTo>
                  <a:pt x="2372" y="1496"/>
                  <a:pt x="2352" y="1482"/>
                  <a:pt x="2345" y="1473"/>
                </a:cubicBezTo>
                <a:cubicBezTo>
                  <a:pt x="2321" y="1443"/>
                  <a:pt x="2309" y="1419"/>
                  <a:pt x="2271" y="1407"/>
                </a:cubicBezTo>
                <a:cubicBezTo>
                  <a:pt x="2263" y="1402"/>
                  <a:pt x="2256" y="1395"/>
                  <a:pt x="2247" y="1391"/>
                </a:cubicBezTo>
                <a:cubicBezTo>
                  <a:pt x="2239" y="1387"/>
                  <a:pt x="2230" y="1387"/>
                  <a:pt x="2222" y="1383"/>
                </a:cubicBezTo>
                <a:cubicBezTo>
                  <a:pt x="2215" y="1379"/>
                  <a:pt x="2212" y="1370"/>
                  <a:pt x="2205" y="1366"/>
                </a:cubicBezTo>
                <a:cubicBezTo>
                  <a:pt x="2190" y="1358"/>
                  <a:pt x="2156" y="1350"/>
                  <a:pt x="2156" y="1350"/>
                </a:cubicBezTo>
                <a:cubicBezTo>
                  <a:pt x="2148" y="1344"/>
                  <a:pt x="2140" y="1337"/>
                  <a:pt x="2131" y="1333"/>
                </a:cubicBezTo>
                <a:cubicBezTo>
                  <a:pt x="2115" y="1326"/>
                  <a:pt x="2082" y="1317"/>
                  <a:pt x="2082" y="1317"/>
                </a:cubicBezTo>
                <a:cubicBezTo>
                  <a:pt x="2043" y="1290"/>
                  <a:pt x="2066" y="1303"/>
                  <a:pt x="2008" y="1284"/>
                </a:cubicBezTo>
                <a:cubicBezTo>
                  <a:pt x="2000" y="1281"/>
                  <a:pt x="1983" y="1276"/>
                  <a:pt x="1983" y="1276"/>
                </a:cubicBezTo>
                <a:cubicBezTo>
                  <a:pt x="1959" y="1250"/>
                  <a:pt x="1925" y="1246"/>
                  <a:pt x="1893" y="1234"/>
                </a:cubicBezTo>
                <a:cubicBezTo>
                  <a:pt x="1876" y="1218"/>
                  <a:pt x="1860" y="1201"/>
                  <a:pt x="1843" y="1185"/>
                </a:cubicBezTo>
                <a:cubicBezTo>
                  <a:pt x="1826" y="1133"/>
                  <a:pt x="1795" y="1088"/>
                  <a:pt x="1761" y="1045"/>
                </a:cubicBezTo>
                <a:cubicBezTo>
                  <a:pt x="1755" y="1037"/>
                  <a:pt x="1752" y="1026"/>
                  <a:pt x="1745" y="1020"/>
                </a:cubicBezTo>
                <a:cubicBezTo>
                  <a:pt x="1730" y="1007"/>
                  <a:pt x="1712" y="999"/>
                  <a:pt x="1695" y="988"/>
                </a:cubicBezTo>
                <a:cubicBezTo>
                  <a:pt x="1671" y="973"/>
                  <a:pt x="1666" y="957"/>
                  <a:pt x="1638" y="946"/>
                </a:cubicBezTo>
                <a:cubicBezTo>
                  <a:pt x="1590" y="901"/>
                  <a:pt x="1508" y="902"/>
                  <a:pt x="1448" y="889"/>
                </a:cubicBezTo>
                <a:cubicBezTo>
                  <a:pt x="1327" y="863"/>
                  <a:pt x="1193" y="804"/>
                  <a:pt x="1119" y="700"/>
                </a:cubicBezTo>
                <a:cubicBezTo>
                  <a:pt x="1110" y="673"/>
                  <a:pt x="1108" y="633"/>
                  <a:pt x="1128" y="609"/>
                </a:cubicBezTo>
                <a:cubicBezTo>
                  <a:pt x="1134" y="602"/>
                  <a:pt x="1145" y="599"/>
                  <a:pt x="1152" y="593"/>
                </a:cubicBezTo>
                <a:cubicBezTo>
                  <a:pt x="1158" y="588"/>
                  <a:pt x="1164" y="582"/>
                  <a:pt x="1169" y="576"/>
                </a:cubicBezTo>
                <a:cubicBezTo>
                  <a:pt x="1196" y="542"/>
                  <a:pt x="1170" y="556"/>
                  <a:pt x="1210" y="543"/>
                </a:cubicBezTo>
                <a:cubicBezTo>
                  <a:pt x="1235" y="518"/>
                  <a:pt x="1267" y="497"/>
                  <a:pt x="1300" y="486"/>
                </a:cubicBezTo>
                <a:cubicBezTo>
                  <a:pt x="1325" y="461"/>
                  <a:pt x="1358" y="456"/>
                  <a:pt x="1391" y="444"/>
                </a:cubicBezTo>
                <a:cubicBezTo>
                  <a:pt x="1498" y="450"/>
                  <a:pt x="1596" y="449"/>
                  <a:pt x="1695" y="486"/>
                </a:cubicBezTo>
                <a:cubicBezTo>
                  <a:pt x="1727" y="516"/>
                  <a:pt x="1759" y="537"/>
                  <a:pt x="1802" y="551"/>
                </a:cubicBezTo>
                <a:cubicBezTo>
                  <a:pt x="1821" y="570"/>
                  <a:pt x="1841" y="574"/>
                  <a:pt x="1860" y="593"/>
                </a:cubicBezTo>
                <a:cubicBezTo>
                  <a:pt x="1882" y="706"/>
                  <a:pt x="1857" y="567"/>
                  <a:pt x="1876" y="815"/>
                </a:cubicBezTo>
                <a:cubicBezTo>
                  <a:pt x="1877" y="827"/>
                  <a:pt x="1895" y="899"/>
                  <a:pt x="1901" y="905"/>
                </a:cubicBezTo>
                <a:cubicBezTo>
                  <a:pt x="1935" y="941"/>
                  <a:pt x="1950" y="955"/>
                  <a:pt x="2000" y="971"/>
                </a:cubicBezTo>
                <a:cubicBezTo>
                  <a:pt x="2016" y="976"/>
                  <a:pt x="2049" y="988"/>
                  <a:pt x="2049" y="988"/>
                </a:cubicBezTo>
                <a:cubicBezTo>
                  <a:pt x="2096" y="985"/>
                  <a:pt x="2143" y="985"/>
                  <a:pt x="2189" y="979"/>
                </a:cubicBezTo>
                <a:cubicBezTo>
                  <a:pt x="2206" y="977"/>
                  <a:pt x="2238" y="963"/>
                  <a:pt x="2238" y="963"/>
                </a:cubicBezTo>
                <a:cubicBezTo>
                  <a:pt x="2275" y="926"/>
                  <a:pt x="2320" y="897"/>
                  <a:pt x="2345" y="848"/>
                </a:cubicBezTo>
                <a:cubicBezTo>
                  <a:pt x="2357" y="825"/>
                  <a:pt x="2362" y="799"/>
                  <a:pt x="2370" y="774"/>
                </a:cubicBezTo>
                <a:cubicBezTo>
                  <a:pt x="2373" y="766"/>
                  <a:pt x="2378" y="749"/>
                  <a:pt x="2378" y="749"/>
                </a:cubicBezTo>
                <a:cubicBezTo>
                  <a:pt x="2369" y="643"/>
                  <a:pt x="2354" y="539"/>
                  <a:pt x="2238" y="502"/>
                </a:cubicBezTo>
                <a:cubicBezTo>
                  <a:pt x="2182" y="464"/>
                  <a:pt x="2208" y="475"/>
                  <a:pt x="2164" y="461"/>
                </a:cubicBezTo>
                <a:cubicBezTo>
                  <a:pt x="2156" y="455"/>
                  <a:pt x="2149" y="448"/>
                  <a:pt x="2140" y="444"/>
                </a:cubicBezTo>
                <a:cubicBezTo>
                  <a:pt x="2124" y="437"/>
                  <a:pt x="2090" y="428"/>
                  <a:pt x="2090" y="428"/>
                </a:cubicBezTo>
                <a:cubicBezTo>
                  <a:pt x="2074" y="417"/>
                  <a:pt x="2060" y="401"/>
                  <a:pt x="2041" y="395"/>
                </a:cubicBezTo>
                <a:cubicBezTo>
                  <a:pt x="2011" y="385"/>
                  <a:pt x="1972" y="376"/>
                  <a:pt x="1942" y="362"/>
                </a:cubicBezTo>
                <a:cubicBezTo>
                  <a:pt x="1908" y="346"/>
                  <a:pt x="1875" y="325"/>
                  <a:pt x="1843" y="305"/>
                </a:cubicBezTo>
                <a:cubicBezTo>
                  <a:pt x="1816" y="288"/>
                  <a:pt x="1798" y="254"/>
                  <a:pt x="1778" y="231"/>
                </a:cubicBezTo>
                <a:cubicBezTo>
                  <a:pt x="1765" y="216"/>
                  <a:pt x="1736" y="189"/>
                  <a:pt x="1736" y="189"/>
                </a:cubicBezTo>
                <a:cubicBezTo>
                  <a:pt x="1724" y="152"/>
                  <a:pt x="1722" y="125"/>
                  <a:pt x="1695" y="99"/>
                </a:cubicBezTo>
                <a:cubicBezTo>
                  <a:pt x="1692" y="82"/>
                  <a:pt x="1690" y="66"/>
                  <a:pt x="1687" y="49"/>
                </a:cubicBezTo>
                <a:cubicBezTo>
                  <a:pt x="1685" y="35"/>
                  <a:pt x="1679" y="8"/>
                  <a:pt x="1679" y="8"/>
                </a:cubicBezTo>
              </a:path>
            </a:pathLst>
          </a:custGeom>
          <a:noFill/>
          <a:ln w="19050" cmpd="sng">
            <a:solidFill>
              <a:srgbClr val="008000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1158875" y="4343400"/>
            <a:ext cx="141288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1863725" y="3429000"/>
            <a:ext cx="1397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2144713" y="5029200"/>
            <a:ext cx="141287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3622675" y="5029200"/>
            <a:ext cx="1397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Rectangle 23"/>
          <p:cNvSpPr>
            <a:spLocks noChangeArrowheads="1"/>
          </p:cNvSpPr>
          <p:nvPr/>
        </p:nvSpPr>
        <p:spPr bwMode="auto">
          <a:xfrm>
            <a:off x="2847975" y="4191000"/>
            <a:ext cx="141288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2778125" y="2667000"/>
            <a:ext cx="1397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3692525" y="3581400"/>
            <a:ext cx="141288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44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accent1">
                    <a:satMod val="150000"/>
                  </a:schemeClr>
                </a:solidFill>
              </a:rPr>
              <a:t>Depth-First Traversal: </a:t>
            </a:r>
            <a:r>
              <a:rPr lang="en-GB" dirty="0" err="1" smtClean="0">
                <a:solidFill>
                  <a:schemeClr val="accent1">
                    <a:satMod val="150000"/>
                  </a:schemeClr>
                </a:solidFill>
              </a:rPr>
              <a:t>InOrder</a:t>
            </a:r>
            <a:r>
              <a:rPr lang="en-GB" dirty="0" smtClean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en-GB" sz="2200" dirty="0" smtClean="0">
                <a:solidFill>
                  <a:schemeClr val="accent1">
                    <a:satMod val="150000"/>
                  </a:schemeClr>
                </a:solidFill>
              </a:rPr>
              <a:t>{Contd..}</a:t>
            </a:r>
            <a:endParaRPr lang="en-GB" sz="2200" dirty="0">
              <a:solidFill>
                <a:schemeClr val="accent1">
                  <a:satMod val="1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A318AA-2453-40F5-A6F8-20578950D409}" type="slidenum">
              <a:rPr lang="en-GB"/>
              <a:pPr>
                <a:defRPr/>
              </a:pPr>
              <a:t>29</a:t>
            </a:fld>
            <a:endParaRPr lang="en-GB"/>
          </a:p>
        </p:txBody>
      </p:sp>
      <p:sp>
        <p:nvSpPr>
          <p:cNvPr id="37891" name="Oval 3"/>
          <p:cNvSpPr>
            <a:spLocks noChangeArrowheads="1"/>
          </p:cNvSpPr>
          <p:nvPr/>
        </p:nvSpPr>
        <p:spPr bwMode="auto">
          <a:xfrm>
            <a:off x="2533650" y="2133600"/>
            <a:ext cx="422275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/>
              <a:t>+</a:t>
            </a:r>
          </a:p>
        </p:txBody>
      </p:sp>
      <p:cxnSp>
        <p:nvCxnSpPr>
          <p:cNvPr id="37892" name="AutoShape 4"/>
          <p:cNvCxnSpPr>
            <a:cxnSpLocks noChangeShapeType="1"/>
            <a:stCxn id="37891" idx="3"/>
            <a:endCxn id="37894" idx="7"/>
          </p:cNvCxnSpPr>
          <p:nvPr/>
        </p:nvCxnSpPr>
        <p:spPr bwMode="auto">
          <a:xfrm flipH="1">
            <a:off x="1979613" y="2533650"/>
            <a:ext cx="614362" cy="4191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893" name="AutoShape 5"/>
          <p:cNvCxnSpPr>
            <a:cxnSpLocks noChangeShapeType="1"/>
            <a:stCxn id="37891" idx="5"/>
            <a:endCxn id="37901" idx="0"/>
          </p:cNvCxnSpPr>
          <p:nvPr/>
        </p:nvCxnSpPr>
        <p:spPr bwMode="auto">
          <a:xfrm>
            <a:off x="2894013" y="2533650"/>
            <a:ext cx="765175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7894" name="Oval 6"/>
          <p:cNvSpPr>
            <a:spLocks noChangeArrowheads="1"/>
          </p:cNvSpPr>
          <p:nvPr/>
        </p:nvSpPr>
        <p:spPr bwMode="auto">
          <a:xfrm>
            <a:off x="1617663" y="2895600"/>
            <a:ext cx="422275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/>
              <a:t>*</a:t>
            </a:r>
          </a:p>
        </p:txBody>
      </p:sp>
      <p:sp>
        <p:nvSpPr>
          <p:cNvPr id="37895" name="Oval 7"/>
          <p:cNvSpPr>
            <a:spLocks noChangeArrowheads="1"/>
          </p:cNvSpPr>
          <p:nvPr/>
        </p:nvSpPr>
        <p:spPr bwMode="auto">
          <a:xfrm>
            <a:off x="2603500" y="3657600"/>
            <a:ext cx="422275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/>
              <a:t>+</a:t>
            </a:r>
          </a:p>
        </p:txBody>
      </p:sp>
      <p:cxnSp>
        <p:nvCxnSpPr>
          <p:cNvPr id="37896" name="AutoShape 8"/>
          <p:cNvCxnSpPr>
            <a:cxnSpLocks noChangeShapeType="1"/>
            <a:stCxn id="37894" idx="3"/>
            <a:endCxn id="37898" idx="0"/>
          </p:cNvCxnSpPr>
          <p:nvPr/>
        </p:nvCxnSpPr>
        <p:spPr bwMode="auto">
          <a:xfrm flipH="1">
            <a:off x="1125538" y="3295650"/>
            <a:ext cx="554037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897" name="AutoShape 9"/>
          <p:cNvCxnSpPr>
            <a:cxnSpLocks noChangeShapeType="1"/>
            <a:stCxn id="37894" idx="5"/>
            <a:endCxn id="37895" idx="1"/>
          </p:cNvCxnSpPr>
          <p:nvPr/>
        </p:nvCxnSpPr>
        <p:spPr bwMode="auto">
          <a:xfrm>
            <a:off x="1979613" y="3295650"/>
            <a:ext cx="685800" cy="4191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914400" y="3733800"/>
            <a:ext cx="422275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/>
              <a:t>a</a:t>
            </a:r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1900238" y="4495800"/>
            <a:ext cx="422275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/>
              <a:t>b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3376613" y="4495800"/>
            <a:ext cx="422275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/>
              <a:t>c</a:t>
            </a:r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3448050" y="2971800"/>
            <a:ext cx="422275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/>
              <a:t>d</a:t>
            </a:r>
          </a:p>
        </p:txBody>
      </p:sp>
      <p:cxnSp>
        <p:nvCxnSpPr>
          <p:cNvPr id="37902" name="AutoShape 14"/>
          <p:cNvCxnSpPr>
            <a:cxnSpLocks noChangeShapeType="1"/>
            <a:stCxn id="37895" idx="3"/>
            <a:endCxn id="37899" idx="0"/>
          </p:cNvCxnSpPr>
          <p:nvPr/>
        </p:nvCxnSpPr>
        <p:spPr bwMode="auto">
          <a:xfrm flipH="1">
            <a:off x="2111375" y="4057650"/>
            <a:ext cx="554038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03" name="AutoShape 15"/>
          <p:cNvCxnSpPr>
            <a:cxnSpLocks noChangeShapeType="1"/>
            <a:stCxn id="37895" idx="5"/>
            <a:endCxn id="37900" idx="0"/>
          </p:cNvCxnSpPr>
          <p:nvPr/>
        </p:nvCxnSpPr>
        <p:spPr bwMode="auto">
          <a:xfrm>
            <a:off x="2963863" y="4057650"/>
            <a:ext cx="623887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5699125" y="3352800"/>
            <a:ext cx="2673350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((</a:t>
            </a:r>
            <a:r>
              <a:rPr lang="en-GB"/>
              <a:t>a * </a:t>
            </a:r>
            <a:r>
              <a:rPr lang="en-GB">
                <a:solidFill>
                  <a:schemeClr val="accent2"/>
                </a:solidFill>
              </a:rPr>
              <a:t>(</a:t>
            </a:r>
            <a:r>
              <a:rPr lang="en-GB"/>
              <a:t>b + c</a:t>
            </a:r>
            <a:r>
              <a:rPr lang="en-GB">
                <a:solidFill>
                  <a:schemeClr val="accent2"/>
                </a:solidFill>
              </a:rPr>
              <a:t>)) </a:t>
            </a:r>
            <a:r>
              <a:rPr lang="en-GB"/>
              <a:t>+ d</a:t>
            </a:r>
            <a:r>
              <a:rPr lang="en-GB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37905" name="AutoShape 17"/>
          <p:cNvSpPr>
            <a:spLocks noChangeArrowheads="1"/>
          </p:cNvSpPr>
          <p:nvPr/>
        </p:nvSpPr>
        <p:spPr bwMode="auto">
          <a:xfrm>
            <a:off x="4573588" y="3352800"/>
            <a:ext cx="633412" cy="457200"/>
          </a:xfrm>
          <a:prstGeom prst="rightArrow">
            <a:avLst>
              <a:gd name="adj1" fmla="val 50000"/>
              <a:gd name="adj2" fmla="val 37509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37906" name="Freeform 18"/>
          <p:cNvSpPr>
            <a:spLocks/>
          </p:cNvSpPr>
          <p:nvPr/>
        </p:nvSpPr>
        <p:spPr bwMode="auto">
          <a:xfrm>
            <a:off x="590550" y="1958975"/>
            <a:ext cx="3529013" cy="3225800"/>
          </a:xfrm>
          <a:custGeom>
            <a:avLst/>
            <a:gdLst>
              <a:gd name="T0" fmla="*/ 2147483647 w 2407"/>
              <a:gd name="T1" fmla="*/ 2147483647 h 2032"/>
              <a:gd name="T2" fmla="*/ 2147483647 w 2407"/>
              <a:gd name="T3" fmla="*/ 2147483647 h 2032"/>
              <a:gd name="T4" fmla="*/ 2147483647 w 2407"/>
              <a:gd name="T5" fmla="*/ 2147483647 h 2032"/>
              <a:gd name="T6" fmla="*/ 2147483647 w 2407"/>
              <a:gd name="T7" fmla="*/ 2147483647 h 2032"/>
              <a:gd name="T8" fmla="*/ 2147483647 w 2407"/>
              <a:gd name="T9" fmla="*/ 2147483647 h 2032"/>
              <a:gd name="T10" fmla="*/ 2147483647 w 2407"/>
              <a:gd name="T11" fmla="*/ 2147483647 h 2032"/>
              <a:gd name="T12" fmla="*/ 2147483647 w 2407"/>
              <a:gd name="T13" fmla="*/ 2147483647 h 2032"/>
              <a:gd name="T14" fmla="*/ 0 w 2407"/>
              <a:gd name="T15" fmla="*/ 2147483647 h 2032"/>
              <a:gd name="T16" fmla="*/ 2147483647 w 2407"/>
              <a:gd name="T17" fmla="*/ 2147483647 h 2032"/>
              <a:gd name="T18" fmla="*/ 2147483647 w 2407"/>
              <a:gd name="T19" fmla="*/ 2147483647 h 2032"/>
              <a:gd name="T20" fmla="*/ 2147483647 w 2407"/>
              <a:gd name="T21" fmla="*/ 2147483647 h 2032"/>
              <a:gd name="T22" fmla="*/ 2147483647 w 2407"/>
              <a:gd name="T23" fmla="*/ 2147483647 h 2032"/>
              <a:gd name="T24" fmla="*/ 2147483647 w 2407"/>
              <a:gd name="T25" fmla="*/ 2147483647 h 2032"/>
              <a:gd name="T26" fmla="*/ 2147483647 w 2407"/>
              <a:gd name="T27" fmla="*/ 2147483647 h 2032"/>
              <a:gd name="T28" fmla="*/ 2147483647 w 2407"/>
              <a:gd name="T29" fmla="*/ 2147483647 h 2032"/>
              <a:gd name="T30" fmla="*/ 2147483647 w 2407"/>
              <a:gd name="T31" fmla="*/ 2147483647 h 2032"/>
              <a:gd name="T32" fmla="*/ 2147483647 w 2407"/>
              <a:gd name="T33" fmla="*/ 2147483647 h 2032"/>
              <a:gd name="T34" fmla="*/ 2147483647 w 2407"/>
              <a:gd name="T35" fmla="*/ 2147483647 h 2032"/>
              <a:gd name="T36" fmla="*/ 2147483647 w 2407"/>
              <a:gd name="T37" fmla="*/ 2147483647 h 2032"/>
              <a:gd name="T38" fmla="*/ 2147483647 w 2407"/>
              <a:gd name="T39" fmla="*/ 2147483647 h 2032"/>
              <a:gd name="T40" fmla="*/ 2147483647 w 2407"/>
              <a:gd name="T41" fmla="*/ 2147483647 h 2032"/>
              <a:gd name="T42" fmla="*/ 2147483647 w 2407"/>
              <a:gd name="T43" fmla="*/ 2147483647 h 2032"/>
              <a:gd name="T44" fmla="*/ 2147483647 w 2407"/>
              <a:gd name="T45" fmla="*/ 2147483647 h 2032"/>
              <a:gd name="T46" fmla="*/ 2147483647 w 2407"/>
              <a:gd name="T47" fmla="*/ 2147483647 h 2032"/>
              <a:gd name="T48" fmla="*/ 2147483647 w 2407"/>
              <a:gd name="T49" fmla="*/ 2147483647 h 2032"/>
              <a:gd name="T50" fmla="*/ 2147483647 w 2407"/>
              <a:gd name="T51" fmla="*/ 2147483647 h 2032"/>
              <a:gd name="T52" fmla="*/ 2147483647 w 2407"/>
              <a:gd name="T53" fmla="*/ 2147483647 h 2032"/>
              <a:gd name="T54" fmla="*/ 2147483647 w 2407"/>
              <a:gd name="T55" fmla="*/ 2147483647 h 2032"/>
              <a:gd name="T56" fmla="*/ 2147483647 w 2407"/>
              <a:gd name="T57" fmla="*/ 2147483647 h 2032"/>
              <a:gd name="T58" fmla="*/ 2147483647 w 2407"/>
              <a:gd name="T59" fmla="*/ 2147483647 h 2032"/>
              <a:gd name="T60" fmla="*/ 2147483647 w 2407"/>
              <a:gd name="T61" fmla="*/ 2147483647 h 2032"/>
              <a:gd name="T62" fmla="*/ 2147483647 w 2407"/>
              <a:gd name="T63" fmla="*/ 2147483647 h 2032"/>
              <a:gd name="T64" fmla="*/ 2147483647 w 2407"/>
              <a:gd name="T65" fmla="*/ 2147483647 h 2032"/>
              <a:gd name="T66" fmla="*/ 2147483647 w 2407"/>
              <a:gd name="T67" fmla="*/ 2147483647 h 2032"/>
              <a:gd name="T68" fmla="*/ 2147483647 w 2407"/>
              <a:gd name="T69" fmla="*/ 2147483647 h 2032"/>
              <a:gd name="T70" fmla="*/ 2147483647 w 2407"/>
              <a:gd name="T71" fmla="*/ 2147483647 h 2032"/>
              <a:gd name="T72" fmla="*/ 2147483647 w 2407"/>
              <a:gd name="T73" fmla="*/ 2147483647 h 2032"/>
              <a:gd name="T74" fmla="*/ 2147483647 w 2407"/>
              <a:gd name="T75" fmla="*/ 2147483647 h 2032"/>
              <a:gd name="T76" fmla="*/ 2147483647 w 2407"/>
              <a:gd name="T77" fmla="*/ 2147483647 h 2032"/>
              <a:gd name="T78" fmla="*/ 2147483647 w 2407"/>
              <a:gd name="T79" fmla="*/ 2147483647 h 2032"/>
              <a:gd name="T80" fmla="*/ 2147483647 w 2407"/>
              <a:gd name="T81" fmla="*/ 2147483647 h 2032"/>
              <a:gd name="T82" fmla="*/ 2147483647 w 2407"/>
              <a:gd name="T83" fmla="*/ 2147483647 h 2032"/>
              <a:gd name="T84" fmla="*/ 2147483647 w 2407"/>
              <a:gd name="T85" fmla="*/ 2147483647 h 2032"/>
              <a:gd name="T86" fmla="*/ 2147483647 w 2407"/>
              <a:gd name="T87" fmla="*/ 2147483647 h 2032"/>
              <a:gd name="T88" fmla="*/ 2147483647 w 2407"/>
              <a:gd name="T89" fmla="*/ 2147483647 h 2032"/>
              <a:gd name="T90" fmla="*/ 2147483647 w 2407"/>
              <a:gd name="T91" fmla="*/ 2147483647 h 2032"/>
              <a:gd name="T92" fmla="*/ 2147483647 w 2407"/>
              <a:gd name="T93" fmla="*/ 2147483647 h 2032"/>
              <a:gd name="T94" fmla="*/ 2147483647 w 2407"/>
              <a:gd name="T95" fmla="*/ 2147483647 h 2032"/>
              <a:gd name="T96" fmla="*/ 2147483647 w 2407"/>
              <a:gd name="T97" fmla="*/ 2147483647 h 2032"/>
              <a:gd name="T98" fmla="*/ 2147483647 w 2407"/>
              <a:gd name="T99" fmla="*/ 2147483647 h 2032"/>
              <a:gd name="T100" fmla="*/ 2147483647 w 2407"/>
              <a:gd name="T101" fmla="*/ 2147483647 h 2032"/>
              <a:gd name="T102" fmla="*/ 2147483647 w 2407"/>
              <a:gd name="T103" fmla="*/ 2147483647 h 2032"/>
              <a:gd name="T104" fmla="*/ 2147483647 w 2407"/>
              <a:gd name="T105" fmla="*/ 2147483647 h 2032"/>
              <a:gd name="T106" fmla="*/ 2147483647 w 2407"/>
              <a:gd name="T107" fmla="*/ 2147483647 h 203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2407"/>
              <a:gd name="T163" fmla="*/ 0 h 2032"/>
              <a:gd name="T164" fmla="*/ 2407 w 2407"/>
              <a:gd name="T165" fmla="*/ 2032 h 2032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2407" h="2032">
                <a:moveTo>
                  <a:pt x="1317" y="0"/>
                </a:moveTo>
                <a:cubicBezTo>
                  <a:pt x="1314" y="27"/>
                  <a:pt x="1306" y="121"/>
                  <a:pt x="1300" y="148"/>
                </a:cubicBezTo>
                <a:cubicBezTo>
                  <a:pt x="1293" y="176"/>
                  <a:pt x="1234" y="231"/>
                  <a:pt x="1210" y="247"/>
                </a:cubicBezTo>
                <a:cubicBezTo>
                  <a:pt x="1178" y="294"/>
                  <a:pt x="1131" y="326"/>
                  <a:pt x="1086" y="362"/>
                </a:cubicBezTo>
                <a:cubicBezTo>
                  <a:pt x="1063" y="380"/>
                  <a:pt x="1058" y="393"/>
                  <a:pt x="1029" y="403"/>
                </a:cubicBezTo>
                <a:cubicBezTo>
                  <a:pt x="1005" y="427"/>
                  <a:pt x="978" y="451"/>
                  <a:pt x="946" y="461"/>
                </a:cubicBezTo>
                <a:cubicBezTo>
                  <a:pt x="846" y="451"/>
                  <a:pt x="746" y="444"/>
                  <a:pt x="650" y="478"/>
                </a:cubicBezTo>
                <a:cubicBezTo>
                  <a:pt x="604" y="524"/>
                  <a:pt x="589" y="545"/>
                  <a:pt x="576" y="609"/>
                </a:cubicBezTo>
                <a:cubicBezTo>
                  <a:pt x="572" y="674"/>
                  <a:pt x="586" y="756"/>
                  <a:pt x="535" y="807"/>
                </a:cubicBezTo>
                <a:cubicBezTo>
                  <a:pt x="521" y="849"/>
                  <a:pt x="444" y="909"/>
                  <a:pt x="403" y="922"/>
                </a:cubicBezTo>
                <a:cubicBezTo>
                  <a:pt x="363" y="985"/>
                  <a:pt x="264" y="970"/>
                  <a:pt x="198" y="988"/>
                </a:cubicBezTo>
                <a:cubicBezTo>
                  <a:pt x="181" y="993"/>
                  <a:pt x="165" y="999"/>
                  <a:pt x="148" y="1004"/>
                </a:cubicBezTo>
                <a:cubicBezTo>
                  <a:pt x="140" y="1007"/>
                  <a:pt x="124" y="1012"/>
                  <a:pt x="124" y="1012"/>
                </a:cubicBezTo>
                <a:cubicBezTo>
                  <a:pt x="78" y="1058"/>
                  <a:pt x="138" y="995"/>
                  <a:pt x="91" y="1054"/>
                </a:cubicBezTo>
                <a:cubicBezTo>
                  <a:pt x="75" y="1074"/>
                  <a:pt x="51" y="1085"/>
                  <a:pt x="33" y="1103"/>
                </a:cubicBezTo>
                <a:cubicBezTo>
                  <a:pt x="24" y="1131"/>
                  <a:pt x="9" y="1141"/>
                  <a:pt x="0" y="1169"/>
                </a:cubicBezTo>
                <a:cubicBezTo>
                  <a:pt x="6" y="1265"/>
                  <a:pt x="18" y="1316"/>
                  <a:pt x="33" y="1407"/>
                </a:cubicBezTo>
                <a:cubicBezTo>
                  <a:pt x="36" y="1428"/>
                  <a:pt x="40" y="1495"/>
                  <a:pt x="58" y="1514"/>
                </a:cubicBezTo>
                <a:cubicBezTo>
                  <a:pt x="75" y="1531"/>
                  <a:pt x="140" y="1536"/>
                  <a:pt x="157" y="1539"/>
                </a:cubicBezTo>
                <a:cubicBezTo>
                  <a:pt x="272" y="1536"/>
                  <a:pt x="387" y="1536"/>
                  <a:pt x="502" y="1531"/>
                </a:cubicBezTo>
                <a:cubicBezTo>
                  <a:pt x="528" y="1530"/>
                  <a:pt x="576" y="1506"/>
                  <a:pt x="576" y="1506"/>
                </a:cubicBezTo>
                <a:cubicBezTo>
                  <a:pt x="593" y="1490"/>
                  <a:pt x="609" y="1473"/>
                  <a:pt x="626" y="1457"/>
                </a:cubicBezTo>
                <a:cubicBezTo>
                  <a:pt x="647" y="1391"/>
                  <a:pt x="639" y="1424"/>
                  <a:pt x="650" y="1358"/>
                </a:cubicBezTo>
                <a:cubicBezTo>
                  <a:pt x="647" y="1300"/>
                  <a:pt x="642" y="1243"/>
                  <a:pt x="642" y="1185"/>
                </a:cubicBezTo>
                <a:cubicBezTo>
                  <a:pt x="642" y="1147"/>
                  <a:pt x="643" y="1108"/>
                  <a:pt x="650" y="1070"/>
                </a:cubicBezTo>
                <a:cubicBezTo>
                  <a:pt x="653" y="1055"/>
                  <a:pt x="671" y="1047"/>
                  <a:pt x="683" y="1037"/>
                </a:cubicBezTo>
                <a:cubicBezTo>
                  <a:pt x="724" y="1004"/>
                  <a:pt x="789" y="993"/>
                  <a:pt x="840" y="979"/>
                </a:cubicBezTo>
                <a:cubicBezTo>
                  <a:pt x="914" y="984"/>
                  <a:pt x="957" y="984"/>
                  <a:pt x="1021" y="1004"/>
                </a:cubicBezTo>
                <a:cubicBezTo>
                  <a:pt x="1026" y="1010"/>
                  <a:pt x="1030" y="1017"/>
                  <a:pt x="1037" y="1021"/>
                </a:cubicBezTo>
                <a:cubicBezTo>
                  <a:pt x="1044" y="1026"/>
                  <a:pt x="1055" y="1024"/>
                  <a:pt x="1062" y="1029"/>
                </a:cubicBezTo>
                <a:cubicBezTo>
                  <a:pt x="1070" y="1035"/>
                  <a:pt x="1071" y="1048"/>
                  <a:pt x="1078" y="1054"/>
                </a:cubicBezTo>
                <a:cubicBezTo>
                  <a:pt x="1095" y="1069"/>
                  <a:pt x="1145" y="1103"/>
                  <a:pt x="1169" y="1111"/>
                </a:cubicBezTo>
                <a:cubicBezTo>
                  <a:pt x="1185" y="1128"/>
                  <a:pt x="1202" y="1144"/>
                  <a:pt x="1218" y="1161"/>
                </a:cubicBezTo>
                <a:cubicBezTo>
                  <a:pt x="1237" y="1219"/>
                  <a:pt x="1259" y="1309"/>
                  <a:pt x="1185" y="1333"/>
                </a:cubicBezTo>
                <a:cubicBezTo>
                  <a:pt x="1180" y="1339"/>
                  <a:pt x="1176" y="1347"/>
                  <a:pt x="1169" y="1350"/>
                </a:cubicBezTo>
                <a:cubicBezTo>
                  <a:pt x="1153" y="1358"/>
                  <a:pt x="1119" y="1366"/>
                  <a:pt x="1119" y="1366"/>
                </a:cubicBezTo>
                <a:cubicBezTo>
                  <a:pt x="1087" y="1400"/>
                  <a:pt x="1024" y="1409"/>
                  <a:pt x="979" y="1424"/>
                </a:cubicBezTo>
                <a:cubicBezTo>
                  <a:pt x="918" y="1465"/>
                  <a:pt x="892" y="1541"/>
                  <a:pt x="831" y="1580"/>
                </a:cubicBezTo>
                <a:cubicBezTo>
                  <a:pt x="822" y="1607"/>
                  <a:pt x="808" y="1628"/>
                  <a:pt x="798" y="1654"/>
                </a:cubicBezTo>
                <a:cubicBezTo>
                  <a:pt x="801" y="1720"/>
                  <a:pt x="779" y="1835"/>
                  <a:pt x="831" y="1901"/>
                </a:cubicBezTo>
                <a:cubicBezTo>
                  <a:pt x="852" y="1928"/>
                  <a:pt x="885" y="1944"/>
                  <a:pt x="914" y="1959"/>
                </a:cubicBezTo>
                <a:cubicBezTo>
                  <a:pt x="930" y="1967"/>
                  <a:pt x="939" y="1984"/>
                  <a:pt x="955" y="1992"/>
                </a:cubicBezTo>
                <a:cubicBezTo>
                  <a:pt x="970" y="2000"/>
                  <a:pt x="988" y="2003"/>
                  <a:pt x="1004" y="2008"/>
                </a:cubicBezTo>
                <a:cubicBezTo>
                  <a:pt x="1012" y="2011"/>
                  <a:pt x="1029" y="2016"/>
                  <a:pt x="1029" y="2016"/>
                </a:cubicBezTo>
                <a:cubicBezTo>
                  <a:pt x="1137" y="2011"/>
                  <a:pt x="1179" y="2032"/>
                  <a:pt x="1251" y="1983"/>
                </a:cubicBezTo>
                <a:cubicBezTo>
                  <a:pt x="1269" y="1956"/>
                  <a:pt x="1282" y="1943"/>
                  <a:pt x="1309" y="1926"/>
                </a:cubicBezTo>
                <a:cubicBezTo>
                  <a:pt x="1314" y="1909"/>
                  <a:pt x="1320" y="1893"/>
                  <a:pt x="1325" y="1876"/>
                </a:cubicBezTo>
                <a:cubicBezTo>
                  <a:pt x="1328" y="1868"/>
                  <a:pt x="1330" y="1860"/>
                  <a:pt x="1333" y="1852"/>
                </a:cubicBezTo>
                <a:cubicBezTo>
                  <a:pt x="1336" y="1844"/>
                  <a:pt x="1341" y="1827"/>
                  <a:pt x="1341" y="1827"/>
                </a:cubicBezTo>
                <a:cubicBezTo>
                  <a:pt x="1343" y="1768"/>
                  <a:pt x="1297" y="1580"/>
                  <a:pt x="1399" y="1547"/>
                </a:cubicBezTo>
                <a:cubicBezTo>
                  <a:pt x="1446" y="1502"/>
                  <a:pt x="1382" y="1558"/>
                  <a:pt x="1440" y="1523"/>
                </a:cubicBezTo>
                <a:cubicBezTo>
                  <a:pt x="1460" y="1511"/>
                  <a:pt x="1482" y="1489"/>
                  <a:pt x="1498" y="1473"/>
                </a:cubicBezTo>
                <a:cubicBezTo>
                  <a:pt x="1589" y="1479"/>
                  <a:pt x="1604" y="1477"/>
                  <a:pt x="1671" y="1498"/>
                </a:cubicBezTo>
                <a:cubicBezTo>
                  <a:pt x="1698" y="1525"/>
                  <a:pt x="1718" y="1555"/>
                  <a:pt x="1745" y="1580"/>
                </a:cubicBezTo>
                <a:cubicBezTo>
                  <a:pt x="1756" y="1615"/>
                  <a:pt x="1775" y="1644"/>
                  <a:pt x="1786" y="1679"/>
                </a:cubicBezTo>
                <a:cubicBezTo>
                  <a:pt x="1779" y="1760"/>
                  <a:pt x="1752" y="1878"/>
                  <a:pt x="1794" y="1950"/>
                </a:cubicBezTo>
                <a:cubicBezTo>
                  <a:pt x="1812" y="1981"/>
                  <a:pt x="1854" y="1990"/>
                  <a:pt x="1885" y="2000"/>
                </a:cubicBezTo>
                <a:cubicBezTo>
                  <a:pt x="2155" y="1993"/>
                  <a:pt x="2117" y="2019"/>
                  <a:pt x="2255" y="1975"/>
                </a:cubicBezTo>
                <a:cubicBezTo>
                  <a:pt x="2292" y="1938"/>
                  <a:pt x="2334" y="1907"/>
                  <a:pt x="2370" y="1868"/>
                </a:cubicBezTo>
                <a:cubicBezTo>
                  <a:pt x="2381" y="1835"/>
                  <a:pt x="2392" y="1802"/>
                  <a:pt x="2403" y="1769"/>
                </a:cubicBezTo>
                <a:cubicBezTo>
                  <a:pt x="2401" y="1732"/>
                  <a:pt x="2407" y="1622"/>
                  <a:pt x="2378" y="1572"/>
                </a:cubicBezTo>
                <a:cubicBezTo>
                  <a:pt x="2372" y="1562"/>
                  <a:pt x="2352" y="1548"/>
                  <a:pt x="2345" y="1539"/>
                </a:cubicBezTo>
                <a:cubicBezTo>
                  <a:pt x="2321" y="1509"/>
                  <a:pt x="2309" y="1485"/>
                  <a:pt x="2271" y="1473"/>
                </a:cubicBezTo>
                <a:cubicBezTo>
                  <a:pt x="2263" y="1468"/>
                  <a:pt x="2256" y="1461"/>
                  <a:pt x="2247" y="1457"/>
                </a:cubicBezTo>
                <a:cubicBezTo>
                  <a:pt x="2239" y="1453"/>
                  <a:pt x="2230" y="1453"/>
                  <a:pt x="2222" y="1449"/>
                </a:cubicBezTo>
                <a:cubicBezTo>
                  <a:pt x="2215" y="1445"/>
                  <a:pt x="2212" y="1436"/>
                  <a:pt x="2205" y="1432"/>
                </a:cubicBezTo>
                <a:cubicBezTo>
                  <a:pt x="2190" y="1424"/>
                  <a:pt x="2156" y="1416"/>
                  <a:pt x="2156" y="1416"/>
                </a:cubicBezTo>
                <a:cubicBezTo>
                  <a:pt x="2148" y="1410"/>
                  <a:pt x="2140" y="1403"/>
                  <a:pt x="2131" y="1399"/>
                </a:cubicBezTo>
                <a:cubicBezTo>
                  <a:pt x="2115" y="1392"/>
                  <a:pt x="2082" y="1383"/>
                  <a:pt x="2082" y="1383"/>
                </a:cubicBezTo>
                <a:cubicBezTo>
                  <a:pt x="2043" y="1356"/>
                  <a:pt x="2066" y="1369"/>
                  <a:pt x="2008" y="1350"/>
                </a:cubicBezTo>
                <a:cubicBezTo>
                  <a:pt x="2000" y="1347"/>
                  <a:pt x="1983" y="1342"/>
                  <a:pt x="1983" y="1342"/>
                </a:cubicBezTo>
                <a:cubicBezTo>
                  <a:pt x="1959" y="1316"/>
                  <a:pt x="1925" y="1312"/>
                  <a:pt x="1893" y="1300"/>
                </a:cubicBezTo>
                <a:cubicBezTo>
                  <a:pt x="1876" y="1284"/>
                  <a:pt x="1860" y="1267"/>
                  <a:pt x="1843" y="1251"/>
                </a:cubicBezTo>
                <a:cubicBezTo>
                  <a:pt x="1826" y="1199"/>
                  <a:pt x="1795" y="1154"/>
                  <a:pt x="1761" y="1111"/>
                </a:cubicBezTo>
                <a:cubicBezTo>
                  <a:pt x="1755" y="1103"/>
                  <a:pt x="1752" y="1092"/>
                  <a:pt x="1745" y="1086"/>
                </a:cubicBezTo>
                <a:cubicBezTo>
                  <a:pt x="1730" y="1073"/>
                  <a:pt x="1712" y="1065"/>
                  <a:pt x="1695" y="1054"/>
                </a:cubicBezTo>
                <a:cubicBezTo>
                  <a:pt x="1671" y="1039"/>
                  <a:pt x="1666" y="1023"/>
                  <a:pt x="1638" y="1012"/>
                </a:cubicBezTo>
                <a:cubicBezTo>
                  <a:pt x="1590" y="967"/>
                  <a:pt x="1508" y="968"/>
                  <a:pt x="1448" y="955"/>
                </a:cubicBezTo>
                <a:cubicBezTo>
                  <a:pt x="1327" y="929"/>
                  <a:pt x="1193" y="870"/>
                  <a:pt x="1119" y="766"/>
                </a:cubicBezTo>
                <a:cubicBezTo>
                  <a:pt x="1110" y="739"/>
                  <a:pt x="1108" y="699"/>
                  <a:pt x="1128" y="675"/>
                </a:cubicBezTo>
                <a:cubicBezTo>
                  <a:pt x="1134" y="668"/>
                  <a:pt x="1145" y="665"/>
                  <a:pt x="1152" y="659"/>
                </a:cubicBezTo>
                <a:cubicBezTo>
                  <a:pt x="1158" y="654"/>
                  <a:pt x="1164" y="648"/>
                  <a:pt x="1169" y="642"/>
                </a:cubicBezTo>
                <a:cubicBezTo>
                  <a:pt x="1196" y="608"/>
                  <a:pt x="1170" y="622"/>
                  <a:pt x="1210" y="609"/>
                </a:cubicBezTo>
                <a:cubicBezTo>
                  <a:pt x="1235" y="584"/>
                  <a:pt x="1267" y="563"/>
                  <a:pt x="1300" y="552"/>
                </a:cubicBezTo>
                <a:cubicBezTo>
                  <a:pt x="1325" y="527"/>
                  <a:pt x="1358" y="522"/>
                  <a:pt x="1391" y="510"/>
                </a:cubicBezTo>
                <a:cubicBezTo>
                  <a:pt x="1498" y="516"/>
                  <a:pt x="1596" y="515"/>
                  <a:pt x="1695" y="552"/>
                </a:cubicBezTo>
                <a:cubicBezTo>
                  <a:pt x="1727" y="582"/>
                  <a:pt x="1759" y="603"/>
                  <a:pt x="1802" y="617"/>
                </a:cubicBezTo>
                <a:cubicBezTo>
                  <a:pt x="1821" y="636"/>
                  <a:pt x="1841" y="640"/>
                  <a:pt x="1860" y="659"/>
                </a:cubicBezTo>
                <a:cubicBezTo>
                  <a:pt x="1882" y="772"/>
                  <a:pt x="1857" y="633"/>
                  <a:pt x="1876" y="881"/>
                </a:cubicBezTo>
                <a:cubicBezTo>
                  <a:pt x="1877" y="893"/>
                  <a:pt x="1895" y="965"/>
                  <a:pt x="1901" y="971"/>
                </a:cubicBezTo>
                <a:cubicBezTo>
                  <a:pt x="1935" y="1007"/>
                  <a:pt x="1950" y="1021"/>
                  <a:pt x="2000" y="1037"/>
                </a:cubicBezTo>
                <a:cubicBezTo>
                  <a:pt x="2016" y="1042"/>
                  <a:pt x="2049" y="1054"/>
                  <a:pt x="2049" y="1054"/>
                </a:cubicBezTo>
                <a:cubicBezTo>
                  <a:pt x="2096" y="1051"/>
                  <a:pt x="2143" y="1051"/>
                  <a:pt x="2189" y="1045"/>
                </a:cubicBezTo>
                <a:cubicBezTo>
                  <a:pt x="2206" y="1043"/>
                  <a:pt x="2238" y="1029"/>
                  <a:pt x="2238" y="1029"/>
                </a:cubicBezTo>
                <a:cubicBezTo>
                  <a:pt x="2275" y="992"/>
                  <a:pt x="2320" y="963"/>
                  <a:pt x="2345" y="914"/>
                </a:cubicBezTo>
                <a:cubicBezTo>
                  <a:pt x="2357" y="891"/>
                  <a:pt x="2362" y="865"/>
                  <a:pt x="2370" y="840"/>
                </a:cubicBezTo>
                <a:cubicBezTo>
                  <a:pt x="2373" y="832"/>
                  <a:pt x="2378" y="815"/>
                  <a:pt x="2378" y="815"/>
                </a:cubicBezTo>
                <a:cubicBezTo>
                  <a:pt x="2369" y="709"/>
                  <a:pt x="2354" y="605"/>
                  <a:pt x="2238" y="568"/>
                </a:cubicBezTo>
                <a:cubicBezTo>
                  <a:pt x="2182" y="530"/>
                  <a:pt x="2208" y="541"/>
                  <a:pt x="2164" y="527"/>
                </a:cubicBezTo>
                <a:cubicBezTo>
                  <a:pt x="2156" y="521"/>
                  <a:pt x="2149" y="514"/>
                  <a:pt x="2140" y="510"/>
                </a:cubicBezTo>
                <a:cubicBezTo>
                  <a:pt x="2124" y="503"/>
                  <a:pt x="2090" y="494"/>
                  <a:pt x="2090" y="494"/>
                </a:cubicBezTo>
                <a:cubicBezTo>
                  <a:pt x="2074" y="483"/>
                  <a:pt x="2060" y="467"/>
                  <a:pt x="2041" y="461"/>
                </a:cubicBezTo>
                <a:cubicBezTo>
                  <a:pt x="2011" y="451"/>
                  <a:pt x="1972" y="442"/>
                  <a:pt x="1942" y="428"/>
                </a:cubicBezTo>
                <a:cubicBezTo>
                  <a:pt x="1908" y="412"/>
                  <a:pt x="1875" y="391"/>
                  <a:pt x="1843" y="371"/>
                </a:cubicBezTo>
                <a:cubicBezTo>
                  <a:pt x="1816" y="354"/>
                  <a:pt x="1798" y="320"/>
                  <a:pt x="1778" y="297"/>
                </a:cubicBezTo>
                <a:cubicBezTo>
                  <a:pt x="1765" y="282"/>
                  <a:pt x="1736" y="255"/>
                  <a:pt x="1736" y="255"/>
                </a:cubicBezTo>
                <a:cubicBezTo>
                  <a:pt x="1724" y="218"/>
                  <a:pt x="1722" y="191"/>
                  <a:pt x="1695" y="165"/>
                </a:cubicBezTo>
                <a:cubicBezTo>
                  <a:pt x="1692" y="148"/>
                  <a:pt x="1690" y="132"/>
                  <a:pt x="1687" y="115"/>
                </a:cubicBezTo>
                <a:cubicBezTo>
                  <a:pt x="1685" y="101"/>
                  <a:pt x="1679" y="9"/>
                  <a:pt x="1679" y="9"/>
                </a:cubicBezTo>
              </a:path>
            </a:pathLst>
          </a:custGeom>
          <a:noFill/>
          <a:ln w="19050" cmpd="sng">
            <a:solidFill>
              <a:srgbClr val="008000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1055688" y="4343400"/>
            <a:ext cx="1397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8" name="Rectangle 20"/>
          <p:cNvSpPr>
            <a:spLocks noChangeArrowheads="1"/>
          </p:cNvSpPr>
          <p:nvPr/>
        </p:nvSpPr>
        <p:spPr bwMode="auto">
          <a:xfrm>
            <a:off x="1758950" y="3429000"/>
            <a:ext cx="141288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2039938" y="5029200"/>
            <a:ext cx="141287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3517900" y="5029200"/>
            <a:ext cx="141288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1" name="Rectangle 23"/>
          <p:cNvSpPr>
            <a:spLocks noChangeArrowheads="1"/>
          </p:cNvSpPr>
          <p:nvPr/>
        </p:nvSpPr>
        <p:spPr bwMode="auto">
          <a:xfrm>
            <a:off x="2744788" y="4191000"/>
            <a:ext cx="1397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2673350" y="2667000"/>
            <a:ext cx="141288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3587750" y="3581400"/>
            <a:ext cx="141288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4" name="Oval 26"/>
          <p:cNvSpPr>
            <a:spLocks noChangeArrowheads="1"/>
          </p:cNvSpPr>
          <p:nvPr/>
        </p:nvSpPr>
        <p:spPr bwMode="auto">
          <a:xfrm>
            <a:off x="1195388" y="2971800"/>
            <a:ext cx="352425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solidFill>
                  <a:schemeClr val="accent2"/>
                </a:solidFill>
              </a:rPr>
              <a:t>(</a:t>
            </a:r>
          </a:p>
        </p:txBody>
      </p:sp>
      <p:sp>
        <p:nvSpPr>
          <p:cNvPr id="37915" name="Oval 27"/>
          <p:cNvSpPr>
            <a:spLocks noChangeArrowheads="1"/>
          </p:cNvSpPr>
          <p:nvPr/>
        </p:nvSpPr>
        <p:spPr bwMode="auto">
          <a:xfrm>
            <a:off x="2111375" y="2971800"/>
            <a:ext cx="350838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37916" name="Oval 28"/>
          <p:cNvSpPr>
            <a:spLocks noChangeArrowheads="1"/>
          </p:cNvSpPr>
          <p:nvPr/>
        </p:nvSpPr>
        <p:spPr bwMode="auto">
          <a:xfrm>
            <a:off x="2111375" y="2133600"/>
            <a:ext cx="350838" cy="381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solidFill>
                  <a:schemeClr val="accent2"/>
                </a:solidFill>
              </a:rPr>
              <a:t>(</a:t>
            </a:r>
          </a:p>
        </p:txBody>
      </p:sp>
      <p:sp>
        <p:nvSpPr>
          <p:cNvPr id="37917" name="Oval 29"/>
          <p:cNvSpPr>
            <a:spLocks noChangeArrowheads="1"/>
          </p:cNvSpPr>
          <p:nvPr/>
        </p:nvSpPr>
        <p:spPr bwMode="auto">
          <a:xfrm>
            <a:off x="3025775" y="2133600"/>
            <a:ext cx="350838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37918" name="Oval 30"/>
          <p:cNvSpPr>
            <a:spLocks noChangeArrowheads="1"/>
          </p:cNvSpPr>
          <p:nvPr/>
        </p:nvSpPr>
        <p:spPr bwMode="auto">
          <a:xfrm>
            <a:off x="2181225" y="3657600"/>
            <a:ext cx="352425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solidFill>
                  <a:schemeClr val="accent2"/>
                </a:solidFill>
              </a:rPr>
              <a:t>(</a:t>
            </a:r>
          </a:p>
        </p:txBody>
      </p:sp>
      <p:sp>
        <p:nvSpPr>
          <p:cNvPr id="37919" name="Oval 31"/>
          <p:cNvSpPr>
            <a:spLocks noChangeArrowheads="1"/>
          </p:cNvSpPr>
          <p:nvPr/>
        </p:nvSpPr>
        <p:spPr bwMode="auto">
          <a:xfrm>
            <a:off x="3144838" y="3686175"/>
            <a:ext cx="350837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34" name="Rectangle 44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accent1">
                    <a:satMod val="150000"/>
                  </a:schemeClr>
                </a:solidFill>
              </a:rPr>
              <a:t>Depth-First Traversal: </a:t>
            </a:r>
            <a:r>
              <a:rPr lang="en-GB" dirty="0" err="1" smtClean="0">
                <a:solidFill>
                  <a:schemeClr val="accent1">
                    <a:satMod val="150000"/>
                  </a:schemeClr>
                </a:solidFill>
              </a:rPr>
              <a:t>InOrder</a:t>
            </a:r>
            <a:r>
              <a:rPr lang="en-GB" dirty="0" smtClean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en-GB" sz="2200" dirty="0" smtClean="0">
                <a:solidFill>
                  <a:schemeClr val="accent1">
                    <a:satMod val="150000"/>
                  </a:schemeClr>
                </a:solidFill>
              </a:rPr>
              <a:t>{Contd..}</a:t>
            </a:r>
            <a:endParaRPr lang="en-GB" sz="2200" dirty="0">
              <a:solidFill>
                <a:schemeClr val="accent1">
                  <a:satMod val="1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076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accent1">
                    <a:satMod val="150000"/>
                  </a:schemeClr>
                </a:solidFill>
              </a:rPr>
              <a:t>Trees</a:t>
            </a:r>
          </a:p>
        </p:txBody>
      </p:sp>
      <p:sp>
        <p:nvSpPr>
          <p:cNvPr id="11267" name="Rectangle 3075"/>
          <p:cNvSpPr>
            <a:spLocks noGrp="1" noChangeArrowheads="1"/>
          </p:cNvSpPr>
          <p:nvPr>
            <p:ph idx="1"/>
          </p:nvPr>
        </p:nvSpPr>
        <p:spPr>
          <a:xfrm>
            <a:off x="228600" y="2057400"/>
            <a:ext cx="8915400" cy="4625975"/>
          </a:xfrm>
        </p:spPr>
        <p:txBody>
          <a:bodyPr/>
          <a:lstStyle/>
          <a:p>
            <a:pPr eaLnBrk="1" hangingPunct="1"/>
            <a:r>
              <a:rPr lang="en-US" smtClean="0"/>
              <a:t>Concepts</a:t>
            </a:r>
          </a:p>
          <a:p>
            <a:pPr eaLnBrk="1" hangingPunct="1"/>
            <a:r>
              <a:rPr lang="en-US" smtClean="0"/>
              <a:t>Operations in Binary Tree</a:t>
            </a:r>
          </a:p>
          <a:p>
            <a:pPr eaLnBrk="1" hangingPunct="1"/>
            <a:r>
              <a:rPr lang="en-US" smtClean="0"/>
              <a:t>Tree Traversal: pre-order, in-order and post-order</a:t>
            </a:r>
          </a:p>
          <a:p>
            <a:pPr eaLnBrk="1" hangingPunct="1"/>
            <a:r>
              <a:rPr lang="en-US" smtClean="0"/>
              <a:t>Tree Search, insertion/deletion</a:t>
            </a:r>
          </a:p>
          <a:p>
            <a:pPr eaLnBrk="1" hangingPunct="1"/>
            <a:r>
              <a:rPr lang="en-US" smtClean="0"/>
              <a:t>Height, level and depth of a tree</a:t>
            </a:r>
          </a:p>
          <a:p>
            <a:pPr eaLnBrk="1" hangingPunct="1"/>
            <a:r>
              <a:rPr lang="en-US" smtClean="0"/>
              <a:t>AVL balanced trees and balancing algorithm</a:t>
            </a:r>
          </a:p>
          <a:p>
            <a:pPr eaLnBrk="1" hangingPunct="1"/>
            <a:r>
              <a:rPr lang="en-US" smtClean="0"/>
              <a:t>The Huffman Algorithm</a:t>
            </a:r>
          </a:p>
          <a:p>
            <a:pPr eaLnBrk="1" hangingPunct="1"/>
            <a:r>
              <a:rPr lang="en-US" smtClean="0"/>
              <a:t>B-tree</a:t>
            </a:r>
          </a:p>
          <a:p>
            <a:pPr eaLnBrk="1" hangingPunct="1"/>
            <a:r>
              <a:rPr lang="en-US" smtClean="0"/>
              <a:t>Red Black Tree</a:t>
            </a:r>
          </a:p>
        </p:txBody>
      </p:sp>
      <p:sp>
        <p:nvSpPr>
          <p:cNvPr id="11268" name="TextBox 3"/>
          <p:cNvSpPr txBox="1">
            <a:spLocks noChangeArrowheads="1"/>
          </p:cNvSpPr>
          <p:nvPr/>
        </p:nvSpPr>
        <p:spPr bwMode="auto">
          <a:xfrm>
            <a:off x="152400" y="1600200"/>
            <a:ext cx="15652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Contents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A8DE92-AA60-42DC-B73A-2EF2210B63F1}" type="slidenum">
              <a:rPr lang="en-GB"/>
              <a:pPr>
                <a:defRPr/>
              </a:pPr>
              <a:t>30</a:t>
            </a:fld>
            <a:endParaRPr lang="en-GB"/>
          </a:p>
        </p:txBody>
      </p:sp>
      <p:sp>
        <p:nvSpPr>
          <p:cNvPr id="561185" name="Rectangle 33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accent1">
                    <a:satMod val="150000"/>
                  </a:schemeClr>
                </a:solidFill>
              </a:rPr>
              <a:t>Depth-First Traversal: </a:t>
            </a:r>
            <a:r>
              <a:rPr lang="en-GB" dirty="0" err="1" smtClean="0">
                <a:solidFill>
                  <a:schemeClr val="accent1">
                    <a:satMod val="150000"/>
                  </a:schemeClr>
                </a:solidFill>
              </a:rPr>
              <a:t>PostOrder</a:t>
            </a:r>
            <a:endParaRPr lang="en-GB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8916" name="Oval 3"/>
          <p:cNvSpPr>
            <a:spLocks noChangeArrowheads="1"/>
          </p:cNvSpPr>
          <p:nvPr/>
        </p:nvSpPr>
        <p:spPr bwMode="auto">
          <a:xfrm>
            <a:off x="4095750" y="1981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A</a:t>
            </a:r>
          </a:p>
        </p:txBody>
      </p:sp>
      <p:cxnSp>
        <p:nvCxnSpPr>
          <p:cNvPr id="38917" name="AutoShape 4"/>
          <p:cNvCxnSpPr>
            <a:cxnSpLocks noChangeShapeType="1"/>
            <a:stCxn id="38916" idx="3"/>
            <a:endCxn id="38924" idx="3"/>
          </p:cNvCxnSpPr>
          <p:nvPr/>
        </p:nvCxnSpPr>
        <p:spPr bwMode="auto">
          <a:xfrm flipH="1">
            <a:off x="3343275" y="2316163"/>
            <a:ext cx="823913" cy="488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918" name="AutoShape 5"/>
          <p:cNvCxnSpPr>
            <a:cxnSpLocks noChangeShapeType="1"/>
            <a:stCxn id="38916" idx="5"/>
            <a:endCxn id="38928" idx="3"/>
          </p:cNvCxnSpPr>
          <p:nvPr/>
        </p:nvCxnSpPr>
        <p:spPr bwMode="auto">
          <a:xfrm>
            <a:off x="4516438" y="2316163"/>
            <a:ext cx="866775" cy="488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8919" name="Oval 6"/>
          <p:cNvSpPr>
            <a:spLocks noChangeArrowheads="1"/>
          </p:cNvSpPr>
          <p:nvPr/>
        </p:nvSpPr>
        <p:spPr bwMode="auto">
          <a:xfrm>
            <a:off x="3109913" y="3124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B</a:t>
            </a:r>
          </a:p>
        </p:txBody>
      </p:sp>
      <p:sp>
        <p:nvSpPr>
          <p:cNvPr id="38920" name="Oval 7"/>
          <p:cNvSpPr>
            <a:spLocks noChangeArrowheads="1"/>
          </p:cNvSpPr>
          <p:nvPr/>
        </p:nvSpPr>
        <p:spPr bwMode="auto">
          <a:xfrm>
            <a:off x="2687638" y="3810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C</a:t>
            </a:r>
          </a:p>
        </p:txBody>
      </p:sp>
      <p:sp>
        <p:nvSpPr>
          <p:cNvPr id="38921" name="Oval 8"/>
          <p:cNvSpPr>
            <a:spLocks noChangeArrowheads="1"/>
          </p:cNvSpPr>
          <p:nvPr/>
        </p:nvSpPr>
        <p:spPr bwMode="auto">
          <a:xfrm>
            <a:off x="3532188" y="3810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D</a:t>
            </a:r>
          </a:p>
        </p:txBody>
      </p:sp>
      <p:cxnSp>
        <p:nvCxnSpPr>
          <p:cNvPr id="38922" name="AutoShape 9"/>
          <p:cNvCxnSpPr>
            <a:cxnSpLocks noChangeShapeType="1"/>
            <a:stCxn id="38919" idx="3"/>
            <a:endCxn id="38920" idx="0"/>
          </p:cNvCxnSpPr>
          <p:nvPr/>
        </p:nvCxnSpPr>
        <p:spPr bwMode="auto">
          <a:xfrm flipH="1">
            <a:off x="2933700" y="3459163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923" name="AutoShape 10"/>
          <p:cNvCxnSpPr>
            <a:cxnSpLocks noChangeShapeType="1"/>
            <a:stCxn id="38919" idx="5"/>
            <a:endCxn id="38921" idx="0"/>
          </p:cNvCxnSpPr>
          <p:nvPr/>
        </p:nvCxnSpPr>
        <p:spPr bwMode="auto">
          <a:xfrm>
            <a:off x="3530600" y="3459163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8924" name="Freeform 11"/>
          <p:cNvSpPr>
            <a:spLocks/>
          </p:cNvSpPr>
          <p:nvPr/>
        </p:nvSpPr>
        <p:spPr bwMode="auto">
          <a:xfrm>
            <a:off x="2438400" y="2814638"/>
            <a:ext cx="1846263" cy="1443037"/>
          </a:xfrm>
          <a:custGeom>
            <a:avLst/>
            <a:gdLst>
              <a:gd name="T0" fmla="*/ 2147483647 w 1259"/>
              <a:gd name="T1" fmla="*/ 0 h 909"/>
              <a:gd name="T2" fmla="*/ 0 w 1259"/>
              <a:gd name="T3" fmla="*/ 2147483647 h 909"/>
              <a:gd name="T4" fmla="*/ 2147483647 w 1259"/>
              <a:gd name="T5" fmla="*/ 2147483647 h 909"/>
              <a:gd name="T6" fmla="*/ 2147483647 w 1259"/>
              <a:gd name="T7" fmla="*/ 0 h 909"/>
              <a:gd name="T8" fmla="*/ 0 60000 65536"/>
              <a:gd name="T9" fmla="*/ 0 60000 65536"/>
              <a:gd name="T10" fmla="*/ 0 60000 65536"/>
              <a:gd name="T11" fmla="*/ 0 60000 65536"/>
              <a:gd name="T12" fmla="*/ 0 w 1259"/>
              <a:gd name="T13" fmla="*/ 0 h 909"/>
              <a:gd name="T14" fmla="*/ 1259 w 1259"/>
              <a:gd name="T15" fmla="*/ 909 h 9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59" h="909">
                <a:moveTo>
                  <a:pt x="617" y="0"/>
                </a:moveTo>
                <a:lnTo>
                  <a:pt x="0" y="909"/>
                </a:lnTo>
                <a:lnTo>
                  <a:pt x="1259" y="909"/>
                </a:lnTo>
                <a:lnTo>
                  <a:pt x="617" y="0"/>
                </a:lnTo>
                <a:close/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5" name="Oval 12"/>
          <p:cNvSpPr>
            <a:spLocks noChangeArrowheads="1"/>
          </p:cNvSpPr>
          <p:nvPr/>
        </p:nvSpPr>
        <p:spPr bwMode="auto">
          <a:xfrm>
            <a:off x="5149850" y="31242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E</a:t>
            </a:r>
          </a:p>
        </p:txBody>
      </p:sp>
      <p:sp>
        <p:nvSpPr>
          <p:cNvPr id="38926" name="Oval 13"/>
          <p:cNvSpPr>
            <a:spLocks noChangeArrowheads="1"/>
          </p:cNvSpPr>
          <p:nvPr/>
        </p:nvSpPr>
        <p:spPr bwMode="auto">
          <a:xfrm>
            <a:off x="5572125" y="38100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F</a:t>
            </a:r>
          </a:p>
        </p:txBody>
      </p:sp>
      <p:cxnSp>
        <p:nvCxnSpPr>
          <p:cNvPr id="38927" name="AutoShape 14"/>
          <p:cNvCxnSpPr>
            <a:cxnSpLocks noChangeShapeType="1"/>
            <a:stCxn id="38925" idx="5"/>
            <a:endCxn id="38926" idx="0"/>
          </p:cNvCxnSpPr>
          <p:nvPr/>
        </p:nvCxnSpPr>
        <p:spPr bwMode="auto">
          <a:xfrm>
            <a:off x="5570538" y="3459163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8928" name="Freeform 15"/>
          <p:cNvSpPr>
            <a:spLocks/>
          </p:cNvSpPr>
          <p:nvPr/>
        </p:nvSpPr>
        <p:spPr bwMode="auto">
          <a:xfrm>
            <a:off x="4478338" y="2814638"/>
            <a:ext cx="1846262" cy="1443037"/>
          </a:xfrm>
          <a:custGeom>
            <a:avLst/>
            <a:gdLst>
              <a:gd name="T0" fmla="*/ 2147483647 w 1259"/>
              <a:gd name="T1" fmla="*/ 0 h 909"/>
              <a:gd name="T2" fmla="*/ 0 w 1259"/>
              <a:gd name="T3" fmla="*/ 2147483647 h 909"/>
              <a:gd name="T4" fmla="*/ 2147483647 w 1259"/>
              <a:gd name="T5" fmla="*/ 2147483647 h 909"/>
              <a:gd name="T6" fmla="*/ 2147483647 w 1259"/>
              <a:gd name="T7" fmla="*/ 0 h 909"/>
              <a:gd name="T8" fmla="*/ 0 60000 65536"/>
              <a:gd name="T9" fmla="*/ 0 60000 65536"/>
              <a:gd name="T10" fmla="*/ 0 60000 65536"/>
              <a:gd name="T11" fmla="*/ 0 60000 65536"/>
              <a:gd name="T12" fmla="*/ 0 w 1259"/>
              <a:gd name="T13" fmla="*/ 0 h 909"/>
              <a:gd name="T14" fmla="*/ 1259 w 1259"/>
              <a:gd name="T15" fmla="*/ 909 h 9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59" h="909">
                <a:moveTo>
                  <a:pt x="617" y="0"/>
                </a:moveTo>
                <a:lnTo>
                  <a:pt x="0" y="909"/>
                </a:lnTo>
                <a:lnTo>
                  <a:pt x="1259" y="909"/>
                </a:lnTo>
                <a:lnTo>
                  <a:pt x="617" y="0"/>
                </a:lnTo>
                <a:close/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9" name="Text Box 16"/>
          <p:cNvSpPr txBox="1">
            <a:spLocks noChangeArrowheads="1"/>
          </p:cNvSpPr>
          <p:nvPr/>
        </p:nvSpPr>
        <p:spPr bwMode="auto">
          <a:xfrm>
            <a:off x="2687638" y="4953000"/>
            <a:ext cx="3517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chemeClr val="accent1"/>
                </a:solidFill>
              </a:rPr>
              <a:t>  </a:t>
            </a:r>
            <a:r>
              <a:rPr lang="en-GB" sz="2000">
                <a:solidFill>
                  <a:srgbClr val="008000"/>
                </a:solidFill>
              </a:rPr>
              <a:t>C</a:t>
            </a:r>
            <a:r>
              <a:rPr lang="en-GB" sz="2000">
                <a:solidFill>
                  <a:schemeClr val="accent1"/>
                </a:solidFill>
              </a:rPr>
              <a:t>   </a:t>
            </a:r>
            <a:r>
              <a:rPr lang="en-GB" sz="2000">
                <a:solidFill>
                  <a:srgbClr val="008000"/>
                </a:solidFill>
              </a:rPr>
              <a:t>D</a:t>
            </a:r>
            <a:r>
              <a:rPr lang="en-GB" sz="2000">
                <a:solidFill>
                  <a:schemeClr val="accent1"/>
                </a:solidFill>
              </a:rPr>
              <a:t>   </a:t>
            </a:r>
            <a:r>
              <a:rPr lang="en-GB" sz="2000">
                <a:solidFill>
                  <a:srgbClr val="008000"/>
                </a:solidFill>
              </a:rPr>
              <a:t>B</a:t>
            </a:r>
            <a:r>
              <a:rPr lang="en-GB" sz="2000">
                <a:solidFill>
                  <a:schemeClr val="accent1"/>
                </a:solidFill>
              </a:rPr>
              <a:t>          </a:t>
            </a:r>
            <a:r>
              <a:rPr lang="en-GB" sz="2000">
                <a:solidFill>
                  <a:srgbClr val="008000"/>
                </a:solidFill>
              </a:rPr>
              <a:t>F</a:t>
            </a:r>
            <a:r>
              <a:rPr lang="en-GB" sz="2000">
                <a:solidFill>
                  <a:schemeClr val="accent1"/>
                </a:solidFill>
              </a:rPr>
              <a:t>   </a:t>
            </a:r>
            <a:r>
              <a:rPr lang="en-GB" sz="2000">
                <a:solidFill>
                  <a:srgbClr val="008000"/>
                </a:solidFill>
              </a:rPr>
              <a:t>E</a:t>
            </a:r>
            <a:r>
              <a:rPr lang="en-GB" sz="2000">
                <a:solidFill>
                  <a:schemeClr val="accent1"/>
                </a:solidFill>
              </a:rPr>
              <a:t>    </a:t>
            </a:r>
            <a:r>
              <a:rPr lang="en-GB" sz="2000">
                <a:solidFill>
                  <a:srgbClr val="008000"/>
                </a:solidFill>
              </a:rPr>
              <a:t>A</a:t>
            </a:r>
          </a:p>
        </p:txBody>
      </p:sp>
      <p:sp>
        <p:nvSpPr>
          <p:cNvPr id="38930" name="Rectangle 17"/>
          <p:cNvSpPr>
            <a:spLocks noChangeArrowheads="1"/>
          </p:cNvSpPr>
          <p:nvPr/>
        </p:nvSpPr>
        <p:spPr bwMode="auto">
          <a:xfrm>
            <a:off x="2898775" y="4953000"/>
            <a:ext cx="36353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1" name="Rectangle 18"/>
          <p:cNvSpPr>
            <a:spLocks noChangeArrowheads="1"/>
          </p:cNvSpPr>
          <p:nvPr/>
        </p:nvSpPr>
        <p:spPr bwMode="auto">
          <a:xfrm>
            <a:off x="3321050" y="4953000"/>
            <a:ext cx="36353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2" name="Rectangle 19"/>
          <p:cNvSpPr>
            <a:spLocks noChangeArrowheads="1"/>
          </p:cNvSpPr>
          <p:nvPr/>
        </p:nvSpPr>
        <p:spPr bwMode="auto">
          <a:xfrm>
            <a:off x="2757488" y="4800600"/>
            <a:ext cx="1338262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3" name="Rectangle 20"/>
          <p:cNvSpPr>
            <a:spLocks noChangeArrowheads="1"/>
          </p:cNvSpPr>
          <p:nvPr/>
        </p:nvSpPr>
        <p:spPr bwMode="auto">
          <a:xfrm>
            <a:off x="4446588" y="4953000"/>
            <a:ext cx="36353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4" name="Rectangle 21"/>
          <p:cNvSpPr>
            <a:spLocks noChangeArrowheads="1"/>
          </p:cNvSpPr>
          <p:nvPr/>
        </p:nvSpPr>
        <p:spPr bwMode="auto">
          <a:xfrm>
            <a:off x="4868863" y="4953000"/>
            <a:ext cx="36353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5" name="Rectangle 22"/>
          <p:cNvSpPr>
            <a:spLocks noChangeArrowheads="1"/>
          </p:cNvSpPr>
          <p:nvPr/>
        </p:nvSpPr>
        <p:spPr bwMode="auto">
          <a:xfrm>
            <a:off x="4306888" y="4800600"/>
            <a:ext cx="1336675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6" name="Rectangle 23"/>
          <p:cNvSpPr>
            <a:spLocks noChangeArrowheads="1"/>
          </p:cNvSpPr>
          <p:nvPr/>
        </p:nvSpPr>
        <p:spPr bwMode="auto">
          <a:xfrm>
            <a:off x="2617788" y="4648200"/>
            <a:ext cx="344805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7" name="Text Box 24"/>
          <p:cNvSpPr txBox="1">
            <a:spLocks noChangeArrowheads="1"/>
          </p:cNvSpPr>
          <p:nvPr/>
        </p:nvSpPr>
        <p:spPr bwMode="auto">
          <a:xfrm>
            <a:off x="2916238" y="5867400"/>
            <a:ext cx="2860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FF0000"/>
                </a:solidFill>
              </a:rPr>
              <a:t>Processing</a:t>
            </a:r>
            <a:r>
              <a:rPr lang="en-GB">
                <a:solidFill>
                  <a:schemeClr val="accent2"/>
                </a:solidFill>
              </a:rPr>
              <a:t> </a:t>
            </a:r>
            <a:r>
              <a:rPr lang="en-GB">
                <a:solidFill>
                  <a:srgbClr val="FF0000"/>
                </a:solidFill>
              </a:rPr>
              <a:t>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F817BA-1C32-49C2-B880-8821CC9301F7}" type="slidenum">
              <a:rPr lang="en-GB"/>
              <a:pPr>
                <a:defRPr/>
              </a:pPr>
              <a:t>31</a:t>
            </a:fld>
            <a:endParaRPr lang="en-GB"/>
          </a:p>
        </p:txBody>
      </p:sp>
      <p:sp>
        <p:nvSpPr>
          <p:cNvPr id="39939" name="Freeform 33"/>
          <p:cNvSpPr>
            <a:spLocks/>
          </p:cNvSpPr>
          <p:nvPr/>
        </p:nvSpPr>
        <p:spPr bwMode="auto">
          <a:xfrm>
            <a:off x="4784725" y="2362200"/>
            <a:ext cx="3800475" cy="2617788"/>
          </a:xfrm>
          <a:custGeom>
            <a:avLst/>
            <a:gdLst>
              <a:gd name="T0" fmla="*/ 2147483647 w 2593"/>
              <a:gd name="T1" fmla="*/ 2147483647 h 1649"/>
              <a:gd name="T2" fmla="*/ 2147483647 w 2593"/>
              <a:gd name="T3" fmla="*/ 2147483647 h 1649"/>
              <a:gd name="T4" fmla="*/ 2147483647 w 2593"/>
              <a:gd name="T5" fmla="*/ 2147483647 h 1649"/>
              <a:gd name="T6" fmla="*/ 2147483647 w 2593"/>
              <a:gd name="T7" fmla="*/ 2147483647 h 1649"/>
              <a:gd name="T8" fmla="*/ 2147483647 w 2593"/>
              <a:gd name="T9" fmla="*/ 2147483647 h 1649"/>
              <a:gd name="T10" fmla="*/ 2147483647 w 2593"/>
              <a:gd name="T11" fmla="*/ 2147483647 h 1649"/>
              <a:gd name="T12" fmla="*/ 2147483647 w 2593"/>
              <a:gd name="T13" fmla="*/ 2147483647 h 1649"/>
              <a:gd name="T14" fmla="*/ 2147483647 w 2593"/>
              <a:gd name="T15" fmla="*/ 2147483647 h 1649"/>
              <a:gd name="T16" fmla="*/ 2147483647 w 2593"/>
              <a:gd name="T17" fmla="*/ 2147483647 h 1649"/>
              <a:gd name="T18" fmla="*/ 2147483647 w 2593"/>
              <a:gd name="T19" fmla="*/ 2147483647 h 1649"/>
              <a:gd name="T20" fmla="*/ 2147483647 w 2593"/>
              <a:gd name="T21" fmla="*/ 2147483647 h 1649"/>
              <a:gd name="T22" fmla="*/ 2147483647 w 2593"/>
              <a:gd name="T23" fmla="*/ 2147483647 h 1649"/>
              <a:gd name="T24" fmla="*/ 2147483647 w 2593"/>
              <a:gd name="T25" fmla="*/ 2147483647 h 1649"/>
              <a:gd name="T26" fmla="*/ 2147483647 w 2593"/>
              <a:gd name="T27" fmla="*/ 2147483647 h 1649"/>
              <a:gd name="T28" fmla="*/ 2147483647 w 2593"/>
              <a:gd name="T29" fmla="*/ 2147483647 h 1649"/>
              <a:gd name="T30" fmla="*/ 2147483647 w 2593"/>
              <a:gd name="T31" fmla="*/ 2147483647 h 1649"/>
              <a:gd name="T32" fmla="*/ 2147483647 w 2593"/>
              <a:gd name="T33" fmla="*/ 2147483647 h 1649"/>
              <a:gd name="T34" fmla="*/ 2147483647 w 2593"/>
              <a:gd name="T35" fmla="*/ 2147483647 h 1649"/>
              <a:gd name="T36" fmla="*/ 2147483647 w 2593"/>
              <a:gd name="T37" fmla="*/ 2147483647 h 1649"/>
              <a:gd name="T38" fmla="*/ 2147483647 w 2593"/>
              <a:gd name="T39" fmla="*/ 2147483647 h 1649"/>
              <a:gd name="T40" fmla="*/ 2147483647 w 2593"/>
              <a:gd name="T41" fmla="*/ 2147483647 h 1649"/>
              <a:gd name="T42" fmla="*/ 2147483647 w 2593"/>
              <a:gd name="T43" fmla="*/ 2147483647 h 1649"/>
              <a:gd name="T44" fmla="*/ 2147483647 w 2593"/>
              <a:gd name="T45" fmla="*/ 2147483647 h 1649"/>
              <a:gd name="T46" fmla="*/ 2147483647 w 2593"/>
              <a:gd name="T47" fmla="*/ 2147483647 h 1649"/>
              <a:gd name="T48" fmla="*/ 2147483647 w 2593"/>
              <a:gd name="T49" fmla="*/ 2147483647 h 1649"/>
              <a:gd name="T50" fmla="*/ 2147483647 w 2593"/>
              <a:gd name="T51" fmla="*/ 2147483647 h 1649"/>
              <a:gd name="T52" fmla="*/ 2147483647 w 2593"/>
              <a:gd name="T53" fmla="*/ 2147483647 h 1649"/>
              <a:gd name="T54" fmla="*/ 2147483647 w 2593"/>
              <a:gd name="T55" fmla="*/ 2147483647 h 1649"/>
              <a:gd name="T56" fmla="*/ 2147483647 w 2593"/>
              <a:gd name="T57" fmla="*/ 2147483647 h 1649"/>
              <a:gd name="T58" fmla="*/ 2147483647 w 2593"/>
              <a:gd name="T59" fmla="*/ 2147483647 h 1649"/>
              <a:gd name="T60" fmla="*/ 2147483647 w 2593"/>
              <a:gd name="T61" fmla="*/ 2147483647 h 1649"/>
              <a:gd name="T62" fmla="*/ 2147483647 w 2593"/>
              <a:gd name="T63" fmla="*/ 2147483647 h 1649"/>
              <a:gd name="T64" fmla="*/ 2147483647 w 2593"/>
              <a:gd name="T65" fmla="*/ 2147483647 h 1649"/>
              <a:gd name="T66" fmla="*/ 2147483647 w 2593"/>
              <a:gd name="T67" fmla="*/ 2147483647 h 1649"/>
              <a:gd name="T68" fmla="*/ 2147483647 w 2593"/>
              <a:gd name="T69" fmla="*/ 2147483647 h 1649"/>
              <a:gd name="T70" fmla="*/ 2147483647 w 2593"/>
              <a:gd name="T71" fmla="*/ 2147483647 h 1649"/>
              <a:gd name="T72" fmla="*/ 2147483647 w 2593"/>
              <a:gd name="T73" fmla="*/ 2147483647 h 1649"/>
              <a:gd name="T74" fmla="*/ 2147483647 w 2593"/>
              <a:gd name="T75" fmla="*/ 2147483647 h 1649"/>
              <a:gd name="T76" fmla="*/ 2147483647 w 2593"/>
              <a:gd name="T77" fmla="*/ 2147483647 h 1649"/>
              <a:gd name="T78" fmla="*/ 2147483647 w 2593"/>
              <a:gd name="T79" fmla="*/ 2147483647 h 1649"/>
              <a:gd name="T80" fmla="*/ 2147483647 w 2593"/>
              <a:gd name="T81" fmla="*/ 2147483647 h 1649"/>
              <a:gd name="T82" fmla="*/ 2147483647 w 2593"/>
              <a:gd name="T83" fmla="*/ 2147483647 h 1649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593"/>
              <a:gd name="T127" fmla="*/ 0 h 1649"/>
              <a:gd name="T128" fmla="*/ 2593 w 2593"/>
              <a:gd name="T129" fmla="*/ 1649 h 1649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593" h="1649">
                <a:moveTo>
                  <a:pt x="1094" y="0"/>
                </a:moveTo>
                <a:cubicBezTo>
                  <a:pt x="1089" y="55"/>
                  <a:pt x="1093" y="122"/>
                  <a:pt x="1053" y="165"/>
                </a:cubicBezTo>
                <a:cubicBezTo>
                  <a:pt x="1030" y="236"/>
                  <a:pt x="1062" y="150"/>
                  <a:pt x="1028" y="206"/>
                </a:cubicBezTo>
                <a:cubicBezTo>
                  <a:pt x="1001" y="251"/>
                  <a:pt x="1046" y="214"/>
                  <a:pt x="995" y="247"/>
                </a:cubicBezTo>
                <a:cubicBezTo>
                  <a:pt x="984" y="280"/>
                  <a:pt x="954" y="297"/>
                  <a:pt x="929" y="321"/>
                </a:cubicBezTo>
                <a:cubicBezTo>
                  <a:pt x="915" y="364"/>
                  <a:pt x="927" y="340"/>
                  <a:pt x="880" y="387"/>
                </a:cubicBezTo>
                <a:cubicBezTo>
                  <a:pt x="873" y="394"/>
                  <a:pt x="870" y="404"/>
                  <a:pt x="864" y="412"/>
                </a:cubicBezTo>
                <a:cubicBezTo>
                  <a:pt x="840" y="442"/>
                  <a:pt x="805" y="464"/>
                  <a:pt x="781" y="494"/>
                </a:cubicBezTo>
                <a:cubicBezTo>
                  <a:pt x="757" y="524"/>
                  <a:pt x="740" y="547"/>
                  <a:pt x="707" y="568"/>
                </a:cubicBezTo>
                <a:cubicBezTo>
                  <a:pt x="672" y="622"/>
                  <a:pt x="616" y="676"/>
                  <a:pt x="567" y="716"/>
                </a:cubicBezTo>
                <a:cubicBezTo>
                  <a:pt x="538" y="739"/>
                  <a:pt x="530" y="774"/>
                  <a:pt x="493" y="790"/>
                </a:cubicBezTo>
                <a:cubicBezTo>
                  <a:pt x="433" y="817"/>
                  <a:pt x="457" y="800"/>
                  <a:pt x="395" y="815"/>
                </a:cubicBezTo>
                <a:cubicBezTo>
                  <a:pt x="378" y="819"/>
                  <a:pt x="345" y="831"/>
                  <a:pt x="345" y="831"/>
                </a:cubicBezTo>
                <a:cubicBezTo>
                  <a:pt x="314" y="864"/>
                  <a:pt x="295" y="895"/>
                  <a:pt x="279" y="938"/>
                </a:cubicBezTo>
                <a:cubicBezTo>
                  <a:pt x="286" y="986"/>
                  <a:pt x="295" y="1031"/>
                  <a:pt x="304" y="1078"/>
                </a:cubicBezTo>
                <a:cubicBezTo>
                  <a:pt x="298" y="1119"/>
                  <a:pt x="299" y="1141"/>
                  <a:pt x="271" y="1169"/>
                </a:cubicBezTo>
                <a:cubicBezTo>
                  <a:pt x="251" y="1230"/>
                  <a:pt x="169" y="1242"/>
                  <a:pt x="115" y="1259"/>
                </a:cubicBezTo>
                <a:cubicBezTo>
                  <a:pt x="90" y="1267"/>
                  <a:pt x="41" y="1284"/>
                  <a:pt x="41" y="1284"/>
                </a:cubicBezTo>
                <a:cubicBezTo>
                  <a:pt x="6" y="1317"/>
                  <a:pt x="7" y="1332"/>
                  <a:pt x="0" y="1383"/>
                </a:cubicBezTo>
                <a:cubicBezTo>
                  <a:pt x="9" y="1477"/>
                  <a:pt x="2" y="1522"/>
                  <a:pt x="74" y="1580"/>
                </a:cubicBezTo>
                <a:cubicBezTo>
                  <a:pt x="80" y="1585"/>
                  <a:pt x="83" y="1594"/>
                  <a:pt x="90" y="1597"/>
                </a:cubicBezTo>
                <a:cubicBezTo>
                  <a:pt x="127" y="1615"/>
                  <a:pt x="165" y="1616"/>
                  <a:pt x="205" y="1621"/>
                </a:cubicBezTo>
                <a:cubicBezTo>
                  <a:pt x="644" y="1611"/>
                  <a:pt x="403" y="1638"/>
                  <a:pt x="526" y="1597"/>
                </a:cubicBezTo>
                <a:cubicBezTo>
                  <a:pt x="529" y="1589"/>
                  <a:pt x="600" y="1539"/>
                  <a:pt x="600" y="1531"/>
                </a:cubicBezTo>
                <a:cubicBezTo>
                  <a:pt x="600" y="1473"/>
                  <a:pt x="597" y="1416"/>
                  <a:pt x="592" y="1358"/>
                </a:cubicBezTo>
                <a:cubicBezTo>
                  <a:pt x="590" y="1329"/>
                  <a:pt x="567" y="1321"/>
                  <a:pt x="551" y="1300"/>
                </a:cubicBezTo>
                <a:cubicBezTo>
                  <a:pt x="533" y="1277"/>
                  <a:pt x="527" y="1253"/>
                  <a:pt x="518" y="1226"/>
                </a:cubicBezTo>
                <a:cubicBezTo>
                  <a:pt x="537" y="1168"/>
                  <a:pt x="602" y="1198"/>
                  <a:pt x="650" y="1210"/>
                </a:cubicBezTo>
                <a:cubicBezTo>
                  <a:pt x="680" y="1230"/>
                  <a:pt x="680" y="1243"/>
                  <a:pt x="691" y="1276"/>
                </a:cubicBezTo>
                <a:cubicBezTo>
                  <a:pt x="681" y="1391"/>
                  <a:pt x="694" y="1333"/>
                  <a:pt x="674" y="1391"/>
                </a:cubicBezTo>
                <a:cubicBezTo>
                  <a:pt x="669" y="1407"/>
                  <a:pt x="658" y="1440"/>
                  <a:pt x="658" y="1440"/>
                </a:cubicBezTo>
                <a:cubicBezTo>
                  <a:pt x="664" y="1505"/>
                  <a:pt x="650" y="1559"/>
                  <a:pt x="716" y="1580"/>
                </a:cubicBezTo>
                <a:cubicBezTo>
                  <a:pt x="781" y="1649"/>
                  <a:pt x="1073" y="1597"/>
                  <a:pt x="1078" y="1597"/>
                </a:cubicBezTo>
                <a:cubicBezTo>
                  <a:pt x="1105" y="1587"/>
                  <a:pt x="1127" y="1580"/>
                  <a:pt x="1152" y="1564"/>
                </a:cubicBezTo>
                <a:cubicBezTo>
                  <a:pt x="1161" y="1536"/>
                  <a:pt x="1171" y="1518"/>
                  <a:pt x="1193" y="1498"/>
                </a:cubicBezTo>
                <a:cubicBezTo>
                  <a:pt x="1197" y="1487"/>
                  <a:pt x="1209" y="1450"/>
                  <a:pt x="1209" y="1440"/>
                </a:cubicBezTo>
                <a:cubicBezTo>
                  <a:pt x="1209" y="1404"/>
                  <a:pt x="1206" y="1368"/>
                  <a:pt x="1201" y="1333"/>
                </a:cubicBezTo>
                <a:cubicBezTo>
                  <a:pt x="1190" y="1262"/>
                  <a:pt x="1131" y="1238"/>
                  <a:pt x="1069" y="1218"/>
                </a:cubicBezTo>
                <a:cubicBezTo>
                  <a:pt x="994" y="1168"/>
                  <a:pt x="943" y="1100"/>
                  <a:pt x="880" y="1037"/>
                </a:cubicBezTo>
                <a:cubicBezTo>
                  <a:pt x="840" y="911"/>
                  <a:pt x="865" y="706"/>
                  <a:pt x="1012" y="659"/>
                </a:cubicBezTo>
                <a:cubicBezTo>
                  <a:pt x="1020" y="653"/>
                  <a:pt x="1027" y="646"/>
                  <a:pt x="1036" y="642"/>
                </a:cubicBezTo>
                <a:cubicBezTo>
                  <a:pt x="1044" y="638"/>
                  <a:pt x="1053" y="638"/>
                  <a:pt x="1061" y="634"/>
                </a:cubicBezTo>
                <a:cubicBezTo>
                  <a:pt x="1119" y="599"/>
                  <a:pt x="1033" y="632"/>
                  <a:pt x="1102" y="609"/>
                </a:cubicBezTo>
                <a:cubicBezTo>
                  <a:pt x="1123" y="589"/>
                  <a:pt x="1132" y="577"/>
                  <a:pt x="1160" y="568"/>
                </a:cubicBezTo>
                <a:cubicBezTo>
                  <a:pt x="1185" y="543"/>
                  <a:pt x="1217" y="522"/>
                  <a:pt x="1250" y="510"/>
                </a:cubicBezTo>
                <a:cubicBezTo>
                  <a:pt x="1289" y="514"/>
                  <a:pt x="1341" y="516"/>
                  <a:pt x="1382" y="527"/>
                </a:cubicBezTo>
                <a:cubicBezTo>
                  <a:pt x="1428" y="539"/>
                  <a:pt x="1462" y="562"/>
                  <a:pt x="1505" y="576"/>
                </a:cubicBezTo>
                <a:cubicBezTo>
                  <a:pt x="1525" y="596"/>
                  <a:pt x="1549" y="608"/>
                  <a:pt x="1571" y="626"/>
                </a:cubicBezTo>
                <a:cubicBezTo>
                  <a:pt x="1589" y="641"/>
                  <a:pt x="1603" y="661"/>
                  <a:pt x="1621" y="675"/>
                </a:cubicBezTo>
                <a:cubicBezTo>
                  <a:pt x="1680" y="721"/>
                  <a:pt x="1743" y="767"/>
                  <a:pt x="1785" y="831"/>
                </a:cubicBezTo>
                <a:cubicBezTo>
                  <a:pt x="1809" y="907"/>
                  <a:pt x="1778" y="983"/>
                  <a:pt x="1752" y="1054"/>
                </a:cubicBezTo>
                <a:cubicBezTo>
                  <a:pt x="1758" y="1089"/>
                  <a:pt x="1764" y="1150"/>
                  <a:pt x="1802" y="1169"/>
                </a:cubicBezTo>
                <a:cubicBezTo>
                  <a:pt x="1804" y="1170"/>
                  <a:pt x="1863" y="1189"/>
                  <a:pt x="1876" y="1193"/>
                </a:cubicBezTo>
                <a:cubicBezTo>
                  <a:pt x="1901" y="1201"/>
                  <a:pt x="1925" y="1210"/>
                  <a:pt x="1950" y="1218"/>
                </a:cubicBezTo>
                <a:cubicBezTo>
                  <a:pt x="1958" y="1221"/>
                  <a:pt x="1975" y="1226"/>
                  <a:pt x="1975" y="1226"/>
                </a:cubicBezTo>
                <a:cubicBezTo>
                  <a:pt x="1987" y="1239"/>
                  <a:pt x="2005" y="1245"/>
                  <a:pt x="2016" y="1259"/>
                </a:cubicBezTo>
                <a:cubicBezTo>
                  <a:pt x="2020" y="1265"/>
                  <a:pt x="2045" y="1323"/>
                  <a:pt x="2049" y="1333"/>
                </a:cubicBezTo>
                <a:cubicBezTo>
                  <a:pt x="2046" y="1355"/>
                  <a:pt x="2045" y="1377"/>
                  <a:pt x="2040" y="1399"/>
                </a:cubicBezTo>
                <a:cubicBezTo>
                  <a:pt x="2036" y="1416"/>
                  <a:pt x="2024" y="1448"/>
                  <a:pt x="2024" y="1448"/>
                </a:cubicBezTo>
                <a:cubicBezTo>
                  <a:pt x="2034" y="1555"/>
                  <a:pt x="2023" y="1521"/>
                  <a:pt x="2090" y="1588"/>
                </a:cubicBezTo>
                <a:cubicBezTo>
                  <a:pt x="2108" y="1606"/>
                  <a:pt x="2164" y="1613"/>
                  <a:pt x="2164" y="1613"/>
                </a:cubicBezTo>
                <a:cubicBezTo>
                  <a:pt x="2238" y="1610"/>
                  <a:pt x="2312" y="1609"/>
                  <a:pt x="2386" y="1605"/>
                </a:cubicBezTo>
                <a:cubicBezTo>
                  <a:pt x="2429" y="1603"/>
                  <a:pt x="2448" y="1599"/>
                  <a:pt x="2485" y="1588"/>
                </a:cubicBezTo>
                <a:cubicBezTo>
                  <a:pt x="2501" y="1583"/>
                  <a:pt x="2534" y="1572"/>
                  <a:pt x="2534" y="1572"/>
                </a:cubicBezTo>
                <a:cubicBezTo>
                  <a:pt x="2553" y="1553"/>
                  <a:pt x="2557" y="1534"/>
                  <a:pt x="2575" y="1514"/>
                </a:cubicBezTo>
                <a:cubicBezTo>
                  <a:pt x="2581" y="1498"/>
                  <a:pt x="2593" y="1482"/>
                  <a:pt x="2592" y="1465"/>
                </a:cubicBezTo>
                <a:cubicBezTo>
                  <a:pt x="2589" y="1424"/>
                  <a:pt x="2587" y="1383"/>
                  <a:pt x="2583" y="1342"/>
                </a:cubicBezTo>
                <a:cubicBezTo>
                  <a:pt x="2574" y="1259"/>
                  <a:pt x="2528" y="1184"/>
                  <a:pt x="2493" y="1111"/>
                </a:cubicBezTo>
                <a:cubicBezTo>
                  <a:pt x="2489" y="1103"/>
                  <a:pt x="2490" y="1093"/>
                  <a:pt x="2485" y="1086"/>
                </a:cubicBezTo>
                <a:cubicBezTo>
                  <a:pt x="2448" y="1026"/>
                  <a:pt x="2377" y="966"/>
                  <a:pt x="2328" y="914"/>
                </a:cubicBezTo>
                <a:cubicBezTo>
                  <a:pt x="2296" y="879"/>
                  <a:pt x="2222" y="803"/>
                  <a:pt x="2180" y="790"/>
                </a:cubicBezTo>
                <a:cubicBezTo>
                  <a:pt x="2155" y="774"/>
                  <a:pt x="2142" y="758"/>
                  <a:pt x="2114" y="749"/>
                </a:cubicBezTo>
                <a:cubicBezTo>
                  <a:pt x="2090" y="733"/>
                  <a:pt x="2076" y="717"/>
                  <a:pt x="2049" y="708"/>
                </a:cubicBezTo>
                <a:cubicBezTo>
                  <a:pt x="2036" y="695"/>
                  <a:pt x="2020" y="688"/>
                  <a:pt x="2007" y="675"/>
                </a:cubicBezTo>
                <a:cubicBezTo>
                  <a:pt x="1952" y="620"/>
                  <a:pt x="2033" y="677"/>
                  <a:pt x="1966" y="634"/>
                </a:cubicBezTo>
                <a:cubicBezTo>
                  <a:pt x="1944" y="600"/>
                  <a:pt x="1915" y="565"/>
                  <a:pt x="1876" y="552"/>
                </a:cubicBezTo>
                <a:cubicBezTo>
                  <a:pt x="1851" y="527"/>
                  <a:pt x="1821" y="508"/>
                  <a:pt x="1793" y="486"/>
                </a:cubicBezTo>
                <a:cubicBezTo>
                  <a:pt x="1762" y="461"/>
                  <a:pt x="1735" y="427"/>
                  <a:pt x="1703" y="403"/>
                </a:cubicBezTo>
                <a:cubicBezTo>
                  <a:pt x="1672" y="380"/>
                  <a:pt x="1641" y="362"/>
                  <a:pt x="1612" y="338"/>
                </a:cubicBezTo>
                <a:cubicBezTo>
                  <a:pt x="1592" y="322"/>
                  <a:pt x="1582" y="298"/>
                  <a:pt x="1563" y="280"/>
                </a:cubicBezTo>
                <a:cubicBezTo>
                  <a:pt x="1560" y="272"/>
                  <a:pt x="1560" y="262"/>
                  <a:pt x="1555" y="255"/>
                </a:cubicBezTo>
                <a:cubicBezTo>
                  <a:pt x="1551" y="248"/>
                  <a:pt x="1542" y="246"/>
                  <a:pt x="1538" y="239"/>
                </a:cubicBezTo>
                <a:cubicBezTo>
                  <a:pt x="1520" y="204"/>
                  <a:pt x="1509" y="153"/>
                  <a:pt x="1497" y="115"/>
                </a:cubicBezTo>
                <a:cubicBezTo>
                  <a:pt x="1488" y="25"/>
                  <a:pt x="1489" y="60"/>
                  <a:pt x="1489" y="8"/>
                </a:cubicBezTo>
              </a:path>
            </a:pathLst>
          </a:custGeom>
          <a:noFill/>
          <a:ln w="19050" cmpd="sng">
            <a:solidFill>
              <a:srgbClr val="008000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0" name="Oval 3"/>
          <p:cNvSpPr>
            <a:spLocks noChangeArrowheads="1"/>
          </p:cNvSpPr>
          <p:nvPr/>
        </p:nvSpPr>
        <p:spPr bwMode="auto">
          <a:xfrm>
            <a:off x="2322513" y="1981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A</a:t>
            </a:r>
          </a:p>
        </p:txBody>
      </p:sp>
      <p:cxnSp>
        <p:nvCxnSpPr>
          <p:cNvPr id="39941" name="AutoShape 4"/>
          <p:cNvCxnSpPr>
            <a:cxnSpLocks noChangeShapeType="1"/>
            <a:stCxn id="39940" idx="3"/>
            <a:endCxn id="39948" idx="3"/>
          </p:cNvCxnSpPr>
          <p:nvPr/>
        </p:nvCxnSpPr>
        <p:spPr bwMode="auto">
          <a:xfrm flipH="1">
            <a:off x="1570038" y="2316163"/>
            <a:ext cx="823912" cy="488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42" name="AutoShape 5"/>
          <p:cNvCxnSpPr>
            <a:cxnSpLocks noChangeShapeType="1"/>
            <a:stCxn id="39940" idx="5"/>
            <a:endCxn id="39952" idx="3"/>
          </p:cNvCxnSpPr>
          <p:nvPr/>
        </p:nvCxnSpPr>
        <p:spPr bwMode="auto">
          <a:xfrm>
            <a:off x="2743200" y="2316163"/>
            <a:ext cx="866775" cy="488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9943" name="Oval 6"/>
          <p:cNvSpPr>
            <a:spLocks noChangeArrowheads="1"/>
          </p:cNvSpPr>
          <p:nvPr/>
        </p:nvSpPr>
        <p:spPr bwMode="auto">
          <a:xfrm>
            <a:off x="1336675" y="3124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B</a:t>
            </a:r>
          </a:p>
        </p:txBody>
      </p:sp>
      <p:sp>
        <p:nvSpPr>
          <p:cNvPr id="39944" name="Oval 7"/>
          <p:cNvSpPr>
            <a:spLocks noChangeArrowheads="1"/>
          </p:cNvSpPr>
          <p:nvPr/>
        </p:nvSpPr>
        <p:spPr bwMode="auto">
          <a:xfrm>
            <a:off x="914400" y="3810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C</a:t>
            </a:r>
          </a:p>
        </p:txBody>
      </p:sp>
      <p:sp>
        <p:nvSpPr>
          <p:cNvPr id="39945" name="Oval 8"/>
          <p:cNvSpPr>
            <a:spLocks noChangeArrowheads="1"/>
          </p:cNvSpPr>
          <p:nvPr/>
        </p:nvSpPr>
        <p:spPr bwMode="auto">
          <a:xfrm>
            <a:off x="1758950" y="3810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D</a:t>
            </a:r>
          </a:p>
        </p:txBody>
      </p:sp>
      <p:cxnSp>
        <p:nvCxnSpPr>
          <p:cNvPr id="39946" name="AutoShape 9"/>
          <p:cNvCxnSpPr>
            <a:cxnSpLocks noChangeShapeType="1"/>
            <a:stCxn id="39943" idx="3"/>
            <a:endCxn id="39944" idx="0"/>
          </p:cNvCxnSpPr>
          <p:nvPr/>
        </p:nvCxnSpPr>
        <p:spPr bwMode="auto">
          <a:xfrm flipH="1">
            <a:off x="1160463" y="3459163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47" name="AutoShape 10"/>
          <p:cNvCxnSpPr>
            <a:cxnSpLocks noChangeShapeType="1"/>
            <a:stCxn id="39943" idx="5"/>
            <a:endCxn id="39945" idx="0"/>
          </p:cNvCxnSpPr>
          <p:nvPr/>
        </p:nvCxnSpPr>
        <p:spPr bwMode="auto">
          <a:xfrm>
            <a:off x="1757363" y="3459163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9948" name="Freeform 11"/>
          <p:cNvSpPr>
            <a:spLocks/>
          </p:cNvSpPr>
          <p:nvPr/>
        </p:nvSpPr>
        <p:spPr bwMode="auto">
          <a:xfrm>
            <a:off x="665163" y="2814638"/>
            <a:ext cx="1846262" cy="1443037"/>
          </a:xfrm>
          <a:custGeom>
            <a:avLst/>
            <a:gdLst>
              <a:gd name="T0" fmla="*/ 2147483647 w 1259"/>
              <a:gd name="T1" fmla="*/ 0 h 909"/>
              <a:gd name="T2" fmla="*/ 0 w 1259"/>
              <a:gd name="T3" fmla="*/ 2147483647 h 909"/>
              <a:gd name="T4" fmla="*/ 2147483647 w 1259"/>
              <a:gd name="T5" fmla="*/ 2147483647 h 909"/>
              <a:gd name="T6" fmla="*/ 2147483647 w 1259"/>
              <a:gd name="T7" fmla="*/ 0 h 909"/>
              <a:gd name="T8" fmla="*/ 0 60000 65536"/>
              <a:gd name="T9" fmla="*/ 0 60000 65536"/>
              <a:gd name="T10" fmla="*/ 0 60000 65536"/>
              <a:gd name="T11" fmla="*/ 0 60000 65536"/>
              <a:gd name="T12" fmla="*/ 0 w 1259"/>
              <a:gd name="T13" fmla="*/ 0 h 909"/>
              <a:gd name="T14" fmla="*/ 1259 w 1259"/>
              <a:gd name="T15" fmla="*/ 909 h 9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59" h="909">
                <a:moveTo>
                  <a:pt x="617" y="0"/>
                </a:moveTo>
                <a:lnTo>
                  <a:pt x="0" y="909"/>
                </a:lnTo>
                <a:lnTo>
                  <a:pt x="1259" y="909"/>
                </a:lnTo>
                <a:lnTo>
                  <a:pt x="617" y="0"/>
                </a:lnTo>
                <a:close/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9" name="Oval 12"/>
          <p:cNvSpPr>
            <a:spLocks noChangeArrowheads="1"/>
          </p:cNvSpPr>
          <p:nvPr/>
        </p:nvSpPr>
        <p:spPr bwMode="auto">
          <a:xfrm>
            <a:off x="3376613" y="31242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E</a:t>
            </a:r>
          </a:p>
        </p:txBody>
      </p:sp>
      <p:sp>
        <p:nvSpPr>
          <p:cNvPr id="39950" name="Oval 13"/>
          <p:cNvSpPr>
            <a:spLocks noChangeArrowheads="1"/>
          </p:cNvSpPr>
          <p:nvPr/>
        </p:nvSpPr>
        <p:spPr bwMode="auto">
          <a:xfrm>
            <a:off x="3798888" y="38100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F</a:t>
            </a:r>
          </a:p>
        </p:txBody>
      </p:sp>
      <p:cxnSp>
        <p:nvCxnSpPr>
          <p:cNvPr id="39951" name="AutoShape 14"/>
          <p:cNvCxnSpPr>
            <a:cxnSpLocks noChangeShapeType="1"/>
            <a:stCxn id="39949" idx="5"/>
            <a:endCxn id="39950" idx="0"/>
          </p:cNvCxnSpPr>
          <p:nvPr/>
        </p:nvCxnSpPr>
        <p:spPr bwMode="auto">
          <a:xfrm>
            <a:off x="3797300" y="3459163"/>
            <a:ext cx="24923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9952" name="Freeform 15"/>
          <p:cNvSpPr>
            <a:spLocks/>
          </p:cNvSpPr>
          <p:nvPr/>
        </p:nvSpPr>
        <p:spPr bwMode="auto">
          <a:xfrm>
            <a:off x="2706688" y="2814638"/>
            <a:ext cx="1844675" cy="1443037"/>
          </a:xfrm>
          <a:custGeom>
            <a:avLst/>
            <a:gdLst>
              <a:gd name="T0" fmla="*/ 2147483647 w 1259"/>
              <a:gd name="T1" fmla="*/ 0 h 909"/>
              <a:gd name="T2" fmla="*/ 0 w 1259"/>
              <a:gd name="T3" fmla="*/ 2147483647 h 909"/>
              <a:gd name="T4" fmla="*/ 2147483647 w 1259"/>
              <a:gd name="T5" fmla="*/ 2147483647 h 909"/>
              <a:gd name="T6" fmla="*/ 2147483647 w 1259"/>
              <a:gd name="T7" fmla="*/ 0 h 909"/>
              <a:gd name="T8" fmla="*/ 0 60000 65536"/>
              <a:gd name="T9" fmla="*/ 0 60000 65536"/>
              <a:gd name="T10" fmla="*/ 0 60000 65536"/>
              <a:gd name="T11" fmla="*/ 0 60000 65536"/>
              <a:gd name="T12" fmla="*/ 0 w 1259"/>
              <a:gd name="T13" fmla="*/ 0 h 909"/>
              <a:gd name="T14" fmla="*/ 1259 w 1259"/>
              <a:gd name="T15" fmla="*/ 909 h 9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59" h="909">
                <a:moveTo>
                  <a:pt x="617" y="0"/>
                </a:moveTo>
                <a:lnTo>
                  <a:pt x="0" y="909"/>
                </a:lnTo>
                <a:lnTo>
                  <a:pt x="1259" y="909"/>
                </a:lnTo>
                <a:lnTo>
                  <a:pt x="617" y="0"/>
                </a:lnTo>
                <a:close/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3" name="Text Box 16"/>
          <p:cNvSpPr txBox="1">
            <a:spLocks noChangeArrowheads="1"/>
          </p:cNvSpPr>
          <p:nvPr/>
        </p:nvSpPr>
        <p:spPr bwMode="auto">
          <a:xfrm>
            <a:off x="1219200" y="5821363"/>
            <a:ext cx="2819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FF0000"/>
                </a:solidFill>
              </a:rPr>
              <a:t>Processing order</a:t>
            </a:r>
          </a:p>
        </p:txBody>
      </p:sp>
      <p:sp>
        <p:nvSpPr>
          <p:cNvPr id="39954" name="Oval 17"/>
          <p:cNvSpPr>
            <a:spLocks noChangeArrowheads="1"/>
          </p:cNvSpPr>
          <p:nvPr/>
        </p:nvSpPr>
        <p:spPr bwMode="auto">
          <a:xfrm>
            <a:off x="6437313" y="2555875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A</a:t>
            </a:r>
          </a:p>
        </p:txBody>
      </p:sp>
      <p:cxnSp>
        <p:nvCxnSpPr>
          <p:cNvPr id="39955" name="AutoShape 18"/>
          <p:cNvCxnSpPr>
            <a:cxnSpLocks noChangeShapeType="1"/>
            <a:stCxn id="39954" idx="3"/>
            <a:endCxn id="39957" idx="0"/>
          </p:cNvCxnSpPr>
          <p:nvPr/>
        </p:nvCxnSpPr>
        <p:spPr bwMode="auto">
          <a:xfrm flipH="1">
            <a:off x="5697538" y="2890838"/>
            <a:ext cx="8112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56" name="AutoShape 19"/>
          <p:cNvCxnSpPr>
            <a:cxnSpLocks noChangeShapeType="1"/>
            <a:stCxn id="39954" idx="5"/>
            <a:endCxn id="39962" idx="0"/>
          </p:cNvCxnSpPr>
          <p:nvPr/>
        </p:nvCxnSpPr>
        <p:spPr bwMode="auto">
          <a:xfrm>
            <a:off x="6858000" y="2890838"/>
            <a:ext cx="879475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9957" name="Oval 20"/>
          <p:cNvSpPr>
            <a:spLocks noChangeArrowheads="1"/>
          </p:cNvSpPr>
          <p:nvPr/>
        </p:nvSpPr>
        <p:spPr bwMode="auto">
          <a:xfrm>
            <a:off x="5451475" y="3698875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B</a:t>
            </a:r>
          </a:p>
        </p:txBody>
      </p:sp>
      <p:sp>
        <p:nvSpPr>
          <p:cNvPr id="39958" name="Oval 21"/>
          <p:cNvSpPr>
            <a:spLocks noChangeArrowheads="1"/>
          </p:cNvSpPr>
          <p:nvPr/>
        </p:nvSpPr>
        <p:spPr bwMode="auto">
          <a:xfrm>
            <a:off x="5029200" y="4384675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C</a:t>
            </a:r>
          </a:p>
        </p:txBody>
      </p:sp>
      <p:sp>
        <p:nvSpPr>
          <p:cNvPr id="39959" name="Oval 22"/>
          <p:cNvSpPr>
            <a:spLocks noChangeArrowheads="1"/>
          </p:cNvSpPr>
          <p:nvPr/>
        </p:nvSpPr>
        <p:spPr bwMode="auto">
          <a:xfrm>
            <a:off x="5873750" y="4384675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D</a:t>
            </a:r>
          </a:p>
        </p:txBody>
      </p:sp>
      <p:cxnSp>
        <p:nvCxnSpPr>
          <p:cNvPr id="39960" name="AutoShape 23"/>
          <p:cNvCxnSpPr>
            <a:cxnSpLocks noChangeShapeType="1"/>
            <a:stCxn id="39957" idx="3"/>
            <a:endCxn id="39958" idx="0"/>
          </p:cNvCxnSpPr>
          <p:nvPr/>
        </p:nvCxnSpPr>
        <p:spPr bwMode="auto">
          <a:xfrm flipH="1">
            <a:off x="5275263" y="4033838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61" name="AutoShape 24"/>
          <p:cNvCxnSpPr>
            <a:cxnSpLocks noChangeShapeType="1"/>
            <a:stCxn id="39957" idx="5"/>
            <a:endCxn id="39959" idx="0"/>
          </p:cNvCxnSpPr>
          <p:nvPr/>
        </p:nvCxnSpPr>
        <p:spPr bwMode="auto">
          <a:xfrm>
            <a:off x="5872163" y="4033838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9962" name="Oval 25"/>
          <p:cNvSpPr>
            <a:spLocks noChangeArrowheads="1"/>
          </p:cNvSpPr>
          <p:nvPr/>
        </p:nvSpPr>
        <p:spPr bwMode="auto">
          <a:xfrm>
            <a:off x="7491413" y="3698875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E</a:t>
            </a:r>
          </a:p>
        </p:txBody>
      </p:sp>
      <p:sp>
        <p:nvSpPr>
          <p:cNvPr id="39963" name="Oval 26"/>
          <p:cNvSpPr>
            <a:spLocks noChangeArrowheads="1"/>
          </p:cNvSpPr>
          <p:nvPr/>
        </p:nvSpPr>
        <p:spPr bwMode="auto">
          <a:xfrm>
            <a:off x="7913688" y="4384675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F</a:t>
            </a:r>
          </a:p>
        </p:txBody>
      </p:sp>
      <p:cxnSp>
        <p:nvCxnSpPr>
          <p:cNvPr id="39964" name="AutoShape 27"/>
          <p:cNvCxnSpPr>
            <a:cxnSpLocks noChangeShapeType="1"/>
            <a:stCxn id="39962" idx="5"/>
            <a:endCxn id="39963" idx="0"/>
          </p:cNvCxnSpPr>
          <p:nvPr/>
        </p:nvCxnSpPr>
        <p:spPr bwMode="auto">
          <a:xfrm>
            <a:off x="7912100" y="4033838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9965" name="Text Box 28"/>
          <p:cNvSpPr txBox="1">
            <a:spLocks noChangeArrowheads="1"/>
          </p:cNvSpPr>
          <p:nvPr/>
        </p:nvSpPr>
        <p:spPr bwMode="auto">
          <a:xfrm>
            <a:off x="5562600" y="5176838"/>
            <a:ext cx="2514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FF0000"/>
                </a:solidFill>
              </a:rPr>
              <a:t>Walking order</a:t>
            </a:r>
          </a:p>
        </p:txBody>
      </p:sp>
      <p:sp>
        <p:nvSpPr>
          <p:cNvPr id="39966" name="Rectangle 29"/>
          <p:cNvSpPr>
            <a:spLocks noChangeArrowheads="1"/>
          </p:cNvSpPr>
          <p:nvPr/>
        </p:nvSpPr>
        <p:spPr bwMode="auto">
          <a:xfrm>
            <a:off x="5980113" y="3810000"/>
            <a:ext cx="141287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7" name="Rectangle 30"/>
          <p:cNvSpPr>
            <a:spLocks noChangeArrowheads="1"/>
          </p:cNvSpPr>
          <p:nvPr/>
        </p:nvSpPr>
        <p:spPr bwMode="auto">
          <a:xfrm>
            <a:off x="6965950" y="2667000"/>
            <a:ext cx="141288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8" name="Rectangle 31"/>
          <p:cNvSpPr>
            <a:spLocks noChangeArrowheads="1"/>
          </p:cNvSpPr>
          <p:nvPr/>
        </p:nvSpPr>
        <p:spPr bwMode="auto">
          <a:xfrm>
            <a:off x="5487988" y="4800600"/>
            <a:ext cx="141287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9" name="Rectangle 32"/>
          <p:cNvSpPr>
            <a:spLocks noChangeArrowheads="1"/>
          </p:cNvSpPr>
          <p:nvPr/>
        </p:nvSpPr>
        <p:spPr bwMode="auto">
          <a:xfrm>
            <a:off x="6332538" y="4800600"/>
            <a:ext cx="141287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70" name="Rectangle 34"/>
          <p:cNvSpPr>
            <a:spLocks noChangeArrowheads="1"/>
          </p:cNvSpPr>
          <p:nvPr/>
        </p:nvSpPr>
        <p:spPr bwMode="auto">
          <a:xfrm>
            <a:off x="8091488" y="3657600"/>
            <a:ext cx="141287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71" name="Rectangle 35"/>
          <p:cNvSpPr>
            <a:spLocks noChangeArrowheads="1"/>
          </p:cNvSpPr>
          <p:nvPr/>
        </p:nvSpPr>
        <p:spPr bwMode="auto">
          <a:xfrm>
            <a:off x="8513763" y="4495800"/>
            <a:ext cx="141287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72" name="Text Box 45"/>
          <p:cNvSpPr txBox="1">
            <a:spLocks noChangeArrowheads="1"/>
          </p:cNvSpPr>
          <p:nvPr/>
        </p:nvSpPr>
        <p:spPr bwMode="auto">
          <a:xfrm>
            <a:off x="914400" y="4953000"/>
            <a:ext cx="3517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chemeClr val="accent1"/>
                </a:solidFill>
              </a:rPr>
              <a:t>  </a:t>
            </a:r>
            <a:r>
              <a:rPr lang="en-GB" sz="2000">
                <a:solidFill>
                  <a:srgbClr val="008000"/>
                </a:solidFill>
              </a:rPr>
              <a:t>C</a:t>
            </a:r>
            <a:r>
              <a:rPr lang="en-GB" sz="2000">
                <a:solidFill>
                  <a:schemeClr val="accent1"/>
                </a:solidFill>
              </a:rPr>
              <a:t> </a:t>
            </a:r>
            <a:r>
              <a:rPr lang="en-GB" sz="2000">
                <a:solidFill>
                  <a:srgbClr val="008000"/>
                </a:solidFill>
              </a:rPr>
              <a:t>  D</a:t>
            </a:r>
            <a:r>
              <a:rPr lang="en-GB" sz="2000">
                <a:solidFill>
                  <a:schemeClr val="accent1"/>
                </a:solidFill>
              </a:rPr>
              <a:t> </a:t>
            </a:r>
            <a:r>
              <a:rPr lang="en-GB" sz="2000">
                <a:solidFill>
                  <a:srgbClr val="008000"/>
                </a:solidFill>
              </a:rPr>
              <a:t> B</a:t>
            </a:r>
            <a:r>
              <a:rPr lang="en-GB" sz="2000">
                <a:solidFill>
                  <a:schemeClr val="accent1"/>
                </a:solidFill>
              </a:rPr>
              <a:t>            </a:t>
            </a:r>
            <a:r>
              <a:rPr lang="en-GB" sz="2000">
                <a:solidFill>
                  <a:srgbClr val="008000"/>
                </a:solidFill>
              </a:rPr>
              <a:t>F</a:t>
            </a:r>
            <a:r>
              <a:rPr lang="en-GB" sz="2000">
                <a:solidFill>
                  <a:schemeClr val="accent1"/>
                </a:solidFill>
              </a:rPr>
              <a:t>  </a:t>
            </a:r>
            <a:r>
              <a:rPr lang="en-GB" sz="2000">
                <a:solidFill>
                  <a:srgbClr val="008000"/>
                </a:solidFill>
              </a:rPr>
              <a:t>E</a:t>
            </a:r>
            <a:r>
              <a:rPr lang="en-GB" sz="2000">
                <a:solidFill>
                  <a:schemeClr val="accent1"/>
                </a:solidFill>
              </a:rPr>
              <a:t>  </a:t>
            </a:r>
            <a:r>
              <a:rPr lang="en-GB" sz="2000">
                <a:solidFill>
                  <a:srgbClr val="008000"/>
                </a:solidFill>
              </a:rPr>
              <a:t> A</a:t>
            </a:r>
          </a:p>
        </p:txBody>
      </p:sp>
      <p:sp>
        <p:nvSpPr>
          <p:cNvPr id="39973" name="Rectangle 46"/>
          <p:cNvSpPr>
            <a:spLocks noChangeArrowheads="1"/>
          </p:cNvSpPr>
          <p:nvPr/>
        </p:nvSpPr>
        <p:spPr bwMode="auto">
          <a:xfrm>
            <a:off x="1125538" y="4953000"/>
            <a:ext cx="36353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74" name="Rectangle 47"/>
          <p:cNvSpPr>
            <a:spLocks noChangeArrowheads="1"/>
          </p:cNvSpPr>
          <p:nvPr/>
        </p:nvSpPr>
        <p:spPr bwMode="auto">
          <a:xfrm>
            <a:off x="1547813" y="4953000"/>
            <a:ext cx="36353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75" name="Rectangle 48"/>
          <p:cNvSpPr>
            <a:spLocks noChangeArrowheads="1"/>
          </p:cNvSpPr>
          <p:nvPr/>
        </p:nvSpPr>
        <p:spPr bwMode="auto">
          <a:xfrm>
            <a:off x="985838" y="4800600"/>
            <a:ext cx="1336675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76" name="Rectangle 49"/>
          <p:cNvSpPr>
            <a:spLocks noChangeArrowheads="1"/>
          </p:cNvSpPr>
          <p:nvPr/>
        </p:nvSpPr>
        <p:spPr bwMode="auto">
          <a:xfrm>
            <a:off x="2673350" y="4953000"/>
            <a:ext cx="36353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77" name="Rectangle 50"/>
          <p:cNvSpPr>
            <a:spLocks noChangeArrowheads="1"/>
          </p:cNvSpPr>
          <p:nvPr/>
        </p:nvSpPr>
        <p:spPr bwMode="auto">
          <a:xfrm>
            <a:off x="3095625" y="4953000"/>
            <a:ext cx="36353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78" name="Rectangle 51"/>
          <p:cNvSpPr>
            <a:spLocks noChangeArrowheads="1"/>
          </p:cNvSpPr>
          <p:nvPr/>
        </p:nvSpPr>
        <p:spPr bwMode="auto">
          <a:xfrm>
            <a:off x="2533650" y="4800600"/>
            <a:ext cx="1336675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79" name="Rectangle 52"/>
          <p:cNvSpPr>
            <a:spLocks noChangeArrowheads="1"/>
          </p:cNvSpPr>
          <p:nvPr/>
        </p:nvSpPr>
        <p:spPr bwMode="auto">
          <a:xfrm>
            <a:off x="844550" y="4648200"/>
            <a:ext cx="344805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33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200" dirty="0" smtClean="0">
                <a:solidFill>
                  <a:schemeClr val="accent1">
                    <a:satMod val="150000"/>
                  </a:schemeClr>
                </a:solidFill>
              </a:rPr>
              <a:t>Depth-First Traversal: </a:t>
            </a:r>
            <a:r>
              <a:rPr lang="en-GB" sz="4200" dirty="0" err="1" smtClean="0">
                <a:solidFill>
                  <a:schemeClr val="accent1">
                    <a:satMod val="150000"/>
                  </a:schemeClr>
                </a:solidFill>
              </a:rPr>
              <a:t>PostOrder</a:t>
            </a:r>
            <a:r>
              <a:rPr lang="en-GB" sz="4200" dirty="0" smtClean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en-GB" sz="2000" dirty="0" smtClean="0">
                <a:solidFill>
                  <a:schemeClr val="accent1">
                    <a:satMod val="150000"/>
                  </a:schemeClr>
                </a:solidFill>
              </a:rPr>
              <a:t>{Contd..}</a:t>
            </a:r>
            <a:endParaRPr lang="en-GB" sz="2000" dirty="0">
              <a:solidFill>
                <a:schemeClr val="accent1">
                  <a:satMod val="1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3A3FED-49CE-49AB-97AE-CB03F990A772}" type="slidenum">
              <a:rPr lang="en-GB"/>
              <a:pPr>
                <a:defRPr/>
              </a:pPr>
              <a:t>32</a:t>
            </a:fld>
            <a:endParaRPr lang="en-GB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824038"/>
            <a:ext cx="7772400" cy="4114800"/>
          </a:xfrm>
        </p:spPr>
        <p:txBody>
          <a:bodyPr/>
          <a:lstStyle/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2000" b="1" smtClean="0"/>
              <a:t>Algorithm</a:t>
            </a:r>
            <a:r>
              <a:rPr lang="en-GB" sz="2000" smtClean="0"/>
              <a:t> 	postOrder (val </a:t>
            </a:r>
            <a:r>
              <a:rPr lang="en-GB" sz="2000" smtClean="0">
                <a:solidFill>
                  <a:srgbClr val="FF0000"/>
                </a:solidFill>
              </a:rPr>
              <a:t>root</a:t>
            </a:r>
            <a:r>
              <a:rPr lang="en-GB" sz="2000" smtClean="0">
                <a:solidFill>
                  <a:schemeClr val="accent2"/>
                </a:solidFill>
              </a:rPr>
              <a:t> </a:t>
            </a:r>
            <a:r>
              <a:rPr lang="en-GB" sz="2000" smtClean="0"/>
              <a:t>&lt;nodePointer&gt;)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2000" smtClean="0"/>
              <a:t>Traverses a binary tree in left-node-right sequence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2000" smtClean="0"/>
              <a:t>	</a:t>
            </a:r>
            <a:r>
              <a:rPr lang="en-GB" sz="2000" b="1" smtClean="0"/>
              <a:t>Pre</a:t>
            </a:r>
            <a:r>
              <a:rPr lang="en-GB" sz="2000" smtClean="0"/>
              <a:t>	</a:t>
            </a:r>
            <a:r>
              <a:rPr lang="en-GB" sz="2000" smtClean="0">
                <a:solidFill>
                  <a:schemeClr val="accent2"/>
                </a:solidFill>
              </a:rPr>
              <a:t>	</a:t>
            </a:r>
            <a:r>
              <a:rPr lang="en-GB" sz="2000" smtClean="0">
                <a:solidFill>
                  <a:srgbClr val="FF0000"/>
                </a:solidFill>
              </a:rPr>
              <a:t>root</a:t>
            </a:r>
            <a:r>
              <a:rPr lang="en-GB" sz="2000" smtClean="0"/>
              <a:t> is the entry node of a tree/subtree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2000" smtClean="0"/>
              <a:t>	</a:t>
            </a:r>
            <a:r>
              <a:rPr lang="en-GB" sz="2000" b="1" smtClean="0"/>
              <a:t>Post	</a:t>
            </a:r>
            <a:r>
              <a:rPr lang="en-GB" sz="2000" smtClean="0"/>
              <a:t>	each node has been processed in order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2000" smtClean="0">
                <a:solidFill>
                  <a:srgbClr val="0000FF"/>
                </a:solidFill>
              </a:rPr>
              <a:t>	</a:t>
            </a:r>
            <a:r>
              <a:rPr lang="en-GB" sz="2000" smtClean="0">
                <a:solidFill>
                  <a:schemeClr val="accent2"/>
                </a:solidFill>
              </a:rPr>
              <a:t>1 </a:t>
            </a:r>
            <a:r>
              <a:rPr lang="en-GB" sz="2000" smtClean="0">
                <a:solidFill>
                  <a:srgbClr val="0000FF"/>
                </a:solidFill>
              </a:rPr>
              <a:t>  </a:t>
            </a:r>
            <a:r>
              <a:rPr lang="en-GB" sz="2000" smtClean="0"/>
              <a:t>if (root is not null)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2000" smtClean="0">
                <a:solidFill>
                  <a:srgbClr val="0000FF"/>
                </a:solidFill>
              </a:rPr>
              <a:t>		</a:t>
            </a:r>
            <a:r>
              <a:rPr lang="en-GB" sz="2000" smtClean="0">
                <a:solidFill>
                  <a:schemeClr val="accent2"/>
                </a:solidFill>
              </a:rPr>
              <a:t>1	</a:t>
            </a:r>
            <a:r>
              <a:rPr lang="en-GB" sz="2000" smtClean="0"/>
              <a:t>	postOrder (root </a:t>
            </a:r>
            <a:r>
              <a:rPr lang="en-GB" sz="2000" smtClean="0">
                <a:latin typeface="Symbol" pitchFamily="18" charset="2"/>
              </a:rPr>
              <a:t>-&gt;</a:t>
            </a:r>
            <a:r>
              <a:rPr lang="en-GB" sz="2000" smtClean="0"/>
              <a:t> leftSubTree)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2000" smtClean="0">
                <a:solidFill>
                  <a:srgbClr val="0000FF"/>
                </a:solidFill>
              </a:rPr>
              <a:t>		</a:t>
            </a:r>
            <a:r>
              <a:rPr lang="en-GB" sz="2000" smtClean="0">
                <a:solidFill>
                  <a:schemeClr val="accent2"/>
                </a:solidFill>
              </a:rPr>
              <a:t>2</a:t>
            </a:r>
            <a:r>
              <a:rPr lang="en-GB" sz="2000" smtClean="0">
                <a:solidFill>
                  <a:srgbClr val="0000FF"/>
                </a:solidFill>
              </a:rPr>
              <a:t>	</a:t>
            </a:r>
            <a:r>
              <a:rPr lang="en-GB" sz="2000" smtClean="0"/>
              <a:t>	postOrder (root </a:t>
            </a:r>
            <a:r>
              <a:rPr lang="en-GB" sz="2000" smtClean="0">
                <a:latin typeface="Symbol" pitchFamily="18" charset="2"/>
              </a:rPr>
              <a:t>-&gt;</a:t>
            </a:r>
            <a:r>
              <a:rPr lang="en-GB" sz="2000" smtClean="0"/>
              <a:t> rightSubTree)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2000" smtClean="0"/>
              <a:t>		</a:t>
            </a:r>
            <a:r>
              <a:rPr lang="en-GB" sz="2000" smtClean="0">
                <a:solidFill>
                  <a:schemeClr val="accent2"/>
                </a:solidFill>
              </a:rPr>
              <a:t>3</a:t>
            </a:r>
            <a:r>
              <a:rPr lang="en-GB" sz="2000" smtClean="0"/>
              <a:t>		process (root)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2000" smtClean="0">
                <a:solidFill>
                  <a:schemeClr val="accent2"/>
                </a:solidFill>
              </a:rPr>
              <a:t>	4</a:t>
            </a:r>
            <a:r>
              <a:rPr lang="en-GB" sz="2000" smtClean="0"/>
              <a:t>	return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2000" b="1" smtClean="0"/>
              <a:t>End</a:t>
            </a:r>
            <a:r>
              <a:rPr lang="en-GB" sz="2000" smtClean="0"/>
              <a:t>  preOrder 	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200" dirty="0" smtClean="0">
                <a:solidFill>
                  <a:schemeClr val="accent1">
                    <a:satMod val="150000"/>
                  </a:schemeClr>
                </a:solidFill>
              </a:rPr>
              <a:t>Depth-First Traversal: </a:t>
            </a:r>
            <a:r>
              <a:rPr lang="en-GB" sz="4200" dirty="0" err="1" smtClean="0">
                <a:solidFill>
                  <a:schemeClr val="accent1">
                    <a:satMod val="150000"/>
                  </a:schemeClr>
                </a:solidFill>
              </a:rPr>
              <a:t>PostOrder</a:t>
            </a:r>
            <a:r>
              <a:rPr lang="en-GB" sz="4200" dirty="0" smtClean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en-GB" sz="2000" dirty="0" smtClean="0">
                <a:solidFill>
                  <a:schemeClr val="accent1">
                    <a:satMod val="150000"/>
                  </a:schemeClr>
                </a:solidFill>
              </a:rPr>
              <a:t>{Contd..}</a:t>
            </a:r>
            <a:endParaRPr lang="en-GB" sz="2000" dirty="0">
              <a:solidFill>
                <a:schemeClr val="accent1">
                  <a:satMod val="1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CD219-75B6-46B0-8B40-38973EAC5934}" type="slidenum">
              <a:rPr lang="en-GB"/>
              <a:pPr>
                <a:defRPr/>
              </a:pPr>
              <a:t>33</a:t>
            </a:fld>
            <a:endParaRPr lang="en-GB"/>
          </a:p>
        </p:txBody>
      </p:sp>
      <p:sp>
        <p:nvSpPr>
          <p:cNvPr id="565300" name="Rectangle 52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solidFill>
                  <a:schemeClr val="accent1">
                    <a:satMod val="150000"/>
                  </a:schemeClr>
                </a:solidFill>
              </a:rPr>
              <a:t>Breadth-First </a:t>
            </a:r>
            <a:r>
              <a:rPr lang="en-GB" dirty="0" smtClean="0">
                <a:solidFill>
                  <a:schemeClr val="accent1">
                    <a:satMod val="150000"/>
                  </a:schemeClr>
                </a:solidFill>
              </a:rPr>
              <a:t>Traversal: Level Order</a:t>
            </a:r>
            <a:endParaRPr lang="en-GB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41988" name="Oval 3"/>
          <p:cNvSpPr>
            <a:spLocks noChangeArrowheads="1"/>
          </p:cNvSpPr>
          <p:nvPr/>
        </p:nvSpPr>
        <p:spPr bwMode="auto">
          <a:xfrm>
            <a:off x="2322513" y="1981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A</a:t>
            </a:r>
          </a:p>
        </p:txBody>
      </p:sp>
      <p:cxnSp>
        <p:nvCxnSpPr>
          <p:cNvPr id="41989" name="AutoShape 4"/>
          <p:cNvCxnSpPr>
            <a:cxnSpLocks noChangeShapeType="1"/>
            <a:stCxn id="41988" idx="3"/>
            <a:endCxn id="41996" idx="3"/>
          </p:cNvCxnSpPr>
          <p:nvPr/>
        </p:nvCxnSpPr>
        <p:spPr bwMode="auto">
          <a:xfrm flipH="1">
            <a:off x="1570038" y="2316163"/>
            <a:ext cx="823912" cy="488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990" name="AutoShape 5"/>
          <p:cNvCxnSpPr>
            <a:cxnSpLocks noChangeShapeType="1"/>
            <a:stCxn id="41988" idx="5"/>
            <a:endCxn id="42000" idx="3"/>
          </p:cNvCxnSpPr>
          <p:nvPr/>
        </p:nvCxnSpPr>
        <p:spPr bwMode="auto">
          <a:xfrm>
            <a:off x="2743200" y="2316163"/>
            <a:ext cx="866775" cy="488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1991" name="Oval 6"/>
          <p:cNvSpPr>
            <a:spLocks noChangeArrowheads="1"/>
          </p:cNvSpPr>
          <p:nvPr/>
        </p:nvSpPr>
        <p:spPr bwMode="auto">
          <a:xfrm>
            <a:off x="1336675" y="3124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B</a:t>
            </a:r>
          </a:p>
        </p:txBody>
      </p:sp>
      <p:sp>
        <p:nvSpPr>
          <p:cNvPr id="41992" name="Oval 7"/>
          <p:cNvSpPr>
            <a:spLocks noChangeArrowheads="1"/>
          </p:cNvSpPr>
          <p:nvPr/>
        </p:nvSpPr>
        <p:spPr bwMode="auto">
          <a:xfrm>
            <a:off x="914400" y="3810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C</a:t>
            </a:r>
          </a:p>
        </p:txBody>
      </p:sp>
      <p:sp>
        <p:nvSpPr>
          <p:cNvPr id="41993" name="Oval 8"/>
          <p:cNvSpPr>
            <a:spLocks noChangeArrowheads="1"/>
          </p:cNvSpPr>
          <p:nvPr/>
        </p:nvSpPr>
        <p:spPr bwMode="auto">
          <a:xfrm>
            <a:off x="1758950" y="3810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D</a:t>
            </a:r>
          </a:p>
        </p:txBody>
      </p:sp>
      <p:cxnSp>
        <p:nvCxnSpPr>
          <p:cNvPr id="41994" name="AutoShape 9"/>
          <p:cNvCxnSpPr>
            <a:cxnSpLocks noChangeShapeType="1"/>
            <a:stCxn id="41991" idx="3"/>
            <a:endCxn id="41992" idx="0"/>
          </p:cNvCxnSpPr>
          <p:nvPr/>
        </p:nvCxnSpPr>
        <p:spPr bwMode="auto">
          <a:xfrm flipH="1">
            <a:off x="1160463" y="3459163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995" name="AutoShape 10"/>
          <p:cNvCxnSpPr>
            <a:cxnSpLocks noChangeShapeType="1"/>
            <a:stCxn id="41991" idx="5"/>
            <a:endCxn id="41993" idx="0"/>
          </p:cNvCxnSpPr>
          <p:nvPr/>
        </p:nvCxnSpPr>
        <p:spPr bwMode="auto">
          <a:xfrm>
            <a:off x="1757363" y="3459163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1996" name="Freeform 11"/>
          <p:cNvSpPr>
            <a:spLocks/>
          </p:cNvSpPr>
          <p:nvPr/>
        </p:nvSpPr>
        <p:spPr bwMode="auto">
          <a:xfrm>
            <a:off x="665163" y="2814638"/>
            <a:ext cx="1846262" cy="1443037"/>
          </a:xfrm>
          <a:custGeom>
            <a:avLst/>
            <a:gdLst>
              <a:gd name="T0" fmla="*/ 2147483647 w 1259"/>
              <a:gd name="T1" fmla="*/ 0 h 909"/>
              <a:gd name="T2" fmla="*/ 0 w 1259"/>
              <a:gd name="T3" fmla="*/ 2147483647 h 909"/>
              <a:gd name="T4" fmla="*/ 2147483647 w 1259"/>
              <a:gd name="T5" fmla="*/ 2147483647 h 909"/>
              <a:gd name="T6" fmla="*/ 2147483647 w 1259"/>
              <a:gd name="T7" fmla="*/ 0 h 909"/>
              <a:gd name="T8" fmla="*/ 0 60000 65536"/>
              <a:gd name="T9" fmla="*/ 0 60000 65536"/>
              <a:gd name="T10" fmla="*/ 0 60000 65536"/>
              <a:gd name="T11" fmla="*/ 0 60000 65536"/>
              <a:gd name="T12" fmla="*/ 0 w 1259"/>
              <a:gd name="T13" fmla="*/ 0 h 909"/>
              <a:gd name="T14" fmla="*/ 1259 w 1259"/>
              <a:gd name="T15" fmla="*/ 909 h 9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59" h="909">
                <a:moveTo>
                  <a:pt x="617" y="0"/>
                </a:moveTo>
                <a:lnTo>
                  <a:pt x="0" y="909"/>
                </a:lnTo>
                <a:lnTo>
                  <a:pt x="1259" y="909"/>
                </a:lnTo>
                <a:lnTo>
                  <a:pt x="617" y="0"/>
                </a:lnTo>
                <a:close/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7" name="Oval 12"/>
          <p:cNvSpPr>
            <a:spLocks noChangeArrowheads="1"/>
          </p:cNvSpPr>
          <p:nvPr/>
        </p:nvSpPr>
        <p:spPr bwMode="auto">
          <a:xfrm>
            <a:off x="3376613" y="31242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E</a:t>
            </a:r>
          </a:p>
        </p:txBody>
      </p:sp>
      <p:sp>
        <p:nvSpPr>
          <p:cNvPr id="41998" name="Oval 13"/>
          <p:cNvSpPr>
            <a:spLocks noChangeArrowheads="1"/>
          </p:cNvSpPr>
          <p:nvPr/>
        </p:nvSpPr>
        <p:spPr bwMode="auto">
          <a:xfrm>
            <a:off x="3798888" y="38100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F</a:t>
            </a:r>
          </a:p>
        </p:txBody>
      </p:sp>
      <p:cxnSp>
        <p:nvCxnSpPr>
          <p:cNvPr id="41999" name="AutoShape 14"/>
          <p:cNvCxnSpPr>
            <a:cxnSpLocks noChangeShapeType="1"/>
            <a:stCxn id="41997" idx="5"/>
            <a:endCxn id="41998" idx="0"/>
          </p:cNvCxnSpPr>
          <p:nvPr/>
        </p:nvCxnSpPr>
        <p:spPr bwMode="auto">
          <a:xfrm>
            <a:off x="3797300" y="3459163"/>
            <a:ext cx="24923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2000" name="Freeform 15"/>
          <p:cNvSpPr>
            <a:spLocks/>
          </p:cNvSpPr>
          <p:nvPr/>
        </p:nvSpPr>
        <p:spPr bwMode="auto">
          <a:xfrm>
            <a:off x="2706688" y="2814638"/>
            <a:ext cx="1844675" cy="1443037"/>
          </a:xfrm>
          <a:custGeom>
            <a:avLst/>
            <a:gdLst>
              <a:gd name="T0" fmla="*/ 2147483647 w 1259"/>
              <a:gd name="T1" fmla="*/ 0 h 909"/>
              <a:gd name="T2" fmla="*/ 0 w 1259"/>
              <a:gd name="T3" fmla="*/ 2147483647 h 909"/>
              <a:gd name="T4" fmla="*/ 2147483647 w 1259"/>
              <a:gd name="T5" fmla="*/ 2147483647 h 909"/>
              <a:gd name="T6" fmla="*/ 2147483647 w 1259"/>
              <a:gd name="T7" fmla="*/ 0 h 909"/>
              <a:gd name="T8" fmla="*/ 0 60000 65536"/>
              <a:gd name="T9" fmla="*/ 0 60000 65536"/>
              <a:gd name="T10" fmla="*/ 0 60000 65536"/>
              <a:gd name="T11" fmla="*/ 0 60000 65536"/>
              <a:gd name="T12" fmla="*/ 0 w 1259"/>
              <a:gd name="T13" fmla="*/ 0 h 909"/>
              <a:gd name="T14" fmla="*/ 1259 w 1259"/>
              <a:gd name="T15" fmla="*/ 909 h 9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59" h="909">
                <a:moveTo>
                  <a:pt x="617" y="0"/>
                </a:moveTo>
                <a:lnTo>
                  <a:pt x="0" y="909"/>
                </a:lnTo>
                <a:lnTo>
                  <a:pt x="1259" y="909"/>
                </a:lnTo>
                <a:lnTo>
                  <a:pt x="617" y="0"/>
                </a:lnTo>
                <a:close/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2001" name="AutoShape 18"/>
          <p:cNvCxnSpPr>
            <a:cxnSpLocks noChangeShapeType="1"/>
            <a:stCxn id="42013" idx="3"/>
            <a:endCxn id="42014" idx="0"/>
          </p:cNvCxnSpPr>
          <p:nvPr/>
        </p:nvCxnSpPr>
        <p:spPr bwMode="auto">
          <a:xfrm flipH="1">
            <a:off x="5697538" y="2281238"/>
            <a:ext cx="8112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02" name="AutoShape 19"/>
          <p:cNvCxnSpPr>
            <a:cxnSpLocks noChangeShapeType="1"/>
            <a:stCxn id="42013" idx="5"/>
            <a:endCxn id="42017" idx="0"/>
          </p:cNvCxnSpPr>
          <p:nvPr/>
        </p:nvCxnSpPr>
        <p:spPr bwMode="auto">
          <a:xfrm>
            <a:off x="6858000" y="2281238"/>
            <a:ext cx="879475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03" name="AutoShape 23"/>
          <p:cNvCxnSpPr>
            <a:cxnSpLocks noChangeShapeType="1"/>
            <a:stCxn id="42014" idx="3"/>
            <a:endCxn id="42015" idx="0"/>
          </p:cNvCxnSpPr>
          <p:nvPr/>
        </p:nvCxnSpPr>
        <p:spPr bwMode="auto">
          <a:xfrm flipH="1">
            <a:off x="5275263" y="3424238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04" name="AutoShape 24"/>
          <p:cNvCxnSpPr>
            <a:cxnSpLocks noChangeShapeType="1"/>
            <a:stCxn id="42014" idx="5"/>
            <a:endCxn id="42016" idx="0"/>
          </p:cNvCxnSpPr>
          <p:nvPr/>
        </p:nvCxnSpPr>
        <p:spPr bwMode="auto">
          <a:xfrm>
            <a:off x="5872163" y="3424238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05" name="AutoShape 27"/>
          <p:cNvCxnSpPr>
            <a:cxnSpLocks noChangeShapeType="1"/>
            <a:stCxn id="42017" idx="5"/>
            <a:endCxn id="42018" idx="0"/>
          </p:cNvCxnSpPr>
          <p:nvPr/>
        </p:nvCxnSpPr>
        <p:spPr bwMode="auto">
          <a:xfrm>
            <a:off x="7912100" y="3424238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2006" name="Text Box 28"/>
          <p:cNvSpPr txBox="1">
            <a:spLocks noChangeArrowheads="1"/>
          </p:cNvSpPr>
          <p:nvPr/>
        </p:nvSpPr>
        <p:spPr bwMode="auto">
          <a:xfrm>
            <a:off x="5715000" y="4567238"/>
            <a:ext cx="2362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FF0000"/>
                </a:solidFill>
              </a:rPr>
              <a:t>Walking order</a:t>
            </a:r>
          </a:p>
        </p:txBody>
      </p:sp>
      <p:sp>
        <p:nvSpPr>
          <p:cNvPr id="42007" name="Rectangle 44"/>
          <p:cNvSpPr>
            <a:spLocks noChangeArrowheads="1"/>
          </p:cNvSpPr>
          <p:nvPr/>
        </p:nvSpPr>
        <p:spPr bwMode="auto">
          <a:xfrm>
            <a:off x="2111375" y="4724400"/>
            <a:ext cx="363538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solidFill>
                  <a:srgbClr val="008000"/>
                </a:solidFill>
              </a:rPr>
              <a:t>A</a:t>
            </a:r>
          </a:p>
        </p:txBody>
      </p:sp>
      <p:sp>
        <p:nvSpPr>
          <p:cNvPr id="42008" name="Rectangle 45"/>
          <p:cNvSpPr>
            <a:spLocks noChangeArrowheads="1"/>
          </p:cNvSpPr>
          <p:nvPr/>
        </p:nvSpPr>
        <p:spPr bwMode="auto">
          <a:xfrm>
            <a:off x="2111375" y="5105400"/>
            <a:ext cx="633413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solidFill>
                  <a:srgbClr val="008000"/>
                </a:solidFill>
              </a:rPr>
              <a:t>B  E</a:t>
            </a:r>
          </a:p>
        </p:txBody>
      </p:sp>
      <p:sp>
        <p:nvSpPr>
          <p:cNvPr id="42009" name="Rectangle 46"/>
          <p:cNvSpPr>
            <a:spLocks noChangeArrowheads="1"/>
          </p:cNvSpPr>
          <p:nvPr/>
        </p:nvSpPr>
        <p:spPr bwMode="auto">
          <a:xfrm>
            <a:off x="2111375" y="5486400"/>
            <a:ext cx="98425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solidFill>
                  <a:srgbClr val="008000"/>
                </a:solidFill>
              </a:rPr>
              <a:t>C  D  F</a:t>
            </a:r>
          </a:p>
        </p:txBody>
      </p:sp>
      <p:sp>
        <p:nvSpPr>
          <p:cNvPr id="42010" name="Rectangle 47"/>
          <p:cNvSpPr>
            <a:spLocks noChangeArrowheads="1"/>
          </p:cNvSpPr>
          <p:nvPr/>
        </p:nvSpPr>
        <p:spPr bwMode="auto">
          <a:xfrm>
            <a:off x="1970088" y="4648200"/>
            <a:ext cx="1266825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1" name="Text Box 48"/>
          <p:cNvSpPr txBox="1">
            <a:spLocks noChangeArrowheads="1"/>
          </p:cNvSpPr>
          <p:nvPr/>
        </p:nvSpPr>
        <p:spPr bwMode="auto">
          <a:xfrm>
            <a:off x="1295400" y="5943600"/>
            <a:ext cx="2743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FF0000"/>
                </a:solidFill>
              </a:rPr>
              <a:t>Processing order</a:t>
            </a:r>
          </a:p>
        </p:txBody>
      </p:sp>
      <p:sp>
        <p:nvSpPr>
          <p:cNvPr id="42012" name="Freeform 51"/>
          <p:cNvSpPr>
            <a:spLocks/>
          </p:cNvSpPr>
          <p:nvPr/>
        </p:nvSpPr>
        <p:spPr bwMode="auto">
          <a:xfrm>
            <a:off x="4714875" y="2133600"/>
            <a:ext cx="4079875" cy="1828800"/>
          </a:xfrm>
          <a:custGeom>
            <a:avLst/>
            <a:gdLst>
              <a:gd name="T0" fmla="*/ 2147483647 w 2784"/>
              <a:gd name="T1" fmla="*/ 0 h 1152"/>
              <a:gd name="T2" fmla="*/ 2147483647 w 2784"/>
              <a:gd name="T3" fmla="*/ 0 h 1152"/>
              <a:gd name="T4" fmla="*/ 2147483647 w 2784"/>
              <a:gd name="T5" fmla="*/ 2147483647 h 1152"/>
              <a:gd name="T6" fmla="*/ 2147483647 w 2784"/>
              <a:gd name="T7" fmla="*/ 2147483647 h 1152"/>
              <a:gd name="T8" fmla="*/ 2147483647 w 2784"/>
              <a:gd name="T9" fmla="*/ 2147483647 h 1152"/>
              <a:gd name="T10" fmla="*/ 2147483647 w 2784"/>
              <a:gd name="T11" fmla="*/ 2147483647 h 1152"/>
              <a:gd name="T12" fmla="*/ 2147483647 w 2784"/>
              <a:gd name="T13" fmla="*/ 2147483647 h 1152"/>
              <a:gd name="T14" fmla="*/ 0 w 2784"/>
              <a:gd name="T15" fmla="*/ 2147483647 h 1152"/>
              <a:gd name="T16" fmla="*/ 0 w 2784"/>
              <a:gd name="T17" fmla="*/ 2147483647 h 1152"/>
              <a:gd name="T18" fmla="*/ 2147483647 w 2784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84"/>
              <a:gd name="T31" fmla="*/ 0 h 1152"/>
              <a:gd name="T32" fmla="*/ 2784 w 2784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84" h="1152">
                <a:moveTo>
                  <a:pt x="960" y="0"/>
                </a:moveTo>
                <a:lnTo>
                  <a:pt x="2016" y="0"/>
                </a:lnTo>
                <a:lnTo>
                  <a:pt x="2016" y="288"/>
                </a:lnTo>
                <a:lnTo>
                  <a:pt x="240" y="288"/>
                </a:lnTo>
                <a:lnTo>
                  <a:pt x="240" y="720"/>
                </a:lnTo>
                <a:lnTo>
                  <a:pt x="2448" y="720"/>
                </a:lnTo>
                <a:lnTo>
                  <a:pt x="2448" y="912"/>
                </a:lnTo>
                <a:lnTo>
                  <a:pt x="0" y="912"/>
                </a:lnTo>
                <a:lnTo>
                  <a:pt x="0" y="1152"/>
                </a:lnTo>
                <a:lnTo>
                  <a:pt x="2784" y="1152"/>
                </a:lnTo>
              </a:path>
            </a:pathLst>
          </a:custGeom>
          <a:noFill/>
          <a:ln w="19050" cap="flat" cmpd="sng">
            <a:solidFill>
              <a:srgbClr val="008000"/>
            </a:solidFill>
            <a:prstDash val="dash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13" name="Oval 17"/>
          <p:cNvSpPr>
            <a:spLocks noChangeArrowheads="1"/>
          </p:cNvSpPr>
          <p:nvPr/>
        </p:nvSpPr>
        <p:spPr bwMode="auto">
          <a:xfrm>
            <a:off x="6437313" y="1946275"/>
            <a:ext cx="492125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A</a:t>
            </a:r>
          </a:p>
        </p:txBody>
      </p:sp>
      <p:sp>
        <p:nvSpPr>
          <p:cNvPr id="42014" name="Oval 20"/>
          <p:cNvSpPr>
            <a:spLocks noChangeArrowheads="1"/>
          </p:cNvSpPr>
          <p:nvPr/>
        </p:nvSpPr>
        <p:spPr bwMode="auto">
          <a:xfrm>
            <a:off x="5451475" y="3089275"/>
            <a:ext cx="492125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B</a:t>
            </a:r>
          </a:p>
        </p:txBody>
      </p:sp>
      <p:sp>
        <p:nvSpPr>
          <p:cNvPr id="42015" name="Oval 21"/>
          <p:cNvSpPr>
            <a:spLocks noChangeArrowheads="1"/>
          </p:cNvSpPr>
          <p:nvPr/>
        </p:nvSpPr>
        <p:spPr bwMode="auto">
          <a:xfrm>
            <a:off x="5029200" y="3775075"/>
            <a:ext cx="492125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C</a:t>
            </a:r>
          </a:p>
        </p:txBody>
      </p:sp>
      <p:sp>
        <p:nvSpPr>
          <p:cNvPr id="42016" name="Oval 22"/>
          <p:cNvSpPr>
            <a:spLocks noChangeArrowheads="1"/>
          </p:cNvSpPr>
          <p:nvPr/>
        </p:nvSpPr>
        <p:spPr bwMode="auto">
          <a:xfrm>
            <a:off x="5873750" y="3775075"/>
            <a:ext cx="492125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D</a:t>
            </a:r>
          </a:p>
        </p:txBody>
      </p:sp>
      <p:sp>
        <p:nvSpPr>
          <p:cNvPr id="42017" name="Oval 25"/>
          <p:cNvSpPr>
            <a:spLocks noChangeArrowheads="1"/>
          </p:cNvSpPr>
          <p:nvPr/>
        </p:nvSpPr>
        <p:spPr bwMode="auto">
          <a:xfrm>
            <a:off x="7491413" y="3089275"/>
            <a:ext cx="493712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E</a:t>
            </a:r>
          </a:p>
        </p:txBody>
      </p:sp>
      <p:sp>
        <p:nvSpPr>
          <p:cNvPr id="42018" name="Oval 26"/>
          <p:cNvSpPr>
            <a:spLocks noChangeArrowheads="1"/>
          </p:cNvSpPr>
          <p:nvPr/>
        </p:nvSpPr>
        <p:spPr bwMode="auto">
          <a:xfrm>
            <a:off x="7913688" y="3775075"/>
            <a:ext cx="493712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752600"/>
            <a:ext cx="9144000" cy="92551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Data Structures and Algorithms</a:t>
            </a:r>
          </a:p>
        </p:txBody>
      </p:sp>
      <p:sp>
        <p:nvSpPr>
          <p:cNvPr id="43011" name="TextBox 3"/>
          <p:cNvSpPr txBox="1">
            <a:spLocks noChangeArrowheads="1"/>
          </p:cNvSpPr>
          <p:nvPr/>
        </p:nvSpPr>
        <p:spPr bwMode="auto">
          <a:xfrm>
            <a:off x="0" y="57912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Manish Aryal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276600"/>
            <a:ext cx="91440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Lecture 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252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Trees</a:t>
            </a:r>
          </a:p>
        </p:txBody>
      </p:sp>
      <p:sp>
        <p:nvSpPr>
          <p:cNvPr id="44035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8229600" cy="4625975"/>
          </a:xfrm>
        </p:spPr>
        <p:txBody>
          <a:bodyPr rtlCol="0">
            <a:normAutofit lnSpcReduction="10000"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000" dirty="0" smtClean="0"/>
              <a:t>Tree, Binary Tree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000" dirty="0" smtClean="0"/>
              <a:t>In order to process the elements of a tree, we consider accessing the elements in certain order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000" dirty="0" smtClean="0"/>
              <a:t>Tree traversal is a tree operation that involves "visiting” (or" processing") all the nodes in a tree.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000" dirty="0" smtClean="0">
                <a:solidFill>
                  <a:srgbClr val="E62E20"/>
                </a:solidFill>
              </a:rPr>
              <a:t>Depth First Traversal: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000" dirty="0" smtClean="0">
                <a:solidFill>
                  <a:srgbClr val="E62E20"/>
                </a:solidFill>
              </a:rPr>
              <a:t>Pre-order</a:t>
            </a:r>
            <a:r>
              <a:rPr lang="en-US" sz="2000" dirty="0" smtClean="0"/>
              <a:t>: Visit node first, pre-order all its </a:t>
            </a:r>
            <a:r>
              <a:rPr lang="en-US" sz="2000" dirty="0" err="1" smtClean="0"/>
              <a:t>subtrees</a:t>
            </a:r>
            <a:r>
              <a:rPr lang="en-US" sz="2000" dirty="0" smtClean="0"/>
              <a:t> from leftmost to rightmost.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000" dirty="0" err="1" smtClean="0">
                <a:solidFill>
                  <a:srgbClr val="E62E20"/>
                </a:solidFill>
              </a:rPr>
              <a:t>Inorder</a:t>
            </a:r>
            <a:r>
              <a:rPr lang="en-US" sz="2000" dirty="0" smtClean="0"/>
              <a:t>: </a:t>
            </a:r>
            <a:r>
              <a:rPr lang="en-US" sz="2000" dirty="0" err="1" smtClean="0"/>
              <a:t>Inorder</a:t>
            </a:r>
            <a:r>
              <a:rPr lang="en-US" sz="2000" dirty="0" smtClean="0"/>
              <a:t> the node in left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 and then visit the root following by </a:t>
            </a:r>
            <a:r>
              <a:rPr lang="en-US" sz="2000" dirty="0" err="1" smtClean="0"/>
              <a:t>inorder</a:t>
            </a:r>
            <a:r>
              <a:rPr lang="en-US" sz="2000" dirty="0" smtClean="0"/>
              <a:t> traversal of all its right </a:t>
            </a:r>
            <a:r>
              <a:rPr lang="en-US" sz="2000" dirty="0" err="1" smtClean="0"/>
              <a:t>subtrees</a:t>
            </a:r>
            <a:r>
              <a:rPr lang="en-US" sz="2000" dirty="0" smtClean="0"/>
              <a:t>.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000" dirty="0" smtClean="0">
                <a:solidFill>
                  <a:srgbClr val="E62E20"/>
                </a:solidFill>
              </a:rPr>
              <a:t>Post-order</a:t>
            </a:r>
            <a:r>
              <a:rPr lang="en-US" sz="2000" dirty="0" smtClean="0"/>
              <a:t>: Post-order the node in left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 and then post-order the right </a:t>
            </a:r>
            <a:r>
              <a:rPr lang="en-US" sz="2000" dirty="0" err="1" smtClean="0"/>
              <a:t>subtrees</a:t>
            </a:r>
            <a:r>
              <a:rPr lang="en-US" sz="2000" dirty="0" smtClean="0"/>
              <a:t> followed by visit to the node.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000" dirty="0" smtClean="0">
                <a:solidFill>
                  <a:srgbClr val="E62E20"/>
                </a:solidFill>
              </a:rPr>
              <a:t>Breadth First traversal: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000" dirty="0" smtClean="0">
                <a:solidFill>
                  <a:srgbClr val="E62E20"/>
                </a:solidFill>
              </a:rPr>
              <a:t>Level-order</a:t>
            </a:r>
            <a:r>
              <a:rPr lang="en-US" sz="2000" dirty="0" smtClean="0"/>
              <a:t>: Visit root followed by its children from left to right and followed by their children. So we go down the tree level by level.</a:t>
            </a:r>
          </a:p>
        </p:txBody>
      </p:sp>
      <p:sp>
        <p:nvSpPr>
          <p:cNvPr id="44036" name="TextBox 3"/>
          <p:cNvSpPr txBox="1">
            <a:spLocks noChangeArrowheads="1"/>
          </p:cNvSpPr>
          <p:nvPr/>
        </p:nvSpPr>
        <p:spPr bwMode="auto">
          <a:xfrm>
            <a:off x="152400" y="1524000"/>
            <a:ext cx="3151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Key learning 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AFF3F2-5CF7-47A6-B3DF-1BDB0F06635D}" type="slidenum">
              <a:rPr lang="en-GB"/>
              <a:pPr>
                <a:defRPr/>
              </a:pPr>
              <a:t>36</a:t>
            </a:fld>
            <a:endParaRPr lang="en-GB"/>
          </a:p>
        </p:txBody>
      </p:sp>
      <p:sp>
        <p:nvSpPr>
          <p:cNvPr id="5836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accent1">
                    <a:satMod val="150000"/>
                  </a:schemeClr>
                </a:solidFill>
              </a:rPr>
              <a:t>Trees</a:t>
            </a:r>
            <a:endParaRPr lang="en-GB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Operations in a Tree</a:t>
            </a:r>
          </a:p>
          <a:p>
            <a:pPr eaLnBrk="1" hangingPunct="1"/>
            <a:r>
              <a:rPr lang="en-GB" smtClean="0"/>
              <a:t>Binary search trees</a:t>
            </a:r>
          </a:p>
          <a:p>
            <a:pPr eaLnBrk="1" hangingPunct="1"/>
            <a:r>
              <a:rPr lang="en-GB" smtClean="0"/>
              <a:t>AVL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9FB3E4-190A-4D72-84DA-D0744938EF2C}" type="slidenum">
              <a:rPr lang="en-GB"/>
              <a:pPr>
                <a:defRPr/>
              </a:pPr>
              <a:t>37</a:t>
            </a:fld>
            <a:endParaRPr lang="en-GB"/>
          </a:p>
        </p:txBody>
      </p:sp>
      <p:sp>
        <p:nvSpPr>
          <p:cNvPr id="583684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155448"/>
            <a:ext cx="8534400" cy="1252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accent1">
                    <a:satMod val="150000"/>
                  </a:schemeClr>
                </a:solidFill>
              </a:rPr>
              <a:t>Trees: Operations in a Tree</a:t>
            </a:r>
            <a:endParaRPr lang="en-GB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4608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7010400" cy="4625975"/>
          </a:xfrm>
        </p:spPr>
        <p:txBody>
          <a:bodyPr/>
          <a:lstStyle/>
          <a:p>
            <a:pPr eaLnBrk="1" hangingPunct="1"/>
            <a:r>
              <a:rPr lang="en-GB" sz="2800" smtClean="0"/>
              <a:t>Basic Operations</a:t>
            </a:r>
          </a:p>
          <a:p>
            <a:pPr lvl="1" eaLnBrk="1" hangingPunct="1"/>
            <a:r>
              <a:rPr lang="en-GB" sz="2400" smtClean="0"/>
              <a:t>create()</a:t>
            </a:r>
          </a:p>
          <a:p>
            <a:pPr lvl="1" eaLnBrk="1" hangingPunct="1"/>
            <a:r>
              <a:rPr lang="en-GB" sz="2400" smtClean="0"/>
              <a:t>insert()</a:t>
            </a:r>
          </a:p>
          <a:p>
            <a:pPr lvl="1" eaLnBrk="1" hangingPunct="1"/>
            <a:r>
              <a:rPr lang="en-GB" sz="2400" smtClean="0"/>
              <a:t>delete()</a:t>
            </a:r>
          </a:p>
          <a:p>
            <a:pPr lvl="1" eaLnBrk="1" hangingPunct="1"/>
            <a:r>
              <a:rPr lang="en-GB" sz="2400" smtClean="0"/>
              <a:t>search()</a:t>
            </a:r>
          </a:p>
          <a:p>
            <a:pPr eaLnBrk="1" hangingPunct="1"/>
            <a:r>
              <a:rPr lang="en-GB" sz="2800" smtClean="0"/>
              <a:t>Primitive Operations</a:t>
            </a:r>
          </a:p>
          <a:p>
            <a:pPr lvl="1" eaLnBrk="1" hangingPunct="1"/>
            <a:r>
              <a:rPr lang="en-GB" sz="2400" smtClean="0"/>
              <a:t>maketree()</a:t>
            </a:r>
          </a:p>
          <a:p>
            <a:pPr lvl="1" eaLnBrk="1" hangingPunct="1"/>
            <a:r>
              <a:rPr lang="en-GB" sz="2400" smtClean="0"/>
              <a:t>setleft(), setright()</a:t>
            </a:r>
          </a:p>
          <a:p>
            <a:pPr lvl="1" eaLnBrk="1" hangingPunct="1"/>
            <a:r>
              <a:rPr lang="en-GB" sz="2400" smtClean="0"/>
              <a:t>isleft(p), isright(p)</a:t>
            </a:r>
          </a:p>
          <a:p>
            <a:pPr lvl="1" eaLnBrk="1" hangingPunct="1"/>
            <a:r>
              <a:rPr lang="en-GB" sz="2400" smtClean="0"/>
              <a:t>left(p), right(p), father(p) and brother(p)</a:t>
            </a:r>
          </a:p>
          <a:p>
            <a:pPr lvl="1" eaLnBrk="1" hangingPunct="1"/>
            <a:endParaRPr lang="en-GB" sz="2400" smtClean="0"/>
          </a:p>
          <a:p>
            <a:pPr eaLnBrk="1" hangingPunct="1"/>
            <a:endParaRPr lang="en-GB" sz="2400" smtClean="0"/>
          </a:p>
        </p:txBody>
      </p:sp>
      <p:sp>
        <p:nvSpPr>
          <p:cNvPr id="46085" name="TextBox 4"/>
          <p:cNvSpPr txBox="1">
            <a:spLocks noChangeArrowheads="1"/>
          </p:cNvSpPr>
          <p:nvPr/>
        </p:nvSpPr>
        <p:spPr bwMode="auto">
          <a:xfrm>
            <a:off x="76200" y="1447800"/>
            <a:ext cx="1862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46ED08-EC2C-4FAE-97FC-3DD892ED7046}" type="slidenum">
              <a:rPr lang="en-GB"/>
              <a:pPr>
                <a:defRPr/>
              </a:pPr>
              <a:t>38</a:t>
            </a:fld>
            <a:endParaRPr lang="en-GB"/>
          </a:p>
        </p:txBody>
      </p:sp>
      <p:sp>
        <p:nvSpPr>
          <p:cNvPr id="583684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155448"/>
            <a:ext cx="8534400" cy="1252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accent1">
                    <a:satMod val="150000"/>
                  </a:schemeClr>
                </a:solidFill>
              </a:rPr>
              <a:t>Trees: Operations in a Tree </a:t>
            </a:r>
            <a:r>
              <a:rPr lang="en-GB" sz="2200" dirty="0" smtClean="0">
                <a:solidFill>
                  <a:schemeClr val="accent1">
                    <a:satMod val="150000"/>
                  </a:schemeClr>
                </a:solidFill>
              </a:rPr>
              <a:t>{Contd..}</a:t>
            </a:r>
            <a:endParaRPr lang="en-GB" sz="2200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5836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7010400" cy="4625975"/>
          </a:xfrm>
        </p:spPr>
        <p:txBody>
          <a:bodyPr rtlCol="0">
            <a:normAutofit fontScale="92500" lnSpcReduction="10000"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GB" dirty="0" smtClean="0"/>
              <a:t>Initialization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GB" sz="2400" dirty="0" err="1" smtClean="0"/>
              <a:t>struct</a:t>
            </a:r>
            <a:r>
              <a:rPr lang="en-GB" sz="2400" dirty="0" smtClean="0"/>
              <a:t> Node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GB" sz="2400" dirty="0" smtClean="0"/>
              <a:t>{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GB" sz="2400" dirty="0" smtClean="0"/>
              <a:t>          &lt;</a:t>
            </a:r>
            <a:r>
              <a:rPr lang="en-GB" sz="2400" dirty="0" err="1" smtClean="0"/>
              <a:t>datatype</a:t>
            </a:r>
            <a:r>
              <a:rPr lang="en-GB" sz="2400" dirty="0" smtClean="0"/>
              <a:t>&gt; data;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GB" sz="2400" dirty="0" smtClean="0"/>
              <a:t>	    </a:t>
            </a:r>
            <a:r>
              <a:rPr lang="en-GB" sz="2400" dirty="0" err="1" smtClean="0"/>
              <a:t>struct</a:t>
            </a:r>
            <a:r>
              <a:rPr lang="en-GB" sz="2400" dirty="0" smtClean="0"/>
              <a:t> Node * left, *right;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GB" sz="2400" dirty="0" smtClean="0"/>
              <a:t>};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GB" dirty="0" smtClean="0"/>
              <a:t>Create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GB" sz="2400" dirty="0" smtClean="0"/>
              <a:t>Node * create()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GB" sz="2400" dirty="0" smtClean="0"/>
              <a:t>{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GB" sz="2400" dirty="0" smtClean="0"/>
              <a:t>          	Node *p=(Node *)</a:t>
            </a:r>
            <a:r>
              <a:rPr lang="en-GB" sz="2400" dirty="0" err="1" smtClean="0"/>
              <a:t>malloc</a:t>
            </a:r>
            <a:r>
              <a:rPr lang="en-GB" sz="2400" dirty="0" smtClean="0"/>
              <a:t>(</a:t>
            </a:r>
            <a:r>
              <a:rPr lang="en-GB" sz="2400" dirty="0" err="1" smtClean="0"/>
              <a:t>sizeof</a:t>
            </a:r>
            <a:r>
              <a:rPr lang="en-GB" sz="2400" dirty="0" smtClean="0"/>
              <a:t>(Node));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GB" sz="2400" dirty="0" smtClean="0"/>
              <a:t>	     	</a:t>
            </a:r>
            <a:r>
              <a:rPr lang="en-GB" sz="2400" dirty="0" err="1" smtClean="0"/>
              <a:t>printf</a:t>
            </a:r>
            <a:r>
              <a:rPr lang="en-GB" sz="2400" dirty="0" smtClean="0"/>
              <a:t>(“\</a:t>
            </a:r>
            <a:r>
              <a:rPr lang="en-GB" sz="2400" dirty="0" err="1" smtClean="0"/>
              <a:t>nEnter</a:t>
            </a:r>
            <a:r>
              <a:rPr lang="en-GB" sz="2400" dirty="0" smtClean="0"/>
              <a:t> Data:”);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GB" sz="2400" dirty="0" smtClean="0"/>
              <a:t>		</a:t>
            </a:r>
            <a:r>
              <a:rPr lang="en-GB" sz="2400" dirty="0" err="1" smtClean="0"/>
              <a:t>scanf</a:t>
            </a:r>
            <a:r>
              <a:rPr lang="en-GB" sz="2400" dirty="0" smtClean="0"/>
              <a:t>(“%d”, &amp;p-&gt;data);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GB" sz="2400" dirty="0" smtClean="0"/>
              <a:t>		p-&gt;left=p-&gt;right=NULL;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GB" sz="2400" dirty="0" smtClean="0"/>
              <a:t>}</a:t>
            </a:r>
          </a:p>
        </p:txBody>
      </p:sp>
      <p:sp>
        <p:nvSpPr>
          <p:cNvPr id="47109" name="TextBox 4"/>
          <p:cNvSpPr txBox="1">
            <a:spLocks noChangeArrowheads="1"/>
          </p:cNvSpPr>
          <p:nvPr/>
        </p:nvSpPr>
        <p:spPr bwMode="auto">
          <a:xfrm>
            <a:off x="76200" y="1447800"/>
            <a:ext cx="2514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Creating a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609BA0-D9A8-43C3-97A9-2DEB5C2581D0}" type="slidenum">
              <a:rPr lang="en-GB"/>
              <a:pPr>
                <a:defRPr/>
              </a:pPr>
              <a:t>39</a:t>
            </a:fld>
            <a:endParaRPr lang="en-GB"/>
          </a:p>
        </p:txBody>
      </p:sp>
      <p:sp>
        <p:nvSpPr>
          <p:cNvPr id="583684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155448"/>
            <a:ext cx="8534400" cy="1252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accent1">
                    <a:satMod val="150000"/>
                  </a:schemeClr>
                </a:solidFill>
              </a:rPr>
              <a:t>Trees: Operations in a Tree </a:t>
            </a:r>
            <a:r>
              <a:rPr lang="en-GB" sz="2200" dirty="0" smtClean="0">
                <a:solidFill>
                  <a:schemeClr val="accent1">
                    <a:satMod val="150000"/>
                  </a:schemeClr>
                </a:solidFill>
              </a:rPr>
              <a:t>{Contd..}</a:t>
            </a:r>
            <a:endParaRPr lang="en-GB" sz="2200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4813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8610600" cy="4800600"/>
          </a:xfrm>
        </p:spPr>
        <p:txBody>
          <a:bodyPr/>
          <a:lstStyle/>
          <a:p>
            <a:pPr lvl="1" eaLnBrk="1" hangingPunct="1"/>
            <a:r>
              <a:rPr lang="en-US" smtClean="0"/>
              <a:t>Nodes can be inserted into binary trees in between two other nodes or added after an external node</a:t>
            </a:r>
          </a:p>
          <a:p>
            <a:pPr lvl="1" eaLnBrk="1" hangingPunct="1"/>
            <a:r>
              <a:rPr lang="en-US" smtClean="0"/>
              <a:t>In binary trees, a node that is inserted is specified as child to the node after which it is added</a:t>
            </a:r>
          </a:p>
          <a:p>
            <a:pPr lvl="1" eaLnBrk="1" hangingPunct="1"/>
            <a:r>
              <a:rPr lang="en-US" smtClean="0"/>
              <a:t>Insertion can be made at</a:t>
            </a:r>
          </a:p>
          <a:p>
            <a:pPr lvl="2" eaLnBrk="1" hangingPunct="1"/>
            <a:r>
              <a:rPr lang="en-US" smtClean="0"/>
              <a:t>External nodes</a:t>
            </a:r>
          </a:p>
          <a:p>
            <a:pPr lvl="2" eaLnBrk="1" hangingPunct="1"/>
            <a:r>
              <a:rPr lang="en-US" smtClean="0"/>
              <a:t>Internal Nodes</a:t>
            </a:r>
          </a:p>
        </p:txBody>
      </p:sp>
      <p:sp>
        <p:nvSpPr>
          <p:cNvPr id="48133" name="TextBox 4"/>
          <p:cNvSpPr txBox="1">
            <a:spLocks noChangeArrowheads="1"/>
          </p:cNvSpPr>
          <p:nvPr/>
        </p:nvSpPr>
        <p:spPr bwMode="auto">
          <a:xfrm>
            <a:off x="228600" y="1600200"/>
            <a:ext cx="1574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Insertion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mtClean="0">
                <a:solidFill>
                  <a:schemeClr val="accent1">
                    <a:satMod val="150000"/>
                  </a:schemeClr>
                </a:solidFill>
              </a:rPr>
              <a:t>Trees: Some Examples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A tree </a:t>
            </a:r>
            <a:r>
              <a:rPr lang="en-US" smtClean="0"/>
              <a:t>represents a hierarchy, for example:</a:t>
            </a:r>
          </a:p>
          <a:p>
            <a:pPr lvl="1" eaLnBrk="1" hangingPunct="1"/>
            <a:r>
              <a:rPr lang="en-US" smtClean="0"/>
              <a:t>Organizational structure of a company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830513"/>
            <a:ext cx="5105400" cy="402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F97264-A859-4AD9-89F8-4667F02D6F53}" type="slidenum">
              <a:rPr lang="en-GB"/>
              <a:pPr>
                <a:defRPr/>
              </a:pPr>
              <a:t>40</a:t>
            </a:fld>
            <a:endParaRPr lang="en-GB"/>
          </a:p>
        </p:txBody>
      </p:sp>
      <p:sp>
        <p:nvSpPr>
          <p:cNvPr id="583684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155448"/>
            <a:ext cx="8534400" cy="1252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accent1">
                    <a:satMod val="150000"/>
                  </a:schemeClr>
                </a:solidFill>
              </a:rPr>
              <a:t>Trees: Operations in a Tree </a:t>
            </a:r>
            <a:r>
              <a:rPr lang="en-GB" sz="2200" dirty="0" smtClean="0">
                <a:solidFill>
                  <a:schemeClr val="accent1">
                    <a:satMod val="150000"/>
                  </a:schemeClr>
                </a:solidFill>
              </a:rPr>
              <a:t>{Contd..}</a:t>
            </a:r>
            <a:endParaRPr lang="en-GB" sz="2200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4915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8610600" cy="4648200"/>
          </a:xfrm>
        </p:spPr>
        <p:txBody>
          <a:bodyPr/>
          <a:lstStyle/>
          <a:p>
            <a:pPr eaLnBrk="1" hangingPunct="1"/>
            <a:r>
              <a:rPr lang="en-US" b="1" smtClean="0"/>
              <a:t>External nodes</a:t>
            </a:r>
          </a:p>
          <a:p>
            <a:pPr lvl="1" eaLnBrk="1" hangingPunct="1"/>
            <a:r>
              <a:rPr lang="en-US" smtClean="0"/>
              <a:t>Say that the external node being added on to is node A</a:t>
            </a:r>
          </a:p>
          <a:p>
            <a:pPr lvl="1" eaLnBrk="1" hangingPunct="1"/>
            <a:r>
              <a:rPr lang="en-US" smtClean="0"/>
              <a:t>To add a new node after node A, A assigns the new node as one of its children and the new node assigns node A as its parent.</a:t>
            </a:r>
          </a:p>
        </p:txBody>
      </p:sp>
      <p:sp>
        <p:nvSpPr>
          <p:cNvPr id="49157" name="TextBox 5"/>
          <p:cNvSpPr txBox="1">
            <a:spLocks noChangeArrowheads="1"/>
          </p:cNvSpPr>
          <p:nvPr/>
        </p:nvSpPr>
        <p:spPr bwMode="auto">
          <a:xfrm>
            <a:off x="228600" y="1600200"/>
            <a:ext cx="1574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Insertion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9383F1-B3A4-4437-AF70-8D3A374DE649}" type="slidenum">
              <a:rPr lang="en-GB"/>
              <a:pPr>
                <a:defRPr/>
              </a:pPr>
              <a:t>41</a:t>
            </a:fld>
            <a:endParaRPr lang="en-GB"/>
          </a:p>
        </p:txBody>
      </p:sp>
      <p:sp>
        <p:nvSpPr>
          <p:cNvPr id="583684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155448"/>
            <a:ext cx="8534400" cy="1252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accent1">
                    <a:satMod val="150000"/>
                  </a:schemeClr>
                </a:solidFill>
              </a:rPr>
              <a:t>Trees: Operations in a Tree </a:t>
            </a:r>
            <a:r>
              <a:rPr lang="en-GB" sz="2200" dirty="0" smtClean="0">
                <a:solidFill>
                  <a:schemeClr val="accent1">
                    <a:satMod val="150000"/>
                  </a:schemeClr>
                </a:solidFill>
              </a:rPr>
              <a:t>{Contd..}</a:t>
            </a:r>
            <a:endParaRPr lang="en-GB" sz="2200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5018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915400" cy="5029200"/>
          </a:xfrm>
        </p:spPr>
        <p:txBody>
          <a:bodyPr/>
          <a:lstStyle/>
          <a:p>
            <a:pPr eaLnBrk="1" hangingPunct="1"/>
            <a:r>
              <a:rPr lang="en-US" sz="2800" b="1" smtClean="0"/>
              <a:t>Internal nodes</a:t>
            </a:r>
          </a:p>
          <a:p>
            <a:pPr lvl="1" eaLnBrk="1" hangingPunct="1"/>
            <a:r>
              <a:rPr lang="en-US" sz="2400" smtClean="0"/>
              <a:t>Insertion on internal nodes is slightly more complex than on external nodes</a:t>
            </a:r>
          </a:p>
          <a:p>
            <a:pPr lvl="1" eaLnBrk="1" hangingPunct="1"/>
            <a:r>
              <a:rPr lang="en-US" sz="2400" smtClean="0"/>
              <a:t>Say that the internal node is node A and that node B is the child of A</a:t>
            </a:r>
          </a:p>
          <a:p>
            <a:pPr lvl="1" eaLnBrk="1" hangingPunct="1"/>
            <a:r>
              <a:rPr lang="en-US" sz="2400" smtClean="0"/>
              <a:t>If the insertion is to insert a right child, then B is the right child of A, and similarly with a left child insertion</a:t>
            </a:r>
          </a:p>
          <a:p>
            <a:pPr lvl="2" eaLnBrk="1" hangingPunct="1"/>
            <a:r>
              <a:rPr lang="en-US" sz="2000" smtClean="0"/>
              <a:t> A assigns its child to the new node and the new node assigns its parent to A</a:t>
            </a:r>
          </a:p>
          <a:p>
            <a:pPr lvl="2" eaLnBrk="1" hangingPunct="1"/>
            <a:r>
              <a:rPr lang="en-US" sz="2000" smtClean="0"/>
              <a:t>Then the new node assigns its child to B and B assigns its parent as the new node.</a:t>
            </a:r>
            <a:endParaRPr lang="en-GB" sz="1200" smtClean="0"/>
          </a:p>
        </p:txBody>
      </p:sp>
      <p:sp>
        <p:nvSpPr>
          <p:cNvPr id="50181" name="TextBox 4"/>
          <p:cNvSpPr txBox="1">
            <a:spLocks noChangeArrowheads="1"/>
          </p:cNvSpPr>
          <p:nvPr/>
        </p:nvSpPr>
        <p:spPr bwMode="auto">
          <a:xfrm>
            <a:off x="76200" y="1447800"/>
            <a:ext cx="1106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Insert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70291-97C2-4040-9AF9-5B1E71957831}" type="slidenum">
              <a:rPr lang="en-GB"/>
              <a:pPr>
                <a:defRPr/>
              </a:pPr>
              <a:t>42</a:t>
            </a:fld>
            <a:endParaRPr lang="en-GB"/>
          </a:p>
        </p:txBody>
      </p:sp>
      <p:sp>
        <p:nvSpPr>
          <p:cNvPr id="583684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155448"/>
            <a:ext cx="8534400" cy="1252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accent1">
                    <a:satMod val="150000"/>
                  </a:schemeClr>
                </a:solidFill>
              </a:rPr>
              <a:t>Trees: Operations in a Tree </a:t>
            </a:r>
            <a:r>
              <a:rPr lang="en-GB" sz="2200" dirty="0" smtClean="0">
                <a:solidFill>
                  <a:schemeClr val="accent1">
                    <a:satMod val="150000"/>
                  </a:schemeClr>
                </a:solidFill>
              </a:rPr>
              <a:t>{Contd..}</a:t>
            </a:r>
            <a:endParaRPr lang="en-GB" sz="2200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51204" name="TextBox 4"/>
          <p:cNvSpPr txBox="1">
            <a:spLocks noChangeArrowheads="1"/>
          </p:cNvSpPr>
          <p:nvPr/>
        </p:nvSpPr>
        <p:spPr bwMode="auto">
          <a:xfrm>
            <a:off x="76200" y="1447800"/>
            <a:ext cx="1106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Insert</a:t>
            </a:r>
          </a:p>
        </p:txBody>
      </p:sp>
      <p:pic>
        <p:nvPicPr>
          <p:cNvPr id="5120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450" y="2743200"/>
            <a:ext cx="76263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A6A7CD-7B5B-4567-B005-3934ECAD5247}" type="slidenum">
              <a:rPr lang="en-GB"/>
              <a:pPr>
                <a:defRPr/>
              </a:pPr>
              <a:t>43</a:t>
            </a:fld>
            <a:endParaRPr lang="en-GB"/>
          </a:p>
        </p:txBody>
      </p:sp>
      <p:sp>
        <p:nvSpPr>
          <p:cNvPr id="583684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155448"/>
            <a:ext cx="8534400" cy="1252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accent1">
                    <a:satMod val="150000"/>
                  </a:schemeClr>
                </a:solidFill>
              </a:rPr>
              <a:t>Trees: Operations in a Tree </a:t>
            </a:r>
            <a:r>
              <a:rPr lang="en-GB" sz="2200" dirty="0" smtClean="0">
                <a:solidFill>
                  <a:schemeClr val="accent1">
                    <a:satMod val="150000"/>
                  </a:schemeClr>
                </a:solidFill>
              </a:rPr>
              <a:t>{Contd..}</a:t>
            </a:r>
            <a:endParaRPr lang="en-GB" sz="2200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5222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763000" cy="5029200"/>
          </a:xfrm>
        </p:spPr>
        <p:txBody>
          <a:bodyPr/>
          <a:lstStyle/>
          <a:p>
            <a:pPr eaLnBrk="1" hangingPunct="1"/>
            <a:r>
              <a:rPr lang="en-US" sz="2800" smtClean="0"/>
              <a:t>Deletion is the process whereby a node is removed from the tree. </a:t>
            </a:r>
          </a:p>
          <a:p>
            <a:pPr eaLnBrk="1" hangingPunct="1"/>
            <a:r>
              <a:rPr lang="en-US" sz="2800" smtClean="0"/>
              <a:t>Only certain nodes in a binary tree can be removed unambiguously</a:t>
            </a:r>
          </a:p>
          <a:p>
            <a:pPr lvl="1" eaLnBrk="1" hangingPunct="1"/>
            <a:r>
              <a:rPr lang="en-US" b="1" smtClean="0"/>
              <a:t>Node with zero or one children</a:t>
            </a:r>
          </a:p>
          <a:p>
            <a:pPr lvl="1" eaLnBrk="1" hangingPunct="1"/>
            <a:r>
              <a:rPr lang="en-US" b="1" smtClean="0"/>
              <a:t>Node with two children</a:t>
            </a:r>
          </a:p>
        </p:txBody>
      </p:sp>
      <p:sp>
        <p:nvSpPr>
          <p:cNvPr id="52229" name="TextBox 4"/>
          <p:cNvSpPr txBox="1">
            <a:spLocks noChangeArrowheads="1"/>
          </p:cNvSpPr>
          <p:nvPr/>
        </p:nvSpPr>
        <p:spPr bwMode="auto">
          <a:xfrm>
            <a:off x="76200" y="1447800"/>
            <a:ext cx="11763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Delete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2AA4D1-ED8E-4A4A-9CAA-9D3FBFDF377E}" type="slidenum">
              <a:rPr lang="en-GB"/>
              <a:pPr>
                <a:defRPr/>
              </a:pPr>
              <a:t>44</a:t>
            </a:fld>
            <a:endParaRPr lang="en-GB"/>
          </a:p>
        </p:txBody>
      </p:sp>
      <p:sp>
        <p:nvSpPr>
          <p:cNvPr id="583684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155448"/>
            <a:ext cx="8534400" cy="1252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accent1">
                    <a:satMod val="150000"/>
                  </a:schemeClr>
                </a:solidFill>
              </a:rPr>
              <a:t>Trees: Operations in a Tree </a:t>
            </a:r>
            <a:r>
              <a:rPr lang="en-GB" sz="2200" dirty="0" smtClean="0">
                <a:solidFill>
                  <a:schemeClr val="accent1">
                    <a:satMod val="150000"/>
                  </a:schemeClr>
                </a:solidFill>
              </a:rPr>
              <a:t>{Contd..}</a:t>
            </a:r>
            <a:endParaRPr lang="en-GB" sz="2200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5325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915400" cy="5029200"/>
          </a:xfrm>
        </p:spPr>
        <p:txBody>
          <a:bodyPr/>
          <a:lstStyle/>
          <a:p>
            <a:pPr eaLnBrk="1" hangingPunct="1"/>
            <a:r>
              <a:rPr lang="en-US" sz="2800" b="1" smtClean="0"/>
              <a:t>Node with zero or one children</a:t>
            </a:r>
          </a:p>
          <a:p>
            <a:pPr lvl="1" eaLnBrk="1" hangingPunct="1"/>
            <a:r>
              <a:rPr lang="en-US" sz="2600" smtClean="0"/>
              <a:t>Say that the node to delete is node A.</a:t>
            </a:r>
          </a:p>
          <a:p>
            <a:pPr lvl="1" eaLnBrk="1" hangingPunct="1"/>
            <a:r>
              <a:rPr lang="en-US" sz="2600" smtClean="0"/>
              <a:t>If a node has no children, deletion is accomplished by setting the child of A's parent to NULL and A's parent to null</a:t>
            </a:r>
          </a:p>
          <a:p>
            <a:pPr lvl="1" eaLnBrk="1" hangingPunct="1"/>
            <a:r>
              <a:rPr lang="en-US" sz="2600" smtClean="0"/>
              <a:t>If it has one child, set the parent of A's child to A's parent and set the child of A's parent to A's child</a:t>
            </a:r>
          </a:p>
        </p:txBody>
      </p:sp>
      <p:sp>
        <p:nvSpPr>
          <p:cNvPr id="53253" name="TextBox 4"/>
          <p:cNvSpPr txBox="1">
            <a:spLocks noChangeArrowheads="1"/>
          </p:cNvSpPr>
          <p:nvPr/>
        </p:nvSpPr>
        <p:spPr bwMode="auto">
          <a:xfrm>
            <a:off x="76200" y="1447800"/>
            <a:ext cx="11763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Delete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F2BD4-E5C8-45A7-854C-79219B8E5FC0}" type="slidenum">
              <a:rPr lang="en-GB"/>
              <a:pPr>
                <a:defRPr/>
              </a:pPr>
              <a:t>45</a:t>
            </a:fld>
            <a:endParaRPr lang="en-GB"/>
          </a:p>
        </p:txBody>
      </p:sp>
      <p:sp>
        <p:nvSpPr>
          <p:cNvPr id="583684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155448"/>
            <a:ext cx="8534400" cy="1252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accent1">
                    <a:satMod val="150000"/>
                  </a:schemeClr>
                </a:solidFill>
              </a:rPr>
              <a:t>Trees: Operations in a Tree </a:t>
            </a:r>
            <a:r>
              <a:rPr lang="en-GB" sz="2200" dirty="0" smtClean="0">
                <a:solidFill>
                  <a:schemeClr val="accent1">
                    <a:satMod val="150000"/>
                  </a:schemeClr>
                </a:solidFill>
              </a:rPr>
              <a:t>{Contd..}</a:t>
            </a:r>
            <a:endParaRPr lang="en-GB" sz="2200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5427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763000" cy="5029200"/>
          </a:xfrm>
        </p:spPr>
        <p:txBody>
          <a:bodyPr/>
          <a:lstStyle/>
          <a:p>
            <a:pPr eaLnBrk="1" hangingPunct="1"/>
            <a:r>
              <a:rPr lang="en-US" sz="2800" b="1" smtClean="0"/>
              <a:t>Node with two children</a:t>
            </a:r>
          </a:p>
          <a:p>
            <a:pPr lvl="1" eaLnBrk="1" hangingPunct="1"/>
            <a:r>
              <a:rPr lang="en-US" sz="2600" smtClean="0"/>
              <a:t>In a binary tree, a node with two children cannot be deleted unambiguously</a:t>
            </a:r>
          </a:p>
          <a:p>
            <a:pPr lvl="1" eaLnBrk="1" hangingPunct="1"/>
            <a:r>
              <a:rPr lang="en-US" sz="2600" smtClean="0"/>
              <a:t>However, in certain binary trees these nodes </a:t>
            </a:r>
            <a:r>
              <a:rPr lang="en-US" sz="2600" i="1" smtClean="0"/>
              <a:t>can</a:t>
            </a:r>
            <a:r>
              <a:rPr lang="en-US" sz="2600" smtClean="0"/>
              <a:t> be deleted, including binary search trees</a:t>
            </a:r>
          </a:p>
          <a:p>
            <a:pPr eaLnBrk="1" hangingPunct="1"/>
            <a:endParaRPr lang="en-GB" sz="2000" smtClean="0"/>
          </a:p>
        </p:txBody>
      </p:sp>
      <p:sp>
        <p:nvSpPr>
          <p:cNvPr id="54277" name="TextBox 4"/>
          <p:cNvSpPr txBox="1">
            <a:spLocks noChangeArrowheads="1"/>
          </p:cNvSpPr>
          <p:nvPr/>
        </p:nvSpPr>
        <p:spPr bwMode="auto">
          <a:xfrm>
            <a:off x="76200" y="1447800"/>
            <a:ext cx="11763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Delete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3E93D3-0135-4F32-A9AA-285324FDED4F}" type="slidenum">
              <a:rPr lang="en-GB"/>
              <a:pPr>
                <a:defRPr/>
              </a:pPr>
              <a:t>46</a:t>
            </a:fld>
            <a:endParaRPr lang="en-GB"/>
          </a:p>
        </p:txBody>
      </p:sp>
      <p:sp>
        <p:nvSpPr>
          <p:cNvPr id="583684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155448"/>
            <a:ext cx="8534400" cy="1252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accent1">
                    <a:satMod val="150000"/>
                  </a:schemeClr>
                </a:solidFill>
              </a:rPr>
              <a:t>Trees: Operations in a Tree </a:t>
            </a:r>
            <a:r>
              <a:rPr lang="en-GB" sz="2200" dirty="0" smtClean="0">
                <a:solidFill>
                  <a:schemeClr val="accent1">
                    <a:satMod val="150000"/>
                  </a:schemeClr>
                </a:solidFill>
              </a:rPr>
              <a:t>{Contd..}</a:t>
            </a:r>
            <a:endParaRPr lang="en-GB" sz="2200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55300" name="TextBox 4"/>
          <p:cNvSpPr txBox="1">
            <a:spLocks noChangeArrowheads="1"/>
          </p:cNvSpPr>
          <p:nvPr/>
        </p:nvSpPr>
        <p:spPr bwMode="auto">
          <a:xfrm>
            <a:off x="76200" y="1447800"/>
            <a:ext cx="11763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Delete</a:t>
            </a:r>
          </a:p>
        </p:txBody>
      </p:sp>
      <p:pic>
        <p:nvPicPr>
          <p:cNvPr id="5530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743200"/>
            <a:ext cx="7837488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D88970-B723-4687-A6A4-3480FC727D23}" type="slidenum">
              <a:rPr lang="en-GB"/>
              <a:pPr>
                <a:defRPr/>
              </a:pPr>
              <a:t>47</a:t>
            </a:fld>
            <a:endParaRPr lang="en-GB"/>
          </a:p>
        </p:txBody>
      </p:sp>
      <p:sp>
        <p:nvSpPr>
          <p:cNvPr id="583684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155448"/>
            <a:ext cx="8534400" cy="1252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accent1">
                    <a:satMod val="150000"/>
                  </a:schemeClr>
                </a:solidFill>
              </a:rPr>
              <a:t>Trees: Operations in a Tree </a:t>
            </a:r>
            <a:r>
              <a:rPr lang="en-GB" sz="2200" dirty="0" smtClean="0">
                <a:solidFill>
                  <a:schemeClr val="accent1">
                    <a:satMod val="150000"/>
                  </a:schemeClr>
                </a:solidFill>
              </a:rPr>
              <a:t>{Contd..}</a:t>
            </a:r>
            <a:endParaRPr lang="en-GB" sz="2200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5632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7620000" cy="5029200"/>
          </a:xfrm>
        </p:spPr>
        <p:txBody>
          <a:bodyPr/>
          <a:lstStyle/>
          <a:p>
            <a:pPr eaLnBrk="1" hangingPunct="1"/>
            <a:r>
              <a:rPr lang="en-US" sz="2400" b="1" smtClean="0"/>
              <a:t>Using binary Search Tree</a:t>
            </a:r>
            <a:endParaRPr lang="en-GB" sz="2000" smtClean="0"/>
          </a:p>
        </p:txBody>
      </p:sp>
      <p:sp>
        <p:nvSpPr>
          <p:cNvPr id="56325" name="TextBox 4"/>
          <p:cNvSpPr txBox="1">
            <a:spLocks noChangeArrowheads="1"/>
          </p:cNvSpPr>
          <p:nvPr/>
        </p:nvSpPr>
        <p:spPr bwMode="auto">
          <a:xfrm>
            <a:off x="76200" y="1447800"/>
            <a:ext cx="1249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70CC7-2BD0-43B4-990A-B66148EEA460}" type="slidenum">
              <a:rPr lang="en-GB"/>
              <a:pPr>
                <a:defRPr/>
              </a:pPr>
              <a:t>48</a:t>
            </a:fld>
            <a:endParaRPr lang="en-GB"/>
          </a:p>
        </p:txBody>
      </p:sp>
      <p:sp>
        <p:nvSpPr>
          <p:cNvPr id="583684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155448"/>
            <a:ext cx="8534400" cy="1252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accent1">
                    <a:satMod val="150000"/>
                  </a:schemeClr>
                </a:solidFill>
              </a:rPr>
              <a:t>Trees: Operations in a Tree </a:t>
            </a:r>
            <a:r>
              <a:rPr lang="en-GB" sz="2200" dirty="0" smtClean="0">
                <a:solidFill>
                  <a:schemeClr val="accent1">
                    <a:satMod val="150000"/>
                  </a:schemeClr>
                </a:solidFill>
              </a:rPr>
              <a:t>{Contd..}</a:t>
            </a:r>
            <a:endParaRPr lang="en-GB" sz="2200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573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915400" cy="5029200"/>
          </a:xfrm>
        </p:spPr>
        <p:txBody>
          <a:bodyPr/>
          <a:lstStyle/>
          <a:p>
            <a:pPr eaLnBrk="1" hangingPunct="1"/>
            <a:r>
              <a:rPr lang="en-GB" sz="3600" smtClean="0"/>
              <a:t>If p is pointer to node nd then,</a:t>
            </a:r>
          </a:p>
          <a:p>
            <a:pPr lvl="1" eaLnBrk="1" hangingPunct="1"/>
            <a:r>
              <a:rPr lang="en-GB" sz="2600" smtClean="0"/>
              <a:t>isleft(p) returns true if nd is a left son else returns false</a:t>
            </a:r>
          </a:p>
          <a:p>
            <a:pPr lvl="1" eaLnBrk="1" hangingPunct="1"/>
            <a:r>
              <a:rPr lang="en-GB" sz="2600" smtClean="0"/>
              <a:t>isright(p) returns true if nd is a right son else returns false</a:t>
            </a:r>
          </a:p>
          <a:p>
            <a:pPr lvl="1" eaLnBrk="1" hangingPunct="1"/>
            <a:r>
              <a:rPr lang="en-GB" sz="2600" smtClean="0"/>
              <a:t>left(p) returns pointer to left son of P</a:t>
            </a:r>
          </a:p>
          <a:p>
            <a:pPr lvl="1" eaLnBrk="1" hangingPunct="1"/>
            <a:r>
              <a:rPr lang="en-GB" sz="2600" smtClean="0"/>
              <a:t>right(p) returns pointer to right son of P</a:t>
            </a:r>
          </a:p>
          <a:p>
            <a:pPr lvl="1" eaLnBrk="1" hangingPunct="1"/>
            <a:r>
              <a:rPr lang="en-GB" sz="2600" smtClean="0"/>
              <a:t>father(p) returns pointer to father of P</a:t>
            </a:r>
          </a:p>
          <a:p>
            <a:pPr lvl="1" eaLnBrk="1" hangingPunct="1"/>
            <a:r>
              <a:rPr lang="en-GB" sz="2600" smtClean="0"/>
              <a:t>brother(p) returns pointer to sibling of P</a:t>
            </a:r>
          </a:p>
          <a:p>
            <a:pPr eaLnBrk="1" hangingPunct="1"/>
            <a:endParaRPr lang="en-GB" sz="2000" smtClean="0"/>
          </a:p>
        </p:txBody>
      </p:sp>
      <p:sp>
        <p:nvSpPr>
          <p:cNvPr id="57349" name="TextBox 4"/>
          <p:cNvSpPr txBox="1">
            <a:spLocks noChangeArrowheads="1"/>
          </p:cNvSpPr>
          <p:nvPr/>
        </p:nvSpPr>
        <p:spPr bwMode="auto">
          <a:xfrm>
            <a:off x="76200" y="1447800"/>
            <a:ext cx="3327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Primitive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606C89-7D72-4B2A-BB5A-A7DFD03965AD}" type="slidenum">
              <a:rPr lang="en-GB"/>
              <a:pPr>
                <a:defRPr/>
              </a:pPr>
              <a:t>49</a:t>
            </a:fld>
            <a:endParaRPr lang="en-GB"/>
          </a:p>
        </p:txBody>
      </p:sp>
      <p:sp>
        <p:nvSpPr>
          <p:cNvPr id="583684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155448"/>
            <a:ext cx="8534400" cy="1252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accent1">
                    <a:satMod val="150000"/>
                  </a:schemeClr>
                </a:solidFill>
              </a:rPr>
              <a:t>Trees: Operations in a Tree </a:t>
            </a:r>
            <a:r>
              <a:rPr lang="en-GB" sz="2200" dirty="0" smtClean="0">
                <a:solidFill>
                  <a:schemeClr val="accent1">
                    <a:satMod val="150000"/>
                  </a:schemeClr>
                </a:solidFill>
              </a:rPr>
              <a:t>{Contd..}</a:t>
            </a:r>
            <a:endParaRPr lang="en-GB" sz="2200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5837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915400" cy="4648200"/>
          </a:xfrm>
        </p:spPr>
        <p:txBody>
          <a:bodyPr/>
          <a:lstStyle/>
          <a:p>
            <a:pPr indent="20638" eaLnBrk="1" hangingPunct="1">
              <a:lnSpc>
                <a:spcPct val="80000"/>
              </a:lnSpc>
            </a:pPr>
            <a:r>
              <a:rPr lang="en-US" sz="2400" smtClean="0"/>
              <a:t> The </a:t>
            </a:r>
            <a:r>
              <a:rPr lang="en-US" sz="2400" b="1" i="1" smtClean="0"/>
              <a:t>maketree() </a:t>
            </a:r>
            <a:r>
              <a:rPr lang="en-US" sz="2400" smtClean="0"/>
              <a:t>function allocates a node and sets it as the root of a single node binary tree</a:t>
            </a:r>
            <a:r>
              <a:rPr lang="en-US" sz="2000" smtClean="0"/>
              <a:t>.</a:t>
            </a:r>
            <a:endParaRPr lang="tr-TR" sz="2000" smtClean="0"/>
          </a:p>
          <a:p>
            <a:pPr indent="20638" eaLnBrk="1" hangingPunct="1">
              <a:lnSpc>
                <a:spcPct val="80000"/>
              </a:lnSpc>
            </a:pPr>
            <a:endParaRPr lang="en-US" sz="2000" smtClean="0"/>
          </a:p>
          <a:p>
            <a:pPr lvl="1" indent="2063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2400" b="1" smtClean="0"/>
              <a:t>NODEPTR </a:t>
            </a:r>
            <a:r>
              <a:rPr lang="en-US" sz="2400" b="1" smtClean="0"/>
              <a:t>maketree(int x)</a:t>
            </a:r>
          </a:p>
          <a:p>
            <a:pPr lvl="1" indent="2063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/>
              <a:t>{</a:t>
            </a:r>
          </a:p>
          <a:p>
            <a:pPr lvl="2" indent="2063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2000" b="1" smtClean="0"/>
              <a:t>NODEPTR </a:t>
            </a:r>
            <a:r>
              <a:rPr lang="en-US" sz="2000" b="1" smtClean="0"/>
              <a:t>p;</a:t>
            </a:r>
          </a:p>
          <a:p>
            <a:pPr lvl="2" indent="2063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/>
              <a:t>p = create();</a:t>
            </a:r>
          </a:p>
          <a:p>
            <a:pPr lvl="2" indent="2063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/>
              <a:t>p-&gt;info = x;</a:t>
            </a:r>
          </a:p>
          <a:p>
            <a:pPr lvl="2" indent="2063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/>
              <a:t>p-&gt;left = NULL;</a:t>
            </a:r>
          </a:p>
          <a:p>
            <a:pPr lvl="2" indent="2063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/>
              <a:t>p-&gt;right = NULL;</a:t>
            </a:r>
          </a:p>
          <a:p>
            <a:pPr lvl="2" indent="2063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/>
              <a:t>return p;</a:t>
            </a:r>
          </a:p>
          <a:p>
            <a:pPr lvl="1" indent="2063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/>
              <a:t>}</a:t>
            </a:r>
            <a:endParaRPr lang="en-US" sz="2400" smtClean="0"/>
          </a:p>
        </p:txBody>
      </p:sp>
      <p:sp>
        <p:nvSpPr>
          <p:cNvPr id="58373" name="TextBox 4"/>
          <p:cNvSpPr txBox="1">
            <a:spLocks noChangeArrowheads="1"/>
          </p:cNvSpPr>
          <p:nvPr/>
        </p:nvSpPr>
        <p:spPr bwMode="auto">
          <a:xfrm>
            <a:off x="76200" y="1447800"/>
            <a:ext cx="3327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Primitive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Trees: Some Examples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smtClean="0"/>
              <a:t>Table of contents of a book</a:t>
            </a:r>
          </a:p>
        </p:txBody>
      </p:sp>
      <p:pic>
        <p:nvPicPr>
          <p:cNvPr id="13316" name="Picture 10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819400"/>
            <a:ext cx="7315200" cy="278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D2B97D-C61A-400F-9690-28F9F433A776}" type="slidenum">
              <a:rPr lang="en-GB"/>
              <a:pPr>
                <a:defRPr/>
              </a:pPr>
              <a:t>50</a:t>
            </a:fld>
            <a:endParaRPr lang="en-GB"/>
          </a:p>
        </p:txBody>
      </p:sp>
      <p:sp>
        <p:nvSpPr>
          <p:cNvPr id="583684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155448"/>
            <a:ext cx="8534400" cy="1252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accent1">
                    <a:satMod val="150000"/>
                  </a:schemeClr>
                </a:solidFill>
              </a:rPr>
              <a:t>Trees: Operations in a Tree </a:t>
            </a:r>
            <a:r>
              <a:rPr lang="en-GB" sz="2200" dirty="0" smtClean="0">
                <a:solidFill>
                  <a:schemeClr val="accent1">
                    <a:satMod val="150000"/>
                  </a:schemeClr>
                </a:solidFill>
              </a:rPr>
              <a:t>{Contd..}</a:t>
            </a:r>
            <a:endParaRPr lang="en-GB" sz="2200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5836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915400" cy="1066800"/>
          </a:xfrm>
        </p:spPr>
        <p:txBody>
          <a:bodyPr rtlCol="0">
            <a:normAutofit fontScale="92500"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600" dirty="0" smtClean="0"/>
              <a:t>The </a:t>
            </a:r>
            <a:r>
              <a:rPr lang="en-US" sz="2600" b="1" i="1" dirty="0" err="1" smtClean="0"/>
              <a:t>setleft</a:t>
            </a:r>
            <a:r>
              <a:rPr lang="en-US" sz="2600" b="1" i="1" dirty="0" smtClean="0"/>
              <a:t>() </a:t>
            </a:r>
            <a:r>
              <a:rPr lang="en-US" sz="2600" dirty="0" smtClean="0"/>
              <a:t>and </a:t>
            </a:r>
            <a:r>
              <a:rPr lang="en-US" sz="2600" b="1" i="1" dirty="0" err="1" smtClean="0"/>
              <a:t>setright</a:t>
            </a:r>
            <a:r>
              <a:rPr lang="en-US" sz="2600" b="1" i="1" dirty="0" smtClean="0"/>
              <a:t>() </a:t>
            </a:r>
            <a:r>
              <a:rPr lang="en-US" sz="2600" dirty="0" smtClean="0"/>
              <a:t>functions sets a node with content </a:t>
            </a:r>
            <a:r>
              <a:rPr lang="en-US" sz="2600" b="1" i="1" dirty="0" smtClean="0"/>
              <a:t>x </a:t>
            </a:r>
            <a:r>
              <a:rPr lang="en-US" sz="2600" dirty="0" smtClean="0"/>
              <a:t>as the left son and right son of</a:t>
            </a:r>
            <a:r>
              <a:rPr lang="tr-TR" sz="2600" dirty="0" smtClean="0"/>
              <a:t> </a:t>
            </a:r>
            <a:r>
              <a:rPr lang="en-US" sz="2600" dirty="0" smtClean="0"/>
              <a:t>the node </a:t>
            </a:r>
            <a:r>
              <a:rPr lang="en-US" sz="2600" b="1" i="1" dirty="0" smtClean="0"/>
              <a:t>p </a:t>
            </a:r>
            <a:r>
              <a:rPr lang="en-US" sz="2600" dirty="0" smtClean="0"/>
              <a:t>respectively</a:t>
            </a:r>
            <a:endParaRPr lang="tr-TR" sz="2000" dirty="0" smtClean="0"/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GB" sz="2000" dirty="0" smtClean="0"/>
          </a:p>
        </p:txBody>
      </p:sp>
      <p:sp>
        <p:nvSpPr>
          <p:cNvPr id="59397" name="TextBox 4"/>
          <p:cNvSpPr txBox="1">
            <a:spLocks noChangeArrowheads="1"/>
          </p:cNvSpPr>
          <p:nvPr/>
        </p:nvSpPr>
        <p:spPr bwMode="auto">
          <a:xfrm>
            <a:off x="76200" y="1447800"/>
            <a:ext cx="3327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Primitive Operations</a:t>
            </a:r>
          </a:p>
        </p:txBody>
      </p:sp>
      <p:graphicFrame>
        <p:nvGraphicFramePr>
          <p:cNvPr id="6" name="Group 27"/>
          <p:cNvGraphicFramePr>
            <a:graphicFrameLocks/>
          </p:cNvGraphicFramePr>
          <p:nvPr/>
        </p:nvGraphicFramePr>
        <p:xfrm>
          <a:off x="468313" y="3068638"/>
          <a:ext cx="8496300" cy="3687762"/>
        </p:xfrm>
        <a:graphic>
          <a:graphicData uri="http://schemas.openxmlformats.org/drawingml/2006/table">
            <a:tbl>
              <a:tblPr/>
              <a:tblGrid>
                <a:gridCol w="4249737"/>
                <a:gridCol w="4246563"/>
              </a:tblGrid>
              <a:tr h="3240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void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setleft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NODEPTR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p, int x)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{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if(p == NULL){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printf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(“void insertion\n”);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else if (p-&gt;left != NULL)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printf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(“invalid insertion\n”);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else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p-&gt;left =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maketree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(x);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}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void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setright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NODEPTR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p, int x)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{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if(p == NULL){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printf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(“void insertion\n”);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else if (p-&gt;right != NULL)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printf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(“invalid insertion\n”);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else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p-&gt;right =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maketree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(x);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}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B158E-8DF0-4FE2-9C69-57C9467C750B}" type="slidenum">
              <a:rPr lang="en-GB"/>
              <a:pPr>
                <a:defRPr/>
              </a:pPr>
              <a:t>51</a:t>
            </a:fld>
            <a:endParaRPr lang="en-GB"/>
          </a:p>
        </p:txBody>
      </p:sp>
      <p:sp>
        <p:nvSpPr>
          <p:cNvPr id="5888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Binary Search Trees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All items in </a:t>
            </a:r>
            <a:r>
              <a:rPr lang="en-GB" smtClean="0">
                <a:solidFill>
                  <a:schemeClr val="accent2"/>
                </a:solidFill>
              </a:rPr>
              <a:t>the left subtree &lt; the root</a:t>
            </a:r>
            <a:r>
              <a:rPr lang="en-GB" smtClean="0"/>
              <a:t>.</a:t>
            </a:r>
          </a:p>
          <a:p>
            <a:pPr eaLnBrk="1" hangingPunct="1"/>
            <a:r>
              <a:rPr lang="en-GB" smtClean="0"/>
              <a:t>All items in </a:t>
            </a:r>
            <a:r>
              <a:rPr lang="en-GB" smtClean="0">
                <a:solidFill>
                  <a:schemeClr val="accent2"/>
                </a:solidFill>
              </a:rPr>
              <a:t>the right subtree &gt;= the root</a:t>
            </a:r>
            <a:r>
              <a:rPr lang="en-GB" smtClean="0"/>
              <a:t>.</a:t>
            </a:r>
          </a:p>
          <a:p>
            <a:pPr eaLnBrk="1" hangingPunct="1"/>
            <a:r>
              <a:rPr lang="en-GB" smtClean="0"/>
              <a:t>Each subtree is itself a binary search tree. </a:t>
            </a:r>
          </a:p>
          <a:p>
            <a:pPr lvl="1" eaLnBrk="1" hangingPunct="1"/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04E9CA-C773-4510-B429-8AA80E4B78D9}" type="slidenum">
              <a:rPr lang="en-GB"/>
              <a:pPr>
                <a:defRPr/>
              </a:pPr>
              <a:t>52</a:t>
            </a:fld>
            <a:endParaRPr lang="en-GB"/>
          </a:p>
        </p:txBody>
      </p:sp>
      <p:sp>
        <p:nvSpPr>
          <p:cNvPr id="589843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Binary Search Tree Traversals</a:t>
            </a:r>
          </a:p>
        </p:txBody>
      </p:sp>
      <p:sp>
        <p:nvSpPr>
          <p:cNvPr id="61444" name="Oval 3"/>
          <p:cNvSpPr>
            <a:spLocks noChangeArrowheads="1"/>
          </p:cNvSpPr>
          <p:nvPr/>
        </p:nvSpPr>
        <p:spPr bwMode="auto">
          <a:xfrm>
            <a:off x="2533650" y="28194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23</a:t>
            </a:r>
          </a:p>
        </p:txBody>
      </p:sp>
      <p:cxnSp>
        <p:nvCxnSpPr>
          <p:cNvPr id="61445" name="AutoShape 4"/>
          <p:cNvCxnSpPr>
            <a:cxnSpLocks noChangeShapeType="1"/>
            <a:stCxn id="61444" idx="3"/>
            <a:endCxn id="61447" idx="7"/>
          </p:cNvCxnSpPr>
          <p:nvPr/>
        </p:nvCxnSpPr>
        <p:spPr bwMode="auto">
          <a:xfrm flipH="1">
            <a:off x="1968500" y="3154363"/>
            <a:ext cx="636588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446" name="AutoShape 5"/>
          <p:cNvCxnSpPr>
            <a:cxnSpLocks noChangeShapeType="1"/>
            <a:stCxn id="61444" idx="5"/>
            <a:endCxn id="61452" idx="1"/>
          </p:cNvCxnSpPr>
          <p:nvPr/>
        </p:nvCxnSpPr>
        <p:spPr bwMode="auto">
          <a:xfrm>
            <a:off x="2954338" y="3154363"/>
            <a:ext cx="635000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1447" name="Oval 6"/>
          <p:cNvSpPr>
            <a:spLocks noChangeArrowheads="1"/>
          </p:cNvSpPr>
          <p:nvPr/>
        </p:nvSpPr>
        <p:spPr bwMode="auto">
          <a:xfrm>
            <a:off x="1547813" y="3429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61448" name="Oval 7"/>
          <p:cNvSpPr>
            <a:spLocks noChangeArrowheads="1"/>
          </p:cNvSpPr>
          <p:nvPr/>
        </p:nvSpPr>
        <p:spPr bwMode="auto">
          <a:xfrm>
            <a:off x="1055688" y="4114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61449" name="Oval 8"/>
          <p:cNvSpPr>
            <a:spLocks noChangeArrowheads="1"/>
          </p:cNvSpPr>
          <p:nvPr/>
        </p:nvSpPr>
        <p:spPr bwMode="auto">
          <a:xfrm>
            <a:off x="2039938" y="41148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61450" name="AutoShape 9"/>
          <p:cNvCxnSpPr>
            <a:cxnSpLocks noChangeShapeType="1"/>
            <a:stCxn id="61447" idx="3"/>
            <a:endCxn id="61448" idx="0"/>
          </p:cNvCxnSpPr>
          <p:nvPr/>
        </p:nvCxnSpPr>
        <p:spPr bwMode="auto">
          <a:xfrm flipH="1">
            <a:off x="1301750" y="37639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451" name="AutoShape 10"/>
          <p:cNvCxnSpPr>
            <a:cxnSpLocks noChangeShapeType="1"/>
            <a:stCxn id="61447" idx="5"/>
            <a:endCxn id="61449" idx="0"/>
          </p:cNvCxnSpPr>
          <p:nvPr/>
        </p:nvCxnSpPr>
        <p:spPr bwMode="auto">
          <a:xfrm>
            <a:off x="1968500" y="37639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1452" name="Oval 11"/>
          <p:cNvSpPr>
            <a:spLocks noChangeArrowheads="1"/>
          </p:cNvSpPr>
          <p:nvPr/>
        </p:nvSpPr>
        <p:spPr bwMode="auto">
          <a:xfrm>
            <a:off x="3517900" y="3429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44</a:t>
            </a:r>
          </a:p>
        </p:txBody>
      </p:sp>
      <p:sp>
        <p:nvSpPr>
          <p:cNvPr id="61453" name="Oval 12"/>
          <p:cNvSpPr>
            <a:spLocks noChangeArrowheads="1"/>
          </p:cNvSpPr>
          <p:nvPr/>
        </p:nvSpPr>
        <p:spPr bwMode="auto">
          <a:xfrm>
            <a:off x="3025775" y="4114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35</a:t>
            </a:r>
          </a:p>
        </p:txBody>
      </p:sp>
      <p:cxnSp>
        <p:nvCxnSpPr>
          <p:cNvPr id="61454" name="AutoShape 13"/>
          <p:cNvCxnSpPr>
            <a:cxnSpLocks noChangeShapeType="1"/>
            <a:stCxn id="61452" idx="3"/>
            <a:endCxn id="61453" idx="0"/>
          </p:cNvCxnSpPr>
          <p:nvPr/>
        </p:nvCxnSpPr>
        <p:spPr bwMode="auto">
          <a:xfrm flipH="1">
            <a:off x="3271838" y="37639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1455" name="Oval 14"/>
          <p:cNvSpPr>
            <a:spLocks noChangeArrowheads="1"/>
          </p:cNvSpPr>
          <p:nvPr/>
        </p:nvSpPr>
        <p:spPr bwMode="auto">
          <a:xfrm>
            <a:off x="4081463" y="4114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52</a:t>
            </a:r>
          </a:p>
        </p:txBody>
      </p:sp>
      <p:cxnSp>
        <p:nvCxnSpPr>
          <p:cNvPr id="61456" name="AutoShape 15"/>
          <p:cNvCxnSpPr>
            <a:cxnSpLocks noChangeShapeType="1"/>
            <a:stCxn id="61452" idx="5"/>
            <a:endCxn id="61455" idx="0"/>
          </p:cNvCxnSpPr>
          <p:nvPr/>
        </p:nvCxnSpPr>
        <p:spPr bwMode="auto">
          <a:xfrm>
            <a:off x="3938588" y="3763963"/>
            <a:ext cx="38893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1457" name="Text Box 16"/>
          <p:cNvSpPr txBox="1">
            <a:spLocks noChangeArrowheads="1"/>
          </p:cNvSpPr>
          <p:nvPr/>
        </p:nvSpPr>
        <p:spPr bwMode="auto">
          <a:xfrm>
            <a:off x="5346700" y="2133600"/>
            <a:ext cx="2955925" cy="123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preorder</a:t>
            </a:r>
          </a:p>
          <a:p>
            <a:pPr>
              <a:spcBef>
                <a:spcPct val="50000"/>
              </a:spcBef>
            </a:pPr>
            <a:r>
              <a:rPr lang="en-GB" sz="2000"/>
              <a:t>23  18  12  20  44  35  52</a:t>
            </a:r>
          </a:p>
        </p:txBody>
      </p:sp>
      <p:sp>
        <p:nvSpPr>
          <p:cNvPr id="61458" name="Text Box 17"/>
          <p:cNvSpPr txBox="1">
            <a:spLocks noChangeArrowheads="1"/>
          </p:cNvSpPr>
          <p:nvPr/>
        </p:nvSpPr>
        <p:spPr bwMode="auto">
          <a:xfrm>
            <a:off x="5346700" y="3429000"/>
            <a:ext cx="2955925" cy="123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postorder</a:t>
            </a:r>
          </a:p>
          <a:p>
            <a:pPr>
              <a:spcBef>
                <a:spcPct val="50000"/>
              </a:spcBef>
            </a:pPr>
            <a:r>
              <a:rPr lang="en-GB" sz="2000"/>
              <a:t>12  20  18  35  52  44  23</a:t>
            </a:r>
          </a:p>
        </p:txBody>
      </p:sp>
      <p:sp>
        <p:nvSpPr>
          <p:cNvPr id="61459" name="Text Box 18"/>
          <p:cNvSpPr txBox="1">
            <a:spLocks noChangeArrowheads="1"/>
          </p:cNvSpPr>
          <p:nvPr/>
        </p:nvSpPr>
        <p:spPr bwMode="auto">
          <a:xfrm>
            <a:off x="5346700" y="4800600"/>
            <a:ext cx="2955925" cy="123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inorder</a:t>
            </a:r>
          </a:p>
          <a:p>
            <a:pPr>
              <a:spcBef>
                <a:spcPct val="50000"/>
              </a:spcBef>
            </a:pPr>
            <a:r>
              <a:rPr lang="en-GB" sz="2000"/>
              <a:t>12  18  20  23  35  44  52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C90587-5A7A-43D3-8AB2-068B4D50B659}" type="slidenum">
              <a:rPr lang="en-GB"/>
              <a:pPr>
                <a:defRPr/>
              </a:pPr>
              <a:t>53</a:t>
            </a:fld>
            <a:endParaRPr lang="en-GB"/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Find Smallest Node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2057400"/>
            <a:ext cx="7772400" cy="4114800"/>
          </a:xfrm>
        </p:spPr>
        <p:txBody>
          <a:bodyPr/>
          <a:lstStyle/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b="1" smtClean="0"/>
              <a:t>Algorithm</a:t>
            </a:r>
            <a:r>
              <a:rPr lang="en-GB" sz="1800" smtClean="0"/>
              <a:t> 	findSmallestBST (val </a:t>
            </a:r>
            <a:r>
              <a:rPr lang="en-GB" sz="1800" smtClean="0">
                <a:solidFill>
                  <a:schemeClr val="accent2"/>
                </a:solidFill>
              </a:rPr>
              <a:t>root</a:t>
            </a:r>
            <a:r>
              <a:rPr lang="en-GB" sz="1800" smtClean="0">
                <a:solidFill>
                  <a:srgbClr val="0000FF"/>
                </a:solidFill>
              </a:rPr>
              <a:t> </a:t>
            </a:r>
            <a:r>
              <a:rPr lang="en-GB" sz="1800" smtClean="0"/>
              <a:t>&lt;pointer&gt;)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Finds the smallest node in a BST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	</a:t>
            </a:r>
            <a:r>
              <a:rPr lang="en-GB" sz="1800" b="1" smtClean="0"/>
              <a:t>Pre</a:t>
            </a:r>
            <a:r>
              <a:rPr lang="en-GB" sz="1800" smtClean="0"/>
              <a:t>		</a:t>
            </a:r>
            <a:r>
              <a:rPr lang="en-GB" sz="1800" smtClean="0">
                <a:solidFill>
                  <a:schemeClr val="accent2"/>
                </a:solidFill>
              </a:rPr>
              <a:t>root</a:t>
            </a:r>
            <a:r>
              <a:rPr lang="en-GB" sz="1800" smtClean="0"/>
              <a:t> is a pointer to a non-empty BST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	</a:t>
            </a:r>
            <a:r>
              <a:rPr lang="en-GB" sz="1800" b="1" smtClean="0"/>
              <a:t>Return	</a:t>
            </a:r>
            <a:r>
              <a:rPr lang="en-GB" sz="1800" smtClean="0"/>
              <a:t>address of smallest node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>
                <a:solidFill>
                  <a:schemeClr val="accent2"/>
                </a:solidFill>
              </a:rPr>
              <a:t>1</a:t>
            </a:r>
            <a:r>
              <a:rPr lang="en-GB" sz="1800" smtClean="0">
                <a:solidFill>
                  <a:srgbClr val="0000FF"/>
                </a:solidFill>
              </a:rPr>
              <a:t>   </a:t>
            </a:r>
            <a:r>
              <a:rPr lang="en-GB" sz="1800" smtClean="0"/>
              <a:t>if (root </a:t>
            </a:r>
            <a:r>
              <a:rPr lang="en-GB" sz="1800" smtClean="0">
                <a:latin typeface="Symbol" pitchFamily="18" charset="2"/>
              </a:rPr>
              <a:t>-&gt;</a:t>
            </a:r>
            <a:r>
              <a:rPr lang="en-GB" sz="1800" smtClean="0"/>
              <a:t> left = null)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>
                <a:solidFill>
                  <a:srgbClr val="0000FF"/>
                </a:solidFill>
              </a:rPr>
              <a:t>	</a:t>
            </a:r>
            <a:r>
              <a:rPr lang="en-GB" sz="1800" smtClean="0">
                <a:solidFill>
                  <a:schemeClr val="accent2"/>
                </a:solidFill>
              </a:rPr>
              <a:t>1</a:t>
            </a:r>
            <a:r>
              <a:rPr lang="en-GB" sz="1800" smtClean="0"/>
              <a:t>	return (root)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>
                <a:solidFill>
                  <a:schemeClr val="accent2"/>
                </a:solidFill>
              </a:rPr>
              <a:t>2</a:t>
            </a:r>
            <a:r>
              <a:rPr lang="en-GB" sz="1800" smtClean="0"/>
              <a:t>	return findSmallestBST (root </a:t>
            </a:r>
            <a:r>
              <a:rPr lang="en-GB" sz="1800" smtClean="0">
                <a:latin typeface="Symbol" pitchFamily="18" charset="2"/>
              </a:rPr>
              <a:t>-&gt;</a:t>
            </a:r>
            <a:r>
              <a:rPr lang="en-GB" sz="1800" smtClean="0"/>
              <a:t> left)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b="1" smtClean="0"/>
              <a:t>End</a:t>
            </a:r>
            <a:r>
              <a:rPr lang="en-GB" sz="1800" smtClean="0"/>
              <a:t>	 findSmallestBST 	</a:t>
            </a:r>
          </a:p>
        </p:txBody>
      </p:sp>
      <p:sp>
        <p:nvSpPr>
          <p:cNvPr id="62469" name="Oval 4"/>
          <p:cNvSpPr>
            <a:spLocks noChangeArrowheads="1"/>
          </p:cNvSpPr>
          <p:nvPr/>
        </p:nvSpPr>
        <p:spPr bwMode="auto">
          <a:xfrm>
            <a:off x="6332538" y="3276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23</a:t>
            </a:r>
          </a:p>
        </p:txBody>
      </p:sp>
      <p:cxnSp>
        <p:nvCxnSpPr>
          <p:cNvPr id="62470" name="AutoShape 5"/>
          <p:cNvCxnSpPr>
            <a:cxnSpLocks noChangeShapeType="1"/>
            <a:stCxn id="62469" idx="3"/>
            <a:endCxn id="62472" idx="7"/>
          </p:cNvCxnSpPr>
          <p:nvPr/>
        </p:nvCxnSpPr>
        <p:spPr bwMode="auto">
          <a:xfrm flipH="1">
            <a:off x="5767388" y="3611563"/>
            <a:ext cx="636587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2471" name="AutoShape 6"/>
          <p:cNvCxnSpPr>
            <a:cxnSpLocks noChangeShapeType="1"/>
            <a:stCxn id="62469" idx="5"/>
            <a:endCxn id="62477" idx="1"/>
          </p:cNvCxnSpPr>
          <p:nvPr/>
        </p:nvCxnSpPr>
        <p:spPr bwMode="auto">
          <a:xfrm>
            <a:off x="6753225" y="3611563"/>
            <a:ext cx="636588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2472" name="Oval 7"/>
          <p:cNvSpPr>
            <a:spLocks noChangeArrowheads="1"/>
          </p:cNvSpPr>
          <p:nvPr/>
        </p:nvSpPr>
        <p:spPr bwMode="auto">
          <a:xfrm>
            <a:off x="5346700" y="38862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62473" name="Oval 8"/>
          <p:cNvSpPr>
            <a:spLocks noChangeArrowheads="1"/>
          </p:cNvSpPr>
          <p:nvPr/>
        </p:nvSpPr>
        <p:spPr bwMode="auto">
          <a:xfrm>
            <a:off x="4854575" y="4572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62474" name="Oval 9"/>
          <p:cNvSpPr>
            <a:spLocks noChangeArrowheads="1"/>
          </p:cNvSpPr>
          <p:nvPr/>
        </p:nvSpPr>
        <p:spPr bwMode="auto">
          <a:xfrm>
            <a:off x="5840413" y="4572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62475" name="AutoShape 10"/>
          <p:cNvCxnSpPr>
            <a:cxnSpLocks noChangeShapeType="1"/>
            <a:stCxn id="62472" idx="3"/>
            <a:endCxn id="62473" idx="0"/>
          </p:cNvCxnSpPr>
          <p:nvPr/>
        </p:nvCxnSpPr>
        <p:spPr bwMode="auto">
          <a:xfrm flipH="1">
            <a:off x="5100638" y="42211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2476" name="AutoShape 11"/>
          <p:cNvCxnSpPr>
            <a:cxnSpLocks noChangeShapeType="1"/>
            <a:stCxn id="62472" idx="5"/>
            <a:endCxn id="62474" idx="0"/>
          </p:cNvCxnSpPr>
          <p:nvPr/>
        </p:nvCxnSpPr>
        <p:spPr bwMode="auto">
          <a:xfrm>
            <a:off x="5767388" y="42211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2477" name="Oval 12"/>
          <p:cNvSpPr>
            <a:spLocks noChangeArrowheads="1"/>
          </p:cNvSpPr>
          <p:nvPr/>
        </p:nvSpPr>
        <p:spPr bwMode="auto">
          <a:xfrm>
            <a:off x="7316788" y="38862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44</a:t>
            </a:r>
          </a:p>
        </p:txBody>
      </p:sp>
      <p:sp>
        <p:nvSpPr>
          <p:cNvPr id="62478" name="Oval 13"/>
          <p:cNvSpPr>
            <a:spLocks noChangeArrowheads="1"/>
          </p:cNvSpPr>
          <p:nvPr/>
        </p:nvSpPr>
        <p:spPr bwMode="auto">
          <a:xfrm>
            <a:off x="6824663" y="4572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35</a:t>
            </a:r>
          </a:p>
        </p:txBody>
      </p:sp>
      <p:cxnSp>
        <p:nvCxnSpPr>
          <p:cNvPr id="62479" name="AutoShape 14"/>
          <p:cNvCxnSpPr>
            <a:cxnSpLocks noChangeShapeType="1"/>
            <a:stCxn id="62477" idx="3"/>
            <a:endCxn id="62478" idx="0"/>
          </p:cNvCxnSpPr>
          <p:nvPr/>
        </p:nvCxnSpPr>
        <p:spPr bwMode="auto">
          <a:xfrm flipH="1">
            <a:off x="7070725" y="42211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2480" name="Oval 15"/>
          <p:cNvSpPr>
            <a:spLocks noChangeArrowheads="1"/>
          </p:cNvSpPr>
          <p:nvPr/>
        </p:nvSpPr>
        <p:spPr bwMode="auto">
          <a:xfrm>
            <a:off x="7880350" y="4572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52</a:t>
            </a:r>
          </a:p>
        </p:txBody>
      </p:sp>
      <p:cxnSp>
        <p:nvCxnSpPr>
          <p:cNvPr id="62481" name="AutoShape 16"/>
          <p:cNvCxnSpPr>
            <a:cxnSpLocks noChangeShapeType="1"/>
            <a:stCxn id="62477" idx="5"/>
            <a:endCxn id="62480" idx="0"/>
          </p:cNvCxnSpPr>
          <p:nvPr/>
        </p:nvCxnSpPr>
        <p:spPr bwMode="auto">
          <a:xfrm>
            <a:off x="7737475" y="4221163"/>
            <a:ext cx="38893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B5DD8-C0A9-491E-92FF-FE129E981646}" type="slidenum">
              <a:rPr lang="en-GB"/>
              <a:pPr>
                <a:defRPr/>
              </a:pPr>
              <a:t>54</a:t>
            </a:fld>
            <a:endParaRPr lang="en-GB"/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Find Largest Node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2057400"/>
            <a:ext cx="7772400" cy="4114800"/>
          </a:xfrm>
        </p:spPr>
        <p:txBody>
          <a:bodyPr/>
          <a:lstStyle/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b="1" smtClean="0"/>
              <a:t>Algorithm</a:t>
            </a:r>
            <a:r>
              <a:rPr lang="en-GB" sz="1800" smtClean="0"/>
              <a:t> 	findLargestBST (val </a:t>
            </a:r>
            <a:r>
              <a:rPr lang="en-GB" sz="1800" smtClean="0">
                <a:solidFill>
                  <a:schemeClr val="accent2"/>
                </a:solidFill>
              </a:rPr>
              <a:t>root </a:t>
            </a:r>
            <a:r>
              <a:rPr lang="en-GB" sz="1800" smtClean="0"/>
              <a:t>&lt;pointer&gt;)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Finds the largest node in a BST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	</a:t>
            </a:r>
            <a:r>
              <a:rPr lang="en-GB" sz="1800" b="1" smtClean="0"/>
              <a:t>Pre</a:t>
            </a:r>
            <a:r>
              <a:rPr lang="en-GB" sz="1800" smtClean="0"/>
              <a:t>		</a:t>
            </a:r>
            <a:r>
              <a:rPr lang="en-GB" sz="1800" smtClean="0">
                <a:solidFill>
                  <a:schemeClr val="accent2"/>
                </a:solidFill>
              </a:rPr>
              <a:t>root </a:t>
            </a:r>
            <a:r>
              <a:rPr lang="en-GB" sz="1800" smtClean="0"/>
              <a:t>is a pointer to a non-empty BST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	</a:t>
            </a:r>
            <a:r>
              <a:rPr lang="en-GB" sz="1800" b="1" smtClean="0"/>
              <a:t>Return	</a:t>
            </a:r>
            <a:r>
              <a:rPr lang="en-GB" sz="1800" smtClean="0"/>
              <a:t>address of largest node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>
                <a:solidFill>
                  <a:schemeClr val="accent2"/>
                </a:solidFill>
              </a:rPr>
              <a:t>1</a:t>
            </a:r>
            <a:r>
              <a:rPr lang="en-GB" sz="1800" smtClean="0">
                <a:solidFill>
                  <a:srgbClr val="0000FF"/>
                </a:solidFill>
              </a:rPr>
              <a:t>   </a:t>
            </a:r>
            <a:r>
              <a:rPr lang="en-GB" sz="1800" smtClean="0"/>
              <a:t>if (root </a:t>
            </a:r>
            <a:r>
              <a:rPr lang="en-GB" sz="1800" smtClean="0">
                <a:latin typeface="Symbol" pitchFamily="18" charset="2"/>
              </a:rPr>
              <a:t>-&gt;</a:t>
            </a:r>
            <a:r>
              <a:rPr lang="en-GB" sz="1800" smtClean="0"/>
              <a:t> right = null)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>
                <a:solidFill>
                  <a:srgbClr val="0000FF"/>
                </a:solidFill>
              </a:rPr>
              <a:t>	</a:t>
            </a:r>
            <a:r>
              <a:rPr lang="en-GB" sz="1800" smtClean="0">
                <a:solidFill>
                  <a:schemeClr val="accent2"/>
                </a:solidFill>
              </a:rPr>
              <a:t>1</a:t>
            </a:r>
            <a:r>
              <a:rPr lang="en-GB" sz="1800" smtClean="0"/>
              <a:t>	return (root)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>
                <a:solidFill>
                  <a:schemeClr val="accent2"/>
                </a:solidFill>
              </a:rPr>
              <a:t>2</a:t>
            </a:r>
            <a:r>
              <a:rPr lang="en-GB" sz="1800" smtClean="0"/>
              <a:t>	return findLargestBST (root </a:t>
            </a:r>
            <a:r>
              <a:rPr lang="en-GB" sz="1800" smtClean="0">
                <a:latin typeface="Symbol" pitchFamily="18" charset="2"/>
              </a:rPr>
              <a:t>-&gt;</a:t>
            </a:r>
            <a:r>
              <a:rPr lang="en-GB" sz="1800" smtClean="0"/>
              <a:t> right)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b="1" smtClean="0"/>
              <a:t>End</a:t>
            </a:r>
            <a:r>
              <a:rPr lang="en-GB" sz="1800" smtClean="0"/>
              <a:t>	 findLargestBST 	</a:t>
            </a:r>
          </a:p>
        </p:txBody>
      </p:sp>
      <p:sp>
        <p:nvSpPr>
          <p:cNvPr id="63493" name="Oval 4"/>
          <p:cNvSpPr>
            <a:spLocks noChangeArrowheads="1"/>
          </p:cNvSpPr>
          <p:nvPr/>
        </p:nvSpPr>
        <p:spPr bwMode="auto">
          <a:xfrm>
            <a:off x="6332538" y="3276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23</a:t>
            </a:r>
          </a:p>
        </p:txBody>
      </p:sp>
      <p:cxnSp>
        <p:nvCxnSpPr>
          <p:cNvPr id="63494" name="AutoShape 5"/>
          <p:cNvCxnSpPr>
            <a:cxnSpLocks noChangeShapeType="1"/>
            <a:stCxn id="63493" idx="3"/>
            <a:endCxn id="63496" idx="7"/>
          </p:cNvCxnSpPr>
          <p:nvPr/>
        </p:nvCxnSpPr>
        <p:spPr bwMode="auto">
          <a:xfrm flipH="1">
            <a:off x="5767388" y="3611563"/>
            <a:ext cx="636587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3495" name="AutoShape 6"/>
          <p:cNvCxnSpPr>
            <a:cxnSpLocks noChangeShapeType="1"/>
            <a:stCxn id="63493" idx="5"/>
            <a:endCxn id="63501" idx="1"/>
          </p:cNvCxnSpPr>
          <p:nvPr/>
        </p:nvCxnSpPr>
        <p:spPr bwMode="auto">
          <a:xfrm>
            <a:off x="6753225" y="3611563"/>
            <a:ext cx="636588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3496" name="Oval 7"/>
          <p:cNvSpPr>
            <a:spLocks noChangeArrowheads="1"/>
          </p:cNvSpPr>
          <p:nvPr/>
        </p:nvSpPr>
        <p:spPr bwMode="auto">
          <a:xfrm>
            <a:off x="5346700" y="38862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63497" name="Oval 8"/>
          <p:cNvSpPr>
            <a:spLocks noChangeArrowheads="1"/>
          </p:cNvSpPr>
          <p:nvPr/>
        </p:nvSpPr>
        <p:spPr bwMode="auto">
          <a:xfrm>
            <a:off x="4854575" y="4572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63498" name="Oval 9"/>
          <p:cNvSpPr>
            <a:spLocks noChangeArrowheads="1"/>
          </p:cNvSpPr>
          <p:nvPr/>
        </p:nvSpPr>
        <p:spPr bwMode="auto">
          <a:xfrm>
            <a:off x="5840413" y="4572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63499" name="AutoShape 10"/>
          <p:cNvCxnSpPr>
            <a:cxnSpLocks noChangeShapeType="1"/>
            <a:stCxn id="63496" idx="3"/>
            <a:endCxn id="63497" idx="0"/>
          </p:cNvCxnSpPr>
          <p:nvPr/>
        </p:nvCxnSpPr>
        <p:spPr bwMode="auto">
          <a:xfrm flipH="1">
            <a:off x="5100638" y="42211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3500" name="AutoShape 11"/>
          <p:cNvCxnSpPr>
            <a:cxnSpLocks noChangeShapeType="1"/>
            <a:stCxn id="63496" idx="5"/>
            <a:endCxn id="63498" idx="0"/>
          </p:cNvCxnSpPr>
          <p:nvPr/>
        </p:nvCxnSpPr>
        <p:spPr bwMode="auto">
          <a:xfrm>
            <a:off x="5767388" y="42211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3501" name="Oval 12"/>
          <p:cNvSpPr>
            <a:spLocks noChangeArrowheads="1"/>
          </p:cNvSpPr>
          <p:nvPr/>
        </p:nvSpPr>
        <p:spPr bwMode="auto">
          <a:xfrm>
            <a:off x="7316788" y="38862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44</a:t>
            </a:r>
          </a:p>
        </p:txBody>
      </p:sp>
      <p:sp>
        <p:nvSpPr>
          <p:cNvPr id="63502" name="Oval 13"/>
          <p:cNvSpPr>
            <a:spLocks noChangeArrowheads="1"/>
          </p:cNvSpPr>
          <p:nvPr/>
        </p:nvSpPr>
        <p:spPr bwMode="auto">
          <a:xfrm>
            <a:off x="6824663" y="4572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35</a:t>
            </a:r>
          </a:p>
        </p:txBody>
      </p:sp>
      <p:cxnSp>
        <p:nvCxnSpPr>
          <p:cNvPr id="63503" name="AutoShape 14"/>
          <p:cNvCxnSpPr>
            <a:cxnSpLocks noChangeShapeType="1"/>
            <a:stCxn id="63501" idx="3"/>
            <a:endCxn id="63502" idx="0"/>
          </p:cNvCxnSpPr>
          <p:nvPr/>
        </p:nvCxnSpPr>
        <p:spPr bwMode="auto">
          <a:xfrm flipH="1">
            <a:off x="7070725" y="42211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3504" name="Oval 15"/>
          <p:cNvSpPr>
            <a:spLocks noChangeArrowheads="1"/>
          </p:cNvSpPr>
          <p:nvPr/>
        </p:nvSpPr>
        <p:spPr bwMode="auto">
          <a:xfrm>
            <a:off x="7880350" y="4572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52</a:t>
            </a:r>
          </a:p>
        </p:txBody>
      </p:sp>
      <p:cxnSp>
        <p:nvCxnSpPr>
          <p:cNvPr id="63505" name="AutoShape 16"/>
          <p:cNvCxnSpPr>
            <a:cxnSpLocks noChangeShapeType="1"/>
            <a:stCxn id="63501" idx="5"/>
            <a:endCxn id="63504" idx="0"/>
          </p:cNvCxnSpPr>
          <p:nvPr/>
        </p:nvCxnSpPr>
        <p:spPr bwMode="auto">
          <a:xfrm>
            <a:off x="7737475" y="4221163"/>
            <a:ext cx="38893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CA4D2-A5FF-4BBA-B2CE-6B699F89F994}" type="slidenum">
              <a:rPr lang="en-GB"/>
              <a:pPr>
                <a:defRPr/>
              </a:pPr>
              <a:t>55</a:t>
            </a:fld>
            <a:endParaRPr lang="en-GB"/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BST Search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512888"/>
            <a:ext cx="7772400" cy="4114800"/>
          </a:xfrm>
        </p:spPr>
        <p:txBody>
          <a:bodyPr rtlCol="0">
            <a:normAutofit fontScale="92500" lnSpcReduction="20000"/>
          </a:bodyPr>
          <a:lstStyle/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 b="1"/>
              <a:t>Algorithm</a:t>
            </a:r>
            <a:r>
              <a:rPr lang="en-GB" sz="1800"/>
              <a:t> 	searchBST (val </a:t>
            </a:r>
            <a:r>
              <a:rPr lang="en-GB" sz="1800">
                <a:solidFill>
                  <a:schemeClr val="accent2"/>
                </a:solidFill>
              </a:rPr>
              <a:t>root</a:t>
            </a:r>
            <a:r>
              <a:rPr lang="en-GB" sz="1800">
                <a:solidFill>
                  <a:srgbClr val="0000FF"/>
                </a:solidFill>
              </a:rPr>
              <a:t> </a:t>
            </a:r>
            <a:r>
              <a:rPr lang="en-GB" sz="1800"/>
              <a:t>&lt;pointer&gt;, val</a:t>
            </a:r>
            <a:r>
              <a:rPr lang="en-GB" sz="1800">
                <a:solidFill>
                  <a:schemeClr val="accent2"/>
                </a:solidFill>
              </a:rPr>
              <a:t> arg</a:t>
            </a:r>
            <a:r>
              <a:rPr lang="en-GB" sz="1800"/>
              <a:t> &lt;key&gt;)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Searches a binary search tree for a given value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	</a:t>
            </a:r>
            <a:r>
              <a:rPr lang="en-GB" sz="1800" b="1"/>
              <a:t>Pre</a:t>
            </a:r>
            <a:r>
              <a:rPr lang="en-GB" sz="1800"/>
              <a:t>		</a:t>
            </a:r>
            <a:r>
              <a:rPr lang="en-GB" sz="1800">
                <a:solidFill>
                  <a:schemeClr val="accent2"/>
                </a:solidFill>
              </a:rPr>
              <a:t>root</a:t>
            </a:r>
            <a:r>
              <a:rPr lang="en-GB" sz="1800"/>
              <a:t> is a pointer to a non-empty BST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				</a:t>
            </a:r>
            <a:r>
              <a:rPr lang="en-GB" sz="1800">
                <a:solidFill>
                  <a:schemeClr val="accent2"/>
                </a:solidFill>
              </a:rPr>
              <a:t>arg</a:t>
            </a:r>
            <a:r>
              <a:rPr lang="en-GB" sz="1800"/>
              <a:t> is the key value requested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	</a:t>
            </a:r>
            <a:r>
              <a:rPr lang="en-GB" sz="1800" b="1"/>
              <a:t>Return	</a:t>
            </a:r>
            <a:r>
              <a:rPr lang="en-GB" sz="1800"/>
              <a:t>the node address if the value is found; null otherwise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>
                <a:solidFill>
                  <a:srgbClr val="0000FF"/>
                </a:solidFill>
              </a:rPr>
              <a:t>   </a:t>
            </a:r>
            <a:r>
              <a:rPr lang="en-GB" sz="1800"/>
              <a:t>if (root = null)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>
                <a:solidFill>
                  <a:srgbClr val="0000FF"/>
                </a:solidFill>
              </a:rPr>
              <a:t>	1</a:t>
            </a:r>
            <a:r>
              <a:rPr lang="en-GB" sz="1800"/>
              <a:t>	return null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>
                <a:solidFill>
                  <a:srgbClr val="0000FF"/>
                </a:solidFill>
              </a:rPr>
              <a:t>2</a:t>
            </a:r>
            <a:r>
              <a:rPr lang="en-GB" sz="1800"/>
              <a:t>	else if (arg = root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key)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</a:t>
            </a:r>
            <a:r>
              <a:rPr lang="en-GB" sz="1800">
                <a:solidFill>
                  <a:srgbClr val="0000FF"/>
                </a:solidFill>
              </a:rPr>
              <a:t>1</a:t>
            </a:r>
            <a:r>
              <a:rPr lang="en-GB" sz="1800"/>
              <a:t>	return root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>
                <a:solidFill>
                  <a:srgbClr val="0000FF"/>
                </a:solidFill>
              </a:rPr>
              <a:t>3</a:t>
            </a:r>
            <a:r>
              <a:rPr lang="en-GB" sz="1800"/>
              <a:t>	else if (arg &lt; root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key)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</a:t>
            </a: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/>
              <a:t>	searchBST (root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left, arg)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>
                <a:solidFill>
                  <a:srgbClr val="0000FF"/>
                </a:solidFill>
              </a:rPr>
              <a:t>4</a:t>
            </a:r>
            <a:r>
              <a:rPr lang="en-GB" sz="1800"/>
              <a:t>	else if (arg &gt; root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key)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</a:t>
            </a:r>
            <a:r>
              <a:rPr lang="en-GB" sz="1800">
                <a:solidFill>
                  <a:srgbClr val="0000FF"/>
                </a:solidFill>
              </a:rPr>
              <a:t>1</a:t>
            </a:r>
            <a:r>
              <a:rPr lang="en-GB" sz="1800"/>
              <a:t>	searchBST (root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right, arg)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>
                <a:solidFill>
                  <a:schemeClr val="accent2"/>
                </a:solidFill>
              </a:rPr>
              <a:t>5</a:t>
            </a:r>
            <a:r>
              <a:rPr lang="en-GB" sz="1800"/>
              <a:t>	else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</a:t>
            </a: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/>
              <a:t>	return null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 b="1"/>
              <a:t>End</a:t>
            </a:r>
            <a:r>
              <a:rPr lang="en-GB" sz="1800"/>
              <a:t>	searchBST 	</a:t>
            </a:r>
          </a:p>
        </p:txBody>
      </p:sp>
      <p:sp>
        <p:nvSpPr>
          <p:cNvPr id="64517" name="Oval 4"/>
          <p:cNvSpPr>
            <a:spLocks noChangeArrowheads="1"/>
          </p:cNvSpPr>
          <p:nvPr/>
        </p:nvSpPr>
        <p:spPr bwMode="auto">
          <a:xfrm>
            <a:off x="6332538" y="3886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23</a:t>
            </a:r>
          </a:p>
        </p:txBody>
      </p:sp>
      <p:cxnSp>
        <p:nvCxnSpPr>
          <p:cNvPr id="64518" name="AutoShape 5"/>
          <p:cNvCxnSpPr>
            <a:cxnSpLocks noChangeShapeType="1"/>
            <a:stCxn id="64517" idx="3"/>
            <a:endCxn id="64520" idx="7"/>
          </p:cNvCxnSpPr>
          <p:nvPr/>
        </p:nvCxnSpPr>
        <p:spPr bwMode="auto">
          <a:xfrm flipH="1">
            <a:off x="5767388" y="4221163"/>
            <a:ext cx="636587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4519" name="AutoShape 6"/>
          <p:cNvCxnSpPr>
            <a:cxnSpLocks noChangeShapeType="1"/>
            <a:stCxn id="64517" idx="5"/>
            <a:endCxn id="64525" idx="1"/>
          </p:cNvCxnSpPr>
          <p:nvPr/>
        </p:nvCxnSpPr>
        <p:spPr bwMode="auto">
          <a:xfrm>
            <a:off x="6753225" y="4221163"/>
            <a:ext cx="636588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4520" name="Oval 7"/>
          <p:cNvSpPr>
            <a:spLocks noChangeArrowheads="1"/>
          </p:cNvSpPr>
          <p:nvPr/>
        </p:nvSpPr>
        <p:spPr bwMode="auto">
          <a:xfrm>
            <a:off x="5346700" y="44958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64521" name="Oval 8"/>
          <p:cNvSpPr>
            <a:spLocks noChangeArrowheads="1"/>
          </p:cNvSpPr>
          <p:nvPr/>
        </p:nvSpPr>
        <p:spPr bwMode="auto">
          <a:xfrm>
            <a:off x="4854575" y="5181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64522" name="Oval 9"/>
          <p:cNvSpPr>
            <a:spLocks noChangeArrowheads="1"/>
          </p:cNvSpPr>
          <p:nvPr/>
        </p:nvSpPr>
        <p:spPr bwMode="auto">
          <a:xfrm>
            <a:off x="5840413" y="5181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64523" name="AutoShape 10"/>
          <p:cNvCxnSpPr>
            <a:cxnSpLocks noChangeShapeType="1"/>
            <a:stCxn id="64520" idx="3"/>
            <a:endCxn id="64521" idx="0"/>
          </p:cNvCxnSpPr>
          <p:nvPr/>
        </p:nvCxnSpPr>
        <p:spPr bwMode="auto">
          <a:xfrm flipH="1">
            <a:off x="5100638" y="48307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4524" name="AutoShape 11"/>
          <p:cNvCxnSpPr>
            <a:cxnSpLocks noChangeShapeType="1"/>
            <a:stCxn id="64520" idx="5"/>
            <a:endCxn id="64522" idx="0"/>
          </p:cNvCxnSpPr>
          <p:nvPr/>
        </p:nvCxnSpPr>
        <p:spPr bwMode="auto">
          <a:xfrm>
            <a:off x="5767388" y="48307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4525" name="Oval 12"/>
          <p:cNvSpPr>
            <a:spLocks noChangeArrowheads="1"/>
          </p:cNvSpPr>
          <p:nvPr/>
        </p:nvSpPr>
        <p:spPr bwMode="auto">
          <a:xfrm>
            <a:off x="7316788" y="44958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44</a:t>
            </a:r>
          </a:p>
        </p:txBody>
      </p:sp>
      <p:sp>
        <p:nvSpPr>
          <p:cNvPr id="64526" name="Oval 13"/>
          <p:cNvSpPr>
            <a:spLocks noChangeArrowheads="1"/>
          </p:cNvSpPr>
          <p:nvPr/>
        </p:nvSpPr>
        <p:spPr bwMode="auto">
          <a:xfrm>
            <a:off x="6824663" y="5181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35</a:t>
            </a:r>
          </a:p>
        </p:txBody>
      </p:sp>
      <p:cxnSp>
        <p:nvCxnSpPr>
          <p:cNvPr id="64527" name="AutoShape 14"/>
          <p:cNvCxnSpPr>
            <a:cxnSpLocks noChangeShapeType="1"/>
            <a:stCxn id="64525" idx="3"/>
            <a:endCxn id="64526" idx="0"/>
          </p:cNvCxnSpPr>
          <p:nvPr/>
        </p:nvCxnSpPr>
        <p:spPr bwMode="auto">
          <a:xfrm flipH="1">
            <a:off x="7070725" y="48307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4528" name="Oval 15"/>
          <p:cNvSpPr>
            <a:spLocks noChangeArrowheads="1"/>
          </p:cNvSpPr>
          <p:nvPr/>
        </p:nvSpPr>
        <p:spPr bwMode="auto">
          <a:xfrm>
            <a:off x="7880350" y="5181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52</a:t>
            </a:r>
          </a:p>
        </p:txBody>
      </p:sp>
      <p:cxnSp>
        <p:nvCxnSpPr>
          <p:cNvPr id="64529" name="AutoShape 16"/>
          <p:cNvCxnSpPr>
            <a:cxnSpLocks noChangeShapeType="1"/>
            <a:stCxn id="64525" idx="5"/>
            <a:endCxn id="64528" idx="0"/>
          </p:cNvCxnSpPr>
          <p:nvPr/>
        </p:nvCxnSpPr>
        <p:spPr bwMode="auto">
          <a:xfrm>
            <a:off x="7737475" y="4830763"/>
            <a:ext cx="38893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385F8C-242B-4E0F-837A-1B047EA1DE48}" type="slidenum">
              <a:rPr lang="en-GB"/>
              <a:pPr>
                <a:defRPr/>
              </a:pPr>
              <a:t>56</a:t>
            </a:fld>
            <a:endParaRPr lang="en-GB"/>
          </a:p>
        </p:txBody>
      </p:sp>
      <p:sp>
        <p:nvSpPr>
          <p:cNvPr id="593973" name="Rectangle 5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BST Insertion</a:t>
            </a:r>
          </a:p>
        </p:txBody>
      </p:sp>
      <p:sp>
        <p:nvSpPr>
          <p:cNvPr id="65540" name="Oval 3"/>
          <p:cNvSpPr>
            <a:spLocks noChangeArrowheads="1"/>
          </p:cNvSpPr>
          <p:nvPr/>
        </p:nvSpPr>
        <p:spPr bwMode="auto">
          <a:xfrm>
            <a:off x="4221163" y="18288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23</a:t>
            </a:r>
          </a:p>
        </p:txBody>
      </p:sp>
      <p:cxnSp>
        <p:nvCxnSpPr>
          <p:cNvPr id="65541" name="AutoShape 4"/>
          <p:cNvCxnSpPr>
            <a:cxnSpLocks noChangeShapeType="1"/>
            <a:stCxn id="65540" idx="3"/>
            <a:endCxn id="65543" idx="7"/>
          </p:cNvCxnSpPr>
          <p:nvPr/>
        </p:nvCxnSpPr>
        <p:spPr bwMode="auto">
          <a:xfrm flipH="1">
            <a:off x="3657600" y="2163763"/>
            <a:ext cx="636588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42" name="AutoShape 5"/>
          <p:cNvCxnSpPr>
            <a:cxnSpLocks noChangeShapeType="1"/>
            <a:stCxn id="65540" idx="5"/>
            <a:endCxn id="65548" idx="1"/>
          </p:cNvCxnSpPr>
          <p:nvPr/>
        </p:nvCxnSpPr>
        <p:spPr bwMode="auto">
          <a:xfrm>
            <a:off x="4641850" y="2163763"/>
            <a:ext cx="636588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5543" name="Oval 6"/>
          <p:cNvSpPr>
            <a:spLocks noChangeArrowheads="1"/>
          </p:cNvSpPr>
          <p:nvPr/>
        </p:nvSpPr>
        <p:spPr bwMode="auto">
          <a:xfrm>
            <a:off x="3236913" y="24384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65544" name="Oval 7"/>
          <p:cNvSpPr>
            <a:spLocks noChangeArrowheads="1"/>
          </p:cNvSpPr>
          <p:nvPr/>
        </p:nvSpPr>
        <p:spPr bwMode="auto">
          <a:xfrm>
            <a:off x="2744788" y="3124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65545" name="Oval 8"/>
          <p:cNvSpPr>
            <a:spLocks noChangeArrowheads="1"/>
          </p:cNvSpPr>
          <p:nvPr/>
        </p:nvSpPr>
        <p:spPr bwMode="auto">
          <a:xfrm>
            <a:off x="3729038" y="3124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65546" name="AutoShape 9"/>
          <p:cNvCxnSpPr>
            <a:cxnSpLocks noChangeShapeType="1"/>
            <a:stCxn id="65543" idx="3"/>
            <a:endCxn id="65544" idx="0"/>
          </p:cNvCxnSpPr>
          <p:nvPr/>
        </p:nvCxnSpPr>
        <p:spPr bwMode="auto">
          <a:xfrm flipH="1">
            <a:off x="2990850" y="27733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47" name="AutoShape 10"/>
          <p:cNvCxnSpPr>
            <a:cxnSpLocks noChangeShapeType="1"/>
            <a:stCxn id="65543" idx="5"/>
            <a:endCxn id="65545" idx="0"/>
          </p:cNvCxnSpPr>
          <p:nvPr/>
        </p:nvCxnSpPr>
        <p:spPr bwMode="auto">
          <a:xfrm>
            <a:off x="3657600" y="27733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5548" name="Oval 11"/>
          <p:cNvSpPr>
            <a:spLocks noChangeArrowheads="1"/>
          </p:cNvSpPr>
          <p:nvPr/>
        </p:nvSpPr>
        <p:spPr bwMode="auto">
          <a:xfrm>
            <a:off x="5207000" y="24384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44</a:t>
            </a:r>
          </a:p>
        </p:txBody>
      </p:sp>
      <p:sp>
        <p:nvSpPr>
          <p:cNvPr id="65549" name="Oval 12"/>
          <p:cNvSpPr>
            <a:spLocks noChangeArrowheads="1"/>
          </p:cNvSpPr>
          <p:nvPr/>
        </p:nvSpPr>
        <p:spPr bwMode="auto">
          <a:xfrm>
            <a:off x="4714875" y="3124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35</a:t>
            </a:r>
          </a:p>
        </p:txBody>
      </p:sp>
      <p:cxnSp>
        <p:nvCxnSpPr>
          <p:cNvPr id="65550" name="AutoShape 13"/>
          <p:cNvCxnSpPr>
            <a:cxnSpLocks noChangeShapeType="1"/>
            <a:stCxn id="65548" idx="3"/>
            <a:endCxn id="65549" idx="0"/>
          </p:cNvCxnSpPr>
          <p:nvPr/>
        </p:nvCxnSpPr>
        <p:spPr bwMode="auto">
          <a:xfrm flipH="1">
            <a:off x="4960938" y="27733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5551" name="Oval 14"/>
          <p:cNvSpPr>
            <a:spLocks noChangeArrowheads="1"/>
          </p:cNvSpPr>
          <p:nvPr/>
        </p:nvSpPr>
        <p:spPr bwMode="auto">
          <a:xfrm>
            <a:off x="5768975" y="31242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52</a:t>
            </a:r>
          </a:p>
        </p:txBody>
      </p:sp>
      <p:cxnSp>
        <p:nvCxnSpPr>
          <p:cNvPr id="65552" name="AutoShape 15"/>
          <p:cNvCxnSpPr>
            <a:cxnSpLocks noChangeShapeType="1"/>
            <a:stCxn id="65548" idx="5"/>
            <a:endCxn id="65551" idx="0"/>
          </p:cNvCxnSpPr>
          <p:nvPr/>
        </p:nvCxnSpPr>
        <p:spPr bwMode="auto">
          <a:xfrm>
            <a:off x="5627688" y="2773363"/>
            <a:ext cx="38893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5553" name="Oval 16"/>
          <p:cNvSpPr>
            <a:spLocks noChangeArrowheads="1"/>
          </p:cNvSpPr>
          <p:nvPr/>
        </p:nvSpPr>
        <p:spPr bwMode="auto">
          <a:xfrm>
            <a:off x="2181225" y="4038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23</a:t>
            </a:r>
          </a:p>
        </p:txBody>
      </p:sp>
      <p:cxnSp>
        <p:nvCxnSpPr>
          <p:cNvPr id="65554" name="AutoShape 17"/>
          <p:cNvCxnSpPr>
            <a:cxnSpLocks noChangeShapeType="1"/>
            <a:stCxn id="65553" idx="3"/>
            <a:endCxn id="65556" idx="7"/>
          </p:cNvCxnSpPr>
          <p:nvPr/>
        </p:nvCxnSpPr>
        <p:spPr bwMode="auto">
          <a:xfrm flipH="1">
            <a:off x="1616075" y="4373563"/>
            <a:ext cx="636588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55" name="AutoShape 18"/>
          <p:cNvCxnSpPr>
            <a:cxnSpLocks noChangeShapeType="1"/>
            <a:stCxn id="65553" idx="5"/>
            <a:endCxn id="65561" idx="1"/>
          </p:cNvCxnSpPr>
          <p:nvPr/>
        </p:nvCxnSpPr>
        <p:spPr bwMode="auto">
          <a:xfrm>
            <a:off x="2601913" y="4373563"/>
            <a:ext cx="636587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5556" name="Oval 19"/>
          <p:cNvSpPr>
            <a:spLocks noChangeArrowheads="1"/>
          </p:cNvSpPr>
          <p:nvPr/>
        </p:nvSpPr>
        <p:spPr bwMode="auto">
          <a:xfrm>
            <a:off x="1195388" y="46482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65557" name="Oval 20"/>
          <p:cNvSpPr>
            <a:spLocks noChangeArrowheads="1"/>
          </p:cNvSpPr>
          <p:nvPr/>
        </p:nvSpPr>
        <p:spPr bwMode="auto">
          <a:xfrm>
            <a:off x="703263" y="5334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65558" name="Oval 21"/>
          <p:cNvSpPr>
            <a:spLocks noChangeArrowheads="1"/>
          </p:cNvSpPr>
          <p:nvPr/>
        </p:nvSpPr>
        <p:spPr bwMode="auto">
          <a:xfrm>
            <a:off x="1689100" y="5334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65559" name="AutoShape 22"/>
          <p:cNvCxnSpPr>
            <a:cxnSpLocks noChangeShapeType="1"/>
            <a:stCxn id="65556" idx="3"/>
            <a:endCxn id="65557" idx="0"/>
          </p:cNvCxnSpPr>
          <p:nvPr/>
        </p:nvCxnSpPr>
        <p:spPr bwMode="auto">
          <a:xfrm flipH="1">
            <a:off x="949325" y="49831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60" name="AutoShape 23"/>
          <p:cNvCxnSpPr>
            <a:cxnSpLocks noChangeShapeType="1"/>
            <a:stCxn id="65556" idx="5"/>
            <a:endCxn id="65558" idx="0"/>
          </p:cNvCxnSpPr>
          <p:nvPr/>
        </p:nvCxnSpPr>
        <p:spPr bwMode="auto">
          <a:xfrm>
            <a:off x="1616075" y="49831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5561" name="Oval 24"/>
          <p:cNvSpPr>
            <a:spLocks noChangeArrowheads="1"/>
          </p:cNvSpPr>
          <p:nvPr/>
        </p:nvSpPr>
        <p:spPr bwMode="auto">
          <a:xfrm>
            <a:off x="3165475" y="46482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44</a:t>
            </a:r>
          </a:p>
        </p:txBody>
      </p:sp>
      <p:sp>
        <p:nvSpPr>
          <p:cNvPr id="65562" name="Oval 25"/>
          <p:cNvSpPr>
            <a:spLocks noChangeArrowheads="1"/>
          </p:cNvSpPr>
          <p:nvPr/>
        </p:nvSpPr>
        <p:spPr bwMode="auto">
          <a:xfrm>
            <a:off x="2673350" y="5334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35</a:t>
            </a:r>
          </a:p>
        </p:txBody>
      </p:sp>
      <p:cxnSp>
        <p:nvCxnSpPr>
          <p:cNvPr id="65563" name="AutoShape 26"/>
          <p:cNvCxnSpPr>
            <a:cxnSpLocks noChangeShapeType="1"/>
            <a:stCxn id="65561" idx="3"/>
            <a:endCxn id="65562" idx="0"/>
          </p:cNvCxnSpPr>
          <p:nvPr/>
        </p:nvCxnSpPr>
        <p:spPr bwMode="auto">
          <a:xfrm flipH="1">
            <a:off x="2919413" y="49831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5564" name="Oval 27"/>
          <p:cNvSpPr>
            <a:spLocks noChangeArrowheads="1"/>
          </p:cNvSpPr>
          <p:nvPr/>
        </p:nvSpPr>
        <p:spPr bwMode="auto">
          <a:xfrm>
            <a:off x="3729038" y="5334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52</a:t>
            </a:r>
          </a:p>
        </p:txBody>
      </p:sp>
      <p:cxnSp>
        <p:nvCxnSpPr>
          <p:cNvPr id="65565" name="AutoShape 28"/>
          <p:cNvCxnSpPr>
            <a:cxnSpLocks noChangeShapeType="1"/>
            <a:stCxn id="65561" idx="5"/>
            <a:endCxn id="65564" idx="0"/>
          </p:cNvCxnSpPr>
          <p:nvPr/>
        </p:nvCxnSpPr>
        <p:spPr bwMode="auto">
          <a:xfrm>
            <a:off x="3586163" y="4983163"/>
            <a:ext cx="38893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5566" name="Oval 29"/>
          <p:cNvSpPr>
            <a:spLocks noChangeArrowheads="1"/>
          </p:cNvSpPr>
          <p:nvPr/>
        </p:nvSpPr>
        <p:spPr bwMode="auto">
          <a:xfrm>
            <a:off x="1195388" y="6019800"/>
            <a:ext cx="493712" cy="3810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19</a:t>
            </a:r>
          </a:p>
        </p:txBody>
      </p:sp>
      <p:cxnSp>
        <p:nvCxnSpPr>
          <p:cNvPr id="65567" name="AutoShape 30"/>
          <p:cNvCxnSpPr>
            <a:cxnSpLocks noChangeShapeType="1"/>
            <a:stCxn id="65558" idx="3"/>
            <a:endCxn id="65566" idx="0"/>
          </p:cNvCxnSpPr>
          <p:nvPr/>
        </p:nvCxnSpPr>
        <p:spPr bwMode="auto">
          <a:xfrm flipH="1">
            <a:off x="1443038" y="56689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5568" name="Oval 31"/>
          <p:cNvSpPr>
            <a:spLocks noChangeArrowheads="1"/>
          </p:cNvSpPr>
          <p:nvPr/>
        </p:nvSpPr>
        <p:spPr bwMode="auto">
          <a:xfrm>
            <a:off x="6473825" y="4038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23</a:t>
            </a:r>
          </a:p>
        </p:txBody>
      </p:sp>
      <p:cxnSp>
        <p:nvCxnSpPr>
          <p:cNvPr id="65569" name="AutoShape 32"/>
          <p:cNvCxnSpPr>
            <a:cxnSpLocks noChangeShapeType="1"/>
            <a:stCxn id="65568" idx="3"/>
            <a:endCxn id="65571" idx="7"/>
          </p:cNvCxnSpPr>
          <p:nvPr/>
        </p:nvCxnSpPr>
        <p:spPr bwMode="auto">
          <a:xfrm flipH="1">
            <a:off x="5908675" y="4373563"/>
            <a:ext cx="636588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70" name="AutoShape 33"/>
          <p:cNvCxnSpPr>
            <a:cxnSpLocks noChangeShapeType="1"/>
            <a:stCxn id="65568" idx="5"/>
            <a:endCxn id="65576" idx="1"/>
          </p:cNvCxnSpPr>
          <p:nvPr/>
        </p:nvCxnSpPr>
        <p:spPr bwMode="auto">
          <a:xfrm>
            <a:off x="6894513" y="4373563"/>
            <a:ext cx="635000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5571" name="Oval 34"/>
          <p:cNvSpPr>
            <a:spLocks noChangeArrowheads="1"/>
          </p:cNvSpPr>
          <p:nvPr/>
        </p:nvSpPr>
        <p:spPr bwMode="auto">
          <a:xfrm>
            <a:off x="5487988" y="4648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65572" name="Oval 35"/>
          <p:cNvSpPr>
            <a:spLocks noChangeArrowheads="1"/>
          </p:cNvSpPr>
          <p:nvPr/>
        </p:nvSpPr>
        <p:spPr bwMode="auto">
          <a:xfrm>
            <a:off x="4995863" y="5334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65573" name="Oval 36"/>
          <p:cNvSpPr>
            <a:spLocks noChangeArrowheads="1"/>
          </p:cNvSpPr>
          <p:nvPr/>
        </p:nvSpPr>
        <p:spPr bwMode="auto">
          <a:xfrm>
            <a:off x="5980113" y="53340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65574" name="AutoShape 37"/>
          <p:cNvCxnSpPr>
            <a:cxnSpLocks noChangeShapeType="1"/>
            <a:stCxn id="65571" idx="3"/>
            <a:endCxn id="65572" idx="0"/>
          </p:cNvCxnSpPr>
          <p:nvPr/>
        </p:nvCxnSpPr>
        <p:spPr bwMode="auto">
          <a:xfrm flipH="1">
            <a:off x="5241925" y="49831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75" name="AutoShape 38"/>
          <p:cNvCxnSpPr>
            <a:cxnSpLocks noChangeShapeType="1"/>
            <a:stCxn id="65571" idx="5"/>
            <a:endCxn id="65573" idx="0"/>
          </p:cNvCxnSpPr>
          <p:nvPr/>
        </p:nvCxnSpPr>
        <p:spPr bwMode="auto">
          <a:xfrm>
            <a:off x="5908675" y="49831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5576" name="Oval 39"/>
          <p:cNvSpPr>
            <a:spLocks noChangeArrowheads="1"/>
          </p:cNvSpPr>
          <p:nvPr/>
        </p:nvSpPr>
        <p:spPr bwMode="auto">
          <a:xfrm>
            <a:off x="7458075" y="4648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44</a:t>
            </a:r>
          </a:p>
        </p:txBody>
      </p:sp>
      <p:sp>
        <p:nvSpPr>
          <p:cNvPr id="65577" name="Oval 40"/>
          <p:cNvSpPr>
            <a:spLocks noChangeArrowheads="1"/>
          </p:cNvSpPr>
          <p:nvPr/>
        </p:nvSpPr>
        <p:spPr bwMode="auto">
          <a:xfrm>
            <a:off x="6965950" y="5334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35</a:t>
            </a:r>
          </a:p>
        </p:txBody>
      </p:sp>
      <p:cxnSp>
        <p:nvCxnSpPr>
          <p:cNvPr id="65578" name="AutoShape 41"/>
          <p:cNvCxnSpPr>
            <a:cxnSpLocks noChangeShapeType="1"/>
            <a:stCxn id="65576" idx="3"/>
            <a:endCxn id="65577" idx="0"/>
          </p:cNvCxnSpPr>
          <p:nvPr/>
        </p:nvCxnSpPr>
        <p:spPr bwMode="auto">
          <a:xfrm flipH="1">
            <a:off x="7212013" y="49831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5579" name="Oval 42"/>
          <p:cNvSpPr>
            <a:spLocks noChangeArrowheads="1"/>
          </p:cNvSpPr>
          <p:nvPr/>
        </p:nvSpPr>
        <p:spPr bwMode="auto">
          <a:xfrm>
            <a:off x="8021638" y="5334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52</a:t>
            </a:r>
          </a:p>
        </p:txBody>
      </p:sp>
      <p:cxnSp>
        <p:nvCxnSpPr>
          <p:cNvPr id="65580" name="AutoShape 43"/>
          <p:cNvCxnSpPr>
            <a:cxnSpLocks noChangeShapeType="1"/>
            <a:stCxn id="65576" idx="5"/>
            <a:endCxn id="65579" idx="0"/>
          </p:cNvCxnSpPr>
          <p:nvPr/>
        </p:nvCxnSpPr>
        <p:spPr bwMode="auto">
          <a:xfrm>
            <a:off x="7878763" y="4983163"/>
            <a:ext cx="38893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5581" name="Oval 44"/>
          <p:cNvSpPr>
            <a:spLocks noChangeArrowheads="1"/>
          </p:cNvSpPr>
          <p:nvPr/>
        </p:nvSpPr>
        <p:spPr bwMode="auto">
          <a:xfrm>
            <a:off x="6543675" y="6019800"/>
            <a:ext cx="492125" cy="3810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22</a:t>
            </a:r>
          </a:p>
        </p:txBody>
      </p:sp>
      <p:cxnSp>
        <p:nvCxnSpPr>
          <p:cNvPr id="65582" name="AutoShape 45"/>
          <p:cNvCxnSpPr>
            <a:cxnSpLocks noChangeShapeType="1"/>
            <a:stCxn id="65573" idx="5"/>
            <a:endCxn id="65581" idx="0"/>
          </p:cNvCxnSpPr>
          <p:nvPr/>
        </p:nvCxnSpPr>
        <p:spPr bwMode="auto">
          <a:xfrm>
            <a:off x="6400800" y="5668963"/>
            <a:ext cx="38893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5583" name="Line 46"/>
          <p:cNvSpPr>
            <a:spLocks noChangeShapeType="1"/>
          </p:cNvSpPr>
          <p:nvPr/>
        </p:nvSpPr>
        <p:spPr bwMode="auto">
          <a:xfrm flipH="1">
            <a:off x="3025775" y="3657600"/>
            <a:ext cx="422275" cy="3810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584" name="Line 47"/>
          <p:cNvSpPr>
            <a:spLocks noChangeShapeType="1"/>
          </p:cNvSpPr>
          <p:nvPr/>
        </p:nvSpPr>
        <p:spPr bwMode="auto">
          <a:xfrm>
            <a:off x="4292600" y="5029200"/>
            <a:ext cx="561975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585" name="Text Box 48"/>
          <p:cNvSpPr txBox="1">
            <a:spLocks noChangeArrowheads="1"/>
          </p:cNvSpPr>
          <p:nvPr/>
        </p:nvSpPr>
        <p:spPr bwMode="auto">
          <a:xfrm>
            <a:off x="3376613" y="3657600"/>
            <a:ext cx="7381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65586" name="Text Box 49"/>
          <p:cNvSpPr txBox="1">
            <a:spLocks noChangeArrowheads="1"/>
          </p:cNvSpPr>
          <p:nvPr/>
        </p:nvSpPr>
        <p:spPr bwMode="auto">
          <a:xfrm>
            <a:off x="4292600" y="4495800"/>
            <a:ext cx="736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65587" name="Oval 50"/>
          <p:cNvSpPr>
            <a:spLocks noChangeArrowheads="1"/>
          </p:cNvSpPr>
          <p:nvPr/>
        </p:nvSpPr>
        <p:spPr bwMode="auto">
          <a:xfrm>
            <a:off x="5487988" y="6019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19</a:t>
            </a:r>
          </a:p>
        </p:txBody>
      </p:sp>
      <p:cxnSp>
        <p:nvCxnSpPr>
          <p:cNvPr id="65588" name="AutoShape 51"/>
          <p:cNvCxnSpPr>
            <a:cxnSpLocks noChangeShapeType="1"/>
            <a:stCxn id="65573" idx="3"/>
            <a:endCxn id="65587" idx="0"/>
          </p:cNvCxnSpPr>
          <p:nvPr/>
        </p:nvCxnSpPr>
        <p:spPr bwMode="auto">
          <a:xfrm flipH="1">
            <a:off x="5734050" y="56689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5589" name="Text Box 52"/>
          <p:cNvSpPr txBox="1">
            <a:spLocks noChangeArrowheads="1"/>
          </p:cNvSpPr>
          <p:nvPr/>
        </p:nvSpPr>
        <p:spPr bwMode="auto">
          <a:xfrm>
            <a:off x="563563" y="1828800"/>
            <a:ext cx="288448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Taking place at a node having a null branch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9C6593-7155-42C9-AA18-622FD560753F}" type="slidenum">
              <a:rPr lang="en-GB"/>
              <a:pPr>
                <a:defRPr/>
              </a:pPr>
              <a:t>57</a:t>
            </a:fld>
            <a:endParaRPr lang="en-GB"/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Iterative BST Insertion Algorithm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2133600"/>
            <a:ext cx="7772400" cy="4114800"/>
          </a:xfrm>
        </p:spPr>
        <p:txBody>
          <a:bodyPr/>
          <a:lstStyle/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b="1" smtClean="0"/>
              <a:t>Algorithm</a:t>
            </a:r>
            <a:r>
              <a:rPr lang="en-GB" sz="1800" smtClean="0"/>
              <a:t> 	insertBST (ref </a:t>
            </a:r>
            <a:r>
              <a:rPr lang="en-GB" sz="1800" smtClean="0">
                <a:solidFill>
                  <a:schemeClr val="accent2"/>
                </a:solidFill>
              </a:rPr>
              <a:t>root</a:t>
            </a:r>
            <a:r>
              <a:rPr lang="en-GB" sz="1800" smtClean="0">
                <a:solidFill>
                  <a:srgbClr val="0000FF"/>
                </a:solidFill>
              </a:rPr>
              <a:t> </a:t>
            </a:r>
            <a:r>
              <a:rPr lang="en-GB" sz="1800" smtClean="0"/>
              <a:t>&lt;pointer&gt;, val </a:t>
            </a:r>
            <a:r>
              <a:rPr lang="en-GB" sz="1800" smtClean="0">
                <a:solidFill>
                  <a:schemeClr val="accent2"/>
                </a:solidFill>
              </a:rPr>
              <a:t>new</a:t>
            </a:r>
            <a:r>
              <a:rPr lang="en-GB" sz="1800" smtClean="0"/>
              <a:t> &lt;pointer&gt;)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Inserts a new node into BST using iteration 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	</a:t>
            </a:r>
            <a:r>
              <a:rPr lang="en-GB" sz="1800" b="1" smtClean="0"/>
              <a:t>Pre</a:t>
            </a:r>
            <a:r>
              <a:rPr lang="en-GB" sz="1800" smtClean="0"/>
              <a:t>	  </a:t>
            </a:r>
            <a:r>
              <a:rPr lang="en-GB" sz="1800" smtClean="0">
                <a:solidFill>
                  <a:schemeClr val="accent2"/>
                </a:solidFill>
              </a:rPr>
              <a:t>root</a:t>
            </a:r>
            <a:r>
              <a:rPr lang="en-GB" sz="1800" smtClean="0"/>
              <a:t> is address of the root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			  </a:t>
            </a:r>
            <a:r>
              <a:rPr lang="en-GB" sz="1800" smtClean="0">
                <a:solidFill>
                  <a:schemeClr val="accent2"/>
                </a:solidFill>
              </a:rPr>
              <a:t>new</a:t>
            </a:r>
            <a:r>
              <a:rPr lang="en-GB" sz="1800" smtClean="0"/>
              <a:t> is address of the new node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	</a:t>
            </a:r>
            <a:r>
              <a:rPr lang="en-GB" sz="1800" b="1" smtClean="0"/>
              <a:t>Post	  </a:t>
            </a:r>
            <a:r>
              <a:rPr lang="en-GB" sz="1800" smtClean="0"/>
              <a:t>new node inserted into the tree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60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E411E1-473E-49E4-9AE2-14C163CF9A7B}" type="slidenum">
              <a:rPr lang="en-GB"/>
              <a:pPr>
                <a:defRPr/>
              </a:pPr>
              <a:t>58</a:t>
            </a:fld>
            <a:endParaRPr lang="en-GB"/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Iterative BST Insertion Algorithm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5963" y="1511300"/>
            <a:ext cx="7770812" cy="4114800"/>
          </a:xfrm>
        </p:spPr>
        <p:txBody>
          <a:bodyPr rtlCol="0">
            <a:normAutofit fontScale="92500" lnSpcReduction="20000"/>
          </a:bodyPr>
          <a:lstStyle/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>
                <a:solidFill>
                  <a:srgbClr val="0000FF"/>
                </a:solidFill>
              </a:rPr>
              <a:t>   </a:t>
            </a:r>
            <a:r>
              <a:rPr lang="en-GB" sz="1800"/>
              <a:t>if (root = null)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>
                <a:solidFill>
                  <a:srgbClr val="0000FF"/>
                </a:solidFill>
              </a:rPr>
              <a:t>	</a:t>
            </a: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/>
              <a:t>	root = new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>
                <a:solidFill>
                  <a:schemeClr val="accent2"/>
                </a:solidFill>
              </a:rPr>
              <a:t>2</a:t>
            </a:r>
            <a:r>
              <a:rPr lang="en-GB" sz="1800"/>
              <a:t>	else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</a:t>
            </a: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/>
              <a:t>	pWalk = root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>
                <a:solidFill>
                  <a:srgbClr val="0000FF"/>
                </a:solidFill>
              </a:rPr>
              <a:t>	</a:t>
            </a:r>
            <a:r>
              <a:rPr lang="en-GB" sz="1800">
                <a:solidFill>
                  <a:schemeClr val="accent2"/>
                </a:solidFill>
              </a:rPr>
              <a:t>2</a:t>
            </a:r>
            <a:r>
              <a:rPr lang="en-GB" sz="1800"/>
              <a:t>	loop (pWalk not null)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</a:t>
            </a: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/>
              <a:t>		parent = pWalk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>
                <a:solidFill>
                  <a:srgbClr val="0000FF"/>
                </a:solidFill>
              </a:rPr>
              <a:t>		</a:t>
            </a:r>
            <a:r>
              <a:rPr lang="en-GB" sz="1800">
                <a:solidFill>
                  <a:schemeClr val="accent2"/>
                </a:solidFill>
              </a:rPr>
              <a:t>2</a:t>
            </a:r>
            <a:r>
              <a:rPr lang="en-GB" sz="1800"/>
              <a:t>		if (new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key &lt; pWalk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key)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		</a:t>
            </a: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/>
              <a:t>	 pWalk = pWalk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left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</a:t>
            </a:r>
            <a:r>
              <a:rPr lang="en-GB" sz="1800">
                <a:solidFill>
                  <a:schemeClr val="accent2"/>
                </a:solidFill>
              </a:rPr>
              <a:t>	3</a:t>
            </a:r>
            <a:r>
              <a:rPr lang="en-GB" sz="1800"/>
              <a:t>		else 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	</a:t>
            </a:r>
            <a:r>
              <a:rPr lang="en-GB" sz="1800">
                <a:solidFill>
                  <a:schemeClr val="accent2"/>
                </a:solidFill>
              </a:rPr>
              <a:t>	1</a:t>
            </a:r>
            <a:r>
              <a:rPr lang="en-GB" sz="1800"/>
              <a:t>	 pWalk = pWalk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right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</a:t>
            </a:r>
            <a:r>
              <a:rPr lang="en-GB" sz="1800" b="1"/>
              <a:t>Location found for the new node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>
                <a:solidFill>
                  <a:schemeClr val="accent2"/>
                </a:solidFill>
              </a:rPr>
              <a:t>	3</a:t>
            </a:r>
            <a:r>
              <a:rPr lang="en-GB" sz="1800"/>
              <a:t>	if (new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key &lt; parent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key)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</a:t>
            </a: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/>
              <a:t>		parent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left = new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>
                <a:solidFill>
                  <a:srgbClr val="0000FF"/>
                </a:solidFill>
              </a:rPr>
              <a:t>	</a:t>
            </a:r>
            <a:r>
              <a:rPr lang="en-GB" sz="1800">
                <a:solidFill>
                  <a:schemeClr val="accent2"/>
                </a:solidFill>
              </a:rPr>
              <a:t>4</a:t>
            </a:r>
            <a:r>
              <a:rPr lang="en-GB" sz="1800"/>
              <a:t>	else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</a:t>
            </a:r>
            <a:r>
              <a:rPr lang="en-GB" sz="1800">
                <a:solidFill>
                  <a:schemeClr val="accent2"/>
                </a:solidFill>
              </a:rPr>
              <a:t>1 </a:t>
            </a:r>
            <a:r>
              <a:rPr lang="en-GB" sz="1800"/>
              <a:t>	 	parent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right = new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>
                <a:solidFill>
                  <a:schemeClr val="accent2"/>
                </a:solidFill>
              </a:rPr>
              <a:t>3</a:t>
            </a:r>
            <a:r>
              <a:rPr lang="en-GB" sz="1800"/>
              <a:t>	return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 b="1"/>
              <a:t>End</a:t>
            </a:r>
            <a:r>
              <a:rPr lang="en-GB" sz="1600"/>
              <a:t>	insertBST</a:t>
            </a:r>
            <a:r>
              <a:rPr lang="en-GB" sz="1800"/>
              <a:t> </a:t>
            </a:r>
            <a:r>
              <a:rPr lang="en-GB" sz="1600"/>
              <a:t>	</a:t>
            </a:r>
          </a:p>
        </p:txBody>
      </p:sp>
      <p:sp>
        <p:nvSpPr>
          <p:cNvPr id="67589" name="Rectangle 4"/>
          <p:cNvSpPr>
            <a:spLocks noChangeArrowheads="1"/>
          </p:cNvSpPr>
          <p:nvPr/>
        </p:nvSpPr>
        <p:spPr bwMode="auto">
          <a:xfrm>
            <a:off x="6308725" y="1604963"/>
            <a:ext cx="280988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0" name="Rectangle 5"/>
          <p:cNvSpPr>
            <a:spLocks noChangeArrowheads="1"/>
          </p:cNvSpPr>
          <p:nvPr/>
        </p:nvSpPr>
        <p:spPr bwMode="auto">
          <a:xfrm>
            <a:off x="6942138" y="1604963"/>
            <a:ext cx="280987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1" name="Rectangle 6"/>
          <p:cNvSpPr>
            <a:spLocks noChangeArrowheads="1"/>
          </p:cNvSpPr>
          <p:nvPr/>
        </p:nvSpPr>
        <p:spPr bwMode="auto">
          <a:xfrm>
            <a:off x="6589713" y="1604963"/>
            <a:ext cx="352425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23</a:t>
            </a:r>
          </a:p>
        </p:txBody>
      </p:sp>
      <p:sp>
        <p:nvSpPr>
          <p:cNvPr id="67592" name="Rectangle 7"/>
          <p:cNvSpPr>
            <a:spLocks noChangeArrowheads="1"/>
          </p:cNvSpPr>
          <p:nvPr/>
        </p:nvSpPr>
        <p:spPr bwMode="auto">
          <a:xfrm>
            <a:off x="5253038" y="2138363"/>
            <a:ext cx="282575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3" name="Rectangle 8"/>
          <p:cNvSpPr>
            <a:spLocks noChangeArrowheads="1"/>
          </p:cNvSpPr>
          <p:nvPr/>
        </p:nvSpPr>
        <p:spPr bwMode="auto">
          <a:xfrm>
            <a:off x="5886450" y="2138363"/>
            <a:ext cx="282575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4" name="Rectangle 9"/>
          <p:cNvSpPr>
            <a:spLocks noChangeArrowheads="1"/>
          </p:cNvSpPr>
          <p:nvPr/>
        </p:nvSpPr>
        <p:spPr bwMode="auto">
          <a:xfrm>
            <a:off x="5535613" y="2138363"/>
            <a:ext cx="350837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67595" name="Rectangle 10"/>
          <p:cNvSpPr>
            <a:spLocks noChangeArrowheads="1"/>
          </p:cNvSpPr>
          <p:nvPr/>
        </p:nvSpPr>
        <p:spPr bwMode="auto">
          <a:xfrm>
            <a:off x="4691063" y="2747963"/>
            <a:ext cx="280987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Rectangle 11"/>
          <p:cNvSpPr>
            <a:spLocks noChangeArrowheads="1"/>
          </p:cNvSpPr>
          <p:nvPr/>
        </p:nvSpPr>
        <p:spPr bwMode="auto">
          <a:xfrm>
            <a:off x="5324475" y="2747963"/>
            <a:ext cx="280988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Rectangle 12"/>
          <p:cNvSpPr>
            <a:spLocks noChangeArrowheads="1"/>
          </p:cNvSpPr>
          <p:nvPr/>
        </p:nvSpPr>
        <p:spPr bwMode="auto">
          <a:xfrm>
            <a:off x="4972050" y="2747963"/>
            <a:ext cx="352425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67598" name="Rectangle 13"/>
          <p:cNvSpPr>
            <a:spLocks noChangeArrowheads="1"/>
          </p:cNvSpPr>
          <p:nvPr/>
        </p:nvSpPr>
        <p:spPr bwMode="auto">
          <a:xfrm>
            <a:off x="5746750" y="2747963"/>
            <a:ext cx="280988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9" name="Rectangle 14"/>
          <p:cNvSpPr>
            <a:spLocks noChangeArrowheads="1"/>
          </p:cNvSpPr>
          <p:nvPr/>
        </p:nvSpPr>
        <p:spPr bwMode="auto">
          <a:xfrm>
            <a:off x="6380163" y="2747963"/>
            <a:ext cx="280987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0" name="Rectangle 15"/>
          <p:cNvSpPr>
            <a:spLocks noChangeArrowheads="1"/>
          </p:cNvSpPr>
          <p:nvPr/>
        </p:nvSpPr>
        <p:spPr bwMode="auto">
          <a:xfrm>
            <a:off x="6027738" y="2747963"/>
            <a:ext cx="352425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sp>
        <p:nvSpPr>
          <p:cNvPr id="67601" name="Rectangle 16"/>
          <p:cNvSpPr>
            <a:spLocks noChangeArrowheads="1"/>
          </p:cNvSpPr>
          <p:nvPr/>
        </p:nvSpPr>
        <p:spPr bwMode="auto">
          <a:xfrm>
            <a:off x="7364413" y="2138363"/>
            <a:ext cx="280987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2" name="Rectangle 17"/>
          <p:cNvSpPr>
            <a:spLocks noChangeArrowheads="1"/>
          </p:cNvSpPr>
          <p:nvPr/>
        </p:nvSpPr>
        <p:spPr bwMode="auto">
          <a:xfrm>
            <a:off x="7997825" y="2138363"/>
            <a:ext cx="280988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3" name="Rectangle 18"/>
          <p:cNvSpPr>
            <a:spLocks noChangeArrowheads="1"/>
          </p:cNvSpPr>
          <p:nvPr/>
        </p:nvSpPr>
        <p:spPr bwMode="auto">
          <a:xfrm>
            <a:off x="7645400" y="2138363"/>
            <a:ext cx="352425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44</a:t>
            </a:r>
          </a:p>
        </p:txBody>
      </p:sp>
      <p:sp>
        <p:nvSpPr>
          <p:cNvPr id="67604" name="Rectangle 19"/>
          <p:cNvSpPr>
            <a:spLocks noChangeArrowheads="1"/>
          </p:cNvSpPr>
          <p:nvPr/>
        </p:nvSpPr>
        <p:spPr bwMode="auto">
          <a:xfrm>
            <a:off x="6872288" y="2747963"/>
            <a:ext cx="280987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5" name="Rectangle 20"/>
          <p:cNvSpPr>
            <a:spLocks noChangeArrowheads="1"/>
          </p:cNvSpPr>
          <p:nvPr/>
        </p:nvSpPr>
        <p:spPr bwMode="auto">
          <a:xfrm>
            <a:off x="7505700" y="2747963"/>
            <a:ext cx="280988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6" name="Rectangle 21"/>
          <p:cNvSpPr>
            <a:spLocks noChangeArrowheads="1"/>
          </p:cNvSpPr>
          <p:nvPr/>
        </p:nvSpPr>
        <p:spPr bwMode="auto">
          <a:xfrm>
            <a:off x="7153275" y="2747963"/>
            <a:ext cx="352425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35</a:t>
            </a:r>
          </a:p>
        </p:txBody>
      </p:sp>
      <p:sp>
        <p:nvSpPr>
          <p:cNvPr id="67607" name="Rectangle 22"/>
          <p:cNvSpPr>
            <a:spLocks noChangeArrowheads="1"/>
          </p:cNvSpPr>
          <p:nvPr/>
        </p:nvSpPr>
        <p:spPr bwMode="auto">
          <a:xfrm>
            <a:off x="7927975" y="2747963"/>
            <a:ext cx="280988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8" name="Rectangle 23"/>
          <p:cNvSpPr>
            <a:spLocks noChangeArrowheads="1"/>
          </p:cNvSpPr>
          <p:nvPr/>
        </p:nvSpPr>
        <p:spPr bwMode="auto">
          <a:xfrm>
            <a:off x="8559800" y="2747963"/>
            <a:ext cx="282575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9" name="Rectangle 24"/>
          <p:cNvSpPr>
            <a:spLocks noChangeArrowheads="1"/>
          </p:cNvSpPr>
          <p:nvPr/>
        </p:nvSpPr>
        <p:spPr bwMode="auto">
          <a:xfrm>
            <a:off x="8208963" y="2747963"/>
            <a:ext cx="350837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52</a:t>
            </a:r>
          </a:p>
        </p:txBody>
      </p:sp>
      <p:sp>
        <p:nvSpPr>
          <p:cNvPr id="67610" name="Line 25"/>
          <p:cNvSpPr>
            <a:spLocks noChangeShapeType="1"/>
          </p:cNvSpPr>
          <p:nvPr/>
        </p:nvSpPr>
        <p:spPr bwMode="auto">
          <a:xfrm flipH="1">
            <a:off x="5675313" y="1757363"/>
            <a:ext cx="7747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7611" name="Line 26"/>
          <p:cNvSpPr>
            <a:spLocks noChangeShapeType="1"/>
          </p:cNvSpPr>
          <p:nvPr/>
        </p:nvSpPr>
        <p:spPr bwMode="auto">
          <a:xfrm>
            <a:off x="7083425" y="1757363"/>
            <a:ext cx="773113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7612" name="Line 27"/>
          <p:cNvSpPr>
            <a:spLocks noChangeShapeType="1"/>
          </p:cNvSpPr>
          <p:nvPr/>
        </p:nvSpPr>
        <p:spPr bwMode="auto">
          <a:xfrm flipH="1">
            <a:off x="5113338" y="2290763"/>
            <a:ext cx="280987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7613" name="Line 28"/>
          <p:cNvSpPr>
            <a:spLocks noChangeShapeType="1"/>
          </p:cNvSpPr>
          <p:nvPr/>
        </p:nvSpPr>
        <p:spPr bwMode="auto">
          <a:xfrm>
            <a:off x="6027738" y="2290763"/>
            <a:ext cx="280987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7614" name="Line 29"/>
          <p:cNvSpPr>
            <a:spLocks noChangeShapeType="1"/>
          </p:cNvSpPr>
          <p:nvPr/>
        </p:nvSpPr>
        <p:spPr bwMode="auto">
          <a:xfrm flipH="1">
            <a:off x="7223125" y="2290763"/>
            <a:ext cx="282575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7615" name="Line 30"/>
          <p:cNvSpPr>
            <a:spLocks noChangeShapeType="1"/>
          </p:cNvSpPr>
          <p:nvPr/>
        </p:nvSpPr>
        <p:spPr bwMode="auto">
          <a:xfrm>
            <a:off x="8139113" y="2290763"/>
            <a:ext cx="280987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7616" name="Line 31"/>
          <p:cNvSpPr>
            <a:spLocks noChangeShapeType="1"/>
          </p:cNvSpPr>
          <p:nvPr/>
        </p:nvSpPr>
        <p:spPr bwMode="auto">
          <a:xfrm>
            <a:off x="4691063" y="2747963"/>
            <a:ext cx="280987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17" name="Line 32"/>
          <p:cNvSpPr>
            <a:spLocks noChangeShapeType="1"/>
          </p:cNvSpPr>
          <p:nvPr/>
        </p:nvSpPr>
        <p:spPr bwMode="auto">
          <a:xfrm flipH="1">
            <a:off x="4691063" y="2747963"/>
            <a:ext cx="280987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18" name="Line 33"/>
          <p:cNvSpPr>
            <a:spLocks noChangeShapeType="1"/>
          </p:cNvSpPr>
          <p:nvPr/>
        </p:nvSpPr>
        <p:spPr bwMode="auto">
          <a:xfrm>
            <a:off x="5324475" y="2747963"/>
            <a:ext cx="2809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19" name="Line 34"/>
          <p:cNvSpPr>
            <a:spLocks noChangeShapeType="1"/>
          </p:cNvSpPr>
          <p:nvPr/>
        </p:nvSpPr>
        <p:spPr bwMode="auto">
          <a:xfrm flipH="1">
            <a:off x="5324475" y="2747963"/>
            <a:ext cx="2809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20" name="Line 35"/>
          <p:cNvSpPr>
            <a:spLocks noChangeShapeType="1"/>
          </p:cNvSpPr>
          <p:nvPr/>
        </p:nvSpPr>
        <p:spPr bwMode="auto">
          <a:xfrm>
            <a:off x="6380163" y="2747963"/>
            <a:ext cx="280987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21" name="Line 36"/>
          <p:cNvSpPr>
            <a:spLocks noChangeShapeType="1"/>
          </p:cNvSpPr>
          <p:nvPr/>
        </p:nvSpPr>
        <p:spPr bwMode="auto">
          <a:xfrm flipH="1">
            <a:off x="6380163" y="2747963"/>
            <a:ext cx="280987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22" name="Line 37"/>
          <p:cNvSpPr>
            <a:spLocks noChangeShapeType="1"/>
          </p:cNvSpPr>
          <p:nvPr/>
        </p:nvSpPr>
        <p:spPr bwMode="auto">
          <a:xfrm>
            <a:off x="6872288" y="2747963"/>
            <a:ext cx="280987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23" name="Line 38"/>
          <p:cNvSpPr>
            <a:spLocks noChangeShapeType="1"/>
          </p:cNvSpPr>
          <p:nvPr/>
        </p:nvSpPr>
        <p:spPr bwMode="auto">
          <a:xfrm flipH="1">
            <a:off x="6872288" y="2747963"/>
            <a:ext cx="280987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24" name="Line 39"/>
          <p:cNvSpPr>
            <a:spLocks noChangeShapeType="1"/>
          </p:cNvSpPr>
          <p:nvPr/>
        </p:nvSpPr>
        <p:spPr bwMode="auto">
          <a:xfrm>
            <a:off x="7505700" y="2747963"/>
            <a:ext cx="2809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25" name="Line 40"/>
          <p:cNvSpPr>
            <a:spLocks noChangeShapeType="1"/>
          </p:cNvSpPr>
          <p:nvPr/>
        </p:nvSpPr>
        <p:spPr bwMode="auto">
          <a:xfrm flipH="1">
            <a:off x="7505700" y="2747963"/>
            <a:ext cx="2809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26" name="Line 41"/>
          <p:cNvSpPr>
            <a:spLocks noChangeShapeType="1"/>
          </p:cNvSpPr>
          <p:nvPr/>
        </p:nvSpPr>
        <p:spPr bwMode="auto">
          <a:xfrm>
            <a:off x="7927975" y="2747963"/>
            <a:ext cx="2809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27" name="Line 42"/>
          <p:cNvSpPr>
            <a:spLocks noChangeShapeType="1"/>
          </p:cNvSpPr>
          <p:nvPr/>
        </p:nvSpPr>
        <p:spPr bwMode="auto">
          <a:xfrm flipH="1">
            <a:off x="7927975" y="2747963"/>
            <a:ext cx="2809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28" name="Line 43"/>
          <p:cNvSpPr>
            <a:spLocks noChangeShapeType="1"/>
          </p:cNvSpPr>
          <p:nvPr/>
        </p:nvSpPr>
        <p:spPr bwMode="auto">
          <a:xfrm>
            <a:off x="8559800" y="2747963"/>
            <a:ext cx="28257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29" name="Line 44"/>
          <p:cNvSpPr>
            <a:spLocks noChangeShapeType="1"/>
          </p:cNvSpPr>
          <p:nvPr/>
        </p:nvSpPr>
        <p:spPr bwMode="auto">
          <a:xfrm flipH="1">
            <a:off x="8559800" y="2747963"/>
            <a:ext cx="28257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30" name="Rectangle 45"/>
          <p:cNvSpPr>
            <a:spLocks noChangeArrowheads="1"/>
          </p:cNvSpPr>
          <p:nvPr/>
        </p:nvSpPr>
        <p:spPr bwMode="auto">
          <a:xfrm>
            <a:off x="5183188" y="3357563"/>
            <a:ext cx="280987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31" name="Rectangle 46"/>
          <p:cNvSpPr>
            <a:spLocks noChangeArrowheads="1"/>
          </p:cNvSpPr>
          <p:nvPr/>
        </p:nvSpPr>
        <p:spPr bwMode="auto">
          <a:xfrm>
            <a:off x="5816600" y="3357563"/>
            <a:ext cx="280988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32" name="Rectangle 47"/>
          <p:cNvSpPr>
            <a:spLocks noChangeArrowheads="1"/>
          </p:cNvSpPr>
          <p:nvPr/>
        </p:nvSpPr>
        <p:spPr bwMode="auto">
          <a:xfrm>
            <a:off x="5464175" y="3357563"/>
            <a:ext cx="352425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19</a:t>
            </a:r>
          </a:p>
        </p:txBody>
      </p:sp>
      <p:sp>
        <p:nvSpPr>
          <p:cNvPr id="67633" name="Line 48"/>
          <p:cNvSpPr>
            <a:spLocks noChangeShapeType="1"/>
          </p:cNvSpPr>
          <p:nvPr/>
        </p:nvSpPr>
        <p:spPr bwMode="auto">
          <a:xfrm flipH="1">
            <a:off x="5605463" y="2900363"/>
            <a:ext cx="280987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7634" name="Line 49"/>
          <p:cNvSpPr>
            <a:spLocks noChangeShapeType="1"/>
          </p:cNvSpPr>
          <p:nvPr/>
        </p:nvSpPr>
        <p:spPr bwMode="auto">
          <a:xfrm>
            <a:off x="5183188" y="3357563"/>
            <a:ext cx="280987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35" name="Line 50"/>
          <p:cNvSpPr>
            <a:spLocks noChangeShapeType="1"/>
          </p:cNvSpPr>
          <p:nvPr/>
        </p:nvSpPr>
        <p:spPr bwMode="auto">
          <a:xfrm flipH="1">
            <a:off x="5183188" y="3357563"/>
            <a:ext cx="280987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36" name="Line 51"/>
          <p:cNvSpPr>
            <a:spLocks noChangeShapeType="1"/>
          </p:cNvSpPr>
          <p:nvPr/>
        </p:nvSpPr>
        <p:spPr bwMode="auto">
          <a:xfrm>
            <a:off x="5816600" y="3357563"/>
            <a:ext cx="2809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37" name="Line 52"/>
          <p:cNvSpPr>
            <a:spLocks noChangeShapeType="1"/>
          </p:cNvSpPr>
          <p:nvPr/>
        </p:nvSpPr>
        <p:spPr bwMode="auto">
          <a:xfrm flipH="1">
            <a:off x="5816600" y="3357563"/>
            <a:ext cx="2809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5ED67D-3992-4FA1-8BE2-9EFA87B917AD}" type="slidenum">
              <a:rPr lang="en-GB"/>
              <a:pPr>
                <a:defRPr/>
              </a:pPr>
              <a:t>59</a:t>
            </a:fld>
            <a:endParaRPr lang="en-GB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6142" y="333375"/>
            <a:ext cx="8173604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Recursive BST Insertion Algorithm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2133600"/>
            <a:ext cx="7772400" cy="4114800"/>
          </a:xfrm>
        </p:spPr>
        <p:txBody>
          <a:bodyPr/>
          <a:lstStyle/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b="1" smtClean="0"/>
              <a:t>Algorithm</a:t>
            </a:r>
            <a:r>
              <a:rPr lang="en-GB" sz="1800" smtClean="0"/>
              <a:t> 	addBST (ref </a:t>
            </a:r>
            <a:r>
              <a:rPr lang="en-GB" sz="1800" smtClean="0">
                <a:solidFill>
                  <a:schemeClr val="accent2"/>
                </a:solidFill>
              </a:rPr>
              <a:t>root</a:t>
            </a:r>
            <a:r>
              <a:rPr lang="en-GB" sz="1800" smtClean="0">
                <a:solidFill>
                  <a:srgbClr val="0000FF"/>
                </a:solidFill>
              </a:rPr>
              <a:t> </a:t>
            </a:r>
            <a:r>
              <a:rPr lang="en-GB" sz="1800" smtClean="0"/>
              <a:t>&lt;pointer&gt;, val </a:t>
            </a:r>
            <a:r>
              <a:rPr lang="en-GB" sz="1800" smtClean="0">
                <a:solidFill>
                  <a:schemeClr val="accent2"/>
                </a:solidFill>
              </a:rPr>
              <a:t>new</a:t>
            </a:r>
            <a:r>
              <a:rPr lang="en-GB" sz="1800" smtClean="0"/>
              <a:t> &lt;pointer&gt;)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Inserts a new node into BST using recursion 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	</a:t>
            </a:r>
            <a:r>
              <a:rPr lang="en-GB" sz="1800" b="1" smtClean="0"/>
              <a:t>Pre</a:t>
            </a:r>
            <a:r>
              <a:rPr lang="en-GB" sz="1800" smtClean="0"/>
              <a:t>	  </a:t>
            </a:r>
            <a:r>
              <a:rPr lang="en-GB" sz="1800" smtClean="0">
                <a:solidFill>
                  <a:schemeClr val="accent2"/>
                </a:solidFill>
              </a:rPr>
              <a:t>root </a:t>
            </a:r>
            <a:r>
              <a:rPr lang="en-GB" sz="1800" smtClean="0"/>
              <a:t>is address of the root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			  </a:t>
            </a:r>
            <a:r>
              <a:rPr lang="en-GB" sz="1800" smtClean="0">
                <a:solidFill>
                  <a:schemeClr val="accent2"/>
                </a:solidFill>
              </a:rPr>
              <a:t>new</a:t>
            </a:r>
            <a:r>
              <a:rPr lang="en-GB" sz="1800" smtClean="0"/>
              <a:t> is address of the new node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	</a:t>
            </a:r>
            <a:r>
              <a:rPr lang="en-GB" sz="1800" b="1" smtClean="0"/>
              <a:t>Post	  </a:t>
            </a:r>
            <a:r>
              <a:rPr lang="en-GB" sz="1800" smtClean="0"/>
              <a:t>new node inserted into the tree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60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Trees: Some Examples</a:t>
            </a:r>
          </a:p>
        </p:txBody>
      </p:sp>
      <p:pic>
        <p:nvPicPr>
          <p:cNvPr id="14339" name="Picture 4" descr="tree_exampl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00200"/>
            <a:ext cx="6629400" cy="503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41EC6-1F77-4337-97C0-6604D1CEA062}" type="slidenum">
              <a:rPr lang="en-GB"/>
              <a:pPr>
                <a:defRPr/>
              </a:pPr>
              <a:t>60</a:t>
            </a:fld>
            <a:endParaRPr lang="en-GB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2950" y="333375"/>
            <a:ext cx="8226375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Recursive BST Insertion Algorithm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905000"/>
            <a:ext cx="7772400" cy="4114800"/>
          </a:xfrm>
        </p:spPr>
        <p:txBody>
          <a:bodyPr/>
          <a:lstStyle/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>
                <a:solidFill>
                  <a:schemeClr val="accent2"/>
                </a:solidFill>
              </a:rPr>
              <a:t>1</a:t>
            </a:r>
            <a:r>
              <a:rPr lang="en-GB" sz="1800" smtClean="0">
                <a:solidFill>
                  <a:srgbClr val="0000FF"/>
                </a:solidFill>
              </a:rPr>
              <a:t>   </a:t>
            </a:r>
            <a:r>
              <a:rPr lang="en-GB" sz="1800" smtClean="0"/>
              <a:t>if (root = null)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>
                <a:solidFill>
                  <a:srgbClr val="0000FF"/>
                </a:solidFill>
              </a:rPr>
              <a:t>	</a:t>
            </a:r>
            <a:r>
              <a:rPr lang="en-GB" sz="1800" smtClean="0">
                <a:solidFill>
                  <a:schemeClr val="accent2"/>
                </a:solidFill>
              </a:rPr>
              <a:t>1</a:t>
            </a:r>
            <a:r>
              <a:rPr lang="en-GB" sz="1800" smtClean="0"/>
              <a:t>	root = new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>
                <a:solidFill>
                  <a:schemeClr val="accent2"/>
                </a:solidFill>
              </a:rPr>
              <a:t>2</a:t>
            </a:r>
            <a:r>
              <a:rPr lang="en-GB" sz="1800" smtClean="0"/>
              <a:t>	else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</a:t>
            </a:r>
            <a:r>
              <a:rPr lang="en-GB" sz="1800" smtClean="0">
                <a:solidFill>
                  <a:srgbClr val="0000FF"/>
                </a:solidFill>
              </a:rPr>
              <a:t>1</a:t>
            </a:r>
            <a:r>
              <a:rPr lang="en-GB" sz="1800" smtClean="0"/>
              <a:t>	if (new </a:t>
            </a:r>
            <a:r>
              <a:rPr lang="en-GB" sz="1800" smtClean="0">
                <a:latin typeface="Symbol" pitchFamily="18" charset="2"/>
              </a:rPr>
              <a:t>-&gt;</a:t>
            </a:r>
            <a:r>
              <a:rPr lang="en-GB" sz="1800" smtClean="0"/>
              <a:t> key &lt; root </a:t>
            </a:r>
            <a:r>
              <a:rPr lang="en-GB" sz="1800" smtClean="0">
                <a:latin typeface="Symbol" pitchFamily="18" charset="2"/>
              </a:rPr>
              <a:t>-&gt;</a:t>
            </a:r>
            <a:r>
              <a:rPr lang="en-GB" sz="1800" smtClean="0"/>
              <a:t> key)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</a:t>
            </a:r>
            <a:r>
              <a:rPr lang="en-GB" sz="1800" smtClean="0">
                <a:solidFill>
                  <a:schemeClr val="accent2"/>
                </a:solidFill>
              </a:rPr>
              <a:t>1	</a:t>
            </a:r>
            <a:r>
              <a:rPr lang="en-GB" sz="1800" smtClean="0"/>
              <a:t> 	addBST (root </a:t>
            </a:r>
            <a:r>
              <a:rPr lang="en-GB" sz="1800" smtClean="0">
                <a:latin typeface="Symbol" pitchFamily="18" charset="2"/>
              </a:rPr>
              <a:t>-&gt;</a:t>
            </a:r>
            <a:r>
              <a:rPr lang="en-GB" sz="1800" smtClean="0"/>
              <a:t> left, new)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</a:t>
            </a:r>
            <a:r>
              <a:rPr lang="en-GB" sz="1800" smtClean="0">
                <a:solidFill>
                  <a:schemeClr val="accent2"/>
                </a:solidFill>
              </a:rPr>
              <a:t>2</a:t>
            </a:r>
            <a:r>
              <a:rPr lang="en-GB" sz="1800" smtClean="0"/>
              <a:t>	else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</a:t>
            </a:r>
            <a:r>
              <a:rPr lang="en-GB" sz="1800" smtClean="0">
                <a:solidFill>
                  <a:srgbClr val="0000FF"/>
                </a:solidFill>
              </a:rPr>
              <a:t>1</a:t>
            </a:r>
            <a:r>
              <a:rPr lang="en-GB" sz="1800" smtClean="0"/>
              <a:t> 	addBST (root </a:t>
            </a:r>
            <a:r>
              <a:rPr lang="en-GB" sz="1800" smtClean="0">
                <a:latin typeface="Symbol" pitchFamily="18" charset="2"/>
              </a:rPr>
              <a:t>-&gt;</a:t>
            </a:r>
            <a:r>
              <a:rPr lang="en-GB" sz="1800" smtClean="0"/>
              <a:t> right, new)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>
                <a:solidFill>
                  <a:schemeClr val="accent2"/>
                </a:solidFill>
              </a:rPr>
              <a:t>3</a:t>
            </a:r>
            <a:r>
              <a:rPr lang="en-GB" sz="1800" smtClean="0"/>
              <a:t>	return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b="1" smtClean="0"/>
              <a:t>End</a:t>
            </a:r>
            <a:r>
              <a:rPr lang="en-GB" sz="1800" smtClean="0"/>
              <a:t>	addBST 	</a:t>
            </a:r>
          </a:p>
        </p:txBody>
      </p:sp>
      <p:sp>
        <p:nvSpPr>
          <p:cNvPr id="69637" name="Rectangle 4"/>
          <p:cNvSpPr>
            <a:spLocks noChangeArrowheads="1"/>
          </p:cNvSpPr>
          <p:nvPr/>
        </p:nvSpPr>
        <p:spPr bwMode="auto">
          <a:xfrm>
            <a:off x="6245225" y="1673225"/>
            <a:ext cx="280988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8" name="Rectangle 5"/>
          <p:cNvSpPr>
            <a:spLocks noChangeArrowheads="1"/>
          </p:cNvSpPr>
          <p:nvPr/>
        </p:nvSpPr>
        <p:spPr bwMode="auto">
          <a:xfrm>
            <a:off x="6877050" y="1673225"/>
            <a:ext cx="282575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9" name="Rectangle 6"/>
          <p:cNvSpPr>
            <a:spLocks noChangeArrowheads="1"/>
          </p:cNvSpPr>
          <p:nvPr/>
        </p:nvSpPr>
        <p:spPr bwMode="auto">
          <a:xfrm>
            <a:off x="6526213" y="1673225"/>
            <a:ext cx="350837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23</a:t>
            </a:r>
          </a:p>
        </p:txBody>
      </p:sp>
      <p:sp>
        <p:nvSpPr>
          <p:cNvPr id="69640" name="Rectangle 7"/>
          <p:cNvSpPr>
            <a:spLocks noChangeArrowheads="1"/>
          </p:cNvSpPr>
          <p:nvPr/>
        </p:nvSpPr>
        <p:spPr bwMode="auto">
          <a:xfrm>
            <a:off x="5189538" y="2206625"/>
            <a:ext cx="280987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1" name="Rectangle 8"/>
          <p:cNvSpPr>
            <a:spLocks noChangeArrowheads="1"/>
          </p:cNvSpPr>
          <p:nvPr/>
        </p:nvSpPr>
        <p:spPr bwMode="auto">
          <a:xfrm>
            <a:off x="5822950" y="2206625"/>
            <a:ext cx="280988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2" name="Rectangle 9"/>
          <p:cNvSpPr>
            <a:spLocks noChangeArrowheads="1"/>
          </p:cNvSpPr>
          <p:nvPr/>
        </p:nvSpPr>
        <p:spPr bwMode="auto">
          <a:xfrm>
            <a:off x="5470525" y="2206625"/>
            <a:ext cx="352425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69643" name="Rectangle 10"/>
          <p:cNvSpPr>
            <a:spLocks noChangeArrowheads="1"/>
          </p:cNvSpPr>
          <p:nvPr/>
        </p:nvSpPr>
        <p:spPr bwMode="auto">
          <a:xfrm>
            <a:off x="4625975" y="2816225"/>
            <a:ext cx="280988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4" name="Rectangle 11"/>
          <p:cNvSpPr>
            <a:spLocks noChangeArrowheads="1"/>
          </p:cNvSpPr>
          <p:nvPr/>
        </p:nvSpPr>
        <p:spPr bwMode="auto">
          <a:xfrm>
            <a:off x="5259388" y="2816225"/>
            <a:ext cx="280987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5" name="Rectangle 12"/>
          <p:cNvSpPr>
            <a:spLocks noChangeArrowheads="1"/>
          </p:cNvSpPr>
          <p:nvPr/>
        </p:nvSpPr>
        <p:spPr bwMode="auto">
          <a:xfrm>
            <a:off x="4906963" y="2816225"/>
            <a:ext cx="352425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69646" name="Rectangle 13"/>
          <p:cNvSpPr>
            <a:spLocks noChangeArrowheads="1"/>
          </p:cNvSpPr>
          <p:nvPr/>
        </p:nvSpPr>
        <p:spPr bwMode="auto">
          <a:xfrm>
            <a:off x="5681663" y="2816225"/>
            <a:ext cx="280987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7" name="Rectangle 14"/>
          <p:cNvSpPr>
            <a:spLocks noChangeArrowheads="1"/>
          </p:cNvSpPr>
          <p:nvPr/>
        </p:nvSpPr>
        <p:spPr bwMode="auto">
          <a:xfrm>
            <a:off x="6315075" y="2816225"/>
            <a:ext cx="280988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8" name="Rectangle 15"/>
          <p:cNvSpPr>
            <a:spLocks noChangeArrowheads="1"/>
          </p:cNvSpPr>
          <p:nvPr/>
        </p:nvSpPr>
        <p:spPr bwMode="auto">
          <a:xfrm>
            <a:off x="5962650" y="2816225"/>
            <a:ext cx="352425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sp>
        <p:nvSpPr>
          <p:cNvPr id="69649" name="Rectangle 16"/>
          <p:cNvSpPr>
            <a:spLocks noChangeArrowheads="1"/>
          </p:cNvSpPr>
          <p:nvPr/>
        </p:nvSpPr>
        <p:spPr bwMode="auto">
          <a:xfrm>
            <a:off x="7299325" y="2206625"/>
            <a:ext cx="282575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50" name="Rectangle 17"/>
          <p:cNvSpPr>
            <a:spLocks noChangeArrowheads="1"/>
          </p:cNvSpPr>
          <p:nvPr/>
        </p:nvSpPr>
        <p:spPr bwMode="auto">
          <a:xfrm>
            <a:off x="7932738" y="2206625"/>
            <a:ext cx="282575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51" name="Rectangle 18"/>
          <p:cNvSpPr>
            <a:spLocks noChangeArrowheads="1"/>
          </p:cNvSpPr>
          <p:nvPr/>
        </p:nvSpPr>
        <p:spPr bwMode="auto">
          <a:xfrm>
            <a:off x="7581900" y="2206625"/>
            <a:ext cx="350838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44</a:t>
            </a:r>
          </a:p>
        </p:txBody>
      </p:sp>
      <p:sp>
        <p:nvSpPr>
          <p:cNvPr id="69652" name="Rectangle 19"/>
          <p:cNvSpPr>
            <a:spLocks noChangeArrowheads="1"/>
          </p:cNvSpPr>
          <p:nvPr/>
        </p:nvSpPr>
        <p:spPr bwMode="auto">
          <a:xfrm>
            <a:off x="6807200" y="2816225"/>
            <a:ext cx="280988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53" name="Rectangle 20"/>
          <p:cNvSpPr>
            <a:spLocks noChangeArrowheads="1"/>
          </p:cNvSpPr>
          <p:nvPr/>
        </p:nvSpPr>
        <p:spPr bwMode="auto">
          <a:xfrm>
            <a:off x="7440613" y="2816225"/>
            <a:ext cx="280987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54" name="Rectangle 21"/>
          <p:cNvSpPr>
            <a:spLocks noChangeArrowheads="1"/>
          </p:cNvSpPr>
          <p:nvPr/>
        </p:nvSpPr>
        <p:spPr bwMode="auto">
          <a:xfrm>
            <a:off x="7088188" y="2816225"/>
            <a:ext cx="352425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35</a:t>
            </a:r>
          </a:p>
        </p:txBody>
      </p:sp>
      <p:sp>
        <p:nvSpPr>
          <p:cNvPr id="69655" name="Rectangle 22"/>
          <p:cNvSpPr>
            <a:spLocks noChangeArrowheads="1"/>
          </p:cNvSpPr>
          <p:nvPr/>
        </p:nvSpPr>
        <p:spPr bwMode="auto">
          <a:xfrm>
            <a:off x="7862888" y="2816225"/>
            <a:ext cx="280987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56" name="Rectangle 23"/>
          <p:cNvSpPr>
            <a:spLocks noChangeArrowheads="1"/>
          </p:cNvSpPr>
          <p:nvPr/>
        </p:nvSpPr>
        <p:spPr bwMode="auto">
          <a:xfrm>
            <a:off x="8496300" y="2816225"/>
            <a:ext cx="280988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57" name="Rectangle 24"/>
          <p:cNvSpPr>
            <a:spLocks noChangeArrowheads="1"/>
          </p:cNvSpPr>
          <p:nvPr/>
        </p:nvSpPr>
        <p:spPr bwMode="auto">
          <a:xfrm>
            <a:off x="8143875" y="2816225"/>
            <a:ext cx="352425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52</a:t>
            </a:r>
          </a:p>
        </p:txBody>
      </p:sp>
      <p:sp>
        <p:nvSpPr>
          <p:cNvPr id="69658" name="Line 25"/>
          <p:cNvSpPr>
            <a:spLocks noChangeShapeType="1"/>
          </p:cNvSpPr>
          <p:nvPr/>
        </p:nvSpPr>
        <p:spPr bwMode="auto">
          <a:xfrm flipH="1">
            <a:off x="5611813" y="1825625"/>
            <a:ext cx="773112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59" name="Line 26"/>
          <p:cNvSpPr>
            <a:spLocks noChangeShapeType="1"/>
          </p:cNvSpPr>
          <p:nvPr/>
        </p:nvSpPr>
        <p:spPr bwMode="auto">
          <a:xfrm>
            <a:off x="7018338" y="1825625"/>
            <a:ext cx="7747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60" name="Line 27"/>
          <p:cNvSpPr>
            <a:spLocks noChangeShapeType="1"/>
          </p:cNvSpPr>
          <p:nvPr/>
        </p:nvSpPr>
        <p:spPr bwMode="auto">
          <a:xfrm flipH="1">
            <a:off x="5048250" y="2359025"/>
            <a:ext cx="280988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61" name="Line 28"/>
          <p:cNvSpPr>
            <a:spLocks noChangeShapeType="1"/>
          </p:cNvSpPr>
          <p:nvPr/>
        </p:nvSpPr>
        <p:spPr bwMode="auto">
          <a:xfrm>
            <a:off x="5962650" y="2359025"/>
            <a:ext cx="282575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62" name="Line 29"/>
          <p:cNvSpPr>
            <a:spLocks noChangeShapeType="1"/>
          </p:cNvSpPr>
          <p:nvPr/>
        </p:nvSpPr>
        <p:spPr bwMode="auto">
          <a:xfrm flipH="1">
            <a:off x="7159625" y="2359025"/>
            <a:ext cx="280988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63" name="Line 30"/>
          <p:cNvSpPr>
            <a:spLocks noChangeShapeType="1"/>
          </p:cNvSpPr>
          <p:nvPr/>
        </p:nvSpPr>
        <p:spPr bwMode="auto">
          <a:xfrm>
            <a:off x="8074025" y="2359025"/>
            <a:ext cx="280988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64" name="Line 31"/>
          <p:cNvSpPr>
            <a:spLocks noChangeShapeType="1"/>
          </p:cNvSpPr>
          <p:nvPr/>
        </p:nvSpPr>
        <p:spPr bwMode="auto">
          <a:xfrm>
            <a:off x="4625975" y="2816225"/>
            <a:ext cx="2809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65" name="Line 32"/>
          <p:cNvSpPr>
            <a:spLocks noChangeShapeType="1"/>
          </p:cNvSpPr>
          <p:nvPr/>
        </p:nvSpPr>
        <p:spPr bwMode="auto">
          <a:xfrm flipH="1">
            <a:off x="4625975" y="2816225"/>
            <a:ext cx="2809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66" name="Line 33"/>
          <p:cNvSpPr>
            <a:spLocks noChangeShapeType="1"/>
          </p:cNvSpPr>
          <p:nvPr/>
        </p:nvSpPr>
        <p:spPr bwMode="auto">
          <a:xfrm>
            <a:off x="5259388" y="2816225"/>
            <a:ext cx="280987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67" name="Line 34"/>
          <p:cNvSpPr>
            <a:spLocks noChangeShapeType="1"/>
          </p:cNvSpPr>
          <p:nvPr/>
        </p:nvSpPr>
        <p:spPr bwMode="auto">
          <a:xfrm flipH="1">
            <a:off x="5259388" y="2816225"/>
            <a:ext cx="280987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68" name="Line 35"/>
          <p:cNvSpPr>
            <a:spLocks noChangeShapeType="1"/>
          </p:cNvSpPr>
          <p:nvPr/>
        </p:nvSpPr>
        <p:spPr bwMode="auto">
          <a:xfrm>
            <a:off x="6807200" y="2816225"/>
            <a:ext cx="2809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69" name="Line 36"/>
          <p:cNvSpPr>
            <a:spLocks noChangeShapeType="1"/>
          </p:cNvSpPr>
          <p:nvPr/>
        </p:nvSpPr>
        <p:spPr bwMode="auto">
          <a:xfrm flipH="1">
            <a:off x="6807200" y="2816225"/>
            <a:ext cx="2809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70" name="Line 37"/>
          <p:cNvSpPr>
            <a:spLocks noChangeShapeType="1"/>
          </p:cNvSpPr>
          <p:nvPr/>
        </p:nvSpPr>
        <p:spPr bwMode="auto">
          <a:xfrm>
            <a:off x="7440613" y="2816225"/>
            <a:ext cx="280987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71" name="Line 38"/>
          <p:cNvSpPr>
            <a:spLocks noChangeShapeType="1"/>
          </p:cNvSpPr>
          <p:nvPr/>
        </p:nvSpPr>
        <p:spPr bwMode="auto">
          <a:xfrm flipH="1">
            <a:off x="7440613" y="2816225"/>
            <a:ext cx="280987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72" name="Line 39"/>
          <p:cNvSpPr>
            <a:spLocks noChangeShapeType="1"/>
          </p:cNvSpPr>
          <p:nvPr/>
        </p:nvSpPr>
        <p:spPr bwMode="auto">
          <a:xfrm>
            <a:off x="7862888" y="2816225"/>
            <a:ext cx="280987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73" name="Line 40"/>
          <p:cNvSpPr>
            <a:spLocks noChangeShapeType="1"/>
          </p:cNvSpPr>
          <p:nvPr/>
        </p:nvSpPr>
        <p:spPr bwMode="auto">
          <a:xfrm flipH="1">
            <a:off x="7862888" y="2816225"/>
            <a:ext cx="280987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74" name="Line 41"/>
          <p:cNvSpPr>
            <a:spLocks noChangeShapeType="1"/>
          </p:cNvSpPr>
          <p:nvPr/>
        </p:nvSpPr>
        <p:spPr bwMode="auto">
          <a:xfrm>
            <a:off x="8496300" y="2816225"/>
            <a:ext cx="2809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75" name="Line 42"/>
          <p:cNvSpPr>
            <a:spLocks noChangeShapeType="1"/>
          </p:cNvSpPr>
          <p:nvPr/>
        </p:nvSpPr>
        <p:spPr bwMode="auto">
          <a:xfrm flipH="1">
            <a:off x="8496300" y="2816225"/>
            <a:ext cx="2809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76" name="Rectangle 43"/>
          <p:cNvSpPr>
            <a:spLocks noChangeArrowheads="1"/>
          </p:cNvSpPr>
          <p:nvPr/>
        </p:nvSpPr>
        <p:spPr bwMode="auto">
          <a:xfrm>
            <a:off x="5118100" y="3425825"/>
            <a:ext cx="282575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77" name="Rectangle 44"/>
          <p:cNvSpPr>
            <a:spLocks noChangeArrowheads="1"/>
          </p:cNvSpPr>
          <p:nvPr/>
        </p:nvSpPr>
        <p:spPr bwMode="auto">
          <a:xfrm>
            <a:off x="5751513" y="3425825"/>
            <a:ext cx="282575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78" name="Rectangle 45"/>
          <p:cNvSpPr>
            <a:spLocks noChangeArrowheads="1"/>
          </p:cNvSpPr>
          <p:nvPr/>
        </p:nvSpPr>
        <p:spPr bwMode="auto">
          <a:xfrm>
            <a:off x="5400675" y="3425825"/>
            <a:ext cx="350838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19</a:t>
            </a:r>
          </a:p>
        </p:txBody>
      </p:sp>
      <p:sp>
        <p:nvSpPr>
          <p:cNvPr id="69679" name="Rectangle 46"/>
          <p:cNvSpPr>
            <a:spLocks noChangeArrowheads="1"/>
          </p:cNvSpPr>
          <p:nvPr/>
        </p:nvSpPr>
        <p:spPr bwMode="auto">
          <a:xfrm>
            <a:off x="6173788" y="3425825"/>
            <a:ext cx="282575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80" name="Rectangle 47"/>
          <p:cNvSpPr>
            <a:spLocks noChangeArrowheads="1"/>
          </p:cNvSpPr>
          <p:nvPr/>
        </p:nvSpPr>
        <p:spPr bwMode="auto">
          <a:xfrm>
            <a:off x="6807200" y="3425825"/>
            <a:ext cx="280988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81" name="Rectangle 48"/>
          <p:cNvSpPr>
            <a:spLocks noChangeArrowheads="1"/>
          </p:cNvSpPr>
          <p:nvPr/>
        </p:nvSpPr>
        <p:spPr bwMode="auto">
          <a:xfrm>
            <a:off x="6456363" y="3425825"/>
            <a:ext cx="350837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22</a:t>
            </a:r>
          </a:p>
        </p:txBody>
      </p:sp>
      <p:sp>
        <p:nvSpPr>
          <p:cNvPr id="69682" name="Line 49"/>
          <p:cNvSpPr>
            <a:spLocks noChangeShapeType="1"/>
          </p:cNvSpPr>
          <p:nvPr/>
        </p:nvSpPr>
        <p:spPr bwMode="auto">
          <a:xfrm flipH="1">
            <a:off x="5540375" y="2968625"/>
            <a:ext cx="282575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83" name="Line 50"/>
          <p:cNvSpPr>
            <a:spLocks noChangeShapeType="1"/>
          </p:cNvSpPr>
          <p:nvPr/>
        </p:nvSpPr>
        <p:spPr bwMode="auto">
          <a:xfrm>
            <a:off x="6456363" y="2968625"/>
            <a:ext cx="280987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84" name="Line 51"/>
          <p:cNvSpPr>
            <a:spLocks noChangeShapeType="1"/>
          </p:cNvSpPr>
          <p:nvPr/>
        </p:nvSpPr>
        <p:spPr bwMode="auto">
          <a:xfrm>
            <a:off x="5118100" y="3425825"/>
            <a:ext cx="28257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85" name="Line 52"/>
          <p:cNvSpPr>
            <a:spLocks noChangeShapeType="1"/>
          </p:cNvSpPr>
          <p:nvPr/>
        </p:nvSpPr>
        <p:spPr bwMode="auto">
          <a:xfrm flipH="1">
            <a:off x="5118100" y="3425825"/>
            <a:ext cx="28257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86" name="Line 53"/>
          <p:cNvSpPr>
            <a:spLocks noChangeShapeType="1"/>
          </p:cNvSpPr>
          <p:nvPr/>
        </p:nvSpPr>
        <p:spPr bwMode="auto">
          <a:xfrm>
            <a:off x="5751513" y="3425825"/>
            <a:ext cx="28257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87" name="Line 54"/>
          <p:cNvSpPr>
            <a:spLocks noChangeShapeType="1"/>
          </p:cNvSpPr>
          <p:nvPr/>
        </p:nvSpPr>
        <p:spPr bwMode="auto">
          <a:xfrm flipH="1">
            <a:off x="5751513" y="3425825"/>
            <a:ext cx="28257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88" name="Line 55"/>
          <p:cNvSpPr>
            <a:spLocks noChangeShapeType="1"/>
          </p:cNvSpPr>
          <p:nvPr/>
        </p:nvSpPr>
        <p:spPr bwMode="auto">
          <a:xfrm>
            <a:off x="6173788" y="3425825"/>
            <a:ext cx="28257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89" name="Line 56"/>
          <p:cNvSpPr>
            <a:spLocks noChangeShapeType="1"/>
          </p:cNvSpPr>
          <p:nvPr/>
        </p:nvSpPr>
        <p:spPr bwMode="auto">
          <a:xfrm flipH="1">
            <a:off x="6173788" y="3425825"/>
            <a:ext cx="28257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90" name="Line 57"/>
          <p:cNvSpPr>
            <a:spLocks noChangeShapeType="1"/>
          </p:cNvSpPr>
          <p:nvPr/>
        </p:nvSpPr>
        <p:spPr bwMode="auto">
          <a:xfrm>
            <a:off x="6807200" y="3425825"/>
            <a:ext cx="2809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91" name="Line 58"/>
          <p:cNvSpPr>
            <a:spLocks noChangeShapeType="1"/>
          </p:cNvSpPr>
          <p:nvPr/>
        </p:nvSpPr>
        <p:spPr bwMode="auto">
          <a:xfrm flipH="1">
            <a:off x="6807200" y="3425825"/>
            <a:ext cx="2809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178E77-7B19-4CF8-84E8-970A11FDFEC2}" type="slidenum">
              <a:rPr lang="en-GB"/>
              <a:pPr>
                <a:defRPr/>
              </a:pPr>
              <a:t>61</a:t>
            </a:fld>
            <a:endParaRPr lang="en-GB"/>
          </a:p>
        </p:txBody>
      </p:sp>
      <p:sp>
        <p:nvSpPr>
          <p:cNvPr id="5990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BST Deletion</a:t>
            </a:r>
          </a:p>
        </p:txBody>
      </p:sp>
      <p:sp>
        <p:nvSpPr>
          <p:cNvPr id="7066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GB" smtClean="0">
                <a:solidFill>
                  <a:schemeClr val="accent2"/>
                </a:solidFill>
              </a:rPr>
              <a:t>Leaf node</a:t>
            </a:r>
            <a:r>
              <a:rPr lang="en-GB" smtClean="0"/>
              <a:t>: set the deleted node's parent link to null.</a:t>
            </a:r>
          </a:p>
          <a:p>
            <a:pPr eaLnBrk="1" hangingPunct="1">
              <a:buClr>
                <a:schemeClr val="tx1"/>
              </a:buClr>
            </a:pPr>
            <a:r>
              <a:rPr lang="en-GB" smtClean="0">
                <a:solidFill>
                  <a:schemeClr val="accent2"/>
                </a:solidFill>
              </a:rPr>
              <a:t>Node having only right subtree</a:t>
            </a:r>
            <a:r>
              <a:rPr lang="en-GB" smtClean="0"/>
              <a:t>: attach the right subtree to the deleted node's parent.</a:t>
            </a:r>
          </a:p>
          <a:p>
            <a:pPr eaLnBrk="1" hangingPunct="1">
              <a:buClr>
                <a:schemeClr val="tx1"/>
              </a:buClr>
            </a:pPr>
            <a:r>
              <a:rPr lang="en-GB" smtClean="0">
                <a:solidFill>
                  <a:schemeClr val="accent2"/>
                </a:solidFill>
              </a:rPr>
              <a:t>Node having only left subtree</a:t>
            </a:r>
            <a:r>
              <a:rPr lang="en-GB" smtClean="0"/>
              <a:t>: attach the left subtree to the deleted node's parent. </a:t>
            </a:r>
          </a:p>
          <a:p>
            <a:pPr lvl="1" eaLnBrk="1" hangingPunct="1"/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4D0646-62B7-4CC6-B3A5-F2D61622403C}" type="slidenum">
              <a:rPr lang="en-GB"/>
              <a:pPr>
                <a:defRPr/>
              </a:pPr>
              <a:t>62</a:t>
            </a:fld>
            <a:endParaRPr lang="en-GB"/>
          </a:p>
        </p:txBody>
      </p:sp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BST Deletion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468438"/>
            <a:ext cx="7740650" cy="4627562"/>
          </a:xfrm>
        </p:spPr>
        <p:txBody>
          <a:bodyPr/>
          <a:lstStyle/>
          <a:p>
            <a:pPr marL="377825" indent="-377825" eaLnBrk="1" hangingPunct="1">
              <a:buClr>
                <a:schemeClr val="tx1"/>
              </a:buClr>
              <a:buFontTx/>
              <a:buNone/>
            </a:pPr>
            <a:r>
              <a:rPr lang="en-GB" smtClean="0">
                <a:solidFill>
                  <a:schemeClr val="accent2"/>
                </a:solidFill>
              </a:rPr>
              <a:t>Node having both subtrees</a:t>
            </a:r>
            <a:endParaRPr lang="en-GB" smtClean="0"/>
          </a:p>
          <a:p>
            <a:pPr marL="377825" indent="-377825" eaLnBrk="1" hangingPunct="1">
              <a:buClr>
                <a:schemeClr val="tx1"/>
              </a:buClr>
              <a:buFontTx/>
              <a:buAutoNum type="arabicPeriod" startAt="4"/>
            </a:pPr>
            <a:endParaRPr lang="en-GB" smtClean="0"/>
          </a:p>
          <a:p>
            <a:pPr marL="1298575" lvl="1" indent="-533400" eaLnBrk="1" hangingPunct="1">
              <a:spcBef>
                <a:spcPct val="0"/>
              </a:spcBef>
              <a:spcAft>
                <a:spcPct val="100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GB" sz="1800" smtClean="0"/>
          </a:p>
        </p:txBody>
      </p:sp>
      <p:sp>
        <p:nvSpPr>
          <p:cNvPr id="71685" name="Oval 4"/>
          <p:cNvSpPr>
            <a:spLocks noChangeArrowheads="1"/>
          </p:cNvSpPr>
          <p:nvPr/>
        </p:nvSpPr>
        <p:spPr bwMode="auto">
          <a:xfrm>
            <a:off x="2111375" y="2743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23</a:t>
            </a:r>
          </a:p>
        </p:txBody>
      </p:sp>
      <p:cxnSp>
        <p:nvCxnSpPr>
          <p:cNvPr id="71686" name="AutoShape 5"/>
          <p:cNvCxnSpPr>
            <a:cxnSpLocks noChangeShapeType="1"/>
            <a:stCxn id="71685" idx="3"/>
            <a:endCxn id="71688" idx="7"/>
          </p:cNvCxnSpPr>
          <p:nvPr/>
        </p:nvCxnSpPr>
        <p:spPr bwMode="auto">
          <a:xfrm flipH="1">
            <a:off x="1546225" y="3078163"/>
            <a:ext cx="636588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687" name="AutoShape 6"/>
          <p:cNvCxnSpPr>
            <a:cxnSpLocks noChangeShapeType="1"/>
            <a:stCxn id="71685" idx="5"/>
            <a:endCxn id="71693" idx="1"/>
          </p:cNvCxnSpPr>
          <p:nvPr/>
        </p:nvCxnSpPr>
        <p:spPr bwMode="auto">
          <a:xfrm>
            <a:off x="2532063" y="3078163"/>
            <a:ext cx="635000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1688" name="Oval 7"/>
          <p:cNvSpPr>
            <a:spLocks noChangeArrowheads="1"/>
          </p:cNvSpPr>
          <p:nvPr/>
        </p:nvSpPr>
        <p:spPr bwMode="auto">
          <a:xfrm>
            <a:off x="1125538" y="3352800"/>
            <a:ext cx="492125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71689" name="Oval 8"/>
          <p:cNvSpPr>
            <a:spLocks noChangeArrowheads="1"/>
          </p:cNvSpPr>
          <p:nvPr/>
        </p:nvSpPr>
        <p:spPr bwMode="auto">
          <a:xfrm>
            <a:off x="633413" y="4038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71690" name="Oval 9"/>
          <p:cNvSpPr>
            <a:spLocks noChangeArrowheads="1"/>
          </p:cNvSpPr>
          <p:nvPr/>
        </p:nvSpPr>
        <p:spPr bwMode="auto">
          <a:xfrm>
            <a:off x="1617663" y="40386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71691" name="AutoShape 10"/>
          <p:cNvCxnSpPr>
            <a:cxnSpLocks noChangeShapeType="1"/>
            <a:stCxn id="71688" idx="3"/>
            <a:endCxn id="71689" idx="0"/>
          </p:cNvCxnSpPr>
          <p:nvPr/>
        </p:nvCxnSpPr>
        <p:spPr bwMode="auto">
          <a:xfrm flipH="1">
            <a:off x="879475" y="36877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692" name="AutoShape 11"/>
          <p:cNvCxnSpPr>
            <a:cxnSpLocks noChangeShapeType="1"/>
            <a:stCxn id="71688" idx="5"/>
            <a:endCxn id="71690" idx="0"/>
          </p:cNvCxnSpPr>
          <p:nvPr/>
        </p:nvCxnSpPr>
        <p:spPr bwMode="auto">
          <a:xfrm>
            <a:off x="1546225" y="36877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1693" name="Oval 12"/>
          <p:cNvSpPr>
            <a:spLocks noChangeArrowheads="1"/>
          </p:cNvSpPr>
          <p:nvPr/>
        </p:nvSpPr>
        <p:spPr bwMode="auto">
          <a:xfrm>
            <a:off x="3095625" y="3352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44</a:t>
            </a:r>
          </a:p>
        </p:txBody>
      </p:sp>
      <p:sp>
        <p:nvSpPr>
          <p:cNvPr id="71694" name="Oval 13"/>
          <p:cNvSpPr>
            <a:spLocks noChangeArrowheads="1"/>
          </p:cNvSpPr>
          <p:nvPr/>
        </p:nvSpPr>
        <p:spPr bwMode="auto">
          <a:xfrm>
            <a:off x="2603500" y="4038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35</a:t>
            </a:r>
          </a:p>
        </p:txBody>
      </p:sp>
      <p:cxnSp>
        <p:nvCxnSpPr>
          <p:cNvPr id="71695" name="AutoShape 14"/>
          <p:cNvCxnSpPr>
            <a:cxnSpLocks noChangeShapeType="1"/>
            <a:stCxn id="71693" idx="3"/>
            <a:endCxn id="71694" idx="0"/>
          </p:cNvCxnSpPr>
          <p:nvPr/>
        </p:nvCxnSpPr>
        <p:spPr bwMode="auto">
          <a:xfrm flipH="1">
            <a:off x="2849563" y="36877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1696" name="Oval 15"/>
          <p:cNvSpPr>
            <a:spLocks noChangeArrowheads="1"/>
          </p:cNvSpPr>
          <p:nvPr/>
        </p:nvSpPr>
        <p:spPr bwMode="auto">
          <a:xfrm>
            <a:off x="3659188" y="4038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52</a:t>
            </a:r>
          </a:p>
        </p:txBody>
      </p:sp>
      <p:cxnSp>
        <p:nvCxnSpPr>
          <p:cNvPr id="71697" name="AutoShape 16"/>
          <p:cNvCxnSpPr>
            <a:cxnSpLocks noChangeShapeType="1"/>
            <a:stCxn id="71693" idx="5"/>
            <a:endCxn id="71696" idx="0"/>
          </p:cNvCxnSpPr>
          <p:nvPr/>
        </p:nvCxnSpPr>
        <p:spPr bwMode="auto">
          <a:xfrm>
            <a:off x="3516313" y="3687763"/>
            <a:ext cx="38893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1698" name="Oval 17"/>
          <p:cNvSpPr>
            <a:spLocks noChangeArrowheads="1"/>
          </p:cNvSpPr>
          <p:nvPr/>
        </p:nvSpPr>
        <p:spPr bwMode="auto">
          <a:xfrm>
            <a:off x="2181225" y="47244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22</a:t>
            </a:r>
          </a:p>
        </p:txBody>
      </p:sp>
      <p:cxnSp>
        <p:nvCxnSpPr>
          <p:cNvPr id="71699" name="AutoShape 18"/>
          <p:cNvCxnSpPr>
            <a:cxnSpLocks noChangeShapeType="1"/>
            <a:stCxn id="71690" idx="5"/>
            <a:endCxn id="71698" idx="0"/>
          </p:cNvCxnSpPr>
          <p:nvPr/>
        </p:nvCxnSpPr>
        <p:spPr bwMode="auto">
          <a:xfrm>
            <a:off x="2038350" y="4373563"/>
            <a:ext cx="38893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1700" name="Oval 19"/>
          <p:cNvSpPr>
            <a:spLocks noChangeArrowheads="1"/>
          </p:cNvSpPr>
          <p:nvPr/>
        </p:nvSpPr>
        <p:spPr bwMode="auto">
          <a:xfrm>
            <a:off x="1125538" y="47244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19</a:t>
            </a:r>
          </a:p>
        </p:txBody>
      </p:sp>
      <p:cxnSp>
        <p:nvCxnSpPr>
          <p:cNvPr id="71701" name="AutoShape 20"/>
          <p:cNvCxnSpPr>
            <a:cxnSpLocks noChangeShapeType="1"/>
            <a:stCxn id="71690" idx="3"/>
            <a:endCxn id="71700" idx="0"/>
          </p:cNvCxnSpPr>
          <p:nvPr/>
        </p:nvCxnSpPr>
        <p:spPr bwMode="auto">
          <a:xfrm flipH="1">
            <a:off x="1371600" y="43735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1702" name="Oval 21"/>
          <p:cNvSpPr>
            <a:spLocks noChangeArrowheads="1"/>
          </p:cNvSpPr>
          <p:nvPr/>
        </p:nvSpPr>
        <p:spPr bwMode="auto">
          <a:xfrm>
            <a:off x="6543675" y="2743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23</a:t>
            </a:r>
          </a:p>
        </p:txBody>
      </p:sp>
      <p:cxnSp>
        <p:nvCxnSpPr>
          <p:cNvPr id="71703" name="AutoShape 22"/>
          <p:cNvCxnSpPr>
            <a:cxnSpLocks noChangeShapeType="1"/>
            <a:stCxn id="71702" idx="3"/>
          </p:cNvCxnSpPr>
          <p:nvPr/>
        </p:nvCxnSpPr>
        <p:spPr bwMode="auto">
          <a:xfrm flipH="1">
            <a:off x="5978525" y="3078163"/>
            <a:ext cx="636588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704" name="AutoShape 23"/>
          <p:cNvCxnSpPr>
            <a:cxnSpLocks noChangeShapeType="1"/>
            <a:stCxn id="71702" idx="5"/>
            <a:endCxn id="71709" idx="1"/>
          </p:cNvCxnSpPr>
          <p:nvPr/>
        </p:nvCxnSpPr>
        <p:spPr bwMode="auto">
          <a:xfrm>
            <a:off x="6964363" y="3078163"/>
            <a:ext cx="636587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1705" name="Oval 24"/>
          <p:cNvSpPr>
            <a:spLocks noChangeArrowheads="1"/>
          </p:cNvSpPr>
          <p:nvPr/>
        </p:nvSpPr>
        <p:spPr bwMode="auto">
          <a:xfrm>
            <a:off x="5065713" y="4038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71706" name="Oval 25"/>
          <p:cNvSpPr>
            <a:spLocks noChangeArrowheads="1"/>
          </p:cNvSpPr>
          <p:nvPr/>
        </p:nvSpPr>
        <p:spPr bwMode="auto">
          <a:xfrm>
            <a:off x="6051550" y="4038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71707" name="AutoShape 26"/>
          <p:cNvCxnSpPr>
            <a:cxnSpLocks noChangeShapeType="1"/>
            <a:endCxn id="71705" idx="0"/>
          </p:cNvCxnSpPr>
          <p:nvPr/>
        </p:nvCxnSpPr>
        <p:spPr bwMode="auto">
          <a:xfrm flipH="1">
            <a:off x="5311775" y="36877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708" name="AutoShape 27"/>
          <p:cNvCxnSpPr>
            <a:cxnSpLocks noChangeShapeType="1"/>
            <a:endCxn id="71706" idx="0"/>
          </p:cNvCxnSpPr>
          <p:nvPr/>
        </p:nvCxnSpPr>
        <p:spPr bwMode="auto">
          <a:xfrm>
            <a:off x="5978525" y="36877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1709" name="Oval 28"/>
          <p:cNvSpPr>
            <a:spLocks noChangeArrowheads="1"/>
          </p:cNvSpPr>
          <p:nvPr/>
        </p:nvSpPr>
        <p:spPr bwMode="auto">
          <a:xfrm>
            <a:off x="7527925" y="33528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44</a:t>
            </a:r>
          </a:p>
        </p:txBody>
      </p:sp>
      <p:sp>
        <p:nvSpPr>
          <p:cNvPr id="71710" name="Oval 29"/>
          <p:cNvSpPr>
            <a:spLocks noChangeArrowheads="1"/>
          </p:cNvSpPr>
          <p:nvPr/>
        </p:nvSpPr>
        <p:spPr bwMode="auto">
          <a:xfrm>
            <a:off x="7035800" y="4038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35</a:t>
            </a:r>
          </a:p>
        </p:txBody>
      </p:sp>
      <p:cxnSp>
        <p:nvCxnSpPr>
          <p:cNvPr id="71711" name="AutoShape 30"/>
          <p:cNvCxnSpPr>
            <a:cxnSpLocks noChangeShapeType="1"/>
            <a:stCxn id="71709" idx="3"/>
            <a:endCxn id="71710" idx="0"/>
          </p:cNvCxnSpPr>
          <p:nvPr/>
        </p:nvCxnSpPr>
        <p:spPr bwMode="auto">
          <a:xfrm flipH="1">
            <a:off x="7281863" y="36877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1712" name="Oval 31"/>
          <p:cNvSpPr>
            <a:spLocks noChangeArrowheads="1"/>
          </p:cNvSpPr>
          <p:nvPr/>
        </p:nvSpPr>
        <p:spPr bwMode="auto">
          <a:xfrm>
            <a:off x="8091488" y="4038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52</a:t>
            </a:r>
          </a:p>
        </p:txBody>
      </p:sp>
      <p:cxnSp>
        <p:nvCxnSpPr>
          <p:cNvPr id="71713" name="AutoShape 32"/>
          <p:cNvCxnSpPr>
            <a:cxnSpLocks noChangeShapeType="1"/>
            <a:stCxn id="71709" idx="5"/>
            <a:endCxn id="71712" idx="0"/>
          </p:cNvCxnSpPr>
          <p:nvPr/>
        </p:nvCxnSpPr>
        <p:spPr bwMode="auto">
          <a:xfrm>
            <a:off x="7948613" y="3687763"/>
            <a:ext cx="38893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1714" name="Oval 33"/>
          <p:cNvSpPr>
            <a:spLocks noChangeArrowheads="1"/>
          </p:cNvSpPr>
          <p:nvPr/>
        </p:nvSpPr>
        <p:spPr bwMode="auto">
          <a:xfrm>
            <a:off x="6613525" y="47244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22</a:t>
            </a:r>
          </a:p>
        </p:txBody>
      </p:sp>
      <p:cxnSp>
        <p:nvCxnSpPr>
          <p:cNvPr id="71715" name="AutoShape 34"/>
          <p:cNvCxnSpPr>
            <a:cxnSpLocks noChangeShapeType="1"/>
            <a:stCxn id="71706" idx="5"/>
            <a:endCxn id="71714" idx="0"/>
          </p:cNvCxnSpPr>
          <p:nvPr/>
        </p:nvCxnSpPr>
        <p:spPr bwMode="auto">
          <a:xfrm>
            <a:off x="6472238" y="4373563"/>
            <a:ext cx="3873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1716" name="Oval 35"/>
          <p:cNvSpPr>
            <a:spLocks noChangeArrowheads="1"/>
          </p:cNvSpPr>
          <p:nvPr/>
        </p:nvSpPr>
        <p:spPr bwMode="auto">
          <a:xfrm>
            <a:off x="5557838" y="47244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19</a:t>
            </a:r>
          </a:p>
        </p:txBody>
      </p:sp>
      <p:cxnSp>
        <p:nvCxnSpPr>
          <p:cNvPr id="71717" name="AutoShape 36"/>
          <p:cNvCxnSpPr>
            <a:cxnSpLocks noChangeShapeType="1"/>
            <a:stCxn id="71706" idx="3"/>
            <a:endCxn id="71716" idx="0"/>
          </p:cNvCxnSpPr>
          <p:nvPr/>
        </p:nvCxnSpPr>
        <p:spPr bwMode="auto">
          <a:xfrm flipH="1">
            <a:off x="5805488" y="43735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1718" name="Text Box 37"/>
          <p:cNvSpPr txBox="1">
            <a:spLocks noChangeArrowheads="1"/>
          </p:cNvSpPr>
          <p:nvPr/>
        </p:nvSpPr>
        <p:spPr bwMode="auto">
          <a:xfrm>
            <a:off x="5629275" y="3276600"/>
            <a:ext cx="422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71719" name="AutoShape 38"/>
          <p:cNvSpPr>
            <a:spLocks noChangeArrowheads="1"/>
          </p:cNvSpPr>
          <p:nvPr/>
        </p:nvSpPr>
        <p:spPr bwMode="auto">
          <a:xfrm>
            <a:off x="4292600" y="3276600"/>
            <a:ext cx="703263" cy="457200"/>
          </a:xfrm>
          <a:prstGeom prst="rightArrow">
            <a:avLst>
              <a:gd name="adj1" fmla="val 50000"/>
              <a:gd name="adj2" fmla="val 41645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24AB51-FC30-4C41-B03C-F9F2CF8EC4B2}" type="slidenum">
              <a:rPr lang="en-GB"/>
              <a:pPr>
                <a:defRPr/>
              </a:pPr>
              <a:t>63</a:t>
            </a:fld>
            <a:endParaRPr lang="en-GB"/>
          </a:p>
        </p:txBody>
      </p:sp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BST Deletion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468438"/>
            <a:ext cx="7740650" cy="4627562"/>
          </a:xfrm>
        </p:spPr>
        <p:txBody>
          <a:bodyPr/>
          <a:lstStyle/>
          <a:p>
            <a:pPr marL="377825" indent="-377825" eaLnBrk="1" hangingPunct="1">
              <a:buClr>
                <a:schemeClr val="tx1"/>
              </a:buClr>
              <a:buFontTx/>
              <a:buNone/>
            </a:pPr>
            <a:r>
              <a:rPr lang="en-GB" smtClean="0">
                <a:solidFill>
                  <a:schemeClr val="accent2"/>
                </a:solidFill>
              </a:rPr>
              <a:t>Node having both subtrees</a:t>
            </a:r>
          </a:p>
          <a:p>
            <a:pPr marL="377825" indent="-377825" eaLnBrk="1" hangingPunct="1">
              <a:buClr>
                <a:schemeClr val="tx1"/>
              </a:buClr>
              <a:buFontTx/>
              <a:buAutoNum type="arabicPeriod" startAt="4"/>
            </a:pPr>
            <a:endParaRPr lang="en-GB" sz="2400" smtClean="0"/>
          </a:p>
          <a:p>
            <a:pPr marL="1298575" lvl="1" indent="-533400" eaLnBrk="1" hangingPunct="1">
              <a:spcBef>
                <a:spcPct val="0"/>
              </a:spcBef>
              <a:spcAft>
                <a:spcPct val="100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GB" sz="1800" smtClean="0"/>
          </a:p>
        </p:txBody>
      </p:sp>
      <p:sp>
        <p:nvSpPr>
          <p:cNvPr id="72709" name="Oval 4"/>
          <p:cNvSpPr>
            <a:spLocks noChangeArrowheads="1"/>
          </p:cNvSpPr>
          <p:nvPr/>
        </p:nvSpPr>
        <p:spPr bwMode="auto">
          <a:xfrm>
            <a:off x="2111375" y="2743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23</a:t>
            </a:r>
          </a:p>
        </p:txBody>
      </p:sp>
      <p:cxnSp>
        <p:nvCxnSpPr>
          <p:cNvPr id="72710" name="AutoShape 5"/>
          <p:cNvCxnSpPr>
            <a:cxnSpLocks noChangeShapeType="1"/>
            <a:stCxn id="72709" idx="3"/>
            <a:endCxn id="72712" idx="7"/>
          </p:cNvCxnSpPr>
          <p:nvPr/>
        </p:nvCxnSpPr>
        <p:spPr bwMode="auto">
          <a:xfrm flipH="1">
            <a:off x="1546225" y="3078163"/>
            <a:ext cx="636588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2711" name="AutoShape 6"/>
          <p:cNvCxnSpPr>
            <a:cxnSpLocks noChangeShapeType="1"/>
            <a:stCxn id="72709" idx="5"/>
            <a:endCxn id="72717" idx="1"/>
          </p:cNvCxnSpPr>
          <p:nvPr/>
        </p:nvCxnSpPr>
        <p:spPr bwMode="auto">
          <a:xfrm>
            <a:off x="2532063" y="3078163"/>
            <a:ext cx="635000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2712" name="Oval 7"/>
          <p:cNvSpPr>
            <a:spLocks noChangeArrowheads="1"/>
          </p:cNvSpPr>
          <p:nvPr/>
        </p:nvSpPr>
        <p:spPr bwMode="auto">
          <a:xfrm>
            <a:off x="1125538" y="3352800"/>
            <a:ext cx="492125" cy="3810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72713" name="Oval 8"/>
          <p:cNvSpPr>
            <a:spLocks noChangeArrowheads="1"/>
          </p:cNvSpPr>
          <p:nvPr/>
        </p:nvSpPr>
        <p:spPr bwMode="auto">
          <a:xfrm>
            <a:off x="633413" y="4038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72714" name="Oval 9"/>
          <p:cNvSpPr>
            <a:spLocks noChangeArrowheads="1"/>
          </p:cNvSpPr>
          <p:nvPr/>
        </p:nvSpPr>
        <p:spPr bwMode="auto">
          <a:xfrm>
            <a:off x="1617663" y="40386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72715" name="AutoShape 10"/>
          <p:cNvCxnSpPr>
            <a:cxnSpLocks noChangeShapeType="1"/>
            <a:stCxn id="72712" idx="3"/>
            <a:endCxn id="72713" idx="0"/>
          </p:cNvCxnSpPr>
          <p:nvPr/>
        </p:nvCxnSpPr>
        <p:spPr bwMode="auto">
          <a:xfrm flipH="1">
            <a:off x="879475" y="36877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2716" name="AutoShape 11"/>
          <p:cNvCxnSpPr>
            <a:cxnSpLocks noChangeShapeType="1"/>
            <a:stCxn id="72712" idx="5"/>
            <a:endCxn id="72714" idx="0"/>
          </p:cNvCxnSpPr>
          <p:nvPr/>
        </p:nvCxnSpPr>
        <p:spPr bwMode="auto">
          <a:xfrm>
            <a:off x="1546225" y="36877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2717" name="Oval 12"/>
          <p:cNvSpPr>
            <a:spLocks noChangeArrowheads="1"/>
          </p:cNvSpPr>
          <p:nvPr/>
        </p:nvSpPr>
        <p:spPr bwMode="auto">
          <a:xfrm>
            <a:off x="3095625" y="3352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44</a:t>
            </a:r>
          </a:p>
        </p:txBody>
      </p:sp>
      <p:sp>
        <p:nvSpPr>
          <p:cNvPr id="72718" name="Oval 13"/>
          <p:cNvSpPr>
            <a:spLocks noChangeArrowheads="1"/>
          </p:cNvSpPr>
          <p:nvPr/>
        </p:nvSpPr>
        <p:spPr bwMode="auto">
          <a:xfrm>
            <a:off x="2603500" y="4038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35</a:t>
            </a:r>
          </a:p>
        </p:txBody>
      </p:sp>
      <p:cxnSp>
        <p:nvCxnSpPr>
          <p:cNvPr id="72719" name="AutoShape 14"/>
          <p:cNvCxnSpPr>
            <a:cxnSpLocks noChangeShapeType="1"/>
            <a:stCxn id="72717" idx="3"/>
            <a:endCxn id="72718" idx="0"/>
          </p:cNvCxnSpPr>
          <p:nvPr/>
        </p:nvCxnSpPr>
        <p:spPr bwMode="auto">
          <a:xfrm flipH="1">
            <a:off x="2849563" y="36877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2720" name="Oval 15"/>
          <p:cNvSpPr>
            <a:spLocks noChangeArrowheads="1"/>
          </p:cNvSpPr>
          <p:nvPr/>
        </p:nvSpPr>
        <p:spPr bwMode="auto">
          <a:xfrm>
            <a:off x="3659188" y="4038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52</a:t>
            </a:r>
          </a:p>
        </p:txBody>
      </p:sp>
      <p:cxnSp>
        <p:nvCxnSpPr>
          <p:cNvPr id="72721" name="AutoShape 16"/>
          <p:cNvCxnSpPr>
            <a:cxnSpLocks noChangeShapeType="1"/>
            <a:stCxn id="72717" idx="5"/>
            <a:endCxn id="72720" idx="0"/>
          </p:cNvCxnSpPr>
          <p:nvPr/>
        </p:nvCxnSpPr>
        <p:spPr bwMode="auto">
          <a:xfrm>
            <a:off x="3516313" y="3687763"/>
            <a:ext cx="38893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2722" name="Oval 17"/>
          <p:cNvSpPr>
            <a:spLocks noChangeArrowheads="1"/>
          </p:cNvSpPr>
          <p:nvPr/>
        </p:nvSpPr>
        <p:spPr bwMode="auto">
          <a:xfrm>
            <a:off x="2181225" y="47244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22</a:t>
            </a:r>
          </a:p>
        </p:txBody>
      </p:sp>
      <p:cxnSp>
        <p:nvCxnSpPr>
          <p:cNvPr id="72723" name="AutoShape 18"/>
          <p:cNvCxnSpPr>
            <a:cxnSpLocks noChangeShapeType="1"/>
            <a:stCxn id="72714" idx="5"/>
            <a:endCxn id="72722" idx="0"/>
          </p:cNvCxnSpPr>
          <p:nvPr/>
        </p:nvCxnSpPr>
        <p:spPr bwMode="auto">
          <a:xfrm>
            <a:off x="2038350" y="4373563"/>
            <a:ext cx="38893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2724" name="Oval 19"/>
          <p:cNvSpPr>
            <a:spLocks noChangeArrowheads="1"/>
          </p:cNvSpPr>
          <p:nvPr/>
        </p:nvSpPr>
        <p:spPr bwMode="auto">
          <a:xfrm>
            <a:off x="1125538" y="47244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19</a:t>
            </a:r>
          </a:p>
        </p:txBody>
      </p:sp>
      <p:cxnSp>
        <p:nvCxnSpPr>
          <p:cNvPr id="72725" name="AutoShape 20"/>
          <p:cNvCxnSpPr>
            <a:cxnSpLocks noChangeShapeType="1"/>
            <a:stCxn id="72714" idx="3"/>
            <a:endCxn id="72724" idx="0"/>
          </p:cNvCxnSpPr>
          <p:nvPr/>
        </p:nvCxnSpPr>
        <p:spPr bwMode="auto">
          <a:xfrm flipH="1">
            <a:off x="1371600" y="43735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2726" name="Oval 21"/>
          <p:cNvSpPr>
            <a:spLocks noChangeArrowheads="1"/>
          </p:cNvSpPr>
          <p:nvPr/>
        </p:nvSpPr>
        <p:spPr bwMode="auto">
          <a:xfrm>
            <a:off x="6543675" y="2743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23</a:t>
            </a:r>
          </a:p>
        </p:txBody>
      </p:sp>
      <p:cxnSp>
        <p:nvCxnSpPr>
          <p:cNvPr id="72727" name="AutoShape 22"/>
          <p:cNvCxnSpPr>
            <a:cxnSpLocks noChangeShapeType="1"/>
            <a:stCxn id="72726" idx="3"/>
            <a:endCxn id="72743" idx="7"/>
          </p:cNvCxnSpPr>
          <p:nvPr/>
        </p:nvCxnSpPr>
        <p:spPr bwMode="auto">
          <a:xfrm flipH="1">
            <a:off x="5978525" y="3078163"/>
            <a:ext cx="636588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2728" name="AutoShape 23"/>
          <p:cNvCxnSpPr>
            <a:cxnSpLocks noChangeShapeType="1"/>
            <a:stCxn id="72726" idx="5"/>
            <a:endCxn id="72733" idx="1"/>
          </p:cNvCxnSpPr>
          <p:nvPr/>
        </p:nvCxnSpPr>
        <p:spPr bwMode="auto">
          <a:xfrm>
            <a:off x="6964363" y="3078163"/>
            <a:ext cx="636587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2729" name="Oval 24"/>
          <p:cNvSpPr>
            <a:spLocks noChangeArrowheads="1"/>
          </p:cNvSpPr>
          <p:nvPr/>
        </p:nvSpPr>
        <p:spPr bwMode="auto">
          <a:xfrm>
            <a:off x="5065713" y="4038600"/>
            <a:ext cx="492125" cy="3810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72730" name="Oval 25"/>
          <p:cNvSpPr>
            <a:spLocks noChangeArrowheads="1"/>
          </p:cNvSpPr>
          <p:nvPr/>
        </p:nvSpPr>
        <p:spPr bwMode="auto">
          <a:xfrm>
            <a:off x="6051550" y="4038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72731" name="AutoShape 26"/>
          <p:cNvCxnSpPr>
            <a:cxnSpLocks noChangeShapeType="1"/>
            <a:stCxn id="72743" idx="3"/>
            <a:endCxn id="72729" idx="0"/>
          </p:cNvCxnSpPr>
          <p:nvPr/>
        </p:nvCxnSpPr>
        <p:spPr bwMode="auto">
          <a:xfrm flipH="1">
            <a:off x="5311775" y="36877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2732" name="AutoShape 27"/>
          <p:cNvCxnSpPr>
            <a:cxnSpLocks noChangeShapeType="1"/>
            <a:stCxn id="72743" idx="5"/>
            <a:endCxn id="72730" idx="0"/>
          </p:cNvCxnSpPr>
          <p:nvPr/>
        </p:nvCxnSpPr>
        <p:spPr bwMode="auto">
          <a:xfrm>
            <a:off x="5978525" y="36877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2733" name="Oval 28"/>
          <p:cNvSpPr>
            <a:spLocks noChangeArrowheads="1"/>
          </p:cNvSpPr>
          <p:nvPr/>
        </p:nvSpPr>
        <p:spPr bwMode="auto">
          <a:xfrm>
            <a:off x="7527925" y="33528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44</a:t>
            </a:r>
          </a:p>
        </p:txBody>
      </p:sp>
      <p:sp>
        <p:nvSpPr>
          <p:cNvPr id="72734" name="Oval 29"/>
          <p:cNvSpPr>
            <a:spLocks noChangeArrowheads="1"/>
          </p:cNvSpPr>
          <p:nvPr/>
        </p:nvSpPr>
        <p:spPr bwMode="auto">
          <a:xfrm>
            <a:off x="7035800" y="4038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35</a:t>
            </a:r>
          </a:p>
        </p:txBody>
      </p:sp>
      <p:cxnSp>
        <p:nvCxnSpPr>
          <p:cNvPr id="72735" name="AutoShape 30"/>
          <p:cNvCxnSpPr>
            <a:cxnSpLocks noChangeShapeType="1"/>
            <a:stCxn id="72733" idx="3"/>
            <a:endCxn id="72734" idx="0"/>
          </p:cNvCxnSpPr>
          <p:nvPr/>
        </p:nvCxnSpPr>
        <p:spPr bwMode="auto">
          <a:xfrm flipH="1">
            <a:off x="7281863" y="36877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2736" name="Oval 31"/>
          <p:cNvSpPr>
            <a:spLocks noChangeArrowheads="1"/>
          </p:cNvSpPr>
          <p:nvPr/>
        </p:nvSpPr>
        <p:spPr bwMode="auto">
          <a:xfrm>
            <a:off x="8091488" y="4038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52</a:t>
            </a:r>
          </a:p>
        </p:txBody>
      </p:sp>
      <p:cxnSp>
        <p:nvCxnSpPr>
          <p:cNvPr id="72737" name="AutoShape 32"/>
          <p:cNvCxnSpPr>
            <a:cxnSpLocks noChangeShapeType="1"/>
            <a:stCxn id="72733" idx="5"/>
            <a:endCxn id="72736" idx="0"/>
          </p:cNvCxnSpPr>
          <p:nvPr/>
        </p:nvCxnSpPr>
        <p:spPr bwMode="auto">
          <a:xfrm>
            <a:off x="7948613" y="3687763"/>
            <a:ext cx="38893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2738" name="Oval 33"/>
          <p:cNvSpPr>
            <a:spLocks noChangeArrowheads="1"/>
          </p:cNvSpPr>
          <p:nvPr/>
        </p:nvSpPr>
        <p:spPr bwMode="auto">
          <a:xfrm>
            <a:off x="6613525" y="47244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22</a:t>
            </a:r>
          </a:p>
        </p:txBody>
      </p:sp>
      <p:cxnSp>
        <p:nvCxnSpPr>
          <p:cNvPr id="72739" name="AutoShape 34"/>
          <p:cNvCxnSpPr>
            <a:cxnSpLocks noChangeShapeType="1"/>
            <a:stCxn id="72730" idx="5"/>
            <a:endCxn id="72738" idx="0"/>
          </p:cNvCxnSpPr>
          <p:nvPr/>
        </p:nvCxnSpPr>
        <p:spPr bwMode="auto">
          <a:xfrm>
            <a:off x="6472238" y="4373563"/>
            <a:ext cx="3873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2740" name="Oval 35"/>
          <p:cNvSpPr>
            <a:spLocks noChangeArrowheads="1"/>
          </p:cNvSpPr>
          <p:nvPr/>
        </p:nvSpPr>
        <p:spPr bwMode="auto">
          <a:xfrm>
            <a:off x="5557838" y="47244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19</a:t>
            </a:r>
          </a:p>
        </p:txBody>
      </p:sp>
      <p:cxnSp>
        <p:nvCxnSpPr>
          <p:cNvPr id="72741" name="AutoShape 36"/>
          <p:cNvCxnSpPr>
            <a:cxnSpLocks noChangeShapeType="1"/>
            <a:stCxn id="72730" idx="3"/>
            <a:endCxn id="72740" idx="0"/>
          </p:cNvCxnSpPr>
          <p:nvPr/>
        </p:nvCxnSpPr>
        <p:spPr bwMode="auto">
          <a:xfrm flipH="1">
            <a:off x="5805488" y="43735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2742" name="AutoShape 37"/>
          <p:cNvSpPr>
            <a:spLocks noChangeArrowheads="1"/>
          </p:cNvSpPr>
          <p:nvPr/>
        </p:nvSpPr>
        <p:spPr bwMode="auto">
          <a:xfrm>
            <a:off x="4292600" y="3276600"/>
            <a:ext cx="703263" cy="457200"/>
          </a:xfrm>
          <a:prstGeom prst="rightArrow">
            <a:avLst>
              <a:gd name="adj1" fmla="val 50000"/>
              <a:gd name="adj2" fmla="val 41645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43" name="Oval 38"/>
          <p:cNvSpPr>
            <a:spLocks noChangeArrowheads="1"/>
          </p:cNvSpPr>
          <p:nvPr/>
        </p:nvSpPr>
        <p:spPr bwMode="auto">
          <a:xfrm>
            <a:off x="5557838" y="33528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72744" name="Line 39"/>
          <p:cNvSpPr>
            <a:spLocks noChangeShapeType="1"/>
          </p:cNvSpPr>
          <p:nvPr/>
        </p:nvSpPr>
        <p:spPr bwMode="auto">
          <a:xfrm>
            <a:off x="4926013" y="3962400"/>
            <a:ext cx="773112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745" name="Line 40"/>
          <p:cNvSpPr>
            <a:spLocks noChangeShapeType="1"/>
          </p:cNvSpPr>
          <p:nvPr/>
        </p:nvSpPr>
        <p:spPr bwMode="auto">
          <a:xfrm flipH="1">
            <a:off x="4854575" y="3962400"/>
            <a:ext cx="7747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746" name="Freeform 41"/>
          <p:cNvSpPr>
            <a:spLocks/>
          </p:cNvSpPr>
          <p:nvPr/>
        </p:nvSpPr>
        <p:spPr bwMode="auto">
          <a:xfrm>
            <a:off x="633413" y="3581400"/>
            <a:ext cx="422275" cy="457200"/>
          </a:xfrm>
          <a:custGeom>
            <a:avLst/>
            <a:gdLst>
              <a:gd name="T0" fmla="*/ 0 w 288"/>
              <a:gd name="T1" fmla="*/ 2147483647 h 288"/>
              <a:gd name="T2" fmla="*/ 2147483647 w 288"/>
              <a:gd name="T3" fmla="*/ 2147483647 h 288"/>
              <a:gd name="T4" fmla="*/ 2147483647 w 288"/>
              <a:gd name="T5" fmla="*/ 0 h 288"/>
              <a:gd name="T6" fmla="*/ 0 60000 65536"/>
              <a:gd name="T7" fmla="*/ 0 60000 65536"/>
              <a:gd name="T8" fmla="*/ 0 60000 65536"/>
              <a:gd name="T9" fmla="*/ 0 w 288"/>
              <a:gd name="T10" fmla="*/ 0 h 288"/>
              <a:gd name="T11" fmla="*/ 288 w 288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288">
                <a:moveTo>
                  <a:pt x="0" y="288"/>
                </a:moveTo>
                <a:cubicBezTo>
                  <a:pt x="24" y="192"/>
                  <a:pt x="48" y="96"/>
                  <a:pt x="96" y="48"/>
                </a:cubicBezTo>
                <a:cubicBezTo>
                  <a:pt x="144" y="0"/>
                  <a:pt x="216" y="0"/>
                  <a:pt x="288" y="0"/>
                </a:cubicBezTo>
              </a:path>
            </a:pathLst>
          </a:custGeom>
          <a:noFill/>
          <a:ln w="19050" cmpd="sng">
            <a:solidFill>
              <a:schemeClr val="accent2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72747" name="Text Box 42"/>
          <p:cNvSpPr txBox="1">
            <a:spLocks noChangeArrowheads="1"/>
          </p:cNvSpPr>
          <p:nvPr/>
        </p:nvSpPr>
        <p:spPr bwMode="auto">
          <a:xfrm>
            <a:off x="2603500" y="5638800"/>
            <a:ext cx="40814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chemeClr val="accent2"/>
                </a:solidFill>
              </a:rPr>
              <a:t>Using largest node in the left subtree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29B45E-4721-4737-8FEE-74668B09ACE4}" type="slidenum">
              <a:rPr lang="en-GB"/>
              <a:pPr>
                <a:defRPr/>
              </a:pPr>
              <a:t>64</a:t>
            </a:fld>
            <a:endParaRPr lang="en-GB"/>
          </a:p>
        </p:txBody>
      </p:sp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BST Deletion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468438"/>
            <a:ext cx="7740650" cy="4627562"/>
          </a:xfrm>
        </p:spPr>
        <p:txBody>
          <a:bodyPr/>
          <a:lstStyle/>
          <a:p>
            <a:pPr marL="377825" indent="-377825" eaLnBrk="1" hangingPunct="1">
              <a:buClr>
                <a:schemeClr val="tx1"/>
              </a:buClr>
              <a:buFontTx/>
              <a:buNone/>
            </a:pPr>
            <a:r>
              <a:rPr lang="en-GB" smtClean="0">
                <a:solidFill>
                  <a:schemeClr val="accent2"/>
                </a:solidFill>
              </a:rPr>
              <a:t>Node having both subtrees</a:t>
            </a:r>
          </a:p>
          <a:p>
            <a:pPr marL="377825" indent="-377825" eaLnBrk="1" hangingPunct="1">
              <a:buClr>
                <a:schemeClr val="tx1"/>
              </a:buClr>
              <a:buFontTx/>
              <a:buAutoNum type="arabicPeriod" startAt="4"/>
            </a:pPr>
            <a:endParaRPr lang="en-GB" smtClean="0">
              <a:solidFill>
                <a:schemeClr val="accent2"/>
              </a:solidFill>
            </a:endParaRPr>
          </a:p>
          <a:p>
            <a:pPr marL="1298575" lvl="1" indent="-533400" eaLnBrk="1" hangingPunct="1">
              <a:spcBef>
                <a:spcPct val="0"/>
              </a:spcBef>
              <a:spcAft>
                <a:spcPct val="100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GB" sz="1800" smtClean="0"/>
          </a:p>
        </p:txBody>
      </p:sp>
      <p:sp>
        <p:nvSpPr>
          <p:cNvPr id="73733" name="Oval 4"/>
          <p:cNvSpPr>
            <a:spLocks noChangeArrowheads="1"/>
          </p:cNvSpPr>
          <p:nvPr/>
        </p:nvSpPr>
        <p:spPr bwMode="auto">
          <a:xfrm>
            <a:off x="2111375" y="2743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23</a:t>
            </a:r>
          </a:p>
        </p:txBody>
      </p:sp>
      <p:cxnSp>
        <p:nvCxnSpPr>
          <p:cNvPr id="73734" name="AutoShape 5"/>
          <p:cNvCxnSpPr>
            <a:cxnSpLocks noChangeShapeType="1"/>
            <a:stCxn id="73733" idx="3"/>
            <a:endCxn id="73736" idx="7"/>
          </p:cNvCxnSpPr>
          <p:nvPr/>
        </p:nvCxnSpPr>
        <p:spPr bwMode="auto">
          <a:xfrm flipH="1">
            <a:off x="1546225" y="3078163"/>
            <a:ext cx="636588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3735" name="AutoShape 6"/>
          <p:cNvCxnSpPr>
            <a:cxnSpLocks noChangeShapeType="1"/>
            <a:stCxn id="73733" idx="5"/>
            <a:endCxn id="73741" idx="1"/>
          </p:cNvCxnSpPr>
          <p:nvPr/>
        </p:nvCxnSpPr>
        <p:spPr bwMode="auto">
          <a:xfrm>
            <a:off x="2532063" y="3078163"/>
            <a:ext cx="635000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3736" name="Oval 7"/>
          <p:cNvSpPr>
            <a:spLocks noChangeArrowheads="1"/>
          </p:cNvSpPr>
          <p:nvPr/>
        </p:nvSpPr>
        <p:spPr bwMode="auto">
          <a:xfrm>
            <a:off x="1125538" y="3352800"/>
            <a:ext cx="492125" cy="3810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73737" name="Oval 8"/>
          <p:cNvSpPr>
            <a:spLocks noChangeArrowheads="1"/>
          </p:cNvSpPr>
          <p:nvPr/>
        </p:nvSpPr>
        <p:spPr bwMode="auto">
          <a:xfrm>
            <a:off x="633413" y="4038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73738" name="Oval 9"/>
          <p:cNvSpPr>
            <a:spLocks noChangeArrowheads="1"/>
          </p:cNvSpPr>
          <p:nvPr/>
        </p:nvSpPr>
        <p:spPr bwMode="auto">
          <a:xfrm>
            <a:off x="1617663" y="40386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73739" name="AutoShape 10"/>
          <p:cNvCxnSpPr>
            <a:cxnSpLocks noChangeShapeType="1"/>
            <a:stCxn id="73736" idx="3"/>
            <a:endCxn id="73737" idx="0"/>
          </p:cNvCxnSpPr>
          <p:nvPr/>
        </p:nvCxnSpPr>
        <p:spPr bwMode="auto">
          <a:xfrm flipH="1">
            <a:off x="879475" y="36877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3740" name="AutoShape 11"/>
          <p:cNvCxnSpPr>
            <a:cxnSpLocks noChangeShapeType="1"/>
            <a:stCxn id="73736" idx="5"/>
            <a:endCxn id="73738" idx="0"/>
          </p:cNvCxnSpPr>
          <p:nvPr/>
        </p:nvCxnSpPr>
        <p:spPr bwMode="auto">
          <a:xfrm>
            <a:off x="1546225" y="36877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3741" name="Oval 12"/>
          <p:cNvSpPr>
            <a:spLocks noChangeArrowheads="1"/>
          </p:cNvSpPr>
          <p:nvPr/>
        </p:nvSpPr>
        <p:spPr bwMode="auto">
          <a:xfrm>
            <a:off x="3095625" y="3352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44</a:t>
            </a:r>
          </a:p>
        </p:txBody>
      </p:sp>
      <p:sp>
        <p:nvSpPr>
          <p:cNvPr id="73742" name="Oval 13"/>
          <p:cNvSpPr>
            <a:spLocks noChangeArrowheads="1"/>
          </p:cNvSpPr>
          <p:nvPr/>
        </p:nvSpPr>
        <p:spPr bwMode="auto">
          <a:xfrm>
            <a:off x="2603500" y="4038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35</a:t>
            </a:r>
          </a:p>
        </p:txBody>
      </p:sp>
      <p:cxnSp>
        <p:nvCxnSpPr>
          <p:cNvPr id="73743" name="AutoShape 14"/>
          <p:cNvCxnSpPr>
            <a:cxnSpLocks noChangeShapeType="1"/>
            <a:stCxn id="73741" idx="3"/>
            <a:endCxn id="73742" idx="0"/>
          </p:cNvCxnSpPr>
          <p:nvPr/>
        </p:nvCxnSpPr>
        <p:spPr bwMode="auto">
          <a:xfrm flipH="1">
            <a:off x="2849563" y="36877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3744" name="Oval 15"/>
          <p:cNvSpPr>
            <a:spLocks noChangeArrowheads="1"/>
          </p:cNvSpPr>
          <p:nvPr/>
        </p:nvSpPr>
        <p:spPr bwMode="auto">
          <a:xfrm>
            <a:off x="3659188" y="4038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52</a:t>
            </a:r>
          </a:p>
        </p:txBody>
      </p:sp>
      <p:cxnSp>
        <p:nvCxnSpPr>
          <p:cNvPr id="73745" name="AutoShape 16"/>
          <p:cNvCxnSpPr>
            <a:cxnSpLocks noChangeShapeType="1"/>
            <a:stCxn id="73741" idx="5"/>
            <a:endCxn id="73744" idx="0"/>
          </p:cNvCxnSpPr>
          <p:nvPr/>
        </p:nvCxnSpPr>
        <p:spPr bwMode="auto">
          <a:xfrm>
            <a:off x="3516313" y="3687763"/>
            <a:ext cx="38893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3746" name="Oval 17"/>
          <p:cNvSpPr>
            <a:spLocks noChangeArrowheads="1"/>
          </p:cNvSpPr>
          <p:nvPr/>
        </p:nvSpPr>
        <p:spPr bwMode="auto">
          <a:xfrm>
            <a:off x="2181225" y="47244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22</a:t>
            </a:r>
          </a:p>
        </p:txBody>
      </p:sp>
      <p:cxnSp>
        <p:nvCxnSpPr>
          <p:cNvPr id="73747" name="AutoShape 18"/>
          <p:cNvCxnSpPr>
            <a:cxnSpLocks noChangeShapeType="1"/>
            <a:stCxn id="73738" idx="5"/>
            <a:endCxn id="73746" idx="0"/>
          </p:cNvCxnSpPr>
          <p:nvPr/>
        </p:nvCxnSpPr>
        <p:spPr bwMode="auto">
          <a:xfrm>
            <a:off x="2038350" y="4373563"/>
            <a:ext cx="38893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3748" name="Oval 19"/>
          <p:cNvSpPr>
            <a:spLocks noChangeArrowheads="1"/>
          </p:cNvSpPr>
          <p:nvPr/>
        </p:nvSpPr>
        <p:spPr bwMode="auto">
          <a:xfrm>
            <a:off x="1125538" y="47244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19</a:t>
            </a:r>
          </a:p>
        </p:txBody>
      </p:sp>
      <p:cxnSp>
        <p:nvCxnSpPr>
          <p:cNvPr id="73749" name="AutoShape 20"/>
          <p:cNvCxnSpPr>
            <a:cxnSpLocks noChangeShapeType="1"/>
            <a:stCxn id="73738" idx="3"/>
            <a:endCxn id="73748" idx="0"/>
          </p:cNvCxnSpPr>
          <p:nvPr/>
        </p:nvCxnSpPr>
        <p:spPr bwMode="auto">
          <a:xfrm flipH="1">
            <a:off x="1371600" y="43735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3750" name="Oval 21"/>
          <p:cNvSpPr>
            <a:spLocks noChangeArrowheads="1"/>
          </p:cNvSpPr>
          <p:nvPr/>
        </p:nvSpPr>
        <p:spPr bwMode="auto">
          <a:xfrm>
            <a:off x="6543675" y="2743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23</a:t>
            </a:r>
          </a:p>
        </p:txBody>
      </p:sp>
      <p:cxnSp>
        <p:nvCxnSpPr>
          <p:cNvPr id="73751" name="AutoShape 22"/>
          <p:cNvCxnSpPr>
            <a:cxnSpLocks noChangeShapeType="1"/>
            <a:stCxn id="73750" idx="3"/>
            <a:endCxn id="73767" idx="7"/>
          </p:cNvCxnSpPr>
          <p:nvPr/>
        </p:nvCxnSpPr>
        <p:spPr bwMode="auto">
          <a:xfrm flipH="1">
            <a:off x="5978525" y="3078163"/>
            <a:ext cx="636588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3752" name="AutoShape 23"/>
          <p:cNvCxnSpPr>
            <a:cxnSpLocks noChangeShapeType="1"/>
            <a:stCxn id="73750" idx="5"/>
            <a:endCxn id="73757" idx="1"/>
          </p:cNvCxnSpPr>
          <p:nvPr/>
        </p:nvCxnSpPr>
        <p:spPr bwMode="auto">
          <a:xfrm>
            <a:off x="6964363" y="3078163"/>
            <a:ext cx="636587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3753" name="Oval 24"/>
          <p:cNvSpPr>
            <a:spLocks noChangeArrowheads="1"/>
          </p:cNvSpPr>
          <p:nvPr/>
        </p:nvSpPr>
        <p:spPr bwMode="auto">
          <a:xfrm>
            <a:off x="5065713" y="4038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73754" name="Oval 25"/>
          <p:cNvSpPr>
            <a:spLocks noChangeArrowheads="1"/>
          </p:cNvSpPr>
          <p:nvPr/>
        </p:nvSpPr>
        <p:spPr bwMode="auto">
          <a:xfrm>
            <a:off x="6051550" y="4038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73755" name="AutoShape 26"/>
          <p:cNvCxnSpPr>
            <a:cxnSpLocks noChangeShapeType="1"/>
            <a:stCxn id="73767" idx="3"/>
            <a:endCxn id="73753" idx="0"/>
          </p:cNvCxnSpPr>
          <p:nvPr/>
        </p:nvCxnSpPr>
        <p:spPr bwMode="auto">
          <a:xfrm flipH="1">
            <a:off x="5311775" y="36877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3756" name="AutoShape 27"/>
          <p:cNvCxnSpPr>
            <a:cxnSpLocks noChangeShapeType="1"/>
            <a:stCxn id="73767" idx="5"/>
            <a:endCxn id="73754" idx="0"/>
          </p:cNvCxnSpPr>
          <p:nvPr/>
        </p:nvCxnSpPr>
        <p:spPr bwMode="auto">
          <a:xfrm>
            <a:off x="5978525" y="36877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3757" name="Oval 28"/>
          <p:cNvSpPr>
            <a:spLocks noChangeArrowheads="1"/>
          </p:cNvSpPr>
          <p:nvPr/>
        </p:nvSpPr>
        <p:spPr bwMode="auto">
          <a:xfrm>
            <a:off x="7527925" y="33528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44</a:t>
            </a:r>
          </a:p>
        </p:txBody>
      </p:sp>
      <p:sp>
        <p:nvSpPr>
          <p:cNvPr id="73758" name="Oval 29"/>
          <p:cNvSpPr>
            <a:spLocks noChangeArrowheads="1"/>
          </p:cNvSpPr>
          <p:nvPr/>
        </p:nvSpPr>
        <p:spPr bwMode="auto">
          <a:xfrm>
            <a:off x="7035800" y="4038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35</a:t>
            </a:r>
          </a:p>
        </p:txBody>
      </p:sp>
      <p:cxnSp>
        <p:nvCxnSpPr>
          <p:cNvPr id="73759" name="AutoShape 30"/>
          <p:cNvCxnSpPr>
            <a:cxnSpLocks noChangeShapeType="1"/>
            <a:stCxn id="73757" idx="3"/>
            <a:endCxn id="73758" idx="0"/>
          </p:cNvCxnSpPr>
          <p:nvPr/>
        </p:nvCxnSpPr>
        <p:spPr bwMode="auto">
          <a:xfrm flipH="1">
            <a:off x="7281863" y="36877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3760" name="Oval 31"/>
          <p:cNvSpPr>
            <a:spLocks noChangeArrowheads="1"/>
          </p:cNvSpPr>
          <p:nvPr/>
        </p:nvSpPr>
        <p:spPr bwMode="auto">
          <a:xfrm>
            <a:off x="8091488" y="4038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52</a:t>
            </a:r>
          </a:p>
        </p:txBody>
      </p:sp>
      <p:cxnSp>
        <p:nvCxnSpPr>
          <p:cNvPr id="73761" name="AutoShape 32"/>
          <p:cNvCxnSpPr>
            <a:cxnSpLocks noChangeShapeType="1"/>
            <a:stCxn id="73757" idx="5"/>
            <a:endCxn id="73760" idx="0"/>
          </p:cNvCxnSpPr>
          <p:nvPr/>
        </p:nvCxnSpPr>
        <p:spPr bwMode="auto">
          <a:xfrm>
            <a:off x="7948613" y="3687763"/>
            <a:ext cx="38893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3762" name="Oval 33"/>
          <p:cNvSpPr>
            <a:spLocks noChangeArrowheads="1"/>
          </p:cNvSpPr>
          <p:nvPr/>
        </p:nvSpPr>
        <p:spPr bwMode="auto">
          <a:xfrm>
            <a:off x="6613525" y="47244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22</a:t>
            </a:r>
          </a:p>
        </p:txBody>
      </p:sp>
      <p:cxnSp>
        <p:nvCxnSpPr>
          <p:cNvPr id="73763" name="AutoShape 34"/>
          <p:cNvCxnSpPr>
            <a:cxnSpLocks noChangeShapeType="1"/>
            <a:stCxn id="73754" idx="5"/>
            <a:endCxn id="73762" idx="0"/>
          </p:cNvCxnSpPr>
          <p:nvPr/>
        </p:nvCxnSpPr>
        <p:spPr bwMode="auto">
          <a:xfrm>
            <a:off x="6472238" y="4373563"/>
            <a:ext cx="3873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3764" name="Oval 35"/>
          <p:cNvSpPr>
            <a:spLocks noChangeArrowheads="1"/>
          </p:cNvSpPr>
          <p:nvPr/>
        </p:nvSpPr>
        <p:spPr bwMode="auto">
          <a:xfrm>
            <a:off x="5557838" y="4724400"/>
            <a:ext cx="493712" cy="3810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19</a:t>
            </a:r>
          </a:p>
        </p:txBody>
      </p:sp>
      <p:cxnSp>
        <p:nvCxnSpPr>
          <p:cNvPr id="73765" name="AutoShape 36"/>
          <p:cNvCxnSpPr>
            <a:cxnSpLocks noChangeShapeType="1"/>
            <a:stCxn id="73754" idx="3"/>
            <a:endCxn id="73764" idx="0"/>
          </p:cNvCxnSpPr>
          <p:nvPr/>
        </p:nvCxnSpPr>
        <p:spPr bwMode="auto">
          <a:xfrm flipH="1">
            <a:off x="5805488" y="43735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3766" name="AutoShape 37"/>
          <p:cNvSpPr>
            <a:spLocks noChangeArrowheads="1"/>
          </p:cNvSpPr>
          <p:nvPr/>
        </p:nvSpPr>
        <p:spPr bwMode="auto">
          <a:xfrm>
            <a:off x="4292600" y="3276600"/>
            <a:ext cx="703263" cy="457200"/>
          </a:xfrm>
          <a:prstGeom prst="rightArrow">
            <a:avLst>
              <a:gd name="adj1" fmla="val 50000"/>
              <a:gd name="adj2" fmla="val 41645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67" name="Oval 38"/>
          <p:cNvSpPr>
            <a:spLocks noChangeArrowheads="1"/>
          </p:cNvSpPr>
          <p:nvPr/>
        </p:nvSpPr>
        <p:spPr bwMode="auto">
          <a:xfrm>
            <a:off x="5557838" y="33528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19</a:t>
            </a:r>
          </a:p>
        </p:txBody>
      </p:sp>
      <p:sp>
        <p:nvSpPr>
          <p:cNvPr id="73768" name="Line 39"/>
          <p:cNvSpPr>
            <a:spLocks noChangeShapeType="1"/>
          </p:cNvSpPr>
          <p:nvPr/>
        </p:nvSpPr>
        <p:spPr bwMode="auto">
          <a:xfrm>
            <a:off x="5487988" y="4648200"/>
            <a:ext cx="7747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69" name="Line 40"/>
          <p:cNvSpPr>
            <a:spLocks noChangeShapeType="1"/>
          </p:cNvSpPr>
          <p:nvPr/>
        </p:nvSpPr>
        <p:spPr bwMode="auto">
          <a:xfrm flipH="1">
            <a:off x="5418138" y="4648200"/>
            <a:ext cx="773112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70" name="Line 41"/>
          <p:cNvSpPr>
            <a:spLocks noChangeShapeType="1"/>
          </p:cNvSpPr>
          <p:nvPr/>
        </p:nvSpPr>
        <p:spPr bwMode="auto">
          <a:xfrm flipV="1">
            <a:off x="1336675" y="3886200"/>
            <a:ext cx="0" cy="685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73771" name="Text Box 42"/>
          <p:cNvSpPr txBox="1">
            <a:spLocks noChangeArrowheads="1"/>
          </p:cNvSpPr>
          <p:nvPr/>
        </p:nvSpPr>
        <p:spPr bwMode="auto">
          <a:xfrm>
            <a:off x="2462213" y="5638800"/>
            <a:ext cx="43624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chemeClr val="accent2"/>
                </a:solidFill>
              </a:rPr>
              <a:t>Using smallest node in the right subtree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FA43C-9035-4173-AAB2-DFE93E7FBCE9}" type="slidenum">
              <a:rPr lang="en-GB"/>
              <a:pPr>
                <a:defRPr/>
              </a:pPr>
              <a:t>65</a:t>
            </a:fld>
            <a:endParaRPr lang="en-GB"/>
          </a:p>
        </p:txBody>
      </p:sp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BST Deletion Algorithm</a:t>
            </a:r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752600"/>
            <a:ext cx="7772400" cy="4114800"/>
          </a:xfrm>
        </p:spPr>
        <p:txBody>
          <a:bodyPr rtlCol="0">
            <a:normAutofit fontScale="92500" lnSpcReduction="10000"/>
          </a:bodyPr>
          <a:lstStyle/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 b="1"/>
              <a:t>Algorithm</a:t>
            </a:r>
            <a:r>
              <a:rPr lang="en-GB" sz="1600"/>
              <a:t> 	deleteBST (ref </a:t>
            </a:r>
            <a:r>
              <a:rPr lang="en-GB" sz="1600">
                <a:solidFill>
                  <a:schemeClr val="accent2"/>
                </a:solidFill>
              </a:rPr>
              <a:t>root </a:t>
            </a:r>
            <a:r>
              <a:rPr lang="en-GB" sz="1600"/>
              <a:t>&lt;pointer&gt;, val </a:t>
            </a:r>
            <a:r>
              <a:rPr lang="en-GB" sz="1600">
                <a:solidFill>
                  <a:schemeClr val="accent2"/>
                </a:solidFill>
              </a:rPr>
              <a:t>dltKey</a:t>
            </a:r>
            <a:r>
              <a:rPr lang="en-GB" sz="1600"/>
              <a:t> &lt;key&gt;)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/>
              <a:t>Deletes a node from a BST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/>
              <a:t>			</a:t>
            </a:r>
            <a:r>
              <a:rPr lang="en-GB" sz="1600" b="1"/>
              <a:t>Pre</a:t>
            </a:r>
            <a:r>
              <a:rPr lang="en-GB" sz="1600"/>
              <a:t>		</a:t>
            </a:r>
            <a:r>
              <a:rPr lang="en-GB" sz="1600">
                <a:solidFill>
                  <a:schemeClr val="accent2"/>
                </a:solidFill>
              </a:rPr>
              <a:t>root </a:t>
            </a:r>
            <a:r>
              <a:rPr lang="en-GB" sz="1600"/>
              <a:t>is a pointer to a non-empty BST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/>
              <a:t>						</a:t>
            </a:r>
            <a:r>
              <a:rPr lang="en-GB" sz="1600">
                <a:solidFill>
                  <a:schemeClr val="accent2"/>
                </a:solidFill>
              </a:rPr>
              <a:t>dltKey </a:t>
            </a:r>
            <a:r>
              <a:rPr lang="en-GB" sz="1600"/>
              <a:t>is the key of the node to be deleted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/>
              <a:t>			</a:t>
            </a:r>
            <a:r>
              <a:rPr lang="en-GB" sz="1600" b="1"/>
              <a:t>Post</a:t>
            </a:r>
            <a:r>
              <a:rPr lang="en-GB" sz="1600"/>
              <a:t>		node deleted &amp; memory recycled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/>
              <a:t>						if dltKey not found, root unchanged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/>
              <a:t>			</a:t>
            </a:r>
            <a:r>
              <a:rPr lang="en-GB" sz="1600" b="1"/>
              <a:t>Return	</a:t>
            </a:r>
            <a:r>
              <a:rPr lang="en-GB" sz="1600"/>
              <a:t>true if node deleted; false otherwise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>
                <a:solidFill>
                  <a:schemeClr val="accent2"/>
                </a:solidFill>
              </a:rPr>
              <a:t>1</a:t>
            </a:r>
            <a:r>
              <a:rPr lang="en-GB" sz="1600">
                <a:solidFill>
                  <a:srgbClr val="0000FF"/>
                </a:solidFill>
              </a:rPr>
              <a:t>   	</a:t>
            </a:r>
            <a:r>
              <a:rPr lang="en-GB" sz="1600"/>
              <a:t>if (root = null)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>
                <a:solidFill>
                  <a:srgbClr val="0000FF"/>
                </a:solidFill>
              </a:rPr>
              <a:t>	</a:t>
            </a:r>
            <a:r>
              <a:rPr lang="en-GB" sz="1600">
                <a:solidFill>
                  <a:schemeClr val="accent2"/>
                </a:solidFill>
              </a:rPr>
              <a:t>1</a:t>
            </a:r>
            <a:r>
              <a:rPr lang="en-GB" sz="1600"/>
              <a:t>	return false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>
                <a:solidFill>
                  <a:schemeClr val="accent2"/>
                </a:solidFill>
              </a:rPr>
              <a:t>2</a:t>
            </a:r>
            <a:r>
              <a:rPr lang="en-GB" sz="1600"/>
              <a:t>   	if (dltKey &lt; root </a:t>
            </a:r>
            <a:r>
              <a:rPr lang="en-GB" sz="1600">
                <a:latin typeface="Symbol" pitchFamily="18" charset="2"/>
              </a:rPr>
              <a:t>-&gt;</a:t>
            </a:r>
            <a:r>
              <a:rPr lang="en-GB" sz="1600"/>
              <a:t> data.key)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/>
              <a:t>	</a:t>
            </a:r>
            <a:r>
              <a:rPr lang="en-GB" sz="1600">
                <a:solidFill>
                  <a:schemeClr val="accent2"/>
                </a:solidFill>
              </a:rPr>
              <a:t>1</a:t>
            </a:r>
            <a:r>
              <a:rPr lang="en-GB" sz="1600"/>
              <a:t>	deleteBST (root </a:t>
            </a:r>
            <a:r>
              <a:rPr lang="en-GB" sz="1600">
                <a:latin typeface="Symbol" pitchFamily="18" charset="2"/>
              </a:rPr>
              <a:t>-&gt;</a:t>
            </a:r>
            <a:r>
              <a:rPr lang="en-GB" sz="1600"/>
              <a:t> left, dltKey)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>
                <a:solidFill>
                  <a:schemeClr val="accent2"/>
                </a:solidFill>
              </a:rPr>
              <a:t>3</a:t>
            </a:r>
            <a:r>
              <a:rPr lang="en-GB" sz="1600"/>
              <a:t>	else if (dltKey &gt; root </a:t>
            </a:r>
            <a:r>
              <a:rPr lang="en-GB" sz="1600">
                <a:latin typeface="Symbol" pitchFamily="18" charset="2"/>
              </a:rPr>
              <a:t>-&gt;</a:t>
            </a:r>
            <a:r>
              <a:rPr lang="en-GB" sz="1600"/>
              <a:t> data.key)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/>
              <a:t>	</a:t>
            </a:r>
            <a:r>
              <a:rPr lang="en-GB" sz="1600">
                <a:solidFill>
                  <a:schemeClr val="accent2"/>
                </a:solidFill>
              </a:rPr>
              <a:t>1</a:t>
            </a:r>
            <a:r>
              <a:rPr lang="en-GB" sz="1600"/>
              <a:t>	deleteBST (root </a:t>
            </a:r>
            <a:r>
              <a:rPr lang="en-GB" sz="1600">
                <a:latin typeface="Symbol" pitchFamily="18" charset="2"/>
              </a:rPr>
              <a:t>-&gt;</a:t>
            </a:r>
            <a:r>
              <a:rPr lang="en-GB" sz="1600"/>
              <a:t> right, dltKey)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>
                <a:solidFill>
                  <a:schemeClr val="accent2"/>
                </a:solidFill>
              </a:rPr>
              <a:t>4</a:t>
            </a:r>
            <a:r>
              <a:rPr lang="en-GB" sz="1600"/>
              <a:t>	else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/>
              <a:t>	</a:t>
            </a:r>
            <a:r>
              <a:rPr lang="en-GB" sz="1600">
                <a:solidFill>
                  <a:srgbClr val="0000FF"/>
                </a:solidFill>
              </a:rPr>
              <a:t>	</a:t>
            </a:r>
            <a:r>
              <a:rPr lang="en-GB" sz="1600" b="1"/>
              <a:t>Deleted node found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endParaRPr lang="en-GB" sz="1600" b="1"/>
          </a:p>
          <a:p>
            <a:pPr marL="0" indent="0" eaLnBrk="1" fontAlgn="auto" hangingPunct="1">
              <a:spcAft>
                <a:spcPts val="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38D172-B813-4349-BF49-ECF15A1ECEB0}" type="slidenum">
              <a:rPr lang="en-GB"/>
              <a:pPr>
                <a:defRPr/>
              </a:pPr>
              <a:t>66</a:t>
            </a:fld>
            <a:endParaRPr lang="en-GB"/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BST Deletion Algorithm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417638"/>
            <a:ext cx="7772400" cy="4114800"/>
          </a:xfrm>
        </p:spPr>
        <p:txBody>
          <a:bodyPr rtlCol="0">
            <a:normAutofit fontScale="92500" lnSpcReduction="20000"/>
          </a:bodyPr>
          <a:lstStyle/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>
                <a:solidFill>
                  <a:schemeClr val="accent2"/>
                </a:solidFill>
              </a:rPr>
              <a:t>4</a:t>
            </a:r>
            <a:r>
              <a:rPr lang="en-GB" sz="1600"/>
              <a:t>	else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/>
              <a:t>	</a:t>
            </a:r>
            <a:r>
              <a:rPr lang="en-GB" sz="1600">
                <a:solidFill>
                  <a:srgbClr val="0000FF"/>
                </a:solidFill>
              </a:rPr>
              <a:t>	</a:t>
            </a:r>
            <a:r>
              <a:rPr lang="en-GB" sz="1600" b="1"/>
              <a:t>Deleted node found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/>
              <a:t>	</a:t>
            </a:r>
            <a:r>
              <a:rPr lang="en-GB" sz="1600">
                <a:solidFill>
                  <a:schemeClr val="accent2"/>
                </a:solidFill>
              </a:rPr>
              <a:t>1</a:t>
            </a:r>
            <a:r>
              <a:rPr lang="en-GB" sz="1600"/>
              <a:t>	if (root </a:t>
            </a:r>
            <a:r>
              <a:rPr lang="en-GB" sz="1600">
                <a:latin typeface="Symbol" pitchFamily="18" charset="2"/>
              </a:rPr>
              <a:t>-&gt;</a:t>
            </a:r>
            <a:r>
              <a:rPr lang="en-GB" sz="1600"/>
              <a:t> left = null)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/>
              <a:t>		</a:t>
            </a:r>
            <a:r>
              <a:rPr lang="en-GB" sz="1600">
                <a:solidFill>
                  <a:schemeClr val="accent2"/>
                </a:solidFill>
              </a:rPr>
              <a:t>1	</a:t>
            </a:r>
            <a:r>
              <a:rPr lang="en-GB" sz="1600"/>
              <a:t>	dltPtr = root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/>
              <a:t>		</a:t>
            </a:r>
            <a:r>
              <a:rPr lang="en-GB" sz="1600">
                <a:solidFill>
                  <a:schemeClr val="accent2"/>
                </a:solidFill>
              </a:rPr>
              <a:t>2</a:t>
            </a:r>
            <a:r>
              <a:rPr lang="en-GB" sz="1600"/>
              <a:t>		root = root </a:t>
            </a:r>
            <a:r>
              <a:rPr lang="en-GB" sz="1600">
                <a:latin typeface="Symbol" pitchFamily="18" charset="2"/>
              </a:rPr>
              <a:t>-&gt;</a:t>
            </a:r>
            <a:r>
              <a:rPr lang="en-GB" sz="1600"/>
              <a:t> right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/>
              <a:t>		</a:t>
            </a:r>
            <a:r>
              <a:rPr lang="en-GB" sz="1600">
                <a:solidFill>
                  <a:schemeClr val="accent2"/>
                </a:solidFill>
              </a:rPr>
              <a:t>3	</a:t>
            </a:r>
            <a:r>
              <a:rPr lang="en-GB" sz="1600"/>
              <a:t>	recycle (dltPtr)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/>
              <a:t>		</a:t>
            </a:r>
            <a:r>
              <a:rPr lang="en-GB" sz="1600">
                <a:solidFill>
                  <a:schemeClr val="accent2"/>
                </a:solidFill>
              </a:rPr>
              <a:t>4</a:t>
            </a:r>
            <a:r>
              <a:rPr lang="en-GB" sz="1600"/>
              <a:t>		return true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/>
              <a:t>	</a:t>
            </a:r>
            <a:r>
              <a:rPr lang="en-GB" sz="1600">
                <a:solidFill>
                  <a:schemeClr val="accent2"/>
                </a:solidFill>
              </a:rPr>
              <a:t>2</a:t>
            </a:r>
            <a:r>
              <a:rPr lang="en-GB" sz="1600"/>
              <a:t>	else if (root </a:t>
            </a:r>
            <a:r>
              <a:rPr lang="en-GB" sz="1600">
                <a:latin typeface="Symbol" pitchFamily="18" charset="2"/>
              </a:rPr>
              <a:t>-&gt;</a:t>
            </a:r>
            <a:r>
              <a:rPr lang="en-GB" sz="1600"/>
              <a:t> right = null) 	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/>
              <a:t>		</a:t>
            </a:r>
            <a:r>
              <a:rPr lang="en-GB" sz="1600">
                <a:solidFill>
                  <a:schemeClr val="accent2"/>
                </a:solidFill>
              </a:rPr>
              <a:t>1	</a:t>
            </a:r>
            <a:r>
              <a:rPr lang="en-GB" sz="1600"/>
              <a:t>	dltPtr = root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/>
              <a:t>		</a:t>
            </a:r>
            <a:r>
              <a:rPr lang="en-GB" sz="1600">
                <a:solidFill>
                  <a:schemeClr val="accent2"/>
                </a:solidFill>
              </a:rPr>
              <a:t>2	</a:t>
            </a:r>
            <a:r>
              <a:rPr lang="en-GB" sz="1600"/>
              <a:t>	root = root </a:t>
            </a:r>
            <a:r>
              <a:rPr lang="en-GB" sz="1600">
                <a:latin typeface="Symbol" pitchFamily="18" charset="2"/>
              </a:rPr>
              <a:t>-&gt;</a:t>
            </a:r>
            <a:r>
              <a:rPr lang="en-GB" sz="1600"/>
              <a:t> left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/>
              <a:t>		</a:t>
            </a:r>
            <a:r>
              <a:rPr lang="en-GB" sz="1600">
                <a:solidFill>
                  <a:srgbClr val="0000FF"/>
                </a:solidFill>
              </a:rPr>
              <a:t>3</a:t>
            </a:r>
            <a:r>
              <a:rPr lang="en-GB" sz="1600"/>
              <a:t>		recycle (dltPtr)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/>
              <a:t>		</a:t>
            </a:r>
            <a:r>
              <a:rPr lang="en-GB" sz="1600">
                <a:solidFill>
                  <a:schemeClr val="accent2"/>
                </a:solidFill>
              </a:rPr>
              <a:t>4</a:t>
            </a:r>
            <a:r>
              <a:rPr lang="en-GB" sz="1600"/>
              <a:t>		return true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/>
              <a:t>	</a:t>
            </a:r>
            <a:r>
              <a:rPr lang="en-GB" sz="1600">
                <a:solidFill>
                  <a:schemeClr val="accent2"/>
                </a:solidFill>
              </a:rPr>
              <a:t>3</a:t>
            </a:r>
            <a:r>
              <a:rPr lang="en-GB" sz="1600"/>
              <a:t>	else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/>
              <a:t>		</a:t>
            </a:r>
            <a:r>
              <a:rPr lang="en-GB" sz="1600">
                <a:solidFill>
                  <a:schemeClr val="accent2"/>
                </a:solidFill>
              </a:rPr>
              <a:t>1</a:t>
            </a:r>
            <a:r>
              <a:rPr lang="en-GB" sz="1600"/>
              <a:t>		dltPtr = root </a:t>
            </a:r>
            <a:r>
              <a:rPr lang="en-GB" sz="1600">
                <a:latin typeface="Symbol" pitchFamily="18" charset="2"/>
              </a:rPr>
              <a:t>-&gt;</a:t>
            </a:r>
            <a:r>
              <a:rPr lang="en-GB" sz="1600"/>
              <a:t> left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/>
              <a:t>		</a:t>
            </a:r>
            <a:r>
              <a:rPr lang="en-GB" sz="1600">
                <a:solidFill>
                  <a:schemeClr val="accent2"/>
                </a:solidFill>
              </a:rPr>
              <a:t>2</a:t>
            </a:r>
            <a:r>
              <a:rPr lang="en-GB" sz="1600"/>
              <a:t>		loop (dltPtr </a:t>
            </a:r>
            <a:r>
              <a:rPr lang="en-GB" sz="1600">
                <a:latin typeface="Symbol" pitchFamily="18" charset="2"/>
              </a:rPr>
              <a:t>-&gt;</a:t>
            </a:r>
            <a:r>
              <a:rPr lang="en-GB" sz="1600"/>
              <a:t> right not null)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/>
              <a:t>			</a:t>
            </a:r>
            <a:r>
              <a:rPr lang="en-GB" sz="1600">
                <a:solidFill>
                  <a:schemeClr val="accent2"/>
                </a:solidFill>
              </a:rPr>
              <a:t>	1</a:t>
            </a:r>
            <a:r>
              <a:rPr lang="en-GB" sz="1600"/>
              <a:t>	dltPtr = dltPtr </a:t>
            </a:r>
            <a:r>
              <a:rPr lang="en-GB" sz="1600">
                <a:latin typeface="Symbol" pitchFamily="18" charset="2"/>
              </a:rPr>
              <a:t>-&gt;</a:t>
            </a:r>
            <a:r>
              <a:rPr lang="en-GB" sz="1600"/>
              <a:t> right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/>
              <a:t>		</a:t>
            </a:r>
            <a:r>
              <a:rPr lang="en-GB" sz="1600">
                <a:solidFill>
                  <a:schemeClr val="accent2"/>
                </a:solidFill>
              </a:rPr>
              <a:t>3	</a:t>
            </a:r>
            <a:r>
              <a:rPr lang="en-GB" sz="1600"/>
              <a:t>	root </a:t>
            </a:r>
            <a:r>
              <a:rPr lang="en-GB" sz="1600">
                <a:latin typeface="Symbol" pitchFamily="18" charset="2"/>
              </a:rPr>
              <a:t>-&gt;</a:t>
            </a:r>
            <a:r>
              <a:rPr lang="en-GB" sz="1600"/>
              <a:t> data = dltPtr </a:t>
            </a:r>
            <a:r>
              <a:rPr lang="en-GB" sz="1600">
                <a:latin typeface="Symbol" pitchFamily="18" charset="2"/>
              </a:rPr>
              <a:t>-&gt;</a:t>
            </a:r>
            <a:r>
              <a:rPr lang="en-GB" sz="1600"/>
              <a:t> data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/>
              <a:t>		</a:t>
            </a:r>
            <a:r>
              <a:rPr lang="en-GB" sz="1600">
                <a:solidFill>
                  <a:schemeClr val="accent2"/>
                </a:solidFill>
              </a:rPr>
              <a:t>4</a:t>
            </a:r>
            <a:r>
              <a:rPr lang="en-GB" sz="1600"/>
              <a:t>		return deleteBST (root </a:t>
            </a:r>
            <a:r>
              <a:rPr lang="en-GB" sz="1600">
                <a:latin typeface="Symbol" pitchFamily="18" charset="2"/>
              </a:rPr>
              <a:t>-&gt;</a:t>
            </a:r>
            <a:r>
              <a:rPr lang="en-GB" sz="1600"/>
              <a:t> left, dltPtr </a:t>
            </a:r>
            <a:r>
              <a:rPr lang="en-GB" sz="1600">
                <a:latin typeface="Symbol" pitchFamily="18" charset="2"/>
              </a:rPr>
              <a:t>-&gt;</a:t>
            </a:r>
            <a:r>
              <a:rPr lang="en-GB" sz="1600"/>
              <a:t> data.key)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 b="1"/>
              <a:t>End</a:t>
            </a:r>
            <a:r>
              <a:rPr lang="en-GB" sz="1600"/>
              <a:t>	deleteBST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E91805-AE0A-42E8-9398-B6F59240C75A}" type="slidenum">
              <a:rPr lang="en-GB"/>
              <a:pPr>
                <a:defRPr/>
              </a:pPr>
              <a:t>67</a:t>
            </a:fld>
            <a:endParaRPr lang="en-GB"/>
          </a:p>
        </p:txBody>
      </p:sp>
      <p:sp>
        <p:nvSpPr>
          <p:cNvPr id="6051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AVL Trees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The heights of the left subtree and the right subtree differ by no more than one.</a:t>
            </a:r>
          </a:p>
          <a:p>
            <a:pPr eaLnBrk="1" hangingPunct="1"/>
            <a:r>
              <a:rPr lang="en-GB" smtClean="0"/>
              <a:t>The left and right subtrees are </a:t>
            </a:r>
            <a:r>
              <a:rPr lang="en-GB" smtClean="0">
                <a:solidFill>
                  <a:schemeClr val="accent2"/>
                </a:solidFill>
              </a:rPr>
              <a:t>AVL</a:t>
            </a:r>
            <a:r>
              <a:rPr lang="en-GB" smtClean="0"/>
              <a:t> trees themselves.</a:t>
            </a:r>
          </a:p>
          <a:p>
            <a:pPr eaLnBrk="1" hangingPunct="1">
              <a:buFontTx/>
              <a:buNone/>
            </a:pPr>
            <a:r>
              <a:rPr lang="en-GB" smtClean="0"/>
              <a:t>	</a:t>
            </a:r>
            <a:r>
              <a:rPr lang="en-GB" sz="2400" smtClean="0"/>
              <a:t>(G.M. </a:t>
            </a:r>
            <a:r>
              <a:rPr lang="en-GB" sz="2400" smtClean="0">
                <a:solidFill>
                  <a:schemeClr val="accent2"/>
                </a:solidFill>
              </a:rPr>
              <a:t>A</a:t>
            </a:r>
            <a:r>
              <a:rPr lang="en-GB" sz="2400" smtClean="0"/>
              <a:t>delson-</a:t>
            </a:r>
            <a:r>
              <a:rPr lang="en-GB" sz="2400" smtClean="0">
                <a:solidFill>
                  <a:schemeClr val="accent2"/>
                </a:solidFill>
              </a:rPr>
              <a:t>V</a:t>
            </a:r>
            <a:r>
              <a:rPr lang="en-GB" sz="2400" smtClean="0"/>
              <a:t>elskii and E.M. </a:t>
            </a:r>
            <a:r>
              <a:rPr lang="en-GB" sz="2400" smtClean="0">
                <a:solidFill>
                  <a:schemeClr val="accent2"/>
                </a:solidFill>
              </a:rPr>
              <a:t>L</a:t>
            </a:r>
            <a:r>
              <a:rPr lang="en-GB" sz="2400" smtClean="0"/>
              <a:t>andis, 1962 )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2C866E-8A29-4940-A6D7-0EE3ED468721}" type="slidenum">
              <a:rPr lang="en-GB"/>
              <a:pPr>
                <a:defRPr/>
              </a:pPr>
              <a:t>68</a:t>
            </a:fld>
            <a:endParaRPr lang="en-GB"/>
          </a:p>
        </p:txBody>
      </p:sp>
      <p:sp>
        <p:nvSpPr>
          <p:cNvPr id="606237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AVL Trees</a:t>
            </a:r>
          </a:p>
        </p:txBody>
      </p:sp>
      <p:sp>
        <p:nvSpPr>
          <p:cNvPr id="77828" name="Oval 3"/>
          <p:cNvSpPr>
            <a:spLocks noChangeArrowheads="1"/>
          </p:cNvSpPr>
          <p:nvPr/>
        </p:nvSpPr>
        <p:spPr bwMode="auto">
          <a:xfrm>
            <a:off x="4362450" y="2133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23</a:t>
            </a:r>
          </a:p>
        </p:txBody>
      </p:sp>
      <p:cxnSp>
        <p:nvCxnSpPr>
          <p:cNvPr id="77829" name="AutoShape 4"/>
          <p:cNvCxnSpPr>
            <a:cxnSpLocks noChangeShapeType="1"/>
            <a:stCxn id="77828" idx="3"/>
            <a:endCxn id="77831" idx="7"/>
          </p:cNvCxnSpPr>
          <p:nvPr/>
        </p:nvCxnSpPr>
        <p:spPr bwMode="auto">
          <a:xfrm flipH="1">
            <a:off x="3797300" y="2468563"/>
            <a:ext cx="636588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7830" name="AutoShape 5"/>
          <p:cNvCxnSpPr>
            <a:cxnSpLocks noChangeShapeType="1"/>
            <a:stCxn id="77828" idx="5"/>
            <a:endCxn id="77836" idx="1"/>
          </p:cNvCxnSpPr>
          <p:nvPr/>
        </p:nvCxnSpPr>
        <p:spPr bwMode="auto">
          <a:xfrm>
            <a:off x="4783138" y="2468563"/>
            <a:ext cx="636587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7831" name="Oval 6"/>
          <p:cNvSpPr>
            <a:spLocks noChangeArrowheads="1"/>
          </p:cNvSpPr>
          <p:nvPr/>
        </p:nvSpPr>
        <p:spPr bwMode="auto">
          <a:xfrm>
            <a:off x="3376613" y="27432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77832" name="Oval 7"/>
          <p:cNvSpPr>
            <a:spLocks noChangeArrowheads="1"/>
          </p:cNvSpPr>
          <p:nvPr/>
        </p:nvSpPr>
        <p:spPr bwMode="auto">
          <a:xfrm>
            <a:off x="2884488" y="3429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77833" name="Oval 8"/>
          <p:cNvSpPr>
            <a:spLocks noChangeArrowheads="1"/>
          </p:cNvSpPr>
          <p:nvPr/>
        </p:nvSpPr>
        <p:spPr bwMode="auto">
          <a:xfrm>
            <a:off x="3870325" y="3429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77834" name="AutoShape 9"/>
          <p:cNvCxnSpPr>
            <a:cxnSpLocks noChangeShapeType="1"/>
            <a:stCxn id="77831" idx="3"/>
            <a:endCxn id="77832" idx="0"/>
          </p:cNvCxnSpPr>
          <p:nvPr/>
        </p:nvCxnSpPr>
        <p:spPr bwMode="auto">
          <a:xfrm flipH="1">
            <a:off x="3130550" y="30781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7835" name="AutoShape 10"/>
          <p:cNvCxnSpPr>
            <a:cxnSpLocks noChangeShapeType="1"/>
            <a:stCxn id="77831" idx="5"/>
            <a:endCxn id="77833" idx="0"/>
          </p:cNvCxnSpPr>
          <p:nvPr/>
        </p:nvCxnSpPr>
        <p:spPr bwMode="auto">
          <a:xfrm>
            <a:off x="3797300" y="30781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7836" name="Oval 11"/>
          <p:cNvSpPr>
            <a:spLocks noChangeArrowheads="1"/>
          </p:cNvSpPr>
          <p:nvPr/>
        </p:nvSpPr>
        <p:spPr bwMode="auto">
          <a:xfrm>
            <a:off x="5346700" y="27432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44</a:t>
            </a:r>
          </a:p>
        </p:txBody>
      </p:sp>
      <p:sp>
        <p:nvSpPr>
          <p:cNvPr id="77837" name="Oval 12"/>
          <p:cNvSpPr>
            <a:spLocks noChangeArrowheads="1"/>
          </p:cNvSpPr>
          <p:nvPr/>
        </p:nvSpPr>
        <p:spPr bwMode="auto">
          <a:xfrm>
            <a:off x="4854575" y="3429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35</a:t>
            </a:r>
          </a:p>
        </p:txBody>
      </p:sp>
      <p:cxnSp>
        <p:nvCxnSpPr>
          <p:cNvPr id="77838" name="AutoShape 13"/>
          <p:cNvCxnSpPr>
            <a:cxnSpLocks noChangeShapeType="1"/>
            <a:stCxn id="77836" idx="3"/>
            <a:endCxn id="77837" idx="0"/>
          </p:cNvCxnSpPr>
          <p:nvPr/>
        </p:nvCxnSpPr>
        <p:spPr bwMode="auto">
          <a:xfrm flipH="1">
            <a:off x="5100638" y="30781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7839" name="Oval 14"/>
          <p:cNvSpPr>
            <a:spLocks noChangeArrowheads="1"/>
          </p:cNvSpPr>
          <p:nvPr/>
        </p:nvSpPr>
        <p:spPr bwMode="auto">
          <a:xfrm>
            <a:off x="5910263" y="3429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52</a:t>
            </a:r>
          </a:p>
        </p:txBody>
      </p:sp>
      <p:cxnSp>
        <p:nvCxnSpPr>
          <p:cNvPr id="77840" name="AutoShape 15"/>
          <p:cNvCxnSpPr>
            <a:cxnSpLocks noChangeShapeType="1"/>
            <a:stCxn id="77836" idx="5"/>
            <a:endCxn id="77839" idx="0"/>
          </p:cNvCxnSpPr>
          <p:nvPr/>
        </p:nvCxnSpPr>
        <p:spPr bwMode="auto">
          <a:xfrm>
            <a:off x="5767388" y="3078163"/>
            <a:ext cx="38893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7841" name="Oval 16"/>
          <p:cNvSpPr>
            <a:spLocks noChangeArrowheads="1"/>
          </p:cNvSpPr>
          <p:nvPr/>
        </p:nvSpPr>
        <p:spPr bwMode="auto">
          <a:xfrm>
            <a:off x="2392363" y="4114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8</a:t>
            </a:r>
          </a:p>
        </p:txBody>
      </p:sp>
      <p:sp>
        <p:nvSpPr>
          <p:cNvPr id="77842" name="Oval 17"/>
          <p:cNvSpPr>
            <a:spLocks noChangeArrowheads="1"/>
          </p:cNvSpPr>
          <p:nvPr/>
        </p:nvSpPr>
        <p:spPr bwMode="auto">
          <a:xfrm>
            <a:off x="3376613" y="41148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14</a:t>
            </a:r>
          </a:p>
        </p:txBody>
      </p:sp>
      <p:cxnSp>
        <p:nvCxnSpPr>
          <p:cNvPr id="77843" name="AutoShape 18"/>
          <p:cNvCxnSpPr>
            <a:cxnSpLocks noChangeShapeType="1"/>
            <a:stCxn id="77832" idx="3"/>
            <a:endCxn id="77841" idx="0"/>
          </p:cNvCxnSpPr>
          <p:nvPr/>
        </p:nvCxnSpPr>
        <p:spPr bwMode="auto">
          <a:xfrm flipH="1">
            <a:off x="2638425" y="37639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7844" name="AutoShape 19"/>
          <p:cNvCxnSpPr>
            <a:cxnSpLocks noChangeShapeType="1"/>
            <a:stCxn id="77832" idx="5"/>
            <a:endCxn id="77842" idx="0"/>
          </p:cNvCxnSpPr>
          <p:nvPr/>
        </p:nvCxnSpPr>
        <p:spPr bwMode="auto">
          <a:xfrm>
            <a:off x="3305175" y="37639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74002-9654-4763-9061-3104FF135BE6}" type="slidenum">
              <a:rPr lang="en-GB"/>
              <a:pPr>
                <a:defRPr/>
              </a:pPr>
              <a:t>69</a:t>
            </a:fld>
            <a:endParaRPr lang="en-GB"/>
          </a:p>
        </p:txBody>
      </p:sp>
      <p:sp>
        <p:nvSpPr>
          <p:cNvPr id="607269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Getting Unbalanced</a:t>
            </a:r>
          </a:p>
        </p:txBody>
      </p:sp>
      <p:sp>
        <p:nvSpPr>
          <p:cNvPr id="78852" name="Oval 3"/>
          <p:cNvSpPr>
            <a:spLocks noChangeArrowheads="1"/>
          </p:cNvSpPr>
          <p:nvPr/>
        </p:nvSpPr>
        <p:spPr bwMode="auto">
          <a:xfrm>
            <a:off x="2533650" y="2286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78853" name="Oval 4"/>
          <p:cNvSpPr>
            <a:spLocks noChangeArrowheads="1"/>
          </p:cNvSpPr>
          <p:nvPr/>
        </p:nvSpPr>
        <p:spPr bwMode="auto">
          <a:xfrm>
            <a:off x="2039938" y="29718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78854" name="Oval 5"/>
          <p:cNvSpPr>
            <a:spLocks noChangeArrowheads="1"/>
          </p:cNvSpPr>
          <p:nvPr/>
        </p:nvSpPr>
        <p:spPr bwMode="auto">
          <a:xfrm>
            <a:off x="3025775" y="2971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78855" name="AutoShape 6"/>
          <p:cNvCxnSpPr>
            <a:cxnSpLocks noChangeShapeType="1"/>
            <a:stCxn id="78852" idx="3"/>
            <a:endCxn id="78853" idx="0"/>
          </p:cNvCxnSpPr>
          <p:nvPr/>
        </p:nvCxnSpPr>
        <p:spPr bwMode="auto">
          <a:xfrm flipH="1">
            <a:off x="2286000" y="26209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856" name="AutoShape 7"/>
          <p:cNvCxnSpPr>
            <a:cxnSpLocks noChangeShapeType="1"/>
            <a:stCxn id="78852" idx="5"/>
            <a:endCxn id="78854" idx="0"/>
          </p:cNvCxnSpPr>
          <p:nvPr/>
        </p:nvCxnSpPr>
        <p:spPr bwMode="auto">
          <a:xfrm>
            <a:off x="2954338" y="26209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8857" name="Oval 8"/>
          <p:cNvSpPr>
            <a:spLocks noChangeArrowheads="1"/>
          </p:cNvSpPr>
          <p:nvPr/>
        </p:nvSpPr>
        <p:spPr bwMode="auto">
          <a:xfrm>
            <a:off x="1547813" y="3657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8</a:t>
            </a:r>
          </a:p>
        </p:txBody>
      </p:sp>
      <p:sp>
        <p:nvSpPr>
          <p:cNvPr id="78858" name="Oval 9"/>
          <p:cNvSpPr>
            <a:spLocks noChangeArrowheads="1"/>
          </p:cNvSpPr>
          <p:nvPr/>
        </p:nvSpPr>
        <p:spPr bwMode="auto">
          <a:xfrm>
            <a:off x="2533650" y="3657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14</a:t>
            </a:r>
          </a:p>
        </p:txBody>
      </p:sp>
      <p:cxnSp>
        <p:nvCxnSpPr>
          <p:cNvPr id="78859" name="AutoShape 10"/>
          <p:cNvCxnSpPr>
            <a:cxnSpLocks noChangeShapeType="1"/>
            <a:stCxn id="78853" idx="3"/>
            <a:endCxn id="78857" idx="0"/>
          </p:cNvCxnSpPr>
          <p:nvPr/>
        </p:nvCxnSpPr>
        <p:spPr bwMode="auto">
          <a:xfrm flipH="1">
            <a:off x="1793875" y="33067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860" name="AutoShape 11"/>
          <p:cNvCxnSpPr>
            <a:cxnSpLocks noChangeShapeType="1"/>
            <a:stCxn id="78853" idx="5"/>
            <a:endCxn id="78858" idx="0"/>
          </p:cNvCxnSpPr>
          <p:nvPr/>
        </p:nvCxnSpPr>
        <p:spPr bwMode="auto">
          <a:xfrm>
            <a:off x="2460625" y="33067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8861" name="Oval 12"/>
          <p:cNvSpPr>
            <a:spLocks noChangeArrowheads="1"/>
          </p:cNvSpPr>
          <p:nvPr/>
        </p:nvSpPr>
        <p:spPr bwMode="auto">
          <a:xfrm>
            <a:off x="6543675" y="2362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78862" name="Oval 13"/>
          <p:cNvSpPr>
            <a:spLocks noChangeArrowheads="1"/>
          </p:cNvSpPr>
          <p:nvPr/>
        </p:nvSpPr>
        <p:spPr bwMode="auto">
          <a:xfrm>
            <a:off x="6051550" y="3048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78863" name="Oval 14"/>
          <p:cNvSpPr>
            <a:spLocks noChangeArrowheads="1"/>
          </p:cNvSpPr>
          <p:nvPr/>
        </p:nvSpPr>
        <p:spPr bwMode="auto">
          <a:xfrm>
            <a:off x="7035800" y="3048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78864" name="AutoShape 15"/>
          <p:cNvCxnSpPr>
            <a:cxnSpLocks noChangeShapeType="1"/>
            <a:stCxn id="78861" idx="3"/>
            <a:endCxn id="78862" idx="0"/>
          </p:cNvCxnSpPr>
          <p:nvPr/>
        </p:nvCxnSpPr>
        <p:spPr bwMode="auto">
          <a:xfrm flipH="1">
            <a:off x="6297613" y="26971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865" name="AutoShape 16"/>
          <p:cNvCxnSpPr>
            <a:cxnSpLocks noChangeShapeType="1"/>
            <a:stCxn id="78861" idx="5"/>
            <a:endCxn id="78863" idx="0"/>
          </p:cNvCxnSpPr>
          <p:nvPr/>
        </p:nvCxnSpPr>
        <p:spPr bwMode="auto">
          <a:xfrm>
            <a:off x="6964363" y="26971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8866" name="Oval 17"/>
          <p:cNvSpPr>
            <a:spLocks noChangeArrowheads="1"/>
          </p:cNvSpPr>
          <p:nvPr/>
        </p:nvSpPr>
        <p:spPr bwMode="auto">
          <a:xfrm>
            <a:off x="5557838" y="37338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8</a:t>
            </a:r>
          </a:p>
        </p:txBody>
      </p:sp>
      <p:sp>
        <p:nvSpPr>
          <p:cNvPr id="78867" name="Oval 18"/>
          <p:cNvSpPr>
            <a:spLocks noChangeArrowheads="1"/>
          </p:cNvSpPr>
          <p:nvPr/>
        </p:nvSpPr>
        <p:spPr bwMode="auto">
          <a:xfrm>
            <a:off x="6543675" y="3733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14</a:t>
            </a:r>
          </a:p>
        </p:txBody>
      </p:sp>
      <p:cxnSp>
        <p:nvCxnSpPr>
          <p:cNvPr id="78868" name="AutoShape 19"/>
          <p:cNvCxnSpPr>
            <a:cxnSpLocks noChangeShapeType="1"/>
            <a:stCxn id="78862" idx="3"/>
            <a:endCxn id="78866" idx="0"/>
          </p:cNvCxnSpPr>
          <p:nvPr/>
        </p:nvCxnSpPr>
        <p:spPr bwMode="auto">
          <a:xfrm flipH="1">
            <a:off x="5805488" y="33829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869" name="AutoShape 20"/>
          <p:cNvCxnSpPr>
            <a:cxnSpLocks noChangeShapeType="1"/>
            <a:stCxn id="78862" idx="5"/>
            <a:endCxn id="78867" idx="0"/>
          </p:cNvCxnSpPr>
          <p:nvPr/>
        </p:nvCxnSpPr>
        <p:spPr bwMode="auto">
          <a:xfrm>
            <a:off x="6472238" y="33829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8870" name="AutoShape 21"/>
          <p:cNvSpPr>
            <a:spLocks noChangeArrowheads="1"/>
          </p:cNvSpPr>
          <p:nvPr/>
        </p:nvSpPr>
        <p:spPr bwMode="auto">
          <a:xfrm>
            <a:off x="4081463" y="2971800"/>
            <a:ext cx="1336675" cy="381000"/>
          </a:xfrm>
          <a:prstGeom prst="rightArrow">
            <a:avLst>
              <a:gd name="adj1" fmla="val 50000"/>
              <a:gd name="adj2" fmla="val 94985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78871" name="Oval 22"/>
          <p:cNvSpPr>
            <a:spLocks noChangeArrowheads="1"/>
          </p:cNvSpPr>
          <p:nvPr/>
        </p:nvSpPr>
        <p:spPr bwMode="auto">
          <a:xfrm>
            <a:off x="5065713" y="4419600"/>
            <a:ext cx="492125" cy="381000"/>
          </a:xfrm>
          <a:prstGeom prst="ellipse">
            <a:avLst/>
          </a:prstGeom>
          <a:solidFill>
            <a:srgbClr val="DDDDD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</a:t>
            </a:r>
          </a:p>
        </p:txBody>
      </p:sp>
      <p:cxnSp>
        <p:nvCxnSpPr>
          <p:cNvPr id="78872" name="AutoShape 23"/>
          <p:cNvCxnSpPr>
            <a:cxnSpLocks noChangeShapeType="1"/>
            <a:stCxn id="78866" idx="3"/>
            <a:endCxn id="78871" idx="0"/>
          </p:cNvCxnSpPr>
          <p:nvPr/>
        </p:nvCxnSpPr>
        <p:spPr bwMode="auto">
          <a:xfrm flipH="1">
            <a:off x="5311775" y="40687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8873" name="Text Box 24"/>
          <p:cNvSpPr txBox="1">
            <a:spLocks noChangeArrowheads="1"/>
          </p:cNvSpPr>
          <p:nvPr/>
        </p:nvSpPr>
        <p:spPr bwMode="auto">
          <a:xfrm>
            <a:off x="4081463" y="2514600"/>
            <a:ext cx="1617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insert 4</a:t>
            </a:r>
          </a:p>
        </p:txBody>
      </p:sp>
      <p:sp>
        <p:nvSpPr>
          <p:cNvPr id="78874" name="Text Box 25"/>
          <p:cNvSpPr txBox="1">
            <a:spLocks noChangeArrowheads="1"/>
          </p:cNvSpPr>
          <p:nvPr/>
        </p:nvSpPr>
        <p:spPr bwMode="auto">
          <a:xfrm>
            <a:off x="0" y="54864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Left of Left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D8C104-E319-4423-8419-8D1DFB307CC0}" type="slidenum">
              <a:rPr lang="en-GB"/>
              <a:pPr>
                <a:defRPr/>
              </a:pPr>
              <a:t>7</a:t>
            </a:fld>
            <a:endParaRPr lang="en-GB"/>
          </a:p>
        </p:txBody>
      </p:sp>
      <p:sp>
        <p:nvSpPr>
          <p:cNvPr id="537604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err="1" smtClean="0">
                <a:solidFill>
                  <a:schemeClr val="accent1">
                    <a:satMod val="150000"/>
                  </a:schemeClr>
                </a:solidFill>
              </a:rPr>
              <a:t>Tree:Basic</a:t>
            </a:r>
            <a:r>
              <a:rPr lang="en-GB" dirty="0" smtClean="0">
                <a:solidFill>
                  <a:schemeClr val="accent1">
                    <a:satMod val="150000"/>
                  </a:schemeClr>
                </a:solidFill>
              </a:rPr>
              <a:t> Concepts</a:t>
            </a:r>
            <a:endParaRPr lang="en-GB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537605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458200" cy="4627563"/>
          </a:xfrm>
        </p:spPr>
        <p:txBody>
          <a:bodyPr rtlCol="0">
            <a:normAutofit fontScale="92500" lnSpcReduction="10000"/>
          </a:bodyPr>
          <a:lstStyle/>
          <a:p>
            <a:pPr marL="438912" indent="-320040" eaLnBrk="1" fontAlgn="auto" hangingPunct="1">
              <a:spcBef>
                <a:spcPts val="0"/>
              </a:spcBef>
              <a:buFont typeface="Wingdings 2"/>
              <a:buChar char=""/>
              <a:defRPr/>
            </a:pPr>
            <a:r>
              <a:rPr lang="en-GB" dirty="0"/>
              <a:t>A tree consists of: </a:t>
            </a:r>
          </a:p>
          <a:p>
            <a:pPr marL="731520" lvl="1" indent="-274320" eaLnBrk="1" fontAlgn="auto" hangingPunct="1">
              <a:spcAft>
                <a:spcPts val="0"/>
              </a:spcAft>
              <a:buClr>
                <a:schemeClr val="tx1"/>
              </a:buClr>
              <a:buFont typeface="Tahoma" pitchFamily="34" charset="0"/>
              <a:buChar char="–"/>
              <a:defRPr/>
            </a:pPr>
            <a:r>
              <a:rPr lang="en-GB" dirty="0">
                <a:solidFill>
                  <a:srgbClr val="FF0000"/>
                </a:solidFill>
              </a:rPr>
              <a:t>nodes</a:t>
            </a:r>
            <a:r>
              <a:rPr lang="en-GB" dirty="0"/>
              <a:t>: finite set of elements</a:t>
            </a:r>
          </a:p>
          <a:p>
            <a:pPr marL="731520" lvl="1" indent="-274320" eaLnBrk="1" fontAlgn="auto" hangingPunct="1">
              <a:spcAft>
                <a:spcPts val="0"/>
              </a:spcAft>
              <a:buClr>
                <a:schemeClr val="tx1"/>
              </a:buClr>
              <a:buFont typeface="Tahoma" pitchFamily="34" charset="0"/>
              <a:buChar char="–"/>
              <a:defRPr/>
            </a:pPr>
            <a:r>
              <a:rPr lang="en-GB" dirty="0">
                <a:solidFill>
                  <a:srgbClr val="FF0000"/>
                </a:solidFill>
              </a:rPr>
              <a:t>branches</a:t>
            </a:r>
            <a:r>
              <a:rPr lang="en-GB" dirty="0"/>
              <a:t>: directed lines connecting the nodes</a:t>
            </a:r>
          </a:p>
          <a:p>
            <a:pPr marL="438912" indent="-320040" eaLnBrk="1" fontAlgn="auto" hangingPunct="1">
              <a:spcBef>
                <a:spcPts val="0"/>
              </a:spcBef>
              <a:buFont typeface="Wingdings 2"/>
              <a:buChar char=""/>
              <a:defRPr/>
            </a:pPr>
            <a:r>
              <a:rPr lang="en-GB" dirty="0"/>
              <a:t>For a node: </a:t>
            </a:r>
          </a:p>
          <a:p>
            <a:pPr marL="731520" lvl="1" indent="-274320" eaLnBrk="1" fontAlgn="auto" hangingPunct="1">
              <a:spcAft>
                <a:spcPts val="0"/>
              </a:spcAft>
              <a:buClr>
                <a:schemeClr val="tx1"/>
              </a:buClr>
              <a:buFont typeface="Tahoma" pitchFamily="34" charset="0"/>
              <a:buChar char="–"/>
              <a:defRPr/>
            </a:pPr>
            <a:r>
              <a:rPr lang="en-GB" dirty="0">
                <a:solidFill>
                  <a:srgbClr val="FF0000"/>
                </a:solidFill>
              </a:rPr>
              <a:t>degree</a:t>
            </a:r>
            <a:r>
              <a:rPr lang="en-GB" dirty="0"/>
              <a:t>: number of branches associated with the node</a:t>
            </a:r>
          </a:p>
          <a:p>
            <a:pPr marL="731520" lvl="1" indent="-274320" eaLnBrk="1" fontAlgn="auto" hangingPunct="1">
              <a:spcAft>
                <a:spcPts val="0"/>
              </a:spcAft>
              <a:buClr>
                <a:schemeClr val="tx1"/>
              </a:buClr>
              <a:buFont typeface="Tahoma" pitchFamily="34" charset="0"/>
              <a:buChar char="–"/>
              <a:defRPr/>
            </a:pPr>
            <a:r>
              <a:rPr lang="en-GB" dirty="0" err="1">
                <a:solidFill>
                  <a:srgbClr val="FF0000"/>
                </a:solidFill>
              </a:rPr>
              <a:t>indegree</a:t>
            </a:r>
            <a:r>
              <a:rPr lang="en-GB" dirty="0"/>
              <a:t>: number of branches towards the node</a:t>
            </a:r>
          </a:p>
          <a:p>
            <a:pPr marL="731520" lvl="1" indent="-274320" eaLnBrk="1" fontAlgn="auto" hangingPunct="1">
              <a:spcAft>
                <a:spcPts val="0"/>
              </a:spcAft>
              <a:buClr>
                <a:schemeClr val="tx1"/>
              </a:buClr>
              <a:buFont typeface="Tahoma" pitchFamily="34" charset="0"/>
              <a:buChar char="–"/>
              <a:defRPr/>
            </a:pPr>
            <a:r>
              <a:rPr lang="en-GB" dirty="0" err="1">
                <a:solidFill>
                  <a:srgbClr val="FF0000"/>
                </a:solidFill>
              </a:rPr>
              <a:t>outdegree</a:t>
            </a:r>
            <a:r>
              <a:rPr lang="en-GB" dirty="0"/>
              <a:t>: number of branches away from the node</a:t>
            </a:r>
          </a:p>
          <a:p>
            <a:pPr marL="438912" indent="-320040" eaLnBrk="1" fontAlgn="auto" hangingPunct="1">
              <a:spcBef>
                <a:spcPts val="0"/>
              </a:spcBef>
              <a:buFont typeface="Wingdings 2"/>
              <a:buChar char=""/>
              <a:defRPr/>
            </a:pPr>
            <a:r>
              <a:rPr lang="en-GB" dirty="0"/>
              <a:t>For a tree: </a:t>
            </a:r>
          </a:p>
          <a:p>
            <a:pPr marL="731520" lvl="1" indent="-274320" eaLnBrk="1" fontAlgn="auto" hangingPunct="1">
              <a:spcAft>
                <a:spcPts val="0"/>
              </a:spcAft>
              <a:buClr>
                <a:schemeClr val="tx1"/>
              </a:buClr>
              <a:buFont typeface="Tahoma" pitchFamily="34" charset="0"/>
              <a:buChar char="–"/>
              <a:defRPr/>
            </a:pPr>
            <a:r>
              <a:rPr lang="en-GB" dirty="0">
                <a:solidFill>
                  <a:srgbClr val="FF0000"/>
                </a:solidFill>
              </a:rPr>
              <a:t>root</a:t>
            </a:r>
            <a:r>
              <a:rPr lang="en-GB" dirty="0"/>
              <a:t>: node with </a:t>
            </a:r>
            <a:r>
              <a:rPr lang="en-GB" dirty="0" err="1"/>
              <a:t>indegree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0</a:t>
            </a:r>
          </a:p>
          <a:p>
            <a:pPr marL="731520" lvl="1" indent="-274320" eaLnBrk="1" fontAlgn="auto" hangingPunct="1">
              <a:spcAft>
                <a:spcPts val="0"/>
              </a:spcAft>
              <a:buClr>
                <a:schemeClr val="tx1"/>
              </a:buClr>
              <a:buFont typeface="Tahoma" pitchFamily="34" charset="0"/>
              <a:buChar char="–"/>
              <a:defRPr/>
            </a:pPr>
            <a:r>
              <a:rPr lang="en-GB" dirty="0"/>
              <a:t>nodes different from the root must have </a:t>
            </a:r>
            <a:r>
              <a:rPr lang="en-GB" dirty="0" err="1"/>
              <a:t>indegree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1</a:t>
            </a:r>
          </a:p>
          <a:p>
            <a:pPr marL="731520" lvl="1" indent="-274320" eaLnBrk="1" fontAlgn="auto" hangingPunct="1">
              <a:spcAft>
                <a:spcPts val="0"/>
              </a:spcAft>
              <a:buFontTx/>
              <a:buNone/>
              <a:defRPr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32EA9B-C7EE-43DB-9631-77E4A2648579}" type="slidenum">
              <a:rPr lang="en-GB"/>
              <a:pPr>
                <a:defRPr/>
              </a:pPr>
              <a:t>70</a:t>
            </a:fld>
            <a:endParaRPr lang="en-GB"/>
          </a:p>
        </p:txBody>
      </p:sp>
      <p:sp>
        <p:nvSpPr>
          <p:cNvPr id="608293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Getting Unbalanced</a:t>
            </a:r>
          </a:p>
        </p:txBody>
      </p:sp>
      <p:sp>
        <p:nvSpPr>
          <p:cNvPr id="79876" name="Oval 3"/>
          <p:cNvSpPr>
            <a:spLocks noChangeArrowheads="1"/>
          </p:cNvSpPr>
          <p:nvPr/>
        </p:nvSpPr>
        <p:spPr bwMode="auto">
          <a:xfrm>
            <a:off x="2039938" y="22860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14</a:t>
            </a:r>
          </a:p>
        </p:txBody>
      </p:sp>
      <p:sp>
        <p:nvSpPr>
          <p:cNvPr id="79877" name="Oval 4"/>
          <p:cNvSpPr>
            <a:spLocks noChangeArrowheads="1"/>
          </p:cNvSpPr>
          <p:nvPr/>
        </p:nvSpPr>
        <p:spPr bwMode="auto">
          <a:xfrm>
            <a:off x="1547813" y="2971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79878" name="Oval 5"/>
          <p:cNvSpPr>
            <a:spLocks noChangeArrowheads="1"/>
          </p:cNvSpPr>
          <p:nvPr/>
        </p:nvSpPr>
        <p:spPr bwMode="auto">
          <a:xfrm>
            <a:off x="2533650" y="2971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79879" name="AutoShape 6"/>
          <p:cNvCxnSpPr>
            <a:cxnSpLocks noChangeShapeType="1"/>
            <a:stCxn id="79876" idx="3"/>
            <a:endCxn id="79877" idx="0"/>
          </p:cNvCxnSpPr>
          <p:nvPr/>
        </p:nvCxnSpPr>
        <p:spPr bwMode="auto">
          <a:xfrm flipH="1">
            <a:off x="1793875" y="26209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9880" name="AutoShape 7"/>
          <p:cNvCxnSpPr>
            <a:cxnSpLocks noChangeShapeType="1"/>
            <a:stCxn id="79876" idx="5"/>
            <a:endCxn id="79878" idx="0"/>
          </p:cNvCxnSpPr>
          <p:nvPr/>
        </p:nvCxnSpPr>
        <p:spPr bwMode="auto">
          <a:xfrm>
            <a:off x="2460625" y="26209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9881" name="Oval 8"/>
          <p:cNvSpPr>
            <a:spLocks noChangeArrowheads="1"/>
          </p:cNvSpPr>
          <p:nvPr/>
        </p:nvSpPr>
        <p:spPr bwMode="auto">
          <a:xfrm>
            <a:off x="2039938" y="36576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79882" name="AutoShape 9"/>
          <p:cNvSpPr>
            <a:spLocks noChangeArrowheads="1"/>
          </p:cNvSpPr>
          <p:nvPr/>
        </p:nvSpPr>
        <p:spPr bwMode="auto">
          <a:xfrm>
            <a:off x="3729038" y="2971800"/>
            <a:ext cx="1336675" cy="381000"/>
          </a:xfrm>
          <a:prstGeom prst="rightArrow">
            <a:avLst>
              <a:gd name="adj1" fmla="val 50000"/>
              <a:gd name="adj2" fmla="val 94985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79883" name="Text Box 10"/>
          <p:cNvSpPr txBox="1">
            <a:spLocks noChangeArrowheads="1"/>
          </p:cNvSpPr>
          <p:nvPr/>
        </p:nvSpPr>
        <p:spPr bwMode="auto">
          <a:xfrm>
            <a:off x="3729038" y="2514600"/>
            <a:ext cx="1617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insert 44</a:t>
            </a:r>
          </a:p>
        </p:txBody>
      </p:sp>
      <p:sp>
        <p:nvSpPr>
          <p:cNvPr id="79884" name="Text Box 11"/>
          <p:cNvSpPr txBox="1">
            <a:spLocks noChangeArrowheads="1"/>
          </p:cNvSpPr>
          <p:nvPr/>
        </p:nvSpPr>
        <p:spPr bwMode="auto">
          <a:xfrm>
            <a:off x="0" y="54864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Right of Right</a:t>
            </a:r>
          </a:p>
        </p:txBody>
      </p:sp>
      <p:sp>
        <p:nvSpPr>
          <p:cNvPr id="79885" name="Oval 12"/>
          <p:cNvSpPr>
            <a:spLocks noChangeArrowheads="1"/>
          </p:cNvSpPr>
          <p:nvPr/>
        </p:nvSpPr>
        <p:spPr bwMode="auto">
          <a:xfrm>
            <a:off x="3025775" y="3657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23</a:t>
            </a:r>
          </a:p>
        </p:txBody>
      </p:sp>
      <p:cxnSp>
        <p:nvCxnSpPr>
          <p:cNvPr id="79886" name="AutoShape 13"/>
          <p:cNvCxnSpPr>
            <a:cxnSpLocks noChangeShapeType="1"/>
            <a:stCxn id="79878" idx="3"/>
            <a:endCxn id="79881" idx="0"/>
          </p:cNvCxnSpPr>
          <p:nvPr/>
        </p:nvCxnSpPr>
        <p:spPr bwMode="auto">
          <a:xfrm flipH="1">
            <a:off x="2286000" y="33067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9887" name="AutoShape 14"/>
          <p:cNvCxnSpPr>
            <a:cxnSpLocks noChangeShapeType="1"/>
            <a:stCxn id="79878" idx="5"/>
            <a:endCxn id="79885" idx="0"/>
          </p:cNvCxnSpPr>
          <p:nvPr/>
        </p:nvCxnSpPr>
        <p:spPr bwMode="auto">
          <a:xfrm>
            <a:off x="2954338" y="33067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9888" name="Oval 15"/>
          <p:cNvSpPr>
            <a:spLocks noChangeArrowheads="1"/>
          </p:cNvSpPr>
          <p:nvPr/>
        </p:nvSpPr>
        <p:spPr bwMode="auto">
          <a:xfrm>
            <a:off x="6051550" y="2286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14</a:t>
            </a:r>
          </a:p>
        </p:txBody>
      </p:sp>
      <p:sp>
        <p:nvSpPr>
          <p:cNvPr id="79889" name="Oval 16"/>
          <p:cNvSpPr>
            <a:spLocks noChangeArrowheads="1"/>
          </p:cNvSpPr>
          <p:nvPr/>
        </p:nvSpPr>
        <p:spPr bwMode="auto">
          <a:xfrm>
            <a:off x="5557838" y="29718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79890" name="Oval 17"/>
          <p:cNvSpPr>
            <a:spLocks noChangeArrowheads="1"/>
          </p:cNvSpPr>
          <p:nvPr/>
        </p:nvSpPr>
        <p:spPr bwMode="auto">
          <a:xfrm>
            <a:off x="6543675" y="2971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79891" name="AutoShape 18"/>
          <p:cNvCxnSpPr>
            <a:cxnSpLocks noChangeShapeType="1"/>
            <a:stCxn id="79888" idx="3"/>
            <a:endCxn id="79889" idx="0"/>
          </p:cNvCxnSpPr>
          <p:nvPr/>
        </p:nvCxnSpPr>
        <p:spPr bwMode="auto">
          <a:xfrm flipH="1">
            <a:off x="5805488" y="26209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9892" name="AutoShape 19"/>
          <p:cNvCxnSpPr>
            <a:cxnSpLocks noChangeShapeType="1"/>
            <a:stCxn id="79888" idx="5"/>
            <a:endCxn id="79890" idx="0"/>
          </p:cNvCxnSpPr>
          <p:nvPr/>
        </p:nvCxnSpPr>
        <p:spPr bwMode="auto">
          <a:xfrm>
            <a:off x="6472238" y="26209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9893" name="Oval 20"/>
          <p:cNvSpPr>
            <a:spLocks noChangeArrowheads="1"/>
          </p:cNvSpPr>
          <p:nvPr/>
        </p:nvSpPr>
        <p:spPr bwMode="auto">
          <a:xfrm>
            <a:off x="6051550" y="3657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79894" name="Oval 21"/>
          <p:cNvSpPr>
            <a:spLocks noChangeArrowheads="1"/>
          </p:cNvSpPr>
          <p:nvPr/>
        </p:nvSpPr>
        <p:spPr bwMode="auto">
          <a:xfrm>
            <a:off x="7035800" y="3657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23</a:t>
            </a:r>
          </a:p>
        </p:txBody>
      </p:sp>
      <p:cxnSp>
        <p:nvCxnSpPr>
          <p:cNvPr id="79895" name="AutoShape 22"/>
          <p:cNvCxnSpPr>
            <a:cxnSpLocks noChangeShapeType="1"/>
            <a:stCxn id="79890" idx="3"/>
            <a:endCxn id="79893" idx="0"/>
          </p:cNvCxnSpPr>
          <p:nvPr/>
        </p:nvCxnSpPr>
        <p:spPr bwMode="auto">
          <a:xfrm flipH="1">
            <a:off x="6297613" y="33067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9896" name="AutoShape 23"/>
          <p:cNvCxnSpPr>
            <a:cxnSpLocks noChangeShapeType="1"/>
            <a:stCxn id="79890" idx="5"/>
            <a:endCxn id="79894" idx="0"/>
          </p:cNvCxnSpPr>
          <p:nvPr/>
        </p:nvCxnSpPr>
        <p:spPr bwMode="auto">
          <a:xfrm>
            <a:off x="6964363" y="33067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9897" name="Oval 24"/>
          <p:cNvSpPr>
            <a:spLocks noChangeArrowheads="1"/>
          </p:cNvSpPr>
          <p:nvPr/>
        </p:nvSpPr>
        <p:spPr bwMode="auto">
          <a:xfrm>
            <a:off x="7527925" y="4343400"/>
            <a:ext cx="493713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44</a:t>
            </a:r>
          </a:p>
        </p:txBody>
      </p:sp>
      <p:cxnSp>
        <p:nvCxnSpPr>
          <p:cNvPr id="79898" name="AutoShape 25"/>
          <p:cNvCxnSpPr>
            <a:cxnSpLocks noChangeShapeType="1"/>
            <a:stCxn id="79894" idx="5"/>
            <a:endCxn id="79897" idx="0"/>
          </p:cNvCxnSpPr>
          <p:nvPr/>
        </p:nvCxnSpPr>
        <p:spPr bwMode="auto">
          <a:xfrm>
            <a:off x="7456488" y="39925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FF685A-CEF6-4DC1-8315-466D26F3A31D}" type="slidenum">
              <a:rPr lang="en-GB"/>
              <a:pPr>
                <a:defRPr/>
              </a:pPr>
              <a:t>71</a:t>
            </a:fld>
            <a:endParaRPr lang="en-GB"/>
          </a:p>
        </p:txBody>
      </p:sp>
      <p:sp>
        <p:nvSpPr>
          <p:cNvPr id="609317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Getting Unbalanced</a:t>
            </a:r>
          </a:p>
        </p:txBody>
      </p:sp>
      <p:sp>
        <p:nvSpPr>
          <p:cNvPr id="80900" name="Oval 3"/>
          <p:cNvSpPr>
            <a:spLocks noChangeArrowheads="1"/>
          </p:cNvSpPr>
          <p:nvPr/>
        </p:nvSpPr>
        <p:spPr bwMode="auto">
          <a:xfrm>
            <a:off x="2533650" y="2286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80901" name="Oval 4"/>
          <p:cNvSpPr>
            <a:spLocks noChangeArrowheads="1"/>
          </p:cNvSpPr>
          <p:nvPr/>
        </p:nvSpPr>
        <p:spPr bwMode="auto">
          <a:xfrm>
            <a:off x="2039938" y="29718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80902" name="Oval 5"/>
          <p:cNvSpPr>
            <a:spLocks noChangeArrowheads="1"/>
          </p:cNvSpPr>
          <p:nvPr/>
        </p:nvSpPr>
        <p:spPr bwMode="auto">
          <a:xfrm>
            <a:off x="3025775" y="2971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80903" name="AutoShape 6"/>
          <p:cNvCxnSpPr>
            <a:cxnSpLocks noChangeShapeType="1"/>
            <a:stCxn id="80900" idx="3"/>
            <a:endCxn id="80901" idx="0"/>
          </p:cNvCxnSpPr>
          <p:nvPr/>
        </p:nvCxnSpPr>
        <p:spPr bwMode="auto">
          <a:xfrm flipH="1">
            <a:off x="2286000" y="26209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0904" name="AutoShape 7"/>
          <p:cNvCxnSpPr>
            <a:cxnSpLocks noChangeShapeType="1"/>
            <a:stCxn id="80900" idx="5"/>
            <a:endCxn id="80902" idx="0"/>
          </p:cNvCxnSpPr>
          <p:nvPr/>
        </p:nvCxnSpPr>
        <p:spPr bwMode="auto">
          <a:xfrm>
            <a:off x="2954338" y="26209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0905" name="Oval 8"/>
          <p:cNvSpPr>
            <a:spLocks noChangeArrowheads="1"/>
          </p:cNvSpPr>
          <p:nvPr/>
        </p:nvSpPr>
        <p:spPr bwMode="auto">
          <a:xfrm>
            <a:off x="1547813" y="3657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8</a:t>
            </a:r>
          </a:p>
        </p:txBody>
      </p:sp>
      <p:sp>
        <p:nvSpPr>
          <p:cNvPr id="80906" name="Oval 9"/>
          <p:cNvSpPr>
            <a:spLocks noChangeArrowheads="1"/>
          </p:cNvSpPr>
          <p:nvPr/>
        </p:nvSpPr>
        <p:spPr bwMode="auto">
          <a:xfrm>
            <a:off x="2533650" y="3657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14</a:t>
            </a:r>
          </a:p>
        </p:txBody>
      </p:sp>
      <p:cxnSp>
        <p:nvCxnSpPr>
          <p:cNvPr id="80907" name="AutoShape 10"/>
          <p:cNvCxnSpPr>
            <a:cxnSpLocks noChangeShapeType="1"/>
            <a:stCxn id="80901" idx="3"/>
            <a:endCxn id="80905" idx="0"/>
          </p:cNvCxnSpPr>
          <p:nvPr/>
        </p:nvCxnSpPr>
        <p:spPr bwMode="auto">
          <a:xfrm flipH="1">
            <a:off x="1793875" y="33067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0908" name="AutoShape 11"/>
          <p:cNvCxnSpPr>
            <a:cxnSpLocks noChangeShapeType="1"/>
            <a:stCxn id="80901" idx="5"/>
            <a:endCxn id="80906" idx="0"/>
          </p:cNvCxnSpPr>
          <p:nvPr/>
        </p:nvCxnSpPr>
        <p:spPr bwMode="auto">
          <a:xfrm>
            <a:off x="2460625" y="33067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0909" name="Oval 12"/>
          <p:cNvSpPr>
            <a:spLocks noChangeArrowheads="1"/>
          </p:cNvSpPr>
          <p:nvPr/>
        </p:nvSpPr>
        <p:spPr bwMode="auto">
          <a:xfrm>
            <a:off x="6543675" y="2362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80910" name="Oval 13"/>
          <p:cNvSpPr>
            <a:spLocks noChangeArrowheads="1"/>
          </p:cNvSpPr>
          <p:nvPr/>
        </p:nvSpPr>
        <p:spPr bwMode="auto">
          <a:xfrm>
            <a:off x="6051550" y="3048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80911" name="Oval 14"/>
          <p:cNvSpPr>
            <a:spLocks noChangeArrowheads="1"/>
          </p:cNvSpPr>
          <p:nvPr/>
        </p:nvSpPr>
        <p:spPr bwMode="auto">
          <a:xfrm>
            <a:off x="7035800" y="3048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80912" name="AutoShape 15"/>
          <p:cNvCxnSpPr>
            <a:cxnSpLocks noChangeShapeType="1"/>
            <a:stCxn id="80909" idx="3"/>
            <a:endCxn id="80910" idx="0"/>
          </p:cNvCxnSpPr>
          <p:nvPr/>
        </p:nvCxnSpPr>
        <p:spPr bwMode="auto">
          <a:xfrm flipH="1">
            <a:off x="6297613" y="26971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0913" name="AutoShape 16"/>
          <p:cNvCxnSpPr>
            <a:cxnSpLocks noChangeShapeType="1"/>
            <a:stCxn id="80909" idx="5"/>
            <a:endCxn id="80911" idx="0"/>
          </p:cNvCxnSpPr>
          <p:nvPr/>
        </p:nvCxnSpPr>
        <p:spPr bwMode="auto">
          <a:xfrm>
            <a:off x="6964363" y="26971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0914" name="Oval 17"/>
          <p:cNvSpPr>
            <a:spLocks noChangeArrowheads="1"/>
          </p:cNvSpPr>
          <p:nvPr/>
        </p:nvSpPr>
        <p:spPr bwMode="auto">
          <a:xfrm>
            <a:off x="5557838" y="37338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8</a:t>
            </a:r>
          </a:p>
        </p:txBody>
      </p:sp>
      <p:sp>
        <p:nvSpPr>
          <p:cNvPr id="80915" name="Oval 18"/>
          <p:cNvSpPr>
            <a:spLocks noChangeArrowheads="1"/>
          </p:cNvSpPr>
          <p:nvPr/>
        </p:nvSpPr>
        <p:spPr bwMode="auto">
          <a:xfrm>
            <a:off x="6543675" y="3733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14</a:t>
            </a:r>
          </a:p>
        </p:txBody>
      </p:sp>
      <p:cxnSp>
        <p:nvCxnSpPr>
          <p:cNvPr id="80916" name="AutoShape 19"/>
          <p:cNvCxnSpPr>
            <a:cxnSpLocks noChangeShapeType="1"/>
            <a:stCxn id="80910" idx="3"/>
            <a:endCxn id="80914" idx="0"/>
          </p:cNvCxnSpPr>
          <p:nvPr/>
        </p:nvCxnSpPr>
        <p:spPr bwMode="auto">
          <a:xfrm flipH="1">
            <a:off x="5805488" y="33829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0917" name="AutoShape 20"/>
          <p:cNvCxnSpPr>
            <a:cxnSpLocks noChangeShapeType="1"/>
            <a:stCxn id="80910" idx="5"/>
            <a:endCxn id="80915" idx="0"/>
          </p:cNvCxnSpPr>
          <p:nvPr/>
        </p:nvCxnSpPr>
        <p:spPr bwMode="auto">
          <a:xfrm>
            <a:off x="6472238" y="33829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0918" name="AutoShape 21"/>
          <p:cNvSpPr>
            <a:spLocks noChangeArrowheads="1"/>
          </p:cNvSpPr>
          <p:nvPr/>
        </p:nvSpPr>
        <p:spPr bwMode="auto">
          <a:xfrm>
            <a:off x="4081463" y="2971800"/>
            <a:ext cx="1336675" cy="381000"/>
          </a:xfrm>
          <a:prstGeom prst="rightArrow">
            <a:avLst>
              <a:gd name="adj1" fmla="val 50000"/>
              <a:gd name="adj2" fmla="val 94985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80919" name="Text Box 22"/>
          <p:cNvSpPr txBox="1">
            <a:spLocks noChangeArrowheads="1"/>
          </p:cNvSpPr>
          <p:nvPr/>
        </p:nvSpPr>
        <p:spPr bwMode="auto">
          <a:xfrm>
            <a:off x="4081463" y="2514600"/>
            <a:ext cx="1617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insert 13</a:t>
            </a:r>
          </a:p>
        </p:txBody>
      </p:sp>
      <p:sp>
        <p:nvSpPr>
          <p:cNvPr id="80920" name="Text Box 23"/>
          <p:cNvSpPr txBox="1">
            <a:spLocks noChangeArrowheads="1"/>
          </p:cNvSpPr>
          <p:nvPr/>
        </p:nvSpPr>
        <p:spPr bwMode="auto">
          <a:xfrm>
            <a:off x="0" y="54864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Right of Left</a:t>
            </a:r>
          </a:p>
        </p:txBody>
      </p:sp>
      <p:sp>
        <p:nvSpPr>
          <p:cNvPr id="80921" name="Oval 24"/>
          <p:cNvSpPr>
            <a:spLocks noChangeArrowheads="1"/>
          </p:cNvSpPr>
          <p:nvPr/>
        </p:nvSpPr>
        <p:spPr bwMode="auto">
          <a:xfrm>
            <a:off x="6051550" y="4419600"/>
            <a:ext cx="492125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13</a:t>
            </a:r>
          </a:p>
        </p:txBody>
      </p:sp>
      <p:cxnSp>
        <p:nvCxnSpPr>
          <p:cNvPr id="80922" name="AutoShape 25"/>
          <p:cNvCxnSpPr>
            <a:cxnSpLocks noChangeShapeType="1"/>
            <a:stCxn id="80915" idx="3"/>
            <a:endCxn id="80921" idx="0"/>
          </p:cNvCxnSpPr>
          <p:nvPr/>
        </p:nvCxnSpPr>
        <p:spPr bwMode="auto">
          <a:xfrm flipH="1">
            <a:off x="6297613" y="40687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A62A70-0F17-45B1-A466-87FBCD673D0C}" type="slidenum">
              <a:rPr lang="en-GB"/>
              <a:pPr>
                <a:defRPr/>
              </a:pPr>
              <a:t>72</a:t>
            </a:fld>
            <a:endParaRPr lang="en-GB"/>
          </a:p>
        </p:txBody>
      </p:sp>
      <p:sp>
        <p:nvSpPr>
          <p:cNvPr id="610341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Getting Unbalanced</a:t>
            </a:r>
          </a:p>
        </p:txBody>
      </p:sp>
      <p:sp>
        <p:nvSpPr>
          <p:cNvPr id="81924" name="Oval 3"/>
          <p:cNvSpPr>
            <a:spLocks noChangeArrowheads="1"/>
          </p:cNvSpPr>
          <p:nvPr/>
        </p:nvSpPr>
        <p:spPr bwMode="auto">
          <a:xfrm>
            <a:off x="2039938" y="22860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14</a:t>
            </a:r>
          </a:p>
        </p:txBody>
      </p:sp>
      <p:sp>
        <p:nvSpPr>
          <p:cNvPr id="81925" name="Oval 4"/>
          <p:cNvSpPr>
            <a:spLocks noChangeArrowheads="1"/>
          </p:cNvSpPr>
          <p:nvPr/>
        </p:nvSpPr>
        <p:spPr bwMode="auto">
          <a:xfrm>
            <a:off x="1547813" y="2971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81926" name="Oval 5"/>
          <p:cNvSpPr>
            <a:spLocks noChangeArrowheads="1"/>
          </p:cNvSpPr>
          <p:nvPr/>
        </p:nvSpPr>
        <p:spPr bwMode="auto">
          <a:xfrm>
            <a:off x="2533650" y="2971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81927" name="AutoShape 6"/>
          <p:cNvCxnSpPr>
            <a:cxnSpLocks noChangeShapeType="1"/>
            <a:stCxn id="81924" idx="3"/>
            <a:endCxn id="81925" idx="0"/>
          </p:cNvCxnSpPr>
          <p:nvPr/>
        </p:nvCxnSpPr>
        <p:spPr bwMode="auto">
          <a:xfrm flipH="1">
            <a:off x="1793875" y="26209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1928" name="AutoShape 7"/>
          <p:cNvCxnSpPr>
            <a:cxnSpLocks noChangeShapeType="1"/>
            <a:stCxn id="81924" idx="5"/>
            <a:endCxn id="81926" idx="0"/>
          </p:cNvCxnSpPr>
          <p:nvPr/>
        </p:nvCxnSpPr>
        <p:spPr bwMode="auto">
          <a:xfrm>
            <a:off x="2460625" y="26209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1929" name="Oval 8"/>
          <p:cNvSpPr>
            <a:spLocks noChangeArrowheads="1"/>
          </p:cNvSpPr>
          <p:nvPr/>
        </p:nvSpPr>
        <p:spPr bwMode="auto">
          <a:xfrm>
            <a:off x="2039938" y="36576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81930" name="AutoShape 9"/>
          <p:cNvSpPr>
            <a:spLocks noChangeArrowheads="1"/>
          </p:cNvSpPr>
          <p:nvPr/>
        </p:nvSpPr>
        <p:spPr bwMode="auto">
          <a:xfrm>
            <a:off x="3729038" y="2971800"/>
            <a:ext cx="1336675" cy="381000"/>
          </a:xfrm>
          <a:prstGeom prst="rightArrow">
            <a:avLst>
              <a:gd name="adj1" fmla="val 50000"/>
              <a:gd name="adj2" fmla="val 94985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81931" name="Text Box 10"/>
          <p:cNvSpPr txBox="1">
            <a:spLocks noChangeArrowheads="1"/>
          </p:cNvSpPr>
          <p:nvPr/>
        </p:nvSpPr>
        <p:spPr bwMode="auto">
          <a:xfrm>
            <a:off x="3729038" y="2514600"/>
            <a:ext cx="1617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insert 19</a:t>
            </a:r>
          </a:p>
        </p:txBody>
      </p:sp>
      <p:sp>
        <p:nvSpPr>
          <p:cNvPr id="81932" name="Text Box 11"/>
          <p:cNvSpPr txBox="1">
            <a:spLocks noChangeArrowheads="1"/>
          </p:cNvSpPr>
          <p:nvPr/>
        </p:nvSpPr>
        <p:spPr bwMode="auto">
          <a:xfrm>
            <a:off x="0" y="54864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Left of Right</a:t>
            </a:r>
          </a:p>
        </p:txBody>
      </p:sp>
      <p:sp>
        <p:nvSpPr>
          <p:cNvPr id="81933" name="Oval 12"/>
          <p:cNvSpPr>
            <a:spLocks noChangeArrowheads="1"/>
          </p:cNvSpPr>
          <p:nvPr/>
        </p:nvSpPr>
        <p:spPr bwMode="auto">
          <a:xfrm>
            <a:off x="3025775" y="3657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44</a:t>
            </a:r>
          </a:p>
        </p:txBody>
      </p:sp>
      <p:cxnSp>
        <p:nvCxnSpPr>
          <p:cNvPr id="81934" name="AutoShape 13"/>
          <p:cNvCxnSpPr>
            <a:cxnSpLocks noChangeShapeType="1"/>
            <a:stCxn id="81926" idx="3"/>
            <a:endCxn id="81929" idx="0"/>
          </p:cNvCxnSpPr>
          <p:nvPr/>
        </p:nvCxnSpPr>
        <p:spPr bwMode="auto">
          <a:xfrm flipH="1">
            <a:off x="2286000" y="33067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1935" name="AutoShape 14"/>
          <p:cNvCxnSpPr>
            <a:cxnSpLocks noChangeShapeType="1"/>
            <a:stCxn id="81926" idx="5"/>
            <a:endCxn id="81933" idx="0"/>
          </p:cNvCxnSpPr>
          <p:nvPr/>
        </p:nvCxnSpPr>
        <p:spPr bwMode="auto">
          <a:xfrm>
            <a:off x="2954338" y="33067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1936" name="Oval 15"/>
          <p:cNvSpPr>
            <a:spLocks noChangeArrowheads="1"/>
          </p:cNvSpPr>
          <p:nvPr/>
        </p:nvSpPr>
        <p:spPr bwMode="auto">
          <a:xfrm>
            <a:off x="6051550" y="2286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14</a:t>
            </a:r>
          </a:p>
        </p:txBody>
      </p:sp>
      <p:sp>
        <p:nvSpPr>
          <p:cNvPr id="81937" name="Oval 16"/>
          <p:cNvSpPr>
            <a:spLocks noChangeArrowheads="1"/>
          </p:cNvSpPr>
          <p:nvPr/>
        </p:nvSpPr>
        <p:spPr bwMode="auto">
          <a:xfrm>
            <a:off x="5557838" y="29718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81938" name="Oval 17"/>
          <p:cNvSpPr>
            <a:spLocks noChangeArrowheads="1"/>
          </p:cNvSpPr>
          <p:nvPr/>
        </p:nvSpPr>
        <p:spPr bwMode="auto">
          <a:xfrm>
            <a:off x="6543675" y="2971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81939" name="AutoShape 18"/>
          <p:cNvCxnSpPr>
            <a:cxnSpLocks noChangeShapeType="1"/>
            <a:stCxn id="81936" idx="3"/>
            <a:endCxn id="81937" idx="0"/>
          </p:cNvCxnSpPr>
          <p:nvPr/>
        </p:nvCxnSpPr>
        <p:spPr bwMode="auto">
          <a:xfrm flipH="1">
            <a:off x="5805488" y="26209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1940" name="AutoShape 19"/>
          <p:cNvCxnSpPr>
            <a:cxnSpLocks noChangeShapeType="1"/>
            <a:stCxn id="81936" idx="5"/>
            <a:endCxn id="81938" idx="0"/>
          </p:cNvCxnSpPr>
          <p:nvPr/>
        </p:nvCxnSpPr>
        <p:spPr bwMode="auto">
          <a:xfrm>
            <a:off x="6472238" y="26209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1941" name="Oval 20"/>
          <p:cNvSpPr>
            <a:spLocks noChangeArrowheads="1"/>
          </p:cNvSpPr>
          <p:nvPr/>
        </p:nvSpPr>
        <p:spPr bwMode="auto">
          <a:xfrm>
            <a:off x="6051550" y="3657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81942" name="Oval 21"/>
          <p:cNvSpPr>
            <a:spLocks noChangeArrowheads="1"/>
          </p:cNvSpPr>
          <p:nvPr/>
        </p:nvSpPr>
        <p:spPr bwMode="auto">
          <a:xfrm>
            <a:off x="7035800" y="3657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44</a:t>
            </a:r>
          </a:p>
        </p:txBody>
      </p:sp>
      <p:cxnSp>
        <p:nvCxnSpPr>
          <p:cNvPr id="81943" name="AutoShape 22"/>
          <p:cNvCxnSpPr>
            <a:cxnSpLocks noChangeShapeType="1"/>
            <a:stCxn id="81938" idx="3"/>
            <a:endCxn id="81941" idx="0"/>
          </p:cNvCxnSpPr>
          <p:nvPr/>
        </p:nvCxnSpPr>
        <p:spPr bwMode="auto">
          <a:xfrm flipH="1">
            <a:off x="6297613" y="33067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1944" name="AutoShape 23"/>
          <p:cNvCxnSpPr>
            <a:cxnSpLocks noChangeShapeType="1"/>
            <a:stCxn id="81938" idx="5"/>
            <a:endCxn id="81942" idx="0"/>
          </p:cNvCxnSpPr>
          <p:nvPr/>
        </p:nvCxnSpPr>
        <p:spPr bwMode="auto">
          <a:xfrm>
            <a:off x="6964363" y="33067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1945" name="Oval 24"/>
          <p:cNvSpPr>
            <a:spLocks noChangeArrowheads="1"/>
          </p:cNvSpPr>
          <p:nvPr/>
        </p:nvSpPr>
        <p:spPr bwMode="auto">
          <a:xfrm>
            <a:off x="6543675" y="4343400"/>
            <a:ext cx="492125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19</a:t>
            </a:r>
          </a:p>
        </p:txBody>
      </p:sp>
      <p:cxnSp>
        <p:nvCxnSpPr>
          <p:cNvPr id="81946" name="AutoShape 25"/>
          <p:cNvCxnSpPr>
            <a:cxnSpLocks noChangeShapeType="1"/>
            <a:stCxn id="81941" idx="5"/>
            <a:endCxn id="81945" idx="0"/>
          </p:cNvCxnSpPr>
          <p:nvPr/>
        </p:nvCxnSpPr>
        <p:spPr bwMode="auto">
          <a:xfrm>
            <a:off x="6472238" y="39925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8360C5-3FA3-442F-9B5A-DEC3E01B48B8}" type="slidenum">
              <a:rPr lang="en-GB"/>
              <a:pPr>
                <a:defRPr/>
              </a:pPr>
              <a:t>73</a:t>
            </a:fld>
            <a:endParaRPr lang="en-GB"/>
          </a:p>
        </p:txBody>
      </p:sp>
      <p:sp>
        <p:nvSpPr>
          <p:cNvPr id="611355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Balancing Trees</a:t>
            </a:r>
          </a:p>
        </p:txBody>
      </p:sp>
      <p:sp>
        <p:nvSpPr>
          <p:cNvPr id="82948" name="Oval 3"/>
          <p:cNvSpPr>
            <a:spLocks noChangeArrowheads="1"/>
          </p:cNvSpPr>
          <p:nvPr/>
        </p:nvSpPr>
        <p:spPr bwMode="auto">
          <a:xfrm>
            <a:off x="1336675" y="2514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sp>
        <p:nvSpPr>
          <p:cNvPr id="82949" name="Oval 4"/>
          <p:cNvSpPr>
            <a:spLocks noChangeArrowheads="1"/>
          </p:cNvSpPr>
          <p:nvPr/>
        </p:nvSpPr>
        <p:spPr bwMode="auto">
          <a:xfrm>
            <a:off x="844550" y="32004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cxnSp>
        <p:nvCxnSpPr>
          <p:cNvPr id="82950" name="AutoShape 5"/>
          <p:cNvCxnSpPr>
            <a:cxnSpLocks noChangeShapeType="1"/>
            <a:stCxn id="82948" idx="3"/>
            <a:endCxn id="82949" idx="0"/>
          </p:cNvCxnSpPr>
          <p:nvPr/>
        </p:nvCxnSpPr>
        <p:spPr bwMode="auto">
          <a:xfrm flipH="1">
            <a:off x="1090613" y="28495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2951" name="Oval 6"/>
          <p:cNvSpPr>
            <a:spLocks noChangeArrowheads="1"/>
          </p:cNvSpPr>
          <p:nvPr/>
        </p:nvSpPr>
        <p:spPr bwMode="auto">
          <a:xfrm>
            <a:off x="4432300" y="25146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sp>
        <p:nvSpPr>
          <p:cNvPr id="82952" name="Oval 7"/>
          <p:cNvSpPr>
            <a:spLocks noChangeArrowheads="1"/>
          </p:cNvSpPr>
          <p:nvPr/>
        </p:nvSpPr>
        <p:spPr bwMode="auto">
          <a:xfrm>
            <a:off x="3940175" y="32004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cxnSp>
        <p:nvCxnSpPr>
          <p:cNvPr id="82953" name="AutoShape 8"/>
          <p:cNvCxnSpPr>
            <a:cxnSpLocks noChangeShapeType="1"/>
            <a:stCxn id="82951" idx="3"/>
            <a:endCxn id="82952" idx="0"/>
          </p:cNvCxnSpPr>
          <p:nvPr/>
        </p:nvCxnSpPr>
        <p:spPr bwMode="auto">
          <a:xfrm flipH="1">
            <a:off x="4186238" y="28495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2954" name="Oval 9"/>
          <p:cNvSpPr>
            <a:spLocks noChangeArrowheads="1"/>
          </p:cNvSpPr>
          <p:nvPr/>
        </p:nvSpPr>
        <p:spPr bwMode="auto">
          <a:xfrm>
            <a:off x="3448050" y="3886200"/>
            <a:ext cx="492125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cxnSp>
        <p:nvCxnSpPr>
          <p:cNvPr id="82955" name="AutoShape 10"/>
          <p:cNvCxnSpPr>
            <a:cxnSpLocks noChangeShapeType="1"/>
            <a:stCxn id="82952" idx="3"/>
            <a:endCxn id="82954" idx="0"/>
          </p:cNvCxnSpPr>
          <p:nvPr/>
        </p:nvCxnSpPr>
        <p:spPr bwMode="auto">
          <a:xfrm flipH="1">
            <a:off x="3694113" y="35353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82956" name="AutoShape 11"/>
          <p:cNvSpPr>
            <a:spLocks noChangeArrowheads="1"/>
          </p:cNvSpPr>
          <p:nvPr/>
        </p:nvSpPr>
        <p:spPr bwMode="auto">
          <a:xfrm>
            <a:off x="2039938" y="3200400"/>
            <a:ext cx="1336675" cy="381000"/>
          </a:xfrm>
          <a:prstGeom prst="rightArrow">
            <a:avLst>
              <a:gd name="adj1" fmla="val 50000"/>
              <a:gd name="adj2" fmla="val 94985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82957" name="Text Box 12"/>
          <p:cNvSpPr txBox="1">
            <a:spLocks noChangeArrowheads="1"/>
          </p:cNvSpPr>
          <p:nvPr/>
        </p:nvSpPr>
        <p:spPr bwMode="auto">
          <a:xfrm>
            <a:off x="1970088" y="2743200"/>
            <a:ext cx="1266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insert 12</a:t>
            </a:r>
          </a:p>
        </p:txBody>
      </p:sp>
      <p:sp>
        <p:nvSpPr>
          <p:cNvPr id="82958" name="Text Box 13"/>
          <p:cNvSpPr txBox="1">
            <a:spLocks noChangeArrowheads="1"/>
          </p:cNvSpPr>
          <p:nvPr/>
        </p:nvSpPr>
        <p:spPr bwMode="auto">
          <a:xfrm>
            <a:off x="0" y="54864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Left of Left</a:t>
            </a:r>
          </a:p>
        </p:txBody>
      </p:sp>
      <p:sp>
        <p:nvSpPr>
          <p:cNvPr id="82959" name="AutoShape 14"/>
          <p:cNvSpPr>
            <a:spLocks noChangeArrowheads="1"/>
          </p:cNvSpPr>
          <p:nvPr/>
        </p:nvSpPr>
        <p:spPr bwMode="auto">
          <a:xfrm>
            <a:off x="5207000" y="3200400"/>
            <a:ext cx="1336675" cy="381000"/>
          </a:xfrm>
          <a:prstGeom prst="rightArrow">
            <a:avLst>
              <a:gd name="adj1" fmla="val 50000"/>
              <a:gd name="adj2" fmla="val 94985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82960" name="Text Box 15"/>
          <p:cNvSpPr txBox="1">
            <a:spLocks noChangeArrowheads="1"/>
          </p:cNvSpPr>
          <p:nvPr/>
        </p:nvSpPr>
        <p:spPr bwMode="auto">
          <a:xfrm>
            <a:off x="5135563" y="2743200"/>
            <a:ext cx="16192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rotate right</a:t>
            </a:r>
          </a:p>
        </p:txBody>
      </p:sp>
      <p:sp>
        <p:nvSpPr>
          <p:cNvPr id="82961" name="Oval 16"/>
          <p:cNvSpPr>
            <a:spLocks noChangeArrowheads="1"/>
          </p:cNvSpPr>
          <p:nvPr/>
        </p:nvSpPr>
        <p:spPr bwMode="auto">
          <a:xfrm>
            <a:off x="7246938" y="2590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82962" name="Oval 17"/>
          <p:cNvSpPr>
            <a:spLocks noChangeArrowheads="1"/>
          </p:cNvSpPr>
          <p:nvPr/>
        </p:nvSpPr>
        <p:spPr bwMode="auto">
          <a:xfrm>
            <a:off x="6754813" y="3276600"/>
            <a:ext cx="492125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cxnSp>
        <p:nvCxnSpPr>
          <p:cNvPr id="82963" name="AutoShape 18"/>
          <p:cNvCxnSpPr>
            <a:cxnSpLocks noChangeShapeType="1"/>
            <a:stCxn id="82961" idx="3"/>
            <a:endCxn id="82962" idx="0"/>
          </p:cNvCxnSpPr>
          <p:nvPr/>
        </p:nvCxnSpPr>
        <p:spPr bwMode="auto">
          <a:xfrm flipH="1">
            <a:off x="7000875" y="29257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2964" name="Oval 19"/>
          <p:cNvSpPr>
            <a:spLocks noChangeArrowheads="1"/>
          </p:cNvSpPr>
          <p:nvPr/>
        </p:nvSpPr>
        <p:spPr bwMode="auto">
          <a:xfrm>
            <a:off x="7810500" y="3276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82965" name="AutoShape 20"/>
          <p:cNvCxnSpPr>
            <a:cxnSpLocks noChangeShapeType="1"/>
            <a:stCxn id="82961" idx="5"/>
            <a:endCxn id="82964" idx="0"/>
          </p:cNvCxnSpPr>
          <p:nvPr/>
        </p:nvCxnSpPr>
        <p:spPr bwMode="auto">
          <a:xfrm>
            <a:off x="7667625" y="2925763"/>
            <a:ext cx="38893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2966" name="AutoShape 21"/>
          <p:cNvSpPr>
            <a:spLocks noChangeArrowheads="1"/>
          </p:cNvSpPr>
          <p:nvPr/>
        </p:nvSpPr>
        <p:spPr bwMode="auto">
          <a:xfrm>
            <a:off x="4854575" y="2209800"/>
            <a:ext cx="703263" cy="228600"/>
          </a:xfrm>
          <a:prstGeom prst="curvedDownArrow">
            <a:avLst>
              <a:gd name="adj1" fmla="val 66641"/>
              <a:gd name="adj2" fmla="val 133268"/>
              <a:gd name="adj3" fmla="val 33333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E9124F-14E4-437B-87A8-0DDD61B520EE}" type="slidenum">
              <a:rPr lang="en-GB"/>
              <a:pPr>
                <a:defRPr/>
              </a:pPr>
              <a:t>74</a:t>
            </a:fld>
            <a:endParaRPr lang="en-GB"/>
          </a:p>
        </p:txBody>
      </p:sp>
      <p:sp>
        <p:nvSpPr>
          <p:cNvPr id="612403" name="Rectangle 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Balancing Trees</a:t>
            </a:r>
          </a:p>
        </p:txBody>
      </p:sp>
      <p:sp>
        <p:nvSpPr>
          <p:cNvPr id="83972" name="Oval 3"/>
          <p:cNvSpPr>
            <a:spLocks noChangeArrowheads="1"/>
          </p:cNvSpPr>
          <p:nvPr/>
        </p:nvSpPr>
        <p:spPr bwMode="auto">
          <a:xfrm>
            <a:off x="1406525" y="24384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83973" name="Oval 4"/>
          <p:cNvSpPr>
            <a:spLocks noChangeArrowheads="1"/>
          </p:cNvSpPr>
          <p:nvPr/>
        </p:nvSpPr>
        <p:spPr bwMode="auto">
          <a:xfrm>
            <a:off x="914400" y="3124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83974" name="Oval 5"/>
          <p:cNvSpPr>
            <a:spLocks noChangeArrowheads="1"/>
          </p:cNvSpPr>
          <p:nvPr/>
        </p:nvSpPr>
        <p:spPr bwMode="auto">
          <a:xfrm>
            <a:off x="1900238" y="3124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83975" name="AutoShape 6"/>
          <p:cNvCxnSpPr>
            <a:cxnSpLocks noChangeShapeType="1"/>
            <a:stCxn id="83972" idx="3"/>
            <a:endCxn id="83973" idx="0"/>
          </p:cNvCxnSpPr>
          <p:nvPr/>
        </p:nvCxnSpPr>
        <p:spPr bwMode="auto">
          <a:xfrm flipH="1">
            <a:off x="1160463" y="27733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976" name="AutoShape 7"/>
          <p:cNvCxnSpPr>
            <a:cxnSpLocks noChangeShapeType="1"/>
            <a:stCxn id="83972" idx="5"/>
            <a:endCxn id="83974" idx="0"/>
          </p:cNvCxnSpPr>
          <p:nvPr/>
        </p:nvCxnSpPr>
        <p:spPr bwMode="auto">
          <a:xfrm>
            <a:off x="1827213" y="27733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3977" name="Oval 8"/>
          <p:cNvSpPr>
            <a:spLocks noChangeArrowheads="1"/>
          </p:cNvSpPr>
          <p:nvPr/>
        </p:nvSpPr>
        <p:spPr bwMode="auto">
          <a:xfrm>
            <a:off x="422275" y="3810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8</a:t>
            </a:r>
          </a:p>
        </p:txBody>
      </p:sp>
      <p:sp>
        <p:nvSpPr>
          <p:cNvPr id="83978" name="Oval 9"/>
          <p:cNvSpPr>
            <a:spLocks noChangeArrowheads="1"/>
          </p:cNvSpPr>
          <p:nvPr/>
        </p:nvSpPr>
        <p:spPr bwMode="auto">
          <a:xfrm>
            <a:off x="1406525" y="38100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14</a:t>
            </a:r>
          </a:p>
        </p:txBody>
      </p:sp>
      <p:cxnSp>
        <p:nvCxnSpPr>
          <p:cNvPr id="83979" name="AutoShape 10"/>
          <p:cNvCxnSpPr>
            <a:cxnSpLocks noChangeShapeType="1"/>
            <a:stCxn id="83973" idx="3"/>
            <a:endCxn id="83977" idx="0"/>
          </p:cNvCxnSpPr>
          <p:nvPr/>
        </p:nvCxnSpPr>
        <p:spPr bwMode="auto">
          <a:xfrm flipH="1">
            <a:off x="668338" y="34591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980" name="AutoShape 11"/>
          <p:cNvCxnSpPr>
            <a:cxnSpLocks noChangeShapeType="1"/>
            <a:stCxn id="83973" idx="5"/>
            <a:endCxn id="83978" idx="0"/>
          </p:cNvCxnSpPr>
          <p:nvPr/>
        </p:nvCxnSpPr>
        <p:spPr bwMode="auto">
          <a:xfrm>
            <a:off x="1335088" y="34591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3981" name="Oval 12"/>
          <p:cNvSpPr>
            <a:spLocks noChangeArrowheads="1"/>
          </p:cNvSpPr>
          <p:nvPr/>
        </p:nvSpPr>
        <p:spPr bwMode="auto">
          <a:xfrm>
            <a:off x="4362450" y="24384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83982" name="Oval 13"/>
          <p:cNvSpPr>
            <a:spLocks noChangeArrowheads="1"/>
          </p:cNvSpPr>
          <p:nvPr/>
        </p:nvSpPr>
        <p:spPr bwMode="auto">
          <a:xfrm>
            <a:off x="3870325" y="3124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83983" name="Oval 14"/>
          <p:cNvSpPr>
            <a:spLocks noChangeArrowheads="1"/>
          </p:cNvSpPr>
          <p:nvPr/>
        </p:nvSpPr>
        <p:spPr bwMode="auto">
          <a:xfrm>
            <a:off x="4854575" y="3124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83984" name="AutoShape 15"/>
          <p:cNvCxnSpPr>
            <a:cxnSpLocks noChangeShapeType="1"/>
            <a:stCxn id="83981" idx="3"/>
            <a:endCxn id="83982" idx="0"/>
          </p:cNvCxnSpPr>
          <p:nvPr/>
        </p:nvCxnSpPr>
        <p:spPr bwMode="auto">
          <a:xfrm flipH="1">
            <a:off x="4116388" y="27733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985" name="AutoShape 16"/>
          <p:cNvCxnSpPr>
            <a:cxnSpLocks noChangeShapeType="1"/>
            <a:stCxn id="83981" idx="5"/>
            <a:endCxn id="83983" idx="0"/>
          </p:cNvCxnSpPr>
          <p:nvPr/>
        </p:nvCxnSpPr>
        <p:spPr bwMode="auto">
          <a:xfrm>
            <a:off x="4783138" y="27733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3986" name="Oval 17"/>
          <p:cNvSpPr>
            <a:spLocks noChangeArrowheads="1"/>
          </p:cNvSpPr>
          <p:nvPr/>
        </p:nvSpPr>
        <p:spPr bwMode="auto">
          <a:xfrm>
            <a:off x="3376613" y="38100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8</a:t>
            </a:r>
          </a:p>
        </p:txBody>
      </p:sp>
      <p:sp>
        <p:nvSpPr>
          <p:cNvPr id="83987" name="Oval 18"/>
          <p:cNvSpPr>
            <a:spLocks noChangeArrowheads="1"/>
          </p:cNvSpPr>
          <p:nvPr/>
        </p:nvSpPr>
        <p:spPr bwMode="auto">
          <a:xfrm>
            <a:off x="4362450" y="3810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14</a:t>
            </a:r>
          </a:p>
        </p:txBody>
      </p:sp>
      <p:cxnSp>
        <p:nvCxnSpPr>
          <p:cNvPr id="83988" name="AutoShape 19"/>
          <p:cNvCxnSpPr>
            <a:cxnSpLocks noChangeShapeType="1"/>
            <a:stCxn id="83982" idx="3"/>
            <a:endCxn id="83986" idx="0"/>
          </p:cNvCxnSpPr>
          <p:nvPr/>
        </p:nvCxnSpPr>
        <p:spPr bwMode="auto">
          <a:xfrm flipH="1">
            <a:off x="3624263" y="34591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989" name="AutoShape 20"/>
          <p:cNvCxnSpPr>
            <a:cxnSpLocks noChangeShapeType="1"/>
            <a:stCxn id="83982" idx="5"/>
            <a:endCxn id="83987" idx="0"/>
          </p:cNvCxnSpPr>
          <p:nvPr/>
        </p:nvCxnSpPr>
        <p:spPr bwMode="auto">
          <a:xfrm>
            <a:off x="4291013" y="34591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3990" name="AutoShape 21"/>
          <p:cNvSpPr>
            <a:spLocks noChangeArrowheads="1"/>
          </p:cNvSpPr>
          <p:nvPr/>
        </p:nvSpPr>
        <p:spPr bwMode="auto">
          <a:xfrm>
            <a:off x="2673350" y="3124200"/>
            <a:ext cx="914400" cy="381000"/>
          </a:xfrm>
          <a:prstGeom prst="rightArrow">
            <a:avLst>
              <a:gd name="adj1" fmla="val 50000"/>
              <a:gd name="adj2" fmla="val 64978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83991" name="Oval 22"/>
          <p:cNvSpPr>
            <a:spLocks noChangeArrowheads="1"/>
          </p:cNvSpPr>
          <p:nvPr/>
        </p:nvSpPr>
        <p:spPr bwMode="auto">
          <a:xfrm>
            <a:off x="2884488" y="4495800"/>
            <a:ext cx="492125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</a:t>
            </a:r>
          </a:p>
        </p:txBody>
      </p:sp>
      <p:cxnSp>
        <p:nvCxnSpPr>
          <p:cNvPr id="83992" name="AutoShape 23"/>
          <p:cNvCxnSpPr>
            <a:cxnSpLocks noChangeShapeType="1"/>
            <a:stCxn id="83986" idx="3"/>
            <a:endCxn id="83991" idx="0"/>
          </p:cNvCxnSpPr>
          <p:nvPr/>
        </p:nvCxnSpPr>
        <p:spPr bwMode="auto">
          <a:xfrm flipH="1">
            <a:off x="3130550" y="41449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83993" name="Text Box 24"/>
          <p:cNvSpPr txBox="1">
            <a:spLocks noChangeArrowheads="1"/>
          </p:cNvSpPr>
          <p:nvPr/>
        </p:nvSpPr>
        <p:spPr bwMode="auto">
          <a:xfrm>
            <a:off x="2603500" y="2667000"/>
            <a:ext cx="11255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insert 4</a:t>
            </a:r>
          </a:p>
        </p:txBody>
      </p:sp>
      <p:sp>
        <p:nvSpPr>
          <p:cNvPr id="83994" name="Text Box 25"/>
          <p:cNvSpPr txBox="1">
            <a:spLocks noChangeArrowheads="1"/>
          </p:cNvSpPr>
          <p:nvPr/>
        </p:nvSpPr>
        <p:spPr bwMode="auto">
          <a:xfrm>
            <a:off x="0" y="54864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Left of Left</a:t>
            </a:r>
          </a:p>
        </p:txBody>
      </p:sp>
      <p:sp>
        <p:nvSpPr>
          <p:cNvPr id="83995" name="Oval 26"/>
          <p:cNvSpPr>
            <a:spLocks noChangeArrowheads="1"/>
          </p:cNvSpPr>
          <p:nvPr/>
        </p:nvSpPr>
        <p:spPr bwMode="auto">
          <a:xfrm>
            <a:off x="7316788" y="24384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83996" name="Oval 27"/>
          <p:cNvSpPr>
            <a:spLocks noChangeArrowheads="1"/>
          </p:cNvSpPr>
          <p:nvPr/>
        </p:nvSpPr>
        <p:spPr bwMode="auto">
          <a:xfrm>
            <a:off x="6824663" y="3124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8</a:t>
            </a:r>
          </a:p>
        </p:txBody>
      </p:sp>
      <p:sp>
        <p:nvSpPr>
          <p:cNvPr id="83997" name="Oval 28"/>
          <p:cNvSpPr>
            <a:spLocks noChangeArrowheads="1"/>
          </p:cNvSpPr>
          <p:nvPr/>
        </p:nvSpPr>
        <p:spPr bwMode="auto">
          <a:xfrm>
            <a:off x="7810500" y="3124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cxnSp>
        <p:nvCxnSpPr>
          <p:cNvPr id="83998" name="AutoShape 29"/>
          <p:cNvCxnSpPr>
            <a:cxnSpLocks noChangeShapeType="1"/>
            <a:stCxn id="83995" idx="3"/>
            <a:endCxn id="83996" idx="0"/>
          </p:cNvCxnSpPr>
          <p:nvPr/>
        </p:nvCxnSpPr>
        <p:spPr bwMode="auto">
          <a:xfrm flipH="1">
            <a:off x="7070725" y="27733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999" name="AutoShape 30"/>
          <p:cNvCxnSpPr>
            <a:cxnSpLocks noChangeShapeType="1"/>
            <a:stCxn id="83995" idx="5"/>
            <a:endCxn id="83997" idx="0"/>
          </p:cNvCxnSpPr>
          <p:nvPr/>
        </p:nvCxnSpPr>
        <p:spPr bwMode="auto">
          <a:xfrm>
            <a:off x="7737475" y="27733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4000" name="Oval 31"/>
          <p:cNvSpPr>
            <a:spLocks noChangeArrowheads="1"/>
          </p:cNvSpPr>
          <p:nvPr/>
        </p:nvSpPr>
        <p:spPr bwMode="auto">
          <a:xfrm>
            <a:off x="6332538" y="3810000"/>
            <a:ext cx="492125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</a:t>
            </a:r>
          </a:p>
        </p:txBody>
      </p:sp>
      <p:sp>
        <p:nvSpPr>
          <p:cNvPr id="84001" name="Oval 32"/>
          <p:cNvSpPr>
            <a:spLocks noChangeArrowheads="1"/>
          </p:cNvSpPr>
          <p:nvPr/>
        </p:nvSpPr>
        <p:spPr bwMode="auto">
          <a:xfrm>
            <a:off x="7316788" y="38100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14</a:t>
            </a:r>
          </a:p>
        </p:txBody>
      </p:sp>
      <p:cxnSp>
        <p:nvCxnSpPr>
          <p:cNvPr id="84002" name="AutoShape 33"/>
          <p:cNvCxnSpPr>
            <a:cxnSpLocks noChangeShapeType="1"/>
            <a:stCxn id="83996" idx="3"/>
            <a:endCxn id="84000" idx="0"/>
          </p:cNvCxnSpPr>
          <p:nvPr/>
        </p:nvCxnSpPr>
        <p:spPr bwMode="auto">
          <a:xfrm flipH="1">
            <a:off x="6578600" y="34591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4003" name="AutoShape 34"/>
          <p:cNvCxnSpPr>
            <a:cxnSpLocks noChangeShapeType="1"/>
            <a:stCxn id="83997" idx="3"/>
            <a:endCxn id="84001" idx="0"/>
          </p:cNvCxnSpPr>
          <p:nvPr/>
        </p:nvCxnSpPr>
        <p:spPr bwMode="auto">
          <a:xfrm flipH="1">
            <a:off x="7564438" y="34591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4004" name="AutoShape 35"/>
          <p:cNvSpPr>
            <a:spLocks noChangeArrowheads="1"/>
          </p:cNvSpPr>
          <p:nvPr/>
        </p:nvSpPr>
        <p:spPr bwMode="auto">
          <a:xfrm>
            <a:off x="5629275" y="3124200"/>
            <a:ext cx="914400" cy="381000"/>
          </a:xfrm>
          <a:prstGeom prst="rightArrow">
            <a:avLst>
              <a:gd name="adj1" fmla="val 50000"/>
              <a:gd name="adj2" fmla="val 64978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84005" name="Text Box 36"/>
          <p:cNvSpPr txBox="1">
            <a:spLocks noChangeArrowheads="1"/>
          </p:cNvSpPr>
          <p:nvPr/>
        </p:nvSpPr>
        <p:spPr bwMode="auto">
          <a:xfrm>
            <a:off x="5557838" y="2438400"/>
            <a:ext cx="11271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/>
              <a:t>rotate</a:t>
            </a:r>
          </a:p>
          <a:p>
            <a:r>
              <a:rPr lang="en-GB" sz="2000"/>
              <a:t>right</a:t>
            </a:r>
          </a:p>
        </p:txBody>
      </p:sp>
      <p:sp>
        <p:nvSpPr>
          <p:cNvPr id="84006" name="AutoShape 37"/>
          <p:cNvSpPr>
            <a:spLocks noChangeArrowheads="1"/>
          </p:cNvSpPr>
          <p:nvPr/>
        </p:nvSpPr>
        <p:spPr bwMode="auto">
          <a:xfrm>
            <a:off x="4784725" y="2133600"/>
            <a:ext cx="703263" cy="228600"/>
          </a:xfrm>
          <a:prstGeom prst="curvedDownArrow">
            <a:avLst>
              <a:gd name="adj1" fmla="val 66641"/>
              <a:gd name="adj2" fmla="val 133268"/>
              <a:gd name="adj3" fmla="val 33333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007" name="Oval 38"/>
          <p:cNvSpPr>
            <a:spLocks noChangeArrowheads="1"/>
          </p:cNvSpPr>
          <p:nvPr/>
        </p:nvSpPr>
        <p:spPr bwMode="auto">
          <a:xfrm>
            <a:off x="8302625" y="3810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84008" name="AutoShape 39"/>
          <p:cNvCxnSpPr>
            <a:cxnSpLocks noChangeShapeType="1"/>
            <a:stCxn id="83997" idx="5"/>
            <a:endCxn id="84007" idx="0"/>
          </p:cNvCxnSpPr>
          <p:nvPr/>
        </p:nvCxnSpPr>
        <p:spPr bwMode="auto">
          <a:xfrm>
            <a:off x="8231188" y="34591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1B787C-8F24-4142-BF27-D90E7E5054C8}" type="slidenum">
              <a:rPr lang="en-GB"/>
              <a:pPr>
                <a:defRPr/>
              </a:pPr>
              <a:t>75</a:t>
            </a:fld>
            <a:endParaRPr lang="en-GB"/>
          </a:p>
        </p:txBody>
      </p:sp>
      <p:sp>
        <p:nvSpPr>
          <p:cNvPr id="613403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Balancing Trees</a:t>
            </a:r>
          </a:p>
        </p:txBody>
      </p:sp>
      <p:sp>
        <p:nvSpPr>
          <p:cNvPr id="84996" name="Oval 3"/>
          <p:cNvSpPr>
            <a:spLocks noChangeArrowheads="1"/>
          </p:cNvSpPr>
          <p:nvPr/>
        </p:nvSpPr>
        <p:spPr bwMode="auto">
          <a:xfrm>
            <a:off x="703263" y="2667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84997" name="Oval 4"/>
          <p:cNvSpPr>
            <a:spLocks noChangeArrowheads="1"/>
          </p:cNvSpPr>
          <p:nvPr/>
        </p:nvSpPr>
        <p:spPr bwMode="auto">
          <a:xfrm>
            <a:off x="1125538" y="3352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cxnSp>
        <p:nvCxnSpPr>
          <p:cNvPr id="84998" name="AutoShape 5"/>
          <p:cNvCxnSpPr>
            <a:cxnSpLocks noChangeShapeType="1"/>
            <a:stCxn id="84996" idx="5"/>
            <a:endCxn id="84997" idx="0"/>
          </p:cNvCxnSpPr>
          <p:nvPr/>
        </p:nvCxnSpPr>
        <p:spPr bwMode="auto">
          <a:xfrm>
            <a:off x="1123950" y="3001963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4999" name="AutoShape 6"/>
          <p:cNvSpPr>
            <a:spLocks noChangeArrowheads="1"/>
          </p:cNvSpPr>
          <p:nvPr/>
        </p:nvSpPr>
        <p:spPr bwMode="auto">
          <a:xfrm>
            <a:off x="2039938" y="3352800"/>
            <a:ext cx="1336675" cy="381000"/>
          </a:xfrm>
          <a:prstGeom prst="rightArrow">
            <a:avLst>
              <a:gd name="adj1" fmla="val 50000"/>
              <a:gd name="adj2" fmla="val 94985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85000" name="Text Box 7"/>
          <p:cNvSpPr txBox="1">
            <a:spLocks noChangeArrowheads="1"/>
          </p:cNvSpPr>
          <p:nvPr/>
        </p:nvSpPr>
        <p:spPr bwMode="auto">
          <a:xfrm>
            <a:off x="1970088" y="2895600"/>
            <a:ext cx="1266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insert 20</a:t>
            </a:r>
          </a:p>
        </p:txBody>
      </p:sp>
      <p:sp>
        <p:nvSpPr>
          <p:cNvPr id="85001" name="Text Box 8"/>
          <p:cNvSpPr txBox="1">
            <a:spLocks noChangeArrowheads="1"/>
          </p:cNvSpPr>
          <p:nvPr/>
        </p:nvSpPr>
        <p:spPr bwMode="auto">
          <a:xfrm>
            <a:off x="0" y="54864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Right of Right</a:t>
            </a:r>
          </a:p>
        </p:txBody>
      </p:sp>
      <p:sp>
        <p:nvSpPr>
          <p:cNvPr id="85002" name="AutoShape 9"/>
          <p:cNvSpPr>
            <a:spLocks noChangeArrowheads="1"/>
          </p:cNvSpPr>
          <p:nvPr/>
        </p:nvSpPr>
        <p:spPr bwMode="auto">
          <a:xfrm>
            <a:off x="5207000" y="3352800"/>
            <a:ext cx="1336675" cy="381000"/>
          </a:xfrm>
          <a:prstGeom prst="rightArrow">
            <a:avLst>
              <a:gd name="adj1" fmla="val 50000"/>
              <a:gd name="adj2" fmla="val 94985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85003" name="Text Box 10"/>
          <p:cNvSpPr txBox="1">
            <a:spLocks noChangeArrowheads="1"/>
          </p:cNvSpPr>
          <p:nvPr/>
        </p:nvSpPr>
        <p:spPr bwMode="auto">
          <a:xfrm>
            <a:off x="5135563" y="2895600"/>
            <a:ext cx="1619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rotate left</a:t>
            </a:r>
          </a:p>
        </p:txBody>
      </p:sp>
      <p:sp>
        <p:nvSpPr>
          <p:cNvPr id="85004" name="Oval 11"/>
          <p:cNvSpPr>
            <a:spLocks noChangeArrowheads="1"/>
          </p:cNvSpPr>
          <p:nvPr/>
        </p:nvSpPr>
        <p:spPr bwMode="auto">
          <a:xfrm>
            <a:off x="7246938" y="2743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85005" name="Oval 12"/>
          <p:cNvSpPr>
            <a:spLocks noChangeArrowheads="1"/>
          </p:cNvSpPr>
          <p:nvPr/>
        </p:nvSpPr>
        <p:spPr bwMode="auto">
          <a:xfrm>
            <a:off x="6754813" y="3429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cxnSp>
        <p:nvCxnSpPr>
          <p:cNvPr id="85006" name="AutoShape 13"/>
          <p:cNvCxnSpPr>
            <a:cxnSpLocks noChangeShapeType="1"/>
            <a:stCxn id="85004" idx="3"/>
            <a:endCxn id="85005" idx="0"/>
          </p:cNvCxnSpPr>
          <p:nvPr/>
        </p:nvCxnSpPr>
        <p:spPr bwMode="auto">
          <a:xfrm flipH="1">
            <a:off x="7000875" y="30781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5007" name="Oval 14"/>
          <p:cNvSpPr>
            <a:spLocks noChangeArrowheads="1"/>
          </p:cNvSpPr>
          <p:nvPr/>
        </p:nvSpPr>
        <p:spPr bwMode="auto">
          <a:xfrm>
            <a:off x="7810500" y="3429000"/>
            <a:ext cx="492125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85008" name="AutoShape 15"/>
          <p:cNvCxnSpPr>
            <a:cxnSpLocks noChangeShapeType="1"/>
            <a:stCxn id="85004" idx="5"/>
            <a:endCxn id="85007" idx="0"/>
          </p:cNvCxnSpPr>
          <p:nvPr/>
        </p:nvCxnSpPr>
        <p:spPr bwMode="auto">
          <a:xfrm>
            <a:off x="7667625" y="3078163"/>
            <a:ext cx="38893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5009" name="AutoShape 16"/>
          <p:cNvSpPr>
            <a:spLocks noChangeArrowheads="1"/>
          </p:cNvSpPr>
          <p:nvPr/>
        </p:nvSpPr>
        <p:spPr bwMode="auto">
          <a:xfrm flipH="1">
            <a:off x="3306763" y="2286000"/>
            <a:ext cx="703262" cy="228600"/>
          </a:xfrm>
          <a:prstGeom prst="curvedDownArrow">
            <a:avLst>
              <a:gd name="adj1" fmla="val 66641"/>
              <a:gd name="adj2" fmla="val 133267"/>
              <a:gd name="adj3" fmla="val 33333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10" name="Oval 17"/>
          <p:cNvSpPr>
            <a:spLocks noChangeArrowheads="1"/>
          </p:cNvSpPr>
          <p:nvPr/>
        </p:nvSpPr>
        <p:spPr bwMode="auto">
          <a:xfrm>
            <a:off x="3729038" y="2667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85011" name="Oval 18"/>
          <p:cNvSpPr>
            <a:spLocks noChangeArrowheads="1"/>
          </p:cNvSpPr>
          <p:nvPr/>
        </p:nvSpPr>
        <p:spPr bwMode="auto">
          <a:xfrm>
            <a:off x="4151313" y="3352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cxnSp>
        <p:nvCxnSpPr>
          <p:cNvPr id="85012" name="AutoShape 19"/>
          <p:cNvCxnSpPr>
            <a:cxnSpLocks noChangeShapeType="1"/>
            <a:stCxn id="85010" idx="5"/>
            <a:endCxn id="85011" idx="0"/>
          </p:cNvCxnSpPr>
          <p:nvPr/>
        </p:nvCxnSpPr>
        <p:spPr bwMode="auto">
          <a:xfrm>
            <a:off x="4149725" y="3001963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5013" name="Oval 20"/>
          <p:cNvSpPr>
            <a:spLocks noChangeArrowheads="1"/>
          </p:cNvSpPr>
          <p:nvPr/>
        </p:nvSpPr>
        <p:spPr bwMode="auto">
          <a:xfrm>
            <a:off x="4573588" y="4038600"/>
            <a:ext cx="492125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85014" name="AutoShape 21"/>
          <p:cNvCxnSpPr>
            <a:cxnSpLocks noChangeShapeType="1"/>
            <a:stCxn id="85011" idx="5"/>
            <a:endCxn id="85013" idx="0"/>
          </p:cNvCxnSpPr>
          <p:nvPr/>
        </p:nvCxnSpPr>
        <p:spPr bwMode="auto">
          <a:xfrm>
            <a:off x="4572000" y="3687763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3EA43C-A195-4923-BF24-348853AD36D9}" type="slidenum">
              <a:rPr lang="en-GB"/>
              <a:pPr>
                <a:defRPr/>
              </a:pPr>
              <a:t>76</a:t>
            </a:fld>
            <a:endParaRPr lang="en-GB"/>
          </a:p>
        </p:txBody>
      </p:sp>
      <p:sp>
        <p:nvSpPr>
          <p:cNvPr id="614451" name="Rectangle 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Balancing Trees</a:t>
            </a:r>
          </a:p>
        </p:txBody>
      </p:sp>
      <p:sp>
        <p:nvSpPr>
          <p:cNvPr id="86020" name="Oval 3"/>
          <p:cNvSpPr>
            <a:spLocks noChangeArrowheads="1"/>
          </p:cNvSpPr>
          <p:nvPr/>
        </p:nvSpPr>
        <p:spPr bwMode="auto">
          <a:xfrm>
            <a:off x="914400" y="2514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14</a:t>
            </a:r>
          </a:p>
        </p:txBody>
      </p:sp>
      <p:sp>
        <p:nvSpPr>
          <p:cNvPr id="86021" name="Oval 4"/>
          <p:cNvSpPr>
            <a:spLocks noChangeArrowheads="1"/>
          </p:cNvSpPr>
          <p:nvPr/>
        </p:nvSpPr>
        <p:spPr bwMode="auto">
          <a:xfrm>
            <a:off x="422275" y="32004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86022" name="Oval 5"/>
          <p:cNvSpPr>
            <a:spLocks noChangeArrowheads="1"/>
          </p:cNvSpPr>
          <p:nvPr/>
        </p:nvSpPr>
        <p:spPr bwMode="auto">
          <a:xfrm>
            <a:off x="1406525" y="32004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86023" name="AutoShape 6"/>
          <p:cNvCxnSpPr>
            <a:cxnSpLocks noChangeShapeType="1"/>
            <a:stCxn id="86020" idx="3"/>
            <a:endCxn id="86021" idx="0"/>
          </p:cNvCxnSpPr>
          <p:nvPr/>
        </p:nvCxnSpPr>
        <p:spPr bwMode="auto">
          <a:xfrm flipH="1">
            <a:off x="668338" y="28495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6024" name="AutoShape 7"/>
          <p:cNvCxnSpPr>
            <a:cxnSpLocks noChangeShapeType="1"/>
            <a:stCxn id="86020" idx="5"/>
            <a:endCxn id="86022" idx="0"/>
          </p:cNvCxnSpPr>
          <p:nvPr/>
        </p:nvCxnSpPr>
        <p:spPr bwMode="auto">
          <a:xfrm>
            <a:off x="1335088" y="28495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6025" name="AutoShape 8"/>
          <p:cNvSpPr>
            <a:spLocks noChangeArrowheads="1"/>
          </p:cNvSpPr>
          <p:nvPr/>
        </p:nvSpPr>
        <p:spPr bwMode="auto">
          <a:xfrm>
            <a:off x="2462213" y="3200400"/>
            <a:ext cx="914400" cy="381000"/>
          </a:xfrm>
          <a:prstGeom prst="rightArrow">
            <a:avLst>
              <a:gd name="adj1" fmla="val 50000"/>
              <a:gd name="adj2" fmla="val 64978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86026" name="Text Box 9"/>
          <p:cNvSpPr txBox="1">
            <a:spLocks noChangeArrowheads="1"/>
          </p:cNvSpPr>
          <p:nvPr/>
        </p:nvSpPr>
        <p:spPr bwMode="auto">
          <a:xfrm>
            <a:off x="2392363" y="2743200"/>
            <a:ext cx="11255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insert 44</a:t>
            </a:r>
          </a:p>
        </p:txBody>
      </p:sp>
      <p:sp>
        <p:nvSpPr>
          <p:cNvPr id="86027" name="Text Box 10"/>
          <p:cNvSpPr txBox="1">
            <a:spLocks noChangeArrowheads="1"/>
          </p:cNvSpPr>
          <p:nvPr/>
        </p:nvSpPr>
        <p:spPr bwMode="auto">
          <a:xfrm>
            <a:off x="0" y="54864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Right of Right</a:t>
            </a:r>
          </a:p>
        </p:txBody>
      </p:sp>
      <p:sp>
        <p:nvSpPr>
          <p:cNvPr id="86028" name="Oval 11"/>
          <p:cNvSpPr>
            <a:spLocks noChangeArrowheads="1"/>
          </p:cNvSpPr>
          <p:nvPr/>
        </p:nvSpPr>
        <p:spPr bwMode="auto">
          <a:xfrm>
            <a:off x="7316788" y="25146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sp>
        <p:nvSpPr>
          <p:cNvPr id="86029" name="Oval 12"/>
          <p:cNvSpPr>
            <a:spLocks noChangeArrowheads="1"/>
          </p:cNvSpPr>
          <p:nvPr/>
        </p:nvSpPr>
        <p:spPr bwMode="auto">
          <a:xfrm>
            <a:off x="6824663" y="32004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14</a:t>
            </a:r>
          </a:p>
        </p:txBody>
      </p:sp>
      <p:sp>
        <p:nvSpPr>
          <p:cNvPr id="86030" name="Oval 13"/>
          <p:cNvSpPr>
            <a:spLocks noChangeArrowheads="1"/>
          </p:cNvSpPr>
          <p:nvPr/>
        </p:nvSpPr>
        <p:spPr bwMode="auto">
          <a:xfrm>
            <a:off x="7810500" y="32004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23</a:t>
            </a:r>
          </a:p>
        </p:txBody>
      </p:sp>
      <p:cxnSp>
        <p:nvCxnSpPr>
          <p:cNvPr id="86031" name="AutoShape 14"/>
          <p:cNvCxnSpPr>
            <a:cxnSpLocks noChangeShapeType="1"/>
            <a:stCxn id="86028" idx="3"/>
            <a:endCxn id="86029" idx="0"/>
          </p:cNvCxnSpPr>
          <p:nvPr/>
        </p:nvCxnSpPr>
        <p:spPr bwMode="auto">
          <a:xfrm flipH="1">
            <a:off x="7070725" y="28495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6032" name="AutoShape 15"/>
          <p:cNvCxnSpPr>
            <a:cxnSpLocks noChangeShapeType="1"/>
            <a:stCxn id="86028" idx="5"/>
            <a:endCxn id="86030" idx="0"/>
          </p:cNvCxnSpPr>
          <p:nvPr/>
        </p:nvCxnSpPr>
        <p:spPr bwMode="auto">
          <a:xfrm>
            <a:off x="7737475" y="28495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6033" name="Oval 16"/>
          <p:cNvSpPr>
            <a:spLocks noChangeArrowheads="1"/>
          </p:cNvSpPr>
          <p:nvPr/>
        </p:nvSpPr>
        <p:spPr bwMode="auto">
          <a:xfrm>
            <a:off x="6332538" y="3886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86034" name="Oval 17"/>
          <p:cNvSpPr>
            <a:spLocks noChangeArrowheads="1"/>
          </p:cNvSpPr>
          <p:nvPr/>
        </p:nvSpPr>
        <p:spPr bwMode="auto">
          <a:xfrm>
            <a:off x="7316788" y="38862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cxnSp>
        <p:nvCxnSpPr>
          <p:cNvPr id="86035" name="AutoShape 18"/>
          <p:cNvCxnSpPr>
            <a:cxnSpLocks noChangeShapeType="1"/>
            <a:stCxn id="86029" idx="3"/>
            <a:endCxn id="86033" idx="0"/>
          </p:cNvCxnSpPr>
          <p:nvPr/>
        </p:nvCxnSpPr>
        <p:spPr bwMode="auto">
          <a:xfrm flipH="1">
            <a:off x="6578600" y="35353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6036" name="AutoShape 19"/>
          <p:cNvCxnSpPr>
            <a:cxnSpLocks noChangeShapeType="1"/>
            <a:stCxn id="86029" idx="5"/>
            <a:endCxn id="86034" idx="0"/>
          </p:cNvCxnSpPr>
          <p:nvPr/>
        </p:nvCxnSpPr>
        <p:spPr bwMode="auto">
          <a:xfrm>
            <a:off x="7245350" y="35353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6037" name="AutoShape 20"/>
          <p:cNvSpPr>
            <a:spLocks noChangeArrowheads="1"/>
          </p:cNvSpPr>
          <p:nvPr/>
        </p:nvSpPr>
        <p:spPr bwMode="auto">
          <a:xfrm>
            <a:off x="5629275" y="3200400"/>
            <a:ext cx="914400" cy="381000"/>
          </a:xfrm>
          <a:prstGeom prst="rightArrow">
            <a:avLst>
              <a:gd name="adj1" fmla="val 50000"/>
              <a:gd name="adj2" fmla="val 64978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86038" name="Text Box 21"/>
          <p:cNvSpPr txBox="1">
            <a:spLocks noChangeArrowheads="1"/>
          </p:cNvSpPr>
          <p:nvPr/>
        </p:nvSpPr>
        <p:spPr bwMode="auto">
          <a:xfrm>
            <a:off x="5557838" y="2514600"/>
            <a:ext cx="11271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/>
              <a:t>rotate</a:t>
            </a:r>
          </a:p>
          <a:p>
            <a:r>
              <a:rPr lang="en-GB" sz="2000"/>
              <a:t>left</a:t>
            </a:r>
          </a:p>
        </p:txBody>
      </p:sp>
      <p:sp>
        <p:nvSpPr>
          <p:cNvPr id="86039" name="AutoShape 22"/>
          <p:cNvSpPr>
            <a:spLocks noChangeArrowheads="1"/>
          </p:cNvSpPr>
          <p:nvPr/>
        </p:nvSpPr>
        <p:spPr bwMode="auto">
          <a:xfrm flipH="1">
            <a:off x="3729038" y="2133600"/>
            <a:ext cx="703262" cy="228600"/>
          </a:xfrm>
          <a:prstGeom prst="curvedDownArrow">
            <a:avLst>
              <a:gd name="adj1" fmla="val 66641"/>
              <a:gd name="adj2" fmla="val 133267"/>
              <a:gd name="adj3" fmla="val 33333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40" name="Oval 23"/>
          <p:cNvSpPr>
            <a:spLocks noChangeArrowheads="1"/>
          </p:cNvSpPr>
          <p:nvPr/>
        </p:nvSpPr>
        <p:spPr bwMode="auto">
          <a:xfrm>
            <a:off x="8302625" y="3886200"/>
            <a:ext cx="492125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44</a:t>
            </a:r>
          </a:p>
        </p:txBody>
      </p:sp>
      <p:cxnSp>
        <p:nvCxnSpPr>
          <p:cNvPr id="86041" name="AutoShape 24"/>
          <p:cNvCxnSpPr>
            <a:cxnSpLocks noChangeShapeType="1"/>
            <a:stCxn id="86030" idx="5"/>
            <a:endCxn id="86040" idx="0"/>
          </p:cNvCxnSpPr>
          <p:nvPr/>
        </p:nvCxnSpPr>
        <p:spPr bwMode="auto">
          <a:xfrm>
            <a:off x="8231188" y="35353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6042" name="Oval 25"/>
          <p:cNvSpPr>
            <a:spLocks noChangeArrowheads="1"/>
          </p:cNvSpPr>
          <p:nvPr/>
        </p:nvSpPr>
        <p:spPr bwMode="auto">
          <a:xfrm>
            <a:off x="914400" y="3886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86043" name="Oval 26"/>
          <p:cNvSpPr>
            <a:spLocks noChangeArrowheads="1"/>
          </p:cNvSpPr>
          <p:nvPr/>
        </p:nvSpPr>
        <p:spPr bwMode="auto">
          <a:xfrm>
            <a:off x="1900238" y="3886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23</a:t>
            </a:r>
          </a:p>
        </p:txBody>
      </p:sp>
      <p:cxnSp>
        <p:nvCxnSpPr>
          <p:cNvPr id="86044" name="AutoShape 27"/>
          <p:cNvCxnSpPr>
            <a:cxnSpLocks noChangeShapeType="1"/>
            <a:stCxn id="86022" idx="3"/>
            <a:endCxn id="86042" idx="0"/>
          </p:cNvCxnSpPr>
          <p:nvPr/>
        </p:nvCxnSpPr>
        <p:spPr bwMode="auto">
          <a:xfrm flipH="1">
            <a:off x="1160463" y="35353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6045" name="AutoShape 28"/>
          <p:cNvCxnSpPr>
            <a:cxnSpLocks noChangeShapeType="1"/>
            <a:stCxn id="86022" idx="5"/>
            <a:endCxn id="86043" idx="0"/>
          </p:cNvCxnSpPr>
          <p:nvPr/>
        </p:nvCxnSpPr>
        <p:spPr bwMode="auto">
          <a:xfrm>
            <a:off x="1827213" y="35353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6046" name="Oval 29"/>
          <p:cNvSpPr>
            <a:spLocks noChangeArrowheads="1"/>
          </p:cNvSpPr>
          <p:nvPr/>
        </p:nvSpPr>
        <p:spPr bwMode="auto">
          <a:xfrm>
            <a:off x="4151313" y="2514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14</a:t>
            </a:r>
          </a:p>
        </p:txBody>
      </p:sp>
      <p:sp>
        <p:nvSpPr>
          <p:cNvPr id="86047" name="Oval 30"/>
          <p:cNvSpPr>
            <a:spLocks noChangeArrowheads="1"/>
          </p:cNvSpPr>
          <p:nvPr/>
        </p:nvSpPr>
        <p:spPr bwMode="auto">
          <a:xfrm>
            <a:off x="3659188" y="32004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86048" name="Oval 31"/>
          <p:cNvSpPr>
            <a:spLocks noChangeArrowheads="1"/>
          </p:cNvSpPr>
          <p:nvPr/>
        </p:nvSpPr>
        <p:spPr bwMode="auto">
          <a:xfrm>
            <a:off x="4643438" y="32004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86049" name="AutoShape 32"/>
          <p:cNvCxnSpPr>
            <a:cxnSpLocks noChangeShapeType="1"/>
            <a:stCxn id="86046" idx="3"/>
            <a:endCxn id="86047" idx="0"/>
          </p:cNvCxnSpPr>
          <p:nvPr/>
        </p:nvCxnSpPr>
        <p:spPr bwMode="auto">
          <a:xfrm flipH="1">
            <a:off x="3905250" y="28495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6050" name="AutoShape 33"/>
          <p:cNvCxnSpPr>
            <a:cxnSpLocks noChangeShapeType="1"/>
            <a:stCxn id="86046" idx="5"/>
            <a:endCxn id="86048" idx="0"/>
          </p:cNvCxnSpPr>
          <p:nvPr/>
        </p:nvCxnSpPr>
        <p:spPr bwMode="auto">
          <a:xfrm>
            <a:off x="4572000" y="28495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6051" name="Oval 34"/>
          <p:cNvSpPr>
            <a:spLocks noChangeArrowheads="1"/>
          </p:cNvSpPr>
          <p:nvPr/>
        </p:nvSpPr>
        <p:spPr bwMode="auto">
          <a:xfrm>
            <a:off x="4151313" y="3886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86052" name="Oval 35"/>
          <p:cNvSpPr>
            <a:spLocks noChangeArrowheads="1"/>
          </p:cNvSpPr>
          <p:nvPr/>
        </p:nvSpPr>
        <p:spPr bwMode="auto">
          <a:xfrm>
            <a:off x="5135563" y="38862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23</a:t>
            </a:r>
          </a:p>
        </p:txBody>
      </p:sp>
      <p:cxnSp>
        <p:nvCxnSpPr>
          <p:cNvPr id="86053" name="AutoShape 36"/>
          <p:cNvCxnSpPr>
            <a:cxnSpLocks noChangeShapeType="1"/>
            <a:stCxn id="86048" idx="3"/>
            <a:endCxn id="86051" idx="0"/>
          </p:cNvCxnSpPr>
          <p:nvPr/>
        </p:nvCxnSpPr>
        <p:spPr bwMode="auto">
          <a:xfrm flipH="1">
            <a:off x="4397375" y="35353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6054" name="AutoShape 37"/>
          <p:cNvCxnSpPr>
            <a:cxnSpLocks noChangeShapeType="1"/>
            <a:stCxn id="86048" idx="5"/>
            <a:endCxn id="86052" idx="0"/>
          </p:cNvCxnSpPr>
          <p:nvPr/>
        </p:nvCxnSpPr>
        <p:spPr bwMode="auto">
          <a:xfrm>
            <a:off x="5064125" y="35353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6055" name="Oval 38"/>
          <p:cNvSpPr>
            <a:spLocks noChangeArrowheads="1"/>
          </p:cNvSpPr>
          <p:nvPr/>
        </p:nvSpPr>
        <p:spPr bwMode="auto">
          <a:xfrm>
            <a:off x="5629275" y="4572000"/>
            <a:ext cx="492125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44</a:t>
            </a:r>
          </a:p>
        </p:txBody>
      </p:sp>
      <p:cxnSp>
        <p:nvCxnSpPr>
          <p:cNvPr id="86056" name="AutoShape 39"/>
          <p:cNvCxnSpPr>
            <a:cxnSpLocks noChangeShapeType="1"/>
            <a:stCxn id="86052" idx="5"/>
            <a:endCxn id="86055" idx="0"/>
          </p:cNvCxnSpPr>
          <p:nvPr/>
        </p:nvCxnSpPr>
        <p:spPr bwMode="auto">
          <a:xfrm>
            <a:off x="5557838" y="42211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A84BE3-4AEB-487A-9B48-C69F18F98AE2}" type="slidenum">
              <a:rPr lang="en-GB"/>
              <a:pPr>
                <a:defRPr/>
              </a:pPr>
              <a:t>77</a:t>
            </a:fld>
            <a:endParaRPr lang="en-GB"/>
          </a:p>
        </p:txBody>
      </p:sp>
      <p:sp>
        <p:nvSpPr>
          <p:cNvPr id="615454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Balancing Trees</a:t>
            </a:r>
          </a:p>
        </p:txBody>
      </p:sp>
      <p:sp>
        <p:nvSpPr>
          <p:cNvPr id="87044" name="Oval 3"/>
          <p:cNvSpPr>
            <a:spLocks noChangeArrowheads="1"/>
          </p:cNvSpPr>
          <p:nvPr/>
        </p:nvSpPr>
        <p:spPr bwMode="auto">
          <a:xfrm>
            <a:off x="1617663" y="25146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87045" name="Oval 4"/>
          <p:cNvSpPr>
            <a:spLocks noChangeArrowheads="1"/>
          </p:cNvSpPr>
          <p:nvPr/>
        </p:nvSpPr>
        <p:spPr bwMode="auto">
          <a:xfrm>
            <a:off x="1125538" y="32004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</a:t>
            </a:r>
          </a:p>
        </p:txBody>
      </p:sp>
      <p:cxnSp>
        <p:nvCxnSpPr>
          <p:cNvPr id="87046" name="AutoShape 5"/>
          <p:cNvCxnSpPr>
            <a:cxnSpLocks noChangeShapeType="1"/>
            <a:stCxn id="87044" idx="3"/>
            <a:endCxn id="87045" idx="0"/>
          </p:cNvCxnSpPr>
          <p:nvPr/>
        </p:nvCxnSpPr>
        <p:spPr bwMode="auto">
          <a:xfrm flipH="1">
            <a:off x="1371600" y="28495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7047" name="Oval 6"/>
          <p:cNvSpPr>
            <a:spLocks noChangeArrowheads="1"/>
          </p:cNvSpPr>
          <p:nvPr/>
        </p:nvSpPr>
        <p:spPr bwMode="auto">
          <a:xfrm>
            <a:off x="4503738" y="2514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87048" name="Oval 7"/>
          <p:cNvSpPr>
            <a:spLocks noChangeArrowheads="1"/>
          </p:cNvSpPr>
          <p:nvPr/>
        </p:nvSpPr>
        <p:spPr bwMode="auto">
          <a:xfrm>
            <a:off x="4010025" y="3200400"/>
            <a:ext cx="493713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8</a:t>
            </a:r>
          </a:p>
        </p:txBody>
      </p:sp>
      <p:cxnSp>
        <p:nvCxnSpPr>
          <p:cNvPr id="87049" name="AutoShape 8"/>
          <p:cNvCxnSpPr>
            <a:cxnSpLocks noChangeShapeType="1"/>
            <a:stCxn id="87047" idx="3"/>
            <a:endCxn id="87048" idx="0"/>
          </p:cNvCxnSpPr>
          <p:nvPr/>
        </p:nvCxnSpPr>
        <p:spPr bwMode="auto">
          <a:xfrm flipH="1">
            <a:off x="4256088" y="28495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7050" name="Oval 9"/>
          <p:cNvSpPr>
            <a:spLocks noChangeArrowheads="1"/>
          </p:cNvSpPr>
          <p:nvPr/>
        </p:nvSpPr>
        <p:spPr bwMode="auto">
          <a:xfrm>
            <a:off x="3517900" y="3886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</a:t>
            </a:r>
          </a:p>
        </p:txBody>
      </p:sp>
      <p:cxnSp>
        <p:nvCxnSpPr>
          <p:cNvPr id="87051" name="AutoShape 10"/>
          <p:cNvCxnSpPr>
            <a:cxnSpLocks noChangeShapeType="1"/>
            <a:stCxn id="87048" idx="3"/>
            <a:endCxn id="87050" idx="0"/>
          </p:cNvCxnSpPr>
          <p:nvPr/>
        </p:nvCxnSpPr>
        <p:spPr bwMode="auto">
          <a:xfrm flipH="1">
            <a:off x="3763963" y="35353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7052" name="AutoShape 11"/>
          <p:cNvSpPr>
            <a:spLocks noChangeArrowheads="1"/>
          </p:cNvSpPr>
          <p:nvPr/>
        </p:nvSpPr>
        <p:spPr bwMode="auto">
          <a:xfrm>
            <a:off x="2322513" y="3200400"/>
            <a:ext cx="1336675" cy="381000"/>
          </a:xfrm>
          <a:prstGeom prst="rightArrow">
            <a:avLst>
              <a:gd name="adj1" fmla="val 50000"/>
              <a:gd name="adj2" fmla="val 94985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87053" name="Text Box 12"/>
          <p:cNvSpPr txBox="1">
            <a:spLocks noChangeArrowheads="1"/>
          </p:cNvSpPr>
          <p:nvPr/>
        </p:nvSpPr>
        <p:spPr bwMode="auto">
          <a:xfrm>
            <a:off x="2251075" y="2743200"/>
            <a:ext cx="1266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rotate left</a:t>
            </a:r>
          </a:p>
        </p:txBody>
      </p:sp>
      <p:sp>
        <p:nvSpPr>
          <p:cNvPr id="87054" name="Text Box 13"/>
          <p:cNvSpPr txBox="1">
            <a:spLocks noChangeArrowheads="1"/>
          </p:cNvSpPr>
          <p:nvPr/>
        </p:nvSpPr>
        <p:spPr bwMode="auto">
          <a:xfrm>
            <a:off x="0" y="5443538"/>
            <a:ext cx="9144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Right of Left</a:t>
            </a:r>
          </a:p>
        </p:txBody>
      </p:sp>
      <p:sp>
        <p:nvSpPr>
          <p:cNvPr id="87055" name="AutoShape 14"/>
          <p:cNvSpPr>
            <a:spLocks noChangeArrowheads="1"/>
          </p:cNvSpPr>
          <p:nvPr/>
        </p:nvSpPr>
        <p:spPr bwMode="auto">
          <a:xfrm>
            <a:off x="5276850" y="3200400"/>
            <a:ext cx="1336675" cy="381000"/>
          </a:xfrm>
          <a:prstGeom prst="rightArrow">
            <a:avLst>
              <a:gd name="adj1" fmla="val 50000"/>
              <a:gd name="adj2" fmla="val 94985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87056" name="Text Box 15"/>
          <p:cNvSpPr txBox="1">
            <a:spLocks noChangeArrowheads="1"/>
          </p:cNvSpPr>
          <p:nvPr/>
        </p:nvSpPr>
        <p:spPr bwMode="auto">
          <a:xfrm>
            <a:off x="5207000" y="2743200"/>
            <a:ext cx="16176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rotate right</a:t>
            </a:r>
          </a:p>
        </p:txBody>
      </p:sp>
      <p:sp>
        <p:nvSpPr>
          <p:cNvPr id="87057" name="Oval 16"/>
          <p:cNvSpPr>
            <a:spLocks noChangeArrowheads="1"/>
          </p:cNvSpPr>
          <p:nvPr/>
        </p:nvSpPr>
        <p:spPr bwMode="auto">
          <a:xfrm>
            <a:off x="7316788" y="2590800"/>
            <a:ext cx="493712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8</a:t>
            </a:r>
          </a:p>
        </p:txBody>
      </p:sp>
      <p:sp>
        <p:nvSpPr>
          <p:cNvPr id="87058" name="Oval 17"/>
          <p:cNvSpPr>
            <a:spLocks noChangeArrowheads="1"/>
          </p:cNvSpPr>
          <p:nvPr/>
        </p:nvSpPr>
        <p:spPr bwMode="auto">
          <a:xfrm>
            <a:off x="6824663" y="3276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</a:t>
            </a:r>
          </a:p>
        </p:txBody>
      </p:sp>
      <p:cxnSp>
        <p:nvCxnSpPr>
          <p:cNvPr id="87059" name="AutoShape 18"/>
          <p:cNvCxnSpPr>
            <a:cxnSpLocks noChangeShapeType="1"/>
            <a:stCxn id="87057" idx="3"/>
            <a:endCxn id="87058" idx="0"/>
          </p:cNvCxnSpPr>
          <p:nvPr/>
        </p:nvCxnSpPr>
        <p:spPr bwMode="auto">
          <a:xfrm flipH="1">
            <a:off x="7070725" y="29257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7060" name="Oval 19"/>
          <p:cNvSpPr>
            <a:spLocks noChangeArrowheads="1"/>
          </p:cNvSpPr>
          <p:nvPr/>
        </p:nvSpPr>
        <p:spPr bwMode="auto">
          <a:xfrm>
            <a:off x="7880350" y="3276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cxnSp>
        <p:nvCxnSpPr>
          <p:cNvPr id="87061" name="AutoShape 20"/>
          <p:cNvCxnSpPr>
            <a:cxnSpLocks noChangeShapeType="1"/>
            <a:stCxn id="87057" idx="5"/>
            <a:endCxn id="87060" idx="0"/>
          </p:cNvCxnSpPr>
          <p:nvPr/>
        </p:nvCxnSpPr>
        <p:spPr bwMode="auto">
          <a:xfrm>
            <a:off x="7737475" y="2925763"/>
            <a:ext cx="38893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7062" name="AutoShape 21"/>
          <p:cNvSpPr>
            <a:spLocks noChangeArrowheads="1"/>
          </p:cNvSpPr>
          <p:nvPr/>
        </p:nvSpPr>
        <p:spPr bwMode="auto">
          <a:xfrm>
            <a:off x="4926013" y="2209800"/>
            <a:ext cx="703262" cy="228600"/>
          </a:xfrm>
          <a:prstGeom prst="curvedDownArrow">
            <a:avLst>
              <a:gd name="adj1" fmla="val 66641"/>
              <a:gd name="adj2" fmla="val 133267"/>
              <a:gd name="adj3" fmla="val 33333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63" name="Oval 22"/>
          <p:cNvSpPr>
            <a:spLocks noChangeArrowheads="1"/>
          </p:cNvSpPr>
          <p:nvPr/>
        </p:nvSpPr>
        <p:spPr bwMode="auto">
          <a:xfrm>
            <a:off x="1547813" y="3962400"/>
            <a:ext cx="492125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8</a:t>
            </a:r>
          </a:p>
        </p:txBody>
      </p:sp>
      <p:cxnSp>
        <p:nvCxnSpPr>
          <p:cNvPr id="87064" name="AutoShape 23"/>
          <p:cNvCxnSpPr>
            <a:cxnSpLocks noChangeShapeType="1"/>
            <a:stCxn id="87045" idx="4"/>
            <a:endCxn id="87063" idx="0"/>
          </p:cNvCxnSpPr>
          <p:nvPr/>
        </p:nvCxnSpPr>
        <p:spPr bwMode="auto">
          <a:xfrm>
            <a:off x="1371600" y="3590925"/>
            <a:ext cx="422275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87065" name="AutoShape 24"/>
          <p:cNvSpPr>
            <a:spLocks noChangeArrowheads="1"/>
          </p:cNvSpPr>
          <p:nvPr/>
        </p:nvSpPr>
        <p:spPr bwMode="auto">
          <a:xfrm flipH="1">
            <a:off x="633413" y="2819400"/>
            <a:ext cx="703262" cy="228600"/>
          </a:xfrm>
          <a:prstGeom prst="curvedDownArrow">
            <a:avLst>
              <a:gd name="adj1" fmla="val 66641"/>
              <a:gd name="adj2" fmla="val 133267"/>
              <a:gd name="adj3" fmla="val 33333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2C157D-8279-48DB-B460-BCD2521FBB02}" type="slidenum">
              <a:rPr lang="en-GB"/>
              <a:pPr>
                <a:defRPr/>
              </a:pPr>
              <a:t>78</a:t>
            </a:fld>
            <a:endParaRPr lang="en-GB"/>
          </a:p>
        </p:txBody>
      </p:sp>
      <p:sp>
        <p:nvSpPr>
          <p:cNvPr id="616502" name="Rectangle 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Balancing Trees</a:t>
            </a:r>
          </a:p>
        </p:txBody>
      </p:sp>
      <p:sp>
        <p:nvSpPr>
          <p:cNvPr id="88068" name="Oval 3"/>
          <p:cNvSpPr>
            <a:spLocks noChangeArrowheads="1"/>
          </p:cNvSpPr>
          <p:nvPr/>
        </p:nvSpPr>
        <p:spPr bwMode="auto">
          <a:xfrm>
            <a:off x="1195388" y="22860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88069" name="AutoShape 4"/>
          <p:cNvSpPr>
            <a:spLocks noChangeArrowheads="1"/>
          </p:cNvSpPr>
          <p:nvPr/>
        </p:nvSpPr>
        <p:spPr bwMode="auto">
          <a:xfrm>
            <a:off x="2533650" y="2971800"/>
            <a:ext cx="914400" cy="381000"/>
          </a:xfrm>
          <a:prstGeom prst="rightArrow">
            <a:avLst>
              <a:gd name="adj1" fmla="val 50000"/>
              <a:gd name="adj2" fmla="val 64978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88070" name="Text Box 5"/>
          <p:cNvSpPr txBox="1">
            <a:spLocks noChangeArrowheads="1"/>
          </p:cNvSpPr>
          <p:nvPr/>
        </p:nvSpPr>
        <p:spPr bwMode="auto">
          <a:xfrm>
            <a:off x="2462213" y="2286000"/>
            <a:ext cx="11255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/>
              <a:t>rotate</a:t>
            </a:r>
          </a:p>
          <a:p>
            <a:r>
              <a:rPr lang="en-GB" sz="2000"/>
              <a:t>left</a:t>
            </a:r>
          </a:p>
        </p:txBody>
      </p:sp>
      <p:sp>
        <p:nvSpPr>
          <p:cNvPr id="88071" name="Oval 6"/>
          <p:cNvSpPr>
            <a:spLocks noChangeArrowheads="1"/>
          </p:cNvSpPr>
          <p:nvPr/>
        </p:nvSpPr>
        <p:spPr bwMode="auto">
          <a:xfrm>
            <a:off x="1689100" y="2971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88072" name="AutoShape 7"/>
          <p:cNvCxnSpPr>
            <a:cxnSpLocks noChangeShapeType="1"/>
            <a:stCxn id="88068" idx="5"/>
            <a:endCxn id="88071" idx="0"/>
          </p:cNvCxnSpPr>
          <p:nvPr/>
        </p:nvCxnSpPr>
        <p:spPr bwMode="auto">
          <a:xfrm>
            <a:off x="1616075" y="26209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8073" name="Text Box 8"/>
          <p:cNvSpPr txBox="1">
            <a:spLocks noChangeArrowheads="1"/>
          </p:cNvSpPr>
          <p:nvPr/>
        </p:nvSpPr>
        <p:spPr bwMode="auto">
          <a:xfrm>
            <a:off x="0" y="54864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Right of Left</a:t>
            </a:r>
          </a:p>
        </p:txBody>
      </p:sp>
      <p:sp>
        <p:nvSpPr>
          <p:cNvPr id="88074" name="Oval 9"/>
          <p:cNvSpPr>
            <a:spLocks noChangeArrowheads="1"/>
          </p:cNvSpPr>
          <p:nvPr/>
        </p:nvSpPr>
        <p:spPr bwMode="auto">
          <a:xfrm>
            <a:off x="703263" y="2971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cxnSp>
        <p:nvCxnSpPr>
          <p:cNvPr id="88075" name="AutoShape 10"/>
          <p:cNvCxnSpPr>
            <a:cxnSpLocks noChangeShapeType="1"/>
            <a:stCxn id="88068" idx="3"/>
            <a:endCxn id="88074" idx="0"/>
          </p:cNvCxnSpPr>
          <p:nvPr/>
        </p:nvCxnSpPr>
        <p:spPr bwMode="auto">
          <a:xfrm flipH="1">
            <a:off x="949325" y="26209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8076" name="Oval 11"/>
          <p:cNvSpPr>
            <a:spLocks noChangeArrowheads="1"/>
          </p:cNvSpPr>
          <p:nvPr/>
        </p:nvSpPr>
        <p:spPr bwMode="auto">
          <a:xfrm>
            <a:off x="211138" y="3657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</a:t>
            </a:r>
          </a:p>
        </p:txBody>
      </p:sp>
      <p:cxnSp>
        <p:nvCxnSpPr>
          <p:cNvPr id="88077" name="AutoShape 12"/>
          <p:cNvCxnSpPr>
            <a:cxnSpLocks noChangeShapeType="1"/>
            <a:stCxn id="88074" idx="3"/>
            <a:endCxn id="88076" idx="0"/>
          </p:cNvCxnSpPr>
          <p:nvPr/>
        </p:nvCxnSpPr>
        <p:spPr bwMode="auto">
          <a:xfrm flipH="1">
            <a:off x="457200" y="33067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8078" name="Oval 13"/>
          <p:cNvSpPr>
            <a:spLocks noChangeArrowheads="1"/>
          </p:cNvSpPr>
          <p:nvPr/>
        </p:nvSpPr>
        <p:spPr bwMode="auto">
          <a:xfrm>
            <a:off x="1195388" y="36576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14</a:t>
            </a:r>
          </a:p>
        </p:txBody>
      </p:sp>
      <p:cxnSp>
        <p:nvCxnSpPr>
          <p:cNvPr id="88079" name="AutoShape 14"/>
          <p:cNvCxnSpPr>
            <a:cxnSpLocks noChangeShapeType="1"/>
            <a:stCxn id="88074" idx="5"/>
            <a:endCxn id="88078" idx="0"/>
          </p:cNvCxnSpPr>
          <p:nvPr/>
        </p:nvCxnSpPr>
        <p:spPr bwMode="auto">
          <a:xfrm>
            <a:off x="1123950" y="33067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8080" name="Oval 15"/>
          <p:cNvSpPr>
            <a:spLocks noChangeArrowheads="1"/>
          </p:cNvSpPr>
          <p:nvPr/>
        </p:nvSpPr>
        <p:spPr bwMode="auto">
          <a:xfrm>
            <a:off x="1689100" y="4343400"/>
            <a:ext cx="492125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16</a:t>
            </a:r>
          </a:p>
        </p:txBody>
      </p:sp>
      <p:cxnSp>
        <p:nvCxnSpPr>
          <p:cNvPr id="88081" name="AutoShape 16"/>
          <p:cNvCxnSpPr>
            <a:cxnSpLocks noChangeShapeType="1"/>
            <a:stCxn id="88078" idx="5"/>
            <a:endCxn id="88080" idx="0"/>
          </p:cNvCxnSpPr>
          <p:nvPr/>
        </p:nvCxnSpPr>
        <p:spPr bwMode="auto">
          <a:xfrm>
            <a:off x="1616075" y="39925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88082" name="AutoShape 17"/>
          <p:cNvSpPr>
            <a:spLocks noChangeArrowheads="1"/>
          </p:cNvSpPr>
          <p:nvPr/>
        </p:nvSpPr>
        <p:spPr bwMode="auto">
          <a:xfrm flipH="1">
            <a:off x="211138" y="2590800"/>
            <a:ext cx="703262" cy="228600"/>
          </a:xfrm>
          <a:prstGeom prst="curvedDownArrow">
            <a:avLst>
              <a:gd name="adj1" fmla="val 66641"/>
              <a:gd name="adj2" fmla="val 133267"/>
              <a:gd name="adj3" fmla="val 33333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83" name="Oval 18"/>
          <p:cNvSpPr>
            <a:spLocks noChangeArrowheads="1"/>
          </p:cNvSpPr>
          <p:nvPr/>
        </p:nvSpPr>
        <p:spPr bwMode="auto">
          <a:xfrm>
            <a:off x="7458075" y="2286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14</a:t>
            </a:r>
          </a:p>
        </p:txBody>
      </p:sp>
      <p:sp>
        <p:nvSpPr>
          <p:cNvPr id="88084" name="Oval 19"/>
          <p:cNvSpPr>
            <a:spLocks noChangeArrowheads="1"/>
          </p:cNvSpPr>
          <p:nvPr/>
        </p:nvSpPr>
        <p:spPr bwMode="auto">
          <a:xfrm>
            <a:off x="7950200" y="29718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cxnSp>
        <p:nvCxnSpPr>
          <p:cNvPr id="88085" name="AutoShape 20"/>
          <p:cNvCxnSpPr>
            <a:cxnSpLocks noChangeShapeType="1"/>
            <a:stCxn id="88083" idx="5"/>
            <a:endCxn id="88084" idx="0"/>
          </p:cNvCxnSpPr>
          <p:nvPr/>
        </p:nvCxnSpPr>
        <p:spPr bwMode="auto">
          <a:xfrm>
            <a:off x="7878763" y="26209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8086" name="Oval 21"/>
          <p:cNvSpPr>
            <a:spLocks noChangeArrowheads="1"/>
          </p:cNvSpPr>
          <p:nvPr/>
        </p:nvSpPr>
        <p:spPr bwMode="auto">
          <a:xfrm>
            <a:off x="6965950" y="2971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cxnSp>
        <p:nvCxnSpPr>
          <p:cNvPr id="88087" name="AutoShape 22"/>
          <p:cNvCxnSpPr>
            <a:cxnSpLocks noChangeShapeType="1"/>
            <a:stCxn id="88083" idx="3"/>
            <a:endCxn id="88086" idx="0"/>
          </p:cNvCxnSpPr>
          <p:nvPr/>
        </p:nvCxnSpPr>
        <p:spPr bwMode="auto">
          <a:xfrm flipH="1">
            <a:off x="7212013" y="26209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8088" name="Oval 23"/>
          <p:cNvSpPr>
            <a:spLocks noChangeArrowheads="1"/>
          </p:cNvSpPr>
          <p:nvPr/>
        </p:nvSpPr>
        <p:spPr bwMode="auto">
          <a:xfrm>
            <a:off x="6473825" y="3657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</a:t>
            </a:r>
          </a:p>
        </p:txBody>
      </p:sp>
      <p:cxnSp>
        <p:nvCxnSpPr>
          <p:cNvPr id="88089" name="AutoShape 24"/>
          <p:cNvCxnSpPr>
            <a:cxnSpLocks noChangeShapeType="1"/>
            <a:stCxn id="88086" idx="3"/>
            <a:endCxn id="88088" idx="0"/>
          </p:cNvCxnSpPr>
          <p:nvPr/>
        </p:nvCxnSpPr>
        <p:spPr bwMode="auto">
          <a:xfrm flipH="1">
            <a:off x="6719888" y="33067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8090" name="Oval 25"/>
          <p:cNvSpPr>
            <a:spLocks noChangeArrowheads="1"/>
          </p:cNvSpPr>
          <p:nvPr/>
        </p:nvSpPr>
        <p:spPr bwMode="auto">
          <a:xfrm>
            <a:off x="7458075" y="3657600"/>
            <a:ext cx="492125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16</a:t>
            </a:r>
          </a:p>
        </p:txBody>
      </p:sp>
      <p:cxnSp>
        <p:nvCxnSpPr>
          <p:cNvPr id="88091" name="AutoShape 26"/>
          <p:cNvCxnSpPr>
            <a:cxnSpLocks noChangeShapeType="1"/>
            <a:stCxn id="88084" idx="3"/>
            <a:endCxn id="88090" idx="0"/>
          </p:cNvCxnSpPr>
          <p:nvPr/>
        </p:nvCxnSpPr>
        <p:spPr bwMode="auto">
          <a:xfrm flipH="1">
            <a:off x="7704138" y="33067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8092" name="Oval 27"/>
          <p:cNvSpPr>
            <a:spLocks noChangeArrowheads="1"/>
          </p:cNvSpPr>
          <p:nvPr/>
        </p:nvSpPr>
        <p:spPr bwMode="auto">
          <a:xfrm>
            <a:off x="4292600" y="2286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88093" name="Oval 28"/>
          <p:cNvSpPr>
            <a:spLocks noChangeArrowheads="1"/>
          </p:cNvSpPr>
          <p:nvPr/>
        </p:nvSpPr>
        <p:spPr bwMode="auto">
          <a:xfrm>
            <a:off x="4784725" y="2971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88094" name="AutoShape 29"/>
          <p:cNvCxnSpPr>
            <a:cxnSpLocks noChangeShapeType="1"/>
            <a:stCxn id="88092" idx="5"/>
            <a:endCxn id="88093" idx="0"/>
          </p:cNvCxnSpPr>
          <p:nvPr/>
        </p:nvCxnSpPr>
        <p:spPr bwMode="auto">
          <a:xfrm>
            <a:off x="4713288" y="26209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8095" name="Oval 30"/>
          <p:cNvSpPr>
            <a:spLocks noChangeArrowheads="1"/>
          </p:cNvSpPr>
          <p:nvPr/>
        </p:nvSpPr>
        <p:spPr bwMode="auto">
          <a:xfrm>
            <a:off x="3798888" y="29718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14</a:t>
            </a:r>
          </a:p>
        </p:txBody>
      </p:sp>
      <p:cxnSp>
        <p:nvCxnSpPr>
          <p:cNvPr id="88096" name="AutoShape 31"/>
          <p:cNvCxnSpPr>
            <a:cxnSpLocks noChangeShapeType="1"/>
            <a:stCxn id="88092" idx="3"/>
            <a:endCxn id="88095" idx="0"/>
          </p:cNvCxnSpPr>
          <p:nvPr/>
        </p:nvCxnSpPr>
        <p:spPr bwMode="auto">
          <a:xfrm flipH="1">
            <a:off x="4046538" y="26209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8097" name="Oval 32"/>
          <p:cNvSpPr>
            <a:spLocks noChangeArrowheads="1"/>
          </p:cNvSpPr>
          <p:nvPr/>
        </p:nvSpPr>
        <p:spPr bwMode="auto">
          <a:xfrm>
            <a:off x="3306763" y="3657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cxnSp>
        <p:nvCxnSpPr>
          <p:cNvPr id="88098" name="AutoShape 33"/>
          <p:cNvCxnSpPr>
            <a:cxnSpLocks noChangeShapeType="1"/>
            <a:stCxn id="88095" idx="3"/>
            <a:endCxn id="88097" idx="0"/>
          </p:cNvCxnSpPr>
          <p:nvPr/>
        </p:nvCxnSpPr>
        <p:spPr bwMode="auto">
          <a:xfrm flipH="1">
            <a:off x="3552825" y="33067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8099" name="Oval 34"/>
          <p:cNvSpPr>
            <a:spLocks noChangeArrowheads="1"/>
          </p:cNvSpPr>
          <p:nvPr/>
        </p:nvSpPr>
        <p:spPr bwMode="auto">
          <a:xfrm>
            <a:off x="4292600" y="3657600"/>
            <a:ext cx="492125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16</a:t>
            </a:r>
          </a:p>
        </p:txBody>
      </p:sp>
      <p:cxnSp>
        <p:nvCxnSpPr>
          <p:cNvPr id="88100" name="AutoShape 35"/>
          <p:cNvCxnSpPr>
            <a:cxnSpLocks noChangeShapeType="1"/>
            <a:stCxn id="88095" idx="5"/>
            <a:endCxn id="88099" idx="0"/>
          </p:cNvCxnSpPr>
          <p:nvPr/>
        </p:nvCxnSpPr>
        <p:spPr bwMode="auto">
          <a:xfrm>
            <a:off x="4219575" y="33067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8101" name="Oval 36"/>
          <p:cNvSpPr>
            <a:spLocks noChangeArrowheads="1"/>
          </p:cNvSpPr>
          <p:nvPr/>
        </p:nvSpPr>
        <p:spPr bwMode="auto">
          <a:xfrm>
            <a:off x="2814638" y="43434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</a:t>
            </a:r>
          </a:p>
        </p:txBody>
      </p:sp>
      <p:cxnSp>
        <p:nvCxnSpPr>
          <p:cNvPr id="88102" name="AutoShape 37"/>
          <p:cNvCxnSpPr>
            <a:cxnSpLocks noChangeShapeType="1"/>
            <a:stCxn id="88097" idx="3"/>
            <a:endCxn id="88101" idx="0"/>
          </p:cNvCxnSpPr>
          <p:nvPr/>
        </p:nvCxnSpPr>
        <p:spPr bwMode="auto">
          <a:xfrm flipH="1">
            <a:off x="3060700" y="39925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8103" name="AutoShape 38"/>
          <p:cNvSpPr>
            <a:spLocks noChangeArrowheads="1"/>
          </p:cNvSpPr>
          <p:nvPr/>
        </p:nvSpPr>
        <p:spPr bwMode="auto">
          <a:xfrm>
            <a:off x="4714875" y="2057400"/>
            <a:ext cx="703263" cy="228600"/>
          </a:xfrm>
          <a:prstGeom prst="curvedDownArrow">
            <a:avLst>
              <a:gd name="adj1" fmla="val 66641"/>
              <a:gd name="adj2" fmla="val 133268"/>
              <a:gd name="adj3" fmla="val 33333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104" name="Oval 39"/>
          <p:cNvSpPr>
            <a:spLocks noChangeArrowheads="1"/>
          </p:cNvSpPr>
          <p:nvPr/>
        </p:nvSpPr>
        <p:spPr bwMode="auto">
          <a:xfrm>
            <a:off x="8443913" y="3657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88105" name="AutoShape 40"/>
          <p:cNvCxnSpPr>
            <a:cxnSpLocks noChangeShapeType="1"/>
            <a:stCxn id="88084" idx="5"/>
            <a:endCxn id="88104" idx="0"/>
          </p:cNvCxnSpPr>
          <p:nvPr/>
        </p:nvCxnSpPr>
        <p:spPr bwMode="auto">
          <a:xfrm>
            <a:off x="8370888" y="33067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8106" name="AutoShape 41"/>
          <p:cNvSpPr>
            <a:spLocks noChangeArrowheads="1"/>
          </p:cNvSpPr>
          <p:nvPr/>
        </p:nvSpPr>
        <p:spPr bwMode="auto">
          <a:xfrm>
            <a:off x="5699125" y="2971800"/>
            <a:ext cx="914400" cy="381000"/>
          </a:xfrm>
          <a:prstGeom prst="rightArrow">
            <a:avLst>
              <a:gd name="adj1" fmla="val 50000"/>
              <a:gd name="adj2" fmla="val 64978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88107" name="Text Box 42"/>
          <p:cNvSpPr txBox="1">
            <a:spLocks noChangeArrowheads="1"/>
          </p:cNvSpPr>
          <p:nvPr/>
        </p:nvSpPr>
        <p:spPr bwMode="auto">
          <a:xfrm>
            <a:off x="5629275" y="2286000"/>
            <a:ext cx="1125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/>
              <a:t>rotate</a:t>
            </a:r>
          </a:p>
          <a:p>
            <a:r>
              <a:rPr lang="en-GB" sz="2000"/>
              <a:t>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E91A1-B390-43A6-B62D-94880242DE22}" type="slidenum">
              <a:rPr lang="en-GB"/>
              <a:pPr>
                <a:defRPr/>
              </a:pPr>
              <a:t>79</a:t>
            </a:fld>
            <a:endParaRPr lang="en-GB"/>
          </a:p>
        </p:txBody>
      </p:sp>
      <p:sp>
        <p:nvSpPr>
          <p:cNvPr id="617502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Balancing Trees</a:t>
            </a:r>
          </a:p>
        </p:txBody>
      </p:sp>
      <p:sp>
        <p:nvSpPr>
          <p:cNvPr id="89092" name="Oval 3"/>
          <p:cNvSpPr>
            <a:spLocks noChangeArrowheads="1"/>
          </p:cNvSpPr>
          <p:nvPr/>
        </p:nvSpPr>
        <p:spPr bwMode="auto">
          <a:xfrm>
            <a:off x="563563" y="2514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89093" name="Oval 4"/>
          <p:cNvSpPr>
            <a:spLocks noChangeArrowheads="1"/>
          </p:cNvSpPr>
          <p:nvPr/>
        </p:nvSpPr>
        <p:spPr bwMode="auto">
          <a:xfrm>
            <a:off x="1266825" y="32004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44</a:t>
            </a:r>
          </a:p>
        </p:txBody>
      </p:sp>
      <p:cxnSp>
        <p:nvCxnSpPr>
          <p:cNvPr id="89094" name="AutoShape 5"/>
          <p:cNvCxnSpPr>
            <a:cxnSpLocks noChangeShapeType="1"/>
            <a:stCxn id="89092" idx="5"/>
            <a:endCxn id="89093" idx="1"/>
          </p:cNvCxnSpPr>
          <p:nvPr/>
        </p:nvCxnSpPr>
        <p:spPr bwMode="auto">
          <a:xfrm>
            <a:off x="984250" y="2849563"/>
            <a:ext cx="354013" cy="396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9095" name="AutoShape 6"/>
          <p:cNvSpPr>
            <a:spLocks noChangeArrowheads="1"/>
          </p:cNvSpPr>
          <p:nvPr/>
        </p:nvSpPr>
        <p:spPr bwMode="auto">
          <a:xfrm>
            <a:off x="2462213" y="3200400"/>
            <a:ext cx="1336675" cy="381000"/>
          </a:xfrm>
          <a:prstGeom prst="rightArrow">
            <a:avLst>
              <a:gd name="adj1" fmla="val 50000"/>
              <a:gd name="adj2" fmla="val 94985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89096" name="Text Box 7"/>
          <p:cNvSpPr txBox="1">
            <a:spLocks noChangeArrowheads="1"/>
          </p:cNvSpPr>
          <p:nvPr/>
        </p:nvSpPr>
        <p:spPr bwMode="auto">
          <a:xfrm>
            <a:off x="2392363" y="2743200"/>
            <a:ext cx="14779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rotate right</a:t>
            </a:r>
          </a:p>
        </p:txBody>
      </p:sp>
      <p:sp>
        <p:nvSpPr>
          <p:cNvPr id="89097" name="Text Box 8"/>
          <p:cNvSpPr txBox="1">
            <a:spLocks noChangeArrowheads="1"/>
          </p:cNvSpPr>
          <p:nvPr/>
        </p:nvSpPr>
        <p:spPr bwMode="auto">
          <a:xfrm>
            <a:off x="0" y="5541963"/>
            <a:ext cx="9144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Left of Right</a:t>
            </a:r>
          </a:p>
        </p:txBody>
      </p:sp>
      <p:sp>
        <p:nvSpPr>
          <p:cNvPr id="89098" name="AutoShape 9"/>
          <p:cNvSpPr>
            <a:spLocks noChangeArrowheads="1"/>
          </p:cNvSpPr>
          <p:nvPr/>
        </p:nvSpPr>
        <p:spPr bwMode="auto">
          <a:xfrm>
            <a:off x="5418138" y="3200400"/>
            <a:ext cx="1336675" cy="381000"/>
          </a:xfrm>
          <a:prstGeom prst="rightArrow">
            <a:avLst>
              <a:gd name="adj1" fmla="val 50000"/>
              <a:gd name="adj2" fmla="val 94985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89099" name="Text Box 10"/>
          <p:cNvSpPr txBox="1">
            <a:spLocks noChangeArrowheads="1"/>
          </p:cNvSpPr>
          <p:nvPr/>
        </p:nvSpPr>
        <p:spPr bwMode="auto">
          <a:xfrm>
            <a:off x="5346700" y="2743200"/>
            <a:ext cx="1619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rotate left</a:t>
            </a:r>
          </a:p>
        </p:txBody>
      </p:sp>
      <p:sp>
        <p:nvSpPr>
          <p:cNvPr id="89100" name="Oval 11"/>
          <p:cNvSpPr>
            <a:spLocks noChangeArrowheads="1"/>
          </p:cNvSpPr>
          <p:nvPr/>
        </p:nvSpPr>
        <p:spPr bwMode="auto">
          <a:xfrm>
            <a:off x="7458075" y="2590800"/>
            <a:ext cx="492125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89101" name="Oval 12"/>
          <p:cNvSpPr>
            <a:spLocks noChangeArrowheads="1"/>
          </p:cNvSpPr>
          <p:nvPr/>
        </p:nvSpPr>
        <p:spPr bwMode="auto">
          <a:xfrm>
            <a:off x="6965950" y="3276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cxnSp>
        <p:nvCxnSpPr>
          <p:cNvPr id="89102" name="AutoShape 13"/>
          <p:cNvCxnSpPr>
            <a:cxnSpLocks noChangeShapeType="1"/>
            <a:stCxn id="89100" idx="3"/>
            <a:endCxn id="89101" idx="0"/>
          </p:cNvCxnSpPr>
          <p:nvPr/>
        </p:nvCxnSpPr>
        <p:spPr bwMode="auto">
          <a:xfrm flipH="1">
            <a:off x="7212013" y="29257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9103" name="Oval 14"/>
          <p:cNvSpPr>
            <a:spLocks noChangeArrowheads="1"/>
          </p:cNvSpPr>
          <p:nvPr/>
        </p:nvSpPr>
        <p:spPr bwMode="auto">
          <a:xfrm>
            <a:off x="8021638" y="3276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44</a:t>
            </a:r>
          </a:p>
        </p:txBody>
      </p:sp>
      <p:cxnSp>
        <p:nvCxnSpPr>
          <p:cNvPr id="89104" name="AutoShape 15"/>
          <p:cNvCxnSpPr>
            <a:cxnSpLocks noChangeShapeType="1"/>
            <a:stCxn id="89100" idx="5"/>
            <a:endCxn id="89103" idx="0"/>
          </p:cNvCxnSpPr>
          <p:nvPr/>
        </p:nvCxnSpPr>
        <p:spPr bwMode="auto">
          <a:xfrm>
            <a:off x="7878763" y="2925763"/>
            <a:ext cx="38893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9105" name="AutoShape 16"/>
          <p:cNvSpPr>
            <a:spLocks noChangeArrowheads="1"/>
          </p:cNvSpPr>
          <p:nvPr/>
        </p:nvSpPr>
        <p:spPr bwMode="auto">
          <a:xfrm>
            <a:off x="1477963" y="2819400"/>
            <a:ext cx="703262" cy="228600"/>
          </a:xfrm>
          <a:prstGeom prst="curvedDownArrow">
            <a:avLst>
              <a:gd name="adj1" fmla="val 66641"/>
              <a:gd name="adj2" fmla="val 133267"/>
              <a:gd name="adj3" fmla="val 33333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106" name="Oval 17"/>
          <p:cNvSpPr>
            <a:spLocks noChangeArrowheads="1"/>
          </p:cNvSpPr>
          <p:nvPr/>
        </p:nvSpPr>
        <p:spPr bwMode="auto">
          <a:xfrm>
            <a:off x="633413" y="3962400"/>
            <a:ext cx="492125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cxnSp>
        <p:nvCxnSpPr>
          <p:cNvPr id="89107" name="AutoShape 18"/>
          <p:cNvCxnSpPr>
            <a:cxnSpLocks noChangeShapeType="1"/>
            <a:stCxn id="89093" idx="3"/>
            <a:endCxn id="89106" idx="0"/>
          </p:cNvCxnSpPr>
          <p:nvPr/>
        </p:nvCxnSpPr>
        <p:spPr bwMode="auto">
          <a:xfrm flipH="1">
            <a:off x="879475" y="3535363"/>
            <a:ext cx="458788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89108" name="AutoShape 19"/>
          <p:cNvSpPr>
            <a:spLocks noChangeArrowheads="1"/>
          </p:cNvSpPr>
          <p:nvPr/>
        </p:nvSpPr>
        <p:spPr bwMode="auto">
          <a:xfrm flipH="1">
            <a:off x="3376613" y="2209800"/>
            <a:ext cx="704850" cy="228600"/>
          </a:xfrm>
          <a:prstGeom prst="curvedDownArrow">
            <a:avLst>
              <a:gd name="adj1" fmla="val 66791"/>
              <a:gd name="adj2" fmla="val 133568"/>
              <a:gd name="adj3" fmla="val 33333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109" name="Oval 20"/>
          <p:cNvSpPr>
            <a:spLocks noChangeArrowheads="1"/>
          </p:cNvSpPr>
          <p:nvPr/>
        </p:nvSpPr>
        <p:spPr bwMode="auto">
          <a:xfrm>
            <a:off x="3798888" y="25908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89110" name="Oval 21"/>
          <p:cNvSpPr>
            <a:spLocks noChangeArrowheads="1"/>
          </p:cNvSpPr>
          <p:nvPr/>
        </p:nvSpPr>
        <p:spPr bwMode="auto">
          <a:xfrm>
            <a:off x="4503738" y="3276600"/>
            <a:ext cx="492125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cxnSp>
        <p:nvCxnSpPr>
          <p:cNvPr id="89111" name="AutoShape 22"/>
          <p:cNvCxnSpPr>
            <a:cxnSpLocks noChangeShapeType="1"/>
            <a:stCxn id="89109" idx="5"/>
            <a:endCxn id="89110" idx="1"/>
          </p:cNvCxnSpPr>
          <p:nvPr/>
        </p:nvCxnSpPr>
        <p:spPr bwMode="auto">
          <a:xfrm>
            <a:off x="4219575" y="2925763"/>
            <a:ext cx="355600" cy="396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9112" name="Oval 23"/>
          <p:cNvSpPr>
            <a:spLocks noChangeArrowheads="1"/>
          </p:cNvSpPr>
          <p:nvPr/>
        </p:nvSpPr>
        <p:spPr bwMode="auto">
          <a:xfrm>
            <a:off x="5065713" y="4038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44</a:t>
            </a:r>
          </a:p>
        </p:txBody>
      </p:sp>
      <p:cxnSp>
        <p:nvCxnSpPr>
          <p:cNvPr id="89113" name="AutoShape 24"/>
          <p:cNvCxnSpPr>
            <a:cxnSpLocks noChangeShapeType="1"/>
            <a:stCxn id="89110" idx="5"/>
            <a:endCxn id="89112" idx="0"/>
          </p:cNvCxnSpPr>
          <p:nvPr/>
        </p:nvCxnSpPr>
        <p:spPr bwMode="auto">
          <a:xfrm>
            <a:off x="4924425" y="3611563"/>
            <a:ext cx="387350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EC85ED-8E56-4C01-B97E-235BF2E0DEFB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err="1" smtClean="0">
                <a:solidFill>
                  <a:schemeClr val="accent1">
                    <a:satMod val="150000"/>
                  </a:schemeClr>
                </a:solidFill>
              </a:rPr>
              <a:t>Trees:Terminology</a:t>
            </a:r>
            <a:endParaRPr lang="en-GB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953000"/>
          </a:xfrm>
        </p:spPr>
        <p:txBody>
          <a:bodyPr rtlCol="0">
            <a:normAutofit lnSpcReduction="10000"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 2"/>
              <a:buChar char=""/>
              <a:defRPr/>
            </a:pPr>
            <a:r>
              <a:rPr lang="en-GB" sz="2800" dirty="0">
                <a:solidFill>
                  <a:srgbClr val="FF0000"/>
                </a:solidFill>
              </a:rPr>
              <a:t>Leaf</a:t>
            </a:r>
            <a:r>
              <a:rPr lang="en-GB" sz="2800" dirty="0"/>
              <a:t>: node with </a:t>
            </a:r>
            <a:r>
              <a:rPr lang="en-GB" sz="2800" dirty="0" err="1">
                <a:solidFill>
                  <a:srgbClr val="0000FF"/>
                </a:solidFill>
              </a:rPr>
              <a:t>outdegree</a:t>
            </a:r>
            <a:r>
              <a:rPr lang="en-GB" sz="2800" dirty="0"/>
              <a:t> </a:t>
            </a:r>
            <a:r>
              <a:rPr lang="en-GB" sz="2800" dirty="0" smtClean="0">
                <a:solidFill>
                  <a:srgbClr val="0000FF"/>
                </a:solidFill>
              </a:rPr>
              <a:t>0</a:t>
            </a:r>
            <a:endParaRPr lang="en-GB" sz="2800" dirty="0">
              <a:solidFill>
                <a:srgbClr val="0000FF"/>
              </a:solidFill>
            </a:endParaRP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 2"/>
              <a:buChar char=""/>
              <a:defRPr/>
            </a:pPr>
            <a:r>
              <a:rPr lang="en-GB" sz="2800" dirty="0">
                <a:solidFill>
                  <a:srgbClr val="FF0000"/>
                </a:solidFill>
              </a:rPr>
              <a:t>Internal</a:t>
            </a:r>
            <a:r>
              <a:rPr lang="en-GB" sz="2800" dirty="0">
                <a:solidFill>
                  <a:schemeClr val="accent2"/>
                </a:solidFill>
              </a:rPr>
              <a:t> </a:t>
            </a:r>
            <a:r>
              <a:rPr lang="en-GB" sz="2800" dirty="0">
                <a:solidFill>
                  <a:srgbClr val="FF0000"/>
                </a:solidFill>
              </a:rPr>
              <a:t>node</a:t>
            </a:r>
            <a:r>
              <a:rPr lang="en-GB" sz="2800" dirty="0"/>
              <a:t>: not a </a:t>
            </a:r>
            <a:r>
              <a:rPr lang="en-GB" sz="2800" dirty="0">
                <a:solidFill>
                  <a:srgbClr val="0000FF"/>
                </a:solidFill>
              </a:rPr>
              <a:t>root</a:t>
            </a:r>
            <a:r>
              <a:rPr lang="en-GB" sz="2800" dirty="0"/>
              <a:t> or a </a:t>
            </a:r>
            <a:r>
              <a:rPr lang="en-GB" sz="2800" dirty="0">
                <a:solidFill>
                  <a:srgbClr val="0000FF"/>
                </a:solidFill>
              </a:rPr>
              <a:t>leaf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 2"/>
              <a:buChar char=""/>
              <a:defRPr/>
            </a:pPr>
            <a:r>
              <a:rPr lang="en-GB" sz="2800" dirty="0">
                <a:solidFill>
                  <a:srgbClr val="FF0000"/>
                </a:solidFill>
              </a:rPr>
              <a:t>Parent</a:t>
            </a:r>
            <a:r>
              <a:rPr lang="en-GB" sz="2800" dirty="0"/>
              <a:t>: node with </a:t>
            </a:r>
            <a:r>
              <a:rPr lang="en-GB" sz="2800" dirty="0" err="1">
                <a:solidFill>
                  <a:srgbClr val="0000FF"/>
                </a:solidFill>
              </a:rPr>
              <a:t>outdegree</a:t>
            </a:r>
            <a:r>
              <a:rPr lang="en-GB" sz="2800" dirty="0"/>
              <a:t> greater than </a:t>
            </a:r>
            <a:r>
              <a:rPr lang="en-GB" sz="2800" dirty="0">
                <a:solidFill>
                  <a:srgbClr val="0000FF"/>
                </a:solidFill>
              </a:rPr>
              <a:t>0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 2"/>
              <a:buChar char=""/>
              <a:defRPr/>
            </a:pPr>
            <a:r>
              <a:rPr lang="en-GB" sz="2800" dirty="0">
                <a:solidFill>
                  <a:srgbClr val="FF0000"/>
                </a:solidFill>
              </a:rPr>
              <a:t>Child</a:t>
            </a:r>
            <a:r>
              <a:rPr lang="en-GB" sz="2800" dirty="0"/>
              <a:t>: node with </a:t>
            </a:r>
            <a:r>
              <a:rPr lang="en-GB" sz="2800" dirty="0" err="1">
                <a:solidFill>
                  <a:srgbClr val="0000FF"/>
                </a:solidFill>
              </a:rPr>
              <a:t>indegree</a:t>
            </a:r>
            <a:r>
              <a:rPr lang="en-GB" sz="2800" dirty="0"/>
              <a:t> greater than </a:t>
            </a:r>
            <a:r>
              <a:rPr lang="en-GB" sz="2800" dirty="0">
                <a:solidFill>
                  <a:srgbClr val="0000FF"/>
                </a:solidFill>
              </a:rPr>
              <a:t>0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 2"/>
              <a:buChar char=""/>
              <a:defRPr/>
            </a:pPr>
            <a:r>
              <a:rPr lang="en-GB" sz="2800" dirty="0">
                <a:solidFill>
                  <a:srgbClr val="FF0000"/>
                </a:solidFill>
              </a:rPr>
              <a:t>Siblings</a:t>
            </a:r>
            <a:r>
              <a:rPr lang="en-GB" sz="2800" dirty="0"/>
              <a:t>: nodes with the same </a:t>
            </a:r>
            <a:r>
              <a:rPr lang="en-GB" sz="2800" dirty="0">
                <a:solidFill>
                  <a:srgbClr val="0000FF"/>
                </a:solidFill>
              </a:rPr>
              <a:t>parent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 2"/>
              <a:buChar char=""/>
              <a:defRPr/>
            </a:pPr>
            <a:r>
              <a:rPr lang="en-GB" sz="2800" dirty="0">
                <a:solidFill>
                  <a:srgbClr val="FF0000"/>
                </a:solidFill>
              </a:rPr>
              <a:t>Path</a:t>
            </a:r>
            <a:r>
              <a:rPr lang="en-GB" sz="2800" dirty="0"/>
              <a:t>: sequence of adjacent </a:t>
            </a:r>
            <a:r>
              <a:rPr lang="en-GB" sz="2800" dirty="0" smtClean="0"/>
              <a:t>nodes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 2"/>
              <a:buChar char=""/>
              <a:defRPr/>
            </a:pPr>
            <a:r>
              <a:rPr lang="en-GB" sz="2800" dirty="0" smtClean="0">
                <a:solidFill>
                  <a:srgbClr val="FF0000"/>
                </a:solidFill>
              </a:rPr>
              <a:t>Ancestor</a:t>
            </a:r>
            <a:r>
              <a:rPr lang="en-GB" sz="2800" dirty="0" smtClean="0"/>
              <a:t>: node in the path from the </a:t>
            </a:r>
            <a:r>
              <a:rPr lang="en-GB" sz="2800" dirty="0" smtClean="0">
                <a:solidFill>
                  <a:srgbClr val="0000FF"/>
                </a:solidFill>
              </a:rPr>
              <a:t>root</a:t>
            </a:r>
            <a:r>
              <a:rPr lang="en-GB" sz="2800" dirty="0" smtClean="0"/>
              <a:t> to the </a:t>
            </a:r>
            <a:r>
              <a:rPr lang="en-GB" sz="2800" dirty="0" smtClean="0">
                <a:solidFill>
                  <a:srgbClr val="0000FF"/>
                </a:solidFill>
              </a:rPr>
              <a:t>node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 2"/>
              <a:buChar char=""/>
              <a:defRPr/>
            </a:pPr>
            <a:r>
              <a:rPr lang="en-GB" sz="2800" dirty="0" smtClean="0">
                <a:solidFill>
                  <a:srgbClr val="FF0000"/>
                </a:solidFill>
              </a:rPr>
              <a:t>Descendent</a:t>
            </a:r>
            <a:r>
              <a:rPr lang="en-GB" sz="2800" dirty="0" smtClean="0"/>
              <a:t>: node in a path from the </a:t>
            </a:r>
            <a:r>
              <a:rPr lang="en-GB" sz="2800" dirty="0" smtClean="0">
                <a:solidFill>
                  <a:srgbClr val="0000FF"/>
                </a:solidFill>
              </a:rPr>
              <a:t>node</a:t>
            </a:r>
            <a:r>
              <a:rPr lang="en-GB" sz="2800" dirty="0" smtClean="0"/>
              <a:t> to a </a:t>
            </a:r>
            <a:r>
              <a:rPr lang="en-GB" sz="2800" dirty="0" smtClean="0">
                <a:solidFill>
                  <a:srgbClr val="0000FF"/>
                </a:solidFill>
              </a:rPr>
              <a:t>leaf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 2"/>
              <a:buChar char=""/>
              <a:defRPr/>
            </a:pPr>
            <a:r>
              <a:rPr lang="en-GB" sz="2800" dirty="0" smtClean="0">
                <a:solidFill>
                  <a:srgbClr val="FF0000"/>
                </a:solidFill>
              </a:rPr>
              <a:t>Level</a:t>
            </a:r>
            <a:r>
              <a:rPr lang="en-GB" sz="2800" dirty="0" smtClean="0"/>
              <a:t>: the node's distance from the </a:t>
            </a:r>
            <a:r>
              <a:rPr lang="en-GB" sz="2800" dirty="0" smtClean="0">
                <a:solidFill>
                  <a:srgbClr val="0000FF"/>
                </a:solidFill>
              </a:rPr>
              <a:t>root</a:t>
            </a:r>
            <a:r>
              <a:rPr lang="en-GB" sz="2800" dirty="0" smtClean="0"/>
              <a:t> (at level </a:t>
            </a:r>
            <a:r>
              <a:rPr lang="en-GB" sz="2800" dirty="0" smtClean="0">
                <a:solidFill>
                  <a:srgbClr val="0000FF"/>
                </a:solidFill>
              </a:rPr>
              <a:t>0</a:t>
            </a:r>
            <a:r>
              <a:rPr lang="en-GB" sz="2800" dirty="0" smtClean="0"/>
              <a:t>)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 2"/>
              <a:buChar char=""/>
              <a:defRPr/>
            </a:pPr>
            <a:r>
              <a:rPr lang="en-GB" sz="2800" dirty="0" smtClean="0">
                <a:solidFill>
                  <a:srgbClr val="FF0000"/>
                </a:solidFill>
              </a:rPr>
              <a:t>Height</a:t>
            </a:r>
            <a:r>
              <a:rPr lang="en-GB" sz="2800" dirty="0" smtClean="0"/>
              <a:t> </a:t>
            </a:r>
            <a:r>
              <a:rPr lang="en-GB" sz="2800" dirty="0" smtClean="0">
                <a:solidFill>
                  <a:srgbClr val="FF0000"/>
                </a:solidFill>
              </a:rPr>
              <a:t>(Depth)</a:t>
            </a:r>
            <a:r>
              <a:rPr lang="en-GB" sz="2800" dirty="0" smtClean="0"/>
              <a:t>: the level of the leaf in the longest path from the </a:t>
            </a:r>
            <a:r>
              <a:rPr lang="en-GB" sz="2800" dirty="0" smtClean="0">
                <a:solidFill>
                  <a:srgbClr val="0000FF"/>
                </a:solidFill>
              </a:rPr>
              <a:t>root</a:t>
            </a:r>
            <a:r>
              <a:rPr lang="en-GB" sz="2800" dirty="0" smtClean="0"/>
              <a:t> plus </a:t>
            </a:r>
            <a:r>
              <a:rPr lang="en-GB" sz="2800" dirty="0" smtClean="0">
                <a:solidFill>
                  <a:srgbClr val="0000FF"/>
                </a:solidFill>
              </a:rPr>
              <a:t>1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 2"/>
              <a:buChar char=""/>
              <a:defRPr/>
            </a:pPr>
            <a:r>
              <a:rPr lang="en-GB" sz="2800" dirty="0" smtClean="0">
                <a:solidFill>
                  <a:srgbClr val="FF0000"/>
                </a:solidFill>
              </a:rPr>
              <a:t>Sub-tree</a:t>
            </a:r>
            <a:r>
              <a:rPr lang="en-GB" sz="2800" dirty="0" smtClean="0"/>
              <a:t>: connected structure below the </a:t>
            </a:r>
            <a:r>
              <a:rPr lang="en-GB" sz="2800" dirty="0" smtClean="0">
                <a:solidFill>
                  <a:srgbClr val="0000FF"/>
                </a:solidFill>
              </a:rPr>
              <a:t>root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ED6FDD-6DA2-4F94-8DC1-045D32648E14}" type="slidenum">
              <a:rPr lang="en-GB"/>
              <a:pPr>
                <a:defRPr/>
              </a:pPr>
              <a:t>80</a:t>
            </a:fld>
            <a:endParaRPr lang="en-GB"/>
          </a:p>
        </p:txBody>
      </p:sp>
      <p:sp>
        <p:nvSpPr>
          <p:cNvPr id="618550" name="Rectangle 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Balancing Trees</a:t>
            </a:r>
          </a:p>
        </p:txBody>
      </p:sp>
      <p:sp>
        <p:nvSpPr>
          <p:cNvPr id="90116" name="Oval 3"/>
          <p:cNvSpPr>
            <a:spLocks noChangeArrowheads="1"/>
          </p:cNvSpPr>
          <p:nvPr/>
        </p:nvSpPr>
        <p:spPr bwMode="auto">
          <a:xfrm>
            <a:off x="703263" y="2286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90117" name="Oval 4"/>
          <p:cNvSpPr>
            <a:spLocks noChangeArrowheads="1"/>
          </p:cNvSpPr>
          <p:nvPr/>
        </p:nvSpPr>
        <p:spPr bwMode="auto">
          <a:xfrm>
            <a:off x="211138" y="2971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90118" name="Oval 5"/>
          <p:cNvSpPr>
            <a:spLocks noChangeArrowheads="1"/>
          </p:cNvSpPr>
          <p:nvPr/>
        </p:nvSpPr>
        <p:spPr bwMode="auto">
          <a:xfrm>
            <a:off x="1195388" y="29718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44</a:t>
            </a:r>
          </a:p>
        </p:txBody>
      </p:sp>
      <p:cxnSp>
        <p:nvCxnSpPr>
          <p:cNvPr id="90119" name="AutoShape 6"/>
          <p:cNvCxnSpPr>
            <a:cxnSpLocks noChangeShapeType="1"/>
            <a:stCxn id="90116" idx="3"/>
            <a:endCxn id="90117" idx="0"/>
          </p:cNvCxnSpPr>
          <p:nvPr/>
        </p:nvCxnSpPr>
        <p:spPr bwMode="auto">
          <a:xfrm flipH="1">
            <a:off x="457200" y="26209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0120" name="AutoShape 7"/>
          <p:cNvCxnSpPr>
            <a:cxnSpLocks noChangeShapeType="1"/>
            <a:stCxn id="90116" idx="5"/>
            <a:endCxn id="90118" idx="0"/>
          </p:cNvCxnSpPr>
          <p:nvPr/>
        </p:nvCxnSpPr>
        <p:spPr bwMode="auto">
          <a:xfrm>
            <a:off x="1123950" y="26209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0121" name="AutoShape 8"/>
          <p:cNvSpPr>
            <a:spLocks noChangeArrowheads="1"/>
          </p:cNvSpPr>
          <p:nvPr/>
        </p:nvSpPr>
        <p:spPr bwMode="auto">
          <a:xfrm>
            <a:off x="2322513" y="2971800"/>
            <a:ext cx="914400" cy="381000"/>
          </a:xfrm>
          <a:prstGeom prst="rightArrow">
            <a:avLst>
              <a:gd name="adj1" fmla="val 50000"/>
              <a:gd name="adj2" fmla="val 64978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90122" name="Text Box 9"/>
          <p:cNvSpPr txBox="1">
            <a:spLocks noChangeArrowheads="1"/>
          </p:cNvSpPr>
          <p:nvPr/>
        </p:nvSpPr>
        <p:spPr bwMode="auto">
          <a:xfrm>
            <a:off x="2251075" y="2286000"/>
            <a:ext cx="1125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/>
              <a:t>rotate</a:t>
            </a:r>
          </a:p>
          <a:p>
            <a:r>
              <a:rPr lang="en-GB" sz="2000"/>
              <a:t>right</a:t>
            </a:r>
          </a:p>
        </p:txBody>
      </p:sp>
      <p:sp>
        <p:nvSpPr>
          <p:cNvPr id="90123" name="Oval 10"/>
          <p:cNvSpPr>
            <a:spLocks noChangeArrowheads="1"/>
          </p:cNvSpPr>
          <p:nvPr/>
        </p:nvSpPr>
        <p:spPr bwMode="auto">
          <a:xfrm>
            <a:off x="1689100" y="3657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52</a:t>
            </a:r>
          </a:p>
        </p:txBody>
      </p:sp>
      <p:cxnSp>
        <p:nvCxnSpPr>
          <p:cNvPr id="90124" name="AutoShape 11"/>
          <p:cNvCxnSpPr>
            <a:cxnSpLocks noChangeShapeType="1"/>
            <a:stCxn id="90118" idx="5"/>
            <a:endCxn id="90123" idx="0"/>
          </p:cNvCxnSpPr>
          <p:nvPr/>
        </p:nvCxnSpPr>
        <p:spPr bwMode="auto">
          <a:xfrm>
            <a:off x="1616075" y="33067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0125" name="Text Box 12"/>
          <p:cNvSpPr txBox="1">
            <a:spLocks noChangeArrowheads="1"/>
          </p:cNvSpPr>
          <p:nvPr/>
        </p:nvSpPr>
        <p:spPr bwMode="auto">
          <a:xfrm>
            <a:off x="0" y="54864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Left of Right</a:t>
            </a:r>
          </a:p>
        </p:txBody>
      </p:sp>
      <p:sp>
        <p:nvSpPr>
          <p:cNvPr id="90126" name="Oval 13"/>
          <p:cNvSpPr>
            <a:spLocks noChangeArrowheads="1"/>
          </p:cNvSpPr>
          <p:nvPr/>
        </p:nvSpPr>
        <p:spPr bwMode="auto">
          <a:xfrm>
            <a:off x="774700" y="3657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23</a:t>
            </a:r>
          </a:p>
        </p:txBody>
      </p:sp>
      <p:cxnSp>
        <p:nvCxnSpPr>
          <p:cNvPr id="90127" name="AutoShape 14"/>
          <p:cNvCxnSpPr>
            <a:cxnSpLocks noChangeShapeType="1"/>
            <a:stCxn id="90118" idx="3"/>
            <a:endCxn id="90126" idx="0"/>
          </p:cNvCxnSpPr>
          <p:nvPr/>
        </p:nvCxnSpPr>
        <p:spPr bwMode="auto">
          <a:xfrm flipH="1">
            <a:off x="1020763" y="3306763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0128" name="Oval 15"/>
          <p:cNvSpPr>
            <a:spLocks noChangeArrowheads="1"/>
          </p:cNvSpPr>
          <p:nvPr/>
        </p:nvSpPr>
        <p:spPr bwMode="auto">
          <a:xfrm>
            <a:off x="352425" y="4343400"/>
            <a:ext cx="492125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90129" name="AutoShape 16"/>
          <p:cNvCxnSpPr>
            <a:cxnSpLocks noChangeShapeType="1"/>
            <a:stCxn id="90126" idx="3"/>
            <a:endCxn id="90128" idx="0"/>
          </p:cNvCxnSpPr>
          <p:nvPr/>
        </p:nvCxnSpPr>
        <p:spPr bwMode="auto">
          <a:xfrm flipH="1">
            <a:off x="598488" y="3992563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90130" name="AutoShape 17"/>
          <p:cNvSpPr>
            <a:spLocks noChangeArrowheads="1"/>
          </p:cNvSpPr>
          <p:nvPr/>
        </p:nvSpPr>
        <p:spPr bwMode="auto">
          <a:xfrm flipH="1">
            <a:off x="3659188" y="1981200"/>
            <a:ext cx="703262" cy="228600"/>
          </a:xfrm>
          <a:prstGeom prst="curvedDownArrow">
            <a:avLst>
              <a:gd name="adj1" fmla="val 66641"/>
              <a:gd name="adj2" fmla="val 133267"/>
              <a:gd name="adj3" fmla="val 33333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31" name="AutoShape 18"/>
          <p:cNvSpPr>
            <a:spLocks noChangeArrowheads="1"/>
          </p:cNvSpPr>
          <p:nvPr/>
        </p:nvSpPr>
        <p:spPr bwMode="auto">
          <a:xfrm>
            <a:off x="1406525" y="2514600"/>
            <a:ext cx="704850" cy="228600"/>
          </a:xfrm>
          <a:prstGeom prst="curvedDownArrow">
            <a:avLst>
              <a:gd name="adj1" fmla="val 66791"/>
              <a:gd name="adj2" fmla="val 133568"/>
              <a:gd name="adj3" fmla="val 33333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32" name="AutoShape 19"/>
          <p:cNvSpPr>
            <a:spLocks noChangeArrowheads="1"/>
          </p:cNvSpPr>
          <p:nvPr/>
        </p:nvSpPr>
        <p:spPr bwMode="auto">
          <a:xfrm>
            <a:off x="5418138" y="2971800"/>
            <a:ext cx="914400" cy="381000"/>
          </a:xfrm>
          <a:prstGeom prst="rightArrow">
            <a:avLst>
              <a:gd name="adj1" fmla="val 50000"/>
              <a:gd name="adj2" fmla="val 64978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90133" name="Text Box 20"/>
          <p:cNvSpPr txBox="1">
            <a:spLocks noChangeArrowheads="1"/>
          </p:cNvSpPr>
          <p:nvPr/>
        </p:nvSpPr>
        <p:spPr bwMode="auto">
          <a:xfrm>
            <a:off x="5346700" y="2286000"/>
            <a:ext cx="11271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/>
              <a:t>rotate</a:t>
            </a:r>
          </a:p>
          <a:p>
            <a:r>
              <a:rPr lang="en-GB" sz="2000"/>
              <a:t>left</a:t>
            </a:r>
          </a:p>
        </p:txBody>
      </p:sp>
      <p:sp>
        <p:nvSpPr>
          <p:cNvPr id="90134" name="Oval 21"/>
          <p:cNvSpPr>
            <a:spLocks noChangeArrowheads="1"/>
          </p:cNvSpPr>
          <p:nvPr/>
        </p:nvSpPr>
        <p:spPr bwMode="auto">
          <a:xfrm>
            <a:off x="4081463" y="2286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90135" name="Oval 22"/>
          <p:cNvSpPr>
            <a:spLocks noChangeArrowheads="1"/>
          </p:cNvSpPr>
          <p:nvPr/>
        </p:nvSpPr>
        <p:spPr bwMode="auto">
          <a:xfrm>
            <a:off x="3587750" y="29718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90136" name="Oval 23"/>
          <p:cNvSpPr>
            <a:spLocks noChangeArrowheads="1"/>
          </p:cNvSpPr>
          <p:nvPr/>
        </p:nvSpPr>
        <p:spPr bwMode="auto">
          <a:xfrm>
            <a:off x="4573588" y="2971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23</a:t>
            </a:r>
          </a:p>
        </p:txBody>
      </p:sp>
      <p:cxnSp>
        <p:nvCxnSpPr>
          <p:cNvPr id="90137" name="AutoShape 24"/>
          <p:cNvCxnSpPr>
            <a:cxnSpLocks noChangeShapeType="1"/>
            <a:stCxn id="90134" idx="3"/>
            <a:endCxn id="90135" idx="0"/>
          </p:cNvCxnSpPr>
          <p:nvPr/>
        </p:nvCxnSpPr>
        <p:spPr bwMode="auto">
          <a:xfrm flipH="1">
            <a:off x="3835400" y="26209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0138" name="AutoShape 25"/>
          <p:cNvCxnSpPr>
            <a:cxnSpLocks noChangeShapeType="1"/>
            <a:stCxn id="90134" idx="5"/>
            <a:endCxn id="90136" idx="0"/>
          </p:cNvCxnSpPr>
          <p:nvPr/>
        </p:nvCxnSpPr>
        <p:spPr bwMode="auto">
          <a:xfrm>
            <a:off x="4502150" y="26209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0139" name="Oval 26"/>
          <p:cNvSpPr>
            <a:spLocks noChangeArrowheads="1"/>
          </p:cNvSpPr>
          <p:nvPr/>
        </p:nvSpPr>
        <p:spPr bwMode="auto">
          <a:xfrm>
            <a:off x="5065713" y="3657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44</a:t>
            </a:r>
          </a:p>
        </p:txBody>
      </p:sp>
      <p:cxnSp>
        <p:nvCxnSpPr>
          <p:cNvPr id="90140" name="AutoShape 27"/>
          <p:cNvCxnSpPr>
            <a:cxnSpLocks noChangeShapeType="1"/>
            <a:stCxn id="90136" idx="5"/>
            <a:endCxn id="90139" idx="0"/>
          </p:cNvCxnSpPr>
          <p:nvPr/>
        </p:nvCxnSpPr>
        <p:spPr bwMode="auto">
          <a:xfrm>
            <a:off x="4994275" y="33067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0141" name="Oval 28"/>
          <p:cNvSpPr>
            <a:spLocks noChangeArrowheads="1"/>
          </p:cNvSpPr>
          <p:nvPr/>
        </p:nvSpPr>
        <p:spPr bwMode="auto">
          <a:xfrm>
            <a:off x="4151313" y="3657600"/>
            <a:ext cx="492125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90142" name="AutoShape 29"/>
          <p:cNvCxnSpPr>
            <a:cxnSpLocks noChangeShapeType="1"/>
            <a:stCxn id="90136" idx="3"/>
            <a:endCxn id="90141" idx="0"/>
          </p:cNvCxnSpPr>
          <p:nvPr/>
        </p:nvCxnSpPr>
        <p:spPr bwMode="auto">
          <a:xfrm flipH="1">
            <a:off x="4397375" y="3306763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0143" name="Oval 30"/>
          <p:cNvSpPr>
            <a:spLocks noChangeArrowheads="1"/>
          </p:cNvSpPr>
          <p:nvPr/>
        </p:nvSpPr>
        <p:spPr bwMode="auto">
          <a:xfrm>
            <a:off x="5557838" y="43434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52</a:t>
            </a:r>
          </a:p>
        </p:txBody>
      </p:sp>
      <p:cxnSp>
        <p:nvCxnSpPr>
          <p:cNvPr id="90144" name="AutoShape 31"/>
          <p:cNvCxnSpPr>
            <a:cxnSpLocks noChangeShapeType="1"/>
            <a:stCxn id="90139" idx="5"/>
            <a:endCxn id="90143" idx="0"/>
          </p:cNvCxnSpPr>
          <p:nvPr/>
        </p:nvCxnSpPr>
        <p:spPr bwMode="auto">
          <a:xfrm>
            <a:off x="5486400" y="39925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0145" name="Oval 32"/>
          <p:cNvSpPr>
            <a:spLocks noChangeArrowheads="1"/>
          </p:cNvSpPr>
          <p:nvPr/>
        </p:nvSpPr>
        <p:spPr bwMode="auto">
          <a:xfrm>
            <a:off x="7316788" y="22860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23</a:t>
            </a:r>
          </a:p>
        </p:txBody>
      </p:sp>
      <p:sp>
        <p:nvSpPr>
          <p:cNvPr id="90146" name="Oval 33"/>
          <p:cNvSpPr>
            <a:spLocks noChangeArrowheads="1"/>
          </p:cNvSpPr>
          <p:nvPr/>
        </p:nvSpPr>
        <p:spPr bwMode="auto">
          <a:xfrm>
            <a:off x="6754813" y="2971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90147" name="Oval 34"/>
          <p:cNvSpPr>
            <a:spLocks noChangeArrowheads="1"/>
          </p:cNvSpPr>
          <p:nvPr/>
        </p:nvSpPr>
        <p:spPr bwMode="auto">
          <a:xfrm>
            <a:off x="7880350" y="2971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44</a:t>
            </a:r>
          </a:p>
        </p:txBody>
      </p:sp>
      <p:cxnSp>
        <p:nvCxnSpPr>
          <p:cNvPr id="90148" name="AutoShape 35"/>
          <p:cNvCxnSpPr>
            <a:cxnSpLocks noChangeShapeType="1"/>
            <a:stCxn id="90145" idx="3"/>
            <a:endCxn id="90146" idx="0"/>
          </p:cNvCxnSpPr>
          <p:nvPr/>
        </p:nvCxnSpPr>
        <p:spPr bwMode="auto">
          <a:xfrm flipH="1">
            <a:off x="7000875" y="2620963"/>
            <a:ext cx="38893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0149" name="AutoShape 36"/>
          <p:cNvCxnSpPr>
            <a:cxnSpLocks noChangeShapeType="1"/>
            <a:stCxn id="90145" idx="5"/>
            <a:endCxn id="90147" idx="0"/>
          </p:cNvCxnSpPr>
          <p:nvPr/>
        </p:nvCxnSpPr>
        <p:spPr bwMode="auto">
          <a:xfrm>
            <a:off x="7737475" y="2620963"/>
            <a:ext cx="38893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0150" name="Oval 37"/>
          <p:cNvSpPr>
            <a:spLocks noChangeArrowheads="1"/>
          </p:cNvSpPr>
          <p:nvPr/>
        </p:nvSpPr>
        <p:spPr bwMode="auto">
          <a:xfrm>
            <a:off x="8372475" y="35814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52</a:t>
            </a:r>
          </a:p>
        </p:txBody>
      </p:sp>
      <p:cxnSp>
        <p:nvCxnSpPr>
          <p:cNvPr id="90151" name="AutoShape 38"/>
          <p:cNvCxnSpPr>
            <a:cxnSpLocks noChangeShapeType="1"/>
            <a:stCxn id="90147" idx="5"/>
            <a:endCxn id="90150" idx="0"/>
          </p:cNvCxnSpPr>
          <p:nvPr/>
        </p:nvCxnSpPr>
        <p:spPr bwMode="auto">
          <a:xfrm>
            <a:off x="8301038" y="3306763"/>
            <a:ext cx="317500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0152" name="Oval 39"/>
          <p:cNvSpPr>
            <a:spLocks noChangeArrowheads="1"/>
          </p:cNvSpPr>
          <p:nvPr/>
        </p:nvSpPr>
        <p:spPr bwMode="auto">
          <a:xfrm>
            <a:off x="7246938" y="3581400"/>
            <a:ext cx="492125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90153" name="AutoShape 40"/>
          <p:cNvCxnSpPr>
            <a:cxnSpLocks noChangeShapeType="1"/>
            <a:stCxn id="90146" idx="5"/>
            <a:endCxn id="90152" idx="0"/>
          </p:cNvCxnSpPr>
          <p:nvPr/>
        </p:nvCxnSpPr>
        <p:spPr bwMode="auto">
          <a:xfrm>
            <a:off x="7175500" y="3306763"/>
            <a:ext cx="317500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0154" name="Oval 41"/>
          <p:cNvSpPr>
            <a:spLocks noChangeArrowheads="1"/>
          </p:cNvSpPr>
          <p:nvPr/>
        </p:nvSpPr>
        <p:spPr bwMode="auto">
          <a:xfrm>
            <a:off x="6262688" y="35814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cxnSp>
        <p:nvCxnSpPr>
          <p:cNvPr id="90155" name="AutoShape 42"/>
          <p:cNvCxnSpPr>
            <a:cxnSpLocks noChangeShapeType="1"/>
            <a:stCxn id="90146" idx="3"/>
            <a:endCxn id="90154" idx="0"/>
          </p:cNvCxnSpPr>
          <p:nvPr/>
        </p:nvCxnSpPr>
        <p:spPr bwMode="auto">
          <a:xfrm flipH="1">
            <a:off x="6508750" y="3306763"/>
            <a:ext cx="317500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4EC27C-7503-447C-A886-E3BAA4A6C7ED}" type="slidenum">
              <a:rPr lang="en-GB"/>
              <a:pPr>
                <a:defRPr/>
              </a:pPr>
              <a:t>81</a:t>
            </a:fld>
            <a:endParaRPr lang="en-GB"/>
          </a:p>
        </p:txBody>
      </p:sp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AVL Node Structure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550" y="1468438"/>
            <a:ext cx="7388225" cy="4627562"/>
          </a:xfrm>
        </p:spPr>
        <p:txBody>
          <a:bodyPr/>
          <a:lstStyle/>
          <a:p>
            <a:pPr marL="757238" indent="-757238" eaLnBrk="1" hangingPunct="1">
              <a:buClr>
                <a:schemeClr val="tx1"/>
              </a:buClr>
              <a:buFontTx/>
              <a:buNone/>
              <a:tabLst>
                <a:tab pos="2857500" algn="l"/>
              </a:tabLst>
            </a:pPr>
            <a:r>
              <a:rPr lang="en-GB" sz="2400" smtClean="0"/>
              <a:t>Node</a:t>
            </a:r>
          </a:p>
          <a:p>
            <a:pPr marL="757238" indent="-757238" eaLnBrk="1" hangingPunct="1">
              <a:buClr>
                <a:schemeClr val="tx1"/>
              </a:buClr>
              <a:buFontTx/>
              <a:buNone/>
              <a:tabLst>
                <a:tab pos="2857500" algn="l"/>
              </a:tabLst>
            </a:pPr>
            <a:r>
              <a:rPr lang="en-GB" sz="2400" smtClean="0"/>
              <a:t>	key &lt;key type&gt;</a:t>
            </a:r>
          </a:p>
          <a:p>
            <a:pPr marL="757238" indent="-757238" eaLnBrk="1" hangingPunct="1">
              <a:buClr>
                <a:schemeClr val="tx1"/>
              </a:buClr>
              <a:buFontTx/>
              <a:buNone/>
              <a:tabLst>
                <a:tab pos="2857500" algn="l"/>
              </a:tabLst>
            </a:pPr>
            <a:r>
              <a:rPr lang="en-GB" sz="2400" smtClean="0"/>
              <a:t>	data &lt;data type&gt;</a:t>
            </a:r>
          </a:p>
          <a:p>
            <a:pPr marL="757238" indent="-757238" eaLnBrk="1" hangingPunct="1">
              <a:buClr>
                <a:schemeClr val="tx1"/>
              </a:buClr>
              <a:buFontTx/>
              <a:buNone/>
              <a:tabLst>
                <a:tab pos="2857500" algn="l"/>
              </a:tabLst>
            </a:pPr>
            <a:r>
              <a:rPr lang="en-GB" sz="2400" smtClean="0"/>
              <a:t>	leftSubTree &lt;pointer&gt;</a:t>
            </a:r>
          </a:p>
          <a:p>
            <a:pPr marL="757238" indent="-757238" eaLnBrk="1" hangingPunct="1">
              <a:buClr>
                <a:schemeClr val="tx1"/>
              </a:buClr>
              <a:buFontTx/>
              <a:buNone/>
              <a:tabLst>
                <a:tab pos="2857500" algn="l"/>
              </a:tabLst>
            </a:pPr>
            <a:r>
              <a:rPr lang="en-GB" sz="2400" smtClean="0"/>
              <a:t>	rightSubTree &lt;pointer&gt;</a:t>
            </a:r>
          </a:p>
          <a:p>
            <a:pPr marL="757238" indent="-757238" eaLnBrk="1" hangingPunct="1">
              <a:buClr>
                <a:schemeClr val="tx1"/>
              </a:buClr>
              <a:buFontTx/>
              <a:buNone/>
              <a:tabLst>
                <a:tab pos="2857500" algn="l"/>
              </a:tabLst>
            </a:pPr>
            <a:r>
              <a:rPr lang="en-GB" sz="2400" smtClean="0"/>
              <a:t>	bal &lt;Bf&gt;</a:t>
            </a:r>
          </a:p>
          <a:p>
            <a:pPr marL="757238" indent="-757238" eaLnBrk="1" hangingPunct="1">
              <a:buClr>
                <a:schemeClr val="tx1"/>
              </a:buClr>
              <a:buFontTx/>
              <a:buNone/>
              <a:tabLst>
                <a:tab pos="2857500" algn="l"/>
              </a:tabLst>
            </a:pPr>
            <a:r>
              <a:rPr lang="en-GB" sz="2400" smtClean="0"/>
              <a:t>End Node</a:t>
            </a:r>
            <a:r>
              <a:rPr lang="en-GB" sz="2800" smtClean="0"/>
              <a:t> </a:t>
            </a:r>
          </a:p>
        </p:txBody>
      </p:sp>
      <p:sp>
        <p:nvSpPr>
          <p:cNvPr id="91141" name="Oval 4"/>
          <p:cNvSpPr>
            <a:spLocks noChangeArrowheads="1"/>
          </p:cNvSpPr>
          <p:nvPr/>
        </p:nvSpPr>
        <p:spPr bwMode="auto">
          <a:xfrm>
            <a:off x="6191250" y="21336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91142" name="Oval 5"/>
          <p:cNvSpPr>
            <a:spLocks noChangeArrowheads="1"/>
          </p:cNvSpPr>
          <p:nvPr/>
        </p:nvSpPr>
        <p:spPr bwMode="auto">
          <a:xfrm>
            <a:off x="5699125" y="28194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91143" name="Oval 6"/>
          <p:cNvSpPr>
            <a:spLocks noChangeArrowheads="1"/>
          </p:cNvSpPr>
          <p:nvPr/>
        </p:nvSpPr>
        <p:spPr bwMode="auto">
          <a:xfrm>
            <a:off x="6684963" y="28194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44</a:t>
            </a:r>
          </a:p>
        </p:txBody>
      </p:sp>
      <p:cxnSp>
        <p:nvCxnSpPr>
          <p:cNvPr id="91144" name="AutoShape 7"/>
          <p:cNvCxnSpPr>
            <a:cxnSpLocks noChangeShapeType="1"/>
            <a:stCxn id="91141" idx="3"/>
            <a:endCxn id="91142" idx="0"/>
          </p:cNvCxnSpPr>
          <p:nvPr/>
        </p:nvCxnSpPr>
        <p:spPr bwMode="auto">
          <a:xfrm flipH="1">
            <a:off x="5945188" y="24685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145" name="AutoShape 8"/>
          <p:cNvCxnSpPr>
            <a:cxnSpLocks noChangeShapeType="1"/>
            <a:stCxn id="91141" idx="5"/>
            <a:endCxn id="91143" idx="0"/>
          </p:cNvCxnSpPr>
          <p:nvPr/>
        </p:nvCxnSpPr>
        <p:spPr bwMode="auto">
          <a:xfrm>
            <a:off x="6611938" y="24685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1146" name="Oval 9"/>
          <p:cNvSpPr>
            <a:spLocks noChangeArrowheads="1"/>
          </p:cNvSpPr>
          <p:nvPr/>
        </p:nvSpPr>
        <p:spPr bwMode="auto">
          <a:xfrm>
            <a:off x="7177088" y="3505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52</a:t>
            </a:r>
          </a:p>
        </p:txBody>
      </p:sp>
      <p:cxnSp>
        <p:nvCxnSpPr>
          <p:cNvPr id="91147" name="AutoShape 10"/>
          <p:cNvCxnSpPr>
            <a:cxnSpLocks noChangeShapeType="1"/>
            <a:stCxn id="91143" idx="5"/>
            <a:endCxn id="91146" idx="0"/>
          </p:cNvCxnSpPr>
          <p:nvPr/>
        </p:nvCxnSpPr>
        <p:spPr bwMode="auto">
          <a:xfrm>
            <a:off x="7105650" y="31543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1148" name="Oval 11"/>
          <p:cNvSpPr>
            <a:spLocks noChangeArrowheads="1"/>
          </p:cNvSpPr>
          <p:nvPr/>
        </p:nvSpPr>
        <p:spPr bwMode="auto">
          <a:xfrm>
            <a:off x="6262688" y="3505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23</a:t>
            </a:r>
          </a:p>
        </p:txBody>
      </p:sp>
      <p:cxnSp>
        <p:nvCxnSpPr>
          <p:cNvPr id="91149" name="AutoShape 12"/>
          <p:cNvCxnSpPr>
            <a:cxnSpLocks noChangeShapeType="1"/>
            <a:stCxn id="91143" idx="3"/>
            <a:endCxn id="91148" idx="0"/>
          </p:cNvCxnSpPr>
          <p:nvPr/>
        </p:nvCxnSpPr>
        <p:spPr bwMode="auto">
          <a:xfrm flipH="1">
            <a:off x="6508750" y="3154363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1150" name="Oval 13"/>
          <p:cNvSpPr>
            <a:spLocks noChangeArrowheads="1"/>
          </p:cNvSpPr>
          <p:nvPr/>
        </p:nvSpPr>
        <p:spPr bwMode="auto">
          <a:xfrm>
            <a:off x="5840413" y="4191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91151" name="AutoShape 14"/>
          <p:cNvCxnSpPr>
            <a:cxnSpLocks noChangeShapeType="1"/>
            <a:stCxn id="91148" idx="3"/>
            <a:endCxn id="91150" idx="0"/>
          </p:cNvCxnSpPr>
          <p:nvPr/>
        </p:nvCxnSpPr>
        <p:spPr bwMode="auto">
          <a:xfrm flipH="1">
            <a:off x="6086475" y="3840163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160CEF-08A0-4FDA-8D5E-012D28D559E6}" type="slidenum">
              <a:rPr lang="en-GB"/>
              <a:pPr>
                <a:defRPr/>
              </a:pPr>
              <a:t>82</a:t>
            </a:fld>
            <a:endParaRPr lang="en-GB"/>
          </a:p>
        </p:txBody>
      </p:sp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AVL Insertion Algorithm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2133600"/>
            <a:ext cx="7772400" cy="4114800"/>
          </a:xfrm>
        </p:spPr>
        <p:txBody>
          <a:bodyPr/>
          <a:lstStyle/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 b="1" smtClean="0"/>
              <a:t>Algorithm</a:t>
            </a:r>
            <a:r>
              <a:rPr lang="en-GB" sz="1800" smtClean="0"/>
              <a:t> 	insertAVL (ref </a:t>
            </a:r>
            <a:r>
              <a:rPr lang="en-GB" sz="1800" smtClean="0">
                <a:solidFill>
                  <a:schemeClr val="accent2"/>
                </a:solidFill>
              </a:rPr>
              <a:t>root </a:t>
            </a:r>
            <a:r>
              <a:rPr lang="en-GB" sz="1800" smtClean="0"/>
              <a:t>&lt;pointer&gt;, val </a:t>
            </a:r>
            <a:r>
              <a:rPr lang="en-GB" sz="1800" smtClean="0">
                <a:solidFill>
                  <a:schemeClr val="accent2"/>
                </a:solidFill>
              </a:rPr>
              <a:t>newPtr </a:t>
            </a:r>
            <a:r>
              <a:rPr lang="en-GB" sz="1800" smtClean="0"/>
              <a:t>&lt;pointer&gt;,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 smtClean="0"/>
              <a:t>							           ref </a:t>
            </a:r>
            <a:r>
              <a:rPr lang="en-GB" sz="1800" smtClean="0">
                <a:solidFill>
                  <a:schemeClr val="accent2"/>
                </a:solidFill>
              </a:rPr>
              <a:t>taller </a:t>
            </a:r>
            <a:r>
              <a:rPr lang="en-GB" sz="1800" smtClean="0"/>
              <a:t>&lt;boolean&gt;)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 smtClean="0"/>
              <a:t>Inserts a new node into an AVL tree using recursion 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 smtClean="0"/>
              <a:t>			</a:t>
            </a:r>
            <a:r>
              <a:rPr lang="en-GB" sz="1800" b="1" smtClean="0"/>
              <a:t>Pre</a:t>
            </a:r>
            <a:r>
              <a:rPr lang="en-GB" sz="1800" smtClean="0"/>
              <a:t>	</a:t>
            </a:r>
            <a:r>
              <a:rPr lang="en-GB" sz="1800" smtClean="0">
                <a:solidFill>
                  <a:schemeClr val="accent2"/>
                </a:solidFill>
              </a:rPr>
              <a:t>	root</a:t>
            </a:r>
            <a:r>
              <a:rPr lang="en-GB" sz="1800" smtClean="0"/>
              <a:t> is address of the root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 smtClean="0"/>
              <a:t>						</a:t>
            </a:r>
            <a:r>
              <a:rPr lang="en-GB" sz="1800" smtClean="0">
                <a:solidFill>
                  <a:schemeClr val="accent2"/>
                </a:solidFill>
              </a:rPr>
              <a:t>newPtr</a:t>
            </a:r>
            <a:r>
              <a:rPr lang="en-GB" sz="1800" smtClean="0"/>
              <a:t> is address of the new node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 smtClean="0"/>
              <a:t>			</a:t>
            </a:r>
            <a:r>
              <a:rPr lang="en-GB" sz="1800" b="1" smtClean="0"/>
              <a:t>Post		</a:t>
            </a:r>
            <a:r>
              <a:rPr lang="en-GB" sz="1800" smtClean="0">
                <a:solidFill>
                  <a:schemeClr val="accent2"/>
                </a:solidFill>
              </a:rPr>
              <a:t>taller</a:t>
            </a:r>
            <a:r>
              <a:rPr lang="en-GB" sz="1800" smtClean="0"/>
              <a:t> = true indicating the tree's height has increased;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 smtClean="0"/>
              <a:t>						false ortherwise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60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C9AD2E-CA5F-4E04-A82C-2376E6AE126E}" type="slidenum">
              <a:rPr lang="en-GB"/>
              <a:pPr>
                <a:defRPr/>
              </a:pPr>
              <a:t>83</a:t>
            </a:fld>
            <a:endParaRPr lang="en-GB"/>
          </a:p>
        </p:txBody>
      </p:sp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AVL Insertion Algorithm</a:t>
            </a:r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622425"/>
            <a:ext cx="7772400" cy="4114800"/>
          </a:xfrm>
        </p:spPr>
        <p:txBody>
          <a:bodyPr rtlCol="0">
            <a:normAutofit fontScale="92500" lnSpcReduction="20000"/>
          </a:bodyPr>
          <a:lstStyle/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>
                <a:solidFill>
                  <a:schemeClr val="accent2"/>
                </a:solidFill>
              </a:rPr>
              <a:t>1 </a:t>
            </a:r>
            <a:r>
              <a:rPr lang="en-GB" sz="1800">
                <a:solidFill>
                  <a:srgbClr val="0000FF"/>
                </a:solidFill>
              </a:rPr>
              <a:t>  	</a:t>
            </a:r>
            <a:r>
              <a:rPr lang="en-GB" sz="1800"/>
              <a:t>if (root = null)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</a:t>
            </a: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/>
              <a:t>	taller = true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>
                <a:solidFill>
                  <a:srgbClr val="0000FF"/>
                </a:solidFill>
              </a:rPr>
              <a:t>	</a:t>
            </a:r>
            <a:r>
              <a:rPr lang="en-GB" sz="1800">
                <a:solidFill>
                  <a:schemeClr val="accent2"/>
                </a:solidFill>
              </a:rPr>
              <a:t>2</a:t>
            </a:r>
            <a:r>
              <a:rPr lang="en-GB" sz="1800"/>
              <a:t>	root = newPtr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>
                <a:solidFill>
                  <a:schemeClr val="accent2"/>
                </a:solidFill>
              </a:rPr>
              <a:t>2</a:t>
            </a:r>
            <a:r>
              <a:rPr lang="en-GB" sz="1800"/>
              <a:t>	else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</a:t>
            </a: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/>
              <a:t>	if (newPtr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key &lt; root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key)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</a:t>
            </a: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/>
              <a:t>	 	insertAVL (root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left, newPtr, taller)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</a:t>
            </a:r>
            <a:r>
              <a:rPr lang="en-GB" sz="1800">
                <a:solidFill>
                  <a:schemeClr val="accent2"/>
                </a:solidFill>
              </a:rPr>
              <a:t>2</a:t>
            </a:r>
            <a:r>
              <a:rPr lang="en-GB" sz="1800"/>
              <a:t>		if (taller)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	</a:t>
            </a:r>
            <a:r>
              <a:rPr lang="en-GB" sz="1800">
                <a:solidFill>
                  <a:schemeClr val="accent2"/>
                </a:solidFill>
              </a:rPr>
              <a:t>	1</a:t>
            </a:r>
            <a:r>
              <a:rPr lang="en-GB" sz="1800"/>
              <a:t>	if (root left-high)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			</a:t>
            </a: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/>
              <a:t>	leftBalance (root, taller)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	</a:t>
            </a:r>
            <a:r>
              <a:rPr lang="en-GB" sz="1800">
                <a:solidFill>
                  <a:schemeClr val="accent2"/>
                </a:solidFill>
              </a:rPr>
              <a:t>	2</a:t>
            </a:r>
            <a:r>
              <a:rPr lang="en-GB" sz="1800"/>
              <a:t>	else if (root right-high)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			</a:t>
            </a: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/>
              <a:t>	taller = false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			</a:t>
            </a:r>
            <a:r>
              <a:rPr lang="en-GB" sz="1800">
                <a:solidFill>
                  <a:schemeClr val="accent2"/>
                </a:solidFill>
              </a:rPr>
              <a:t>2</a:t>
            </a:r>
            <a:r>
              <a:rPr lang="en-GB" sz="1800"/>
              <a:t>	root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bal = EH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		</a:t>
            </a:r>
            <a:r>
              <a:rPr lang="en-GB" sz="1800">
                <a:solidFill>
                  <a:schemeClr val="accent2"/>
                </a:solidFill>
              </a:rPr>
              <a:t>3</a:t>
            </a:r>
            <a:r>
              <a:rPr lang="en-GB" sz="1800"/>
              <a:t>	else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			</a:t>
            </a: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/>
              <a:t>	root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bal = LH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</a:t>
            </a:r>
            <a:r>
              <a:rPr lang="en-GB" sz="1800">
                <a:solidFill>
                  <a:schemeClr val="accent2"/>
                </a:solidFill>
              </a:rPr>
              <a:t>2</a:t>
            </a:r>
            <a:r>
              <a:rPr lang="en-GB" sz="1800"/>
              <a:t>	else if (newPtr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key &gt; root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key)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 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1CECB-384F-49E8-AA82-0C367636BC96}" type="slidenum">
              <a:rPr lang="en-GB"/>
              <a:pPr>
                <a:defRPr/>
              </a:pPr>
              <a:t>84</a:t>
            </a:fld>
            <a:endParaRPr lang="en-GB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AVL Insertion Algorithm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646238"/>
            <a:ext cx="7772400" cy="4114800"/>
          </a:xfrm>
        </p:spPr>
        <p:txBody>
          <a:bodyPr rtlCol="0">
            <a:normAutofit fontScale="92500" lnSpcReduction="20000"/>
          </a:bodyPr>
          <a:lstStyle/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/>
              <a:t>	</a:t>
            </a:r>
            <a:r>
              <a:rPr lang="en-GB" sz="1800">
                <a:solidFill>
                  <a:schemeClr val="accent2"/>
                </a:solidFill>
              </a:rPr>
              <a:t>2</a:t>
            </a:r>
            <a:r>
              <a:rPr lang="en-GB" sz="1800"/>
              <a:t>	else if (newPtr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key &gt; root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key)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</a:t>
            </a: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/>
              <a:t>	 	insertAVL (root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right, newPtr, taller)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</a:t>
            </a:r>
            <a:r>
              <a:rPr lang="en-GB" sz="1800">
                <a:solidFill>
                  <a:schemeClr val="accent2"/>
                </a:solidFill>
              </a:rPr>
              <a:t>2	</a:t>
            </a:r>
            <a:r>
              <a:rPr lang="en-GB" sz="1800"/>
              <a:t>	if (taller)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		</a:t>
            </a: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/>
              <a:t>	if (root right-high)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			</a:t>
            </a: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/>
              <a:t>	rightBalance (root, taller)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		</a:t>
            </a:r>
            <a:r>
              <a:rPr lang="en-GB" sz="1800">
                <a:solidFill>
                  <a:schemeClr val="accent2"/>
                </a:solidFill>
              </a:rPr>
              <a:t>2</a:t>
            </a:r>
            <a:r>
              <a:rPr lang="en-GB" sz="1800"/>
              <a:t>	else if (root left-high)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			</a:t>
            </a: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/>
              <a:t>	taller = false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			</a:t>
            </a:r>
            <a:r>
              <a:rPr lang="en-GB" sz="1800">
                <a:solidFill>
                  <a:schemeClr val="accent2"/>
                </a:solidFill>
              </a:rPr>
              <a:t>2</a:t>
            </a:r>
            <a:r>
              <a:rPr lang="en-GB" sz="1800"/>
              <a:t>	root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bal = EH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		</a:t>
            </a:r>
            <a:r>
              <a:rPr lang="en-GB" sz="1800">
                <a:solidFill>
                  <a:schemeClr val="accent2"/>
                </a:solidFill>
              </a:rPr>
              <a:t>3</a:t>
            </a:r>
            <a:r>
              <a:rPr lang="en-GB" sz="1800"/>
              <a:t>	else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			</a:t>
            </a: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/>
              <a:t>	root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bal = RH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</a:t>
            </a:r>
            <a:r>
              <a:rPr lang="en-GB" sz="1800">
                <a:solidFill>
                  <a:schemeClr val="accent2"/>
                </a:solidFill>
              </a:rPr>
              <a:t>3</a:t>
            </a:r>
            <a:r>
              <a:rPr lang="en-GB" sz="1800"/>
              <a:t>	else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		</a:t>
            </a:r>
            <a:r>
              <a:rPr lang="en-GB" sz="1800">
                <a:solidFill>
                  <a:schemeClr val="accent2"/>
                </a:solidFill>
              </a:rPr>
              <a:t>1 </a:t>
            </a:r>
            <a:r>
              <a:rPr lang="en-GB" sz="1800"/>
              <a:t>	error ("Dupe data")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		</a:t>
            </a:r>
            <a:r>
              <a:rPr lang="en-GB" sz="1800">
                <a:solidFill>
                  <a:schemeClr val="accent2"/>
                </a:solidFill>
              </a:rPr>
              <a:t>2</a:t>
            </a:r>
            <a:r>
              <a:rPr lang="en-GB" sz="1800"/>
              <a:t>	recycle (newPtr)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	</a:t>
            </a:r>
            <a:r>
              <a:rPr lang="en-GB" sz="1800">
                <a:solidFill>
                  <a:schemeClr val="accent2"/>
                </a:solidFill>
              </a:rPr>
              <a:t>	3</a:t>
            </a:r>
            <a:r>
              <a:rPr lang="en-GB" sz="1800"/>
              <a:t>	taller = false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>
                <a:solidFill>
                  <a:schemeClr val="accent2"/>
                </a:solidFill>
              </a:rPr>
              <a:t>3</a:t>
            </a:r>
            <a:r>
              <a:rPr lang="en-GB" sz="1800"/>
              <a:t>	return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 b="1"/>
              <a:t>End</a:t>
            </a:r>
            <a:r>
              <a:rPr lang="en-GB" sz="1800"/>
              <a:t>	insertAVL 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324504-A46C-4963-8EF7-67EC6913ABD6}" type="slidenum">
              <a:rPr lang="en-GB"/>
              <a:pPr>
                <a:defRPr/>
              </a:pPr>
              <a:t>85</a:t>
            </a:fld>
            <a:endParaRPr lang="en-GB"/>
          </a:p>
        </p:txBody>
      </p:sp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AVL Left Balance Algorithm</a:t>
            </a:r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2133600"/>
            <a:ext cx="7772400" cy="4114800"/>
          </a:xfrm>
        </p:spPr>
        <p:txBody>
          <a:bodyPr/>
          <a:lstStyle/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 b="1" smtClean="0"/>
              <a:t>Algorithm</a:t>
            </a:r>
            <a:r>
              <a:rPr lang="en-GB" sz="1800" smtClean="0"/>
              <a:t> 	leftBalance (ref </a:t>
            </a:r>
            <a:r>
              <a:rPr lang="en-GB" sz="1800" smtClean="0">
                <a:solidFill>
                  <a:schemeClr val="accent2"/>
                </a:solidFill>
              </a:rPr>
              <a:t>root </a:t>
            </a:r>
            <a:r>
              <a:rPr lang="en-GB" sz="1800" smtClean="0"/>
              <a:t>&lt;pointer&gt;, ref </a:t>
            </a:r>
            <a:r>
              <a:rPr lang="en-GB" sz="1800" smtClean="0">
                <a:solidFill>
                  <a:schemeClr val="accent2"/>
                </a:solidFill>
              </a:rPr>
              <a:t>taller</a:t>
            </a:r>
            <a:r>
              <a:rPr lang="en-GB" sz="1800" smtClean="0"/>
              <a:t> &lt;pointer&gt;)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 smtClean="0"/>
              <a:t>Balances an AVL tree that is left heavy 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 smtClean="0"/>
              <a:t>			</a:t>
            </a:r>
            <a:r>
              <a:rPr lang="en-GB" sz="1800" b="1" smtClean="0"/>
              <a:t>Pre</a:t>
            </a:r>
            <a:r>
              <a:rPr lang="en-GB" sz="1800" smtClean="0"/>
              <a:t>	</a:t>
            </a:r>
            <a:r>
              <a:rPr lang="en-GB" sz="1800" smtClean="0">
                <a:solidFill>
                  <a:schemeClr val="accent2"/>
                </a:solidFill>
              </a:rPr>
              <a:t>	root</a:t>
            </a:r>
            <a:r>
              <a:rPr lang="en-GB" sz="1800" smtClean="0"/>
              <a:t> is address of the root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 smtClean="0"/>
              <a:t>						</a:t>
            </a:r>
            <a:r>
              <a:rPr lang="en-GB" sz="1800" smtClean="0">
                <a:solidFill>
                  <a:schemeClr val="accent2"/>
                </a:solidFill>
              </a:rPr>
              <a:t>taller </a:t>
            </a:r>
            <a:r>
              <a:rPr lang="en-GB" sz="1800" smtClean="0"/>
              <a:t>= true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 smtClean="0"/>
              <a:t>			</a:t>
            </a:r>
            <a:r>
              <a:rPr lang="en-GB" sz="1800" b="1" smtClean="0"/>
              <a:t>Post		</a:t>
            </a:r>
            <a:r>
              <a:rPr lang="en-GB" sz="1800" smtClean="0"/>
              <a:t>root has been updated (if necessary)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 smtClean="0"/>
              <a:t>						taller has been updated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60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203A2-8815-4513-9AA3-4FC4AF7167F2}" type="slidenum">
              <a:rPr lang="en-GB"/>
              <a:pPr>
                <a:defRPr/>
              </a:pPr>
              <a:t>86</a:t>
            </a:fld>
            <a:endParaRPr lang="en-GB"/>
          </a:p>
        </p:txBody>
      </p:sp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>
          <a:xfrm>
            <a:off x="703611" y="381000"/>
            <a:ext cx="77719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AVL Left Balance Algorithm</a:t>
            </a:r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676400"/>
            <a:ext cx="7772400" cy="4114800"/>
          </a:xfrm>
        </p:spPr>
        <p:txBody>
          <a:bodyPr/>
          <a:lstStyle/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>
                <a:solidFill>
                  <a:schemeClr val="accent2"/>
                </a:solidFill>
              </a:rPr>
              <a:t>1</a:t>
            </a:r>
            <a:r>
              <a:rPr lang="en-GB" sz="1800" smtClean="0">
                <a:solidFill>
                  <a:srgbClr val="0000FF"/>
                </a:solidFill>
              </a:rPr>
              <a:t>   	</a:t>
            </a:r>
            <a:r>
              <a:rPr lang="en-GB" sz="1800" smtClean="0"/>
              <a:t>leftTree = root </a:t>
            </a:r>
            <a:r>
              <a:rPr lang="en-GB" sz="1800" smtClean="0">
                <a:latin typeface="Symbol" pitchFamily="18" charset="2"/>
              </a:rPr>
              <a:t>-&gt;</a:t>
            </a:r>
            <a:r>
              <a:rPr lang="en-GB" sz="1800" smtClean="0"/>
              <a:t> left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>
                <a:solidFill>
                  <a:schemeClr val="accent2"/>
                </a:solidFill>
              </a:rPr>
              <a:t>2</a:t>
            </a:r>
            <a:r>
              <a:rPr lang="en-GB" sz="1800" smtClean="0"/>
              <a:t>	if (leftTree left-high)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</a:t>
            </a:r>
            <a:r>
              <a:rPr lang="en-GB" sz="1800" b="1" smtClean="0"/>
              <a:t>Case 1: Left of left. Single rotation required.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</a:t>
            </a:r>
            <a:r>
              <a:rPr lang="en-GB" sz="1800" smtClean="0">
                <a:solidFill>
                  <a:schemeClr val="accent2"/>
                </a:solidFill>
              </a:rPr>
              <a:t>1</a:t>
            </a:r>
            <a:r>
              <a:rPr lang="en-GB" sz="1800" smtClean="0"/>
              <a:t>	adjust balance factors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>
                <a:solidFill>
                  <a:srgbClr val="0000FF"/>
                </a:solidFill>
              </a:rPr>
              <a:t>	</a:t>
            </a:r>
            <a:r>
              <a:rPr lang="en-GB" sz="1800" smtClean="0">
                <a:solidFill>
                  <a:schemeClr val="accent2"/>
                </a:solidFill>
              </a:rPr>
              <a:t>2</a:t>
            </a:r>
            <a:r>
              <a:rPr lang="en-GB" sz="1800" smtClean="0"/>
              <a:t>	rotateRight (root)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</a:t>
            </a:r>
            <a:r>
              <a:rPr lang="en-GB" sz="1800" smtClean="0">
                <a:solidFill>
                  <a:schemeClr val="accent2"/>
                </a:solidFill>
              </a:rPr>
              <a:t>3</a:t>
            </a:r>
            <a:r>
              <a:rPr lang="en-GB" sz="1800" smtClean="0"/>
              <a:t>	taller = false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endParaRPr lang="en-GB" sz="1800" smtClean="0"/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endParaRPr lang="en-GB" sz="2000" smtClean="0"/>
          </a:p>
        </p:txBody>
      </p:sp>
      <p:sp>
        <p:nvSpPr>
          <p:cNvPr id="96261" name="Oval 4"/>
          <p:cNvSpPr>
            <a:spLocks noChangeArrowheads="1"/>
          </p:cNvSpPr>
          <p:nvPr/>
        </p:nvSpPr>
        <p:spPr bwMode="auto">
          <a:xfrm>
            <a:off x="3095625" y="3886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96262" name="Oval 5"/>
          <p:cNvSpPr>
            <a:spLocks noChangeArrowheads="1"/>
          </p:cNvSpPr>
          <p:nvPr/>
        </p:nvSpPr>
        <p:spPr bwMode="auto">
          <a:xfrm>
            <a:off x="2603500" y="4572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96263" name="Oval 6"/>
          <p:cNvSpPr>
            <a:spLocks noChangeArrowheads="1"/>
          </p:cNvSpPr>
          <p:nvPr/>
        </p:nvSpPr>
        <p:spPr bwMode="auto">
          <a:xfrm>
            <a:off x="3587750" y="45720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96264" name="AutoShape 7"/>
          <p:cNvCxnSpPr>
            <a:cxnSpLocks noChangeShapeType="1"/>
            <a:stCxn id="96261" idx="3"/>
            <a:endCxn id="96262" idx="0"/>
          </p:cNvCxnSpPr>
          <p:nvPr/>
        </p:nvCxnSpPr>
        <p:spPr bwMode="auto">
          <a:xfrm flipH="1">
            <a:off x="2849563" y="42211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265" name="AutoShape 8"/>
          <p:cNvCxnSpPr>
            <a:cxnSpLocks noChangeShapeType="1"/>
            <a:stCxn id="96261" idx="5"/>
            <a:endCxn id="96263" idx="0"/>
          </p:cNvCxnSpPr>
          <p:nvPr/>
        </p:nvCxnSpPr>
        <p:spPr bwMode="auto">
          <a:xfrm>
            <a:off x="3516313" y="42211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6266" name="Oval 9"/>
          <p:cNvSpPr>
            <a:spLocks noChangeArrowheads="1"/>
          </p:cNvSpPr>
          <p:nvPr/>
        </p:nvSpPr>
        <p:spPr bwMode="auto">
          <a:xfrm>
            <a:off x="2111375" y="5257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8</a:t>
            </a:r>
          </a:p>
        </p:txBody>
      </p:sp>
      <p:sp>
        <p:nvSpPr>
          <p:cNvPr id="96267" name="Oval 10"/>
          <p:cNvSpPr>
            <a:spLocks noChangeArrowheads="1"/>
          </p:cNvSpPr>
          <p:nvPr/>
        </p:nvSpPr>
        <p:spPr bwMode="auto">
          <a:xfrm>
            <a:off x="3095625" y="5257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14</a:t>
            </a:r>
          </a:p>
        </p:txBody>
      </p:sp>
      <p:cxnSp>
        <p:nvCxnSpPr>
          <p:cNvPr id="96268" name="AutoShape 11"/>
          <p:cNvCxnSpPr>
            <a:cxnSpLocks noChangeShapeType="1"/>
            <a:stCxn id="96262" idx="3"/>
            <a:endCxn id="96266" idx="0"/>
          </p:cNvCxnSpPr>
          <p:nvPr/>
        </p:nvCxnSpPr>
        <p:spPr bwMode="auto">
          <a:xfrm flipH="1">
            <a:off x="2357438" y="49069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269" name="AutoShape 12"/>
          <p:cNvCxnSpPr>
            <a:cxnSpLocks noChangeShapeType="1"/>
            <a:stCxn id="96262" idx="5"/>
            <a:endCxn id="96267" idx="0"/>
          </p:cNvCxnSpPr>
          <p:nvPr/>
        </p:nvCxnSpPr>
        <p:spPr bwMode="auto">
          <a:xfrm>
            <a:off x="3024188" y="49069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6270" name="Oval 13"/>
          <p:cNvSpPr>
            <a:spLocks noChangeArrowheads="1"/>
          </p:cNvSpPr>
          <p:nvPr/>
        </p:nvSpPr>
        <p:spPr bwMode="auto">
          <a:xfrm>
            <a:off x="1617663" y="5943600"/>
            <a:ext cx="493712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</a:t>
            </a:r>
          </a:p>
        </p:txBody>
      </p:sp>
      <p:cxnSp>
        <p:nvCxnSpPr>
          <p:cNvPr id="96271" name="AutoShape 14"/>
          <p:cNvCxnSpPr>
            <a:cxnSpLocks noChangeShapeType="1"/>
            <a:stCxn id="96266" idx="3"/>
            <a:endCxn id="96270" idx="0"/>
          </p:cNvCxnSpPr>
          <p:nvPr/>
        </p:nvCxnSpPr>
        <p:spPr bwMode="auto">
          <a:xfrm flipH="1">
            <a:off x="1865313" y="55927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6272" name="Oval 15"/>
          <p:cNvSpPr>
            <a:spLocks noChangeArrowheads="1"/>
          </p:cNvSpPr>
          <p:nvPr/>
        </p:nvSpPr>
        <p:spPr bwMode="auto">
          <a:xfrm>
            <a:off x="6051550" y="3886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96273" name="Oval 16"/>
          <p:cNvSpPr>
            <a:spLocks noChangeArrowheads="1"/>
          </p:cNvSpPr>
          <p:nvPr/>
        </p:nvSpPr>
        <p:spPr bwMode="auto">
          <a:xfrm>
            <a:off x="5557838" y="45720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8</a:t>
            </a:r>
          </a:p>
        </p:txBody>
      </p:sp>
      <p:sp>
        <p:nvSpPr>
          <p:cNvPr id="96274" name="Oval 17"/>
          <p:cNvSpPr>
            <a:spLocks noChangeArrowheads="1"/>
          </p:cNvSpPr>
          <p:nvPr/>
        </p:nvSpPr>
        <p:spPr bwMode="auto">
          <a:xfrm>
            <a:off x="6543675" y="4572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cxnSp>
        <p:nvCxnSpPr>
          <p:cNvPr id="96275" name="AutoShape 18"/>
          <p:cNvCxnSpPr>
            <a:cxnSpLocks noChangeShapeType="1"/>
            <a:stCxn id="96272" idx="3"/>
            <a:endCxn id="96273" idx="0"/>
          </p:cNvCxnSpPr>
          <p:nvPr/>
        </p:nvCxnSpPr>
        <p:spPr bwMode="auto">
          <a:xfrm flipH="1">
            <a:off x="5805488" y="42211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276" name="AutoShape 19"/>
          <p:cNvCxnSpPr>
            <a:cxnSpLocks noChangeShapeType="1"/>
            <a:stCxn id="96272" idx="5"/>
            <a:endCxn id="96274" idx="0"/>
          </p:cNvCxnSpPr>
          <p:nvPr/>
        </p:nvCxnSpPr>
        <p:spPr bwMode="auto">
          <a:xfrm>
            <a:off x="6472238" y="42211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6277" name="Oval 20"/>
          <p:cNvSpPr>
            <a:spLocks noChangeArrowheads="1"/>
          </p:cNvSpPr>
          <p:nvPr/>
        </p:nvSpPr>
        <p:spPr bwMode="auto">
          <a:xfrm>
            <a:off x="5065713" y="5257800"/>
            <a:ext cx="492125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</a:t>
            </a:r>
          </a:p>
        </p:txBody>
      </p:sp>
      <p:sp>
        <p:nvSpPr>
          <p:cNvPr id="96278" name="Oval 21"/>
          <p:cNvSpPr>
            <a:spLocks noChangeArrowheads="1"/>
          </p:cNvSpPr>
          <p:nvPr/>
        </p:nvSpPr>
        <p:spPr bwMode="auto">
          <a:xfrm>
            <a:off x="6051550" y="5257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14</a:t>
            </a:r>
          </a:p>
        </p:txBody>
      </p:sp>
      <p:cxnSp>
        <p:nvCxnSpPr>
          <p:cNvPr id="96279" name="AutoShape 22"/>
          <p:cNvCxnSpPr>
            <a:cxnSpLocks noChangeShapeType="1"/>
            <a:stCxn id="96273" idx="3"/>
            <a:endCxn id="96277" idx="0"/>
          </p:cNvCxnSpPr>
          <p:nvPr/>
        </p:nvCxnSpPr>
        <p:spPr bwMode="auto">
          <a:xfrm flipH="1">
            <a:off x="5311775" y="49069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280" name="AutoShape 23"/>
          <p:cNvCxnSpPr>
            <a:cxnSpLocks noChangeShapeType="1"/>
            <a:stCxn id="96274" idx="3"/>
            <a:endCxn id="96278" idx="0"/>
          </p:cNvCxnSpPr>
          <p:nvPr/>
        </p:nvCxnSpPr>
        <p:spPr bwMode="auto">
          <a:xfrm flipH="1">
            <a:off x="6297613" y="49069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6281" name="AutoShape 24"/>
          <p:cNvSpPr>
            <a:spLocks noChangeArrowheads="1"/>
          </p:cNvSpPr>
          <p:nvPr/>
        </p:nvSpPr>
        <p:spPr bwMode="auto">
          <a:xfrm>
            <a:off x="4362450" y="4572000"/>
            <a:ext cx="914400" cy="381000"/>
          </a:xfrm>
          <a:prstGeom prst="rightArrow">
            <a:avLst>
              <a:gd name="adj1" fmla="val 50000"/>
              <a:gd name="adj2" fmla="val 64978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96282" name="AutoShape 25"/>
          <p:cNvSpPr>
            <a:spLocks noChangeArrowheads="1"/>
          </p:cNvSpPr>
          <p:nvPr/>
        </p:nvSpPr>
        <p:spPr bwMode="auto">
          <a:xfrm>
            <a:off x="3517900" y="3581400"/>
            <a:ext cx="703263" cy="228600"/>
          </a:xfrm>
          <a:prstGeom prst="curvedDownArrow">
            <a:avLst>
              <a:gd name="adj1" fmla="val 66641"/>
              <a:gd name="adj2" fmla="val 133268"/>
              <a:gd name="adj3" fmla="val 33333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83" name="Oval 26"/>
          <p:cNvSpPr>
            <a:spLocks noChangeArrowheads="1"/>
          </p:cNvSpPr>
          <p:nvPr/>
        </p:nvSpPr>
        <p:spPr bwMode="auto">
          <a:xfrm>
            <a:off x="7035800" y="5257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96284" name="AutoShape 27"/>
          <p:cNvCxnSpPr>
            <a:cxnSpLocks noChangeShapeType="1"/>
            <a:stCxn id="96274" idx="5"/>
            <a:endCxn id="96283" idx="0"/>
          </p:cNvCxnSpPr>
          <p:nvPr/>
        </p:nvCxnSpPr>
        <p:spPr bwMode="auto">
          <a:xfrm>
            <a:off x="6964363" y="49069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9B7C1-D6C6-4B7D-8FD0-21C263967698}" type="slidenum">
              <a:rPr lang="en-GB"/>
              <a:pPr>
                <a:defRPr/>
              </a:pPr>
              <a:t>87</a:t>
            </a:fld>
            <a:endParaRPr lang="en-GB"/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3611" y="0"/>
            <a:ext cx="77719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AVL Left Balance Algorithm</a:t>
            </a:r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447800"/>
            <a:ext cx="7772400" cy="2819400"/>
          </a:xfrm>
        </p:spPr>
        <p:txBody>
          <a:bodyPr rtlCol="0">
            <a:normAutofit lnSpcReduction="10000"/>
          </a:bodyPr>
          <a:lstStyle/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 dirty="0">
                <a:solidFill>
                  <a:schemeClr val="accent2"/>
                </a:solidFill>
              </a:rPr>
              <a:t>3</a:t>
            </a:r>
            <a:r>
              <a:rPr lang="en-GB" sz="1800" dirty="0"/>
              <a:t>	else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 dirty="0"/>
              <a:t>		</a:t>
            </a:r>
            <a:r>
              <a:rPr lang="en-GB" sz="1800" b="1" dirty="0"/>
              <a:t>Case 2: Right of left. Double rotation required.</a:t>
            </a:r>
            <a:endParaRPr lang="en-GB" sz="1800" dirty="0"/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 dirty="0">
                <a:solidFill>
                  <a:schemeClr val="accent2"/>
                </a:solidFill>
              </a:rPr>
              <a:t>	1</a:t>
            </a:r>
            <a:r>
              <a:rPr lang="en-GB" sz="1800" dirty="0"/>
              <a:t>	</a:t>
            </a:r>
            <a:r>
              <a:rPr lang="en-GB" sz="1800" dirty="0" err="1"/>
              <a:t>rightTree</a:t>
            </a:r>
            <a:r>
              <a:rPr lang="en-GB" sz="1800" dirty="0"/>
              <a:t> = </a:t>
            </a:r>
            <a:r>
              <a:rPr lang="en-GB" sz="1800" dirty="0" err="1"/>
              <a:t>leftTree</a:t>
            </a:r>
            <a:r>
              <a:rPr lang="en-GB" sz="1800" dirty="0"/>
              <a:t> </a:t>
            </a:r>
            <a:r>
              <a:rPr lang="en-GB" sz="1800" dirty="0">
                <a:latin typeface="Symbol" pitchFamily="18" charset="2"/>
              </a:rPr>
              <a:t>-&gt;</a:t>
            </a:r>
            <a:r>
              <a:rPr lang="en-GB" sz="1800" dirty="0"/>
              <a:t> right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 dirty="0"/>
              <a:t>	</a:t>
            </a:r>
            <a:r>
              <a:rPr lang="en-GB" sz="1800" dirty="0">
                <a:solidFill>
                  <a:schemeClr val="accent2"/>
                </a:solidFill>
              </a:rPr>
              <a:t>2</a:t>
            </a:r>
            <a:r>
              <a:rPr lang="en-GB" sz="1800" dirty="0"/>
              <a:t>	adjust balance factors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 dirty="0"/>
              <a:t>	</a:t>
            </a:r>
            <a:r>
              <a:rPr lang="en-GB" sz="1800" dirty="0">
                <a:solidFill>
                  <a:schemeClr val="accent2"/>
                </a:solidFill>
              </a:rPr>
              <a:t>3</a:t>
            </a:r>
            <a:r>
              <a:rPr lang="en-GB" sz="1800" dirty="0"/>
              <a:t>	</a:t>
            </a:r>
            <a:r>
              <a:rPr lang="en-GB" sz="1800" dirty="0" err="1"/>
              <a:t>rotateLeft</a:t>
            </a:r>
            <a:r>
              <a:rPr lang="en-GB" sz="1800" dirty="0"/>
              <a:t> (</a:t>
            </a:r>
            <a:r>
              <a:rPr lang="en-GB" sz="1800" dirty="0" err="1"/>
              <a:t>leftTree</a:t>
            </a:r>
            <a:r>
              <a:rPr lang="en-GB" sz="1800" dirty="0"/>
              <a:t>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 dirty="0">
                <a:solidFill>
                  <a:schemeClr val="accent2"/>
                </a:solidFill>
              </a:rPr>
              <a:t>	4</a:t>
            </a:r>
            <a:r>
              <a:rPr lang="en-GB" sz="1800" dirty="0"/>
              <a:t>	</a:t>
            </a:r>
            <a:r>
              <a:rPr lang="en-GB" sz="1800" dirty="0" err="1"/>
              <a:t>rotateRight</a:t>
            </a:r>
            <a:r>
              <a:rPr lang="en-GB" sz="1800" dirty="0"/>
              <a:t> (root)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 dirty="0"/>
              <a:t>	</a:t>
            </a:r>
            <a:r>
              <a:rPr lang="en-GB" sz="1800" dirty="0">
                <a:solidFill>
                  <a:schemeClr val="accent2"/>
                </a:solidFill>
              </a:rPr>
              <a:t>5</a:t>
            </a:r>
            <a:r>
              <a:rPr lang="en-GB" sz="1800" dirty="0"/>
              <a:t>	taller = false 	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 dirty="0">
                <a:solidFill>
                  <a:schemeClr val="accent2"/>
                </a:solidFill>
              </a:rPr>
              <a:t>4</a:t>
            </a:r>
            <a:r>
              <a:rPr lang="en-GB" sz="1800" dirty="0"/>
              <a:t>	return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 b="1" dirty="0"/>
              <a:t>End</a:t>
            </a:r>
            <a:r>
              <a:rPr lang="en-GB" sz="1800" dirty="0"/>
              <a:t>	</a:t>
            </a:r>
            <a:r>
              <a:rPr lang="en-GB" sz="1800" dirty="0" err="1"/>
              <a:t>leftBalance</a:t>
            </a:r>
            <a:endParaRPr lang="en-GB" sz="1800" dirty="0"/>
          </a:p>
        </p:txBody>
      </p:sp>
      <p:sp>
        <p:nvSpPr>
          <p:cNvPr id="97285" name="Oval 4"/>
          <p:cNvSpPr>
            <a:spLocks noChangeArrowheads="1"/>
          </p:cNvSpPr>
          <p:nvPr/>
        </p:nvSpPr>
        <p:spPr bwMode="auto">
          <a:xfrm>
            <a:off x="1195388" y="41402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97286" name="AutoShape 5"/>
          <p:cNvSpPr>
            <a:spLocks noChangeArrowheads="1"/>
          </p:cNvSpPr>
          <p:nvPr/>
        </p:nvSpPr>
        <p:spPr bwMode="auto">
          <a:xfrm>
            <a:off x="2603500" y="4826000"/>
            <a:ext cx="703263" cy="381000"/>
          </a:xfrm>
          <a:prstGeom prst="rightArrow">
            <a:avLst>
              <a:gd name="adj1" fmla="val 50000"/>
              <a:gd name="adj2" fmla="val 49974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97287" name="Oval 6"/>
          <p:cNvSpPr>
            <a:spLocks noChangeArrowheads="1"/>
          </p:cNvSpPr>
          <p:nvPr/>
        </p:nvSpPr>
        <p:spPr bwMode="auto">
          <a:xfrm>
            <a:off x="1689100" y="4826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97288" name="AutoShape 7"/>
          <p:cNvCxnSpPr>
            <a:cxnSpLocks noChangeShapeType="1"/>
            <a:stCxn id="97285" idx="5"/>
            <a:endCxn id="97287" idx="0"/>
          </p:cNvCxnSpPr>
          <p:nvPr/>
        </p:nvCxnSpPr>
        <p:spPr bwMode="auto">
          <a:xfrm>
            <a:off x="1616075" y="44751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7289" name="Oval 8"/>
          <p:cNvSpPr>
            <a:spLocks noChangeArrowheads="1"/>
          </p:cNvSpPr>
          <p:nvPr/>
        </p:nvSpPr>
        <p:spPr bwMode="auto">
          <a:xfrm>
            <a:off x="703263" y="4826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cxnSp>
        <p:nvCxnSpPr>
          <p:cNvPr id="97290" name="AutoShape 9"/>
          <p:cNvCxnSpPr>
            <a:cxnSpLocks noChangeShapeType="1"/>
            <a:stCxn id="97285" idx="3"/>
            <a:endCxn id="97289" idx="0"/>
          </p:cNvCxnSpPr>
          <p:nvPr/>
        </p:nvCxnSpPr>
        <p:spPr bwMode="auto">
          <a:xfrm flipH="1">
            <a:off x="949325" y="44751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7291" name="Oval 10"/>
          <p:cNvSpPr>
            <a:spLocks noChangeArrowheads="1"/>
          </p:cNvSpPr>
          <p:nvPr/>
        </p:nvSpPr>
        <p:spPr bwMode="auto">
          <a:xfrm>
            <a:off x="211138" y="5511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</a:t>
            </a:r>
          </a:p>
        </p:txBody>
      </p:sp>
      <p:cxnSp>
        <p:nvCxnSpPr>
          <p:cNvPr id="97292" name="AutoShape 11"/>
          <p:cNvCxnSpPr>
            <a:cxnSpLocks noChangeShapeType="1"/>
            <a:stCxn id="97289" idx="3"/>
            <a:endCxn id="97291" idx="0"/>
          </p:cNvCxnSpPr>
          <p:nvPr/>
        </p:nvCxnSpPr>
        <p:spPr bwMode="auto">
          <a:xfrm flipH="1">
            <a:off x="457200" y="51609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7293" name="Oval 12"/>
          <p:cNvSpPr>
            <a:spLocks noChangeArrowheads="1"/>
          </p:cNvSpPr>
          <p:nvPr/>
        </p:nvSpPr>
        <p:spPr bwMode="auto">
          <a:xfrm>
            <a:off x="1195388" y="55118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14</a:t>
            </a:r>
          </a:p>
        </p:txBody>
      </p:sp>
      <p:cxnSp>
        <p:nvCxnSpPr>
          <p:cNvPr id="97294" name="AutoShape 13"/>
          <p:cNvCxnSpPr>
            <a:cxnSpLocks noChangeShapeType="1"/>
            <a:stCxn id="97289" idx="5"/>
            <a:endCxn id="97293" idx="0"/>
          </p:cNvCxnSpPr>
          <p:nvPr/>
        </p:nvCxnSpPr>
        <p:spPr bwMode="auto">
          <a:xfrm>
            <a:off x="1123950" y="51609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7295" name="Oval 14"/>
          <p:cNvSpPr>
            <a:spLocks noChangeArrowheads="1"/>
          </p:cNvSpPr>
          <p:nvPr/>
        </p:nvSpPr>
        <p:spPr bwMode="auto">
          <a:xfrm>
            <a:off x="1689100" y="6197600"/>
            <a:ext cx="492125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16</a:t>
            </a:r>
          </a:p>
        </p:txBody>
      </p:sp>
      <p:cxnSp>
        <p:nvCxnSpPr>
          <p:cNvPr id="97296" name="AutoShape 15"/>
          <p:cNvCxnSpPr>
            <a:cxnSpLocks noChangeShapeType="1"/>
            <a:stCxn id="97293" idx="5"/>
            <a:endCxn id="97295" idx="0"/>
          </p:cNvCxnSpPr>
          <p:nvPr/>
        </p:nvCxnSpPr>
        <p:spPr bwMode="auto">
          <a:xfrm>
            <a:off x="1616075" y="58467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97297" name="AutoShape 16"/>
          <p:cNvSpPr>
            <a:spLocks noChangeArrowheads="1"/>
          </p:cNvSpPr>
          <p:nvPr/>
        </p:nvSpPr>
        <p:spPr bwMode="auto">
          <a:xfrm flipH="1">
            <a:off x="211138" y="4445000"/>
            <a:ext cx="703262" cy="228600"/>
          </a:xfrm>
          <a:prstGeom prst="curvedDownArrow">
            <a:avLst>
              <a:gd name="adj1" fmla="val 66641"/>
              <a:gd name="adj2" fmla="val 133267"/>
              <a:gd name="adj3" fmla="val 33333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98" name="Oval 17"/>
          <p:cNvSpPr>
            <a:spLocks noChangeArrowheads="1"/>
          </p:cNvSpPr>
          <p:nvPr/>
        </p:nvSpPr>
        <p:spPr bwMode="auto">
          <a:xfrm>
            <a:off x="7458075" y="4140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14</a:t>
            </a:r>
          </a:p>
        </p:txBody>
      </p:sp>
      <p:sp>
        <p:nvSpPr>
          <p:cNvPr id="97299" name="Oval 18"/>
          <p:cNvSpPr>
            <a:spLocks noChangeArrowheads="1"/>
          </p:cNvSpPr>
          <p:nvPr/>
        </p:nvSpPr>
        <p:spPr bwMode="auto">
          <a:xfrm>
            <a:off x="7950200" y="48260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cxnSp>
        <p:nvCxnSpPr>
          <p:cNvPr id="97300" name="AutoShape 19"/>
          <p:cNvCxnSpPr>
            <a:cxnSpLocks noChangeShapeType="1"/>
            <a:stCxn id="97298" idx="5"/>
            <a:endCxn id="97299" idx="0"/>
          </p:cNvCxnSpPr>
          <p:nvPr/>
        </p:nvCxnSpPr>
        <p:spPr bwMode="auto">
          <a:xfrm>
            <a:off x="7878763" y="44751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7301" name="Oval 20"/>
          <p:cNvSpPr>
            <a:spLocks noChangeArrowheads="1"/>
          </p:cNvSpPr>
          <p:nvPr/>
        </p:nvSpPr>
        <p:spPr bwMode="auto">
          <a:xfrm>
            <a:off x="6965950" y="4826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cxnSp>
        <p:nvCxnSpPr>
          <p:cNvPr id="97302" name="AutoShape 21"/>
          <p:cNvCxnSpPr>
            <a:cxnSpLocks noChangeShapeType="1"/>
            <a:stCxn id="97298" idx="3"/>
            <a:endCxn id="97301" idx="0"/>
          </p:cNvCxnSpPr>
          <p:nvPr/>
        </p:nvCxnSpPr>
        <p:spPr bwMode="auto">
          <a:xfrm flipH="1">
            <a:off x="7212013" y="44751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7303" name="Oval 22"/>
          <p:cNvSpPr>
            <a:spLocks noChangeArrowheads="1"/>
          </p:cNvSpPr>
          <p:nvPr/>
        </p:nvSpPr>
        <p:spPr bwMode="auto">
          <a:xfrm>
            <a:off x="6473825" y="5511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</a:t>
            </a:r>
          </a:p>
        </p:txBody>
      </p:sp>
      <p:cxnSp>
        <p:nvCxnSpPr>
          <p:cNvPr id="97304" name="AutoShape 23"/>
          <p:cNvCxnSpPr>
            <a:cxnSpLocks noChangeShapeType="1"/>
            <a:stCxn id="97301" idx="3"/>
            <a:endCxn id="97303" idx="0"/>
          </p:cNvCxnSpPr>
          <p:nvPr/>
        </p:nvCxnSpPr>
        <p:spPr bwMode="auto">
          <a:xfrm flipH="1">
            <a:off x="6719888" y="51609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7305" name="Oval 24"/>
          <p:cNvSpPr>
            <a:spLocks noChangeArrowheads="1"/>
          </p:cNvSpPr>
          <p:nvPr/>
        </p:nvSpPr>
        <p:spPr bwMode="auto">
          <a:xfrm>
            <a:off x="7458075" y="5511800"/>
            <a:ext cx="492125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16</a:t>
            </a:r>
          </a:p>
        </p:txBody>
      </p:sp>
      <p:cxnSp>
        <p:nvCxnSpPr>
          <p:cNvPr id="97306" name="AutoShape 25"/>
          <p:cNvCxnSpPr>
            <a:cxnSpLocks noChangeShapeType="1"/>
            <a:stCxn id="97299" idx="3"/>
            <a:endCxn id="97305" idx="0"/>
          </p:cNvCxnSpPr>
          <p:nvPr/>
        </p:nvCxnSpPr>
        <p:spPr bwMode="auto">
          <a:xfrm flipH="1">
            <a:off x="7704138" y="51609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7307" name="Oval 26"/>
          <p:cNvSpPr>
            <a:spLocks noChangeArrowheads="1"/>
          </p:cNvSpPr>
          <p:nvPr/>
        </p:nvSpPr>
        <p:spPr bwMode="auto">
          <a:xfrm>
            <a:off x="4292600" y="4140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97308" name="Oval 27"/>
          <p:cNvSpPr>
            <a:spLocks noChangeArrowheads="1"/>
          </p:cNvSpPr>
          <p:nvPr/>
        </p:nvSpPr>
        <p:spPr bwMode="auto">
          <a:xfrm>
            <a:off x="4784725" y="4826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97309" name="AutoShape 28"/>
          <p:cNvCxnSpPr>
            <a:cxnSpLocks noChangeShapeType="1"/>
            <a:stCxn id="97307" idx="5"/>
            <a:endCxn id="97308" idx="0"/>
          </p:cNvCxnSpPr>
          <p:nvPr/>
        </p:nvCxnSpPr>
        <p:spPr bwMode="auto">
          <a:xfrm>
            <a:off x="4713288" y="44751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7310" name="Oval 29"/>
          <p:cNvSpPr>
            <a:spLocks noChangeArrowheads="1"/>
          </p:cNvSpPr>
          <p:nvPr/>
        </p:nvSpPr>
        <p:spPr bwMode="auto">
          <a:xfrm>
            <a:off x="3798888" y="48260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14</a:t>
            </a:r>
          </a:p>
        </p:txBody>
      </p:sp>
      <p:cxnSp>
        <p:nvCxnSpPr>
          <p:cNvPr id="97311" name="AutoShape 30"/>
          <p:cNvCxnSpPr>
            <a:cxnSpLocks noChangeShapeType="1"/>
            <a:stCxn id="97307" idx="3"/>
            <a:endCxn id="97310" idx="0"/>
          </p:cNvCxnSpPr>
          <p:nvPr/>
        </p:nvCxnSpPr>
        <p:spPr bwMode="auto">
          <a:xfrm flipH="1">
            <a:off x="4046538" y="44751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7312" name="Oval 31"/>
          <p:cNvSpPr>
            <a:spLocks noChangeArrowheads="1"/>
          </p:cNvSpPr>
          <p:nvPr/>
        </p:nvSpPr>
        <p:spPr bwMode="auto">
          <a:xfrm>
            <a:off x="3306763" y="5511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cxnSp>
        <p:nvCxnSpPr>
          <p:cNvPr id="97313" name="AutoShape 32"/>
          <p:cNvCxnSpPr>
            <a:cxnSpLocks noChangeShapeType="1"/>
            <a:stCxn id="97310" idx="3"/>
            <a:endCxn id="97312" idx="0"/>
          </p:cNvCxnSpPr>
          <p:nvPr/>
        </p:nvCxnSpPr>
        <p:spPr bwMode="auto">
          <a:xfrm flipH="1">
            <a:off x="3552825" y="51609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7314" name="Oval 33"/>
          <p:cNvSpPr>
            <a:spLocks noChangeArrowheads="1"/>
          </p:cNvSpPr>
          <p:nvPr/>
        </p:nvSpPr>
        <p:spPr bwMode="auto">
          <a:xfrm>
            <a:off x="4292600" y="5511800"/>
            <a:ext cx="492125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16</a:t>
            </a:r>
          </a:p>
        </p:txBody>
      </p:sp>
      <p:cxnSp>
        <p:nvCxnSpPr>
          <p:cNvPr id="97315" name="AutoShape 34"/>
          <p:cNvCxnSpPr>
            <a:cxnSpLocks noChangeShapeType="1"/>
            <a:stCxn id="97310" idx="5"/>
            <a:endCxn id="97314" idx="0"/>
          </p:cNvCxnSpPr>
          <p:nvPr/>
        </p:nvCxnSpPr>
        <p:spPr bwMode="auto">
          <a:xfrm>
            <a:off x="4219575" y="51609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7316" name="Oval 35"/>
          <p:cNvSpPr>
            <a:spLocks noChangeArrowheads="1"/>
          </p:cNvSpPr>
          <p:nvPr/>
        </p:nvSpPr>
        <p:spPr bwMode="auto">
          <a:xfrm>
            <a:off x="2814638" y="6197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</a:t>
            </a:r>
          </a:p>
        </p:txBody>
      </p:sp>
      <p:cxnSp>
        <p:nvCxnSpPr>
          <p:cNvPr id="97317" name="AutoShape 36"/>
          <p:cNvCxnSpPr>
            <a:cxnSpLocks noChangeShapeType="1"/>
            <a:stCxn id="97312" idx="3"/>
            <a:endCxn id="97316" idx="0"/>
          </p:cNvCxnSpPr>
          <p:nvPr/>
        </p:nvCxnSpPr>
        <p:spPr bwMode="auto">
          <a:xfrm flipH="1">
            <a:off x="3060700" y="58467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7318" name="AutoShape 37"/>
          <p:cNvSpPr>
            <a:spLocks noChangeArrowheads="1"/>
          </p:cNvSpPr>
          <p:nvPr/>
        </p:nvSpPr>
        <p:spPr bwMode="auto">
          <a:xfrm>
            <a:off x="4714875" y="3911600"/>
            <a:ext cx="703263" cy="228600"/>
          </a:xfrm>
          <a:prstGeom prst="curvedDownArrow">
            <a:avLst>
              <a:gd name="adj1" fmla="val 66641"/>
              <a:gd name="adj2" fmla="val 133268"/>
              <a:gd name="adj3" fmla="val 33333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19" name="Oval 38"/>
          <p:cNvSpPr>
            <a:spLocks noChangeArrowheads="1"/>
          </p:cNvSpPr>
          <p:nvPr/>
        </p:nvSpPr>
        <p:spPr bwMode="auto">
          <a:xfrm>
            <a:off x="8443913" y="5511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97320" name="AutoShape 39"/>
          <p:cNvCxnSpPr>
            <a:cxnSpLocks noChangeShapeType="1"/>
            <a:stCxn id="97299" idx="5"/>
            <a:endCxn id="97319" idx="0"/>
          </p:cNvCxnSpPr>
          <p:nvPr/>
        </p:nvCxnSpPr>
        <p:spPr bwMode="auto">
          <a:xfrm>
            <a:off x="8370888" y="51609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7321" name="AutoShape 40"/>
          <p:cNvSpPr>
            <a:spLocks noChangeArrowheads="1"/>
          </p:cNvSpPr>
          <p:nvPr/>
        </p:nvSpPr>
        <p:spPr bwMode="auto">
          <a:xfrm>
            <a:off x="5840413" y="4826000"/>
            <a:ext cx="633412" cy="381000"/>
          </a:xfrm>
          <a:prstGeom prst="rightArrow">
            <a:avLst>
              <a:gd name="adj1" fmla="val 50000"/>
              <a:gd name="adj2" fmla="val 45011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4F0D3E-663E-42A9-8B1F-E8DB2B120438}" type="slidenum">
              <a:rPr lang="en-GB"/>
              <a:pPr>
                <a:defRPr/>
              </a:pPr>
              <a:t>88</a:t>
            </a:fld>
            <a:endParaRPr lang="en-GB"/>
          </a:p>
        </p:txBody>
      </p:sp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Rotate Algorithms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2057400"/>
            <a:ext cx="7772400" cy="4114800"/>
          </a:xfrm>
        </p:spPr>
        <p:txBody>
          <a:bodyPr/>
          <a:lstStyle/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 b="1" smtClean="0"/>
              <a:t>Algorithm</a:t>
            </a:r>
            <a:r>
              <a:rPr lang="en-GB" sz="1800" smtClean="0"/>
              <a:t> 	rotateRight (ref </a:t>
            </a:r>
            <a:r>
              <a:rPr lang="en-GB" sz="1800" smtClean="0">
                <a:solidFill>
                  <a:schemeClr val="accent2"/>
                </a:solidFill>
              </a:rPr>
              <a:t>root </a:t>
            </a:r>
            <a:r>
              <a:rPr lang="en-GB" sz="1800" smtClean="0"/>
              <a:t>&lt;pointer&gt;)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 smtClean="0"/>
              <a:t>Exchanges pointers to rotate the tree right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 smtClean="0"/>
              <a:t>			</a:t>
            </a:r>
            <a:r>
              <a:rPr lang="en-GB" sz="1800" b="1" smtClean="0"/>
              <a:t>Pre</a:t>
            </a:r>
            <a:r>
              <a:rPr lang="en-GB" sz="1800" smtClean="0"/>
              <a:t>		</a:t>
            </a:r>
            <a:r>
              <a:rPr lang="en-GB" sz="1800" smtClean="0">
                <a:solidFill>
                  <a:schemeClr val="accent2"/>
                </a:solidFill>
              </a:rPr>
              <a:t>root </a:t>
            </a:r>
            <a:r>
              <a:rPr lang="en-GB" sz="1800" smtClean="0"/>
              <a:t>is address of the root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 smtClean="0"/>
              <a:t>			</a:t>
            </a:r>
            <a:r>
              <a:rPr lang="en-GB" sz="1800" b="1" smtClean="0"/>
              <a:t>Post		</a:t>
            </a:r>
            <a:r>
              <a:rPr lang="en-GB" sz="1800" smtClean="0"/>
              <a:t>Node rotated and root updated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endParaRPr lang="en-GB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8E1673-0828-4399-A2A7-08F2D5CFED64}" type="slidenum">
              <a:rPr lang="en-GB"/>
              <a:pPr>
                <a:defRPr/>
              </a:pPr>
              <a:t>89</a:t>
            </a:fld>
            <a:endParaRPr lang="en-GB"/>
          </a:p>
        </p:txBody>
      </p:sp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>
          <a:xfrm>
            <a:off x="703611" y="0"/>
            <a:ext cx="77719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Rotate Algorithms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524000"/>
            <a:ext cx="7772400" cy="41148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 smtClean="0">
                <a:solidFill>
                  <a:schemeClr val="accent2"/>
                </a:solidFill>
              </a:rPr>
              <a:t>1</a:t>
            </a:r>
            <a:r>
              <a:rPr lang="en-GB" sz="1800" smtClean="0">
                <a:solidFill>
                  <a:srgbClr val="0000FF"/>
                </a:solidFill>
              </a:rPr>
              <a:t>   	</a:t>
            </a:r>
            <a:r>
              <a:rPr lang="en-GB" sz="1800" smtClean="0"/>
              <a:t>tempPtr = root </a:t>
            </a:r>
            <a:r>
              <a:rPr lang="en-GB" sz="1800" smtClean="0">
                <a:latin typeface="Symbol" pitchFamily="18" charset="2"/>
              </a:rPr>
              <a:t>-&gt;</a:t>
            </a:r>
            <a:r>
              <a:rPr lang="en-GB" sz="1800" smtClean="0"/>
              <a:t> left</a:t>
            </a:r>
          </a:p>
          <a:p>
            <a:pPr marL="0" indent="0" eaLnBrk="1" hangingPunct="1"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 smtClean="0">
                <a:solidFill>
                  <a:schemeClr val="accent2"/>
                </a:solidFill>
              </a:rPr>
              <a:t>2</a:t>
            </a:r>
            <a:r>
              <a:rPr lang="en-GB" sz="1800" smtClean="0"/>
              <a:t>	root </a:t>
            </a:r>
            <a:r>
              <a:rPr lang="en-GB" sz="1800" smtClean="0">
                <a:latin typeface="Symbol" pitchFamily="18" charset="2"/>
              </a:rPr>
              <a:t>-&gt;</a:t>
            </a:r>
            <a:r>
              <a:rPr lang="en-GB" sz="1800" smtClean="0"/>
              <a:t> left = tempPtr </a:t>
            </a:r>
            <a:r>
              <a:rPr lang="en-GB" sz="1800" smtClean="0">
                <a:latin typeface="Symbol" pitchFamily="18" charset="2"/>
              </a:rPr>
              <a:t>-&gt;</a:t>
            </a:r>
            <a:r>
              <a:rPr lang="en-GB" sz="1800" smtClean="0"/>
              <a:t> right</a:t>
            </a:r>
          </a:p>
          <a:p>
            <a:pPr marL="0" indent="0" eaLnBrk="1" hangingPunct="1"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 smtClean="0">
                <a:solidFill>
                  <a:schemeClr val="accent2"/>
                </a:solidFill>
              </a:rPr>
              <a:t>3</a:t>
            </a:r>
            <a:r>
              <a:rPr lang="en-GB" sz="1800" smtClean="0"/>
              <a:t>	tempPtr </a:t>
            </a:r>
            <a:r>
              <a:rPr lang="en-GB" sz="1800" smtClean="0">
                <a:latin typeface="Symbol" pitchFamily="18" charset="2"/>
              </a:rPr>
              <a:t>-&gt;</a:t>
            </a:r>
            <a:r>
              <a:rPr lang="en-GB" sz="1800" smtClean="0"/>
              <a:t> right = root</a:t>
            </a:r>
          </a:p>
          <a:p>
            <a:pPr marL="0" indent="0" eaLnBrk="1" hangingPunct="1"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 smtClean="0">
                <a:solidFill>
                  <a:schemeClr val="accent2"/>
                </a:solidFill>
              </a:rPr>
              <a:t>4</a:t>
            </a:r>
            <a:r>
              <a:rPr lang="en-GB" sz="1800" smtClean="0"/>
              <a:t>	root = tempPtr</a:t>
            </a:r>
          </a:p>
          <a:p>
            <a:pPr marL="0" indent="0" eaLnBrk="1" hangingPunct="1"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 smtClean="0">
                <a:solidFill>
                  <a:schemeClr val="accent2"/>
                </a:solidFill>
              </a:rPr>
              <a:t>5</a:t>
            </a:r>
            <a:r>
              <a:rPr lang="en-GB" sz="1800" smtClean="0"/>
              <a:t>	return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 b="1" smtClean="0"/>
              <a:t>End</a:t>
            </a:r>
            <a:r>
              <a:rPr lang="en-GB" sz="1800" smtClean="0"/>
              <a:t>	 rotateRight</a:t>
            </a:r>
            <a:r>
              <a:rPr lang="en-GB" sz="1600" smtClean="0"/>
              <a:t> </a:t>
            </a:r>
            <a:r>
              <a:rPr lang="en-GB" sz="1800" smtClean="0"/>
              <a:t>	</a:t>
            </a:r>
          </a:p>
        </p:txBody>
      </p:sp>
      <p:sp>
        <p:nvSpPr>
          <p:cNvPr id="99333" name="Oval 4"/>
          <p:cNvSpPr>
            <a:spLocks noChangeArrowheads="1"/>
          </p:cNvSpPr>
          <p:nvPr/>
        </p:nvSpPr>
        <p:spPr bwMode="auto">
          <a:xfrm>
            <a:off x="6824663" y="1981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99334" name="Oval 5"/>
          <p:cNvSpPr>
            <a:spLocks noChangeArrowheads="1"/>
          </p:cNvSpPr>
          <p:nvPr/>
        </p:nvSpPr>
        <p:spPr bwMode="auto">
          <a:xfrm>
            <a:off x="6332538" y="2667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14</a:t>
            </a:r>
          </a:p>
        </p:txBody>
      </p:sp>
      <p:cxnSp>
        <p:nvCxnSpPr>
          <p:cNvPr id="99335" name="AutoShape 6"/>
          <p:cNvCxnSpPr>
            <a:cxnSpLocks noChangeShapeType="1"/>
            <a:stCxn id="99333" idx="3"/>
            <a:endCxn id="99334" idx="0"/>
          </p:cNvCxnSpPr>
          <p:nvPr/>
        </p:nvCxnSpPr>
        <p:spPr bwMode="auto">
          <a:xfrm flipH="1">
            <a:off x="6578600" y="23161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9336" name="Oval 7"/>
          <p:cNvSpPr>
            <a:spLocks noChangeArrowheads="1"/>
          </p:cNvSpPr>
          <p:nvPr/>
        </p:nvSpPr>
        <p:spPr bwMode="auto">
          <a:xfrm>
            <a:off x="5840413" y="3352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cxnSp>
        <p:nvCxnSpPr>
          <p:cNvPr id="99337" name="AutoShape 8"/>
          <p:cNvCxnSpPr>
            <a:cxnSpLocks noChangeShapeType="1"/>
            <a:stCxn id="99334" idx="3"/>
            <a:endCxn id="99336" idx="0"/>
          </p:cNvCxnSpPr>
          <p:nvPr/>
        </p:nvCxnSpPr>
        <p:spPr bwMode="auto">
          <a:xfrm flipH="1">
            <a:off x="6086475" y="30019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9338" name="Oval 9"/>
          <p:cNvSpPr>
            <a:spLocks noChangeArrowheads="1"/>
          </p:cNvSpPr>
          <p:nvPr/>
        </p:nvSpPr>
        <p:spPr bwMode="auto">
          <a:xfrm>
            <a:off x="6824663" y="3352800"/>
            <a:ext cx="492125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16</a:t>
            </a:r>
          </a:p>
        </p:txBody>
      </p:sp>
      <p:cxnSp>
        <p:nvCxnSpPr>
          <p:cNvPr id="99339" name="AutoShape 10"/>
          <p:cNvCxnSpPr>
            <a:cxnSpLocks noChangeShapeType="1"/>
            <a:stCxn id="99334" idx="5"/>
            <a:endCxn id="99338" idx="0"/>
          </p:cNvCxnSpPr>
          <p:nvPr/>
        </p:nvCxnSpPr>
        <p:spPr bwMode="auto">
          <a:xfrm>
            <a:off x="6753225" y="30019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9340" name="AutoShape 11"/>
          <p:cNvSpPr>
            <a:spLocks noChangeArrowheads="1"/>
          </p:cNvSpPr>
          <p:nvPr/>
        </p:nvSpPr>
        <p:spPr bwMode="auto">
          <a:xfrm>
            <a:off x="7035800" y="1600200"/>
            <a:ext cx="703263" cy="228600"/>
          </a:xfrm>
          <a:prstGeom prst="curvedDownArrow">
            <a:avLst>
              <a:gd name="adj1" fmla="val 66641"/>
              <a:gd name="adj2" fmla="val 133268"/>
              <a:gd name="adj3" fmla="val 33333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41" name="Rectangle 12"/>
          <p:cNvSpPr>
            <a:spLocks noChangeArrowheads="1"/>
          </p:cNvSpPr>
          <p:nvPr/>
        </p:nvSpPr>
        <p:spPr bwMode="auto">
          <a:xfrm>
            <a:off x="5910263" y="1981200"/>
            <a:ext cx="280987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42" name="Text Box 13"/>
          <p:cNvSpPr txBox="1">
            <a:spLocks noChangeArrowheads="1"/>
          </p:cNvSpPr>
          <p:nvPr/>
        </p:nvSpPr>
        <p:spPr bwMode="auto">
          <a:xfrm>
            <a:off x="5768975" y="1600200"/>
            <a:ext cx="708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8000"/>
                </a:solidFill>
              </a:rPr>
              <a:t>root</a:t>
            </a:r>
          </a:p>
        </p:txBody>
      </p:sp>
      <p:sp>
        <p:nvSpPr>
          <p:cNvPr id="99343" name="Rectangle 14"/>
          <p:cNvSpPr>
            <a:spLocks noChangeArrowheads="1"/>
          </p:cNvSpPr>
          <p:nvPr/>
        </p:nvSpPr>
        <p:spPr bwMode="auto">
          <a:xfrm>
            <a:off x="5276850" y="2667000"/>
            <a:ext cx="280988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44" name="Text Box 15"/>
          <p:cNvSpPr txBox="1">
            <a:spLocks noChangeArrowheads="1"/>
          </p:cNvSpPr>
          <p:nvPr/>
        </p:nvSpPr>
        <p:spPr bwMode="auto">
          <a:xfrm>
            <a:off x="4926013" y="2286000"/>
            <a:ext cx="12461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8000"/>
                </a:solidFill>
              </a:rPr>
              <a:t>tempPtr</a:t>
            </a:r>
          </a:p>
        </p:txBody>
      </p:sp>
      <p:sp>
        <p:nvSpPr>
          <p:cNvPr id="99345" name="Line 16"/>
          <p:cNvSpPr>
            <a:spLocks noChangeShapeType="1"/>
          </p:cNvSpPr>
          <p:nvPr/>
        </p:nvSpPr>
        <p:spPr bwMode="auto">
          <a:xfrm>
            <a:off x="6051550" y="2133600"/>
            <a:ext cx="7731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9346" name="Line 17"/>
          <p:cNvSpPr>
            <a:spLocks noChangeShapeType="1"/>
          </p:cNvSpPr>
          <p:nvPr/>
        </p:nvSpPr>
        <p:spPr bwMode="auto">
          <a:xfrm>
            <a:off x="5418138" y="28194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9347" name="Oval 18"/>
          <p:cNvSpPr>
            <a:spLocks noChangeArrowheads="1"/>
          </p:cNvSpPr>
          <p:nvPr/>
        </p:nvSpPr>
        <p:spPr bwMode="auto">
          <a:xfrm>
            <a:off x="7316788" y="26670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99348" name="AutoShape 19"/>
          <p:cNvCxnSpPr>
            <a:cxnSpLocks noChangeShapeType="1"/>
            <a:stCxn id="99333" idx="5"/>
            <a:endCxn id="99347" idx="0"/>
          </p:cNvCxnSpPr>
          <p:nvPr/>
        </p:nvCxnSpPr>
        <p:spPr bwMode="auto">
          <a:xfrm>
            <a:off x="7245350" y="23161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9349" name="Oval 20"/>
          <p:cNvSpPr>
            <a:spLocks noChangeArrowheads="1"/>
          </p:cNvSpPr>
          <p:nvPr/>
        </p:nvSpPr>
        <p:spPr bwMode="auto">
          <a:xfrm>
            <a:off x="5418138" y="39624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</a:t>
            </a:r>
          </a:p>
        </p:txBody>
      </p:sp>
      <p:cxnSp>
        <p:nvCxnSpPr>
          <p:cNvPr id="99350" name="AutoShape 21"/>
          <p:cNvCxnSpPr>
            <a:cxnSpLocks noChangeShapeType="1"/>
            <a:stCxn id="99336" idx="3"/>
            <a:endCxn id="99349" idx="0"/>
          </p:cNvCxnSpPr>
          <p:nvPr/>
        </p:nvCxnSpPr>
        <p:spPr bwMode="auto">
          <a:xfrm flipH="1">
            <a:off x="5664200" y="3687763"/>
            <a:ext cx="247650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9351" name="Oval 22"/>
          <p:cNvSpPr>
            <a:spLocks noChangeArrowheads="1"/>
          </p:cNvSpPr>
          <p:nvPr/>
        </p:nvSpPr>
        <p:spPr bwMode="auto">
          <a:xfrm>
            <a:off x="1900238" y="4495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99352" name="Oval 23"/>
          <p:cNvSpPr>
            <a:spLocks noChangeArrowheads="1"/>
          </p:cNvSpPr>
          <p:nvPr/>
        </p:nvSpPr>
        <p:spPr bwMode="auto">
          <a:xfrm>
            <a:off x="1406525" y="51816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14</a:t>
            </a:r>
          </a:p>
        </p:txBody>
      </p:sp>
      <p:sp>
        <p:nvSpPr>
          <p:cNvPr id="99353" name="Oval 24"/>
          <p:cNvSpPr>
            <a:spLocks noChangeArrowheads="1"/>
          </p:cNvSpPr>
          <p:nvPr/>
        </p:nvSpPr>
        <p:spPr bwMode="auto">
          <a:xfrm>
            <a:off x="914400" y="58674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cxnSp>
        <p:nvCxnSpPr>
          <p:cNvPr id="99354" name="AutoShape 25"/>
          <p:cNvCxnSpPr>
            <a:cxnSpLocks noChangeShapeType="1"/>
            <a:stCxn id="99352" idx="3"/>
            <a:endCxn id="99353" idx="0"/>
          </p:cNvCxnSpPr>
          <p:nvPr/>
        </p:nvCxnSpPr>
        <p:spPr bwMode="auto">
          <a:xfrm flipH="1">
            <a:off x="1160463" y="55165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9355" name="Oval 26"/>
          <p:cNvSpPr>
            <a:spLocks noChangeArrowheads="1"/>
          </p:cNvSpPr>
          <p:nvPr/>
        </p:nvSpPr>
        <p:spPr bwMode="auto">
          <a:xfrm>
            <a:off x="1900238" y="5867400"/>
            <a:ext cx="492125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16</a:t>
            </a:r>
          </a:p>
        </p:txBody>
      </p:sp>
      <p:cxnSp>
        <p:nvCxnSpPr>
          <p:cNvPr id="99356" name="AutoShape 27"/>
          <p:cNvCxnSpPr>
            <a:cxnSpLocks noChangeShapeType="1"/>
            <a:stCxn id="99352" idx="5"/>
            <a:endCxn id="99355" idx="0"/>
          </p:cNvCxnSpPr>
          <p:nvPr/>
        </p:nvCxnSpPr>
        <p:spPr bwMode="auto">
          <a:xfrm>
            <a:off x="1827213" y="55165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9357" name="Rectangle 28"/>
          <p:cNvSpPr>
            <a:spLocks noChangeArrowheads="1"/>
          </p:cNvSpPr>
          <p:nvPr/>
        </p:nvSpPr>
        <p:spPr bwMode="auto">
          <a:xfrm>
            <a:off x="985838" y="4495800"/>
            <a:ext cx="280987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8" name="Text Box 29"/>
          <p:cNvSpPr txBox="1">
            <a:spLocks noChangeArrowheads="1"/>
          </p:cNvSpPr>
          <p:nvPr/>
        </p:nvSpPr>
        <p:spPr bwMode="auto">
          <a:xfrm>
            <a:off x="844550" y="4114800"/>
            <a:ext cx="8318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8000"/>
                </a:solidFill>
              </a:rPr>
              <a:t>root</a:t>
            </a:r>
          </a:p>
        </p:txBody>
      </p:sp>
      <p:sp>
        <p:nvSpPr>
          <p:cNvPr id="99359" name="Rectangle 30"/>
          <p:cNvSpPr>
            <a:spLocks noChangeArrowheads="1"/>
          </p:cNvSpPr>
          <p:nvPr/>
        </p:nvSpPr>
        <p:spPr bwMode="auto">
          <a:xfrm>
            <a:off x="352425" y="5181600"/>
            <a:ext cx="280988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60" name="Text Box 31"/>
          <p:cNvSpPr txBox="1">
            <a:spLocks noChangeArrowheads="1"/>
          </p:cNvSpPr>
          <p:nvPr/>
        </p:nvSpPr>
        <p:spPr bwMode="auto">
          <a:xfrm>
            <a:off x="0" y="4705350"/>
            <a:ext cx="1371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8000"/>
                </a:solidFill>
              </a:rPr>
              <a:t>tempPtr</a:t>
            </a:r>
          </a:p>
        </p:txBody>
      </p:sp>
      <p:sp>
        <p:nvSpPr>
          <p:cNvPr id="99361" name="Line 32"/>
          <p:cNvSpPr>
            <a:spLocks noChangeShapeType="1"/>
          </p:cNvSpPr>
          <p:nvPr/>
        </p:nvSpPr>
        <p:spPr bwMode="auto">
          <a:xfrm>
            <a:off x="1125538" y="4648200"/>
            <a:ext cx="774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9362" name="Line 33"/>
          <p:cNvSpPr>
            <a:spLocks noChangeShapeType="1"/>
          </p:cNvSpPr>
          <p:nvPr/>
        </p:nvSpPr>
        <p:spPr bwMode="auto">
          <a:xfrm>
            <a:off x="492125" y="53340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9363" name="Oval 34"/>
          <p:cNvSpPr>
            <a:spLocks noChangeArrowheads="1"/>
          </p:cNvSpPr>
          <p:nvPr/>
        </p:nvSpPr>
        <p:spPr bwMode="auto">
          <a:xfrm>
            <a:off x="2392363" y="5181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99364" name="AutoShape 35"/>
          <p:cNvCxnSpPr>
            <a:cxnSpLocks noChangeShapeType="1"/>
            <a:stCxn id="99351" idx="5"/>
            <a:endCxn id="99363" idx="0"/>
          </p:cNvCxnSpPr>
          <p:nvPr/>
        </p:nvCxnSpPr>
        <p:spPr bwMode="auto">
          <a:xfrm>
            <a:off x="2320925" y="48307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9365" name="Oval 36"/>
          <p:cNvSpPr>
            <a:spLocks noChangeArrowheads="1"/>
          </p:cNvSpPr>
          <p:nvPr/>
        </p:nvSpPr>
        <p:spPr bwMode="auto">
          <a:xfrm>
            <a:off x="492125" y="64770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</a:t>
            </a:r>
          </a:p>
        </p:txBody>
      </p:sp>
      <p:cxnSp>
        <p:nvCxnSpPr>
          <p:cNvPr id="99366" name="AutoShape 37"/>
          <p:cNvCxnSpPr>
            <a:cxnSpLocks noChangeShapeType="1"/>
            <a:stCxn id="99353" idx="3"/>
            <a:endCxn id="99365" idx="0"/>
          </p:cNvCxnSpPr>
          <p:nvPr/>
        </p:nvCxnSpPr>
        <p:spPr bwMode="auto">
          <a:xfrm flipH="1">
            <a:off x="738188" y="6202363"/>
            <a:ext cx="247650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9367" name="AutoShape 38"/>
          <p:cNvCxnSpPr>
            <a:cxnSpLocks noChangeShapeType="1"/>
            <a:stCxn id="99351" idx="4"/>
            <a:endCxn id="99355" idx="7"/>
          </p:cNvCxnSpPr>
          <p:nvPr/>
        </p:nvCxnSpPr>
        <p:spPr bwMode="auto">
          <a:xfrm rot="16200000" flipH="1">
            <a:off x="1720056" y="5312569"/>
            <a:ext cx="1027113" cy="174625"/>
          </a:xfrm>
          <a:prstGeom prst="bentConnector3">
            <a:avLst>
              <a:gd name="adj1" fmla="val 4729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99368" name="Oval 39"/>
          <p:cNvSpPr>
            <a:spLocks noChangeArrowheads="1"/>
          </p:cNvSpPr>
          <p:nvPr/>
        </p:nvSpPr>
        <p:spPr bwMode="auto">
          <a:xfrm>
            <a:off x="4854575" y="4572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14</a:t>
            </a:r>
          </a:p>
        </p:txBody>
      </p:sp>
      <p:sp>
        <p:nvSpPr>
          <p:cNvPr id="99369" name="Oval 40"/>
          <p:cNvSpPr>
            <a:spLocks noChangeArrowheads="1"/>
          </p:cNvSpPr>
          <p:nvPr/>
        </p:nvSpPr>
        <p:spPr bwMode="auto">
          <a:xfrm>
            <a:off x="5346700" y="52578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cxnSp>
        <p:nvCxnSpPr>
          <p:cNvPr id="99370" name="AutoShape 41"/>
          <p:cNvCxnSpPr>
            <a:cxnSpLocks noChangeShapeType="1"/>
            <a:stCxn id="99368" idx="5"/>
            <a:endCxn id="99369" idx="0"/>
          </p:cNvCxnSpPr>
          <p:nvPr/>
        </p:nvCxnSpPr>
        <p:spPr bwMode="auto">
          <a:xfrm>
            <a:off x="5275263" y="49069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9371" name="Oval 42"/>
          <p:cNvSpPr>
            <a:spLocks noChangeArrowheads="1"/>
          </p:cNvSpPr>
          <p:nvPr/>
        </p:nvSpPr>
        <p:spPr bwMode="auto">
          <a:xfrm>
            <a:off x="4362450" y="5257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cxnSp>
        <p:nvCxnSpPr>
          <p:cNvPr id="99372" name="AutoShape 43"/>
          <p:cNvCxnSpPr>
            <a:cxnSpLocks noChangeShapeType="1"/>
            <a:stCxn id="99368" idx="3"/>
            <a:endCxn id="99371" idx="0"/>
          </p:cNvCxnSpPr>
          <p:nvPr/>
        </p:nvCxnSpPr>
        <p:spPr bwMode="auto">
          <a:xfrm flipH="1">
            <a:off x="4608513" y="49069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9373" name="Oval 44"/>
          <p:cNvSpPr>
            <a:spLocks noChangeArrowheads="1"/>
          </p:cNvSpPr>
          <p:nvPr/>
        </p:nvSpPr>
        <p:spPr bwMode="auto">
          <a:xfrm>
            <a:off x="3870325" y="5943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</a:t>
            </a:r>
          </a:p>
        </p:txBody>
      </p:sp>
      <p:cxnSp>
        <p:nvCxnSpPr>
          <p:cNvPr id="99374" name="AutoShape 45"/>
          <p:cNvCxnSpPr>
            <a:cxnSpLocks noChangeShapeType="1"/>
            <a:stCxn id="99371" idx="3"/>
            <a:endCxn id="99373" idx="0"/>
          </p:cNvCxnSpPr>
          <p:nvPr/>
        </p:nvCxnSpPr>
        <p:spPr bwMode="auto">
          <a:xfrm flipH="1">
            <a:off x="4116388" y="55927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9375" name="Oval 46"/>
          <p:cNvSpPr>
            <a:spLocks noChangeArrowheads="1"/>
          </p:cNvSpPr>
          <p:nvPr/>
        </p:nvSpPr>
        <p:spPr bwMode="auto">
          <a:xfrm>
            <a:off x="4854575" y="5943600"/>
            <a:ext cx="492125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16</a:t>
            </a:r>
          </a:p>
        </p:txBody>
      </p:sp>
      <p:cxnSp>
        <p:nvCxnSpPr>
          <p:cNvPr id="99376" name="AutoShape 47"/>
          <p:cNvCxnSpPr>
            <a:cxnSpLocks noChangeShapeType="1"/>
            <a:stCxn id="99369" idx="3"/>
            <a:endCxn id="99375" idx="0"/>
          </p:cNvCxnSpPr>
          <p:nvPr/>
        </p:nvCxnSpPr>
        <p:spPr bwMode="auto">
          <a:xfrm flipH="1">
            <a:off x="5100638" y="55927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9377" name="Oval 48"/>
          <p:cNvSpPr>
            <a:spLocks noChangeArrowheads="1"/>
          </p:cNvSpPr>
          <p:nvPr/>
        </p:nvSpPr>
        <p:spPr bwMode="auto">
          <a:xfrm>
            <a:off x="5840413" y="5943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99378" name="AutoShape 49"/>
          <p:cNvCxnSpPr>
            <a:cxnSpLocks noChangeShapeType="1"/>
            <a:stCxn id="99369" idx="5"/>
            <a:endCxn id="99377" idx="0"/>
          </p:cNvCxnSpPr>
          <p:nvPr/>
        </p:nvCxnSpPr>
        <p:spPr bwMode="auto">
          <a:xfrm>
            <a:off x="5767388" y="55927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9379" name="Rectangle 50"/>
          <p:cNvSpPr>
            <a:spLocks noChangeArrowheads="1"/>
          </p:cNvSpPr>
          <p:nvPr/>
        </p:nvSpPr>
        <p:spPr bwMode="auto">
          <a:xfrm>
            <a:off x="3940175" y="4572000"/>
            <a:ext cx="280988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80" name="Text Box 51"/>
          <p:cNvSpPr txBox="1">
            <a:spLocks noChangeArrowheads="1"/>
          </p:cNvSpPr>
          <p:nvPr/>
        </p:nvSpPr>
        <p:spPr bwMode="auto">
          <a:xfrm>
            <a:off x="3798888" y="4191000"/>
            <a:ext cx="7731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8000"/>
                </a:solidFill>
              </a:rPr>
              <a:t>root</a:t>
            </a:r>
          </a:p>
        </p:txBody>
      </p:sp>
      <p:sp>
        <p:nvSpPr>
          <p:cNvPr id="99381" name="Line 52"/>
          <p:cNvSpPr>
            <a:spLocks noChangeShapeType="1"/>
          </p:cNvSpPr>
          <p:nvPr/>
        </p:nvSpPr>
        <p:spPr bwMode="auto">
          <a:xfrm>
            <a:off x="4081463" y="4724400"/>
            <a:ext cx="1265237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9382" name="Rectangle 53"/>
          <p:cNvSpPr>
            <a:spLocks noChangeArrowheads="1"/>
          </p:cNvSpPr>
          <p:nvPr/>
        </p:nvSpPr>
        <p:spPr bwMode="auto">
          <a:xfrm>
            <a:off x="3306763" y="5257800"/>
            <a:ext cx="280987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83" name="Text Box 54"/>
          <p:cNvSpPr txBox="1">
            <a:spLocks noChangeArrowheads="1"/>
          </p:cNvSpPr>
          <p:nvPr/>
        </p:nvSpPr>
        <p:spPr bwMode="auto">
          <a:xfrm>
            <a:off x="2955925" y="4876800"/>
            <a:ext cx="1235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8000"/>
                </a:solidFill>
              </a:rPr>
              <a:t>tempPtr</a:t>
            </a:r>
          </a:p>
        </p:txBody>
      </p:sp>
      <p:sp>
        <p:nvSpPr>
          <p:cNvPr id="99384" name="Line 55"/>
          <p:cNvSpPr>
            <a:spLocks noChangeShapeType="1"/>
          </p:cNvSpPr>
          <p:nvPr/>
        </p:nvSpPr>
        <p:spPr bwMode="auto">
          <a:xfrm flipV="1">
            <a:off x="3448050" y="4800600"/>
            <a:ext cx="1406525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9385" name="Oval 56"/>
          <p:cNvSpPr>
            <a:spLocks noChangeArrowheads="1"/>
          </p:cNvSpPr>
          <p:nvPr/>
        </p:nvSpPr>
        <p:spPr bwMode="auto">
          <a:xfrm>
            <a:off x="7527925" y="45720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14</a:t>
            </a:r>
          </a:p>
        </p:txBody>
      </p:sp>
      <p:sp>
        <p:nvSpPr>
          <p:cNvPr id="99386" name="Oval 57"/>
          <p:cNvSpPr>
            <a:spLocks noChangeArrowheads="1"/>
          </p:cNvSpPr>
          <p:nvPr/>
        </p:nvSpPr>
        <p:spPr bwMode="auto">
          <a:xfrm>
            <a:off x="8021638" y="5257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cxnSp>
        <p:nvCxnSpPr>
          <p:cNvPr id="99387" name="AutoShape 58"/>
          <p:cNvCxnSpPr>
            <a:cxnSpLocks noChangeShapeType="1"/>
            <a:stCxn id="99385" idx="5"/>
            <a:endCxn id="99386" idx="0"/>
          </p:cNvCxnSpPr>
          <p:nvPr/>
        </p:nvCxnSpPr>
        <p:spPr bwMode="auto">
          <a:xfrm>
            <a:off x="7948613" y="49069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9388" name="Oval 59"/>
          <p:cNvSpPr>
            <a:spLocks noChangeArrowheads="1"/>
          </p:cNvSpPr>
          <p:nvPr/>
        </p:nvSpPr>
        <p:spPr bwMode="auto">
          <a:xfrm>
            <a:off x="7035800" y="5257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cxnSp>
        <p:nvCxnSpPr>
          <p:cNvPr id="99389" name="AutoShape 60"/>
          <p:cNvCxnSpPr>
            <a:cxnSpLocks noChangeShapeType="1"/>
            <a:stCxn id="99385" idx="3"/>
            <a:endCxn id="99388" idx="0"/>
          </p:cNvCxnSpPr>
          <p:nvPr/>
        </p:nvCxnSpPr>
        <p:spPr bwMode="auto">
          <a:xfrm flipH="1">
            <a:off x="7281863" y="49069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9390" name="Oval 61"/>
          <p:cNvSpPr>
            <a:spLocks noChangeArrowheads="1"/>
          </p:cNvSpPr>
          <p:nvPr/>
        </p:nvSpPr>
        <p:spPr bwMode="auto">
          <a:xfrm>
            <a:off x="6543675" y="5943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</a:t>
            </a:r>
          </a:p>
        </p:txBody>
      </p:sp>
      <p:cxnSp>
        <p:nvCxnSpPr>
          <p:cNvPr id="99391" name="AutoShape 62"/>
          <p:cNvCxnSpPr>
            <a:cxnSpLocks noChangeShapeType="1"/>
            <a:stCxn id="99388" idx="3"/>
            <a:endCxn id="99390" idx="0"/>
          </p:cNvCxnSpPr>
          <p:nvPr/>
        </p:nvCxnSpPr>
        <p:spPr bwMode="auto">
          <a:xfrm flipH="1">
            <a:off x="6789738" y="55927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9392" name="Oval 63"/>
          <p:cNvSpPr>
            <a:spLocks noChangeArrowheads="1"/>
          </p:cNvSpPr>
          <p:nvPr/>
        </p:nvSpPr>
        <p:spPr bwMode="auto">
          <a:xfrm>
            <a:off x="7527925" y="5943600"/>
            <a:ext cx="493713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16</a:t>
            </a:r>
          </a:p>
        </p:txBody>
      </p:sp>
      <p:cxnSp>
        <p:nvCxnSpPr>
          <p:cNvPr id="99393" name="AutoShape 64"/>
          <p:cNvCxnSpPr>
            <a:cxnSpLocks noChangeShapeType="1"/>
            <a:stCxn id="99386" idx="3"/>
            <a:endCxn id="99392" idx="0"/>
          </p:cNvCxnSpPr>
          <p:nvPr/>
        </p:nvCxnSpPr>
        <p:spPr bwMode="auto">
          <a:xfrm flipH="1">
            <a:off x="7775575" y="55927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9394" name="Oval 65"/>
          <p:cNvSpPr>
            <a:spLocks noChangeArrowheads="1"/>
          </p:cNvSpPr>
          <p:nvPr/>
        </p:nvSpPr>
        <p:spPr bwMode="auto">
          <a:xfrm>
            <a:off x="8513763" y="5943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99395" name="AutoShape 66"/>
          <p:cNvCxnSpPr>
            <a:cxnSpLocks noChangeShapeType="1"/>
            <a:stCxn id="99386" idx="5"/>
            <a:endCxn id="99394" idx="0"/>
          </p:cNvCxnSpPr>
          <p:nvPr/>
        </p:nvCxnSpPr>
        <p:spPr bwMode="auto">
          <a:xfrm>
            <a:off x="8442325" y="55927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9396" name="Rectangle 67"/>
          <p:cNvSpPr>
            <a:spLocks noChangeArrowheads="1"/>
          </p:cNvSpPr>
          <p:nvPr/>
        </p:nvSpPr>
        <p:spPr bwMode="auto">
          <a:xfrm>
            <a:off x="6473825" y="4572000"/>
            <a:ext cx="280988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97" name="Text Box 68"/>
          <p:cNvSpPr txBox="1">
            <a:spLocks noChangeArrowheads="1"/>
          </p:cNvSpPr>
          <p:nvPr/>
        </p:nvSpPr>
        <p:spPr bwMode="auto">
          <a:xfrm>
            <a:off x="6332538" y="4191000"/>
            <a:ext cx="754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8000"/>
                </a:solidFill>
              </a:rPr>
              <a:t>root</a:t>
            </a:r>
          </a:p>
        </p:txBody>
      </p:sp>
      <p:sp>
        <p:nvSpPr>
          <p:cNvPr id="99398" name="Line 69"/>
          <p:cNvSpPr>
            <a:spLocks noChangeShapeType="1"/>
          </p:cNvSpPr>
          <p:nvPr/>
        </p:nvSpPr>
        <p:spPr bwMode="auto">
          <a:xfrm>
            <a:off x="6754813" y="4724400"/>
            <a:ext cx="7731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6413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Trees: Terminology</a:t>
            </a:r>
          </a:p>
        </p:txBody>
      </p:sp>
      <p:pic>
        <p:nvPicPr>
          <p:cNvPr id="17411" name="Picture 1030"/>
          <p:cNvPicPr>
            <a:picLocks noGrp="1" noChangeAspect="1" noChangeArrowheads="1"/>
          </p:cNvPicPr>
          <p:nvPr>
            <p:ph type="chart"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4800" y="2209800"/>
            <a:ext cx="4092575" cy="2309813"/>
          </a:xfrm>
        </p:spPr>
      </p:pic>
      <p:sp>
        <p:nvSpPr>
          <p:cNvPr id="17412" name="Rectangle 1027"/>
          <p:cNvSpPr>
            <a:spLocks noGrp="1" noChangeArrowheads="1"/>
          </p:cNvSpPr>
          <p:nvPr>
            <p:ph type="body" sz="half" idx="2"/>
          </p:nvPr>
        </p:nvSpPr>
        <p:spPr>
          <a:xfrm>
            <a:off x="4854575" y="1600200"/>
            <a:ext cx="4289425" cy="4038600"/>
          </a:xfrm>
        </p:spPr>
        <p:txBody>
          <a:bodyPr/>
          <a:lstStyle/>
          <a:p>
            <a:pPr eaLnBrk="1" hangingPunct="1"/>
            <a:r>
              <a:rPr lang="en-US" sz="2000" i="1" smtClean="0">
                <a:solidFill>
                  <a:srgbClr val="0000FF"/>
                </a:solidFill>
              </a:rPr>
              <a:t>A</a:t>
            </a:r>
            <a:r>
              <a:rPr lang="en-US" sz="2000" i="1" smtClean="0"/>
              <a:t> </a:t>
            </a:r>
            <a:r>
              <a:rPr lang="en-US" sz="2000" smtClean="0"/>
              <a:t>is the </a:t>
            </a:r>
            <a:r>
              <a:rPr lang="en-US" sz="2000" i="1" smtClean="0">
                <a:solidFill>
                  <a:srgbClr val="E62E20"/>
                </a:solidFill>
              </a:rPr>
              <a:t>root </a:t>
            </a:r>
            <a:r>
              <a:rPr lang="en-US" sz="2000" smtClean="0">
                <a:solidFill>
                  <a:srgbClr val="E62E20"/>
                </a:solidFill>
              </a:rPr>
              <a:t>node</a:t>
            </a:r>
          </a:p>
          <a:p>
            <a:pPr eaLnBrk="1" hangingPunct="1"/>
            <a:r>
              <a:rPr lang="en-US" sz="2000" i="1" smtClean="0">
                <a:solidFill>
                  <a:srgbClr val="0000FF"/>
                </a:solidFill>
              </a:rPr>
              <a:t>B</a:t>
            </a:r>
            <a:r>
              <a:rPr lang="en-US" sz="2000" i="1" smtClean="0"/>
              <a:t> </a:t>
            </a:r>
            <a:r>
              <a:rPr lang="en-US" sz="2000" smtClean="0"/>
              <a:t>is the </a:t>
            </a:r>
            <a:r>
              <a:rPr lang="en-US" sz="2000" i="1" smtClean="0">
                <a:solidFill>
                  <a:srgbClr val="E62E20"/>
                </a:solidFill>
              </a:rPr>
              <a:t>parent</a:t>
            </a:r>
            <a:r>
              <a:rPr lang="en-US" sz="2000" i="1" smtClean="0"/>
              <a:t> </a:t>
            </a:r>
            <a:r>
              <a:rPr lang="en-US" sz="2000" smtClean="0"/>
              <a:t>of </a:t>
            </a:r>
            <a:r>
              <a:rPr lang="en-US" sz="2000" smtClean="0">
                <a:solidFill>
                  <a:srgbClr val="339933"/>
                </a:solidFill>
              </a:rPr>
              <a:t>D</a:t>
            </a:r>
            <a:r>
              <a:rPr lang="en-US" sz="2000" smtClean="0"/>
              <a:t> and </a:t>
            </a:r>
            <a:r>
              <a:rPr lang="en-US" sz="2000" smtClean="0">
                <a:solidFill>
                  <a:srgbClr val="339933"/>
                </a:solidFill>
              </a:rPr>
              <a:t>E</a:t>
            </a:r>
          </a:p>
          <a:p>
            <a:pPr eaLnBrk="1" hangingPunct="1"/>
            <a:r>
              <a:rPr lang="en-US" sz="2000" i="1" smtClean="0">
                <a:solidFill>
                  <a:srgbClr val="0000FF"/>
                </a:solidFill>
              </a:rPr>
              <a:t>C</a:t>
            </a:r>
            <a:r>
              <a:rPr lang="en-US" sz="2000" i="1" smtClean="0"/>
              <a:t> </a:t>
            </a:r>
            <a:r>
              <a:rPr lang="en-US" sz="2000" smtClean="0"/>
              <a:t>is the </a:t>
            </a:r>
            <a:r>
              <a:rPr lang="en-US" sz="2000" i="1" smtClean="0">
                <a:solidFill>
                  <a:srgbClr val="E62E20"/>
                </a:solidFill>
              </a:rPr>
              <a:t>sibling</a:t>
            </a:r>
            <a:r>
              <a:rPr lang="en-US" sz="2000" i="1" smtClean="0"/>
              <a:t> </a:t>
            </a:r>
            <a:r>
              <a:rPr lang="en-US" sz="2000" smtClean="0"/>
              <a:t>of </a:t>
            </a:r>
            <a:r>
              <a:rPr lang="en-US" sz="2000" smtClean="0">
                <a:solidFill>
                  <a:srgbClr val="0000FF"/>
                </a:solidFill>
              </a:rPr>
              <a:t>B</a:t>
            </a:r>
          </a:p>
          <a:p>
            <a:pPr eaLnBrk="1" hangingPunct="1"/>
            <a:r>
              <a:rPr lang="en-US" sz="2000" i="1" smtClean="0">
                <a:solidFill>
                  <a:srgbClr val="339933"/>
                </a:solidFill>
              </a:rPr>
              <a:t>D</a:t>
            </a:r>
            <a:r>
              <a:rPr lang="en-US" sz="2000" i="1" smtClean="0"/>
              <a:t> </a:t>
            </a:r>
            <a:r>
              <a:rPr lang="en-US" sz="2000" smtClean="0"/>
              <a:t>and </a:t>
            </a:r>
            <a:r>
              <a:rPr lang="en-US" sz="2000" i="1" smtClean="0"/>
              <a:t>E </a:t>
            </a:r>
            <a:r>
              <a:rPr lang="en-US" sz="2000" smtClean="0"/>
              <a:t>are the </a:t>
            </a:r>
            <a:r>
              <a:rPr lang="en-US" sz="2000" i="1" smtClean="0"/>
              <a:t>children </a:t>
            </a:r>
            <a:r>
              <a:rPr lang="en-US" sz="2000" smtClean="0"/>
              <a:t>of </a:t>
            </a:r>
            <a:r>
              <a:rPr lang="en-US" sz="2000" smtClean="0">
                <a:solidFill>
                  <a:srgbClr val="0000FF"/>
                </a:solidFill>
              </a:rPr>
              <a:t>B</a:t>
            </a:r>
          </a:p>
          <a:p>
            <a:pPr eaLnBrk="1" hangingPunct="1"/>
            <a:r>
              <a:rPr lang="en-US" sz="2000" i="1" smtClean="0">
                <a:solidFill>
                  <a:srgbClr val="339933"/>
                </a:solidFill>
              </a:rPr>
              <a:t>D, E, F, G, I</a:t>
            </a:r>
            <a:r>
              <a:rPr lang="en-US" sz="2000" smtClean="0"/>
              <a:t> are </a:t>
            </a:r>
            <a:r>
              <a:rPr lang="en-US" sz="2000" i="1" smtClean="0">
                <a:solidFill>
                  <a:srgbClr val="E62E20"/>
                </a:solidFill>
              </a:rPr>
              <a:t>external nodes</a:t>
            </a:r>
            <a:r>
              <a:rPr lang="en-US" sz="2000" smtClean="0"/>
              <a:t>, or </a:t>
            </a:r>
            <a:r>
              <a:rPr lang="en-US" sz="2000" i="1" smtClean="0">
                <a:solidFill>
                  <a:srgbClr val="E62E20"/>
                </a:solidFill>
              </a:rPr>
              <a:t>leaves</a:t>
            </a:r>
            <a:endParaRPr lang="en-US" sz="2000" smtClean="0">
              <a:solidFill>
                <a:srgbClr val="E62E20"/>
              </a:solidFill>
            </a:endParaRPr>
          </a:p>
          <a:p>
            <a:pPr eaLnBrk="1" hangingPunct="1"/>
            <a:r>
              <a:rPr lang="en-US" sz="2000" i="1" smtClean="0">
                <a:solidFill>
                  <a:srgbClr val="0000FF"/>
                </a:solidFill>
              </a:rPr>
              <a:t>A, B, C, H</a:t>
            </a:r>
            <a:r>
              <a:rPr lang="en-US" sz="2000" i="1" smtClean="0"/>
              <a:t> </a:t>
            </a:r>
            <a:r>
              <a:rPr lang="en-US" sz="2000" smtClean="0"/>
              <a:t>are </a:t>
            </a:r>
            <a:r>
              <a:rPr lang="en-US" sz="2000" i="1" smtClean="0">
                <a:solidFill>
                  <a:srgbClr val="E62E20"/>
                </a:solidFill>
              </a:rPr>
              <a:t>internal nodes</a:t>
            </a:r>
            <a:endParaRPr lang="en-US" sz="2000" smtClean="0">
              <a:solidFill>
                <a:srgbClr val="E62E20"/>
              </a:solidFill>
            </a:endParaRPr>
          </a:p>
          <a:p>
            <a:pPr eaLnBrk="1" hangingPunct="1"/>
            <a:r>
              <a:rPr lang="en-US" sz="2000" smtClean="0"/>
              <a:t>The </a:t>
            </a:r>
            <a:r>
              <a:rPr lang="en-US" sz="2000" i="1" smtClean="0">
                <a:solidFill>
                  <a:srgbClr val="E62E20"/>
                </a:solidFill>
              </a:rPr>
              <a:t>depth</a:t>
            </a:r>
            <a:r>
              <a:rPr lang="en-US" sz="2000" smtClean="0"/>
              <a:t>, </a:t>
            </a:r>
            <a:r>
              <a:rPr lang="en-US" sz="2000" i="1" smtClean="0">
                <a:solidFill>
                  <a:srgbClr val="E62E20"/>
                </a:solidFill>
              </a:rPr>
              <a:t>level</a:t>
            </a:r>
            <a:r>
              <a:rPr lang="en-US" sz="2000" smtClean="0"/>
              <a:t>, or</a:t>
            </a:r>
            <a:r>
              <a:rPr lang="en-US" sz="2000" smtClean="0">
                <a:solidFill>
                  <a:srgbClr val="E62E20"/>
                </a:solidFill>
              </a:rPr>
              <a:t> </a:t>
            </a:r>
            <a:r>
              <a:rPr lang="en-US" sz="2000" i="1" smtClean="0">
                <a:solidFill>
                  <a:srgbClr val="E62E20"/>
                </a:solidFill>
              </a:rPr>
              <a:t>path length</a:t>
            </a:r>
            <a:r>
              <a:rPr lang="en-US" sz="2000" smtClean="0"/>
              <a:t> of </a:t>
            </a:r>
            <a:r>
              <a:rPr lang="en-US" sz="2000" i="1" smtClean="0">
                <a:solidFill>
                  <a:srgbClr val="339933"/>
                </a:solidFill>
              </a:rPr>
              <a:t>E</a:t>
            </a:r>
            <a:r>
              <a:rPr lang="en-US" sz="2000" i="1" smtClean="0"/>
              <a:t> </a:t>
            </a:r>
            <a:r>
              <a:rPr lang="en-US" sz="2000" smtClean="0"/>
              <a:t>is </a:t>
            </a:r>
            <a:r>
              <a:rPr lang="en-US" sz="2000" i="1" smtClean="0"/>
              <a:t>2</a:t>
            </a:r>
          </a:p>
          <a:p>
            <a:pPr eaLnBrk="1" hangingPunct="1"/>
            <a:r>
              <a:rPr lang="en-US" sz="2000" smtClean="0"/>
              <a:t>The </a:t>
            </a:r>
            <a:r>
              <a:rPr lang="en-US" sz="2000" i="1" smtClean="0">
                <a:solidFill>
                  <a:srgbClr val="E62E20"/>
                </a:solidFill>
              </a:rPr>
              <a:t>height</a:t>
            </a:r>
            <a:r>
              <a:rPr lang="en-US" sz="2000" i="1" smtClean="0"/>
              <a:t> </a:t>
            </a:r>
            <a:r>
              <a:rPr lang="en-US" sz="2000" smtClean="0"/>
              <a:t>of the tree is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0D64DF-3610-4420-BA06-7C735AFE2805}" type="slidenum">
              <a:rPr lang="en-GB"/>
              <a:pPr>
                <a:defRPr/>
              </a:pPr>
              <a:t>90</a:t>
            </a:fld>
            <a:endParaRPr lang="en-GB"/>
          </a:p>
        </p:txBody>
      </p:sp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Rotate Algorithms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747838"/>
            <a:ext cx="7772400" cy="4114800"/>
          </a:xfrm>
        </p:spPr>
        <p:txBody>
          <a:bodyPr/>
          <a:lstStyle/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2000" b="1" smtClean="0"/>
              <a:t>Algorithm</a:t>
            </a:r>
            <a:r>
              <a:rPr lang="en-GB" sz="2000" smtClean="0"/>
              <a:t> 	rotateLeft (ref </a:t>
            </a:r>
            <a:r>
              <a:rPr lang="en-GB" sz="2000" smtClean="0">
                <a:solidFill>
                  <a:schemeClr val="accent2"/>
                </a:solidFill>
              </a:rPr>
              <a:t>root</a:t>
            </a:r>
            <a:r>
              <a:rPr lang="en-GB" sz="2000" smtClean="0">
                <a:solidFill>
                  <a:srgbClr val="0000FF"/>
                </a:solidFill>
              </a:rPr>
              <a:t> </a:t>
            </a:r>
            <a:r>
              <a:rPr lang="en-GB" sz="2000" smtClean="0"/>
              <a:t>&lt;pointer&gt;)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2000" smtClean="0"/>
              <a:t>Exchanges pointers to rotate the tree left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2000" smtClean="0"/>
              <a:t>			</a:t>
            </a:r>
            <a:r>
              <a:rPr lang="en-GB" sz="2000" b="1" smtClean="0"/>
              <a:t>Pre</a:t>
            </a:r>
            <a:r>
              <a:rPr lang="en-GB" sz="2000" smtClean="0"/>
              <a:t>		</a:t>
            </a:r>
            <a:r>
              <a:rPr lang="en-GB" sz="2000" smtClean="0">
                <a:solidFill>
                  <a:schemeClr val="accent2"/>
                </a:solidFill>
              </a:rPr>
              <a:t>root </a:t>
            </a:r>
            <a:r>
              <a:rPr lang="en-GB" sz="2000" smtClean="0"/>
              <a:t>is address of the root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2000" smtClean="0"/>
              <a:t>			</a:t>
            </a:r>
            <a:r>
              <a:rPr lang="en-GB" sz="2000" b="1" smtClean="0"/>
              <a:t>Post		</a:t>
            </a:r>
            <a:r>
              <a:rPr lang="en-GB" sz="2000" smtClean="0"/>
              <a:t>Node rotated and root updated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2000" smtClean="0">
                <a:solidFill>
                  <a:schemeClr val="accent2"/>
                </a:solidFill>
              </a:rPr>
              <a:t>1</a:t>
            </a:r>
            <a:r>
              <a:rPr lang="en-GB" sz="2000" smtClean="0">
                <a:solidFill>
                  <a:srgbClr val="0000FF"/>
                </a:solidFill>
              </a:rPr>
              <a:t>   	</a:t>
            </a:r>
            <a:r>
              <a:rPr lang="en-GB" sz="2000" smtClean="0"/>
              <a:t>tempPtr = root </a:t>
            </a:r>
            <a:r>
              <a:rPr lang="en-GB" sz="2000" smtClean="0">
                <a:latin typeface="Symbol" pitchFamily="18" charset="2"/>
              </a:rPr>
              <a:t>-&gt;</a:t>
            </a:r>
            <a:r>
              <a:rPr lang="en-GB" sz="2000" smtClean="0"/>
              <a:t> right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2000" smtClean="0">
                <a:solidFill>
                  <a:schemeClr val="accent2"/>
                </a:solidFill>
              </a:rPr>
              <a:t>2</a:t>
            </a:r>
            <a:r>
              <a:rPr lang="en-GB" sz="2000" smtClean="0"/>
              <a:t>	root </a:t>
            </a:r>
            <a:r>
              <a:rPr lang="en-GB" sz="2000" smtClean="0">
                <a:latin typeface="Symbol" pitchFamily="18" charset="2"/>
              </a:rPr>
              <a:t>-&gt;</a:t>
            </a:r>
            <a:r>
              <a:rPr lang="en-GB" sz="2000" smtClean="0"/>
              <a:t> right = tempPtr </a:t>
            </a:r>
            <a:r>
              <a:rPr lang="en-GB" sz="2000" smtClean="0">
                <a:latin typeface="Symbol" pitchFamily="18" charset="2"/>
              </a:rPr>
              <a:t>-&gt;</a:t>
            </a:r>
            <a:r>
              <a:rPr lang="en-GB" sz="2000" smtClean="0"/>
              <a:t> left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2000" smtClean="0">
                <a:solidFill>
                  <a:schemeClr val="accent2"/>
                </a:solidFill>
              </a:rPr>
              <a:t>3</a:t>
            </a:r>
            <a:r>
              <a:rPr lang="en-GB" sz="2000" smtClean="0"/>
              <a:t>	tempPtr </a:t>
            </a:r>
            <a:r>
              <a:rPr lang="en-GB" sz="2000" smtClean="0">
                <a:latin typeface="Symbol" pitchFamily="18" charset="2"/>
              </a:rPr>
              <a:t>-&gt;</a:t>
            </a:r>
            <a:r>
              <a:rPr lang="en-GB" sz="2000" smtClean="0"/>
              <a:t> left = root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2000" smtClean="0">
                <a:solidFill>
                  <a:schemeClr val="accent2"/>
                </a:solidFill>
              </a:rPr>
              <a:t>4</a:t>
            </a:r>
            <a:r>
              <a:rPr lang="en-GB" sz="2000" smtClean="0"/>
              <a:t>	root = tempPtr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2000" smtClean="0">
                <a:solidFill>
                  <a:schemeClr val="accent2"/>
                </a:solidFill>
              </a:rPr>
              <a:t>5</a:t>
            </a:r>
            <a:r>
              <a:rPr lang="en-GB" sz="2000" smtClean="0"/>
              <a:t>	return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2000" b="1" smtClean="0"/>
              <a:t>End</a:t>
            </a:r>
            <a:r>
              <a:rPr lang="en-GB" sz="2000" smtClean="0"/>
              <a:t>	 rotateLeft</a:t>
            </a:r>
            <a:r>
              <a:rPr lang="en-GB" sz="180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879F8-3BAE-4582-9838-B72FF830AA71}" type="slidenum">
              <a:rPr lang="en-GB"/>
              <a:pPr>
                <a:defRPr/>
              </a:pPr>
              <a:t>91</a:t>
            </a:fld>
            <a:endParaRPr lang="en-GB"/>
          </a:p>
        </p:txBody>
      </p:sp>
      <p:sp>
        <p:nvSpPr>
          <p:cNvPr id="629801" name="Rectangle 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AVL Deletion</a:t>
            </a:r>
          </a:p>
        </p:txBody>
      </p:sp>
      <p:sp>
        <p:nvSpPr>
          <p:cNvPr id="101380" name="Oval 3"/>
          <p:cNvSpPr>
            <a:spLocks noChangeArrowheads="1"/>
          </p:cNvSpPr>
          <p:nvPr/>
        </p:nvSpPr>
        <p:spPr bwMode="auto">
          <a:xfrm>
            <a:off x="914400" y="2514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101381" name="Oval 4"/>
          <p:cNvSpPr>
            <a:spLocks noChangeArrowheads="1"/>
          </p:cNvSpPr>
          <p:nvPr/>
        </p:nvSpPr>
        <p:spPr bwMode="auto">
          <a:xfrm>
            <a:off x="422275" y="3200400"/>
            <a:ext cx="492125" cy="381000"/>
          </a:xfrm>
          <a:prstGeom prst="ellipse">
            <a:avLst/>
          </a:prstGeom>
          <a:solidFill>
            <a:srgbClr val="DDDDDD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9</a:t>
            </a:r>
          </a:p>
        </p:txBody>
      </p:sp>
      <p:sp>
        <p:nvSpPr>
          <p:cNvPr id="101382" name="Oval 5"/>
          <p:cNvSpPr>
            <a:spLocks noChangeArrowheads="1"/>
          </p:cNvSpPr>
          <p:nvPr/>
        </p:nvSpPr>
        <p:spPr bwMode="auto">
          <a:xfrm>
            <a:off x="1406525" y="32004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cxnSp>
        <p:nvCxnSpPr>
          <p:cNvPr id="101383" name="AutoShape 6"/>
          <p:cNvCxnSpPr>
            <a:cxnSpLocks noChangeShapeType="1"/>
            <a:stCxn id="101380" idx="3"/>
            <a:endCxn id="101381" idx="0"/>
          </p:cNvCxnSpPr>
          <p:nvPr/>
        </p:nvCxnSpPr>
        <p:spPr bwMode="auto">
          <a:xfrm flipH="1">
            <a:off x="668338" y="28495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1384" name="AutoShape 7"/>
          <p:cNvCxnSpPr>
            <a:cxnSpLocks noChangeShapeType="1"/>
            <a:stCxn id="101380" idx="5"/>
            <a:endCxn id="101382" idx="0"/>
          </p:cNvCxnSpPr>
          <p:nvPr/>
        </p:nvCxnSpPr>
        <p:spPr bwMode="auto">
          <a:xfrm>
            <a:off x="1335088" y="28495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1385" name="AutoShape 8"/>
          <p:cNvSpPr>
            <a:spLocks noChangeArrowheads="1"/>
          </p:cNvSpPr>
          <p:nvPr/>
        </p:nvSpPr>
        <p:spPr bwMode="auto">
          <a:xfrm>
            <a:off x="2462213" y="3200400"/>
            <a:ext cx="914400" cy="381000"/>
          </a:xfrm>
          <a:prstGeom prst="rightArrow">
            <a:avLst>
              <a:gd name="adj1" fmla="val 50000"/>
              <a:gd name="adj2" fmla="val 64978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01386" name="Text Box 9"/>
          <p:cNvSpPr txBox="1">
            <a:spLocks noChangeArrowheads="1"/>
          </p:cNvSpPr>
          <p:nvPr/>
        </p:nvSpPr>
        <p:spPr bwMode="auto">
          <a:xfrm>
            <a:off x="2392363" y="2743200"/>
            <a:ext cx="14176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delete 9</a:t>
            </a:r>
          </a:p>
        </p:txBody>
      </p:sp>
      <p:sp>
        <p:nvSpPr>
          <p:cNvPr id="101387" name="Text Box 10"/>
          <p:cNvSpPr txBox="1">
            <a:spLocks noChangeArrowheads="1"/>
          </p:cNvSpPr>
          <p:nvPr/>
        </p:nvSpPr>
        <p:spPr bwMode="auto">
          <a:xfrm>
            <a:off x="0" y="54864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rgbClr val="0000FF"/>
                </a:solidFill>
              </a:rPr>
              <a:t>Right </a:t>
            </a:r>
            <a:r>
              <a:rPr lang="en-GB">
                <a:solidFill>
                  <a:schemeClr val="accent2"/>
                </a:solidFill>
              </a:rPr>
              <a:t>subtree</a:t>
            </a:r>
            <a:r>
              <a:rPr lang="en-GB">
                <a:solidFill>
                  <a:srgbClr val="0000FF"/>
                </a:solidFill>
              </a:rPr>
              <a:t> is even-balanced</a:t>
            </a:r>
          </a:p>
        </p:txBody>
      </p:sp>
      <p:sp>
        <p:nvSpPr>
          <p:cNvPr id="101388" name="Oval 11"/>
          <p:cNvSpPr>
            <a:spLocks noChangeArrowheads="1"/>
          </p:cNvSpPr>
          <p:nvPr/>
        </p:nvSpPr>
        <p:spPr bwMode="auto">
          <a:xfrm>
            <a:off x="7316788" y="25146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101389" name="Oval 12"/>
          <p:cNvSpPr>
            <a:spLocks noChangeArrowheads="1"/>
          </p:cNvSpPr>
          <p:nvPr/>
        </p:nvSpPr>
        <p:spPr bwMode="auto">
          <a:xfrm>
            <a:off x="6824663" y="32004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101390" name="Oval 13"/>
          <p:cNvSpPr>
            <a:spLocks noChangeArrowheads="1"/>
          </p:cNvSpPr>
          <p:nvPr/>
        </p:nvSpPr>
        <p:spPr bwMode="auto">
          <a:xfrm>
            <a:off x="7810500" y="32004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101391" name="AutoShape 14"/>
          <p:cNvCxnSpPr>
            <a:cxnSpLocks noChangeShapeType="1"/>
            <a:stCxn id="101388" idx="3"/>
            <a:endCxn id="101389" idx="0"/>
          </p:cNvCxnSpPr>
          <p:nvPr/>
        </p:nvCxnSpPr>
        <p:spPr bwMode="auto">
          <a:xfrm flipH="1">
            <a:off x="7070725" y="28495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1392" name="AutoShape 15"/>
          <p:cNvCxnSpPr>
            <a:cxnSpLocks noChangeShapeType="1"/>
            <a:stCxn id="101388" idx="5"/>
            <a:endCxn id="101390" idx="0"/>
          </p:cNvCxnSpPr>
          <p:nvPr/>
        </p:nvCxnSpPr>
        <p:spPr bwMode="auto">
          <a:xfrm>
            <a:off x="7737475" y="28495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1393" name="Oval 16"/>
          <p:cNvSpPr>
            <a:spLocks noChangeArrowheads="1"/>
          </p:cNvSpPr>
          <p:nvPr/>
        </p:nvSpPr>
        <p:spPr bwMode="auto">
          <a:xfrm>
            <a:off x="7316788" y="38862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15</a:t>
            </a:r>
          </a:p>
        </p:txBody>
      </p:sp>
      <p:cxnSp>
        <p:nvCxnSpPr>
          <p:cNvPr id="101394" name="AutoShape 17"/>
          <p:cNvCxnSpPr>
            <a:cxnSpLocks noChangeShapeType="1"/>
            <a:stCxn id="101389" idx="5"/>
            <a:endCxn id="101393" idx="0"/>
          </p:cNvCxnSpPr>
          <p:nvPr/>
        </p:nvCxnSpPr>
        <p:spPr bwMode="auto">
          <a:xfrm>
            <a:off x="7245350" y="35353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1395" name="AutoShape 18"/>
          <p:cNvSpPr>
            <a:spLocks noChangeArrowheads="1"/>
          </p:cNvSpPr>
          <p:nvPr/>
        </p:nvSpPr>
        <p:spPr bwMode="auto">
          <a:xfrm>
            <a:off x="5487988" y="3200400"/>
            <a:ext cx="914400" cy="381000"/>
          </a:xfrm>
          <a:prstGeom prst="rightArrow">
            <a:avLst>
              <a:gd name="adj1" fmla="val 50000"/>
              <a:gd name="adj2" fmla="val 64978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01396" name="Text Box 19"/>
          <p:cNvSpPr txBox="1">
            <a:spLocks noChangeArrowheads="1"/>
          </p:cNvSpPr>
          <p:nvPr/>
        </p:nvSpPr>
        <p:spPr bwMode="auto">
          <a:xfrm>
            <a:off x="5029200" y="2514600"/>
            <a:ext cx="1600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/>
              <a:t>Rotate left</a:t>
            </a:r>
          </a:p>
        </p:txBody>
      </p:sp>
      <p:sp>
        <p:nvSpPr>
          <p:cNvPr id="101397" name="AutoShape 20"/>
          <p:cNvSpPr>
            <a:spLocks noChangeArrowheads="1"/>
          </p:cNvSpPr>
          <p:nvPr/>
        </p:nvSpPr>
        <p:spPr bwMode="auto">
          <a:xfrm flipH="1">
            <a:off x="3448050" y="2133600"/>
            <a:ext cx="703263" cy="228600"/>
          </a:xfrm>
          <a:prstGeom prst="curvedDownArrow">
            <a:avLst>
              <a:gd name="adj1" fmla="val 66641"/>
              <a:gd name="adj2" fmla="val 133268"/>
              <a:gd name="adj3" fmla="val 33333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98" name="Oval 21"/>
          <p:cNvSpPr>
            <a:spLocks noChangeArrowheads="1"/>
          </p:cNvSpPr>
          <p:nvPr/>
        </p:nvSpPr>
        <p:spPr bwMode="auto">
          <a:xfrm>
            <a:off x="914400" y="3886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15</a:t>
            </a:r>
          </a:p>
        </p:txBody>
      </p:sp>
      <p:sp>
        <p:nvSpPr>
          <p:cNvPr id="101399" name="Oval 22"/>
          <p:cNvSpPr>
            <a:spLocks noChangeArrowheads="1"/>
          </p:cNvSpPr>
          <p:nvPr/>
        </p:nvSpPr>
        <p:spPr bwMode="auto">
          <a:xfrm>
            <a:off x="1900238" y="3886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101400" name="AutoShape 23"/>
          <p:cNvCxnSpPr>
            <a:cxnSpLocks noChangeShapeType="1"/>
            <a:stCxn id="101382" idx="3"/>
            <a:endCxn id="101398" idx="0"/>
          </p:cNvCxnSpPr>
          <p:nvPr/>
        </p:nvCxnSpPr>
        <p:spPr bwMode="auto">
          <a:xfrm flipH="1">
            <a:off x="1160463" y="35353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1401" name="AutoShape 24"/>
          <p:cNvCxnSpPr>
            <a:cxnSpLocks noChangeShapeType="1"/>
            <a:stCxn id="101382" idx="5"/>
            <a:endCxn id="101399" idx="0"/>
          </p:cNvCxnSpPr>
          <p:nvPr/>
        </p:nvCxnSpPr>
        <p:spPr bwMode="auto">
          <a:xfrm>
            <a:off x="1827213" y="35353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1402" name="Oval 25"/>
          <p:cNvSpPr>
            <a:spLocks noChangeArrowheads="1"/>
          </p:cNvSpPr>
          <p:nvPr/>
        </p:nvSpPr>
        <p:spPr bwMode="auto">
          <a:xfrm>
            <a:off x="3870325" y="2514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101403" name="Oval 26"/>
          <p:cNvSpPr>
            <a:spLocks noChangeArrowheads="1"/>
          </p:cNvSpPr>
          <p:nvPr/>
        </p:nvSpPr>
        <p:spPr bwMode="auto">
          <a:xfrm>
            <a:off x="4362450" y="32004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cxnSp>
        <p:nvCxnSpPr>
          <p:cNvPr id="101404" name="AutoShape 27"/>
          <p:cNvCxnSpPr>
            <a:cxnSpLocks noChangeShapeType="1"/>
            <a:stCxn id="101402" idx="5"/>
            <a:endCxn id="101403" idx="0"/>
          </p:cNvCxnSpPr>
          <p:nvPr/>
        </p:nvCxnSpPr>
        <p:spPr bwMode="auto">
          <a:xfrm>
            <a:off x="4291013" y="28495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1405" name="Oval 28"/>
          <p:cNvSpPr>
            <a:spLocks noChangeArrowheads="1"/>
          </p:cNvSpPr>
          <p:nvPr/>
        </p:nvSpPr>
        <p:spPr bwMode="auto">
          <a:xfrm>
            <a:off x="3870325" y="3886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15</a:t>
            </a:r>
          </a:p>
        </p:txBody>
      </p:sp>
      <p:sp>
        <p:nvSpPr>
          <p:cNvPr id="101406" name="Oval 29"/>
          <p:cNvSpPr>
            <a:spLocks noChangeArrowheads="1"/>
          </p:cNvSpPr>
          <p:nvPr/>
        </p:nvSpPr>
        <p:spPr bwMode="auto">
          <a:xfrm>
            <a:off x="4854575" y="3886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101407" name="AutoShape 30"/>
          <p:cNvCxnSpPr>
            <a:cxnSpLocks noChangeShapeType="1"/>
            <a:stCxn id="101403" idx="3"/>
            <a:endCxn id="101405" idx="0"/>
          </p:cNvCxnSpPr>
          <p:nvPr/>
        </p:nvCxnSpPr>
        <p:spPr bwMode="auto">
          <a:xfrm flipH="1">
            <a:off x="4116388" y="35353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1408" name="AutoShape 31"/>
          <p:cNvCxnSpPr>
            <a:cxnSpLocks noChangeShapeType="1"/>
            <a:stCxn id="101403" idx="5"/>
            <a:endCxn id="101406" idx="0"/>
          </p:cNvCxnSpPr>
          <p:nvPr/>
        </p:nvCxnSpPr>
        <p:spPr bwMode="auto">
          <a:xfrm>
            <a:off x="4783138" y="35353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A1644-24B6-42C0-AC0E-5FBE927DA949}" type="slidenum">
              <a:rPr lang="en-GB"/>
              <a:pPr>
                <a:defRPr/>
              </a:pPr>
              <a:t>92</a:t>
            </a:fld>
            <a:endParaRPr lang="en-GB"/>
          </a:p>
        </p:txBody>
      </p:sp>
      <p:sp>
        <p:nvSpPr>
          <p:cNvPr id="630817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AVL Deletion</a:t>
            </a:r>
          </a:p>
        </p:txBody>
      </p:sp>
      <p:sp>
        <p:nvSpPr>
          <p:cNvPr id="102404" name="Oval 3"/>
          <p:cNvSpPr>
            <a:spLocks noChangeArrowheads="1"/>
          </p:cNvSpPr>
          <p:nvPr/>
        </p:nvSpPr>
        <p:spPr bwMode="auto">
          <a:xfrm>
            <a:off x="914400" y="2514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102405" name="Oval 4"/>
          <p:cNvSpPr>
            <a:spLocks noChangeArrowheads="1"/>
          </p:cNvSpPr>
          <p:nvPr/>
        </p:nvSpPr>
        <p:spPr bwMode="auto">
          <a:xfrm>
            <a:off x="422275" y="3200400"/>
            <a:ext cx="492125" cy="381000"/>
          </a:xfrm>
          <a:prstGeom prst="ellipse">
            <a:avLst/>
          </a:prstGeom>
          <a:solidFill>
            <a:srgbClr val="DDDDDD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9</a:t>
            </a:r>
          </a:p>
        </p:txBody>
      </p:sp>
      <p:sp>
        <p:nvSpPr>
          <p:cNvPr id="102406" name="Oval 5"/>
          <p:cNvSpPr>
            <a:spLocks noChangeArrowheads="1"/>
          </p:cNvSpPr>
          <p:nvPr/>
        </p:nvSpPr>
        <p:spPr bwMode="auto">
          <a:xfrm>
            <a:off x="1406525" y="32004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cxnSp>
        <p:nvCxnSpPr>
          <p:cNvPr id="102407" name="AutoShape 6"/>
          <p:cNvCxnSpPr>
            <a:cxnSpLocks noChangeShapeType="1"/>
            <a:stCxn id="102404" idx="3"/>
            <a:endCxn id="102405" idx="0"/>
          </p:cNvCxnSpPr>
          <p:nvPr/>
        </p:nvCxnSpPr>
        <p:spPr bwMode="auto">
          <a:xfrm flipH="1">
            <a:off x="668338" y="28495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408" name="AutoShape 7"/>
          <p:cNvCxnSpPr>
            <a:cxnSpLocks noChangeShapeType="1"/>
            <a:stCxn id="102404" idx="5"/>
            <a:endCxn id="102406" idx="0"/>
          </p:cNvCxnSpPr>
          <p:nvPr/>
        </p:nvCxnSpPr>
        <p:spPr bwMode="auto">
          <a:xfrm>
            <a:off x="1335088" y="28495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2409" name="AutoShape 8"/>
          <p:cNvSpPr>
            <a:spLocks noChangeArrowheads="1"/>
          </p:cNvSpPr>
          <p:nvPr/>
        </p:nvSpPr>
        <p:spPr bwMode="auto">
          <a:xfrm>
            <a:off x="2462213" y="3200400"/>
            <a:ext cx="914400" cy="381000"/>
          </a:xfrm>
          <a:prstGeom prst="rightArrow">
            <a:avLst>
              <a:gd name="adj1" fmla="val 50000"/>
              <a:gd name="adj2" fmla="val 64978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02410" name="Text Box 9"/>
          <p:cNvSpPr txBox="1">
            <a:spLocks noChangeArrowheads="1"/>
          </p:cNvSpPr>
          <p:nvPr/>
        </p:nvSpPr>
        <p:spPr bwMode="auto">
          <a:xfrm>
            <a:off x="2392363" y="2743200"/>
            <a:ext cx="15700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delete 9</a:t>
            </a:r>
          </a:p>
        </p:txBody>
      </p:sp>
      <p:sp>
        <p:nvSpPr>
          <p:cNvPr id="102411" name="Text Box 10"/>
          <p:cNvSpPr txBox="1">
            <a:spLocks noChangeArrowheads="1"/>
          </p:cNvSpPr>
          <p:nvPr/>
        </p:nvSpPr>
        <p:spPr bwMode="auto">
          <a:xfrm>
            <a:off x="0" y="54864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Right subtree is not even-balanced</a:t>
            </a:r>
          </a:p>
        </p:txBody>
      </p:sp>
      <p:sp>
        <p:nvSpPr>
          <p:cNvPr id="102412" name="Oval 11"/>
          <p:cNvSpPr>
            <a:spLocks noChangeArrowheads="1"/>
          </p:cNvSpPr>
          <p:nvPr/>
        </p:nvSpPr>
        <p:spPr bwMode="auto">
          <a:xfrm>
            <a:off x="7316788" y="25146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102413" name="Oval 12"/>
          <p:cNvSpPr>
            <a:spLocks noChangeArrowheads="1"/>
          </p:cNvSpPr>
          <p:nvPr/>
        </p:nvSpPr>
        <p:spPr bwMode="auto">
          <a:xfrm>
            <a:off x="6824663" y="32004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102414" name="Oval 13"/>
          <p:cNvSpPr>
            <a:spLocks noChangeArrowheads="1"/>
          </p:cNvSpPr>
          <p:nvPr/>
        </p:nvSpPr>
        <p:spPr bwMode="auto">
          <a:xfrm>
            <a:off x="7810500" y="32004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102415" name="AutoShape 14"/>
          <p:cNvCxnSpPr>
            <a:cxnSpLocks noChangeShapeType="1"/>
            <a:stCxn id="102412" idx="3"/>
            <a:endCxn id="102413" idx="0"/>
          </p:cNvCxnSpPr>
          <p:nvPr/>
        </p:nvCxnSpPr>
        <p:spPr bwMode="auto">
          <a:xfrm flipH="1">
            <a:off x="7070725" y="28495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416" name="AutoShape 15"/>
          <p:cNvCxnSpPr>
            <a:cxnSpLocks noChangeShapeType="1"/>
            <a:stCxn id="102412" idx="5"/>
            <a:endCxn id="102414" idx="0"/>
          </p:cNvCxnSpPr>
          <p:nvPr/>
        </p:nvCxnSpPr>
        <p:spPr bwMode="auto">
          <a:xfrm>
            <a:off x="7737475" y="28495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2417" name="AutoShape 16"/>
          <p:cNvSpPr>
            <a:spLocks noChangeArrowheads="1"/>
          </p:cNvSpPr>
          <p:nvPr/>
        </p:nvSpPr>
        <p:spPr bwMode="auto">
          <a:xfrm>
            <a:off x="5487988" y="3200400"/>
            <a:ext cx="914400" cy="381000"/>
          </a:xfrm>
          <a:prstGeom prst="rightArrow">
            <a:avLst>
              <a:gd name="adj1" fmla="val 50000"/>
              <a:gd name="adj2" fmla="val 64978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02418" name="Text Box 17"/>
          <p:cNvSpPr txBox="1">
            <a:spLocks noChangeArrowheads="1"/>
          </p:cNvSpPr>
          <p:nvPr/>
        </p:nvSpPr>
        <p:spPr bwMode="auto">
          <a:xfrm>
            <a:off x="4876800" y="2514600"/>
            <a:ext cx="1905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/>
              <a:t>Rotate left</a:t>
            </a:r>
          </a:p>
        </p:txBody>
      </p:sp>
      <p:sp>
        <p:nvSpPr>
          <p:cNvPr id="102419" name="AutoShape 18"/>
          <p:cNvSpPr>
            <a:spLocks noChangeArrowheads="1"/>
          </p:cNvSpPr>
          <p:nvPr/>
        </p:nvSpPr>
        <p:spPr bwMode="auto">
          <a:xfrm flipH="1">
            <a:off x="3448050" y="2133600"/>
            <a:ext cx="703263" cy="228600"/>
          </a:xfrm>
          <a:prstGeom prst="curvedDownArrow">
            <a:avLst>
              <a:gd name="adj1" fmla="val 66641"/>
              <a:gd name="adj2" fmla="val 133268"/>
              <a:gd name="adj3" fmla="val 33333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20" name="Oval 19"/>
          <p:cNvSpPr>
            <a:spLocks noChangeArrowheads="1"/>
          </p:cNvSpPr>
          <p:nvPr/>
        </p:nvSpPr>
        <p:spPr bwMode="auto">
          <a:xfrm>
            <a:off x="1900238" y="3886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102421" name="AutoShape 20"/>
          <p:cNvCxnSpPr>
            <a:cxnSpLocks noChangeShapeType="1"/>
            <a:stCxn id="102406" idx="5"/>
            <a:endCxn id="102420" idx="0"/>
          </p:cNvCxnSpPr>
          <p:nvPr/>
        </p:nvCxnSpPr>
        <p:spPr bwMode="auto">
          <a:xfrm>
            <a:off x="1827213" y="35353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2422" name="Oval 21"/>
          <p:cNvSpPr>
            <a:spLocks noChangeArrowheads="1"/>
          </p:cNvSpPr>
          <p:nvPr/>
        </p:nvSpPr>
        <p:spPr bwMode="auto">
          <a:xfrm>
            <a:off x="3870325" y="2514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102423" name="Oval 22"/>
          <p:cNvSpPr>
            <a:spLocks noChangeArrowheads="1"/>
          </p:cNvSpPr>
          <p:nvPr/>
        </p:nvSpPr>
        <p:spPr bwMode="auto">
          <a:xfrm>
            <a:off x="4362450" y="32004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cxnSp>
        <p:nvCxnSpPr>
          <p:cNvPr id="102424" name="AutoShape 23"/>
          <p:cNvCxnSpPr>
            <a:cxnSpLocks noChangeShapeType="1"/>
            <a:stCxn id="102422" idx="5"/>
            <a:endCxn id="102423" idx="0"/>
          </p:cNvCxnSpPr>
          <p:nvPr/>
        </p:nvCxnSpPr>
        <p:spPr bwMode="auto">
          <a:xfrm>
            <a:off x="4291013" y="28495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2425" name="Oval 24"/>
          <p:cNvSpPr>
            <a:spLocks noChangeArrowheads="1"/>
          </p:cNvSpPr>
          <p:nvPr/>
        </p:nvSpPr>
        <p:spPr bwMode="auto">
          <a:xfrm>
            <a:off x="4854575" y="3886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102426" name="AutoShape 25"/>
          <p:cNvCxnSpPr>
            <a:cxnSpLocks noChangeShapeType="1"/>
            <a:stCxn id="102423" idx="5"/>
            <a:endCxn id="102425" idx="0"/>
          </p:cNvCxnSpPr>
          <p:nvPr/>
        </p:nvCxnSpPr>
        <p:spPr bwMode="auto">
          <a:xfrm>
            <a:off x="4783138" y="35353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A97066-0ED1-460C-BA6C-F6892FB39445}" type="slidenum">
              <a:rPr lang="en-GB"/>
              <a:pPr>
                <a:defRPr/>
              </a:pPr>
              <a:t>93</a:t>
            </a:fld>
            <a:endParaRPr lang="en-GB"/>
          </a:p>
        </p:txBody>
      </p:sp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AVL Deletion Algorithm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2133600"/>
            <a:ext cx="7772400" cy="4114800"/>
          </a:xfrm>
        </p:spPr>
        <p:txBody>
          <a:bodyPr/>
          <a:lstStyle/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2101850" algn="l"/>
              </a:tabLst>
            </a:pPr>
            <a:r>
              <a:rPr lang="en-GB" sz="1800" b="1" smtClean="0"/>
              <a:t>Algorithm</a:t>
            </a:r>
            <a:r>
              <a:rPr lang="en-GB" sz="1800" smtClean="0"/>
              <a:t> 	deleteAVL (ref </a:t>
            </a:r>
            <a:r>
              <a:rPr lang="en-GB" sz="1800" smtClean="0">
                <a:solidFill>
                  <a:schemeClr val="accent2"/>
                </a:solidFill>
              </a:rPr>
              <a:t>root</a:t>
            </a:r>
            <a:r>
              <a:rPr lang="en-GB" sz="1800" smtClean="0">
                <a:solidFill>
                  <a:srgbClr val="0000FF"/>
                </a:solidFill>
              </a:rPr>
              <a:t> </a:t>
            </a:r>
            <a:r>
              <a:rPr lang="en-GB" sz="1800" smtClean="0"/>
              <a:t>&lt;pointer&gt;, val </a:t>
            </a:r>
            <a:r>
              <a:rPr lang="en-GB" sz="1800" smtClean="0">
                <a:solidFill>
                  <a:schemeClr val="accent2"/>
                </a:solidFill>
              </a:rPr>
              <a:t>deleteKey</a:t>
            </a:r>
            <a:r>
              <a:rPr lang="en-GB" sz="1800" smtClean="0">
                <a:solidFill>
                  <a:srgbClr val="0000FF"/>
                </a:solidFill>
              </a:rPr>
              <a:t> </a:t>
            </a:r>
            <a:r>
              <a:rPr lang="en-GB" sz="1800" smtClean="0"/>
              <a:t>&lt;key&gt;,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2101850" algn="l"/>
              </a:tabLst>
            </a:pPr>
            <a:r>
              <a:rPr lang="en-GB" sz="1800" smtClean="0"/>
              <a:t>							ref </a:t>
            </a:r>
            <a:r>
              <a:rPr lang="en-GB" sz="1800" smtClean="0">
                <a:solidFill>
                  <a:schemeClr val="accent2"/>
                </a:solidFill>
              </a:rPr>
              <a:t>shorter</a:t>
            </a:r>
            <a:r>
              <a:rPr lang="en-GB" sz="1800" smtClean="0"/>
              <a:t> &lt;boolean&gt;)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2101850" algn="l"/>
              </a:tabLst>
            </a:pPr>
            <a:r>
              <a:rPr lang="en-GB" sz="1800" smtClean="0"/>
              <a:t>Deletes a node from an AVL tree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2101850" algn="l"/>
              </a:tabLst>
            </a:pPr>
            <a:r>
              <a:rPr lang="en-GB" sz="1800" smtClean="0"/>
              <a:t>			</a:t>
            </a:r>
            <a:r>
              <a:rPr lang="en-GB" sz="1800" b="1" smtClean="0"/>
              <a:t>Pre</a:t>
            </a:r>
            <a:r>
              <a:rPr lang="en-GB" sz="1800" smtClean="0"/>
              <a:t>		</a:t>
            </a:r>
            <a:r>
              <a:rPr lang="en-GB" sz="1800" smtClean="0">
                <a:solidFill>
                  <a:schemeClr val="accent2"/>
                </a:solidFill>
              </a:rPr>
              <a:t>root</a:t>
            </a:r>
            <a:r>
              <a:rPr lang="en-GB" sz="1800" smtClean="0"/>
              <a:t> is address of the root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2101850" algn="l"/>
              </a:tabLst>
            </a:pPr>
            <a:r>
              <a:rPr lang="en-GB" sz="1800" smtClean="0"/>
              <a:t>						</a:t>
            </a:r>
            <a:r>
              <a:rPr lang="en-GB" sz="1800" smtClean="0">
                <a:solidFill>
                  <a:schemeClr val="accent2"/>
                </a:solidFill>
              </a:rPr>
              <a:t>deleteKey</a:t>
            </a:r>
            <a:r>
              <a:rPr lang="en-GB" sz="1800" smtClean="0"/>
              <a:t> is the key of the node to be deleted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2101850" algn="l"/>
              </a:tabLst>
            </a:pPr>
            <a:r>
              <a:rPr lang="en-GB" sz="1800" smtClean="0"/>
              <a:t>			</a:t>
            </a:r>
            <a:r>
              <a:rPr lang="en-GB" sz="1800" b="1" smtClean="0"/>
              <a:t>Post		</a:t>
            </a:r>
            <a:r>
              <a:rPr lang="en-GB" sz="1800" smtClean="0"/>
              <a:t>node deleted if found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2101850" algn="l"/>
              </a:tabLst>
            </a:pPr>
            <a:r>
              <a:rPr lang="en-GB" sz="1800" smtClean="0"/>
              <a:t>						</a:t>
            </a:r>
            <a:r>
              <a:rPr lang="en-GB" sz="1800" smtClean="0">
                <a:solidFill>
                  <a:schemeClr val="accent2"/>
                </a:solidFill>
              </a:rPr>
              <a:t>shorter</a:t>
            </a:r>
            <a:r>
              <a:rPr lang="en-GB" sz="1800" smtClean="0"/>
              <a:t> = true if the tree is shorter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2101850" algn="l"/>
              </a:tabLst>
            </a:pPr>
            <a:r>
              <a:rPr lang="en-GB" sz="1800" smtClean="0"/>
              <a:t>			</a:t>
            </a:r>
            <a:r>
              <a:rPr lang="en-GB" sz="1800" b="1" smtClean="0"/>
              <a:t>Return</a:t>
            </a:r>
            <a:r>
              <a:rPr lang="en-GB" sz="1800" smtClean="0"/>
              <a:t>	success true if node deleted; false otherwise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2101850" algn="l"/>
              </a:tabLst>
            </a:pPr>
            <a:r>
              <a:rPr lang="en-GB" sz="160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A6A99-1A87-4CDD-B184-BD501A81B999}" type="slidenum">
              <a:rPr lang="en-GB"/>
              <a:pPr>
                <a:defRPr/>
              </a:pPr>
              <a:t>94</a:t>
            </a:fld>
            <a:endParaRPr lang="en-GB"/>
          </a:p>
        </p:txBody>
      </p:sp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AVL Deletion Algorithm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600200"/>
            <a:ext cx="7772400" cy="4114800"/>
          </a:xfrm>
        </p:spPr>
        <p:txBody>
          <a:bodyPr rtlCol="0">
            <a:normAutofit fontScale="92500" lnSpcReduction="10000"/>
          </a:bodyPr>
          <a:lstStyle/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/>
              <a:t>	if (root null)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</a:t>
            </a: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/>
              <a:t>	shorter = false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</a:t>
            </a:r>
            <a:r>
              <a:rPr lang="en-GB" sz="1800">
                <a:solidFill>
                  <a:schemeClr val="accent2"/>
                </a:solidFill>
              </a:rPr>
              <a:t>2</a:t>
            </a:r>
            <a:r>
              <a:rPr lang="en-GB" sz="1800"/>
              <a:t>	return success = false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>
                <a:solidFill>
                  <a:schemeClr val="accent2"/>
                </a:solidFill>
              </a:rPr>
              <a:t>2</a:t>
            </a:r>
            <a:r>
              <a:rPr lang="en-GB" sz="1800"/>
              <a:t>	if (deleteKey &lt; root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key)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</a:t>
            </a: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/>
              <a:t>	success = deleteAVL (root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left, deleteKey, shorter)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</a:t>
            </a:r>
            <a:r>
              <a:rPr lang="en-GB" sz="1800">
                <a:solidFill>
                  <a:schemeClr val="accent2"/>
                </a:solidFill>
              </a:rPr>
              <a:t>2</a:t>
            </a:r>
            <a:r>
              <a:rPr lang="en-GB" sz="1800"/>
              <a:t>	if (shorter)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</a:t>
            </a: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/>
              <a:t>		deleteRightBalance (root, shorter)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</a:t>
            </a:r>
            <a:r>
              <a:rPr lang="en-GB" sz="1800">
                <a:solidFill>
                  <a:schemeClr val="accent2"/>
                </a:solidFill>
              </a:rPr>
              <a:t>3</a:t>
            </a:r>
            <a:r>
              <a:rPr lang="en-GB" sz="1800"/>
              <a:t>	return success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>
                <a:solidFill>
                  <a:schemeClr val="accent2"/>
                </a:solidFill>
              </a:rPr>
              <a:t>3</a:t>
            </a:r>
            <a:r>
              <a:rPr lang="en-GB" sz="1800"/>
              <a:t>	else if (deleteKey &gt; root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key)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</a:t>
            </a: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/>
              <a:t>	success = deleteAVL (root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right, deleteKey, shorter)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</a:t>
            </a:r>
            <a:r>
              <a:rPr lang="en-GB" sz="1800">
                <a:solidFill>
                  <a:schemeClr val="accent2"/>
                </a:solidFill>
              </a:rPr>
              <a:t>2</a:t>
            </a:r>
            <a:r>
              <a:rPr lang="en-GB" sz="1800"/>
              <a:t>	if (shorter)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</a:t>
            </a: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/>
              <a:t>		deleteLeftBalance (root, shorter)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</a:t>
            </a:r>
            <a:r>
              <a:rPr lang="en-GB" sz="1800">
                <a:solidFill>
                  <a:schemeClr val="accent2"/>
                </a:solidFill>
              </a:rPr>
              <a:t>3</a:t>
            </a:r>
            <a:r>
              <a:rPr lang="en-GB" sz="1800"/>
              <a:t>	return success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>
                <a:solidFill>
                  <a:schemeClr val="accent2"/>
                </a:solidFill>
              </a:rPr>
              <a:t>4</a:t>
            </a:r>
            <a:r>
              <a:rPr lang="en-GB" sz="1800"/>
              <a:t>	else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</a:t>
            </a:r>
            <a:r>
              <a:rPr lang="en-GB" sz="1800" b="1"/>
              <a:t>Delete node found - Test for leaf node</a:t>
            </a:r>
            <a:r>
              <a:rPr lang="en-GB" sz="1800"/>
              <a:t>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C2004C-B1EF-489D-88FE-A6FF2E1E410C}" type="slidenum">
              <a:rPr lang="en-GB"/>
              <a:pPr>
                <a:defRPr/>
              </a:pPr>
              <a:t>95</a:t>
            </a:fld>
            <a:endParaRPr lang="en-GB"/>
          </a:p>
        </p:txBody>
      </p:sp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AVL Deletion Algorithm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600200"/>
            <a:ext cx="7772400" cy="4114800"/>
          </a:xfrm>
        </p:spPr>
        <p:txBody>
          <a:bodyPr rtlCol="0">
            <a:normAutofit fontScale="92500" lnSpcReduction="10000"/>
          </a:bodyPr>
          <a:lstStyle/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>
                <a:solidFill>
                  <a:schemeClr val="accent2"/>
                </a:solidFill>
              </a:rPr>
              <a:t>4</a:t>
            </a:r>
            <a:r>
              <a:rPr lang="en-GB" sz="1800"/>
              <a:t>	else</a:t>
            </a:r>
            <a:endParaRPr lang="en-GB" sz="1800" b="1"/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 b="1"/>
              <a:t>		Delete node found - Test for node having a null subtree</a:t>
            </a:r>
            <a:endParaRPr lang="en-GB" sz="1800">
              <a:solidFill>
                <a:srgbClr val="0000FF"/>
              </a:solidFill>
            </a:endParaRP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>
                <a:solidFill>
                  <a:srgbClr val="0000FF"/>
                </a:solidFill>
              </a:rPr>
              <a:t>	</a:t>
            </a: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/>
              <a:t>	deleteNode = root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</a:t>
            </a:r>
            <a:r>
              <a:rPr lang="en-GB" sz="1800">
                <a:solidFill>
                  <a:schemeClr val="accent2"/>
                </a:solidFill>
              </a:rPr>
              <a:t>2</a:t>
            </a:r>
            <a:r>
              <a:rPr lang="en-GB" sz="1800"/>
              <a:t>	if (no left subtree)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</a:t>
            </a:r>
            <a:r>
              <a:rPr lang="en-GB" sz="1800">
                <a:solidFill>
                  <a:schemeClr val="accent2"/>
                </a:solidFill>
              </a:rPr>
              <a:t>1	</a:t>
            </a:r>
            <a:r>
              <a:rPr lang="en-GB" sz="1800"/>
              <a:t>	root = root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right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</a:t>
            </a:r>
            <a:r>
              <a:rPr lang="en-GB" sz="1800">
                <a:solidFill>
                  <a:schemeClr val="accent2"/>
                </a:solidFill>
              </a:rPr>
              <a:t>2</a:t>
            </a:r>
            <a:r>
              <a:rPr lang="en-GB" sz="1800"/>
              <a:t>		shorter = true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</a:t>
            </a:r>
            <a:r>
              <a:rPr lang="en-GB" sz="1800">
                <a:solidFill>
                  <a:schemeClr val="accent2"/>
                </a:solidFill>
              </a:rPr>
              <a:t>3</a:t>
            </a:r>
            <a:r>
              <a:rPr lang="en-GB" sz="1800"/>
              <a:t>		recycle (deleteNode)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</a:t>
            </a:r>
            <a:r>
              <a:rPr lang="en-GB" sz="1800">
                <a:solidFill>
                  <a:schemeClr val="accent2"/>
                </a:solidFill>
              </a:rPr>
              <a:t>4</a:t>
            </a:r>
            <a:r>
              <a:rPr lang="en-GB" sz="1800"/>
              <a:t>		return success = true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>
                <a:solidFill>
                  <a:srgbClr val="0000FF"/>
                </a:solidFill>
              </a:rPr>
              <a:t>	</a:t>
            </a:r>
            <a:r>
              <a:rPr lang="en-GB" sz="1800">
                <a:solidFill>
                  <a:schemeClr val="accent2"/>
                </a:solidFill>
              </a:rPr>
              <a:t>3</a:t>
            </a:r>
            <a:r>
              <a:rPr lang="en-GB" sz="1800"/>
              <a:t>	else if (no right subtree)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</a:t>
            </a:r>
            <a:r>
              <a:rPr lang="en-GB" sz="1800">
                <a:solidFill>
                  <a:schemeClr val="accent2"/>
                </a:solidFill>
              </a:rPr>
              <a:t>1	</a:t>
            </a:r>
            <a:r>
              <a:rPr lang="en-GB" sz="1800"/>
              <a:t>	root = root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left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</a:t>
            </a:r>
            <a:r>
              <a:rPr lang="en-GB" sz="1800">
                <a:solidFill>
                  <a:schemeClr val="accent2"/>
                </a:solidFill>
              </a:rPr>
              <a:t>	2		</a:t>
            </a:r>
            <a:r>
              <a:rPr lang="en-GB" sz="1800"/>
              <a:t>shorter = true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</a:t>
            </a:r>
            <a:r>
              <a:rPr lang="en-GB" sz="1800">
                <a:solidFill>
                  <a:schemeClr val="accent2"/>
                </a:solidFill>
              </a:rPr>
              <a:t>3	</a:t>
            </a:r>
            <a:r>
              <a:rPr lang="en-GB" sz="1800"/>
              <a:t>	recycle (deleteNode)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</a:t>
            </a:r>
            <a:r>
              <a:rPr lang="en-GB" sz="1800">
                <a:solidFill>
                  <a:schemeClr val="accent2"/>
                </a:solidFill>
              </a:rPr>
              <a:t>4	</a:t>
            </a:r>
            <a:r>
              <a:rPr lang="en-GB" sz="1800"/>
              <a:t>	return success = true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</a:t>
            </a:r>
            <a:r>
              <a:rPr lang="en-GB" sz="1800">
                <a:solidFill>
                  <a:schemeClr val="accent2"/>
                </a:solidFill>
              </a:rPr>
              <a:t>4</a:t>
            </a:r>
            <a:r>
              <a:rPr lang="en-GB" sz="1800"/>
              <a:t>	else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		 </a:t>
            </a:r>
            <a:r>
              <a:rPr lang="en-GB" sz="1800" b="1"/>
              <a:t>Delete node has two subtrees</a:t>
            </a:r>
            <a:endParaRPr lang="en-GB" sz="1800"/>
          </a:p>
          <a:p>
            <a:pPr marL="0" indent="0" eaLnBrk="1" fontAlgn="auto" hangingPunct="1">
              <a:spcAft>
                <a:spcPts val="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endParaRPr lang="en-GB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76A5C4-8663-43A8-9334-BE9095A1C3D9}" type="slidenum">
              <a:rPr lang="en-GB"/>
              <a:pPr>
                <a:defRPr/>
              </a:pPr>
              <a:t>96</a:t>
            </a:fld>
            <a:endParaRPr lang="en-GB"/>
          </a:p>
        </p:txBody>
      </p:sp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AVL Deletion Algorithm</a:t>
            </a:r>
          </a:p>
        </p:txBody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828800"/>
            <a:ext cx="7772400" cy="4114800"/>
          </a:xfrm>
        </p:spPr>
        <p:txBody>
          <a:bodyPr/>
          <a:lstStyle/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b="1" smtClean="0"/>
              <a:t>	</a:t>
            </a:r>
            <a:r>
              <a:rPr lang="en-GB" sz="1800" smtClean="0">
                <a:solidFill>
                  <a:schemeClr val="accent2"/>
                </a:solidFill>
              </a:rPr>
              <a:t>4</a:t>
            </a:r>
            <a:r>
              <a:rPr lang="en-GB" sz="1800" smtClean="0"/>
              <a:t>	else</a:t>
            </a:r>
            <a:endParaRPr lang="en-GB" sz="1800" b="1" smtClean="0"/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b="1" smtClean="0"/>
              <a:t>				Delete node has two subtrees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>
                <a:solidFill>
                  <a:srgbClr val="0000FF"/>
                </a:solidFill>
              </a:rPr>
              <a:t>		</a:t>
            </a:r>
            <a:r>
              <a:rPr lang="en-GB" sz="1800" smtClean="0">
                <a:solidFill>
                  <a:schemeClr val="accent2"/>
                </a:solidFill>
              </a:rPr>
              <a:t>1</a:t>
            </a:r>
            <a:r>
              <a:rPr lang="en-GB" sz="1800" smtClean="0"/>
              <a:t>		exchPtr = root </a:t>
            </a:r>
            <a:r>
              <a:rPr lang="en-GB" sz="1800" smtClean="0">
                <a:latin typeface="Symbol" pitchFamily="18" charset="2"/>
              </a:rPr>
              <a:t>-&gt;</a:t>
            </a:r>
            <a:r>
              <a:rPr lang="en-GB" sz="1800" smtClean="0"/>
              <a:t> left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</a:t>
            </a:r>
            <a:r>
              <a:rPr lang="en-GB" sz="1800" smtClean="0">
                <a:solidFill>
                  <a:schemeClr val="accent2"/>
                </a:solidFill>
              </a:rPr>
              <a:t>2</a:t>
            </a:r>
            <a:r>
              <a:rPr lang="en-GB" sz="1800" smtClean="0"/>
              <a:t>		loop (exchPtr </a:t>
            </a:r>
            <a:r>
              <a:rPr lang="en-GB" sz="1800" smtClean="0">
                <a:latin typeface="Symbol" pitchFamily="18" charset="2"/>
              </a:rPr>
              <a:t>-&gt;</a:t>
            </a:r>
            <a:r>
              <a:rPr lang="en-GB" sz="1800" smtClean="0"/>
              <a:t> right not null)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		</a:t>
            </a:r>
            <a:r>
              <a:rPr lang="en-GB" sz="1800" smtClean="0">
                <a:solidFill>
                  <a:schemeClr val="accent2"/>
                </a:solidFill>
              </a:rPr>
              <a:t>1</a:t>
            </a:r>
            <a:r>
              <a:rPr lang="en-GB" sz="1800" smtClean="0"/>
              <a:t>	exchPtr = exchPtr </a:t>
            </a:r>
            <a:r>
              <a:rPr lang="en-GB" sz="1800" smtClean="0">
                <a:latin typeface="Symbol" pitchFamily="18" charset="2"/>
              </a:rPr>
              <a:t>-&gt;</a:t>
            </a:r>
            <a:r>
              <a:rPr lang="en-GB" sz="1800" smtClean="0"/>
              <a:t> right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</a:t>
            </a:r>
            <a:r>
              <a:rPr lang="en-GB" sz="1800" smtClean="0">
                <a:solidFill>
                  <a:schemeClr val="accent2"/>
                </a:solidFill>
              </a:rPr>
              <a:t>3</a:t>
            </a:r>
            <a:r>
              <a:rPr lang="en-GB" sz="1800" smtClean="0"/>
              <a:t>		root </a:t>
            </a:r>
            <a:r>
              <a:rPr lang="en-GB" sz="1800" smtClean="0">
                <a:latin typeface="Symbol" pitchFamily="18" charset="2"/>
              </a:rPr>
              <a:t>-&gt;</a:t>
            </a:r>
            <a:r>
              <a:rPr lang="en-GB" sz="1800" smtClean="0"/>
              <a:t> data = exchPtr </a:t>
            </a:r>
            <a:r>
              <a:rPr lang="en-GB" sz="1800" smtClean="0">
                <a:latin typeface="Symbol" pitchFamily="18" charset="2"/>
              </a:rPr>
              <a:t>-&gt;</a:t>
            </a:r>
            <a:r>
              <a:rPr lang="en-GB" sz="1800" smtClean="0"/>
              <a:t> data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</a:t>
            </a:r>
            <a:r>
              <a:rPr lang="en-GB" sz="1800" smtClean="0">
                <a:solidFill>
                  <a:schemeClr val="accent2"/>
                </a:solidFill>
              </a:rPr>
              <a:t>4		</a:t>
            </a:r>
            <a:r>
              <a:rPr lang="en-GB" sz="1800" smtClean="0"/>
              <a:t>deleteAVL (root </a:t>
            </a:r>
            <a:r>
              <a:rPr lang="en-GB" sz="1800" smtClean="0">
                <a:latin typeface="Symbol" pitchFamily="18" charset="2"/>
              </a:rPr>
              <a:t>-&gt;</a:t>
            </a:r>
            <a:r>
              <a:rPr lang="en-GB" sz="1800" smtClean="0"/>
              <a:t> left, exchPtr </a:t>
            </a:r>
            <a:r>
              <a:rPr lang="en-GB" sz="1800" smtClean="0">
                <a:latin typeface="Symbol" pitchFamily="18" charset="2"/>
              </a:rPr>
              <a:t>-&gt;</a:t>
            </a:r>
            <a:r>
              <a:rPr lang="en-GB" sz="1800" smtClean="0"/>
              <a:t> data.key, shorter)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</a:t>
            </a:r>
            <a:r>
              <a:rPr lang="en-GB" sz="1800" smtClean="0">
                <a:solidFill>
                  <a:schemeClr val="accent2"/>
                </a:solidFill>
              </a:rPr>
              <a:t>5	</a:t>
            </a:r>
            <a:r>
              <a:rPr lang="en-GB" sz="1800" smtClean="0"/>
              <a:t>	if (shorter)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		</a:t>
            </a:r>
            <a:r>
              <a:rPr lang="en-GB" sz="1800" smtClean="0">
                <a:solidFill>
                  <a:schemeClr val="accent2"/>
                </a:solidFill>
              </a:rPr>
              <a:t>1</a:t>
            </a:r>
            <a:r>
              <a:rPr lang="en-GB" sz="1800" smtClean="0"/>
              <a:t>	 deleteRightBalance (root, shorter)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</a:t>
            </a:r>
            <a:r>
              <a:rPr lang="en-GB" sz="1800" smtClean="0">
                <a:solidFill>
                  <a:schemeClr val="accent2"/>
                </a:solidFill>
              </a:rPr>
              <a:t>6	</a:t>
            </a:r>
            <a:r>
              <a:rPr lang="en-GB" sz="1800" smtClean="0"/>
              <a:t>	return success = true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>
                <a:solidFill>
                  <a:schemeClr val="accent2"/>
                </a:solidFill>
              </a:rPr>
              <a:t>5</a:t>
            </a:r>
            <a:r>
              <a:rPr lang="en-GB" sz="1800" smtClean="0"/>
              <a:t>	return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b="1" smtClean="0"/>
              <a:t>End</a:t>
            </a:r>
            <a:r>
              <a:rPr lang="en-GB" sz="1800" smtClean="0"/>
              <a:t>	 deleteAVL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				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endParaRPr lang="en-GB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849352-869F-4DDD-A371-FD4047770E56}" type="slidenum">
              <a:rPr lang="en-GB"/>
              <a:pPr>
                <a:defRPr/>
              </a:pPr>
              <a:t>97</a:t>
            </a:fld>
            <a:endParaRPr lang="en-GB"/>
          </a:p>
        </p:txBody>
      </p:sp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Delete Right Balance Algorithm</a:t>
            </a:r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4700" y="1905000"/>
            <a:ext cx="7597775" cy="4114800"/>
          </a:xfrm>
        </p:spPr>
        <p:txBody>
          <a:bodyPr/>
          <a:lstStyle/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 b="1" smtClean="0"/>
              <a:t>Algorithm</a:t>
            </a:r>
            <a:r>
              <a:rPr lang="en-GB" sz="1800" smtClean="0"/>
              <a:t> 	deleteRightBalance (ref </a:t>
            </a:r>
            <a:r>
              <a:rPr lang="en-GB" sz="1800" smtClean="0">
                <a:solidFill>
                  <a:schemeClr val="accent2"/>
                </a:solidFill>
              </a:rPr>
              <a:t>root</a:t>
            </a:r>
            <a:r>
              <a:rPr lang="en-GB" sz="1800" smtClean="0">
                <a:solidFill>
                  <a:srgbClr val="0000FF"/>
                </a:solidFill>
              </a:rPr>
              <a:t> </a:t>
            </a:r>
            <a:r>
              <a:rPr lang="en-GB" sz="1800" smtClean="0"/>
              <a:t>&lt;pointer&gt;, ref </a:t>
            </a:r>
            <a:r>
              <a:rPr lang="en-GB" sz="1800" smtClean="0">
                <a:solidFill>
                  <a:schemeClr val="accent2"/>
                </a:solidFill>
              </a:rPr>
              <a:t>shorter</a:t>
            </a:r>
            <a:r>
              <a:rPr lang="en-GB" sz="1800" smtClean="0"/>
              <a:t> &lt;pointer&gt;)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 smtClean="0"/>
              <a:t>Adjusts the balance factors, and balance the tree by rotating left if necessary 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 smtClean="0"/>
              <a:t>			</a:t>
            </a:r>
            <a:r>
              <a:rPr lang="en-GB" sz="1800" b="1" smtClean="0"/>
              <a:t>Pre</a:t>
            </a:r>
            <a:r>
              <a:rPr lang="en-GB" sz="1800" smtClean="0"/>
              <a:t>		tree is shorter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 smtClean="0"/>
              <a:t>			</a:t>
            </a:r>
            <a:r>
              <a:rPr lang="en-GB" sz="1800" b="1" smtClean="0"/>
              <a:t>Post		</a:t>
            </a:r>
            <a:r>
              <a:rPr lang="en-GB" sz="1800" smtClean="0"/>
              <a:t>balance factors updated and balance restored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 smtClean="0"/>
              <a:t>						</a:t>
            </a:r>
            <a:r>
              <a:rPr lang="en-GB" sz="1800" smtClean="0">
                <a:solidFill>
                  <a:schemeClr val="accent2"/>
                </a:solidFill>
              </a:rPr>
              <a:t>root</a:t>
            </a:r>
            <a:r>
              <a:rPr lang="en-GB" sz="1800" smtClean="0"/>
              <a:t> updated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 smtClean="0"/>
              <a:t>						</a:t>
            </a:r>
            <a:r>
              <a:rPr lang="en-GB" sz="1800" smtClean="0">
                <a:solidFill>
                  <a:schemeClr val="accent2"/>
                </a:solidFill>
              </a:rPr>
              <a:t>shorter</a:t>
            </a:r>
            <a:r>
              <a:rPr lang="en-GB" sz="1800" smtClean="0"/>
              <a:t> updated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 smtClean="0">
                <a:solidFill>
                  <a:schemeClr val="accent2"/>
                </a:solidFill>
              </a:rPr>
              <a:t>1</a:t>
            </a:r>
            <a:r>
              <a:rPr lang="en-GB" sz="1800" smtClean="0"/>
              <a:t>	if (root left-high)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 smtClean="0"/>
              <a:t>	</a:t>
            </a:r>
            <a:r>
              <a:rPr lang="en-GB" sz="1800" smtClean="0">
                <a:solidFill>
                  <a:schemeClr val="accent2"/>
                </a:solidFill>
              </a:rPr>
              <a:t>1</a:t>
            </a:r>
            <a:r>
              <a:rPr lang="en-GB" sz="1800" smtClean="0"/>
              <a:t>	root </a:t>
            </a:r>
            <a:r>
              <a:rPr lang="en-GB" sz="1800" smtClean="0">
                <a:latin typeface="Symbol" pitchFamily="18" charset="2"/>
              </a:rPr>
              <a:t>-&gt;</a:t>
            </a:r>
            <a:r>
              <a:rPr lang="en-GB" sz="1800" smtClean="0"/>
              <a:t> bal = EH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 smtClean="0">
                <a:solidFill>
                  <a:schemeClr val="accent2"/>
                </a:solidFill>
              </a:rPr>
              <a:t>2</a:t>
            </a:r>
            <a:r>
              <a:rPr lang="en-GB" sz="1800" smtClean="0"/>
              <a:t>	else if (root even-high)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 smtClean="0"/>
              <a:t>	</a:t>
            </a:r>
            <a:r>
              <a:rPr lang="en-GB" sz="1800" smtClean="0">
                <a:solidFill>
                  <a:schemeClr val="accent2"/>
                </a:solidFill>
              </a:rPr>
              <a:t>1	</a:t>
            </a:r>
            <a:r>
              <a:rPr lang="en-GB" sz="1800" smtClean="0"/>
              <a:t>root </a:t>
            </a:r>
            <a:r>
              <a:rPr lang="en-GB" sz="1800" smtClean="0">
                <a:latin typeface="Symbol" pitchFamily="18" charset="2"/>
              </a:rPr>
              <a:t>-&gt;</a:t>
            </a:r>
            <a:r>
              <a:rPr lang="en-GB" sz="1800" smtClean="0"/>
              <a:t> bal = RH 	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 smtClean="0"/>
              <a:t>	</a:t>
            </a:r>
            <a:r>
              <a:rPr lang="en-GB" sz="1800" smtClean="0">
                <a:solidFill>
                  <a:schemeClr val="accent2"/>
                </a:solidFill>
              </a:rPr>
              <a:t>2</a:t>
            </a:r>
            <a:r>
              <a:rPr lang="en-GB" sz="1800" smtClean="0"/>
              <a:t>	shorter = false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 smtClean="0">
                <a:solidFill>
                  <a:schemeClr val="accent2"/>
                </a:solidFill>
              </a:rPr>
              <a:t>3</a:t>
            </a:r>
            <a:r>
              <a:rPr lang="en-GB" sz="1800" smtClean="0"/>
              <a:t>	else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 smtClean="0"/>
              <a:t>		</a:t>
            </a:r>
            <a:r>
              <a:rPr lang="en-GB" sz="1800" b="1" smtClean="0"/>
              <a:t>Tree was right high already. Rotate left</a:t>
            </a:r>
            <a:r>
              <a:rPr lang="en-GB" sz="1800" smtClean="0"/>
              <a:t> </a:t>
            </a:r>
            <a:r>
              <a:rPr lang="en-GB" sz="160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2E2614-27CA-4D87-8883-AA5204074211}" type="slidenum">
              <a:rPr lang="en-GB"/>
              <a:pPr>
                <a:defRPr/>
              </a:pPr>
              <a:t>98</a:t>
            </a:fld>
            <a:endParaRPr lang="en-GB"/>
          </a:p>
        </p:txBody>
      </p:sp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Delete Right Balance Algorithm</a:t>
            </a: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828800"/>
            <a:ext cx="7772400" cy="4114800"/>
          </a:xfrm>
        </p:spPr>
        <p:txBody>
          <a:bodyPr/>
          <a:lstStyle/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>
                <a:solidFill>
                  <a:schemeClr val="accent2"/>
                </a:solidFill>
              </a:rPr>
              <a:t>3</a:t>
            </a:r>
            <a:r>
              <a:rPr lang="en-GB" sz="1800" smtClean="0"/>
              <a:t>	else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</a:t>
            </a:r>
            <a:r>
              <a:rPr lang="en-GB" sz="1800" b="1" smtClean="0"/>
              <a:t>Tree was right high already. Rotate left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>
                <a:solidFill>
                  <a:schemeClr val="accent2"/>
                </a:solidFill>
              </a:rPr>
              <a:t>	1</a:t>
            </a:r>
            <a:r>
              <a:rPr lang="en-GB" sz="1800" smtClean="0"/>
              <a:t>	rightTree = root </a:t>
            </a:r>
            <a:r>
              <a:rPr lang="en-GB" sz="1800" smtClean="0">
                <a:latin typeface="Symbol" pitchFamily="18" charset="2"/>
              </a:rPr>
              <a:t>-&gt;</a:t>
            </a:r>
            <a:r>
              <a:rPr lang="en-GB" sz="1800" smtClean="0"/>
              <a:t> right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</a:t>
            </a:r>
            <a:r>
              <a:rPr lang="en-GB" sz="1800" smtClean="0">
                <a:solidFill>
                  <a:schemeClr val="accent2"/>
                </a:solidFill>
              </a:rPr>
              <a:t>2</a:t>
            </a:r>
            <a:r>
              <a:rPr lang="en-GB" sz="1800" smtClean="0"/>
              <a:t>	if (rightTree left-high)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		</a:t>
            </a:r>
            <a:r>
              <a:rPr lang="en-GB" sz="1800" b="1" smtClean="0"/>
              <a:t>Double rotation required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</a:t>
            </a:r>
            <a:r>
              <a:rPr lang="en-GB" sz="1800" smtClean="0">
                <a:solidFill>
                  <a:schemeClr val="accent2"/>
                </a:solidFill>
              </a:rPr>
              <a:t>1	</a:t>
            </a:r>
            <a:r>
              <a:rPr lang="en-GB" sz="1800" smtClean="0"/>
              <a:t>	leftTree = rightTree </a:t>
            </a:r>
            <a:r>
              <a:rPr lang="en-GB" sz="1800" smtClean="0">
                <a:latin typeface="Symbol" pitchFamily="18" charset="2"/>
              </a:rPr>
              <a:t>-&gt;</a:t>
            </a:r>
            <a:r>
              <a:rPr lang="en-GB" sz="1800" smtClean="0"/>
              <a:t> left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</a:t>
            </a:r>
            <a:r>
              <a:rPr lang="en-GB" sz="1800" smtClean="0">
                <a:solidFill>
                  <a:schemeClr val="accent2"/>
                </a:solidFill>
              </a:rPr>
              <a:t>2</a:t>
            </a:r>
            <a:r>
              <a:rPr lang="en-GB" sz="1800" smtClean="0"/>
              <a:t>		leftTree </a:t>
            </a:r>
            <a:r>
              <a:rPr lang="en-GB" sz="1800" smtClean="0">
                <a:latin typeface="Symbol" pitchFamily="18" charset="2"/>
              </a:rPr>
              <a:t>-&gt;</a:t>
            </a:r>
            <a:r>
              <a:rPr lang="en-GB" sz="1800" smtClean="0"/>
              <a:t> bal = EH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</a:t>
            </a:r>
            <a:r>
              <a:rPr lang="en-GB" sz="1800" smtClean="0">
                <a:solidFill>
                  <a:schemeClr val="accent2"/>
                </a:solidFill>
              </a:rPr>
              <a:t>3	</a:t>
            </a:r>
            <a:r>
              <a:rPr lang="en-GB" sz="1800" smtClean="0"/>
              <a:t>	rotateRight (rightTree)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</a:t>
            </a:r>
            <a:r>
              <a:rPr lang="en-GB" sz="1800" smtClean="0">
                <a:solidFill>
                  <a:schemeClr val="accent2"/>
                </a:solidFill>
              </a:rPr>
              <a:t>4	</a:t>
            </a:r>
            <a:r>
              <a:rPr lang="en-GB" sz="1800" smtClean="0"/>
              <a:t>	rotateLeft (root)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</a:t>
            </a:r>
            <a:r>
              <a:rPr lang="en-GB" sz="1800" smtClean="0">
                <a:solidFill>
                  <a:schemeClr val="accent2"/>
                </a:solidFill>
              </a:rPr>
              <a:t>3</a:t>
            </a:r>
            <a:r>
              <a:rPr lang="en-GB" sz="1800" smtClean="0"/>
              <a:t>	else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		</a:t>
            </a:r>
            <a:r>
              <a:rPr lang="en-GB" sz="1800" b="1" smtClean="0"/>
              <a:t>Single rotation required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06C815-20B9-48B6-B8DF-2900135BB134}" type="slidenum">
              <a:rPr lang="en-GB"/>
              <a:pPr>
                <a:defRPr/>
              </a:pPr>
              <a:t>99</a:t>
            </a:fld>
            <a:endParaRPr lang="en-GB"/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Delete Right Balance Algorithm</a:t>
            </a:r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828800"/>
            <a:ext cx="7772400" cy="4114800"/>
          </a:xfrm>
        </p:spPr>
        <p:txBody>
          <a:bodyPr/>
          <a:lstStyle/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		</a:t>
            </a:r>
            <a:r>
              <a:rPr lang="en-GB" sz="1800" b="1" smtClean="0"/>
              <a:t>Single rotation required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</a:t>
            </a:r>
            <a:r>
              <a:rPr lang="en-GB" sz="1800" smtClean="0">
                <a:solidFill>
                  <a:schemeClr val="accent2"/>
                </a:solidFill>
              </a:rPr>
              <a:t>1</a:t>
            </a:r>
            <a:r>
              <a:rPr lang="en-GB" sz="1800" smtClean="0"/>
              <a:t>		if (rightTree even-high)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		</a:t>
            </a:r>
            <a:r>
              <a:rPr lang="en-GB" sz="1800" smtClean="0">
                <a:solidFill>
                  <a:schemeClr val="accent2"/>
                </a:solidFill>
              </a:rPr>
              <a:t>1</a:t>
            </a:r>
            <a:r>
              <a:rPr lang="en-GB" sz="1800" smtClean="0"/>
              <a:t>	root </a:t>
            </a:r>
            <a:r>
              <a:rPr lang="en-GB" sz="1800" smtClean="0">
                <a:latin typeface="Symbol" pitchFamily="18" charset="2"/>
              </a:rPr>
              <a:t>-&gt;</a:t>
            </a:r>
            <a:r>
              <a:rPr lang="en-GB" sz="1800" smtClean="0"/>
              <a:t> bal = </a:t>
            </a:r>
            <a:r>
              <a:rPr lang="en-GB" sz="1800" smtClean="0">
                <a:solidFill>
                  <a:srgbClr val="FF0000"/>
                </a:solidFill>
              </a:rPr>
              <a:t>RH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		</a:t>
            </a:r>
            <a:r>
              <a:rPr lang="en-GB" sz="1800" smtClean="0">
                <a:solidFill>
                  <a:schemeClr val="accent2"/>
                </a:solidFill>
              </a:rPr>
              <a:t>2</a:t>
            </a:r>
            <a:r>
              <a:rPr lang="en-GB" sz="1800" smtClean="0"/>
              <a:t>	rightTree </a:t>
            </a:r>
            <a:r>
              <a:rPr lang="en-GB" sz="1800" smtClean="0">
                <a:latin typeface="Symbol" pitchFamily="18" charset="2"/>
              </a:rPr>
              <a:t>-&gt;</a:t>
            </a:r>
            <a:r>
              <a:rPr lang="en-GB" sz="1800" smtClean="0"/>
              <a:t> bal = </a:t>
            </a:r>
            <a:r>
              <a:rPr lang="en-GB" sz="1800" smtClean="0">
                <a:solidFill>
                  <a:srgbClr val="FF0000"/>
                </a:solidFill>
              </a:rPr>
              <a:t>LH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	</a:t>
            </a:r>
            <a:r>
              <a:rPr lang="en-GB" sz="1800" smtClean="0">
                <a:solidFill>
                  <a:schemeClr val="accent2"/>
                </a:solidFill>
              </a:rPr>
              <a:t>	3</a:t>
            </a:r>
            <a:r>
              <a:rPr lang="en-GB" sz="1800" smtClean="0"/>
              <a:t>	shorter = false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</a:t>
            </a:r>
            <a:r>
              <a:rPr lang="en-GB" sz="1800" smtClean="0">
                <a:solidFill>
                  <a:schemeClr val="accent2"/>
                </a:solidFill>
              </a:rPr>
              <a:t>2	</a:t>
            </a:r>
            <a:r>
              <a:rPr lang="en-GB" sz="1800" smtClean="0"/>
              <a:t>	else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		</a:t>
            </a:r>
            <a:r>
              <a:rPr lang="en-GB" sz="1800" smtClean="0">
                <a:solidFill>
                  <a:schemeClr val="accent2"/>
                </a:solidFill>
              </a:rPr>
              <a:t>1</a:t>
            </a:r>
            <a:r>
              <a:rPr lang="en-GB" sz="1800" smtClean="0"/>
              <a:t>	root </a:t>
            </a:r>
            <a:r>
              <a:rPr lang="en-GB" sz="1800" smtClean="0">
                <a:latin typeface="Symbol" pitchFamily="18" charset="2"/>
              </a:rPr>
              <a:t>-&gt;</a:t>
            </a:r>
            <a:r>
              <a:rPr lang="en-GB" sz="1800" smtClean="0"/>
              <a:t> bal = EH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		</a:t>
            </a:r>
            <a:r>
              <a:rPr lang="en-GB" sz="1800" smtClean="0">
                <a:solidFill>
                  <a:schemeClr val="accent2"/>
                </a:solidFill>
              </a:rPr>
              <a:t>2	</a:t>
            </a:r>
            <a:r>
              <a:rPr lang="en-GB" sz="1800" smtClean="0"/>
              <a:t>rightTree </a:t>
            </a:r>
            <a:r>
              <a:rPr lang="en-GB" sz="1800" smtClean="0">
                <a:latin typeface="Symbol" pitchFamily="18" charset="2"/>
              </a:rPr>
              <a:t>-&gt;</a:t>
            </a:r>
            <a:r>
              <a:rPr lang="en-GB" sz="1800" smtClean="0"/>
              <a:t> bal = EH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/>
              <a:t>		</a:t>
            </a:r>
            <a:r>
              <a:rPr lang="en-GB" sz="1800" smtClean="0">
                <a:solidFill>
                  <a:schemeClr val="accent2"/>
                </a:solidFill>
              </a:rPr>
              <a:t>3	</a:t>
            </a:r>
            <a:r>
              <a:rPr lang="en-GB" sz="1800" smtClean="0"/>
              <a:t>	rotateLeft (root)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smtClean="0">
                <a:solidFill>
                  <a:schemeClr val="accent2"/>
                </a:solidFill>
              </a:rPr>
              <a:t>4</a:t>
            </a:r>
            <a:r>
              <a:rPr lang="en-GB" sz="1800" smtClean="0"/>
              <a:t>	return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b="1" smtClean="0"/>
              <a:t>End</a:t>
            </a:r>
            <a:r>
              <a:rPr lang="en-GB" sz="1800" smtClean="0"/>
              <a:t>	deleteRightBalance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endParaRPr lang="en-GB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2630</TotalTime>
  <Words>3922</Words>
  <Application>Microsoft Office PowerPoint</Application>
  <PresentationFormat>On-screen Show (4:3)</PresentationFormat>
  <Paragraphs>1960</Paragraphs>
  <Slides>133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133</vt:i4>
      </vt:variant>
    </vt:vector>
  </HeadingPairs>
  <TitlesOfParts>
    <vt:vector size="142" baseType="lpstr">
      <vt:lpstr>Verdana</vt:lpstr>
      <vt:lpstr>Arial</vt:lpstr>
      <vt:lpstr>Corbel</vt:lpstr>
      <vt:lpstr>Wingdings 2</vt:lpstr>
      <vt:lpstr>Wingdings</vt:lpstr>
      <vt:lpstr>Wingdings 3</vt:lpstr>
      <vt:lpstr>Tahoma</vt:lpstr>
      <vt:lpstr>Symbol</vt:lpstr>
      <vt:lpstr>Module</vt:lpstr>
      <vt:lpstr>Data Structures and Algorithms</vt:lpstr>
      <vt:lpstr>Data Structures and Algorithms</vt:lpstr>
      <vt:lpstr>Trees</vt:lpstr>
      <vt:lpstr>Trees: Some Examples</vt:lpstr>
      <vt:lpstr>Trees: Some Examples</vt:lpstr>
      <vt:lpstr>Trees: Some Examples</vt:lpstr>
      <vt:lpstr>Tree:Basic Concepts</vt:lpstr>
      <vt:lpstr>Trees:Terminology</vt:lpstr>
      <vt:lpstr>Trees: Terminology</vt:lpstr>
      <vt:lpstr>Trees: Representation</vt:lpstr>
      <vt:lpstr>Trees: Representation {Contd..}</vt:lpstr>
      <vt:lpstr>Trees: Representation {Contd..}</vt:lpstr>
      <vt:lpstr>Trees: Viewed Recursively</vt:lpstr>
      <vt:lpstr>Binary Trees</vt:lpstr>
      <vt:lpstr>Binary Trees: An Example</vt:lpstr>
      <vt:lpstr>Binary Trees: Properties</vt:lpstr>
      <vt:lpstr>Binary Trees: Properties {Contd..}</vt:lpstr>
      <vt:lpstr>Binary Trees: Properties {Contd..}</vt:lpstr>
      <vt:lpstr>Binary Trees: Structure</vt:lpstr>
      <vt:lpstr>Binary Tree Traversal</vt:lpstr>
      <vt:lpstr>Depth-First Traversal</vt:lpstr>
      <vt:lpstr>Depth-First Traversal:PreOrder</vt:lpstr>
      <vt:lpstr>Depth-First Traversal:PreOrder {Contd..}</vt:lpstr>
      <vt:lpstr>Depth-First Traversal: PreOrder {Contd..}</vt:lpstr>
      <vt:lpstr>Depth-First Traversal: InOrder</vt:lpstr>
      <vt:lpstr>Depth-First Traversal: InOrder {Contd..}</vt:lpstr>
      <vt:lpstr>Depth-First Traversal: InOrder {Contd..}</vt:lpstr>
      <vt:lpstr>Depth-First Traversal: InOrder {Contd..}</vt:lpstr>
      <vt:lpstr>Depth-First Traversal: InOrder {Contd..}</vt:lpstr>
      <vt:lpstr>Depth-First Traversal: PostOrder</vt:lpstr>
      <vt:lpstr>Depth-First Traversal: PostOrder {Contd..}</vt:lpstr>
      <vt:lpstr>Depth-First Traversal: PostOrder {Contd..}</vt:lpstr>
      <vt:lpstr>Breadth-First Traversal: Level Order</vt:lpstr>
      <vt:lpstr>Data Structures and Algorithms</vt:lpstr>
      <vt:lpstr>Trees</vt:lpstr>
      <vt:lpstr>Trees</vt:lpstr>
      <vt:lpstr>Trees: Operations in a Tree</vt:lpstr>
      <vt:lpstr>Trees: Operations in a Tree {Contd..}</vt:lpstr>
      <vt:lpstr>Trees: Operations in a Tree {Contd..}</vt:lpstr>
      <vt:lpstr>Trees: Operations in a Tree {Contd..}</vt:lpstr>
      <vt:lpstr>Trees: Operations in a Tree {Contd..}</vt:lpstr>
      <vt:lpstr>Trees: Operations in a Tree {Contd..}</vt:lpstr>
      <vt:lpstr>Trees: Operations in a Tree {Contd..}</vt:lpstr>
      <vt:lpstr>Trees: Operations in a Tree {Contd..}</vt:lpstr>
      <vt:lpstr>Trees: Operations in a Tree {Contd..}</vt:lpstr>
      <vt:lpstr>Trees: Operations in a Tree {Contd..}</vt:lpstr>
      <vt:lpstr>Trees: Operations in a Tree {Contd..}</vt:lpstr>
      <vt:lpstr>Trees: Operations in a Tree {Contd..}</vt:lpstr>
      <vt:lpstr>Trees: Operations in a Tree {Contd..}</vt:lpstr>
      <vt:lpstr>Trees: Operations in a Tree {Contd..}</vt:lpstr>
      <vt:lpstr>Binary Search Trees</vt:lpstr>
      <vt:lpstr>Binary Search Tree Traversals</vt:lpstr>
      <vt:lpstr>Find Smallest Node</vt:lpstr>
      <vt:lpstr>Find Largest Node</vt:lpstr>
      <vt:lpstr>BST Search</vt:lpstr>
      <vt:lpstr>BST Insertion</vt:lpstr>
      <vt:lpstr>Iterative BST Insertion Algorithm</vt:lpstr>
      <vt:lpstr>Iterative BST Insertion Algorithm</vt:lpstr>
      <vt:lpstr>Recursive BST Insertion Algorithm</vt:lpstr>
      <vt:lpstr>Recursive BST Insertion Algorithm</vt:lpstr>
      <vt:lpstr>BST Deletion</vt:lpstr>
      <vt:lpstr>BST Deletion</vt:lpstr>
      <vt:lpstr>BST Deletion</vt:lpstr>
      <vt:lpstr>BST Deletion</vt:lpstr>
      <vt:lpstr>BST Deletion Algorithm</vt:lpstr>
      <vt:lpstr>BST Deletion Algorithm</vt:lpstr>
      <vt:lpstr>AVL Trees</vt:lpstr>
      <vt:lpstr>AVL Trees</vt:lpstr>
      <vt:lpstr>Getting Unbalanced</vt:lpstr>
      <vt:lpstr>Getting Unbalanced</vt:lpstr>
      <vt:lpstr>Getting Unbalanced</vt:lpstr>
      <vt:lpstr>Getting Unbalanced</vt:lpstr>
      <vt:lpstr>Balancing Trees</vt:lpstr>
      <vt:lpstr>Balancing Trees</vt:lpstr>
      <vt:lpstr>Balancing Trees</vt:lpstr>
      <vt:lpstr>Balancing Trees</vt:lpstr>
      <vt:lpstr>Balancing Trees</vt:lpstr>
      <vt:lpstr>Balancing Trees</vt:lpstr>
      <vt:lpstr>Balancing Trees</vt:lpstr>
      <vt:lpstr>Balancing Trees</vt:lpstr>
      <vt:lpstr>AVL Node Structure</vt:lpstr>
      <vt:lpstr>AVL Insertion Algorithm</vt:lpstr>
      <vt:lpstr>AVL Insertion Algorithm</vt:lpstr>
      <vt:lpstr>AVL Insertion Algorithm</vt:lpstr>
      <vt:lpstr>AVL Left Balance Algorithm</vt:lpstr>
      <vt:lpstr>AVL Left Balance Algorithm</vt:lpstr>
      <vt:lpstr>AVL Left Balance Algorithm</vt:lpstr>
      <vt:lpstr>Rotate Algorithms</vt:lpstr>
      <vt:lpstr>Rotate Algorithms</vt:lpstr>
      <vt:lpstr>Rotate Algorithms</vt:lpstr>
      <vt:lpstr>AVL Deletion</vt:lpstr>
      <vt:lpstr>AVL Deletion</vt:lpstr>
      <vt:lpstr>AVL Deletion Algorithm</vt:lpstr>
      <vt:lpstr>AVL Deletion Algorithm</vt:lpstr>
      <vt:lpstr>AVL Deletion Algorithm</vt:lpstr>
      <vt:lpstr>AVL Deletion Algorithm</vt:lpstr>
      <vt:lpstr>Delete Right Balance Algorithm</vt:lpstr>
      <vt:lpstr>Delete Right Balance Algorithm</vt:lpstr>
      <vt:lpstr>Delete Right Balance Algorithm</vt:lpstr>
      <vt:lpstr>Multiway Trees</vt:lpstr>
      <vt:lpstr>M-Way Search Trees</vt:lpstr>
      <vt:lpstr>M-Way Search Trees</vt:lpstr>
      <vt:lpstr>M-Way Node Structure</vt:lpstr>
      <vt:lpstr>B-Trees</vt:lpstr>
      <vt:lpstr>B-Trees</vt:lpstr>
      <vt:lpstr>B-Trees</vt:lpstr>
      <vt:lpstr>B-Tree Insertion</vt:lpstr>
      <vt:lpstr>B-Tree Insertion</vt:lpstr>
      <vt:lpstr>B-Tree Insertion</vt:lpstr>
      <vt:lpstr>B-Tree Insertion</vt:lpstr>
      <vt:lpstr>B-Tree Insertion</vt:lpstr>
      <vt:lpstr>B-Tree Insertion</vt:lpstr>
      <vt:lpstr>B-Tree Insertion</vt:lpstr>
      <vt:lpstr>B-Tree Insertion</vt:lpstr>
      <vt:lpstr>B-Tree Insertion</vt:lpstr>
      <vt:lpstr>B-Tree Insertion</vt:lpstr>
      <vt:lpstr>B-Tree Insertion</vt:lpstr>
      <vt:lpstr>B-Tree Deletion</vt:lpstr>
      <vt:lpstr>B-Tree Deletion</vt:lpstr>
      <vt:lpstr>B-Tree Deletion</vt:lpstr>
      <vt:lpstr>Balance</vt:lpstr>
      <vt:lpstr>Balance</vt:lpstr>
      <vt:lpstr>Combine</vt:lpstr>
      <vt:lpstr>Combine (cont’d)</vt:lpstr>
      <vt:lpstr>B-Tree Traversal</vt:lpstr>
      <vt:lpstr>B-Tree Traversal</vt:lpstr>
      <vt:lpstr>B-Tree Search</vt:lpstr>
      <vt:lpstr>B-Tree Search</vt:lpstr>
      <vt:lpstr>Red Black Tree</vt:lpstr>
      <vt:lpstr>Red Black Tree {Contd..}</vt:lpstr>
      <vt:lpstr>Huffman Algorithm</vt:lpstr>
      <vt:lpstr>Huffman Algorithm {Contd..}</vt:lpstr>
      <vt:lpstr>Huffman Algorithm {Contd..}</vt:lpstr>
    </vt:vector>
  </TitlesOfParts>
  <Company>CS UI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</dc:title>
  <dc:subject>subject</dc:subject>
  <dc:creator>manish aryal</dc:creator>
  <cp:keywords>dsa</cp:keywords>
  <cp:lastModifiedBy>manish</cp:lastModifiedBy>
  <cp:revision>143</cp:revision>
  <cp:lastPrinted>2001-03-20T02:56:18Z</cp:lastPrinted>
  <dcterms:created xsi:type="dcterms:W3CDTF">2001-03-12T05:10:36Z</dcterms:created>
  <dcterms:modified xsi:type="dcterms:W3CDTF">2011-08-02T08:43:34Z</dcterms:modified>
</cp:coreProperties>
</file>