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352" r:id="rId2"/>
    <p:sldId id="268" r:id="rId3"/>
    <p:sldId id="276" r:id="rId4"/>
    <p:sldId id="354" r:id="rId5"/>
    <p:sldId id="278" r:id="rId6"/>
    <p:sldId id="279" r:id="rId7"/>
    <p:sldId id="281" r:id="rId8"/>
    <p:sldId id="282" r:id="rId9"/>
    <p:sldId id="283" r:id="rId10"/>
    <p:sldId id="331" r:id="rId11"/>
    <p:sldId id="332" r:id="rId12"/>
    <p:sldId id="333" r:id="rId13"/>
    <p:sldId id="334" r:id="rId14"/>
    <p:sldId id="335" r:id="rId15"/>
    <p:sldId id="284" r:id="rId16"/>
    <p:sldId id="285" r:id="rId17"/>
    <p:sldId id="286" r:id="rId18"/>
    <p:sldId id="302" r:id="rId19"/>
    <p:sldId id="337" r:id="rId20"/>
    <p:sldId id="288" r:id="rId21"/>
    <p:sldId id="338" r:id="rId22"/>
    <p:sldId id="289" r:id="rId23"/>
    <p:sldId id="290" r:id="rId24"/>
    <p:sldId id="353" r:id="rId25"/>
    <p:sldId id="291" r:id="rId26"/>
    <p:sldId id="292" r:id="rId27"/>
    <p:sldId id="293" r:id="rId28"/>
    <p:sldId id="340" r:id="rId29"/>
    <p:sldId id="341" r:id="rId30"/>
    <p:sldId id="342" r:id="rId31"/>
    <p:sldId id="343" r:id="rId32"/>
    <p:sldId id="344" r:id="rId33"/>
    <p:sldId id="294" r:id="rId34"/>
    <p:sldId id="295" r:id="rId35"/>
    <p:sldId id="297" r:id="rId36"/>
    <p:sldId id="348" r:id="rId37"/>
    <p:sldId id="349" r:id="rId38"/>
    <p:sldId id="298" r:id="rId39"/>
    <p:sldId id="299" r:id="rId40"/>
    <p:sldId id="355" r:id="rId41"/>
    <p:sldId id="304" r:id="rId42"/>
    <p:sldId id="305" r:id="rId43"/>
    <p:sldId id="307" r:id="rId44"/>
    <p:sldId id="350" r:id="rId45"/>
    <p:sldId id="308" r:id="rId46"/>
    <p:sldId id="309" r:id="rId47"/>
    <p:sldId id="313" r:id="rId48"/>
    <p:sldId id="314" r:id="rId49"/>
    <p:sldId id="311" r:id="rId50"/>
    <p:sldId id="315" r:id="rId51"/>
    <p:sldId id="312" r:id="rId52"/>
    <p:sldId id="316" r:id="rId53"/>
    <p:sldId id="317" r:id="rId54"/>
    <p:sldId id="318" r:id="rId55"/>
    <p:sldId id="356" r:id="rId56"/>
    <p:sldId id="320" r:id="rId57"/>
    <p:sldId id="321" r:id="rId58"/>
    <p:sldId id="322" r:id="rId59"/>
    <p:sldId id="324" r:id="rId60"/>
    <p:sldId id="325" r:id="rId61"/>
    <p:sldId id="326" r:id="rId62"/>
    <p:sldId id="328" r:id="rId63"/>
    <p:sldId id="327" r:id="rId64"/>
    <p:sldId id="329" r:id="rId65"/>
  </p:sldIdLst>
  <p:sldSz cx="9902825" cy="6858000"/>
  <p:notesSz cx="6640513" cy="9904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808080"/>
    <a:srgbClr val="00CC00"/>
    <a:srgbClr val="33CC33"/>
    <a:srgbClr val="008000"/>
    <a:srgbClr val="DDDDDD"/>
    <a:srgbClr val="CC3300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 snapToGrid="0">
      <p:cViewPr varScale="1">
        <p:scale>
          <a:sx n="75" d="100"/>
          <a:sy n="75" d="100"/>
        </p:scale>
        <p:origin x="-828" y="-8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9.xml"/><Relationship Id="rId18" Type="http://schemas.openxmlformats.org/officeDocument/2006/relationships/slide" Target="slides/slide36.xml"/><Relationship Id="rId26" Type="http://schemas.openxmlformats.org/officeDocument/2006/relationships/slide" Target="slides/slide55.xml"/><Relationship Id="rId3" Type="http://schemas.openxmlformats.org/officeDocument/2006/relationships/slide" Target="slides/slide10.xml"/><Relationship Id="rId21" Type="http://schemas.openxmlformats.org/officeDocument/2006/relationships/slide" Target="slides/slide43.xml"/><Relationship Id="rId7" Type="http://schemas.openxmlformats.org/officeDocument/2006/relationships/slide" Target="slides/slide14.xml"/><Relationship Id="rId12" Type="http://schemas.openxmlformats.org/officeDocument/2006/relationships/slide" Target="slides/slide28.xml"/><Relationship Id="rId17" Type="http://schemas.openxmlformats.org/officeDocument/2006/relationships/slide" Target="slides/slide35.xml"/><Relationship Id="rId25" Type="http://schemas.openxmlformats.org/officeDocument/2006/relationships/slide" Target="slides/slide50.xml"/><Relationship Id="rId2" Type="http://schemas.openxmlformats.org/officeDocument/2006/relationships/slide" Target="slides/slide9.xml"/><Relationship Id="rId16" Type="http://schemas.openxmlformats.org/officeDocument/2006/relationships/slide" Target="slides/slide32.xml"/><Relationship Id="rId20" Type="http://schemas.openxmlformats.org/officeDocument/2006/relationships/slide" Target="slides/slide40.xml"/><Relationship Id="rId29" Type="http://schemas.openxmlformats.org/officeDocument/2006/relationships/slide" Target="slides/slide62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27.xml"/><Relationship Id="rId24" Type="http://schemas.openxmlformats.org/officeDocument/2006/relationships/slide" Target="slides/slide49.xml"/><Relationship Id="rId5" Type="http://schemas.openxmlformats.org/officeDocument/2006/relationships/slide" Target="slides/slide12.xml"/><Relationship Id="rId15" Type="http://schemas.openxmlformats.org/officeDocument/2006/relationships/slide" Target="slides/slide31.xml"/><Relationship Id="rId23" Type="http://schemas.openxmlformats.org/officeDocument/2006/relationships/slide" Target="slides/slide48.xml"/><Relationship Id="rId28" Type="http://schemas.openxmlformats.org/officeDocument/2006/relationships/slide" Target="slides/slide60.xml"/><Relationship Id="rId10" Type="http://schemas.openxmlformats.org/officeDocument/2006/relationships/slide" Target="slides/slide24.xml"/><Relationship Id="rId19" Type="http://schemas.openxmlformats.org/officeDocument/2006/relationships/slide" Target="slides/slide37.xml"/><Relationship Id="rId31" Type="http://schemas.openxmlformats.org/officeDocument/2006/relationships/slide" Target="slides/slide64.xml"/><Relationship Id="rId4" Type="http://schemas.openxmlformats.org/officeDocument/2006/relationships/slide" Target="slides/slide11.xml"/><Relationship Id="rId9" Type="http://schemas.openxmlformats.org/officeDocument/2006/relationships/slide" Target="slides/slide18.xml"/><Relationship Id="rId14" Type="http://schemas.openxmlformats.org/officeDocument/2006/relationships/slide" Target="slides/slide30.xml"/><Relationship Id="rId22" Type="http://schemas.openxmlformats.org/officeDocument/2006/relationships/slide" Target="slides/slide44.xml"/><Relationship Id="rId27" Type="http://schemas.openxmlformats.org/officeDocument/2006/relationships/slide" Target="slides/slide57.xml"/><Relationship Id="rId30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2213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2213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7E6FE4C9-631A-4A83-B4E2-EF85DD643BC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2213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5475" y="760413"/>
            <a:ext cx="5391150" cy="373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721225"/>
            <a:ext cx="4852987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2213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217AB2F7-7612-4FB7-ABB4-2E616498625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902824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3355848"/>
            <a:ext cx="8747495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712" y="1828800"/>
            <a:ext cx="8747495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E005-2FDE-4F7B-9B99-F12CA3B1E5D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5F3-C910-4E29-8B92-A68E91484D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146539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199353" y="0"/>
            <a:ext cx="2723278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4595" y="274641"/>
            <a:ext cx="206308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304801"/>
            <a:ext cx="651936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9730" y="6377460"/>
            <a:ext cx="4154772" cy="365125"/>
          </a:xfrm>
        </p:spPr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7014-5666-4672-B894-FB0719E174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155448"/>
            <a:ext cx="8912543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950-4883-41A7-8A8A-EC0D8BCC26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902825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31" y="118872"/>
            <a:ext cx="867817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129" y="1828800"/>
            <a:ext cx="868807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5251-4229-4D86-A645-E02F3B0FEDA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773936"/>
            <a:ext cx="4373748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773936"/>
            <a:ext cx="4373748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A280-BBC5-4554-BFA0-945E0D539B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98988"/>
            <a:ext cx="437546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449512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698988"/>
            <a:ext cx="437718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449512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3582-6A5C-4CB9-8B58-F4E6135D65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965A-E065-47DE-9400-F8B9A213A2A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011-662E-460A-A9A8-FA8963C108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6" y="152400"/>
            <a:ext cx="2733180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944" y="1743134"/>
            <a:ext cx="6411972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766" y="1730018"/>
            <a:ext cx="26737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912F-20F4-48EA-9F74-3CC734DBC4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3092724" y="0"/>
            <a:ext cx="49514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092724" y="0"/>
            <a:ext cx="49514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51" y="155448"/>
            <a:ext cx="273470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44781" y="1484808"/>
            <a:ext cx="6765844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51" y="1728216"/>
            <a:ext cx="26737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8251" y="1170432"/>
            <a:ext cx="2733180" cy="20116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2724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092724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7738" y="1170432"/>
            <a:ext cx="562480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1376" y="1170432"/>
            <a:ext cx="794765" cy="201168"/>
          </a:xfrm>
        </p:spPr>
        <p:txBody>
          <a:bodyPr/>
          <a:lstStyle/>
          <a:p>
            <a:fld id="{2BD2D7EC-E49B-4207-82A9-9BE84B7F3E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9902824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152400"/>
            <a:ext cx="8912543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775192"/>
            <a:ext cx="8912543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476999"/>
            <a:ext cx="2310659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9729" y="6476999"/>
            <a:ext cx="5964783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5247" y="6476999"/>
            <a:ext cx="79476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8A8870-B515-4863-BE25-918DCFEEB9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902825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0" y="5791201"/>
            <a:ext cx="9902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Manish Aryal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Insertion Sort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9257-3D85-4EF7-8FA9-F50A00047692}" type="slidenum">
              <a:rPr lang="en-GB"/>
              <a:pPr/>
              <a:t>10</a:t>
            </a:fld>
            <a:endParaRPr lang="en-GB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654050" y="1752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11112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15684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20256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4215" name="Rectangle 7"/>
          <p:cNvSpPr>
            <a:spLocks noChangeArrowheads="1"/>
          </p:cNvSpPr>
          <p:nvPr/>
        </p:nvSpPr>
        <p:spPr bwMode="auto">
          <a:xfrm>
            <a:off x="24828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4216" name="Rectangle 8"/>
          <p:cNvSpPr>
            <a:spLocks noChangeArrowheads="1"/>
          </p:cNvSpPr>
          <p:nvPr/>
        </p:nvSpPr>
        <p:spPr bwMode="auto">
          <a:xfrm>
            <a:off x="29400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4217" name="Rectangle 9"/>
          <p:cNvSpPr>
            <a:spLocks noChangeArrowheads="1"/>
          </p:cNvSpPr>
          <p:nvPr/>
        </p:nvSpPr>
        <p:spPr bwMode="auto">
          <a:xfrm>
            <a:off x="1073150" y="15367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218" name="Rectangle 10"/>
          <p:cNvSpPr>
            <a:spLocks noChangeArrowheads="1"/>
          </p:cNvSpPr>
          <p:nvPr/>
        </p:nvSpPr>
        <p:spPr bwMode="auto">
          <a:xfrm>
            <a:off x="1339850" y="2819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1797050" y="2819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4220" name="Rectangle 12"/>
          <p:cNvSpPr>
            <a:spLocks noChangeArrowheads="1"/>
          </p:cNvSpPr>
          <p:nvPr/>
        </p:nvSpPr>
        <p:spPr bwMode="auto">
          <a:xfrm>
            <a:off x="2254250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4221" name="Rectangle 13"/>
          <p:cNvSpPr>
            <a:spLocks noChangeArrowheads="1"/>
          </p:cNvSpPr>
          <p:nvPr/>
        </p:nvSpPr>
        <p:spPr bwMode="auto">
          <a:xfrm>
            <a:off x="2711450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4222" name="Rectangle 14"/>
          <p:cNvSpPr>
            <a:spLocks noChangeArrowheads="1"/>
          </p:cNvSpPr>
          <p:nvPr/>
        </p:nvSpPr>
        <p:spPr bwMode="auto">
          <a:xfrm>
            <a:off x="3168650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4223" name="Rectangle 15"/>
          <p:cNvSpPr>
            <a:spLocks noChangeArrowheads="1"/>
          </p:cNvSpPr>
          <p:nvPr/>
        </p:nvSpPr>
        <p:spPr bwMode="auto">
          <a:xfrm>
            <a:off x="3625850" y="281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4224" name="Rectangle 16"/>
          <p:cNvSpPr>
            <a:spLocks noChangeArrowheads="1"/>
          </p:cNvSpPr>
          <p:nvPr/>
        </p:nvSpPr>
        <p:spPr bwMode="auto">
          <a:xfrm>
            <a:off x="2254250" y="2590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5900"/>
            <a:ext cx="8416925" cy="1143000"/>
          </a:xfrm>
        </p:spPr>
        <p:txBody>
          <a:bodyPr/>
          <a:lstStyle/>
          <a:p>
            <a:r>
              <a:rPr lang="en-GB" dirty="0"/>
              <a:t>Straight Insertion Sort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CA0-2BB5-4531-95E8-8D39EBE27F77}" type="slidenum">
              <a:rPr lang="en-GB"/>
              <a:pPr/>
              <a:t>11</a:t>
            </a:fld>
            <a:endParaRPr lang="en-GB"/>
          </a:p>
        </p:txBody>
      </p:sp>
      <p:sp>
        <p:nvSpPr>
          <p:cNvPr id="735235" name="Rectangle 3"/>
          <p:cNvSpPr>
            <a:spLocks noChangeArrowheads="1"/>
          </p:cNvSpPr>
          <p:nvPr/>
        </p:nvSpPr>
        <p:spPr bwMode="auto">
          <a:xfrm>
            <a:off x="539750" y="1828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99695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145415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191135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5239" name="Rectangle 7"/>
          <p:cNvSpPr>
            <a:spLocks noChangeArrowheads="1"/>
          </p:cNvSpPr>
          <p:nvPr/>
        </p:nvSpPr>
        <p:spPr bwMode="auto">
          <a:xfrm>
            <a:off x="236855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5240" name="Rectangle 8"/>
          <p:cNvSpPr>
            <a:spLocks noChangeArrowheads="1"/>
          </p:cNvSpPr>
          <p:nvPr/>
        </p:nvSpPr>
        <p:spPr bwMode="auto">
          <a:xfrm>
            <a:off x="282575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958850" y="16129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242" name="Rectangle 10"/>
          <p:cNvSpPr>
            <a:spLocks noChangeArrowheads="1"/>
          </p:cNvSpPr>
          <p:nvPr/>
        </p:nvSpPr>
        <p:spPr bwMode="auto">
          <a:xfrm>
            <a:off x="1314450" y="2895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5243" name="Rectangle 11"/>
          <p:cNvSpPr>
            <a:spLocks noChangeArrowheads="1"/>
          </p:cNvSpPr>
          <p:nvPr/>
        </p:nvSpPr>
        <p:spPr bwMode="auto">
          <a:xfrm>
            <a:off x="1771650" y="2895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5244" name="Rectangle 12"/>
          <p:cNvSpPr>
            <a:spLocks noChangeArrowheads="1"/>
          </p:cNvSpPr>
          <p:nvPr/>
        </p:nvSpPr>
        <p:spPr bwMode="auto">
          <a:xfrm>
            <a:off x="2228850" y="2895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5245" name="Rectangle 13"/>
          <p:cNvSpPr>
            <a:spLocks noChangeArrowheads="1"/>
          </p:cNvSpPr>
          <p:nvPr/>
        </p:nvSpPr>
        <p:spPr bwMode="auto">
          <a:xfrm>
            <a:off x="2686050" y="2895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5246" name="Rectangle 14"/>
          <p:cNvSpPr>
            <a:spLocks noChangeArrowheads="1"/>
          </p:cNvSpPr>
          <p:nvPr/>
        </p:nvSpPr>
        <p:spPr bwMode="auto">
          <a:xfrm>
            <a:off x="3143250" y="2895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5247" name="Rectangle 15"/>
          <p:cNvSpPr>
            <a:spLocks noChangeArrowheads="1"/>
          </p:cNvSpPr>
          <p:nvPr/>
        </p:nvSpPr>
        <p:spPr bwMode="auto">
          <a:xfrm>
            <a:off x="3600450" y="2895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5248" name="Rectangle 16"/>
          <p:cNvSpPr>
            <a:spLocks noChangeArrowheads="1"/>
          </p:cNvSpPr>
          <p:nvPr/>
        </p:nvSpPr>
        <p:spPr bwMode="auto">
          <a:xfrm>
            <a:off x="2228850" y="26670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249" name="Rectangle 17"/>
          <p:cNvSpPr>
            <a:spLocks noChangeArrowheads="1"/>
          </p:cNvSpPr>
          <p:nvPr/>
        </p:nvSpPr>
        <p:spPr bwMode="auto">
          <a:xfrm>
            <a:off x="2647950" y="3962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5250" name="Rectangle 18"/>
          <p:cNvSpPr>
            <a:spLocks noChangeArrowheads="1"/>
          </p:cNvSpPr>
          <p:nvPr/>
        </p:nvSpPr>
        <p:spPr bwMode="auto">
          <a:xfrm>
            <a:off x="3105150" y="3962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5251" name="Rectangle 19"/>
          <p:cNvSpPr>
            <a:spLocks noChangeArrowheads="1"/>
          </p:cNvSpPr>
          <p:nvPr/>
        </p:nvSpPr>
        <p:spPr bwMode="auto">
          <a:xfrm>
            <a:off x="3562350" y="3962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5252" name="Rectangle 20"/>
          <p:cNvSpPr>
            <a:spLocks noChangeArrowheads="1"/>
          </p:cNvSpPr>
          <p:nvPr/>
        </p:nvSpPr>
        <p:spPr bwMode="auto">
          <a:xfrm>
            <a:off x="4019550" y="396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5253" name="Rectangle 21"/>
          <p:cNvSpPr>
            <a:spLocks noChangeArrowheads="1"/>
          </p:cNvSpPr>
          <p:nvPr/>
        </p:nvSpPr>
        <p:spPr bwMode="auto">
          <a:xfrm>
            <a:off x="4476750" y="396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5254" name="Rectangle 22"/>
          <p:cNvSpPr>
            <a:spLocks noChangeArrowheads="1"/>
          </p:cNvSpPr>
          <p:nvPr/>
        </p:nvSpPr>
        <p:spPr bwMode="auto">
          <a:xfrm>
            <a:off x="4933950" y="396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5255" name="Rectangle 23"/>
          <p:cNvSpPr>
            <a:spLocks noChangeArrowheads="1"/>
          </p:cNvSpPr>
          <p:nvPr/>
        </p:nvSpPr>
        <p:spPr bwMode="auto">
          <a:xfrm>
            <a:off x="4019550" y="3733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Insertion Sort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F2D5-0B96-4F97-898A-69B729481414}" type="slidenum">
              <a:rPr lang="en-GB"/>
              <a:pPr/>
              <a:t>12</a:t>
            </a:fld>
            <a:endParaRPr lang="en-GB"/>
          </a:p>
        </p:txBody>
      </p:sp>
      <p:sp>
        <p:nvSpPr>
          <p:cNvPr id="736259" name="Rectangle 3"/>
          <p:cNvSpPr>
            <a:spLocks noChangeArrowheads="1"/>
          </p:cNvSpPr>
          <p:nvPr/>
        </p:nvSpPr>
        <p:spPr bwMode="auto">
          <a:xfrm>
            <a:off x="260350" y="17653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71755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117475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163195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208915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254635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679450" y="15494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1212850" y="26035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1670050" y="26035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2127250" y="2603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6269" name="Rectangle 13"/>
          <p:cNvSpPr>
            <a:spLocks noChangeArrowheads="1"/>
          </p:cNvSpPr>
          <p:nvPr/>
        </p:nvSpPr>
        <p:spPr bwMode="auto">
          <a:xfrm>
            <a:off x="2584450" y="2603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6270" name="Rectangle 14"/>
          <p:cNvSpPr>
            <a:spLocks noChangeArrowheads="1"/>
          </p:cNvSpPr>
          <p:nvPr/>
        </p:nvSpPr>
        <p:spPr bwMode="auto">
          <a:xfrm>
            <a:off x="3041650" y="2603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6271" name="Rectangle 15"/>
          <p:cNvSpPr>
            <a:spLocks noChangeArrowheads="1"/>
          </p:cNvSpPr>
          <p:nvPr/>
        </p:nvSpPr>
        <p:spPr bwMode="auto">
          <a:xfrm>
            <a:off x="3498850" y="2603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6272" name="Rectangle 16"/>
          <p:cNvSpPr>
            <a:spLocks noChangeArrowheads="1"/>
          </p:cNvSpPr>
          <p:nvPr/>
        </p:nvSpPr>
        <p:spPr bwMode="auto">
          <a:xfrm>
            <a:off x="2127250" y="23749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2444750" y="3530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2901950" y="3530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3359150" y="3530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6276" name="Rectangle 20"/>
          <p:cNvSpPr>
            <a:spLocks noChangeArrowheads="1"/>
          </p:cNvSpPr>
          <p:nvPr/>
        </p:nvSpPr>
        <p:spPr bwMode="auto">
          <a:xfrm>
            <a:off x="3816350" y="3530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4273550" y="3530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4730750" y="3530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3816350" y="33020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80" name="Rectangle 24"/>
          <p:cNvSpPr>
            <a:spLocks noChangeArrowheads="1"/>
          </p:cNvSpPr>
          <p:nvPr/>
        </p:nvSpPr>
        <p:spPr bwMode="auto">
          <a:xfrm>
            <a:off x="4067175" y="4470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6281" name="Rectangle 25"/>
          <p:cNvSpPr>
            <a:spLocks noChangeArrowheads="1"/>
          </p:cNvSpPr>
          <p:nvPr/>
        </p:nvSpPr>
        <p:spPr bwMode="auto">
          <a:xfrm>
            <a:off x="4524375" y="4470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6282" name="Rectangle 26"/>
          <p:cNvSpPr>
            <a:spLocks noChangeArrowheads="1"/>
          </p:cNvSpPr>
          <p:nvPr/>
        </p:nvSpPr>
        <p:spPr bwMode="auto">
          <a:xfrm>
            <a:off x="4981575" y="4470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6283" name="Rectangle 27"/>
          <p:cNvSpPr>
            <a:spLocks noChangeArrowheads="1"/>
          </p:cNvSpPr>
          <p:nvPr/>
        </p:nvSpPr>
        <p:spPr bwMode="auto">
          <a:xfrm>
            <a:off x="5438775" y="4470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6284" name="Rectangle 28"/>
          <p:cNvSpPr>
            <a:spLocks noChangeArrowheads="1"/>
          </p:cNvSpPr>
          <p:nvPr/>
        </p:nvSpPr>
        <p:spPr bwMode="auto">
          <a:xfrm>
            <a:off x="5895975" y="4470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6285" name="Rectangle 29"/>
          <p:cNvSpPr>
            <a:spLocks noChangeArrowheads="1"/>
          </p:cNvSpPr>
          <p:nvPr/>
        </p:nvSpPr>
        <p:spPr bwMode="auto">
          <a:xfrm>
            <a:off x="6353175" y="4470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6286" name="Rectangle 30"/>
          <p:cNvSpPr>
            <a:spLocks noChangeArrowheads="1"/>
          </p:cNvSpPr>
          <p:nvPr/>
        </p:nvSpPr>
        <p:spPr bwMode="auto">
          <a:xfrm>
            <a:off x="5902325" y="4241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 dirty="0"/>
              <a:t>Straight Insertion Sort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ED8D-9C3B-4461-959C-75E9032EE3F4}" type="slidenum">
              <a:rPr lang="en-GB"/>
              <a:pPr/>
              <a:t>13</a:t>
            </a:fld>
            <a:endParaRPr lang="en-GB"/>
          </a:p>
        </p:txBody>
      </p:sp>
      <p:sp>
        <p:nvSpPr>
          <p:cNvPr id="737283" name="Rectangle 3"/>
          <p:cNvSpPr>
            <a:spLocks noChangeArrowheads="1"/>
          </p:cNvSpPr>
          <p:nvPr/>
        </p:nvSpPr>
        <p:spPr bwMode="auto">
          <a:xfrm>
            <a:off x="171450" y="1752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6286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10858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7286" name="Rectangle 6"/>
          <p:cNvSpPr>
            <a:spLocks noChangeArrowheads="1"/>
          </p:cNvSpPr>
          <p:nvPr/>
        </p:nvSpPr>
        <p:spPr bwMode="auto">
          <a:xfrm>
            <a:off x="15430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7287" name="Rectangle 7"/>
          <p:cNvSpPr>
            <a:spLocks noChangeArrowheads="1"/>
          </p:cNvSpPr>
          <p:nvPr/>
        </p:nvSpPr>
        <p:spPr bwMode="auto">
          <a:xfrm>
            <a:off x="20002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2457450" y="1752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590550" y="15367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0" name="Rectangle 10"/>
          <p:cNvSpPr>
            <a:spLocks noChangeArrowheads="1"/>
          </p:cNvSpPr>
          <p:nvPr/>
        </p:nvSpPr>
        <p:spPr bwMode="auto">
          <a:xfrm>
            <a:off x="1022350" y="2641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7291" name="Rectangle 11"/>
          <p:cNvSpPr>
            <a:spLocks noChangeArrowheads="1"/>
          </p:cNvSpPr>
          <p:nvPr/>
        </p:nvSpPr>
        <p:spPr bwMode="auto">
          <a:xfrm>
            <a:off x="1479550" y="2641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1936750" y="2641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7293" name="Rectangle 13"/>
          <p:cNvSpPr>
            <a:spLocks noChangeArrowheads="1"/>
          </p:cNvSpPr>
          <p:nvPr/>
        </p:nvSpPr>
        <p:spPr bwMode="auto">
          <a:xfrm>
            <a:off x="2393950" y="2641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7294" name="Rectangle 14"/>
          <p:cNvSpPr>
            <a:spLocks noChangeArrowheads="1"/>
          </p:cNvSpPr>
          <p:nvPr/>
        </p:nvSpPr>
        <p:spPr bwMode="auto">
          <a:xfrm>
            <a:off x="2851150" y="2641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7295" name="Rectangle 15"/>
          <p:cNvSpPr>
            <a:spLocks noChangeArrowheads="1"/>
          </p:cNvSpPr>
          <p:nvPr/>
        </p:nvSpPr>
        <p:spPr bwMode="auto">
          <a:xfrm>
            <a:off x="3308350" y="2641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7296" name="Rectangle 16"/>
          <p:cNvSpPr>
            <a:spLocks noChangeArrowheads="1"/>
          </p:cNvSpPr>
          <p:nvPr/>
        </p:nvSpPr>
        <p:spPr bwMode="auto">
          <a:xfrm>
            <a:off x="1936750" y="24130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7" name="Rectangle 17"/>
          <p:cNvSpPr>
            <a:spLocks noChangeArrowheads="1"/>
          </p:cNvSpPr>
          <p:nvPr/>
        </p:nvSpPr>
        <p:spPr bwMode="auto">
          <a:xfrm>
            <a:off x="2292350" y="3479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7298" name="Rectangle 18"/>
          <p:cNvSpPr>
            <a:spLocks noChangeArrowheads="1"/>
          </p:cNvSpPr>
          <p:nvPr/>
        </p:nvSpPr>
        <p:spPr bwMode="auto">
          <a:xfrm>
            <a:off x="2749550" y="3479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7299" name="Rectangle 19"/>
          <p:cNvSpPr>
            <a:spLocks noChangeArrowheads="1"/>
          </p:cNvSpPr>
          <p:nvPr/>
        </p:nvSpPr>
        <p:spPr bwMode="auto">
          <a:xfrm>
            <a:off x="3206750" y="3479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7300" name="Rectangle 20"/>
          <p:cNvSpPr>
            <a:spLocks noChangeArrowheads="1"/>
          </p:cNvSpPr>
          <p:nvPr/>
        </p:nvSpPr>
        <p:spPr bwMode="auto">
          <a:xfrm>
            <a:off x="3663950" y="347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7301" name="Rectangle 21"/>
          <p:cNvSpPr>
            <a:spLocks noChangeArrowheads="1"/>
          </p:cNvSpPr>
          <p:nvPr/>
        </p:nvSpPr>
        <p:spPr bwMode="auto">
          <a:xfrm>
            <a:off x="4121150" y="347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7302" name="Rectangle 22"/>
          <p:cNvSpPr>
            <a:spLocks noChangeArrowheads="1"/>
          </p:cNvSpPr>
          <p:nvPr/>
        </p:nvSpPr>
        <p:spPr bwMode="auto">
          <a:xfrm>
            <a:off x="4578350" y="347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7303" name="Rectangle 23"/>
          <p:cNvSpPr>
            <a:spLocks noChangeArrowheads="1"/>
          </p:cNvSpPr>
          <p:nvPr/>
        </p:nvSpPr>
        <p:spPr bwMode="auto">
          <a:xfrm>
            <a:off x="3663950" y="32512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4" name="Rectangle 24"/>
          <p:cNvSpPr>
            <a:spLocks noChangeArrowheads="1"/>
          </p:cNvSpPr>
          <p:nvPr/>
        </p:nvSpPr>
        <p:spPr bwMode="auto">
          <a:xfrm>
            <a:off x="3990975" y="4152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7305" name="Rectangle 25"/>
          <p:cNvSpPr>
            <a:spLocks noChangeArrowheads="1"/>
          </p:cNvSpPr>
          <p:nvPr/>
        </p:nvSpPr>
        <p:spPr bwMode="auto">
          <a:xfrm>
            <a:off x="4448175" y="4152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7306" name="Rectangle 26"/>
          <p:cNvSpPr>
            <a:spLocks noChangeArrowheads="1"/>
          </p:cNvSpPr>
          <p:nvPr/>
        </p:nvSpPr>
        <p:spPr bwMode="auto">
          <a:xfrm>
            <a:off x="4905375" y="4152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7307" name="Rectangle 27"/>
          <p:cNvSpPr>
            <a:spLocks noChangeArrowheads="1"/>
          </p:cNvSpPr>
          <p:nvPr/>
        </p:nvSpPr>
        <p:spPr bwMode="auto">
          <a:xfrm>
            <a:off x="5362575" y="4152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7308" name="Rectangle 28"/>
          <p:cNvSpPr>
            <a:spLocks noChangeArrowheads="1"/>
          </p:cNvSpPr>
          <p:nvPr/>
        </p:nvSpPr>
        <p:spPr bwMode="auto">
          <a:xfrm>
            <a:off x="5819775" y="4152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7309" name="Rectangle 29"/>
          <p:cNvSpPr>
            <a:spLocks noChangeArrowheads="1"/>
          </p:cNvSpPr>
          <p:nvPr/>
        </p:nvSpPr>
        <p:spPr bwMode="auto">
          <a:xfrm>
            <a:off x="6276975" y="4152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7310" name="Rectangle 30"/>
          <p:cNvSpPr>
            <a:spLocks noChangeArrowheads="1"/>
          </p:cNvSpPr>
          <p:nvPr/>
        </p:nvSpPr>
        <p:spPr bwMode="auto">
          <a:xfrm>
            <a:off x="5826125" y="3924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1" name="Rectangle 31"/>
          <p:cNvSpPr>
            <a:spLocks noChangeArrowheads="1"/>
          </p:cNvSpPr>
          <p:nvPr/>
        </p:nvSpPr>
        <p:spPr bwMode="auto">
          <a:xfrm>
            <a:off x="6257925" y="4914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7312" name="Rectangle 32"/>
          <p:cNvSpPr>
            <a:spLocks noChangeArrowheads="1"/>
          </p:cNvSpPr>
          <p:nvPr/>
        </p:nvSpPr>
        <p:spPr bwMode="auto">
          <a:xfrm>
            <a:off x="6715125" y="4914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7313" name="Rectangle 33"/>
          <p:cNvSpPr>
            <a:spLocks noChangeArrowheads="1"/>
          </p:cNvSpPr>
          <p:nvPr/>
        </p:nvSpPr>
        <p:spPr bwMode="auto">
          <a:xfrm>
            <a:off x="7172325" y="4914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7314" name="Rectangle 34"/>
          <p:cNvSpPr>
            <a:spLocks noChangeArrowheads="1"/>
          </p:cNvSpPr>
          <p:nvPr/>
        </p:nvSpPr>
        <p:spPr bwMode="auto">
          <a:xfrm>
            <a:off x="7629525" y="4914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7315" name="Rectangle 35"/>
          <p:cNvSpPr>
            <a:spLocks noChangeArrowheads="1"/>
          </p:cNvSpPr>
          <p:nvPr/>
        </p:nvSpPr>
        <p:spPr bwMode="auto">
          <a:xfrm>
            <a:off x="8086725" y="4914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7316" name="Rectangle 36"/>
          <p:cNvSpPr>
            <a:spLocks noChangeArrowheads="1"/>
          </p:cNvSpPr>
          <p:nvPr/>
        </p:nvSpPr>
        <p:spPr bwMode="auto">
          <a:xfrm>
            <a:off x="8543925" y="4914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7317" name="Rectangle 37"/>
          <p:cNvSpPr>
            <a:spLocks noChangeArrowheads="1"/>
          </p:cNvSpPr>
          <p:nvPr/>
        </p:nvSpPr>
        <p:spPr bwMode="auto">
          <a:xfrm>
            <a:off x="8543925" y="4686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17AF-D573-4E15-9B46-E4B8777EBE09}" type="slidenum">
              <a:rPr lang="en-GB"/>
              <a:pPr/>
              <a:t>14</a:t>
            </a:fld>
            <a:endParaRPr lang="en-GB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304800" y="1917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762000" y="1917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09" name="Rectangle 5"/>
          <p:cNvSpPr>
            <a:spLocks noChangeArrowheads="1"/>
          </p:cNvSpPr>
          <p:nvPr/>
        </p:nvSpPr>
        <p:spPr bwMode="auto">
          <a:xfrm>
            <a:off x="1219200" y="1917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10" name="Rectangle 6"/>
          <p:cNvSpPr>
            <a:spLocks noChangeArrowheads="1"/>
          </p:cNvSpPr>
          <p:nvPr/>
        </p:nvSpPr>
        <p:spPr bwMode="auto">
          <a:xfrm>
            <a:off x="1676400" y="1917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11" name="Rectangle 7"/>
          <p:cNvSpPr>
            <a:spLocks noChangeArrowheads="1"/>
          </p:cNvSpPr>
          <p:nvPr/>
        </p:nvSpPr>
        <p:spPr bwMode="auto">
          <a:xfrm>
            <a:off x="2133600" y="1917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12" name="Rectangle 8"/>
          <p:cNvSpPr>
            <a:spLocks noChangeArrowheads="1"/>
          </p:cNvSpPr>
          <p:nvPr/>
        </p:nvSpPr>
        <p:spPr bwMode="auto">
          <a:xfrm>
            <a:off x="2590800" y="1917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723900" y="1701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2324100" y="25273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15" name="Rectangle 11"/>
          <p:cNvSpPr>
            <a:spLocks noChangeArrowheads="1"/>
          </p:cNvSpPr>
          <p:nvPr/>
        </p:nvSpPr>
        <p:spPr bwMode="auto">
          <a:xfrm>
            <a:off x="2781300" y="25273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16" name="Rectangle 12"/>
          <p:cNvSpPr>
            <a:spLocks noChangeArrowheads="1"/>
          </p:cNvSpPr>
          <p:nvPr/>
        </p:nvSpPr>
        <p:spPr bwMode="auto">
          <a:xfrm>
            <a:off x="3238500" y="2527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17" name="Rectangle 13"/>
          <p:cNvSpPr>
            <a:spLocks noChangeArrowheads="1"/>
          </p:cNvSpPr>
          <p:nvPr/>
        </p:nvSpPr>
        <p:spPr bwMode="auto">
          <a:xfrm>
            <a:off x="3695700" y="2527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18" name="Rectangle 14"/>
          <p:cNvSpPr>
            <a:spLocks noChangeArrowheads="1"/>
          </p:cNvSpPr>
          <p:nvPr/>
        </p:nvSpPr>
        <p:spPr bwMode="auto">
          <a:xfrm>
            <a:off x="4152900" y="2527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19" name="Rectangle 15"/>
          <p:cNvSpPr>
            <a:spLocks noChangeArrowheads="1"/>
          </p:cNvSpPr>
          <p:nvPr/>
        </p:nvSpPr>
        <p:spPr bwMode="auto">
          <a:xfrm>
            <a:off x="4610100" y="2527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20" name="Rectangle 16"/>
          <p:cNvSpPr>
            <a:spLocks noChangeArrowheads="1"/>
          </p:cNvSpPr>
          <p:nvPr/>
        </p:nvSpPr>
        <p:spPr bwMode="auto">
          <a:xfrm>
            <a:off x="3238500" y="22987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1" name="Rectangle 17"/>
          <p:cNvSpPr>
            <a:spLocks noChangeArrowheads="1"/>
          </p:cNvSpPr>
          <p:nvPr/>
        </p:nvSpPr>
        <p:spPr bwMode="auto">
          <a:xfrm>
            <a:off x="3898900" y="3251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22" name="Rectangle 18"/>
          <p:cNvSpPr>
            <a:spLocks noChangeArrowheads="1"/>
          </p:cNvSpPr>
          <p:nvPr/>
        </p:nvSpPr>
        <p:spPr bwMode="auto">
          <a:xfrm>
            <a:off x="4356100" y="3251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23" name="Rectangle 19"/>
          <p:cNvSpPr>
            <a:spLocks noChangeArrowheads="1"/>
          </p:cNvSpPr>
          <p:nvPr/>
        </p:nvSpPr>
        <p:spPr bwMode="auto">
          <a:xfrm>
            <a:off x="4813300" y="3251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24" name="Rectangle 20"/>
          <p:cNvSpPr>
            <a:spLocks noChangeArrowheads="1"/>
          </p:cNvSpPr>
          <p:nvPr/>
        </p:nvSpPr>
        <p:spPr bwMode="auto">
          <a:xfrm>
            <a:off x="5270500" y="3251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25" name="Rectangle 21"/>
          <p:cNvSpPr>
            <a:spLocks noChangeArrowheads="1"/>
          </p:cNvSpPr>
          <p:nvPr/>
        </p:nvSpPr>
        <p:spPr bwMode="auto">
          <a:xfrm>
            <a:off x="5727700" y="3251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26" name="Rectangle 22"/>
          <p:cNvSpPr>
            <a:spLocks noChangeArrowheads="1"/>
          </p:cNvSpPr>
          <p:nvPr/>
        </p:nvSpPr>
        <p:spPr bwMode="auto">
          <a:xfrm>
            <a:off x="6184900" y="3251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27" name="Rectangle 23"/>
          <p:cNvSpPr>
            <a:spLocks noChangeArrowheads="1"/>
          </p:cNvSpPr>
          <p:nvPr/>
        </p:nvSpPr>
        <p:spPr bwMode="auto">
          <a:xfrm>
            <a:off x="5270500" y="30226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8" name="Rectangle 24"/>
          <p:cNvSpPr>
            <a:spLocks noChangeArrowheads="1"/>
          </p:cNvSpPr>
          <p:nvPr/>
        </p:nvSpPr>
        <p:spPr bwMode="auto">
          <a:xfrm>
            <a:off x="5089525" y="4025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29" name="Rectangle 25"/>
          <p:cNvSpPr>
            <a:spLocks noChangeArrowheads="1"/>
          </p:cNvSpPr>
          <p:nvPr/>
        </p:nvSpPr>
        <p:spPr bwMode="auto">
          <a:xfrm>
            <a:off x="5546725" y="4025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30" name="Rectangle 26"/>
          <p:cNvSpPr>
            <a:spLocks noChangeArrowheads="1"/>
          </p:cNvSpPr>
          <p:nvPr/>
        </p:nvSpPr>
        <p:spPr bwMode="auto">
          <a:xfrm>
            <a:off x="6003925" y="4025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31" name="Rectangle 27"/>
          <p:cNvSpPr>
            <a:spLocks noChangeArrowheads="1"/>
          </p:cNvSpPr>
          <p:nvPr/>
        </p:nvSpPr>
        <p:spPr bwMode="auto">
          <a:xfrm>
            <a:off x="6461125" y="4025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32" name="Rectangle 28"/>
          <p:cNvSpPr>
            <a:spLocks noChangeArrowheads="1"/>
          </p:cNvSpPr>
          <p:nvPr/>
        </p:nvSpPr>
        <p:spPr bwMode="auto">
          <a:xfrm>
            <a:off x="6918325" y="4025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33" name="Rectangle 29"/>
          <p:cNvSpPr>
            <a:spLocks noChangeArrowheads="1"/>
          </p:cNvSpPr>
          <p:nvPr/>
        </p:nvSpPr>
        <p:spPr bwMode="auto">
          <a:xfrm>
            <a:off x="7375525" y="4025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34" name="Rectangle 30"/>
          <p:cNvSpPr>
            <a:spLocks noChangeArrowheads="1"/>
          </p:cNvSpPr>
          <p:nvPr/>
        </p:nvSpPr>
        <p:spPr bwMode="auto">
          <a:xfrm>
            <a:off x="6910388" y="3797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35" name="Rectangle 31"/>
          <p:cNvSpPr>
            <a:spLocks noChangeArrowheads="1"/>
          </p:cNvSpPr>
          <p:nvPr/>
        </p:nvSpPr>
        <p:spPr bwMode="auto">
          <a:xfrm>
            <a:off x="5845175" y="478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36" name="Rectangle 32"/>
          <p:cNvSpPr>
            <a:spLocks noChangeArrowheads="1"/>
          </p:cNvSpPr>
          <p:nvPr/>
        </p:nvSpPr>
        <p:spPr bwMode="auto">
          <a:xfrm>
            <a:off x="6302375" y="478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37" name="Rectangle 33"/>
          <p:cNvSpPr>
            <a:spLocks noChangeArrowheads="1"/>
          </p:cNvSpPr>
          <p:nvPr/>
        </p:nvSpPr>
        <p:spPr bwMode="auto">
          <a:xfrm>
            <a:off x="6759575" y="478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38" name="Rectangle 34"/>
          <p:cNvSpPr>
            <a:spLocks noChangeArrowheads="1"/>
          </p:cNvSpPr>
          <p:nvPr/>
        </p:nvSpPr>
        <p:spPr bwMode="auto">
          <a:xfrm>
            <a:off x="7216775" y="478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39" name="Rectangle 35"/>
          <p:cNvSpPr>
            <a:spLocks noChangeArrowheads="1"/>
          </p:cNvSpPr>
          <p:nvPr/>
        </p:nvSpPr>
        <p:spPr bwMode="auto">
          <a:xfrm>
            <a:off x="7673975" y="478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40" name="Rectangle 36"/>
          <p:cNvSpPr>
            <a:spLocks noChangeArrowheads="1"/>
          </p:cNvSpPr>
          <p:nvPr/>
        </p:nvSpPr>
        <p:spPr bwMode="auto">
          <a:xfrm>
            <a:off x="8131175" y="4787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41" name="Rectangle 37"/>
          <p:cNvSpPr>
            <a:spLocks noChangeArrowheads="1"/>
          </p:cNvSpPr>
          <p:nvPr/>
        </p:nvSpPr>
        <p:spPr bwMode="auto">
          <a:xfrm>
            <a:off x="8131175" y="4559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42" name="Rectangle 38"/>
          <p:cNvSpPr>
            <a:spLocks noChangeArrowheads="1"/>
          </p:cNvSpPr>
          <p:nvPr/>
        </p:nvSpPr>
        <p:spPr bwMode="auto">
          <a:xfrm>
            <a:off x="62738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38343" name="Rectangle 39"/>
          <p:cNvSpPr>
            <a:spLocks noChangeArrowheads="1"/>
          </p:cNvSpPr>
          <p:nvPr/>
        </p:nvSpPr>
        <p:spPr bwMode="auto">
          <a:xfrm>
            <a:off x="67310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38344" name="Rectangle 40"/>
          <p:cNvSpPr>
            <a:spLocks noChangeArrowheads="1"/>
          </p:cNvSpPr>
          <p:nvPr/>
        </p:nvSpPr>
        <p:spPr bwMode="auto">
          <a:xfrm>
            <a:off x="71882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38345" name="Rectangle 41"/>
          <p:cNvSpPr>
            <a:spLocks noChangeArrowheads="1"/>
          </p:cNvSpPr>
          <p:nvPr/>
        </p:nvSpPr>
        <p:spPr bwMode="auto">
          <a:xfrm>
            <a:off x="76454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38346" name="Rectangle 42"/>
          <p:cNvSpPr>
            <a:spLocks noChangeArrowheads="1"/>
          </p:cNvSpPr>
          <p:nvPr/>
        </p:nvSpPr>
        <p:spPr bwMode="auto">
          <a:xfrm>
            <a:off x="81026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8559800" y="553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38348" name="Rectangle 44"/>
          <p:cNvSpPr>
            <a:spLocks noChangeArrowheads="1"/>
          </p:cNvSpPr>
          <p:nvPr/>
        </p:nvSpPr>
        <p:spPr bwMode="auto">
          <a:xfrm>
            <a:off x="9017000" y="53086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2400"/>
            <a:ext cx="8416925" cy="1143000"/>
          </a:xfrm>
        </p:spPr>
        <p:txBody>
          <a:bodyPr/>
          <a:lstStyle/>
          <a:p>
            <a:r>
              <a:rPr lang="en-GB" dirty="0"/>
              <a:t>Straight 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Straight Insertion Sort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538288"/>
            <a:ext cx="8520113" cy="5014912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 dirty="0"/>
              <a:t>Algorithm</a:t>
            </a:r>
            <a:r>
              <a:rPr lang="en-GB" sz="1800" dirty="0"/>
              <a:t> 	</a:t>
            </a:r>
            <a:r>
              <a:rPr lang="en-GB" sz="1800" dirty="0" err="1"/>
              <a:t>insertionSort</a:t>
            </a:r>
            <a:r>
              <a:rPr lang="en-GB" sz="1800" dirty="0"/>
              <a:t> (ref </a:t>
            </a:r>
            <a:r>
              <a:rPr lang="en-GB" sz="1800" dirty="0">
                <a:solidFill>
                  <a:srgbClr val="0000FF"/>
                </a:solidFill>
              </a:rPr>
              <a:t>list </a:t>
            </a:r>
            <a:r>
              <a:rPr lang="en-GB" sz="1800" dirty="0"/>
              <a:t>&lt;array&gt;, </a:t>
            </a:r>
            <a:r>
              <a:rPr lang="en-GB" sz="1800" dirty="0" err="1"/>
              <a:t>val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00FF"/>
                </a:solidFill>
              </a:rPr>
              <a:t>last</a:t>
            </a:r>
            <a:r>
              <a:rPr lang="en-GB" sz="18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Sorts list[1..last] using straight insertion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Pre</a:t>
            </a: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list </a:t>
            </a:r>
            <a:r>
              <a:rPr lang="en-GB" sz="1800" dirty="0"/>
              <a:t>contains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			</a:t>
            </a:r>
            <a:r>
              <a:rPr lang="en-GB" sz="1800" dirty="0">
                <a:solidFill>
                  <a:srgbClr val="0000FF"/>
                </a:solidFill>
              </a:rPr>
              <a:t>last </a:t>
            </a:r>
            <a:r>
              <a:rPr lang="en-GB" sz="1800" dirty="0"/>
              <a:t>is index to last element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Post		</a:t>
            </a:r>
            <a:r>
              <a:rPr lang="en-GB" sz="1800" dirty="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1    </a:t>
            </a:r>
            <a:r>
              <a:rPr lang="en-GB" sz="1800" dirty="0"/>
              <a:t>current = 2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loop (current &lt;= last)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	1</a:t>
            </a:r>
            <a:r>
              <a:rPr lang="en-GB" sz="1800" dirty="0"/>
              <a:t>	hold = list[current]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walker = current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loop (walker &gt;= 1 AND </a:t>
            </a:r>
            <a:r>
              <a:rPr lang="en-GB" sz="1800" dirty="0" err="1"/>
              <a:t>hold.key</a:t>
            </a:r>
            <a:r>
              <a:rPr lang="en-GB" sz="1800" dirty="0"/>
              <a:t> &lt; list[walker].key)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1</a:t>
            </a:r>
            <a:r>
              <a:rPr lang="en-GB" sz="1800" dirty="0"/>
              <a:t>		list[walker + 1] = list[walker]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	walker = walker 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4</a:t>
            </a:r>
            <a:r>
              <a:rPr lang="en-GB" sz="1800" dirty="0"/>
              <a:t>	list[walker + 1] = hold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5</a:t>
            </a:r>
            <a:r>
              <a:rPr lang="en-GB" sz="1800" dirty="0"/>
              <a:t>	current = current + 1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 dirty="0"/>
              <a:t>End</a:t>
            </a:r>
            <a:r>
              <a:rPr lang="en-GB" sz="1800" dirty="0"/>
              <a:t>	 </a:t>
            </a:r>
            <a:r>
              <a:rPr lang="en-GB" sz="1800" dirty="0" err="1"/>
              <a:t>insertionSort</a:t>
            </a:r>
            <a:r>
              <a:rPr lang="en-GB" sz="1800" dirty="0"/>
              <a:t>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3BE-532D-4F2B-A1F3-F4E1B8E1412F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6850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Named after its creator Donald L. Shell (1959).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Given a list of </a:t>
            </a:r>
            <a:r>
              <a:rPr lang="en-GB">
                <a:solidFill>
                  <a:srgbClr val="CC3300"/>
                </a:solidFill>
              </a:rPr>
              <a:t>N</a:t>
            </a:r>
            <a:r>
              <a:rPr lang="en-GB"/>
              <a:t> elements, the list is divided into 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</a:t>
            </a:r>
            <a:r>
              <a:rPr lang="en-GB">
                <a:solidFill>
                  <a:srgbClr val="3333CC"/>
                </a:solidFill>
              </a:rPr>
              <a:t>segments</a:t>
            </a:r>
            <a:r>
              <a:rPr lang="en-GB"/>
              <a:t> (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is called the </a:t>
            </a:r>
            <a:r>
              <a:rPr lang="en-GB">
                <a:solidFill>
                  <a:srgbClr val="3333CC"/>
                </a:solidFill>
              </a:rPr>
              <a:t>increment</a:t>
            </a:r>
            <a:r>
              <a:rPr lang="en-GB"/>
              <a:t>). 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Each segment contains </a:t>
            </a:r>
            <a:r>
              <a:rPr lang="en-GB">
                <a:solidFill>
                  <a:srgbClr val="CC3300"/>
                </a:solidFill>
              </a:rPr>
              <a:t>N</a:t>
            </a:r>
            <a:r>
              <a:rPr lang="en-GB"/>
              <a:t>/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or more elements.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Segments are dispersed  throughout the list.</a:t>
            </a:r>
          </a:p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3D24-5635-44D9-9B79-C0E0A03BDBDC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7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04BA-3239-4E61-BC79-B569AE694B44}" type="slidenum">
              <a:rPr lang="en-GB"/>
              <a:pPr/>
              <a:t>17</a:t>
            </a:fld>
            <a:endParaRPr lang="en-GB"/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26670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31242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35814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40386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44958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4953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54102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58674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093" name="Rectangle 13"/>
          <p:cNvSpPr>
            <a:spLocks noChangeArrowheads="1"/>
          </p:cNvSpPr>
          <p:nvPr/>
        </p:nvSpPr>
        <p:spPr bwMode="auto">
          <a:xfrm>
            <a:off x="63246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94" name="Rectangle 14"/>
          <p:cNvSpPr>
            <a:spLocks noChangeArrowheads="1"/>
          </p:cNvSpPr>
          <p:nvPr/>
        </p:nvSpPr>
        <p:spPr bwMode="auto">
          <a:xfrm>
            <a:off x="67818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095" name="Text Box 15"/>
          <p:cNvSpPr txBox="1">
            <a:spLocks noChangeArrowheads="1"/>
          </p:cNvSpPr>
          <p:nvPr/>
        </p:nvSpPr>
        <p:spPr bwMode="auto">
          <a:xfrm>
            <a:off x="26670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[1]</a:t>
            </a:r>
          </a:p>
        </p:txBody>
      </p:sp>
      <p:sp>
        <p:nvSpPr>
          <p:cNvPr id="686096" name="Text Box 16"/>
          <p:cNvSpPr txBox="1">
            <a:spLocks noChangeArrowheads="1"/>
          </p:cNvSpPr>
          <p:nvPr/>
        </p:nvSpPr>
        <p:spPr bwMode="auto">
          <a:xfrm>
            <a:off x="31242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[2]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35814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[3]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40386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[4]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4958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[5]</a:t>
            </a:r>
          </a:p>
        </p:txBody>
      </p: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49530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[6]</a:t>
            </a:r>
          </a:p>
        </p:txBody>
      </p:sp>
      <p:sp>
        <p:nvSpPr>
          <p:cNvPr id="686101" name="Text Box 21"/>
          <p:cNvSpPr txBox="1">
            <a:spLocks noChangeArrowheads="1"/>
          </p:cNvSpPr>
          <p:nvPr/>
        </p:nvSpPr>
        <p:spPr bwMode="auto">
          <a:xfrm>
            <a:off x="54102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[7]</a:t>
            </a:r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58674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[8]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1981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[9]</a:t>
            </a:r>
          </a:p>
        </p:txBody>
      </p:sp>
      <p:sp>
        <p:nvSpPr>
          <p:cNvPr id="686104" name="Text Box 24"/>
          <p:cNvSpPr txBox="1">
            <a:spLocks noChangeArrowheads="1"/>
          </p:cNvSpPr>
          <p:nvPr/>
        </p:nvSpPr>
        <p:spPr bwMode="auto">
          <a:xfrm>
            <a:off x="6705600" y="1981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[10]</a:t>
            </a:r>
          </a:p>
        </p:txBody>
      </p:sp>
      <p:sp>
        <p:nvSpPr>
          <p:cNvPr id="686105" name="Rectangle 25"/>
          <p:cNvSpPr>
            <a:spLocks noChangeArrowheads="1"/>
          </p:cNvSpPr>
          <p:nvPr/>
        </p:nvSpPr>
        <p:spPr bwMode="auto">
          <a:xfrm>
            <a:off x="2667000" y="3505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108" name="Rectangle 28"/>
          <p:cNvSpPr>
            <a:spLocks noChangeArrowheads="1"/>
          </p:cNvSpPr>
          <p:nvPr/>
        </p:nvSpPr>
        <p:spPr bwMode="auto">
          <a:xfrm>
            <a:off x="4038600" y="3505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115" name="Text Box 35"/>
          <p:cNvSpPr txBox="1">
            <a:spLocks noChangeArrowheads="1"/>
          </p:cNvSpPr>
          <p:nvPr/>
        </p:nvSpPr>
        <p:spPr bwMode="auto">
          <a:xfrm>
            <a:off x="2667000" y="3124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[1]</a:t>
            </a:r>
          </a:p>
        </p:txBody>
      </p: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3810000" y="3124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 + K]</a:t>
            </a:r>
          </a:p>
        </p:txBody>
      </p:sp>
      <p:sp>
        <p:nvSpPr>
          <p:cNvPr id="686125" name="Text Box 45"/>
          <p:cNvSpPr txBox="1">
            <a:spLocks noChangeArrowheads="1"/>
          </p:cNvSpPr>
          <p:nvPr/>
        </p:nvSpPr>
        <p:spPr bwMode="auto">
          <a:xfrm>
            <a:off x="1066800" y="351631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1</a:t>
            </a:r>
          </a:p>
        </p:txBody>
      </p:sp>
      <p:sp>
        <p:nvSpPr>
          <p:cNvPr id="686126" name="Text Box 46"/>
          <p:cNvSpPr txBox="1">
            <a:spLocks noChangeArrowheads="1"/>
          </p:cNvSpPr>
          <p:nvPr/>
        </p:nvSpPr>
        <p:spPr bwMode="auto">
          <a:xfrm>
            <a:off x="5105400" y="31242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 + 2*K]</a:t>
            </a:r>
          </a:p>
        </p:txBody>
      </p:sp>
      <p:sp>
        <p:nvSpPr>
          <p:cNvPr id="686127" name="Text Box 47"/>
          <p:cNvSpPr txBox="1">
            <a:spLocks noChangeArrowheads="1"/>
          </p:cNvSpPr>
          <p:nvPr/>
        </p:nvSpPr>
        <p:spPr bwMode="auto">
          <a:xfrm>
            <a:off x="6477000" y="31242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 + 3*K]</a:t>
            </a:r>
          </a:p>
        </p:txBody>
      </p:sp>
      <p:sp>
        <p:nvSpPr>
          <p:cNvPr id="686129" name="Rectangle 49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132" name="Rectangle 52"/>
          <p:cNvSpPr>
            <a:spLocks noChangeArrowheads="1"/>
          </p:cNvSpPr>
          <p:nvPr/>
        </p:nvSpPr>
        <p:spPr bwMode="auto">
          <a:xfrm>
            <a:off x="4495800" y="4495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135" name="Rectangle 55"/>
          <p:cNvSpPr>
            <a:spLocks noChangeArrowheads="1"/>
          </p:cNvSpPr>
          <p:nvPr/>
        </p:nvSpPr>
        <p:spPr bwMode="auto">
          <a:xfrm>
            <a:off x="5867400" y="4495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rgbClr val="808080"/>
              </a:solidFill>
            </a:endParaRPr>
          </a:p>
        </p:txBody>
      </p:sp>
      <p:sp>
        <p:nvSpPr>
          <p:cNvPr id="686138" name="Text Box 58"/>
          <p:cNvSpPr txBox="1">
            <a:spLocks noChangeArrowheads="1"/>
          </p:cNvSpPr>
          <p:nvPr/>
        </p:nvSpPr>
        <p:spPr bwMode="auto">
          <a:xfrm>
            <a:off x="1066800" y="4495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2</a:t>
            </a:r>
          </a:p>
        </p:txBody>
      </p:sp>
      <p:sp>
        <p:nvSpPr>
          <p:cNvPr id="686139" name="Text Box 59"/>
          <p:cNvSpPr txBox="1">
            <a:spLocks noChangeArrowheads="1"/>
          </p:cNvSpPr>
          <p:nvPr/>
        </p:nvSpPr>
        <p:spPr bwMode="auto">
          <a:xfrm>
            <a:off x="3124200" y="41148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[2]</a:t>
            </a:r>
          </a:p>
        </p:txBody>
      </p:sp>
      <p:sp>
        <p:nvSpPr>
          <p:cNvPr id="686140" name="Text Box 60"/>
          <p:cNvSpPr txBox="1">
            <a:spLocks noChangeArrowheads="1"/>
          </p:cNvSpPr>
          <p:nvPr/>
        </p:nvSpPr>
        <p:spPr bwMode="auto">
          <a:xfrm>
            <a:off x="4267200" y="41148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 + K]</a:t>
            </a:r>
          </a:p>
        </p:txBody>
      </p:sp>
      <p:sp>
        <p:nvSpPr>
          <p:cNvPr id="686141" name="Text Box 61"/>
          <p:cNvSpPr txBox="1">
            <a:spLocks noChangeArrowheads="1"/>
          </p:cNvSpPr>
          <p:nvPr/>
        </p:nvSpPr>
        <p:spPr bwMode="auto">
          <a:xfrm>
            <a:off x="5562600" y="41148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 + 2*K]</a:t>
            </a:r>
          </a:p>
        </p:txBody>
      </p:sp>
      <p:sp>
        <p:nvSpPr>
          <p:cNvPr id="686144" name="Rectangle 64"/>
          <p:cNvSpPr>
            <a:spLocks noChangeArrowheads="1"/>
          </p:cNvSpPr>
          <p:nvPr/>
        </p:nvSpPr>
        <p:spPr bwMode="auto">
          <a:xfrm>
            <a:off x="3581400" y="5486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147" name="Rectangle 67"/>
          <p:cNvSpPr>
            <a:spLocks noChangeArrowheads="1"/>
          </p:cNvSpPr>
          <p:nvPr/>
        </p:nvSpPr>
        <p:spPr bwMode="auto">
          <a:xfrm>
            <a:off x="4953000" y="5486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150" name="Rectangle 70"/>
          <p:cNvSpPr>
            <a:spLocks noChangeArrowheads="1"/>
          </p:cNvSpPr>
          <p:nvPr/>
        </p:nvSpPr>
        <p:spPr bwMode="auto">
          <a:xfrm>
            <a:off x="6324600" y="5486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6152" name="Text Box 72"/>
          <p:cNvSpPr txBox="1">
            <a:spLocks noChangeArrowheads="1"/>
          </p:cNvSpPr>
          <p:nvPr/>
        </p:nvSpPr>
        <p:spPr bwMode="auto">
          <a:xfrm>
            <a:off x="1066800" y="5486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3</a:t>
            </a:r>
          </a:p>
        </p:txBody>
      </p:sp>
      <p:sp>
        <p:nvSpPr>
          <p:cNvPr id="686153" name="Text Box 73"/>
          <p:cNvSpPr txBox="1">
            <a:spLocks noChangeArrowheads="1"/>
          </p:cNvSpPr>
          <p:nvPr/>
        </p:nvSpPr>
        <p:spPr bwMode="auto">
          <a:xfrm>
            <a:off x="3581400" y="51054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[3]</a:t>
            </a:r>
          </a:p>
        </p:txBody>
      </p:sp>
      <p:sp>
        <p:nvSpPr>
          <p:cNvPr id="686154" name="Text Box 74"/>
          <p:cNvSpPr txBox="1">
            <a:spLocks noChangeArrowheads="1"/>
          </p:cNvSpPr>
          <p:nvPr/>
        </p:nvSpPr>
        <p:spPr bwMode="auto">
          <a:xfrm>
            <a:off x="4724400" y="5105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 + K]</a:t>
            </a:r>
          </a:p>
        </p:txBody>
      </p:sp>
      <p:sp>
        <p:nvSpPr>
          <p:cNvPr id="686155" name="Text Box 75"/>
          <p:cNvSpPr txBox="1">
            <a:spLocks noChangeArrowheads="1"/>
          </p:cNvSpPr>
          <p:nvPr/>
        </p:nvSpPr>
        <p:spPr bwMode="auto">
          <a:xfrm>
            <a:off x="6019800" y="5105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 + 2*K]</a:t>
            </a:r>
          </a:p>
        </p:txBody>
      </p:sp>
      <p:sp>
        <p:nvSpPr>
          <p:cNvPr id="686156" name="Text Box 76"/>
          <p:cNvSpPr txBox="1">
            <a:spLocks noChangeArrowheads="1"/>
          </p:cNvSpPr>
          <p:nvPr/>
        </p:nvSpPr>
        <p:spPr bwMode="auto">
          <a:xfrm>
            <a:off x="1066800" y="2362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K = 3</a:t>
            </a:r>
          </a:p>
        </p:txBody>
      </p:sp>
      <p:grpSp>
        <p:nvGrpSpPr>
          <p:cNvPr id="686164" name="Group 84"/>
          <p:cNvGrpSpPr>
            <a:grpSpLocks/>
          </p:cNvGrpSpPr>
          <p:nvPr/>
        </p:nvGrpSpPr>
        <p:grpSpPr bwMode="auto">
          <a:xfrm>
            <a:off x="2667000" y="3135313"/>
            <a:ext cx="4572000" cy="838200"/>
            <a:chOff x="1680" y="1968"/>
            <a:chExt cx="2880" cy="528"/>
          </a:xfrm>
        </p:grpSpPr>
        <p:sp>
          <p:nvSpPr>
            <p:cNvPr id="686111" name="Rectangle 31"/>
            <p:cNvSpPr>
              <a:spLocks noChangeArrowheads="1"/>
            </p:cNvSpPr>
            <p:nvPr/>
          </p:nvSpPr>
          <p:spPr bwMode="auto">
            <a:xfrm>
              <a:off x="3408" y="220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86114" name="Rectangle 34"/>
            <p:cNvSpPr>
              <a:spLocks noChangeArrowheads="1"/>
            </p:cNvSpPr>
            <p:nvPr/>
          </p:nvSpPr>
          <p:spPr bwMode="auto">
            <a:xfrm>
              <a:off x="4272" y="220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86159" name="Rectangle 79"/>
            <p:cNvSpPr>
              <a:spLocks noChangeArrowheads="1"/>
            </p:cNvSpPr>
            <p:nvPr/>
          </p:nvSpPr>
          <p:spPr bwMode="auto">
            <a:xfrm>
              <a:off x="1680" y="220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86160" name="Rectangle 80"/>
            <p:cNvSpPr>
              <a:spLocks noChangeArrowheads="1"/>
            </p:cNvSpPr>
            <p:nvPr/>
          </p:nvSpPr>
          <p:spPr bwMode="auto">
            <a:xfrm>
              <a:off x="2544" y="220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86161" name="Text Box 81"/>
            <p:cNvSpPr txBox="1">
              <a:spLocks noChangeArrowheads="1"/>
            </p:cNvSpPr>
            <p:nvPr/>
          </p:nvSpPr>
          <p:spPr bwMode="auto">
            <a:xfrm>
              <a:off x="1680" y="196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[1]</a:t>
              </a:r>
            </a:p>
          </p:txBody>
        </p:sp>
        <p:sp>
          <p:nvSpPr>
            <p:cNvPr id="686162" name="Text Box 82"/>
            <p:cNvSpPr txBox="1">
              <a:spLocks noChangeArrowheads="1"/>
            </p:cNvSpPr>
            <p:nvPr/>
          </p:nvSpPr>
          <p:spPr bwMode="auto">
            <a:xfrm>
              <a:off x="2400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[1 + K]</a:t>
              </a:r>
            </a:p>
          </p:txBody>
        </p:sp>
        <p:sp>
          <p:nvSpPr>
            <p:cNvPr id="686163" name="Text Box 83"/>
            <p:cNvSpPr txBox="1">
              <a:spLocks noChangeArrowheads="1"/>
            </p:cNvSpPr>
            <p:nvPr/>
          </p:nvSpPr>
          <p:spPr bwMode="auto">
            <a:xfrm>
              <a:off x="3216" y="196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[1 + 2*K]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13EB-B486-4F62-AC78-C347361FE175}" type="slidenum">
              <a:rPr lang="en-GB"/>
              <a:pPr/>
              <a:t>18</a:t>
            </a:fld>
            <a:endParaRPr lang="en-GB"/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36576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25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41148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57</a:t>
            </a: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4572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48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5029200" y="23622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37</a:t>
            </a: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54864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12</a:t>
            </a: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59436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92</a:t>
            </a: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6413500" y="2357438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86</a:t>
            </a:r>
          </a:p>
        </p:txBody>
      </p:sp>
      <p:sp>
        <p:nvSpPr>
          <p:cNvPr id="702481" name="Rectangle 17"/>
          <p:cNvSpPr>
            <a:spLocks noChangeArrowheads="1"/>
          </p:cNvSpPr>
          <p:nvPr/>
        </p:nvSpPr>
        <p:spPr bwMode="auto">
          <a:xfrm>
            <a:off x="6883400" y="2363788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33</a:t>
            </a:r>
          </a:p>
        </p:txBody>
      </p:sp>
      <p:sp>
        <p:nvSpPr>
          <p:cNvPr id="702483" name="Text Box 19"/>
          <p:cNvSpPr txBox="1">
            <a:spLocks noChangeArrowheads="1"/>
          </p:cNvSpPr>
          <p:nvPr/>
        </p:nvSpPr>
        <p:spPr bwMode="auto">
          <a:xfrm>
            <a:off x="1066800" y="2362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K = 3</a:t>
            </a: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1101725" y="3505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1</a:t>
            </a:r>
          </a:p>
        </p:txBody>
      </p:sp>
      <p:sp>
        <p:nvSpPr>
          <p:cNvPr id="702485" name="Text Box 21"/>
          <p:cNvSpPr txBox="1">
            <a:spLocks noChangeArrowheads="1"/>
          </p:cNvSpPr>
          <p:nvPr/>
        </p:nvSpPr>
        <p:spPr bwMode="auto">
          <a:xfrm>
            <a:off x="1057275" y="4419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2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1071563" y="531336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Segment 3</a:t>
            </a:r>
          </a:p>
        </p:txBody>
      </p:sp>
      <p:grpSp>
        <p:nvGrpSpPr>
          <p:cNvPr id="702511" name="Group 47"/>
          <p:cNvGrpSpPr>
            <a:grpSpLocks/>
          </p:cNvGrpSpPr>
          <p:nvPr/>
        </p:nvGrpSpPr>
        <p:grpSpPr bwMode="auto">
          <a:xfrm>
            <a:off x="3309938" y="3125788"/>
            <a:ext cx="3200400" cy="838200"/>
            <a:chOff x="1935" y="1938"/>
            <a:chExt cx="2016" cy="528"/>
          </a:xfrm>
        </p:grpSpPr>
        <p:sp>
          <p:nvSpPr>
            <p:cNvPr id="702488" name="Rectangle 24"/>
            <p:cNvSpPr>
              <a:spLocks noChangeArrowheads="1"/>
            </p:cNvSpPr>
            <p:nvPr/>
          </p:nvSpPr>
          <p:spPr bwMode="auto">
            <a:xfrm>
              <a:off x="3663" y="217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86</a:t>
              </a:r>
            </a:p>
          </p:txBody>
        </p:sp>
        <p:sp>
          <p:nvSpPr>
            <p:cNvPr id="702490" name="Rectangle 26"/>
            <p:cNvSpPr>
              <a:spLocks noChangeArrowheads="1"/>
            </p:cNvSpPr>
            <p:nvPr/>
          </p:nvSpPr>
          <p:spPr bwMode="auto">
            <a:xfrm>
              <a:off x="1935" y="217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25</a:t>
              </a:r>
            </a:p>
          </p:txBody>
        </p:sp>
        <p:sp>
          <p:nvSpPr>
            <p:cNvPr id="702491" name="Rectangle 27"/>
            <p:cNvSpPr>
              <a:spLocks noChangeArrowheads="1"/>
            </p:cNvSpPr>
            <p:nvPr/>
          </p:nvSpPr>
          <p:spPr bwMode="auto">
            <a:xfrm>
              <a:off x="2799" y="2178"/>
              <a:ext cx="288" cy="288"/>
            </a:xfrm>
            <a:prstGeom prst="rect">
              <a:avLst/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37</a:t>
              </a:r>
            </a:p>
          </p:txBody>
        </p:sp>
        <p:sp>
          <p:nvSpPr>
            <p:cNvPr id="702492" name="Text Box 28"/>
            <p:cNvSpPr txBox="1">
              <a:spLocks noChangeArrowheads="1"/>
            </p:cNvSpPr>
            <p:nvPr/>
          </p:nvSpPr>
          <p:spPr bwMode="auto">
            <a:xfrm>
              <a:off x="1935" y="193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[1]</a:t>
              </a:r>
            </a:p>
          </p:txBody>
        </p:sp>
        <p:sp>
          <p:nvSpPr>
            <p:cNvPr id="702493" name="Text Box 29"/>
            <p:cNvSpPr txBox="1">
              <a:spLocks noChangeArrowheads="1"/>
            </p:cNvSpPr>
            <p:nvPr/>
          </p:nvSpPr>
          <p:spPr bwMode="auto">
            <a:xfrm>
              <a:off x="2655" y="19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[1 + K]</a:t>
              </a:r>
            </a:p>
          </p:txBody>
        </p:sp>
      </p:grpSp>
      <p:sp>
        <p:nvSpPr>
          <p:cNvPr id="702494" name="Text Box 30"/>
          <p:cNvSpPr txBox="1">
            <a:spLocks noChangeArrowheads="1"/>
          </p:cNvSpPr>
          <p:nvPr/>
        </p:nvSpPr>
        <p:spPr bwMode="auto">
          <a:xfrm>
            <a:off x="5510213" y="307657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[1 + 2*K]</a:t>
            </a:r>
          </a:p>
        </p:txBody>
      </p:sp>
      <p:sp>
        <p:nvSpPr>
          <p:cNvPr id="702496" name="Rectangle 32"/>
          <p:cNvSpPr>
            <a:spLocks noChangeArrowheads="1"/>
          </p:cNvSpPr>
          <p:nvPr/>
        </p:nvSpPr>
        <p:spPr bwMode="auto">
          <a:xfrm>
            <a:off x="6084888" y="4395788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33</a:t>
            </a:r>
          </a:p>
        </p:txBody>
      </p:sp>
      <p:sp>
        <p:nvSpPr>
          <p:cNvPr id="702498" name="Rectangle 34"/>
          <p:cNvSpPr>
            <a:spLocks noChangeArrowheads="1"/>
          </p:cNvSpPr>
          <p:nvPr/>
        </p:nvSpPr>
        <p:spPr bwMode="auto">
          <a:xfrm>
            <a:off x="3341688" y="4395788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57</a:t>
            </a:r>
          </a:p>
        </p:txBody>
      </p:sp>
      <p:sp>
        <p:nvSpPr>
          <p:cNvPr id="702499" name="Rectangle 35"/>
          <p:cNvSpPr>
            <a:spLocks noChangeArrowheads="1"/>
          </p:cNvSpPr>
          <p:nvPr/>
        </p:nvSpPr>
        <p:spPr bwMode="auto">
          <a:xfrm>
            <a:off x="4713288" y="4395788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02500" name="Text Box 36"/>
          <p:cNvSpPr txBox="1">
            <a:spLocks noChangeArrowheads="1"/>
          </p:cNvSpPr>
          <p:nvPr/>
        </p:nvSpPr>
        <p:spPr bwMode="auto">
          <a:xfrm>
            <a:off x="3341688" y="4014788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[2]</a:t>
            </a:r>
          </a:p>
        </p:txBody>
      </p:sp>
      <p:sp>
        <p:nvSpPr>
          <p:cNvPr id="702501" name="Text Box 37"/>
          <p:cNvSpPr txBox="1">
            <a:spLocks noChangeArrowheads="1"/>
          </p:cNvSpPr>
          <p:nvPr/>
        </p:nvSpPr>
        <p:spPr bwMode="auto">
          <a:xfrm>
            <a:off x="4484688" y="40147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 + K]</a:t>
            </a:r>
          </a:p>
        </p:txBody>
      </p:sp>
      <p:sp>
        <p:nvSpPr>
          <p:cNvPr id="702502" name="Text Box 38"/>
          <p:cNvSpPr txBox="1">
            <a:spLocks noChangeArrowheads="1"/>
          </p:cNvSpPr>
          <p:nvPr/>
        </p:nvSpPr>
        <p:spPr bwMode="auto">
          <a:xfrm>
            <a:off x="5780088" y="401478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[2 + 2*K]</a:t>
            </a:r>
          </a:p>
        </p:txBody>
      </p:sp>
      <p:sp>
        <p:nvSpPr>
          <p:cNvPr id="702504" name="Rectangle 40"/>
          <p:cNvSpPr>
            <a:spLocks noChangeArrowheads="1"/>
          </p:cNvSpPr>
          <p:nvPr/>
        </p:nvSpPr>
        <p:spPr bwMode="auto">
          <a:xfrm>
            <a:off x="6054725" y="53848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2506" name="Rectangle 42"/>
          <p:cNvSpPr>
            <a:spLocks noChangeArrowheads="1"/>
          </p:cNvSpPr>
          <p:nvPr/>
        </p:nvSpPr>
        <p:spPr bwMode="auto">
          <a:xfrm>
            <a:off x="3311525" y="53848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48</a:t>
            </a:r>
          </a:p>
        </p:txBody>
      </p:sp>
      <p:sp>
        <p:nvSpPr>
          <p:cNvPr id="702507" name="Rectangle 43"/>
          <p:cNvSpPr>
            <a:spLocks noChangeArrowheads="1"/>
          </p:cNvSpPr>
          <p:nvPr/>
        </p:nvSpPr>
        <p:spPr bwMode="auto">
          <a:xfrm>
            <a:off x="4683125" y="5384800"/>
            <a:ext cx="457200" cy="457200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92</a:t>
            </a:r>
          </a:p>
        </p:txBody>
      </p:sp>
      <p:sp>
        <p:nvSpPr>
          <p:cNvPr id="702508" name="Text Box 44"/>
          <p:cNvSpPr txBox="1">
            <a:spLocks noChangeArrowheads="1"/>
          </p:cNvSpPr>
          <p:nvPr/>
        </p:nvSpPr>
        <p:spPr bwMode="auto">
          <a:xfrm>
            <a:off x="3311525" y="50038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[3]</a:t>
            </a:r>
          </a:p>
        </p:txBody>
      </p: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4454525" y="50038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 + K]</a:t>
            </a:r>
          </a:p>
        </p:txBody>
      </p:sp>
      <p:sp>
        <p:nvSpPr>
          <p:cNvPr id="702510" name="Text Box 46"/>
          <p:cNvSpPr txBox="1">
            <a:spLocks noChangeArrowheads="1"/>
          </p:cNvSpPr>
          <p:nvPr/>
        </p:nvSpPr>
        <p:spPr bwMode="auto">
          <a:xfrm>
            <a:off x="5749925" y="50038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[3 + 2*K]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740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the value of 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in each iteration, sort the 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segments.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After each iteration, </a:t>
            </a:r>
            <a:r>
              <a:rPr lang="en-GB">
                <a:solidFill>
                  <a:srgbClr val="CC3300"/>
                </a:solidFill>
              </a:rPr>
              <a:t>K</a:t>
            </a:r>
            <a:r>
              <a:rPr lang="en-GB"/>
              <a:t> is reduced until it is </a:t>
            </a:r>
            <a:r>
              <a:rPr lang="en-GB">
                <a:solidFill>
                  <a:srgbClr val="CC3300"/>
                </a:solidFill>
              </a:rPr>
              <a:t>1</a:t>
            </a:r>
            <a:r>
              <a:rPr lang="en-GB"/>
              <a:t> in the final iteration. </a:t>
            </a:r>
          </a:p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19B-9042-4E12-92EE-1452045A56E5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Sorting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</a:t>
            </a:r>
            <a:r>
              <a:rPr lang="en-GB" dirty="0">
                <a:solidFill>
                  <a:srgbClr val="3333CC"/>
                </a:solidFill>
              </a:rPr>
              <a:t>important concepts</a:t>
            </a:r>
            <a:r>
              <a:rPr lang="en-GB" dirty="0"/>
              <a:t> and </a:t>
            </a:r>
            <a:r>
              <a:rPr lang="en-GB" dirty="0">
                <a:solidFill>
                  <a:srgbClr val="3333CC"/>
                </a:solidFill>
              </a:rPr>
              <a:t>common applications</a:t>
            </a:r>
            <a:r>
              <a:rPr lang="en-GB" dirty="0"/>
              <a:t> in computing.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D388-36BB-460C-8B8F-DBBE1310ABF2}" type="slidenum">
              <a:rPr lang="en-GB"/>
              <a:pPr/>
              <a:t>2</a:t>
            </a:fld>
            <a:endParaRPr lang="en-GB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6020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40592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164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9736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5435600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58880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36052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40624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45196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49768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4340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 dirty="0" smtClean="0"/>
              <a:t>56</a:t>
            </a:r>
            <a:endParaRPr lang="en-GB" sz="2000" dirty="0"/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58912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 dirty="0" smtClean="0"/>
              <a:t>78</a:t>
            </a:r>
            <a:endParaRPr lang="en-GB" sz="2000" dirty="0"/>
          </a:p>
        </p:txBody>
      </p:sp>
      <p:sp>
        <p:nvSpPr>
          <p:cNvPr id="167955" name="AutoShape 19"/>
          <p:cNvSpPr>
            <a:spLocks noChangeArrowheads="1"/>
          </p:cNvSpPr>
          <p:nvPr/>
        </p:nvSpPr>
        <p:spPr bwMode="auto">
          <a:xfrm>
            <a:off x="4697413" y="3825875"/>
            <a:ext cx="534987" cy="577850"/>
          </a:xfrm>
          <a:prstGeom prst="downArrow">
            <a:avLst>
              <a:gd name="adj1" fmla="val 50000"/>
              <a:gd name="adj2" fmla="val 27003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81150"/>
            <a:ext cx="8416925" cy="5073650"/>
          </a:xfrm>
          <a:ln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b="1" dirty="0"/>
              <a:t>Algorithm</a:t>
            </a:r>
            <a:r>
              <a:rPr lang="en-GB" sz="1800" dirty="0"/>
              <a:t> 	</a:t>
            </a:r>
            <a:r>
              <a:rPr lang="en-GB" sz="1800" dirty="0" err="1"/>
              <a:t>shellSort</a:t>
            </a:r>
            <a:r>
              <a:rPr lang="en-GB" sz="1800" dirty="0"/>
              <a:t> (ref </a:t>
            </a:r>
            <a:r>
              <a:rPr lang="en-GB" sz="1800" dirty="0">
                <a:solidFill>
                  <a:srgbClr val="0000FF"/>
                </a:solidFill>
              </a:rPr>
              <a:t>list </a:t>
            </a:r>
            <a:r>
              <a:rPr lang="en-GB" sz="1800" dirty="0"/>
              <a:t>&lt;array&gt;, </a:t>
            </a:r>
            <a:r>
              <a:rPr lang="en-GB" sz="1800" dirty="0" err="1"/>
              <a:t>val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00FF"/>
                </a:solidFill>
              </a:rPr>
              <a:t>last</a:t>
            </a:r>
            <a:r>
              <a:rPr lang="en-GB" sz="18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Sorts list[1..last] using shell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Pre</a:t>
            </a: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list </a:t>
            </a:r>
            <a:r>
              <a:rPr lang="en-GB" sz="1800" dirty="0"/>
              <a:t>must contain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					</a:t>
            </a:r>
            <a:r>
              <a:rPr lang="en-GB" sz="1800" dirty="0">
                <a:solidFill>
                  <a:srgbClr val="0000FF"/>
                </a:solidFill>
              </a:rPr>
              <a:t>last </a:t>
            </a:r>
            <a:r>
              <a:rPr lang="en-GB" sz="1800" dirty="0"/>
              <a:t>is index to last element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Post		</a:t>
            </a:r>
            <a:r>
              <a:rPr lang="en-GB" sz="1800" dirty="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1    </a:t>
            </a:r>
            <a:r>
              <a:rPr lang="en-GB" sz="1800" dirty="0"/>
              <a:t>K = last/2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loop (K not 0)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	1</a:t>
            </a:r>
            <a:r>
              <a:rPr lang="en-GB" sz="1800" dirty="0"/>
              <a:t>	</a:t>
            </a:r>
            <a:r>
              <a:rPr lang="en-GB" sz="1800" dirty="0" err="1"/>
              <a:t>seg</a:t>
            </a:r>
            <a:r>
              <a:rPr lang="en-GB" sz="1800" dirty="0"/>
              <a:t> =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loop (</a:t>
            </a:r>
            <a:r>
              <a:rPr lang="en-GB" sz="1800" dirty="0" err="1"/>
              <a:t>seg</a:t>
            </a:r>
            <a:r>
              <a:rPr lang="en-GB" sz="1800" dirty="0"/>
              <a:t> &lt;= K)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1</a:t>
            </a:r>
            <a:r>
              <a:rPr lang="en-GB" sz="1800" dirty="0"/>
              <a:t>		</a:t>
            </a:r>
            <a:r>
              <a:rPr lang="en-GB" sz="1800" dirty="0" err="1">
                <a:solidFill>
                  <a:srgbClr val="FF0000"/>
                </a:solidFill>
              </a:rPr>
              <a:t>sortSegment</a:t>
            </a:r>
            <a:r>
              <a:rPr lang="en-GB" sz="1800" dirty="0">
                <a:solidFill>
                  <a:srgbClr val="FF0000"/>
                </a:solidFill>
              </a:rPr>
              <a:t> (</a:t>
            </a:r>
            <a:r>
              <a:rPr lang="en-GB" sz="1800" dirty="0" err="1">
                <a:solidFill>
                  <a:srgbClr val="FF0000"/>
                </a:solidFill>
              </a:rPr>
              <a:t>seg</a:t>
            </a:r>
            <a:r>
              <a:rPr lang="en-GB" sz="1800" dirty="0">
                <a:solidFill>
                  <a:srgbClr val="FF0000"/>
                </a:solidFill>
              </a:rPr>
              <a:t>)</a:t>
            </a:r>
            <a:r>
              <a:rPr lang="en-GB" sz="1800" dirty="0"/>
              <a:t> 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	</a:t>
            </a:r>
            <a:r>
              <a:rPr lang="en-GB" sz="1800" dirty="0" err="1"/>
              <a:t>seg</a:t>
            </a:r>
            <a:r>
              <a:rPr lang="en-GB" sz="1800" dirty="0"/>
              <a:t> = </a:t>
            </a:r>
            <a:r>
              <a:rPr lang="en-GB" sz="1800" dirty="0" err="1"/>
              <a:t>seg</a:t>
            </a:r>
            <a:r>
              <a:rPr lang="en-GB" sz="1800" dirty="0"/>
              <a:t>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K = K/2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800" b="1" dirty="0"/>
              <a:t>End</a:t>
            </a:r>
            <a:r>
              <a:rPr lang="en-GB" sz="1800" dirty="0"/>
              <a:t>	 </a:t>
            </a:r>
            <a:r>
              <a:rPr lang="en-GB" sz="1800" dirty="0" err="1"/>
              <a:t>shellSort</a:t>
            </a:r>
            <a:r>
              <a:rPr lang="en-GB" sz="1800" dirty="0"/>
              <a:t>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E94-D99A-4AE6-9ED4-E524ADE6AD4E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Shell Sort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485900"/>
            <a:ext cx="8416925" cy="53721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b="1" dirty="0"/>
              <a:t>Algorithm</a:t>
            </a:r>
            <a:r>
              <a:rPr lang="en-GB" sz="1600" dirty="0"/>
              <a:t> 	</a:t>
            </a:r>
            <a:r>
              <a:rPr lang="en-GB" sz="1600" dirty="0" err="1"/>
              <a:t>shellSort</a:t>
            </a:r>
            <a:r>
              <a:rPr lang="en-GB" sz="1600" dirty="0"/>
              <a:t> (ref 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&lt;array&gt;,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last</a:t>
            </a:r>
            <a:r>
              <a:rPr lang="en-GB" sz="16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Sorts list[1..last] using shell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Pre</a:t>
            </a: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must contain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		</a:t>
            </a:r>
            <a:r>
              <a:rPr lang="en-GB" sz="1600" dirty="0">
                <a:solidFill>
                  <a:srgbClr val="0000FF"/>
                </a:solidFill>
              </a:rPr>
              <a:t>last </a:t>
            </a:r>
            <a:r>
              <a:rPr lang="en-GB" sz="1600" dirty="0"/>
              <a:t>is index to last element in the list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Post		</a:t>
            </a:r>
            <a:r>
              <a:rPr lang="en-GB" sz="1600" dirty="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1    </a:t>
            </a:r>
            <a:r>
              <a:rPr lang="en-GB" sz="1600" dirty="0"/>
              <a:t>K = last/2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loop (K not 0)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	1</a:t>
            </a:r>
            <a:r>
              <a:rPr lang="en-GB" sz="1600" dirty="0"/>
              <a:t>	</a:t>
            </a:r>
            <a:r>
              <a:rPr lang="en-GB" sz="1600" dirty="0" err="1"/>
              <a:t>seg</a:t>
            </a:r>
            <a:r>
              <a:rPr lang="en-GB" sz="1600" dirty="0"/>
              <a:t> =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loop (</a:t>
            </a:r>
            <a:r>
              <a:rPr lang="en-GB" sz="1600" dirty="0" err="1"/>
              <a:t>seg</a:t>
            </a:r>
            <a:r>
              <a:rPr lang="en-GB" sz="1600" dirty="0"/>
              <a:t> &lt;= K)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</a:t>
            </a:r>
            <a:r>
              <a:rPr lang="en-GB" sz="1600" dirty="0">
                <a:solidFill>
                  <a:srgbClr val="FF0000"/>
                </a:solidFill>
              </a:rPr>
              <a:t>current = </a:t>
            </a:r>
            <a:r>
              <a:rPr lang="en-GB" sz="1600" dirty="0" err="1">
                <a:solidFill>
                  <a:srgbClr val="FF0000"/>
                </a:solidFill>
              </a:rPr>
              <a:t>seg</a:t>
            </a:r>
            <a:r>
              <a:rPr lang="en-GB" sz="1600" dirty="0">
                <a:solidFill>
                  <a:srgbClr val="FF0000"/>
                </a:solidFill>
              </a:rPr>
              <a:t> + K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FF0000"/>
                </a:solidFill>
              </a:rPr>
              <a:t>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		loop (current &lt;= last)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hold = list[current]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walker = current - K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loop (walker &gt;= 1 AND </a:t>
            </a:r>
            <a:r>
              <a:rPr lang="en-GB" sz="1600" dirty="0" err="1">
                <a:solidFill>
                  <a:srgbClr val="FF0000"/>
                </a:solidFill>
              </a:rPr>
              <a:t>hold.key</a:t>
            </a:r>
            <a:r>
              <a:rPr lang="en-GB" sz="1600" dirty="0">
                <a:solidFill>
                  <a:srgbClr val="FF0000"/>
                </a:solidFill>
              </a:rPr>
              <a:t> &lt; list[walker].key)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list[walker + K] = list [walker]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walker = walker - K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list[walker + K] = hold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FF0000"/>
                </a:solidFill>
              </a:rPr>
              <a:t>				</a:t>
            </a:r>
            <a:r>
              <a:rPr lang="en-GB" sz="1600" dirty="0">
                <a:solidFill>
                  <a:srgbClr val="0000FF"/>
                </a:solidFill>
              </a:rPr>
              <a:t>5</a:t>
            </a:r>
            <a:r>
              <a:rPr lang="en-GB" sz="1600" dirty="0"/>
              <a:t>	</a:t>
            </a:r>
            <a:r>
              <a:rPr lang="en-GB" sz="1600" dirty="0">
                <a:solidFill>
                  <a:srgbClr val="FF0000"/>
                </a:solidFill>
              </a:rPr>
              <a:t>current = current + K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	</a:t>
            </a:r>
            <a:r>
              <a:rPr lang="en-GB" sz="1600" dirty="0" err="1"/>
              <a:t>seg</a:t>
            </a:r>
            <a:r>
              <a:rPr lang="en-GB" sz="1600" dirty="0"/>
              <a:t> = </a:t>
            </a:r>
            <a:r>
              <a:rPr lang="en-GB" sz="1600" dirty="0" err="1"/>
              <a:t>seg</a:t>
            </a:r>
            <a:r>
              <a:rPr lang="en-GB" sz="1600" dirty="0"/>
              <a:t>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K = K/2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</a:tabLst>
            </a:pPr>
            <a:r>
              <a:rPr lang="en-GB" sz="1600" b="1" dirty="0"/>
              <a:t>End</a:t>
            </a:r>
            <a:r>
              <a:rPr lang="en-GB" sz="1600" dirty="0"/>
              <a:t>	 </a:t>
            </a:r>
            <a:r>
              <a:rPr lang="en-GB" sz="1600" dirty="0" err="1"/>
              <a:t>shellSort</a:t>
            </a:r>
            <a:r>
              <a:rPr lang="en-GB" sz="1600" dirty="0"/>
              <a:t>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3060-545E-4564-AFC7-FCA3D8F146B0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Insertion Sort Efficiency</a:t>
            </a:r>
          </a:p>
        </p:txBody>
      </p:sp>
      <p:sp>
        <p:nvSpPr>
          <p:cNvPr id="68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Straight insertion sort: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/>
              <a:t>f(n) = n(n + 1)/2	 = </a:t>
            </a:r>
            <a:r>
              <a:rPr lang="en-GB">
                <a:solidFill>
                  <a:srgbClr val="3333CC"/>
                </a:solidFill>
              </a:rPr>
              <a:t>O(n</a:t>
            </a:r>
            <a:r>
              <a:rPr lang="en-GB" baseline="30000">
                <a:solidFill>
                  <a:srgbClr val="3333CC"/>
                </a:solidFill>
              </a:rPr>
              <a:t>2</a:t>
            </a:r>
            <a:r>
              <a:rPr lang="en-GB">
                <a:solidFill>
                  <a:srgbClr val="3333CC"/>
                </a:solidFill>
              </a:rPr>
              <a:t>)</a:t>
            </a:r>
          </a:p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6ED5-6456-46D2-B969-A916F6F77C26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Insertion Sort Efficiency</a:t>
            </a:r>
          </a:p>
        </p:txBody>
      </p:sp>
      <p:sp>
        <p:nvSpPr>
          <p:cNvPr id="69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Shell sort: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>
                <a:solidFill>
                  <a:srgbClr val="3333CC"/>
                </a:solidFill>
              </a:rPr>
              <a:t>O(n</a:t>
            </a:r>
            <a:r>
              <a:rPr lang="en-GB" baseline="30000">
                <a:solidFill>
                  <a:srgbClr val="3333CC"/>
                </a:solidFill>
              </a:rPr>
              <a:t>1.25</a:t>
            </a:r>
            <a:r>
              <a:rPr lang="en-GB">
                <a:solidFill>
                  <a:srgbClr val="3333CC"/>
                </a:solidFill>
              </a:rPr>
              <a:t>)</a:t>
            </a:r>
            <a:r>
              <a:rPr lang="en-GB"/>
              <a:t>	 </a:t>
            </a:r>
            <a:r>
              <a:rPr lang="en-GB" sz="2400"/>
              <a:t>Empirical study</a:t>
            </a:r>
          </a:p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80B-0E3D-46AE-ADBA-B190124B408F}" type="slidenum">
              <a:rPr lang="en-GB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8FF-B974-4497-8DF0-293ADDD251D4}" type="slidenum">
              <a:rPr lang="en-GB"/>
              <a:pPr/>
              <a:t>24</a:t>
            </a:fld>
            <a:endParaRPr lang="en-GB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46482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Exchange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8956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Selection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1430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Insertion</a:t>
            </a:r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2895600" y="2868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Internal</a:t>
            </a:r>
          </a:p>
        </p:txBody>
      </p:sp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6567488" y="2816225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External</a:t>
            </a:r>
          </a:p>
        </p:txBody>
      </p:sp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4267200" y="1725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Sorts</a:t>
            </a:r>
          </a:p>
        </p:txBody>
      </p:sp>
      <p:cxnSp>
        <p:nvCxnSpPr>
          <p:cNvPr id="676875" name="AutoShape 11"/>
          <p:cNvCxnSpPr>
            <a:cxnSpLocks noChangeShapeType="1"/>
            <a:stCxn id="676871" idx="0"/>
            <a:endCxn id="676869" idx="0"/>
          </p:cNvCxnSpPr>
          <p:nvPr/>
        </p:nvCxnSpPr>
        <p:spPr bwMode="auto">
          <a:xfrm rot="5400000" flipV="1">
            <a:off x="3618706" y="2259807"/>
            <a:ext cx="1587" cy="3505200"/>
          </a:xfrm>
          <a:prstGeom prst="bentConnector3">
            <a:avLst>
              <a:gd name="adj1" fmla="val -19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676876" name="AutoShape 12"/>
          <p:cNvCxnSpPr>
            <a:cxnSpLocks noChangeShapeType="1"/>
            <a:stCxn id="676872" idx="0"/>
            <a:endCxn id="676873" idx="0"/>
          </p:cNvCxnSpPr>
          <p:nvPr/>
        </p:nvCxnSpPr>
        <p:spPr bwMode="auto">
          <a:xfrm rot="16200000">
            <a:off x="5429250" y="1006475"/>
            <a:ext cx="52388" cy="3671888"/>
          </a:xfrm>
          <a:prstGeom prst="bentConnector3">
            <a:avLst>
              <a:gd name="adj1" fmla="val 536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676879" name="Line 15"/>
          <p:cNvSpPr>
            <a:spLocks noChangeShapeType="1"/>
          </p:cNvSpPr>
          <p:nvPr/>
        </p:nvSpPr>
        <p:spPr bwMode="auto">
          <a:xfrm>
            <a:off x="5029200" y="225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0" name="Line 16"/>
          <p:cNvSpPr>
            <a:spLocks noChangeShapeType="1"/>
          </p:cNvSpPr>
          <p:nvPr/>
        </p:nvSpPr>
        <p:spPr bwMode="auto">
          <a:xfrm>
            <a:off x="3581400" y="34020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660400" y="4621213"/>
            <a:ext cx="2527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Insertion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Shell</a:t>
            </a:r>
          </a:p>
        </p:txBody>
      </p:sp>
      <p:sp>
        <p:nvSpPr>
          <p:cNvPr id="676882" name="Text Box 18"/>
          <p:cNvSpPr txBox="1">
            <a:spLocks noChangeArrowheads="1"/>
          </p:cNvSpPr>
          <p:nvPr/>
        </p:nvSpPr>
        <p:spPr bwMode="auto">
          <a:xfrm>
            <a:off x="2984500" y="4621213"/>
            <a:ext cx="2425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Selection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Heap</a:t>
            </a:r>
          </a:p>
        </p:txBody>
      </p:sp>
      <p:sp>
        <p:nvSpPr>
          <p:cNvPr id="676883" name="Text Box 19"/>
          <p:cNvSpPr txBox="1">
            <a:spLocks noChangeArrowheads="1"/>
          </p:cNvSpPr>
          <p:nvPr/>
        </p:nvSpPr>
        <p:spPr bwMode="auto">
          <a:xfrm>
            <a:off x="5473700" y="4621213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/>
              <a:t>Bubble</a:t>
            </a:r>
          </a:p>
          <a:p>
            <a:pPr marL="195263" indent="-195263">
              <a:buFontTx/>
              <a:buChar char="•"/>
            </a:pPr>
            <a:r>
              <a:rPr lang="en-GB" sz="2000" dirty="0"/>
              <a:t>Quick</a:t>
            </a:r>
          </a:p>
        </p:txBody>
      </p:sp>
      <p:sp>
        <p:nvSpPr>
          <p:cNvPr id="676884" name="Text Box 20"/>
          <p:cNvSpPr txBox="1">
            <a:spLocks noChangeArrowheads="1"/>
          </p:cNvSpPr>
          <p:nvPr/>
        </p:nvSpPr>
        <p:spPr bwMode="auto">
          <a:xfrm>
            <a:off x="6553200" y="340201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/>
              <a:t>Natural</a:t>
            </a:r>
          </a:p>
          <a:p>
            <a:pPr marL="195263" indent="-195263">
              <a:buFontTx/>
              <a:buChar char="•"/>
            </a:pPr>
            <a:r>
              <a:rPr lang="en-GB" sz="2000"/>
              <a:t>Balanced</a:t>
            </a:r>
          </a:p>
          <a:p>
            <a:pPr marL="195263" indent="-195263">
              <a:buFontTx/>
              <a:buChar char="•"/>
            </a:pPr>
            <a:r>
              <a:rPr lang="en-GB" sz="2000"/>
              <a:t>Polyphase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Sorts</a:t>
            </a:r>
          </a:p>
        </p:txBody>
      </p:sp>
      <p:sp>
        <p:nvSpPr>
          <p:cNvPr id="691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each pass, the smallest/largest item is </a:t>
            </a:r>
            <a:r>
              <a:rPr lang="en-GB">
                <a:solidFill>
                  <a:srgbClr val="3333CC"/>
                </a:solidFill>
              </a:rPr>
              <a:t>selected </a:t>
            </a:r>
            <a:r>
              <a:rPr lang="en-GB"/>
              <a:t>and placed in a sorted list.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6783-E354-4C9D-AA09-F5AD8F2FB3A4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list is divided into two parts: </a:t>
            </a:r>
            <a:r>
              <a:rPr lang="en-GB">
                <a:solidFill>
                  <a:srgbClr val="3333CC"/>
                </a:solidFill>
              </a:rPr>
              <a:t>sorted</a:t>
            </a:r>
            <a:r>
              <a:rPr lang="en-GB"/>
              <a:t> and </a:t>
            </a:r>
            <a:r>
              <a:rPr lang="en-GB">
                <a:solidFill>
                  <a:srgbClr val="3333CC"/>
                </a:solidFill>
              </a:rPr>
              <a:t>unsorted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In each pass, in the unsorted sublist, the smallest element is </a:t>
            </a:r>
            <a:r>
              <a:rPr lang="en-GB">
                <a:solidFill>
                  <a:srgbClr val="3333CC"/>
                </a:solidFill>
              </a:rPr>
              <a:t>selected</a:t>
            </a:r>
            <a:r>
              <a:rPr lang="en-GB"/>
              <a:t> and</a:t>
            </a:r>
            <a:r>
              <a:rPr lang="en-GB">
                <a:solidFill>
                  <a:srgbClr val="3333CC"/>
                </a:solidFill>
              </a:rPr>
              <a:t> exchanged</a:t>
            </a:r>
            <a:r>
              <a:rPr lang="en-GB"/>
              <a:t> with the first element.</a:t>
            </a:r>
          </a:p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5441-ECBD-41AB-8ECC-049DCB5D2978}" type="slidenum">
              <a:rPr lang="en-GB"/>
              <a:pPr/>
              <a:t>26</a:t>
            </a:fld>
            <a:endParaRPr lang="en-GB"/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592638" y="4710113"/>
            <a:ext cx="17526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4516438" y="4481513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232" name="Line 8"/>
          <p:cNvSpPr>
            <a:spLocks noChangeShapeType="1"/>
          </p:cNvSpPr>
          <p:nvPr/>
        </p:nvSpPr>
        <p:spPr bwMode="auto">
          <a:xfrm>
            <a:off x="4592638" y="539591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4897438" y="539591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unsorted</a:t>
            </a:r>
          </a:p>
        </p:txBody>
      </p:sp>
      <p:sp>
        <p:nvSpPr>
          <p:cNvPr id="692234" name="Rectangle 10"/>
          <p:cNvSpPr>
            <a:spLocks noChangeArrowheads="1"/>
          </p:cNvSpPr>
          <p:nvPr/>
        </p:nvSpPr>
        <p:spPr bwMode="auto">
          <a:xfrm>
            <a:off x="3602038" y="4710113"/>
            <a:ext cx="9144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AD95-6B60-4580-8EF5-926DEBE97168}" type="slidenum">
              <a:rPr lang="en-GB"/>
              <a:pPr/>
              <a:t>27</a:t>
            </a:fld>
            <a:endParaRPr lang="en-GB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7366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11938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16510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21082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693255" name="Rectangle 7"/>
          <p:cNvSpPr>
            <a:spLocks noChangeArrowheads="1"/>
          </p:cNvSpPr>
          <p:nvPr/>
        </p:nvSpPr>
        <p:spPr bwMode="auto">
          <a:xfrm>
            <a:off x="25654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693256" name="Rectangle 8"/>
          <p:cNvSpPr>
            <a:spLocks noChangeArrowheads="1"/>
          </p:cNvSpPr>
          <p:nvPr/>
        </p:nvSpPr>
        <p:spPr bwMode="auto">
          <a:xfrm>
            <a:off x="3022600" y="1955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693257" name="Rectangle 9"/>
          <p:cNvSpPr>
            <a:spLocks noChangeArrowheads="1"/>
          </p:cNvSpPr>
          <p:nvPr/>
        </p:nvSpPr>
        <p:spPr bwMode="auto">
          <a:xfrm>
            <a:off x="671513" y="17399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E8E-E588-4E0E-BB65-9A44D19161B6}" type="slidenum">
              <a:rPr lang="en-GB"/>
              <a:pPr/>
              <a:t>28</a:t>
            </a:fld>
            <a:endParaRPr lang="en-GB"/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1511300" y="27051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19685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24257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28829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3344863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37973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43433" name="Rectangle 9"/>
          <p:cNvSpPr>
            <a:spLocks noChangeArrowheads="1"/>
          </p:cNvSpPr>
          <p:nvPr/>
        </p:nvSpPr>
        <p:spPr bwMode="auto">
          <a:xfrm>
            <a:off x="1949450" y="24765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Rectangle 10"/>
          <p:cNvSpPr>
            <a:spLocks noChangeArrowheads="1"/>
          </p:cNvSpPr>
          <p:nvPr/>
        </p:nvSpPr>
        <p:spPr bwMode="auto">
          <a:xfrm>
            <a:off x="90170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43435" name="Rectangle 11"/>
          <p:cNvSpPr>
            <a:spLocks noChangeArrowheads="1"/>
          </p:cNvSpPr>
          <p:nvPr/>
        </p:nvSpPr>
        <p:spPr bwMode="auto">
          <a:xfrm>
            <a:off x="135890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43436" name="Rectangle 12"/>
          <p:cNvSpPr>
            <a:spLocks noChangeArrowheads="1"/>
          </p:cNvSpPr>
          <p:nvPr/>
        </p:nvSpPr>
        <p:spPr bwMode="auto">
          <a:xfrm>
            <a:off x="181610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2273300" y="17653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273050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43439" name="Rectangle 15"/>
          <p:cNvSpPr>
            <a:spLocks noChangeArrowheads="1"/>
          </p:cNvSpPr>
          <p:nvPr/>
        </p:nvSpPr>
        <p:spPr bwMode="auto">
          <a:xfrm>
            <a:off x="3187700" y="17653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836613" y="15494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43" name="AutoShape 19"/>
          <p:cNvCxnSpPr>
            <a:cxnSpLocks noChangeShapeType="1"/>
            <a:stCxn id="743434" idx="0"/>
            <a:endCxn id="743437" idx="0"/>
          </p:cNvCxnSpPr>
          <p:nvPr/>
        </p:nvCxnSpPr>
        <p:spPr bwMode="auto">
          <a:xfrm rot="5400000" flipV="1">
            <a:off x="1815306" y="1070769"/>
            <a:ext cx="1588" cy="13716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66F6-3F98-4CF5-BCBC-056FBFA3CF06}" type="slidenum">
              <a:rPr lang="en-GB"/>
              <a:pPr/>
              <a:t>29</a:t>
            </a:fld>
            <a:endParaRPr lang="en-GB"/>
          </a:p>
        </p:txBody>
      </p:sp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1003300" y="27051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14605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19177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2374900" y="27051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2836863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3289300" y="27051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49577" name="Rectangle 9"/>
          <p:cNvSpPr>
            <a:spLocks noChangeArrowheads="1"/>
          </p:cNvSpPr>
          <p:nvPr/>
        </p:nvSpPr>
        <p:spPr bwMode="auto">
          <a:xfrm>
            <a:off x="1441450" y="24765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578" name="Rectangle 10"/>
          <p:cNvSpPr>
            <a:spLocks noChangeArrowheads="1"/>
          </p:cNvSpPr>
          <p:nvPr/>
        </p:nvSpPr>
        <p:spPr bwMode="auto">
          <a:xfrm>
            <a:off x="5969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49579" name="Rectangle 11"/>
          <p:cNvSpPr>
            <a:spLocks noChangeArrowheads="1"/>
          </p:cNvSpPr>
          <p:nvPr/>
        </p:nvSpPr>
        <p:spPr bwMode="auto">
          <a:xfrm>
            <a:off x="10541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49580" name="Rectangle 12"/>
          <p:cNvSpPr>
            <a:spLocks noChangeArrowheads="1"/>
          </p:cNvSpPr>
          <p:nvPr/>
        </p:nvSpPr>
        <p:spPr bwMode="auto">
          <a:xfrm>
            <a:off x="15113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49581" name="Rectangle 13"/>
          <p:cNvSpPr>
            <a:spLocks noChangeArrowheads="1"/>
          </p:cNvSpPr>
          <p:nvPr/>
        </p:nvSpPr>
        <p:spPr bwMode="auto">
          <a:xfrm>
            <a:off x="1968500" y="17907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49582" name="Rectangle 14"/>
          <p:cNvSpPr>
            <a:spLocks noChangeArrowheads="1"/>
          </p:cNvSpPr>
          <p:nvPr/>
        </p:nvSpPr>
        <p:spPr bwMode="auto">
          <a:xfrm>
            <a:off x="24257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49583" name="Rectangle 15"/>
          <p:cNvSpPr>
            <a:spLocks noChangeArrowheads="1"/>
          </p:cNvSpPr>
          <p:nvPr/>
        </p:nvSpPr>
        <p:spPr bwMode="auto">
          <a:xfrm>
            <a:off x="28829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49584" name="Rectangle 16"/>
          <p:cNvSpPr>
            <a:spLocks noChangeArrowheads="1"/>
          </p:cNvSpPr>
          <p:nvPr/>
        </p:nvSpPr>
        <p:spPr bwMode="auto">
          <a:xfrm>
            <a:off x="531813" y="1574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Rectangle 17"/>
          <p:cNvSpPr>
            <a:spLocks noChangeArrowheads="1"/>
          </p:cNvSpPr>
          <p:nvPr/>
        </p:nvSpPr>
        <p:spPr bwMode="auto">
          <a:xfrm>
            <a:off x="1968500" y="36195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2425700" y="36195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49587" name="Rectangle 19"/>
          <p:cNvSpPr>
            <a:spLocks noChangeArrowheads="1"/>
          </p:cNvSpPr>
          <p:nvPr/>
        </p:nvSpPr>
        <p:spPr bwMode="auto">
          <a:xfrm>
            <a:off x="2882900" y="3619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49588" name="Rectangle 20"/>
          <p:cNvSpPr>
            <a:spLocks noChangeArrowheads="1"/>
          </p:cNvSpPr>
          <p:nvPr/>
        </p:nvSpPr>
        <p:spPr bwMode="auto">
          <a:xfrm>
            <a:off x="3340100" y="3619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49589" name="Rectangle 21"/>
          <p:cNvSpPr>
            <a:spLocks noChangeArrowheads="1"/>
          </p:cNvSpPr>
          <p:nvPr/>
        </p:nvSpPr>
        <p:spPr bwMode="auto">
          <a:xfrm>
            <a:off x="3802063" y="3619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49590" name="Rectangle 22"/>
          <p:cNvSpPr>
            <a:spLocks noChangeArrowheads="1"/>
          </p:cNvSpPr>
          <p:nvPr/>
        </p:nvSpPr>
        <p:spPr bwMode="auto">
          <a:xfrm>
            <a:off x="4254500" y="36195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49591" name="Rectangle 23"/>
          <p:cNvSpPr>
            <a:spLocks noChangeArrowheads="1"/>
          </p:cNvSpPr>
          <p:nvPr/>
        </p:nvSpPr>
        <p:spPr bwMode="auto">
          <a:xfrm>
            <a:off x="2882900" y="33909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9593" name="AutoShape 25"/>
          <p:cNvCxnSpPr>
            <a:cxnSpLocks noChangeShapeType="1"/>
            <a:stCxn id="749572" idx="0"/>
            <a:endCxn id="749574" idx="0"/>
          </p:cNvCxnSpPr>
          <p:nvPr/>
        </p:nvCxnSpPr>
        <p:spPr bwMode="auto">
          <a:xfrm rot="5400000" flipV="1">
            <a:off x="2145506" y="2239169"/>
            <a:ext cx="1588" cy="9144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Internal sort</a:t>
            </a:r>
            <a:r>
              <a:rPr lang="en-GB"/>
              <a:t>: all data are held in </a:t>
            </a:r>
            <a:r>
              <a:rPr lang="en-GB">
                <a:solidFill>
                  <a:srgbClr val="CC3300"/>
                </a:solidFill>
              </a:rPr>
              <a:t>primary memory</a:t>
            </a:r>
            <a:r>
              <a:rPr lang="en-GB"/>
              <a:t> during the sorting process.</a:t>
            </a:r>
          </a:p>
          <a:p>
            <a:pPr>
              <a:spcBef>
                <a:spcPct val="0"/>
              </a:spcBef>
              <a:buClr>
                <a:schemeClr val="tx1"/>
              </a:buClr>
            </a:pPr>
            <a:endParaRPr lang="en-GB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External sort</a:t>
            </a:r>
            <a:r>
              <a:rPr lang="en-GB"/>
              <a:t>: primary memory for data currently being sorted and </a:t>
            </a:r>
            <a:r>
              <a:rPr lang="en-GB">
                <a:solidFill>
                  <a:srgbClr val="CC3300"/>
                </a:solidFill>
              </a:rPr>
              <a:t>secondary storage</a:t>
            </a:r>
            <a:r>
              <a:rPr lang="en-GB"/>
              <a:t> for data that do not fit in primary memory.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C6F1-A6DA-4D1B-8B7B-2F879D05DFAA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7EE-094E-46E1-9672-82D68EA41002}" type="slidenum">
              <a:rPr lang="en-GB"/>
              <a:pPr/>
              <a:t>30</a:t>
            </a:fld>
            <a:endParaRPr lang="en-GB"/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901700" y="2692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1358900" y="269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1816100" y="269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2273300" y="26924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2735263" y="269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3187700" y="269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1339850" y="2463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02" name="Rectangle 10"/>
          <p:cNvSpPr>
            <a:spLocks noChangeArrowheads="1"/>
          </p:cNvSpPr>
          <p:nvPr/>
        </p:nvSpPr>
        <p:spPr bwMode="auto">
          <a:xfrm>
            <a:off x="3937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0603" name="Rectangle 11"/>
          <p:cNvSpPr>
            <a:spLocks noChangeArrowheads="1"/>
          </p:cNvSpPr>
          <p:nvPr/>
        </p:nvSpPr>
        <p:spPr bwMode="auto">
          <a:xfrm>
            <a:off x="8509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0604" name="Rectangle 12"/>
          <p:cNvSpPr>
            <a:spLocks noChangeArrowheads="1"/>
          </p:cNvSpPr>
          <p:nvPr/>
        </p:nvSpPr>
        <p:spPr bwMode="auto">
          <a:xfrm>
            <a:off x="13081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0605" name="Rectangle 13"/>
          <p:cNvSpPr>
            <a:spLocks noChangeArrowheads="1"/>
          </p:cNvSpPr>
          <p:nvPr/>
        </p:nvSpPr>
        <p:spPr bwMode="auto">
          <a:xfrm>
            <a:off x="1765300" y="17907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0606" name="Rectangle 14"/>
          <p:cNvSpPr>
            <a:spLocks noChangeArrowheads="1"/>
          </p:cNvSpPr>
          <p:nvPr/>
        </p:nvSpPr>
        <p:spPr bwMode="auto">
          <a:xfrm>
            <a:off x="22225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0607" name="Rectangle 15"/>
          <p:cNvSpPr>
            <a:spLocks noChangeArrowheads="1"/>
          </p:cNvSpPr>
          <p:nvPr/>
        </p:nvSpPr>
        <p:spPr bwMode="auto">
          <a:xfrm>
            <a:off x="2679700" y="179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0608" name="Rectangle 16"/>
          <p:cNvSpPr>
            <a:spLocks noChangeArrowheads="1"/>
          </p:cNvSpPr>
          <p:nvPr/>
        </p:nvSpPr>
        <p:spPr bwMode="auto">
          <a:xfrm>
            <a:off x="328613" y="1574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09" name="Rectangle 17"/>
          <p:cNvSpPr>
            <a:spLocks noChangeArrowheads="1"/>
          </p:cNvSpPr>
          <p:nvPr/>
        </p:nvSpPr>
        <p:spPr bwMode="auto">
          <a:xfrm>
            <a:off x="1752600" y="3657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0610" name="Rectangle 18"/>
          <p:cNvSpPr>
            <a:spLocks noChangeArrowheads="1"/>
          </p:cNvSpPr>
          <p:nvPr/>
        </p:nvSpPr>
        <p:spPr bwMode="auto">
          <a:xfrm>
            <a:off x="2209800" y="3657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0611" name="Rectangle 19"/>
          <p:cNvSpPr>
            <a:spLocks noChangeArrowheads="1"/>
          </p:cNvSpPr>
          <p:nvPr/>
        </p:nvSpPr>
        <p:spPr bwMode="auto">
          <a:xfrm>
            <a:off x="2667000" y="3657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0612" name="Rectangle 20"/>
          <p:cNvSpPr>
            <a:spLocks noChangeArrowheads="1"/>
          </p:cNvSpPr>
          <p:nvPr/>
        </p:nvSpPr>
        <p:spPr bwMode="auto">
          <a:xfrm>
            <a:off x="3124200" y="3657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0613" name="Rectangle 21"/>
          <p:cNvSpPr>
            <a:spLocks noChangeArrowheads="1"/>
          </p:cNvSpPr>
          <p:nvPr/>
        </p:nvSpPr>
        <p:spPr bwMode="auto">
          <a:xfrm>
            <a:off x="3586163" y="36576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0614" name="Rectangle 22"/>
          <p:cNvSpPr>
            <a:spLocks noChangeArrowheads="1"/>
          </p:cNvSpPr>
          <p:nvPr/>
        </p:nvSpPr>
        <p:spPr bwMode="auto">
          <a:xfrm>
            <a:off x="4038600" y="3657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0615" name="Rectangle 23"/>
          <p:cNvSpPr>
            <a:spLocks noChangeArrowheads="1"/>
          </p:cNvSpPr>
          <p:nvPr/>
        </p:nvSpPr>
        <p:spPr bwMode="auto">
          <a:xfrm>
            <a:off x="2667000" y="34290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16" name="Rectangle 24"/>
          <p:cNvSpPr>
            <a:spLocks noChangeArrowheads="1"/>
          </p:cNvSpPr>
          <p:nvPr/>
        </p:nvSpPr>
        <p:spPr bwMode="auto">
          <a:xfrm>
            <a:off x="2357438" y="4597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0617" name="Rectangle 25"/>
          <p:cNvSpPr>
            <a:spLocks noChangeArrowheads="1"/>
          </p:cNvSpPr>
          <p:nvPr/>
        </p:nvSpPr>
        <p:spPr bwMode="auto">
          <a:xfrm>
            <a:off x="2814638" y="4597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0618" name="Rectangle 26"/>
          <p:cNvSpPr>
            <a:spLocks noChangeArrowheads="1"/>
          </p:cNvSpPr>
          <p:nvPr/>
        </p:nvSpPr>
        <p:spPr bwMode="auto">
          <a:xfrm>
            <a:off x="3271838" y="45974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0619" name="Rectangle 27"/>
          <p:cNvSpPr>
            <a:spLocks noChangeArrowheads="1"/>
          </p:cNvSpPr>
          <p:nvPr/>
        </p:nvSpPr>
        <p:spPr bwMode="auto">
          <a:xfrm>
            <a:off x="3729038" y="4597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0620" name="Rectangle 28"/>
          <p:cNvSpPr>
            <a:spLocks noChangeArrowheads="1"/>
          </p:cNvSpPr>
          <p:nvPr/>
        </p:nvSpPr>
        <p:spPr bwMode="auto">
          <a:xfrm>
            <a:off x="4191000" y="4597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0621" name="Rectangle 29"/>
          <p:cNvSpPr>
            <a:spLocks noChangeArrowheads="1"/>
          </p:cNvSpPr>
          <p:nvPr/>
        </p:nvSpPr>
        <p:spPr bwMode="auto">
          <a:xfrm>
            <a:off x="4643438" y="4597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0622" name="Rectangle 30"/>
          <p:cNvSpPr>
            <a:spLocks noChangeArrowheads="1"/>
          </p:cNvSpPr>
          <p:nvPr/>
        </p:nvSpPr>
        <p:spPr bwMode="auto">
          <a:xfrm>
            <a:off x="3705225" y="4368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0623" name="AutoShape 31"/>
          <p:cNvCxnSpPr>
            <a:cxnSpLocks noChangeShapeType="1"/>
            <a:stCxn id="750611" idx="0"/>
            <a:endCxn id="750613" idx="0"/>
          </p:cNvCxnSpPr>
          <p:nvPr/>
        </p:nvCxnSpPr>
        <p:spPr bwMode="auto">
          <a:xfrm rot="5400000" flipV="1">
            <a:off x="3354388" y="3189287"/>
            <a:ext cx="1588" cy="919163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Selection Sort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389A-366B-49FD-B368-876210CCB38D}" type="slidenum">
              <a:rPr lang="en-GB"/>
              <a:pPr/>
              <a:t>31</a:t>
            </a:fld>
            <a:endParaRPr lang="en-GB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041400" y="2628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14986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19558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2413000" y="26289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2874963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33274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1479550" y="2400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431800" y="1803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1627" name="Rectangle 11"/>
          <p:cNvSpPr>
            <a:spLocks noChangeArrowheads="1"/>
          </p:cNvSpPr>
          <p:nvPr/>
        </p:nvSpPr>
        <p:spPr bwMode="auto">
          <a:xfrm>
            <a:off x="889000" y="1803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1628" name="Rectangle 12"/>
          <p:cNvSpPr>
            <a:spLocks noChangeArrowheads="1"/>
          </p:cNvSpPr>
          <p:nvPr/>
        </p:nvSpPr>
        <p:spPr bwMode="auto">
          <a:xfrm>
            <a:off x="1346200" y="1803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1629" name="Rectangle 13"/>
          <p:cNvSpPr>
            <a:spLocks noChangeArrowheads="1"/>
          </p:cNvSpPr>
          <p:nvPr/>
        </p:nvSpPr>
        <p:spPr bwMode="auto">
          <a:xfrm>
            <a:off x="1803400" y="18034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1630" name="Rectangle 14"/>
          <p:cNvSpPr>
            <a:spLocks noChangeArrowheads="1"/>
          </p:cNvSpPr>
          <p:nvPr/>
        </p:nvSpPr>
        <p:spPr bwMode="auto">
          <a:xfrm>
            <a:off x="2260600" y="1803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1631" name="Rectangle 15"/>
          <p:cNvSpPr>
            <a:spLocks noChangeArrowheads="1"/>
          </p:cNvSpPr>
          <p:nvPr/>
        </p:nvSpPr>
        <p:spPr bwMode="auto">
          <a:xfrm>
            <a:off x="2717800" y="1803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1632" name="Rectangle 16"/>
          <p:cNvSpPr>
            <a:spLocks noChangeArrowheads="1"/>
          </p:cNvSpPr>
          <p:nvPr/>
        </p:nvSpPr>
        <p:spPr bwMode="auto">
          <a:xfrm>
            <a:off x="366713" y="15875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633" name="Rectangle 17"/>
          <p:cNvSpPr>
            <a:spLocks noChangeArrowheads="1"/>
          </p:cNvSpPr>
          <p:nvPr/>
        </p:nvSpPr>
        <p:spPr bwMode="auto">
          <a:xfrm>
            <a:off x="1955800" y="351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1634" name="Rectangle 18"/>
          <p:cNvSpPr>
            <a:spLocks noChangeArrowheads="1"/>
          </p:cNvSpPr>
          <p:nvPr/>
        </p:nvSpPr>
        <p:spPr bwMode="auto">
          <a:xfrm>
            <a:off x="2413000" y="3517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1635" name="Rectangle 19"/>
          <p:cNvSpPr>
            <a:spLocks noChangeArrowheads="1"/>
          </p:cNvSpPr>
          <p:nvPr/>
        </p:nvSpPr>
        <p:spPr bwMode="auto">
          <a:xfrm>
            <a:off x="2870200" y="3517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1636" name="Rectangle 20"/>
          <p:cNvSpPr>
            <a:spLocks noChangeArrowheads="1"/>
          </p:cNvSpPr>
          <p:nvPr/>
        </p:nvSpPr>
        <p:spPr bwMode="auto">
          <a:xfrm>
            <a:off x="3327400" y="3517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1637" name="Rectangle 21"/>
          <p:cNvSpPr>
            <a:spLocks noChangeArrowheads="1"/>
          </p:cNvSpPr>
          <p:nvPr/>
        </p:nvSpPr>
        <p:spPr bwMode="auto">
          <a:xfrm>
            <a:off x="3789363" y="35179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1638" name="Rectangle 22"/>
          <p:cNvSpPr>
            <a:spLocks noChangeArrowheads="1"/>
          </p:cNvSpPr>
          <p:nvPr/>
        </p:nvSpPr>
        <p:spPr bwMode="auto">
          <a:xfrm>
            <a:off x="4241800" y="3517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1639" name="Rectangle 23"/>
          <p:cNvSpPr>
            <a:spLocks noChangeArrowheads="1"/>
          </p:cNvSpPr>
          <p:nvPr/>
        </p:nvSpPr>
        <p:spPr bwMode="auto">
          <a:xfrm>
            <a:off x="2870200" y="3289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640" name="Rectangle 24"/>
          <p:cNvSpPr>
            <a:spLocks noChangeArrowheads="1"/>
          </p:cNvSpPr>
          <p:nvPr/>
        </p:nvSpPr>
        <p:spPr bwMode="auto">
          <a:xfrm>
            <a:off x="3043238" y="4419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1641" name="Rectangle 25"/>
          <p:cNvSpPr>
            <a:spLocks noChangeArrowheads="1"/>
          </p:cNvSpPr>
          <p:nvPr/>
        </p:nvSpPr>
        <p:spPr bwMode="auto">
          <a:xfrm>
            <a:off x="3500438" y="4419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1642" name="Rectangle 26"/>
          <p:cNvSpPr>
            <a:spLocks noChangeArrowheads="1"/>
          </p:cNvSpPr>
          <p:nvPr/>
        </p:nvSpPr>
        <p:spPr bwMode="auto">
          <a:xfrm>
            <a:off x="3957638" y="4419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1643" name="Rectangle 27"/>
          <p:cNvSpPr>
            <a:spLocks noChangeArrowheads="1"/>
          </p:cNvSpPr>
          <p:nvPr/>
        </p:nvSpPr>
        <p:spPr bwMode="auto">
          <a:xfrm>
            <a:off x="4414838" y="4419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1644" name="Rectangle 28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1645" name="Rectangle 29"/>
          <p:cNvSpPr>
            <a:spLocks noChangeArrowheads="1"/>
          </p:cNvSpPr>
          <p:nvPr/>
        </p:nvSpPr>
        <p:spPr bwMode="auto">
          <a:xfrm>
            <a:off x="5329238" y="4419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1646" name="Rectangle 30"/>
          <p:cNvSpPr>
            <a:spLocks noChangeArrowheads="1"/>
          </p:cNvSpPr>
          <p:nvPr/>
        </p:nvSpPr>
        <p:spPr bwMode="auto">
          <a:xfrm>
            <a:off x="4391025" y="41910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647" name="Rectangle 31"/>
          <p:cNvSpPr>
            <a:spLocks noChangeArrowheads="1"/>
          </p:cNvSpPr>
          <p:nvPr/>
        </p:nvSpPr>
        <p:spPr bwMode="auto">
          <a:xfrm>
            <a:off x="4554538" y="5334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1648" name="Rectangle 32"/>
          <p:cNvSpPr>
            <a:spLocks noChangeArrowheads="1"/>
          </p:cNvSpPr>
          <p:nvPr/>
        </p:nvSpPr>
        <p:spPr bwMode="auto">
          <a:xfrm>
            <a:off x="5011738" y="5334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5468938" y="5334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5926138" y="53340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1651" name="Rectangle 35"/>
          <p:cNvSpPr>
            <a:spLocks noChangeArrowheads="1"/>
          </p:cNvSpPr>
          <p:nvPr/>
        </p:nvSpPr>
        <p:spPr bwMode="auto">
          <a:xfrm>
            <a:off x="6388100" y="5334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1652" name="Rectangle 36"/>
          <p:cNvSpPr>
            <a:spLocks noChangeArrowheads="1"/>
          </p:cNvSpPr>
          <p:nvPr/>
        </p:nvSpPr>
        <p:spPr bwMode="auto">
          <a:xfrm>
            <a:off x="6840538" y="5334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1653" name="Rectangle 37"/>
          <p:cNvSpPr>
            <a:spLocks noChangeArrowheads="1"/>
          </p:cNvSpPr>
          <p:nvPr/>
        </p:nvSpPr>
        <p:spPr bwMode="auto">
          <a:xfrm>
            <a:off x="6388100" y="51054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1654" name="AutoShape 38"/>
          <p:cNvCxnSpPr>
            <a:cxnSpLocks noChangeShapeType="1"/>
            <a:stCxn id="751643" idx="0"/>
            <a:endCxn id="751644" idx="0"/>
          </p:cNvCxnSpPr>
          <p:nvPr/>
        </p:nvCxnSpPr>
        <p:spPr bwMode="auto">
          <a:xfrm rot="5400000" flipV="1">
            <a:off x="4873625" y="4179888"/>
            <a:ext cx="1588" cy="461962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1547-D4CD-4185-979D-D7ACE46E4D97}" type="slidenum">
              <a:rPr lang="en-GB"/>
              <a:pPr/>
              <a:t>32</a:t>
            </a:fld>
            <a:endParaRPr lang="en-GB"/>
          </a:p>
        </p:txBody>
      </p:sp>
      <p:sp>
        <p:nvSpPr>
          <p:cNvPr id="752643" name="Rectangle 3"/>
          <p:cNvSpPr>
            <a:spLocks noChangeArrowheads="1"/>
          </p:cNvSpPr>
          <p:nvPr/>
        </p:nvSpPr>
        <p:spPr bwMode="auto">
          <a:xfrm>
            <a:off x="1600200" y="26289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20574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25146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2971800" y="26289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47" name="Rectangle 7"/>
          <p:cNvSpPr>
            <a:spLocks noChangeArrowheads="1"/>
          </p:cNvSpPr>
          <p:nvPr/>
        </p:nvSpPr>
        <p:spPr bwMode="auto">
          <a:xfrm>
            <a:off x="3433763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886200" y="26289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2038350" y="2400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46990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92710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138430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1841500" y="18288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229870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2755900" y="1828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04813" y="16129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2679700" y="3352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3136900" y="3352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3594100" y="335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4051300" y="335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4513263" y="33528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4965700" y="335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3594100" y="31242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664" name="Rectangle 24"/>
          <p:cNvSpPr>
            <a:spLocks noChangeArrowheads="1"/>
          </p:cNvSpPr>
          <p:nvPr/>
        </p:nvSpPr>
        <p:spPr bwMode="auto">
          <a:xfrm>
            <a:off x="4211638" y="4089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65" name="Rectangle 25"/>
          <p:cNvSpPr>
            <a:spLocks noChangeArrowheads="1"/>
          </p:cNvSpPr>
          <p:nvPr/>
        </p:nvSpPr>
        <p:spPr bwMode="auto">
          <a:xfrm>
            <a:off x="4668838" y="4089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66" name="Rectangle 26"/>
          <p:cNvSpPr>
            <a:spLocks noChangeArrowheads="1"/>
          </p:cNvSpPr>
          <p:nvPr/>
        </p:nvSpPr>
        <p:spPr bwMode="auto">
          <a:xfrm>
            <a:off x="5126038" y="4089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67" name="Rectangle 27"/>
          <p:cNvSpPr>
            <a:spLocks noChangeArrowheads="1"/>
          </p:cNvSpPr>
          <p:nvPr/>
        </p:nvSpPr>
        <p:spPr bwMode="auto">
          <a:xfrm>
            <a:off x="5583238" y="408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68" name="Rectangle 28"/>
          <p:cNvSpPr>
            <a:spLocks noChangeArrowheads="1"/>
          </p:cNvSpPr>
          <p:nvPr/>
        </p:nvSpPr>
        <p:spPr bwMode="auto">
          <a:xfrm>
            <a:off x="6045200" y="40894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69" name="Rectangle 29"/>
          <p:cNvSpPr>
            <a:spLocks noChangeArrowheads="1"/>
          </p:cNvSpPr>
          <p:nvPr/>
        </p:nvSpPr>
        <p:spPr bwMode="auto">
          <a:xfrm>
            <a:off x="6497638" y="4089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70" name="Rectangle 30"/>
          <p:cNvSpPr>
            <a:spLocks noChangeArrowheads="1"/>
          </p:cNvSpPr>
          <p:nvPr/>
        </p:nvSpPr>
        <p:spPr bwMode="auto">
          <a:xfrm>
            <a:off x="5559425" y="38608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671" name="Rectangle 31"/>
          <p:cNvSpPr>
            <a:spLocks noChangeArrowheads="1"/>
          </p:cNvSpPr>
          <p:nvPr/>
        </p:nvSpPr>
        <p:spPr bwMode="auto">
          <a:xfrm>
            <a:off x="5329238" y="4838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72" name="Rectangle 32"/>
          <p:cNvSpPr>
            <a:spLocks noChangeArrowheads="1"/>
          </p:cNvSpPr>
          <p:nvPr/>
        </p:nvSpPr>
        <p:spPr bwMode="auto">
          <a:xfrm>
            <a:off x="5786438" y="4838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73" name="Rectangle 33"/>
          <p:cNvSpPr>
            <a:spLocks noChangeArrowheads="1"/>
          </p:cNvSpPr>
          <p:nvPr/>
        </p:nvSpPr>
        <p:spPr bwMode="auto">
          <a:xfrm>
            <a:off x="6243638" y="4838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74" name="Rectangle 34"/>
          <p:cNvSpPr>
            <a:spLocks noChangeArrowheads="1"/>
          </p:cNvSpPr>
          <p:nvPr/>
        </p:nvSpPr>
        <p:spPr bwMode="auto">
          <a:xfrm>
            <a:off x="6700838" y="4838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75" name="Rectangle 35"/>
          <p:cNvSpPr>
            <a:spLocks noChangeArrowheads="1"/>
          </p:cNvSpPr>
          <p:nvPr/>
        </p:nvSpPr>
        <p:spPr bwMode="auto">
          <a:xfrm>
            <a:off x="7162800" y="4838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76" name="Rectangle 36"/>
          <p:cNvSpPr>
            <a:spLocks noChangeArrowheads="1"/>
          </p:cNvSpPr>
          <p:nvPr/>
        </p:nvSpPr>
        <p:spPr bwMode="auto">
          <a:xfrm>
            <a:off x="7615238" y="48387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77" name="Rectangle 37"/>
          <p:cNvSpPr>
            <a:spLocks noChangeArrowheads="1"/>
          </p:cNvSpPr>
          <p:nvPr/>
        </p:nvSpPr>
        <p:spPr bwMode="auto">
          <a:xfrm>
            <a:off x="7148513" y="463232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678" name="Rectangle 38"/>
          <p:cNvSpPr>
            <a:spLocks noChangeArrowheads="1"/>
          </p:cNvSpPr>
          <p:nvPr/>
        </p:nvSpPr>
        <p:spPr bwMode="auto">
          <a:xfrm>
            <a:off x="5989638" y="5600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2679" name="Rectangle 39"/>
          <p:cNvSpPr>
            <a:spLocks noChangeArrowheads="1"/>
          </p:cNvSpPr>
          <p:nvPr/>
        </p:nvSpPr>
        <p:spPr bwMode="auto">
          <a:xfrm>
            <a:off x="6446838" y="5600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2680" name="Rectangle 40"/>
          <p:cNvSpPr>
            <a:spLocks noChangeArrowheads="1"/>
          </p:cNvSpPr>
          <p:nvPr/>
        </p:nvSpPr>
        <p:spPr bwMode="auto">
          <a:xfrm>
            <a:off x="6904038" y="5600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2681" name="Rectangle 41"/>
          <p:cNvSpPr>
            <a:spLocks noChangeArrowheads="1"/>
          </p:cNvSpPr>
          <p:nvPr/>
        </p:nvSpPr>
        <p:spPr bwMode="auto">
          <a:xfrm>
            <a:off x="7361238" y="56007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2682" name="Rectangle 42"/>
          <p:cNvSpPr>
            <a:spLocks noChangeArrowheads="1"/>
          </p:cNvSpPr>
          <p:nvPr/>
        </p:nvSpPr>
        <p:spPr bwMode="auto">
          <a:xfrm>
            <a:off x="7823200" y="5600700"/>
            <a:ext cx="4572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2683" name="Rectangle 43"/>
          <p:cNvSpPr>
            <a:spLocks noChangeArrowheads="1"/>
          </p:cNvSpPr>
          <p:nvPr/>
        </p:nvSpPr>
        <p:spPr bwMode="auto">
          <a:xfrm>
            <a:off x="8275638" y="56007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2684" name="Rectangle 44"/>
          <p:cNvSpPr>
            <a:spLocks noChangeArrowheads="1"/>
          </p:cNvSpPr>
          <p:nvPr/>
        </p:nvSpPr>
        <p:spPr bwMode="auto">
          <a:xfrm>
            <a:off x="8266113" y="53721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2686" name="AutoShape 46"/>
          <p:cNvCxnSpPr>
            <a:cxnSpLocks noChangeShapeType="1"/>
            <a:stCxn id="752675" idx="0"/>
            <a:endCxn id="752676" idx="0"/>
          </p:cNvCxnSpPr>
          <p:nvPr/>
        </p:nvCxnSpPr>
        <p:spPr bwMode="auto">
          <a:xfrm rot="5400000" flipV="1">
            <a:off x="7616825" y="4603750"/>
            <a:ext cx="1588" cy="452438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</p:cxn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155448"/>
            <a:ext cx="8912543" cy="1252728"/>
          </a:xfrm>
        </p:spPr>
        <p:txBody>
          <a:bodyPr/>
          <a:lstStyle/>
          <a:p>
            <a:r>
              <a:rPr lang="en-GB" dirty="0"/>
              <a:t>Straight 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Straight Selection Sort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84325"/>
            <a:ext cx="8416925" cy="41148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/>
              <a:t>Algorithm</a:t>
            </a:r>
            <a:r>
              <a:rPr lang="en-GB" sz="1600"/>
              <a:t> 	selectionSort (ref </a:t>
            </a:r>
            <a:r>
              <a:rPr lang="en-GB" sz="1600">
                <a:solidFill>
                  <a:srgbClr val="0000FF"/>
                </a:solidFill>
              </a:rPr>
              <a:t>list </a:t>
            </a:r>
            <a:r>
              <a:rPr lang="en-GB" sz="1600"/>
              <a:t>&lt;array&gt;, val </a:t>
            </a:r>
            <a:r>
              <a:rPr lang="en-GB" sz="1600">
                <a:solidFill>
                  <a:srgbClr val="0000FF"/>
                </a:solidFill>
              </a:rPr>
              <a:t>last</a:t>
            </a:r>
            <a:r>
              <a:rPr lang="en-GB" sz="160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Sorts list[1..last] using straight selection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	</a:t>
            </a:r>
            <a:r>
              <a:rPr lang="en-GB" sz="1600" b="1"/>
              <a:t>Pre</a:t>
            </a:r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list </a:t>
            </a:r>
            <a:r>
              <a:rPr lang="en-GB" sz="1600"/>
              <a:t>contains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				</a:t>
            </a:r>
            <a:r>
              <a:rPr lang="en-GB" sz="1600">
                <a:solidFill>
                  <a:srgbClr val="0000FF"/>
                </a:solidFill>
              </a:rPr>
              <a:t>last </a:t>
            </a:r>
            <a:r>
              <a:rPr lang="en-GB" sz="1600"/>
              <a:t>is index to last element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	</a:t>
            </a:r>
            <a:r>
              <a:rPr lang="en-GB" sz="1600" b="1"/>
              <a:t>Post		</a:t>
            </a:r>
            <a:r>
              <a:rPr lang="en-GB" sz="160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>
                <a:solidFill>
                  <a:srgbClr val="0000FF"/>
                </a:solidFill>
              </a:rPr>
              <a:t>1    	</a:t>
            </a:r>
            <a:r>
              <a:rPr lang="en-GB" sz="1600"/>
              <a:t>current =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>
                <a:solidFill>
                  <a:srgbClr val="0000FF"/>
                </a:solidFill>
              </a:rPr>
              <a:t>2</a:t>
            </a:r>
            <a:r>
              <a:rPr lang="en-GB" sz="1600"/>
              <a:t>	loop (current &lt; last)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>
                <a:solidFill>
                  <a:srgbClr val="0000FF"/>
                </a:solidFill>
              </a:rPr>
              <a:t>	1</a:t>
            </a:r>
            <a:r>
              <a:rPr lang="en-GB" sz="1600"/>
              <a:t>	smallest = current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2</a:t>
            </a:r>
            <a:r>
              <a:rPr lang="en-GB" sz="1600"/>
              <a:t>	walker = current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3</a:t>
            </a:r>
            <a:r>
              <a:rPr lang="en-GB" sz="1600"/>
              <a:t>	loop (walker &lt;= last)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1</a:t>
            </a:r>
            <a:r>
              <a:rPr lang="en-GB" sz="1600"/>
              <a:t>		if (list[walker] &lt; list[smallest])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		</a:t>
            </a:r>
            <a:r>
              <a:rPr lang="en-GB" sz="1600">
                <a:solidFill>
                  <a:srgbClr val="0000FF"/>
                </a:solidFill>
              </a:rPr>
              <a:t>1</a:t>
            </a:r>
            <a:r>
              <a:rPr lang="en-GB" sz="1600"/>
              <a:t>	smallest = walker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2</a:t>
            </a:r>
            <a:r>
              <a:rPr lang="en-GB" sz="1600"/>
              <a:t>		walker = walker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4</a:t>
            </a:r>
            <a:r>
              <a:rPr lang="en-GB" sz="1600"/>
              <a:t>	exchange (list, current, smallest)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/>
              <a:t>	</a:t>
            </a:r>
            <a:r>
              <a:rPr lang="en-GB" sz="1600">
                <a:solidFill>
                  <a:srgbClr val="0000FF"/>
                </a:solidFill>
              </a:rPr>
              <a:t>5</a:t>
            </a:r>
            <a:r>
              <a:rPr lang="en-GB" sz="1600"/>
              <a:t>	current = current + 1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>
                <a:solidFill>
                  <a:srgbClr val="0000FF"/>
                </a:solidFill>
              </a:rPr>
              <a:t>3</a:t>
            </a:r>
            <a:r>
              <a:rPr lang="en-GB" sz="160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/>
              <a:t>End</a:t>
            </a:r>
            <a:r>
              <a:rPr lang="en-GB" sz="1600"/>
              <a:t>	 selectionSort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08A-ED29-4F24-89C7-EE86091251AC}" type="slidenum">
              <a:rPr lang="en-GB"/>
              <a:pPr/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 Sort</a:t>
            </a:r>
          </a:p>
        </p:txBody>
      </p:sp>
      <p:sp>
        <p:nvSpPr>
          <p:cNvPr id="695301" name="Rectangle 5"/>
          <p:cNvSpPr>
            <a:spLocks noGrp="1" noChangeArrowheads="1"/>
          </p:cNvSpPr>
          <p:nvPr>
            <p:ph idx="1"/>
          </p:nvPr>
        </p:nvSpPr>
        <p:spPr>
          <a:xfrm>
            <a:off x="190500" y="1549400"/>
            <a:ext cx="9217185" cy="4851401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3333CC"/>
                </a:solidFill>
              </a:rPr>
              <a:t>heap</a:t>
            </a:r>
            <a:r>
              <a:rPr lang="en-GB" dirty="0" smtClean="0"/>
              <a:t> is a binary tree structure such that:</a:t>
            </a:r>
          </a:p>
          <a:p>
            <a:pPr lvl="1">
              <a:buClr>
                <a:schemeClr val="accent1"/>
              </a:buClr>
            </a:pPr>
            <a:r>
              <a:rPr lang="en-GB" dirty="0" smtClean="0"/>
              <a:t>The tree is </a:t>
            </a:r>
            <a:r>
              <a:rPr lang="en-GB" dirty="0" smtClean="0">
                <a:solidFill>
                  <a:srgbClr val="3333CC"/>
                </a:solidFill>
              </a:rPr>
              <a:t>complete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3333CC"/>
                </a:solidFill>
              </a:rPr>
              <a:t>nearly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>
                <a:solidFill>
                  <a:srgbClr val="3333CC"/>
                </a:solidFill>
              </a:rPr>
              <a:t>complete</a:t>
            </a:r>
            <a:endParaRPr lang="en-GB" dirty="0" smtClean="0">
              <a:solidFill>
                <a:srgbClr val="3333CC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en-GB" dirty="0" smtClean="0"/>
              <a:t>The key value of each node is </a:t>
            </a:r>
            <a:r>
              <a:rPr lang="en-GB" dirty="0" smtClean="0">
                <a:solidFill>
                  <a:srgbClr val="3333CC"/>
                </a:solidFill>
              </a:rPr>
              <a:t>&gt;=</a:t>
            </a:r>
            <a:r>
              <a:rPr lang="en-GB" dirty="0" smtClean="0"/>
              <a:t> the key value of each of its descendents (</a:t>
            </a:r>
            <a:r>
              <a:rPr lang="en-GB" dirty="0" smtClean="0">
                <a:solidFill>
                  <a:srgbClr val="3333CC"/>
                </a:solidFill>
              </a:rPr>
              <a:t>max-heap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</a:t>
            </a:r>
            <a:r>
              <a:rPr lang="en-GB" dirty="0"/>
              <a:t>unsorted </a:t>
            </a:r>
            <a:r>
              <a:rPr lang="en-GB" dirty="0" err="1"/>
              <a:t>sublist</a:t>
            </a:r>
            <a:r>
              <a:rPr lang="en-GB" dirty="0"/>
              <a:t>  is organized into a </a:t>
            </a:r>
            <a:r>
              <a:rPr lang="en-GB" dirty="0">
                <a:solidFill>
                  <a:srgbClr val="3333CC"/>
                </a:solidFill>
              </a:rPr>
              <a:t>heap</a:t>
            </a:r>
            <a:r>
              <a:rPr lang="en-GB" dirty="0" smtClean="0"/>
              <a:t>.</a:t>
            </a:r>
            <a:endParaRPr lang="en-GB" dirty="0"/>
          </a:p>
          <a:p>
            <a:pPr>
              <a:spcBef>
                <a:spcPct val="0"/>
              </a:spcBef>
            </a:pPr>
            <a:r>
              <a:rPr lang="en-GB" dirty="0"/>
              <a:t>In each pass, in the unsorted </a:t>
            </a:r>
            <a:r>
              <a:rPr lang="en-GB" dirty="0" err="1"/>
              <a:t>sublist</a:t>
            </a:r>
            <a:r>
              <a:rPr lang="en-GB" dirty="0"/>
              <a:t>, the largest element is </a:t>
            </a:r>
            <a:r>
              <a:rPr lang="en-GB" dirty="0">
                <a:solidFill>
                  <a:srgbClr val="3333CC"/>
                </a:solidFill>
              </a:rPr>
              <a:t>selected</a:t>
            </a:r>
            <a:r>
              <a:rPr lang="en-GB" dirty="0"/>
              <a:t> and </a:t>
            </a:r>
            <a:r>
              <a:rPr lang="en-GB" dirty="0">
                <a:solidFill>
                  <a:srgbClr val="3333CC"/>
                </a:solidFill>
              </a:rPr>
              <a:t>exchanged</a:t>
            </a:r>
            <a:r>
              <a:rPr lang="en-GB" dirty="0"/>
              <a:t> with the last element.</a:t>
            </a:r>
          </a:p>
          <a:p>
            <a:pPr>
              <a:buFontTx/>
              <a:buNone/>
            </a:pPr>
            <a:r>
              <a:rPr lang="en-GB" dirty="0"/>
              <a:t>	Then the heap is </a:t>
            </a:r>
            <a:r>
              <a:rPr lang="en-GB" dirty="0" err="1">
                <a:solidFill>
                  <a:srgbClr val="3333CC"/>
                </a:solidFill>
              </a:rPr>
              <a:t>reheaped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7DA4-E41C-490E-8C27-09E9651C07E6}" type="slidenum">
              <a:rPr lang="en-GB"/>
              <a:pPr/>
              <a:t>34</a:t>
            </a:fld>
            <a:endParaRPr lang="en-GB"/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6122988" y="5407025"/>
            <a:ext cx="17526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7875588" y="517842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4" name="Line 8"/>
          <p:cNvSpPr>
            <a:spLocks noChangeShapeType="1"/>
          </p:cNvSpPr>
          <p:nvPr/>
        </p:nvSpPr>
        <p:spPr bwMode="auto">
          <a:xfrm>
            <a:off x="6135688" y="6080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5305" name="Text Box 9"/>
          <p:cNvSpPr txBox="1">
            <a:spLocks noChangeArrowheads="1"/>
          </p:cNvSpPr>
          <p:nvPr/>
        </p:nvSpPr>
        <p:spPr bwMode="auto">
          <a:xfrm>
            <a:off x="6732588" y="60928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heap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7951788" y="5407025"/>
            <a:ext cx="9144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7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 Sort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F7FB-E247-4159-853C-CF7E52F32E8C}" type="slidenum">
              <a:rPr lang="en-GB"/>
              <a:pPr/>
              <a:t>35</a:t>
            </a:fld>
            <a:endParaRPr lang="en-GB"/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36576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1148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697351" name="Rectangle 7"/>
          <p:cNvSpPr>
            <a:spLocks noChangeArrowheads="1"/>
          </p:cNvSpPr>
          <p:nvPr/>
        </p:nvSpPr>
        <p:spPr bwMode="auto">
          <a:xfrm>
            <a:off x="54864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697352" name="Rectangle 8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6402388" y="2008188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9" name="Oval 15"/>
          <p:cNvSpPr>
            <a:spLocks noChangeArrowheads="1"/>
          </p:cNvSpPr>
          <p:nvPr/>
        </p:nvSpPr>
        <p:spPr bwMode="auto">
          <a:xfrm>
            <a:off x="5105400" y="3505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697360" name="AutoShape 16"/>
          <p:cNvCxnSpPr>
            <a:cxnSpLocks noChangeShapeType="1"/>
            <a:stCxn id="697359" idx="3"/>
            <a:endCxn id="697362" idx="7"/>
          </p:cNvCxnSpPr>
          <p:nvPr/>
        </p:nvCxnSpPr>
        <p:spPr bwMode="auto">
          <a:xfrm flipH="1">
            <a:off x="4646613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97361" name="AutoShape 17"/>
          <p:cNvCxnSpPr>
            <a:cxnSpLocks noChangeShapeType="1"/>
            <a:stCxn id="697359" idx="5"/>
            <a:endCxn id="697367" idx="1"/>
          </p:cNvCxnSpPr>
          <p:nvPr/>
        </p:nvCxnSpPr>
        <p:spPr bwMode="auto">
          <a:xfrm>
            <a:off x="5561013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7362" name="Oval 18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78</a:t>
            </a:r>
          </a:p>
        </p:txBody>
      </p:sp>
      <p:sp>
        <p:nvSpPr>
          <p:cNvPr id="697363" name="Oval 19"/>
          <p:cNvSpPr>
            <a:spLocks noChangeArrowheads="1"/>
          </p:cNvSpPr>
          <p:nvPr/>
        </p:nvSpPr>
        <p:spPr bwMode="auto">
          <a:xfrm>
            <a:off x="3581400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697364" name="Oval 20"/>
          <p:cNvSpPr>
            <a:spLocks noChangeArrowheads="1"/>
          </p:cNvSpPr>
          <p:nvPr/>
        </p:nvSpPr>
        <p:spPr bwMode="auto">
          <a:xfrm>
            <a:off x="4724400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32</a:t>
            </a:r>
          </a:p>
        </p:txBody>
      </p:sp>
      <p:cxnSp>
        <p:nvCxnSpPr>
          <p:cNvPr id="697365" name="AutoShape 21"/>
          <p:cNvCxnSpPr>
            <a:cxnSpLocks noChangeShapeType="1"/>
            <a:stCxn id="697362" idx="3"/>
            <a:endCxn id="697363" idx="0"/>
          </p:cNvCxnSpPr>
          <p:nvPr/>
        </p:nvCxnSpPr>
        <p:spPr bwMode="auto">
          <a:xfrm flipH="1">
            <a:off x="3848100" y="4373563"/>
            <a:ext cx="4206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97366" name="AutoShape 22"/>
          <p:cNvCxnSpPr>
            <a:cxnSpLocks noChangeShapeType="1"/>
            <a:stCxn id="697362" idx="5"/>
            <a:endCxn id="697364" idx="0"/>
          </p:cNvCxnSpPr>
          <p:nvPr/>
        </p:nvCxnSpPr>
        <p:spPr bwMode="auto">
          <a:xfrm>
            <a:off x="4646613" y="4373563"/>
            <a:ext cx="344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7367" name="Oval 23"/>
          <p:cNvSpPr>
            <a:spLocks noChangeArrowheads="1"/>
          </p:cNvSpPr>
          <p:nvPr/>
        </p:nvSpPr>
        <p:spPr bwMode="auto">
          <a:xfrm>
            <a:off x="6019800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45</a:t>
            </a:r>
          </a:p>
        </p:txBody>
      </p:sp>
      <p:sp>
        <p:nvSpPr>
          <p:cNvPr id="697368" name="Oval 24"/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56</a:t>
            </a:r>
          </a:p>
        </p:txBody>
      </p:sp>
      <p:cxnSp>
        <p:nvCxnSpPr>
          <p:cNvPr id="697369" name="AutoShape 25"/>
          <p:cNvCxnSpPr>
            <a:cxnSpLocks noChangeShapeType="1"/>
            <a:stCxn id="697367" idx="3"/>
            <a:endCxn id="697368" idx="0"/>
          </p:cNvCxnSpPr>
          <p:nvPr/>
        </p:nvCxnSpPr>
        <p:spPr bwMode="auto">
          <a:xfrm flipH="1">
            <a:off x="5753100" y="4373563"/>
            <a:ext cx="3444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7372" name="Text Box 28"/>
          <p:cNvSpPr txBox="1">
            <a:spLocks noChangeArrowheads="1"/>
          </p:cNvSpPr>
          <p:nvPr/>
        </p:nvSpPr>
        <p:spPr bwMode="auto">
          <a:xfrm>
            <a:off x="5105400" y="3886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[0]</a:t>
            </a:r>
          </a:p>
        </p:txBody>
      </p:sp>
      <p:sp>
        <p:nvSpPr>
          <p:cNvPr id="697373" name="Text Box 29"/>
          <p:cNvSpPr txBox="1">
            <a:spLocks noChangeArrowheads="1"/>
          </p:cNvSpPr>
          <p:nvPr/>
        </p:nvSpPr>
        <p:spPr bwMode="auto">
          <a:xfrm>
            <a:off x="41910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[1]</a:t>
            </a:r>
          </a:p>
        </p:txBody>
      </p:sp>
      <p:sp>
        <p:nvSpPr>
          <p:cNvPr id="697374" name="Text Box 30"/>
          <p:cNvSpPr txBox="1">
            <a:spLocks noChangeArrowheads="1"/>
          </p:cNvSpPr>
          <p:nvPr/>
        </p:nvSpPr>
        <p:spPr bwMode="auto">
          <a:xfrm>
            <a:off x="60198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[2]</a:t>
            </a:r>
          </a:p>
        </p:txBody>
      </p:sp>
      <p:sp>
        <p:nvSpPr>
          <p:cNvPr id="697375" name="Text Box 31"/>
          <p:cNvSpPr txBox="1">
            <a:spLocks noChangeArrowheads="1"/>
          </p:cNvSpPr>
          <p:nvPr/>
        </p:nvSpPr>
        <p:spPr bwMode="auto">
          <a:xfrm>
            <a:off x="3581400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[3]</a:t>
            </a:r>
          </a:p>
        </p:txBody>
      </p:sp>
      <p:sp>
        <p:nvSpPr>
          <p:cNvPr id="697376" name="Text Box 32"/>
          <p:cNvSpPr txBox="1">
            <a:spLocks noChangeArrowheads="1"/>
          </p:cNvSpPr>
          <p:nvPr/>
        </p:nvSpPr>
        <p:spPr bwMode="auto">
          <a:xfrm>
            <a:off x="4724400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[4]</a:t>
            </a:r>
          </a:p>
        </p:txBody>
      </p:sp>
      <p:sp>
        <p:nvSpPr>
          <p:cNvPr id="697377" name="Text Box 33"/>
          <p:cNvSpPr txBox="1">
            <a:spLocks noChangeArrowheads="1"/>
          </p:cNvSpPr>
          <p:nvPr/>
        </p:nvSpPr>
        <p:spPr bwMode="auto">
          <a:xfrm>
            <a:off x="5486400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8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 Sort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5D8-3F46-4E80-967F-8DE920EE2008}" type="slidenum">
              <a:rPr lang="en-GB"/>
              <a:pPr/>
              <a:t>36</a:t>
            </a:fld>
            <a:endParaRPr lang="en-GB"/>
          </a:p>
        </p:txBody>
      </p:sp>
      <p:sp>
        <p:nvSpPr>
          <p:cNvPr id="756739" name="Rectangle 3"/>
          <p:cNvSpPr>
            <a:spLocks noChangeArrowheads="1"/>
          </p:cNvSpPr>
          <p:nvPr/>
        </p:nvSpPr>
        <p:spPr bwMode="auto">
          <a:xfrm>
            <a:off x="10683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15255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6741" name="Rectangle 5"/>
          <p:cNvSpPr>
            <a:spLocks noChangeArrowheads="1"/>
          </p:cNvSpPr>
          <p:nvPr/>
        </p:nvSpPr>
        <p:spPr bwMode="auto">
          <a:xfrm>
            <a:off x="19827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6742" name="Rectangle 6"/>
          <p:cNvSpPr>
            <a:spLocks noChangeArrowheads="1"/>
          </p:cNvSpPr>
          <p:nvPr/>
        </p:nvSpPr>
        <p:spPr bwMode="auto">
          <a:xfrm>
            <a:off x="24399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6743" name="Rectangle 7"/>
          <p:cNvSpPr>
            <a:spLocks noChangeArrowheads="1"/>
          </p:cNvSpPr>
          <p:nvPr/>
        </p:nvSpPr>
        <p:spPr bwMode="auto">
          <a:xfrm>
            <a:off x="28971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6744" name="Rectangle 8"/>
          <p:cNvSpPr>
            <a:spLocks noChangeArrowheads="1"/>
          </p:cNvSpPr>
          <p:nvPr/>
        </p:nvSpPr>
        <p:spPr bwMode="auto">
          <a:xfrm>
            <a:off x="3354388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6745" name="Rectangle 9"/>
          <p:cNvSpPr>
            <a:spLocks noChangeArrowheads="1"/>
          </p:cNvSpPr>
          <p:nvPr/>
        </p:nvSpPr>
        <p:spPr bwMode="auto">
          <a:xfrm>
            <a:off x="3813175" y="2008188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46" name="Oval 10"/>
          <p:cNvSpPr>
            <a:spLocks noChangeArrowheads="1"/>
          </p:cNvSpPr>
          <p:nvPr/>
        </p:nvSpPr>
        <p:spPr bwMode="auto">
          <a:xfrm>
            <a:off x="2516188" y="3505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56747" name="AutoShape 11"/>
          <p:cNvCxnSpPr>
            <a:cxnSpLocks noChangeShapeType="1"/>
            <a:stCxn id="756746" idx="3"/>
            <a:endCxn id="756749" idx="7"/>
          </p:cNvCxnSpPr>
          <p:nvPr/>
        </p:nvCxnSpPr>
        <p:spPr bwMode="auto">
          <a:xfrm flipH="1">
            <a:off x="2057400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6748" name="AutoShape 12"/>
          <p:cNvCxnSpPr>
            <a:cxnSpLocks noChangeShapeType="1"/>
            <a:stCxn id="756746" idx="5"/>
            <a:endCxn id="756754" idx="1"/>
          </p:cNvCxnSpPr>
          <p:nvPr/>
        </p:nvCxnSpPr>
        <p:spPr bwMode="auto">
          <a:xfrm>
            <a:off x="2971800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49" name="Oval 13"/>
          <p:cNvSpPr>
            <a:spLocks noChangeArrowheads="1"/>
          </p:cNvSpPr>
          <p:nvPr/>
        </p:nvSpPr>
        <p:spPr bwMode="auto">
          <a:xfrm>
            <a:off x="1601788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78</a:t>
            </a:r>
          </a:p>
        </p:txBody>
      </p:sp>
      <p:sp>
        <p:nvSpPr>
          <p:cNvPr id="756750" name="Oval 14"/>
          <p:cNvSpPr>
            <a:spLocks noChangeArrowheads="1"/>
          </p:cNvSpPr>
          <p:nvPr/>
        </p:nvSpPr>
        <p:spPr bwMode="auto">
          <a:xfrm>
            <a:off x="992188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56751" name="Oval 15"/>
          <p:cNvSpPr>
            <a:spLocks noChangeArrowheads="1"/>
          </p:cNvSpPr>
          <p:nvPr/>
        </p:nvSpPr>
        <p:spPr bwMode="auto">
          <a:xfrm>
            <a:off x="2135188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32</a:t>
            </a:r>
          </a:p>
        </p:txBody>
      </p:sp>
      <p:cxnSp>
        <p:nvCxnSpPr>
          <p:cNvPr id="756752" name="AutoShape 16"/>
          <p:cNvCxnSpPr>
            <a:cxnSpLocks noChangeShapeType="1"/>
            <a:stCxn id="756749" idx="3"/>
            <a:endCxn id="756750" idx="0"/>
          </p:cNvCxnSpPr>
          <p:nvPr/>
        </p:nvCxnSpPr>
        <p:spPr bwMode="auto">
          <a:xfrm flipH="1">
            <a:off x="1258888" y="4373563"/>
            <a:ext cx="4206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6753" name="AutoShape 17"/>
          <p:cNvCxnSpPr>
            <a:cxnSpLocks noChangeShapeType="1"/>
            <a:stCxn id="756749" idx="5"/>
            <a:endCxn id="756751" idx="0"/>
          </p:cNvCxnSpPr>
          <p:nvPr/>
        </p:nvCxnSpPr>
        <p:spPr bwMode="auto">
          <a:xfrm>
            <a:off x="2057400" y="4373563"/>
            <a:ext cx="3444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54" name="Oval 18"/>
          <p:cNvSpPr>
            <a:spLocks noChangeArrowheads="1"/>
          </p:cNvSpPr>
          <p:nvPr/>
        </p:nvSpPr>
        <p:spPr bwMode="auto">
          <a:xfrm>
            <a:off x="3430588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45</a:t>
            </a:r>
          </a:p>
        </p:txBody>
      </p:sp>
      <p:sp>
        <p:nvSpPr>
          <p:cNvPr id="756755" name="Oval 19"/>
          <p:cNvSpPr>
            <a:spLocks noChangeArrowheads="1"/>
          </p:cNvSpPr>
          <p:nvPr/>
        </p:nvSpPr>
        <p:spPr bwMode="auto">
          <a:xfrm>
            <a:off x="2897188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56</a:t>
            </a:r>
          </a:p>
        </p:txBody>
      </p:sp>
      <p:cxnSp>
        <p:nvCxnSpPr>
          <p:cNvPr id="756756" name="AutoShape 20"/>
          <p:cNvCxnSpPr>
            <a:cxnSpLocks noChangeShapeType="1"/>
            <a:stCxn id="756754" idx="3"/>
            <a:endCxn id="756755" idx="0"/>
          </p:cNvCxnSpPr>
          <p:nvPr/>
        </p:nvCxnSpPr>
        <p:spPr bwMode="auto">
          <a:xfrm flipH="1">
            <a:off x="3163888" y="4373563"/>
            <a:ext cx="344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57" name="Text Box 21"/>
          <p:cNvSpPr txBox="1">
            <a:spLocks noChangeArrowheads="1"/>
          </p:cNvSpPr>
          <p:nvPr/>
        </p:nvSpPr>
        <p:spPr bwMode="auto">
          <a:xfrm>
            <a:off x="2516188" y="3886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[0]</a:t>
            </a:r>
          </a:p>
        </p:txBody>
      </p:sp>
      <p:sp>
        <p:nvSpPr>
          <p:cNvPr id="756758" name="Text Box 22"/>
          <p:cNvSpPr txBox="1">
            <a:spLocks noChangeArrowheads="1"/>
          </p:cNvSpPr>
          <p:nvPr/>
        </p:nvSpPr>
        <p:spPr bwMode="auto">
          <a:xfrm>
            <a:off x="1601788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[1]</a:t>
            </a:r>
          </a:p>
        </p:txBody>
      </p:sp>
      <p:sp>
        <p:nvSpPr>
          <p:cNvPr id="756759" name="Text Box 23"/>
          <p:cNvSpPr txBox="1">
            <a:spLocks noChangeArrowheads="1"/>
          </p:cNvSpPr>
          <p:nvPr/>
        </p:nvSpPr>
        <p:spPr bwMode="auto">
          <a:xfrm>
            <a:off x="3430588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[2]</a:t>
            </a:r>
          </a:p>
        </p:txBody>
      </p:sp>
      <p:sp>
        <p:nvSpPr>
          <p:cNvPr id="756760" name="Text Box 24"/>
          <p:cNvSpPr txBox="1">
            <a:spLocks noChangeArrowheads="1"/>
          </p:cNvSpPr>
          <p:nvPr/>
        </p:nvSpPr>
        <p:spPr bwMode="auto">
          <a:xfrm>
            <a:off x="992188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[3]</a:t>
            </a:r>
          </a:p>
        </p:txBody>
      </p:sp>
      <p:sp>
        <p:nvSpPr>
          <p:cNvPr id="756761" name="Text Box 25"/>
          <p:cNvSpPr txBox="1">
            <a:spLocks noChangeArrowheads="1"/>
          </p:cNvSpPr>
          <p:nvPr/>
        </p:nvSpPr>
        <p:spPr bwMode="auto">
          <a:xfrm>
            <a:off x="2135188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[4]</a:t>
            </a:r>
          </a:p>
        </p:txBody>
      </p:sp>
      <p:sp>
        <p:nvSpPr>
          <p:cNvPr id="756762" name="Text Box 26"/>
          <p:cNvSpPr txBox="1">
            <a:spLocks noChangeArrowheads="1"/>
          </p:cNvSpPr>
          <p:nvPr/>
        </p:nvSpPr>
        <p:spPr bwMode="auto">
          <a:xfrm>
            <a:off x="2897188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[5]</a:t>
            </a:r>
          </a:p>
        </p:txBody>
      </p:sp>
      <p:sp>
        <p:nvSpPr>
          <p:cNvPr id="756763" name="Rectangle 27"/>
          <p:cNvSpPr>
            <a:spLocks noChangeArrowheads="1"/>
          </p:cNvSpPr>
          <p:nvPr/>
        </p:nvSpPr>
        <p:spPr bwMode="auto">
          <a:xfrm>
            <a:off x="6137275" y="2209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6764" name="Rectangle 28"/>
          <p:cNvSpPr>
            <a:spLocks noChangeArrowheads="1"/>
          </p:cNvSpPr>
          <p:nvPr/>
        </p:nvSpPr>
        <p:spPr bwMode="auto">
          <a:xfrm>
            <a:off x="65944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6765" name="Rectangle 29"/>
          <p:cNvSpPr>
            <a:spLocks noChangeArrowheads="1"/>
          </p:cNvSpPr>
          <p:nvPr/>
        </p:nvSpPr>
        <p:spPr bwMode="auto">
          <a:xfrm>
            <a:off x="70516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6766" name="Rectangle 30"/>
          <p:cNvSpPr>
            <a:spLocks noChangeArrowheads="1"/>
          </p:cNvSpPr>
          <p:nvPr/>
        </p:nvSpPr>
        <p:spPr bwMode="auto">
          <a:xfrm>
            <a:off x="75088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6767" name="Rectangle 31"/>
          <p:cNvSpPr>
            <a:spLocks noChangeArrowheads="1"/>
          </p:cNvSpPr>
          <p:nvPr/>
        </p:nvSpPr>
        <p:spPr bwMode="auto">
          <a:xfrm>
            <a:off x="79660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6768" name="Rectangle 32"/>
          <p:cNvSpPr>
            <a:spLocks noChangeArrowheads="1"/>
          </p:cNvSpPr>
          <p:nvPr/>
        </p:nvSpPr>
        <p:spPr bwMode="auto">
          <a:xfrm>
            <a:off x="84232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6769" name="Rectangle 33"/>
          <p:cNvSpPr>
            <a:spLocks noChangeArrowheads="1"/>
          </p:cNvSpPr>
          <p:nvPr/>
        </p:nvSpPr>
        <p:spPr bwMode="auto">
          <a:xfrm>
            <a:off x="8882063" y="2008188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70" name="Oval 34"/>
          <p:cNvSpPr>
            <a:spLocks noChangeArrowheads="1"/>
          </p:cNvSpPr>
          <p:nvPr/>
        </p:nvSpPr>
        <p:spPr bwMode="auto">
          <a:xfrm>
            <a:off x="7585075" y="3505200"/>
            <a:ext cx="533400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78</a:t>
            </a:r>
          </a:p>
        </p:txBody>
      </p:sp>
      <p:cxnSp>
        <p:nvCxnSpPr>
          <p:cNvPr id="756771" name="AutoShape 35"/>
          <p:cNvCxnSpPr>
            <a:cxnSpLocks noChangeShapeType="1"/>
            <a:stCxn id="756770" idx="3"/>
            <a:endCxn id="756773" idx="7"/>
          </p:cNvCxnSpPr>
          <p:nvPr/>
        </p:nvCxnSpPr>
        <p:spPr bwMode="auto">
          <a:xfrm flipH="1">
            <a:off x="7126288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6772" name="AutoShape 36"/>
          <p:cNvCxnSpPr>
            <a:cxnSpLocks noChangeShapeType="1"/>
            <a:stCxn id="756770" idx="5"/>
            <a:endCxn id="756778" idx="1"/>
          </p:cNvCxnSpPr>
          <p:nvPr/>
        </p:nvCxnSpPr>
        <p:spPr bwMode="auto">
          <a:xfrm>
            <a:off x="8040688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73" name="Oval 37"/>
          <p:cNvSpPr>
            <a:spLocks noChangeArrowheads="1"/>
          </p:cNvSpPr>
          <p:nvPr/>
        </p:nvSpPr>
        <p:spPr bwMode="auto">
          <a:xfrm>
            <a:off x="6670675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32</a:t>
            </a:r>
          </a:p>
        </p:txBody>
      </p:sp>
      <p:sp>
        <p:nvSpPr>
          <p:cNvPr id="756774" name="Oval 38"/>
          <p:cNvSpPr>
            <a:spLocks noChangeArrowheads="1"/>
          </p:cNvSpPr>
          <p:nvPr/>
        </p:nvSpPr>
        <p:spPr bwMode="auto">
          <a:xfrm>
            <a:off x="6061075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56775" name="Oval 39"/>
          <p:cNvSpPr>
            <a:spLocks noChangeArrowheads="1"/>
          </p:cNvSpPr>
          <p:nvPr/>
        </p:nvSpPr>
        <p:spPr bwMode="auto">
          <a:xfrm>
            <a:off x="7204075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56776" name="AutoShape 40"/>
          <p:cNvCxnSpPr>
            <a:cxnSpLocks noChangeShapeType="1"/>
            <a:stCxn id="756773" idx="3"/>
            <a:endCxn id="756774" idx="0"/>
          </p:cNvCxnSpPr>
          <p:nvPr/>
        </p:nvCxnSpPr>
        <p:spPr bwMode="auto">
          <a:xfrm flipH="1">
            <a:off x="6327775" y="4373563"/>
            <a:ext cx="4206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6777" name="AutoShape 41"/>
          <p:cNvCxnSpPr>
            <a:cxnSpLocks noChangeShapeType="1"/>
            <a:stCxn id="756773" idx="5"/>
            <a:endCxn id="756775" idx="0"/>
          </p:cNvCxnSpPr>
          <p:nvPr/>
        </p:nvCxnSpPr>
        <p:spPr bwMode="auto">
          <a:xfrm>
            <a:off x="7126288" y="4373563"/>
            <a:ext cx="344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78" name="Oval 42"/>
          <p:cNvSpPr>
            <a:spLocks noChangeArrowheads="1"/>
          </p:cNvSpPr>
          <p:nvPr/>
        </p:nvSpPr>
        <p:spPr bwMode="auto">
          <a:xfrm>
            <a:off x="8499475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56</a:t>
            </a:r>
          </a:p>
        </p:txBody>
      </p:sp>
      <p:sp>
        <p:nvSpPr>
          <p:cNvPr id="756779" name="Oval 43"/>
          <p:cNvSpPr>
            <a:spLocks noChangeArrowheads="1"/>
          </p:cNvSpPr>
          <p:nvPr/>
        </p:nvSpPr>
        <p:spPr bwMode="auto">
          <a:xfrm>
            <a:off x="7966075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45</a:t>
            </a:r>
          </a:p>
        </p:txBody>
      </p:sp>
      <p:cxnSp>
        <p:nvCxnSpPr>
          <p:cNvPr id="756780" name="AutoShape 44"/>
          <p:cNvCxnSpPr>
            <a:cxnSpLocks noChangeShapeType="1"/>
            <a:stCxn id="756778" idx="3"/>
            <a:endCxn id="756779" idx="0"/>
          </p:cNvCxnSpPr>
          <p:nvPr/>
        </p:nvCxnSpPr>
        <p:spPr bwMode="auto">
          <a:xfrm flipH="1">
            <a:off x="8232775" y="4373563"/>
            <a:ext cx="3444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6781" name="Text Box 45"/>
          <p:cNvSpPr txBox="1">
            <a:spLocks noChangeArrowheads="1"/>
          </p:cNvSpPr>
          <p:nvPr/>
        </p:nvSpPr>
        <p:spPr bwMode="auto">
          <a:xfrm>
            <a:off x="7585075" y="3886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[0]</a:t>
            </a:r>
          </a:p>
        </p:txBody>
      </p:sp>
      <p:sp>
        <p:nvSpPr>
          <p:cNvPr id="756782" name="Text Box 46"/>
          <p:cNvSpPr txBox="1">
            <a:spLocks noChangeArrowheads="1"/>
          </p:cNvSpPr>
          <p:nvPr/>
        </p:nvSpPr>
        <p:spPr bwMode="auto">
          <a:xfrm>
            <a:off x="6670675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[1]</a:t>
            </a:r>
          </a:p>
        </p:txBody>
      </p:sp>
      <p:sp>
        <p:nvSpPr>
          <p:cNvPr id="756783" name="Text Box 47"/>
          <p:cNvSpPr txBox="1">
            <a:spLocks noChangeArrowheads="1"/>
          </p:cNvSpPr>
          <p:nvPr/>
        </p:nvSpPr>
        <p:spPr bwMode="auto">
          <a:xfrm>
            <a:off x="8499475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[2]</a:t>
            </a:r>
          </a:p>
        </p:txBody>
      </p:sp>
      <p:sp>
        <p:nvSpPr>
          <p:cNvPr id="756784" name="Text Box 48"/>
          <p:cNvSpPr txBox="1">
            <a:spLocks noChangeArrowheads="1"/>
          </p:cNvSpPr>
          <p:nvPr/>
        </p:nvSpPr>
        <p:spPr bwMode="auto">
          <a:xfrm>
            <a:off x="6061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[3]</a:t>
            </a:r>
          </a:p>
        </p:txBody>
      </p:sp>
      <p:sp>
        <p:nvSpPr>
          <p:cNvPr id="756785" name="Text Box 49"/>
          <p:cNvSpPr txBox="1">
            <a:spLocks noChangeArrowheads="1"/>
          </p:cNvSpPr>
          <p:nvPr/>
        </p:nvSpPr>
        <p:spPr bwMode="auto">
          <a:xfrm>
            <a:off x="7204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[4]</a:t>
            </a:r>
          </a:p>
        </p:txBody>
      </p:sp>
      <p:sp>
        <p:nvSpPr>
          <p:cNvPr id="756786" name="Text Box 50"/>
          <p:cNvSpPr txBox="1">
            <a:spLocks noChangeArrowheads="1"/>
          </p:cNvSpPr>
          <p:nvPr/>
        </p:nvSpPr>
        <p:spPr bwMode="auto">
          <a:xfrm>
            <a:off x="7966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[5]</a:t>
            </a:r>
          </a:p>
        </p:txBody>
      </p:sp>
      <p:sp>
        <p:nvSpPr>
          <p:cNvPr id="756787" name="AutoShape 51"/>
          <p:cNvSpPr>
            <a:spLocks noChangeArrowheads="1"/>
          </p:cNvSpPr>
          <p:nvPr/>
        </p:nvSpPr>
        <p:spPr bwMode="auto">
          <a:xfrm>
            <a:off x="4375150" y="3573463"/>
            <a:ext cx="1155700" cy="468312"/>
          </a:xfrm>
          <a:prstGeom prst="rightArrow">
            <a:avLst>
              <a:gd name="adj1" fmla="val 50000"/>
              <a:gd name="adj2" fmla="val 616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88" name="Text Box 52"/>
          <p:cNvSpPr txBox="1">
            <a:spLocks noChangeArrowheads="1"/>
          </p:cNvSpPr>
          <p:nvPr/>
        </p:nvSpPr>
        <p:spPr bwMode="auto">
          <a:xfrm>
            <a:off x="4230688" y="3108325"/>
            <a:ext cx="142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build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40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 Sort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80E6-6EA7-4DCE-825A-830B75695D28}" type="slidenum">
              <a:rPr lang="en-GB"/>
              <a:pPr/>
              <a:t>37</a:t>
            </a:fld>
            <a:endParaRPr lang="en-GB"/>
          </a:p>
        </p:txBody>
      </p:sp>
      <p:sp>
        <p:nvSpPr>
          <p:cNvPr id="757787" name="Rectangle 27"/>
          <p:cNvSpPr>
            <a:spLocks noChangeArrowheads="1"/>
          </p:cNvSpPr>
          <p:nvPr/>
        </p:nvSpPr>
        <p:spPr bwMode="auto">
          <a:xfrm>
            <a:off x="61372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7788" name="Rectangle 28"/>
          <p:cNvSpPr>
            <a:spLocks noChangeArrowheads="1"/>
          </p:cNvSpPr>
          <p:nvPr/>
        </p:nvSpPr>
        <p:spPr bwMode="auto">
          <a:xfrm>
            <a:off x="65944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7789" name="Rectangle 29"/>
          <p:cNvSpPr>
            <a:spLocks noChangeArrowheads="1"/>
          </p:cNvSpPr>
          <p:nvPr/>
        </p:nvSpPr>
        <p:spPr bwMode="auto">
          <a:xfrm>
            <a:off x="70516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7790" name="Rectangle 30"/>
          <p:cNvSpPr>
            <a:spLocks noChangeArrowheads="1"/>
          </p:cNvSpPr>
          <p:nvPr/>
        </p:nvSpPr>
        <p:spPr bwMode="auto">
          <a:xfrm>
            <a:off x="75088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7791" name="Rectangle 31"/>
          <p:cNvSpPr>
            <a:spLocks noChangeArrowheads="1"/>
          </p:cNvSpPr>
          <p:nvPr/>
        </p:nvSpPr>
        <p:spPr bwMode="auto">
          <a:xfrm>
            <a:off x="7966075" y="2209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7792" name="Rectangle 32"/>
          <p:cNvSpPr>
            <a:spLocks noChangeArrowheads="1"/>
          </p:cNvSpPr>
          <p:nvPr/>
        </p:nvSpPr>
        <p:spPr bwMode="auto">
          <a:xfrm>
            <a:off x="8423275" y="2209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7793" name="Rectangle 33"/>
          <p:cNvSpPr>
            <a:spLocks noChangeArrowheads="1"/>
          </p:cNvSpPr>
          <p:nvPr/>
        </p:nvSpPr>
        <p:spPr bwMode="auto">
          <a:xfrm>
            <a:off x="8385175" y="20224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4" name="Oval 34"/>
          <p:cNvSpPr>
            <a:spLocks noChangeArrowheads="1"/>
          </p:cNvSpPr>
          <p:nvPr/>
        </p:nvSpPr>
        <p:spPr bwMode="auto">
          <a:xfrm>
            <a:off x="7585075" y="3505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45</a:t>
            </a:r>
          </a:p>
        </p:txBody>
      </p:sp>
      <p:cxnSp>
        <p:nvCxnSpPr>
          <p:cNvPr id="757795" name="AutoShape 35"/>
          <p:cNvCxnSpPr>
            <a:cxnSpLocks noChangeShapeType="1"/>
            <a:stCxn id="757794" idx="3"/>
            <a:endCxn id="757797" idx="7"/>
          </p:cNvCxnSpPr>
          <p:nvPr/>
        </p:nvCxnSpPr>
        <p:spPr bwMode="auto">
          <a:xfrm flipH="1">
            <a:off x="7126288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7796" name="AutoShape 36"/>
          <p:cNvCxnSpPr>
            <a:cxnSpLocks noChangeShapeType="1"/>
            <a:stCxn id="757794" idx="5"/>
            <a:endCxn id="757802" idx="1"/>
          </p:cNvCxnSpPr>
          <p:nvPr/>
        </p:nvCxnSpPr>
        <p:spPr bwMode="auto">
          <a:xfrm>
            <a:off x="8040688" y="3840163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797" name="Oval 37"/>
          <p:cNvSpPr>
            <a:spLocks noChangeArrowheads="1"/>
          </p:cNvSpPr>
          <p:nvPr/>
        </p:nvSpPr>
        <p:spPr bwMode="auto">
          <a:xfrm>
            <a:off x="6670675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32</a:t>
            </a:r>
          </a:p>
        </p:txBody>
      </p:sp>
      <p:sp>
        <p:nvSpPr>
          <p:cNvPr id="757798" name="Oval 38"/>
          <p:cNvSpPr>
            <a:spLocks noChangeArrowheads="1"/>
          </p:cNvSpPr>
          <p:nvPr/>
        </p:nvSpPr>
        <p:spPr bwMode="auto">
          <a:xfrm>
            <a:off x="6061075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57799" name="Oval 39"/>
          <p:cNvSpPr>
            <a:spLocks noChangeArrowheads="1"/>
          </p:cNvSpPr>
          <p:nvPr/>
        </p:nvSpPr>
        <p:spPr bwMode="auto">
          <a:xfrm>
            <a:off x="7204075" y="46482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57800" name="AutoShape 40"/>
          <p:cNvCxnSpPr>
            <a:cxnSpLocks noChangeShapeType="1"/>
            <a:stCxn id="757797" idx="3"/>
            <a:endCxn id="757798" idx="0"/>
          </p:cNvCxnSpPr>
          <p:nvPr/>
        </p:nvCxnSpPr>
        <p:spPr bwMode="auto">
          <a:xfrm flipH="1">
            <a:off x="6327775" y="4373563"/>
            <a:ext cx="4206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7801" name="AutoShape 41"/>
          <p:cNvCxnSpPr>
            <a:cxnSpLocks noChangeShapeType="1"/>
            <a:stCxn id="757797" idx="5"/>
            <a:endCxn id="757799" idx="0"/>
          </p:cNvCxnSpPr>
          <p:nvPr/>
        </p:nvCxnSpPr>
        <p:spPr bwMode="auto">
          <a:xfrm>
            <a:off x="7126288" y="4373563"/>
            <a:ext cx="344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802" name="Oval 42"/>
          <p:cNvSpPr>
            <a:spLocks noChangeArrowheads="1"/>
          </p:cNvSpPr>
          <p:nvPr/>
        </p:nvSpPr>
        <p:spPr bwMode="auto">
          <a:xfrm>
            <a:off x="8499475" y="4038600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56</a:t>
            </a:r>
          </a:p>
        </p:txBody>
      </p:sp>
      <p:sp>
        <p:nvSpPr>
          <p:cNvPr id="757803" name="Oval 43"/>
          <p:cNvSpPr>
            <a:spLocks noChangeArrowheads="1"/>
          </p:cNvSpPr>
          <p:nvPr/>
        </p:nvSpPr>
        <p:spPr bwMode="auto">
          <a:xfrm>
            <a:off x="7966075" y="4648200"/>
            <a:ext cx="533400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78</a:t>
            </a:r>
          </a:p>
        </p:txBody>
      </p:sp>
      <p:cxnSp>
        <p:nvCxnSpPr>
          <p:cNvPr id="757804" name="AutoShape 44"/>
          <p:cNvCxnSpPr>
            <a:cxnSpLocks noChangeShapeType="1"/>
            <a:stCxn id="757802" idx="3"/>
            <a:endCxn id="757803" idx="0"/>
          </p:cNvCxnSpPr>
          <p:nvPr/>
        </p:nvCxnSpPr>
        <p:spPr bwMode="auto">
          <a:xfrm flipH="1">
            <a:off x="8232775" y="4373563"/>
            <a:ext cx="3444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805" name="Text Box 45"/>
          <p:cNvSpPr txBox="1">
            <a:spLocks noChangeArrowheads="1"/>
          </p:cNvSpPr>
          <p:nvPr/>
        </p:nvSpPr>
        <p:spPr bwMode="auto">
          <a:xfrm>
            <a:off x="7585075" y="3886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[0]</a:t>
            </a:r>
          </a:p>
        </p:txBody>
      </p:sp>
      <p:sp>
        <p:nvSpPr>
          <p:cNvPr id="757806" name="Text Box 46"/>
          <p:cNvSpPr txBox="1">
            <a:spLocks noChangeArrowheads="1"/>
          </p:cNvSpPr>
          <p:nvPr/>
        </p:nvSpPr>
        <p:spPr bwMode="auto">
          <a:xfrm>
            <a:off x="6670675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[1]</a:t>
            </a:r>
          </a:p>
        </p:txBody>
      </p:sp>
      <p:sp>
        <p:nvSpPr>
          <p:cNvPr id="757807" name="Text Box 47"/>
          <p:cNvSpPr txBox="1">
            <a:spLocks noChangeArrowheads="1"/>
          </p:cNvSpPr>
          <p:nvPr/>
        </p:nvSpPr>
        <p:spPr bwMode="auto">
          <a:xfrm>
            <a:off x="8499475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[2]</a:t>
            </a:r>
          </a:p>
        </p:txBody>
      </p:sp>
      <p:sp>
        <p:nvSpPr>
          <p:cNvPr id="757808" name="Text Box 48"/>
          <p:cNvSpPr txBox="1">
            <a:spLocks noChangeArrowheads="1"/>
          </p:cNvSpPr>
          <p:nvPr/>
        </p:nvSpPr>
        <p:spPr bwMode="auto">
          <a:xfrm>
            <a:off x="6061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[3]</a:t>
            </a:r>
          </a:p>
        </p:txBody>
      </p:sp>
      <p:sp>
        <p:nvSpPr>
          <p:cNvPr id="757809" name="Text Box 49"/>
          <p:cNvSpPr txBox="1">
            <a:spLocks noChangeArrowheads="1"/>
          </p:cNvSpPr>
          <p:nvPr/>
        </p:nvSpPr>
        <p:spPr bwMode="auto">
          <a:xfrm>
            <a:off x="7204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[4]</a:t>
            </a:r>
          </a:p>
        </p:txBody>
      </p: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7966075" y="5029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[5]</a:t>
            </a:r>
          </a:p>
        </p:txBody>
      </p:sp>
      <p:sp>
        <p:nvSpPr>
          <p:cNvPr id="757815" name="Rectangle 55"/>
          <p:cNvSpPr>
            <a:spLocks noChangeArrowheads="1"/>
          </p:cNvSpPr>
          <p:nvPr/>
        </p:nvSpPr>
        <p:spPr bwMode="auto">
          <a:xfrm>
            <a:off x="1084263" y="2224088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7816" name="Rectangle 56"/>
          <p:cNvSpPr>
            <a:spLocks noChangeArrowheads="1"/>
          </p:cNvSpPr>
          <p:nvPr/>
        </p:nvSpPr>
        <p:spPr bwMode="auto">
          <a:xfrm>
            <a:off x="1541463" y="22240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7817" name="Rectangle 57"/>
          <p:cNvSpPr>
            <a:spLocks noChangeArrowheads="1"/>
          </p:cNvSpPr>
          <p:nvPr/>
        </p:nvSpPr>
        <p:spPr bwMode="auto">
          <a:xfrm>
            <a:off x="1998663" y="22240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7818" name="Rectangle 58"/>
          <p:cNvSpPr>
            <a:spLocks noChangeArrowheads="1"/>
          </p:cNvSpPr>
          <p:nvPr/>
        </p:nvSpPr>
        <p:spPr bwMode="auto">
          <a:xfrm>
            <a:off x="2455863" y="22240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7819" name="Rectangle 59"/>
          <p:cNvSpPr>
            <a:spLocks noChangeArrowheads="1"/>
          </p:cNvSpPr>
          <p:nvPr/>
        </p:nvSpPr>
        <p:spPr bwMode="auto">
          <a:xfrm>
            <a:off x="2913063" y="22240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7820" name="Rectangle 60"/>
          <p:cNvSpPr>
            <a:spLocks noChangeArrowheads="1"/>
          </p:cNvSpPr>
          <p:nvPr/>
        </p:nvSpPr>
        <p:spPr bwMode="auto">
          <a:xfrm>
            <a:off x="3370263" y="22240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7821" name="Rectangle 61"/>
          <p:cNvSpPr>
            <a:spLocks noChangeArrowheads="1"/>
          </p:cNvSpPr>
          <p:nvPr/>
        </p:nvSpPr>
        <p:spPr bwMode="auto">
          <a:xfrm>
            <a:off x="3829050" y="20224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2" name="Oval 62"/>
          <p:cNvSpPr>
            <a:spLocks noChangeArrowheads="1"/>
          </p:cNvSpPr>
          <p:nvPr/>
        </p:nvSpPr>
        <p:spPr bwMode="auto">
          <a:xfrm>
            <a:off x="2532063" y="3519488"/>
            <a:ext cx="533400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78</a:t>
            </a:r>
          </a:p>
        </p:txBody>
      </p:sp>
      <p:cxnSp>
        <p:nvCxnSpPr>
          <p:cNvPr id="757823" name="AutoShape 63"/>
          <p:cNvCxnSpPr>
            <a:cxnSpLocks noChangeShapeType="1"/>
            <a:stCxn id="757822" idx="3"/>
            <a:endCxn id="757825" idx="7"/>
          </p:cNvCxnSpPr>
          <p:nvPr/>
        </p:nvCxnSpPr>
        <p:spPr bwMode="auto">
          <a:xfrm flipH="1">
            <a:off x="2073275" y="3854450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7824" name="AutoShape 64"/>
          <p:cNvCxnSpPr>
            <a:cxnSpLocks noChangeShapeType="1"/>
            <a:stCxn id="757822" idx="5"/>
            <a:endCxn id="757830" idx="1"/>
          </p:cNvCxnSpPr>
          <p:nvPr/>
        </p:nvCxnSpPr>
        <p:spPr bwMode="auto">
          <a:xfrm>
            <a:off x="2987675" y="3854450"/>
            <a:ext cx="53657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825" name="Oval 65"/>
          <p:cNvSpPr>
            <a:spLocks noChangeArrowheads="1"/>
          </p:cNvSpPr>
          <p:nvPr/>
        </p:nvSpPr>
        <p:spPr bwMode="auto">
          <a:xfrm>
            <a:off x="1617663" y="4052888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32</a:t>
            </a:r>
          </a:p>
        </p:txBody>
      </p:sp>
      <p:sp>
        <p:nvSpPr>
          <p:cNvPr id="757826" name="Oval 66"/>
          <p:cNvSpPr>
            <a:spLocks noChangeArrowheads="1"/>
          </p:cNvSpPr>
          <p:nvPr/>
        </p:nvSpPr>
        <p:spPr bwMode="auto">
          <a:xfrm>
            <a:off x="1008063" y="4662488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57827" name="Oval 67"/>
          <p:cNvSpPr>
            <a:spLocks noChangeArrowheads="1"/>
          </p:cNvSpPr>
          <p:nvPr/>
        </p:nvSpPr>
        <p:spPr bwMode="auto">
          <a:xfrm>
            <a:off x="2151063" y="4662488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57828" name="AutoShape 68"/>
          <p:cNvCxnSpPr>
            <a:cxnSpLocks noChangeShapeType="1"/>
            <a:stCxn id="757825" idx="3"/>
            <a:endCxn id="757826" idx="0"/>
          </p:cNvCxnSpPr>
          <p:nvPr/>
        </p:nvCxnSpPr>
        <p:spPr bwMode="auto">
          <a:xfrm flipH="1">
            <a:off x="1274763" y="4387850"/>
            <a:ext cx="4206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7829" name="AutoShape 69"/>
          <p:cNvCxnSpPr>
            <a:cxnSpLocks noChangeShapeType="1"/>
            <a:stCxn id="757825" idx="5"/>
            <a:endCxn id="757827" idx="0"/>
          </p:cNvCxnSpPr>
          <p:nvPr/>
        </p:nvCxnSpPr>
        <p:spPr bwMode="auto">
          <a:xfrm>
            <a:off x="2073275" y="4387850"/>
            <a:ext cx="3444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830" name="Oval 70"/>
          <p:cNvSpPr>
            <a:spLocks noChangeArrowheads="1"/>
          </p:cNvSpPr>
          <p:nvPr/>
        </p:nvSpPr>
        <p:spPr bwMode="auto">
          <a:xfrm>
            <a:off x="3446463" y="4052888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56</a:t>
            </a:r>
          </a:p>
        </p:txBody>
      </p:sp>
      <p:sp>
        <p:nvSpPr>
          <p:cNvPr id="757831" name="Oval 71"/>
          <p:cNvSpPr>
            <a:spLocks noChangeArrowheads="1"/>
          </p:cNvSpPr>
          <p:nvPr/>
        </p:nvSpPr>
        <p:spPr bwMode="auto">
          <a:xfrm>
            <a:off x="2913063" y="4662488"/>
            <a:ext cx="533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45</a:t>
            </a:r>
          </a:p>
        </p:txBody>
      </p:sp>
      <p:cxnSp>
        <p:nvCxnSpPr>
          <p:cNvPr id="757832" name="AutoShape 72"/>
          <p:cNvCxnSpPr>
            <a:cxnSpLocks noChangeShapeType="1"/>
            <a:stCxn id="757830" idx="3"/>
            <a:endCxn id="757831" idx="0"/>
          </p:cNvCxnSpPr>
          <p:nvPr/>
        </p:nvCxnSpPr>
        <p:spPr bwMode="auto">
          <a:xfrm flipH="1">
            <a:off x="3179763" y="4387850"/>
            <a:ext cx="3444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7833" name="Text Box 73"/>
          <p:cNvSpPr txBox="1">
            <a:spLocks noChangeArrowheads="1"/>
          </p:cNvSpPr>
          <p:nvPr/>
        </p:nvSpPr>
        <p:spPr bwMode="auto">
          <a:xfrm>
            <a:off x="2532063" y="39004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[0]</a:t>
            </a:r>
          </a:p>
        </p:txBody>
      </p:sp>
      <p:sp>
        <p:nvSpPr>
          <p:cNvPr id="757834" name="Text Box 74"/>
          <p:cNvSpPr txBox="1">
            <a:spLocks noChangeArrowheads="1"/>
          </p:cNvSpPr>
          <p:nvPr/>
        </p:nvSpPr>
        <p:spPr bwMode="auto">
          <a:xfrm>
            <a:off x="1617663" y="44338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[1]</a:t>
            </a:r>
          </a:p>
        </p:txBody>
      </p:sp>
      <p:sp>
        <p:nvSpPr>
          <p:cNvPr id="757835" name="Text Box 75"/>
          <p:cNvSpPr txBox="1">
            <a:spLocks noChangeArrowheads="1"/>
          </p:cNvSpPr>
          <p:nvPr/>
        </p:nvSpPr>
        <p:spPr bwMode="auto">
          <a:xfrm>
            <a:off x="3446463" y="44338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[2]</a:t>
            </a:r>
          </a:p>
        </p:txBody>
      </p:sp>
      <p:sp>
        <p:nvSpPr>
          <p:cNvPr id="757836" name="Text Box 76"/>
          <p:cNvSpPr txBox="1">
            <a:spLocks noChangeArrowheads="1"/>
          </p:cNvSpPr>
          <p:nvPr/>
        </p:nvSpPr>
        <p:spPr bwMode="auto">
          <a:xfrm>
            <a:off x="1008063" y="50434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[3]</a:t>
            </a:r>
          </a:p>
        </p:txBody>
      </p:sp>
      <p:sp>
        <p:nvSpPr>
          <p:cNvPr id="757837" name="Text Box 77"/>
          <p:cNvSpPr txBox="1">
            <a:spLocks noChangeArrowheads="1"/>
          </p:cNvSpPr>
          <p:nvPr/>
        </p:nvSpPr>
        <p:spPr bwMode="auto">
          <a:xfrm>
            <a:off x="2151063" y="50434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[4]</a:t>
            </a:r>
          </a:p>
        </p:txBody>
      </p:sp>
      <p:sp>
        <p:nvSpPr>
          <p:cNvPr id="757838" name="Text Box 78"/>
          <p:cNvSpPr txBox="1">
            <a:spLocks noChangeArrowheads="1"/>
          </p:cNvSpPr>
          <p:nvPr/>
        </p:nvSpPr>
        <p:spPr bwMode="auto">
          <a:xfrm>
            <a:off x="2913063" y="50434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[5]</a:t>
            </a:r>
          </a:p>
        </p:txBody>
      </p:sp>
      <p:cxnSp>
        <p:nvCxnSpPr>
          <p:cNvPr id="757839" name="AutoShape 79"/>
          <p:cNvCxnSpPr>
            <a:cxnSpLocks noChangeShapeType="1"/>
            <a:stCxn id="757815" idx="0"/>
            <a:endCxn id="757820" idx="0"/>
          </p:cNvCxnSpPr>
          <p:nvPr/>
        </p:nvCxnSpPr>
        <p:spPr bwMode="auto">
          <a:xfrm rot="5400000" flipV="1">
            <a:off x="2455069" y="1072357"/>
            <a:ext cx="1587" cy="2286000"/>
          </a:xfrm>
          <a:prstGeom prst="curvedConnector3">
            <a:avLst>
              <a:gd name="adj1" fmla="val -218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Heap Sort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74788"/>
            <a:ext cx="8416925" cy="5383212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 dirty="0"/>
              <a:t>Algorithm</a:t>
            </a:r>
            <a:r>
              <a:rPr lang="en-GB" sz="1800" dirty="0"/>
              <a:t> 	</a:t>
            </a:r>
            <a:r>
              <a:rPr lang="en-GB" sz="1800" dirty="0" err="1"/>
              <a:t>heapSort</a:t>
            </a:r>
            <a:r>
              <a:rPr lang="en-GB" sz="1800" dirty="0"/>
              <a:t> (ref </a:t>
            </a:r>
            <a:r>
              <a:rPr lang="en-GB" sz="1800" dirty="0">
                <a:solidFill>
                  <a:srgbClr val="0000FF"/>
                </a:solidFill>
              </a:rPr>
              <a:t>heap </a:t>
            </a:r>
            <a:r>
              <a:rPr lang="en-GB" sz="1800" dirty="0"/>
              <a:t>&lt;array&gt;, </a:t>
            </a:r>
            <a:r>
              <a:rPr lang="en-GB" sz="1800" dirty="0" err="1"/>
              <a:t>val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00FF"/>
                </a:solidFill>
              </a:rPr>
              <a:t>last</a:t>
            </a:r>
            <a:r>
              <a:rPr lang="en-GB" sz="18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Sorts list[0..last] using heap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Pre</a:t>
            </a:r>
            <a:r>
              <a:rPr lang="en-GB" sz="1800" dirty="0"/>
              <a:t>		array is filled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			</a:t>
            </a:r>
            <a:r>
              <a:rPr lang="en-GB" sz="1800" dirty="0">
                <a:solidFill>
                  <a:srgbClr val="0000FF"/>
                </a:solidFill>
              </a:rPr>
              <a:t>last </a:t>
            </a:r>
            <a:r>
              <a:rPr lang="en-GB" sz="1800" dirty="0"/>
              <a:t>is index to last element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		</a:t>
            </a:r>
            <a:r>
              <a:rPr lang="en-GB" sz="1800" b="1" dirty="0"/>
              <a:t>Post		</a:t>
            </a:r>
            <a:r>
              <a:rPr lang="en-GB" sz="1800" dirty="0"/>
              <a:t>array has been sorted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 dirty="0"/>
              <a:t>	</a:t>
            </a:r>
            <a:r>
              <a:rPr lang="en-GB" sz="1800" b="1" dirty="0" err="1"/>
              <a:t>Creat</a:t>
            </a:r>
            <a:r>
              <a:rPr lang="en-GB" sz="1800" b="1" dirty="0"/>
              <a:t> a heap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1    	</a:t>
            </a:r>
            <a:r>
              <a:rPr lang="en-GB" sz="1800" dirty="0"/>
              <a:t>walker =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loop (walker &lt;= last)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	1</a:t>
            </a:r>
            <a:r>
              <a:rPr lang="en-GB" sz="1800" dirty="0"/>
              <a:t>	</a:t>
            </a:r>
            <a:r>
              <a:rPr lang="en-GB" sz="1800" dirty="0" err="1"/>
              <a:t>reheapUp</a:t>
            </a:r>
            <a:r>
              <a:rPr lang="en-GB" sz="1800" dirty="0"/>
              <a:t> (heap, walker)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walker = walker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b="1" dirty="0"/>
              <a:t>Sort the list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sorted = last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4</a:t>
            </a:r>
            <a:r>
              <a:rPr lang="en-GB" sz="1800" dirty="0"/>
              <a:t>	loop (sorted &gt; 0)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1</a:t>
            </a:r>
            <a:r>
              <a:rPr lang="en-GB" sz="1800" dirty="0"/>
              <a:t>	exchange (heap, 0, sorted)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2</a:t>
            </a:r>
            <a:r>
              <a:rPr lang="en-GB" sz="1800" dirty="0"/>
              <a:t>	sorted = sorted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0000FF"/>
                </a:solidFill>
              </a:rPr>
              <a:t>3</a:t>
            </a:r>
            <a:r>
              <a:rPr lang="en-GB" sz="1800" dirty="0"/>
              <a:t>	</a:t>
            </a:r>
            <a:r>
              <a:rPr lang="en-GB" sz="1800" dirty="0" err="1"/>
              <a:t>reheapDown</a:t>
            </a:r>
            <a:r>
              <a:rPr lang="en-GB" sz="1800" dirty="0"/>
              <a:t> (heap, 0, sorted)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5</a:t>
            </a:r>
            <a:r>
              <a:rPr lang="en-GB" sz="18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 dirty="0"/>
              <a:t>End</a:t>
            </a:r>
            <a:r>
              <a:rPr lang="en-GB" sz="1800" dirty="0"/>
              <a:t>	 </a:t>
            </a:r>
            <a:r>
              <a:rPr lang="en-GB" sz="1800" dirty="0" err="1"/>
              <a:t>heapSort</a:t>
            </a:r>
            <a:r>
              <a:rPr lang="en-GB" sz="1800" dirty="0"/>
              <a:t> </a:t>
            </a:r>
            <a:r>
              <a:rPr lang="en-GB" sz="1600" dirty="0"/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83E2-7A92-4C9E-ACD9-C6E922EBFDC0}" type="slidenum">
              <a:rPr lang="en-GB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Sort Efficiency</a:t>
            </a:r>
          </a:p>
        </p:txBody>
      </p:sp>
      <p:sp>
        <p:nvSpPr>
          <p:cNvPr id="6993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Straight selection sort: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 dirty="0">
                <a:solidFill>
                  <a:srgbClr val="3333CC"/>
                </a:solidFill>
              </a:rPr>
              <a:t>O(n</a:t>
            </a:r>
            <a:r>
              <a:rPr lang="en-GB" baseline="30000" dirty="0">
                <a:solidFill>
                  <a:srgbClr val="3333CC"/>
                </a:solidFill>
              </a:rPr>
              <a:t>2</a:t>
            </a:r>
            <a:r>
              <a:rPr lang="en-GB" dirty="0" smtClean="0">
                <a:solidFill>
                  <a:srgbClr val="3333CC"/>
                </a:solidFill>
              </a:rPr>
              <a:t>)</a:t>
            </a:r>
          </a:p>
          <a:p>
            <a:r>
              <a:rPr lang="en-GB" dirty="0" smtClean="0"/>
              <a:t>Heap sort: </a:t>
            </a:r>
          </a:p>
          <a:p>
            <a:pPr algn="ctr">
              <a:buFontTx/>
              <a:buNone/>
            </a:pPr>
            <a:r>
              <a:rPr lang="en-GB" dirty="0" smtClean="0">
                <a:solidFill>
                  <a:srgbClr val="3333CC"/>
                </a:solidFill>
              </a:rPr>
              <a:t>		O(n log</a:t>
            </a:r>
            <a:r>
              <a:rPr lang="en-GB" baseline="-25000" dirty="0" smtClean="0">
                <a:solidFill>
                  <a:srgbClr val="3333CC"/>
                </a:solidFill>
              </a:rPr>
              <a:t>2</a:t>
            </a:r>
            <a:r>
              <a:rPr lang="en-GB" dirty="0" smtClean="0">
                <a:solidFill>
                  <a:srgbClr val="3333CC"/>
                </a:solidFill>
              </a:rPr>
              <a:t>n)</a:t>
            </a:r>
            <a:endParaRPr lang="en-GB" dirty="0">
              <a:solidFill>
                <a:srgbClr val="3333CC"/>
              </a:solidFill>
            </a:endParaRPr>
          </a:p>
          <a:p>
            <a:endParaRPr lang="en-GB" dirty="0">
              <a:solidFill>
                <a:srgbClr val="3333CC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758E-6E64-4CFC-AD4B-C17E3B3F68BF}" type="slidenum">
              <a:rPr lang="en-GB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8FF-B974-4497-8DF0-293ADDD251D4}" type="slidenum">
              <a:rPr lang="en-GB"/>
              <a:pPr/>
              <a:t>4</a:t>
            </a:fld>
            <a:endParaRPr lang="en-GB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46482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Exchange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8956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Selection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1430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Insertion</a:t>
            </a:r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2895600" y="2868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Internal</a:t>
            </a:r>
          </a:p>
        </p:txBody>
      </p:sp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6567488" y="2816225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External</a:t>
            </a:r>
          </a:p>
        </p:txBody>
      </p:sp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4267200" y="1725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Sorts</a:t>
            </a:r>
          </a:p>
        </p:txBody>
      </p:sp>
      <p:cxnSp>
        <p:nvCxnSpPr>
          <p:cNvPr id="676875" name="AutoShape 11"/>
          <p:cNvCxnSpPr>
            <a:cxnSpLocks noChangeShapeType="1"/>
            <a:stCxn id="676871" idx="0"/>
            <a:endCxn id="676869" idx="0"/>
          </p:cNvCxnSpPr>
          <p:nvPr/>
        </p:nvCxnSpPr>
        <p:spPr bwMode="auto">
          <a:xfrm rot="5400000" flipV="1">
            <a:off x="3618706" y="2259807"/>
            <a:ext cx="1587" cy="3505200"/>
          </a:xfrm>
          <a:prstGeom prst="bentConnector3">
            <a:avLst>
              <a:gd name="adj1" fmla="val -19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676876" name="AutoShape 12"/>
          <p:cNvCxnSpPr>
            <a:cxnSpLocks noChangeShapeType="1"/>
            <a:stCxn id="676872" idx="0"/>
            <a:endCxn id="676873" idx="0"/>
          </p:cNvCxnSpPr>
          <p:nvPr/>
        </p:nvCxnSpPr>
        <p:spPr bwMode="auto">
          <a:xfrm rot="16200000">
            <a:off x="5429250" y="1006475"/>
            <a:ext cx="52388" cy="3671888"/>
          </a:xfrm>
          <a:prstGeom prst="bentConnector3">
            <a:avLst>
              <a:gd name="adj1" fmla="val 536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676879" name="Line 15"/>
          <p:cNvSpPr>
            <a:spLocks noChangeShapeType="1"/>
          </p:cNvSpPr>
          <p:nvPr/>
        </p:nvSpPr>
        <p:spPr bwMode="auto">
          <a:xfrm>
            <a:off x="5029200" y="225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0" name="Line 16"/>
          <p:cNvSpPr>
            <a:spLocks noChangeShapeType="1"/>
          </p:cNvSpPr>
          <p:nvPr/>
        </p:nvSpPr>
        <p:spPr bwMode="auto">
          <a:xfrm>
            <a:off x="3581400" y="34020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660400" y="4621213"/>
            <a:ext cx="2527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Insertion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Shell</a:t>
            </a:r>
          </a:p>
        </p:txBody>
      </p:sp>
      <p:sp>
        <p:nvSpPr>
          <p:cNvPr id="676882" name="Text Box 18"/>
          <p:cNvSpPr txBox="1">
            <a:spLocks noChangeArrowheads="1"/>
          </p:cNvSpPr>
          <p:nvPr/>
        </p:nvSpPr>
        <p:spPr bwMode="auto">
          <a:xfrm>
            <a:off x="2984500" y="4621213"/>
            <a:ext cx="2425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Selection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Heap</a:t>
            </a:r>
          </a:p>
        </p:txBody>
      </p:sp>
      <p:sp>
        <p:nvSpPr>
          <p:cNvPr id="676883" name="Text Box 19"/>
          <p:cNvSpPr txBox="1">
            <a:spLocks noChangeArrowheads="1"/>
          </p:cNvSpPr>
          <p:nvPr/>
        </p:nvSpPr>
        <p:spPr bwMode="auto">
          <a:xfrm>
            <a:off x="5473700" y="4621213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/>
              <a:t>Bubble</a:t>
            </a:r>
          </a:p>
          <a:p>
            <a:pPr marL="195263" indent="-195263">
              <a:buFontTx/>
              <a:buChar char="•"/>
            </a:pPr>
            <a:r>
              <a:rPr lang="en-GB" sz="2000" dirty="0"/>
              <a:t>Quick</a:t>
            </a:r>
          </a:p>
        </p:txBody>
      </p:sp>
      <p:sp>
        <p:nvSpPr>
          <p:cNvPr id="676884" name="Text Box 20"/>
          <p:cNvSpPr txBox="1">
            <a:spLocks noChangeArrowheads="1"/>
          </p:cNvSpPr>
          <p:nvPr/>
        </p:nvSpPr>
        <p:spPr bwMode="auto">
          <a:xfrm>
            <a:off x="6553200" y="340201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/>
              <a:t>Natural</a:t>
            </a:r>
          </a:p>
          <a:p>
            <a:pPr marL="195263" indent="-195263">
              <a:buFontTx/>
              <a:buChar char="•"/>
            </a:pPr>
            <a:r>
              <a:rPr lang="en-GB" sz="2000"/>
              <a:t>Balanced</a:t>
            </a:r>
          </a:p>
          <a:p>
            <a:pPr marL="195263" indent="-195263">
              <a:buFontTx/>
              <a:buChar char="•"/>
            </a:pPr>
            <a:r>
              <a:rPr lang="en-GB" sz="2000"/>
              <a:t>Polyphase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8FF-B974-4497-8DF0-293ADDD251D4}" type="slidenum">
              <a:rPr lang="en-GB"/>
              <a:pPr/>
              <a:t>40</a:t>
            </a:fld>
            <a:endParaRPr lang="en-GB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46482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Exchange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8956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Selection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1430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Insertion</a:t>
            </a:r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2895600" y="2868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Internal</a:t>
            </a:r>
          </a:p>
        </p:txBody>
      </p:sp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6567488" y="2816225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External</a:t>
            </a:r>
          </a:p>
        </p:txBody>
      </p:sp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4267200" y="1725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Sorts</a:t>
            </a:r>
          </a:p>
        </p:txBody>
      </p:sp>
      <p:cxnSp>
        <p:nvCxnSpPr>
          <p:cNvPr id="676875" name="AutoShape 11"/>
          <p:cNvCxnSpPr>
            <a:cxnSpLocks noChangeShapeType="1"/>
            <a:stCxn id="676871" idx="0"/>
            <a:endCxn id="676869" idx="0"/>
          </p:cNvCxnSpPr>
          <p:nvPr/>
        </p:nvCxnSpPr>
        <p:spPr bwMode="auto">
          <a:xfrm rot="5400000" flipV="1">
            <a:off x="3618706" y="2259807"/>
            <a:ext cx="1587" cy="3505200"/>
          </a:xfrm>
          <a:prstGeom prst="bentConnector3">
            <a:avLst>
              <a:gd name="adj1" fmla="val -19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676876" name="AutoShape 12"/>
          <p:cNvCxnSpPr>
            <a:cxnSpLocks noChangeShapeType="1"/>
            <a:stCxn id="676872" idx="0"/>
            <a:endCxn id="676873" idx="0"/>
          </p:cNvCxnSpPr>
          <p:nvPr/>
        </p:nvCxnSpPr>
        <p:spPr bwMode="auto">
          <a:xfrm rot="16200000">
            <a:off x="5429250" y="1006475"/>
            <a:ext cx="52388" cy="3671888"/>
          </a:xfrm>
          <a:prstGeom prst="bentConnector3">
            <a:avLst>
              <a:gd name="adj1" fmla="val 536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676879" name="Line 15"/>
          <p:cNvSpPr>
            <a:spLocks noChangeShapeType="1"/>
          </p:cNvSpPr>
          <p:nvPr/>
        </p:nvSpPr>
        <p:spPr bwMode="auto">
          <a:xfrm>
            <a:off x="5029200" y="225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0" name="Line 16"/>
          <p:cNvSpPr>
            <a:spLocks noChangeShapeType="1"/>
          </p:cNvSpPr>
          <p:nvPr/>
        </p:nvSpPr>
        <p:spPr bwMode="auto">
          <a:xfrm>
            <a:off x="3581400" y="34020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660400" y="4621213"/>
            <a:ext cx="2527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Insertion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Shell</a:t>
            </a:r>
          </a:p>
        </p:txBody>
      </p:sp>
      <p:sp>
        <p:nvSpPr>
          <p:cNvPr id="676882" name="Text Box 18"/>
          <p:cNvSpPr txBox="1">
            <a:spLocks noChangeArrowheads="1"/>
          </p:cNvSpPr>
          <p:nvPr/>
        </p:nvSpPr>
        <p:spPr bwMode="auto">
          <a:xfrm>
            <a:off x="2984500" y="4621213"/>
            <a:ext cx="2425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Selection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Heap</a:t>
            </a:r>
          </a:p>
        </p:txBody>
      </p:sp>
      <p:sp>
        <p:nvSpPr>
          <p:cNvPr id="676883" name="Text Box 19"/>
          <p:cNvSpPr txBox="1">
            <a:spLocks noChangeArrowheads="1"/>
          </p:cNvSpPr>
          <p:nvPr/>
        </p:nvSpPr>
        <p:spPr bwMode="auto">
          <a:xfrm>
            <a:off x="5473700" y="4621213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/>
              <a:t>Bubble</a:t>
            </a:r>
          </a:p>
          <a:p>
            <a:pPr marL="195263" indent="-195263">
              <a:buFontTx/>
              <a:buChar char="•"/>
            </a:pPr>
            <a:r>
              <a:rPr lang="en-GB" sz="2000" dirty="0"/>
              <a:t>Quick</a:t>
            </a:r>
          </a:p>
        </p:txBody>
      </p:sp>
      <p:sp>
        <p:nvSpPr>
          <p:cNvPr id="676884" name="Text Box 20"/>
          <p:cNvSpPr txBox="1">
            <a:spLocks noChangeArrowheads="1"/>
          </p:cNvSpPr>
          <p:nvPr/>
        </p:nvSpPr>
        <p:spPr bwMode="auto">
          <a:xfrm>
            <a:off x="6553200" y="340201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/>
              <a:t>Natural</a:t>
            </a:r>
          </a:p>
          <a:p>
            <a:pPr marL="195263" indent="-195263">
              <a:buFontTx/>
              <a:buChar char="•"/>
            </a:pPr>
            <a:r>
              <a:rPr lang="en-GB" sz="2000"/>
              <a:t>Balanced</a:t>
            </a:r>
          </a:p>
          <a:p>
            <a:pPr marL="195263" indent="-195263">
              <a:buFontTx/>
              <a:buChar char="•"/>
            </a:pPr>
            <a:r>
              <a:rPr lang="en-GB" sz="2000"/>
              <a:t>Polyphase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Exchange Sorts</a:t>
            </a:r>
          </a:p>
        </p:txBody>
      </p:sp>
      <p:sp>
        <p:nvSpPr>
          <p:cNvPr id="70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each pass, elements that are out of order are </a:t>
            </a:r>
            <a:r>
              <a:rPr lang="en-GB">
                <a:solidFill>
                  <a:srgbClr val="3333CC"/>
                </a:solidFill>
              </a:rPr>
              <a:t>exchanged</a:t>
            </a:r>
            <a:r>
              <a:rPr lang="en-GB"/>
              <a:t>, until the entire list is sorted.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Exchange</a:t>
            </a:r>
            <a:r>
              <a:rPr lang="en-GB"/>
              <a:t> is extensively used.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98DC-4AB1-4EE2-B3F8-328CF76C95D6}" type="slidenum">
              <a:rPr lang="en-GB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Bubble Sort</a:t>
            </a:r>
          </a:p>
        </p:txBody>
      </p:sp>
      <p:sp>
        <p:nvSpPr>
          <p:cNvPr id="705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list is divided into two parts: </a:t>
            </a:r>
            <a:r>
              <a:rPr lang="en-GB">
                <a:solidFill>
                  <a:srgbClr val="3333CC"/>
                </a:solidFill>
              </a:rPr>
              <a:t>sorted</a:t>
            </a:r>
            <a:r>
              <a:rPr lang="en-GB"/>
              <a:t> and </a:t>
            </a:r>
            <a:r>
              <a:rPr lang="en-GB">
                <a:solidFill>
                  <a:srgbClr val="3333CC"/>
                </a:solidFill>
              </a:rPr>
              <a:t>unsorted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In each pass, the smallest element is </a:t>
            </a:r>
            <a:r>
              <a:rPr lang="en-GB">
                <a:solidFill>
                  <a:srgbClr val="3333CC"/>
                </a:solidFill>
              </a:rPr>
              <a:t>bubbled</a:t>
            </a:r>
            <a:r>
              <a:rPr lang="en-GB"/>
              <a:t> from the unsorted sublist and moved to the sorted sublist.</a:t>
            </a:r>
          </a:p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954F-2B33-400D-B589-5E9BC0CF01B1}" type="slidenum">
              <a:rPr lang="en-GB"/>
              <a:pPr/>
              <a:t>42</a:t>
            </a:fld>
            <a:endParaRPr lang="en-GB"/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4572000" y="4357688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543" name="Line 7"/>
          <p:cNvSpPr>
            <a:spLocks noChangeShapeType="1"/>
          </p:cNvSpPr>
          <p:nvPr/>
        </p:nvSpPr>
        <p:spPr bwMode="auto">
          <a:xfrm>
            <a:off x="4648200" y="5272088"/>
            <a:ext cx="1822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4953000" y="52720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unsorted</a:t>
            </a:r>
          </a:p>
        </p:txBody>
      </p:sp>
      <p:sp>
        <p:nvSpPr>
          <p:cNvPr id="705545" name="Rectangle 9"/>
          <p:cNvSpPr>
            <a:spLocks noChangeArrowheads="1"/>
          </p:cNvSpPr>
          <p:nvPr/>
        </p:nvSpPr>
        <p:spPr bwMode="auto">
          <a:xfrm>
            <a:off x="3657600" y="4586288"/>
            <a:ext cx="9144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5546" name="Rectangle 10"/>
          <p:cNvSpPr>
            <a:spLocks noChangeArrowheads="1"/>
          </p:cNvSpPr>
          <p:nvPr/>
        </p:nvSpPr>
        <p:spPr bwMode="auto">
          <a:xfrm>
            <a:off x="4648200" y="45862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5547" name="Rectangle 11"/>
          <p:cNvSpPr>
            <a:spLocks noChangeArrowheads="1"/>
          </p:cNvSpPr>
          <p:nvPr/>
        </p:nvSpPr>
        <p:spPr bwMode="auto">
          <a:xfrm>
            <a:off x="5105400" y="45862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5548" name="Rectangle 12"/>
          <p:cNvSpPr>
            <a:spLocks noChangeArrowheads="1"/>
          </p:cNvSpPr>
          <p:nvPr/>
        </p:nvSpPr>
        <p:spPr bwMode="auto">
          <a:xfrm>
            <a:off x="5562600" y="45862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5549" name="Rectangle 13"/>
          <p:cNvSpPr>
            <a:spLocks noChangeArrowheads="1"/>
          </p:cNvSpPr>
          <p:nvPr/>
        </p:nvSpPr>
        <p:spPr bwMode="auto">
          <a:xfrm>
            <a:off x="6019800" y="4586288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05550" name="AutoShape 14"/>
          <p:cNvCxnSpPr>
            <a:cxnSpLocks noChangeShapeType="1"/>
            <a:stCxn id="705549" idx="0"/>
            <a:endCxn id="705548" idx="0"/>
          </p:cNvCxnSpPr>
          <p:nvPr/>
        </p:nvCxnSpPr>
        <p:spPr bwMode="auto">
          <a:xfrm rot="16200000" flipH="1" flipV="1">
            <a:off x="6019006" y="4348957"/>
            <a:ext cx="1587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cxnSp>
        <p:nvCxnSpPr>
          <p:cNvPr id="705551" name="AutoShape 15"/>
          <p:cNvCxnSpPr>
            <a:cxnSpLocks noChangeShapeType="1"/>
            <a:stCxn id="705548" idx="0"/>
            <a:endCxn id="705547" idx="0"/>
          </p:cNvCxnSpPr>
          <p:nvPr/>
        </p:nvCxnSpPr>
        <p:spPr bwMode="auto">
          <a:xfrm rot="16200000" flipH="1" flipV="1">
            <a:off x="5561806" y="4348957"/>
            <a:ext cx="1587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cxnSp>
        <p:nvCxnSpPr>
          <p:cNvPr id="705552" name="AutoShape 16"/>
          <p:cNvCxnSpPr>
            <a:cxnSpLocks noChangeShapeType="1"/>
            <a:stCxn id="705547" idx="0"/>
            <a:endCxn id="705546" idx="0"/>
          </p:cNvCxnSpPr>
          <p:nvPr/>
        </p:nvCxnSpPr>
        <p:spPr bwMode="auto">
          <a:xfrm rot="16200000" flipH="1" flipV="1">
            <a:off x="5104606" y="4348957"/>
            <a:ext cx="1587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Bubble Sort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6980-1C3F-469C-A6DE-0467A1C67AD1}" type="slidenum">
              <a:rPr lang="en-GB"/>
              <a:pPr/>
              <a:t>43</a:t>
            </a:fld>
            <a:endParaRPr lang="en-GB"/>
          </a:p>
        </p:txBody>
      </p:sp>
      <p:sp>
        <p:nvSpPr>
          <p:cNvPr id="707587" name="Rectangle 3"/>
          <p:cNvSpPr>
            <a:spLocks noChangeArrowheads="1"/>
          </p:cNvSpPr>
          <p:nvPr/>
        </p:nvSpPr>
        <p:spPr bwMode="auto">
          <a:xfrm>
            <a:off x="3429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38862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5715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07593" name="Rectangle 9"/>
          <p:cNvSpPr>
            <a:spLocks noChangeArrowheads="1"/>
          </p:cNvSpPr>
          <p:nvPr/>
        </p:nvSpPr>
        <p:spPr bwMode="auto">
          <a:xfrm>
            <a:off x="3363913" y="21463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0"/>
            <a:ext cx="8416925" cy="1143000"/>
          </a:xfrm>
        </p:spPr>
        <p:txBody>
          <a:bodyPr/>
          <a:lstStyle/>
          <a:p>
            <a:r>
              <a:rPr lang="en-GB"/>
              <a:t>Bubble Sort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3947" y="6222999"/>
            <a:ext cx="794765" cy="274320"/>
          </a:xfrm>
        </p:spPr>
        <p:txBody>
          <a:bodyPr/>
          <a:lstStyle/>
          <a:p>
            <a:fld id="{F6713774-BFCD-448F-B88D-7FA0A2012CC4}" type="slidenum">
              <a:rPr lang="en-GB"/>
              <a:pPr/>
              <a:t>44</a:t>
            </a:fld>
            <a:endParaRPr lang="en-GB"/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3175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7747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789" name="Rectangle 5"/>
          <p:cNvSpPr>
            <a:spLocks noChangeArrowheads="1"/>
          </p:cNvSpPr>
          <p:nvPr/>
        </p:nvSpPr>
        <p:spPr bwMode="auto">
          <a:xfrm>
            <a:off x="12319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790" name="Rectangle 6"/>
          <p:cNvSpPr>
            <a:spLocks noChangeArrowheads="1"/>
          </p:cNvSpPr>
          <p:nvPr/>
        </p:nvSpPr>
        <p:spPr bwMode="auto">
          <a:xfrm>
            <a:off x="16891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791" name="Rectangle 7"/>
          <p:cNvSpPr>
            <a:spLocks noChangeArrowheads="1"/>
          </p:cNvSpPr>
          <p:nvPr/>
        </p:nvSpPr>
        <p:spPr bwMode="auto">
          <a:xfrm>
            <a:off x="21463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792" name="Rectangle 8"/>
          <p:cNvSpPr>
            <a:spLocks noChangeArrowheads="1"/>
          </p:cNvSpPr>
          <p:nvPr/>
        </p:nvSpPr>
        <p:spPr bwMode="auto">
          <a:xfrm>
            <a:off x="2603500" y="17811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793" name="Rectangle 9"/>
          <p:cNvSpPr>
            <a:spLocks noChangeArrowheads="1"/>
          </p:cNvSpPr>
          <p:nvPr/>
        </p:nvSpPr>
        <p:spPr bwMode="auto">
          <a:xfrm>
            <a:off x="252413" y="15652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8794" name="AutoShape 10"/>
          <p:cNvCxnSpPr>
            <a:cxnSpLocks noChangeShapeType="1"/>
            <a:stCxn id="758792" idx="0"/>
            <a:endCxn id="758791" idx="0"/>
          </p:cNvCxnSpPr>
          <p:nvPr/>
        </p:nvCxnSpPr>
        <p:spPr bwMode="auto">
          <a:xfrm rot="16200000" flipV="1">
            <a:off x="2603500" y="1552575"/>
            <a:ext cx="1588" cy="457200"/>
          </a:xfrm>
          <a:prstGeom prst="curvedConnector3">
            <a:avLst>
              <a:gd name="adj1" fmla="val 14395466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12954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17526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797" name="Rectangle 13"/>
          <p:cNvSpPr>
            <a:spLocks noChangeArrowheads="1"/>
          </p:cNvSpPr>
          <p:nvPr/>
        </p:nvSpPr>
        <p:spPr bwMode="auto">
          <a:xfrm>
            <a:off x="22098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26670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799" name="Rectangle 15"/>
          <p:cNvSpPr>
            <a:spLocks noChangeArrowheads="1"/>
          </p:cNvSpPr>
          <p:nvPr/>
        </p:nvSpPr>
        <p:spPr bwMode="auto">
          <a:xfrm>
            <a:off x="31242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800" name="Rectangle 16"/>
          <p:cNvSpPr>
            <a:spLocks noChangeArrowheads="1"/>
          </p:cNvSpPr>
          <p:nvPr/>
        </p:nvSpPr>
        <p:spPr bwMode="auto">
          <a:xfrm>
            <a:off x="3581400" y="2720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801" name="Rectangle 17"/>
          <p:cNvSpPr>
            <a:spLocks noChangeArrowheads="1"/>
          </p:cNvSpPr>
          <p:nvPr/>
        </p:nvSpPr>
        <p:spPr bwMode="auto">
          <a:xfrm>
            <a:off x="1230313" y="25050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8802" name="AutoShape 18"/>
          <p:cNvCxnSpPr>
            <a:cxnSpLocks noChangeShapeType="1"/>
            <a:stCxn id="758799" idx="0"/>
            <a:endCxn id="758798" idx="0"/>
          </p:cNvCxnSpPr>
          <p:nvPr/>
        </p:nvCxnSpPr>
        <p:spPr bwMode="auto">
          <a:xfrm rot="16200000" flipH="1" flipV="1">
            <a:off x="3123406" y="2483644"/>
            <a:ext cx="1588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758803" name="Rectangle 19"/>
          <p:cNvSpPr>
            <a:spLocks noChangeArrowheads="1"/>
          </p:cNvSpPr>
          <p:nvPr/>
        </p:nvSpPr>
        <p:spPr bwMode="auto">
          <a:xfrm>
            <a:off x="25003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804" name="Rectangle 20"/>
          <p:cNvSpPr>
            <a:spLocks noChangeArrowheads="1"/>
          </p:cNvSpPr>
          <p:nvPr/>
        </p:nvSpPr>
        <p:spPr bwMode="auto">
          <a:xfrm>
            <a:off x="29575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805" name="Rectangle 21"/>
          <p:cNvSpPr>
            <a:spLocks noChangeArrowheads="1"/>
          </p:cNvSpPr>
          <p:nvPr/>
        </p:nvSpPr>
        <p:spPr bwMode="auto">
          <a:xfrm>
            <a:off x="34147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806" name="Rectangle 22"/>
          <p:cNvSpPr>
            <a:spLocks noChangeArrowheads="1"/>
          </p:cNvSpPr>
          <p:nvPr/>
        </p:nvSpPr>
        <p:spPr bwMode="auto">
          <a:xfrm>
            <a:off x="38719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807" name="Rectangle 23"/>
          <p:cNvSpPr>
            <a:spLocks noChangeArrowheads="1"/>
          </p:cNvSpPr>
          <p:nvPr/>
        </p:nvSpPr>
        <p:spPr bwMode="auto">
          <a:xfrm>
            <a:off x="43291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808" name="Rectangle 24"/>
          <p:cNvSpPr>
            <a:spLocks noChangeArrowheads="1"/>
          </p:cNvSpPr>
          <p:nvPr/>
        </p:nvSpPr>
        <p:spPr bwMode="auto">
          <a:xfrm>
            <a:off x="4786313" y="354012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809" name="Rectangle 25"/>
          <p:cNvSpPr>
            <a:spLocks noChangeArrowheads="1"/>
          </p:cNvSpPr>
          <p:nvPr/>
        </p:nvSpPr>
        <p:spPr bwMode="auto">
          <a:xfrm>
            <a:off x="2435225" y="332422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8810" name="AutoShape 26"/>
          <p:cNvCxnSpPr>
            <a:cxnSpLocks noChangeShapeType="1"/>
          </p:cNvCxnSpPr>
          <p:nvPr/>
        </p:nvCxnSpPr>
        <p:spPr bwMode="auto">
          <a:xfrm rot="16200000" flipH="1" flipV="1">
            <a:off x="3871119" y="3312319"/>
            <a:ext cx="1588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758811" name="Rectangle 27"/>
          <p:cNvSpPr>
            <a:spLocks noChangeArrowheads="1"/>
          </p:cNvSpPr>
          <p:nvPr/>
        </p:nvSpPr>
        <p:spPr bwMode="auto">
          <a:xfrm>
            <a:off x="37719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812" name="Rectangle 28"/>
          <p:cNvSpPr>
            <a:spLocks noChangeArrowheads="1"/>
          </p:cNvSpPr>
          <p:nvPr/>
        </p:nvSpPr>
        <p:spPr bwMode="auto">
          <a:xfrm>
            <a:off x="42291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813" name="Rectangle 29"/>
          <p:cNvSpPr>
            <a:spLocks noChangeArrowheads="1"/>
          </p:cNvSpPr>
          <p:nvPr/>
        </p:nvSpPr>
        <p:spPr bwMode="auto">
          <a:xfrm>
            <a:off x="46863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814" name="Rectangle 30"/>
          <p:cNvSpPr>
            <a:spLocks noChangeArrowheads="1"/>
          </p:cNvSpPr>
          <p:nvPr/>
        </p:nvSpPr>
        <p:spPr bwMode="auto">
          <a:xfrm>
            <a:off x="51435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815" name="Rectangle 31"/>
          <p:cNvSpPr>
            <a:spLocks noChangeArrowheads="1"/>
          </p:cNvSpPr>
          <p:nvPr/>
        </p:nvSpPr>
        <p:spPr bwMode="auto">
          <a:xfrm>
            <a:off x="56007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816" name="Rectangle 32"/>
          <p:cNvSpPr>
            <a:spLocks noChangeArrowheads="1"/>
          </p:cNvSpPr>
          <p:nvPr/>
        </p:nvSpPr>
        <p:spPr bwMode="auto">
          <a:xfrm>
            <a:off x="6057900" y="43465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817" name="Rectangle 33"/>
          <p:cNvSpPr>
            <a:spLocks noChangeArrowheads="1"/>
          </p:cNvSpPr>
          <p:nvPr/>
        </p:nvSpPr>
        <p:spPr bwMode="auto">
          <a:xfrm>
            <a:off x="3706813" y="41306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8818" name="AutoShape 34"/>
          <p:cNvCxnSpPr>
            <a:cxnSpLocks noChangeShapeType="1"/>
            <a:stCxn id="758813" idx="0"/>
            <a:endCxn id="758812" idx="0"/>
          </p:cNvCxnSpPr>
          <p:nvPr/>
        </p:nvCxnSpPr>
        <p:spPr bwMode="auto">
          <a:xfrm rot="16200000" flipH="1" flipV="1">
            <a:off x="4685506" y="4109244"/>
            <a:ext cx="1588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758819" name="Rectangle 35"/>
          <p:cNvSpPr>
            <a:spLocks noChangeArrowheads="1"/>
          </p:cNvSpPr>
          <p:nvPr/>
        </p:nvSpPr>
        <p:spPr bwMode="auto">
          <a:xfrm>
            <a:off x="51054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820" name="Rectangle 36"/>
          <p:cNvSpPr>
            <a:spLocks noChangeArrowheads="1"/>
          </p:cNvSpPr>
          <p:nvPr/>
        </p:nvSpPr>
        <p:spPr bwMode="auto">
          <a:xfrm>
            <a:off x="55626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821" name="Rectangle 37"/>
          <p:cNvSpPr>
            <a:spLocks noChangeArrowheads="1"/>
          </p:cNvSpPr>
          <p:nvPr/>
        </p:nvSpPr>
        <p:spPr bwMode="auto">
          <a:xfrm>
            <a:off x="60198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822" name="Rectangle 38"/>
          <p:cNvSpPr>
            <a:spLocks noChangeArrowheads="1"/>
          </p:cNvSpPr>
          <p:nvPr/>
        </p:nvSpPr>
        <p:spPr bwMode="auto">
          <a:xfrm>
            <a:off x="64770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823" name="Rectangle 39"/>
          <p:cNvSpPr>
            <a:spLocks noChangeArrowheads="1"/>
          </p:cNvSpPr>
          <p:nvPr/>
        </p:nvSpPr>
        <p:spPr bwMode="auto">
          <a:xfrm>
            <a:off x="69342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824" name="Rectangle 40"/>
          <p:cNvSpPr>
            <a:spLocks noChangeArrowheads="1"/>
          </p:cNvSpPr>
          <p:nvPr/>
        </p:nvSpPr>
        <p:spPr bwMode="auto">
          <a:xfrm>
            <a:off x="7391400" y="51593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825" name="Rectangle 41"/>
          <p:cNvSpPr>
            <a:spLocks noChangeArrowheads="1"/>
          </p:cNvSpPr>
          <p:nvPr/>
        </p:nvSpPr>
        <p:spPr bwMode="auto">
          <a:xfrm>
            <a:off x="5040313" y="494347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8826" name="AutoShape 42"/>
          <p:cNvCxnSpPr>
            <a:cxnSpLocks noChangeShapeType="1"/>
            <a:stCxn id="758820" idx="0"/>
            <a:endCxn id="758819" idx="0"/>
          </p:cNvCxnSpPr>
          <p:nvPr/>
        </p:nvCxnSpPr>
        <p:spPr bwMode="auto">
          <a:xfrm rot="16200000" flipH="1" flipV="1">
            <a:off x="5561806" y="4922044"/>
            <a:ext cx="1588" cy="457200"/>
          </a:xfrm>
          <a:prstGeom prst="curvedConnector3">
            <a:avLst>
              <a:gd name="adj1" fmla="val -13800000"/>
            </a:avLst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758827" name="Rectangle 43"/>
          <p:cNvSpPr>
            <a:spLocks noChangeArrowheads="1"/>
          </p:cNvSpPr>
          <p:nvPr/>
        </p:nvSpPr>
        <p:spPr bwMode="auto">
          <a:xfrm>
            <a:off x="6337300" y="5892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58828" name="Rectangle 44"/>
          <p:cNvSpPr>
            <a:spLocks noChangeArrowheads="1"/>
          </p:cNvSpPr>
          <p:nvPr/>
        </p:nvSpPr>
        <p:spPr bwMode="auto">
          <a:xfrm>
            <a:off x="6794500" y="589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758829" name="Rectangle 45"/>
          <p:cNvSpPr>
            <a:spLocks noChangeArrowheads="1"/>
          </p:cNvSpPr>
          <p:nvPr/>
        </p:nvSpPr>
        <p:spPr bwMode="auto">
          <a:xfrm>
            <a:off x="7251700" y="589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758830" name="Rectangle 46"/>
          <p:cNvSpPr>
            <a:spLocks noChangeArrowheads="1"/>
          </p:cNvSpPr>
          <p:nvPr/>
        </p:nvSpPr>
        <p:spPr bwMode="auto">
          <a:xfrm>
            <a:off x="7708900" y="589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758831" name="Rectangle 47"/>
          <p:cNvSpPr>
            <a:spLocks noChangeArrowheads="1"/>
          </p:cNvSpPr>
          <p:nvPr/>
        </p:nvSpPr>
        <p:spPr bwMode="auto">
          <a:xfrm>
            <a:off x="8166100" y="589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758832" name="Rectangle 48"/>
          <p:cNvSpPr>
            <a:spLocks noChangeArrowheads="1"/>
          </p:cNvSpPr>
          <p:nvPr/>
        </p:nvSpPr>
        <p:spPr bwMode="auto">
          <a:xfrm>
            <a:off x="8623300" y="5892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758833" name="Rectangle 49"/>
          <p:cNvSpPr>
            <a:spLocks noChangeArrowheads="1"/>
          </p:cNvSpPr>
          <p:nvPr/>
        </p:nvSpPr>
        <p:spPr bwMode="auto">
          <a:xfrm>
            <a:off x="6754813" y="56896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16925" cy="1143000"/>
          </a:xfrm>
        </p:spPr>
        <p:txBody>
          <a:bodyPr/>
          <a:lstStyle/>
          <a:p>
            <a:r>
              <a:rPr lang="en-GB"/>
              <a:t>Bubble Sort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49400"/>
            <a:ext cx="8416925" cy="5143500"/>
          </a:xfrm>
          <a:ln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Algorithm</a:t>
            </a:r>
            <a:r>
              <a:rPr lang="en-GB" sz="1600" dirty="0"/>
              <a:t> 	</a:t>
            </a:r>
            <a:r>
              <a:rPr lang="en-GB" sz="1600" dirty="0" err="1"/>
              <a:t>bubbleSort</a:t>
            </a:r>
            <a:r>
              <a:rPr lang="en-GB" sz="1600" dirty="0"/>
              <a:t> (ref 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&lt;array&gt;,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last</a:t>
            </a:r>
            <a:r>
              <a:rPr lang="en-GB" sz="16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Sorts list[1..last] using bubble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Pre</a:t>
            </a: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must contain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		</a:t>
            </a:r>
            <a:r>
              <a:rPr lang="en-GB" sz="1600" dirty="0">
                <a:solidFill>
                  <a:srgbClr val="0000FF"/>
                </a:solidFill>
              </a:rPr>
              <a:t>last </a:t>
            </a:r>
            <a:r>
              <a:rPr lang="en-GB" sz="1600" dirty="0"/>
              <a:t>is index to last element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Post		</a:t>
            </a:r>
            <a:r>
              <a:rPr lang="en-GB" sz="1600" dirty="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1    	</a:t>
            </a:r>
            <a:r>
              <a:rPr lang="en-GB" sz="1600" dirty="0"/>
              <a:t>current =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sorted = false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loop (current &lt;= last AND sorted false)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	1</a:t>
            </a:r>
            <a:r>
              <a:rPr lang="en-GB" sz="1600" dirty="0"/>
              <a:t>	walker = last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sorted = true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loop (walker &gt; current)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if (list[walker] &lt; list[walker - 1])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sorted = false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0000FF"/>
                </a:solidFill>
              </a:rPr>
              <a:t>	2</a:t>
            </a:r>
            <a:r>
              <a:rPr lang="en-GB" sz="1600" dirty="0"/>
              <a:t>	exchange (list, walker, walker - 1)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	walker = walker -1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 current = current + 1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End</a:t>
            </a:r>
            <a:r>
              <a:rPr lang="en-GB" sz="1600" dirty="0"/>
              <a:t>	 </a:t>
            </a:r>
            <a:r>
              <a:rPr lang="en-GB" sz="1600" dirty="0" err="1"/>
              <a:t>bubbleSort</a:t>
            </a:r>
            <a:r>
              <a:rPr lang="en-GB" sz="1600" dirty="0"/>
              <a:t>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0967-D9B8-42AA-A269-76839BE9F7F4}" type="slidenum">
              <a:rPr lang="en-GB"/>
              <a:pPr/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09637" name="Rectangle 5"/>
          <p:cNvSpPr>
            <a:spLocks noGrp="1" noChangeArrowheads="1"/>
          </p:cNvSpPr>
          <p:nvPr>
            <p:ph idx="1"/>
          </p:nvPr>
        </p:nvSpPr>
        <p:spPr>
          <a:xfrm>
            <a:off x="742950" y="1482725"/>
            <a:ext cx="8839200" cy="4613275"/>
          </a:xfrm>
        </p:spPr>
        <p:txBody>
          <a:bodyPr/>
          <a:lstStyle/>
          <a:p>
            <a:r>
              <a:rPr lang="en-GB" dirty="0"/>
              <a:t>Developed by C. A. Hoare (1962).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dirty="0"/>
              <a:t>In each pass, a </a:t>
            </a:r>
            <a:r>
              <a:rPr lang="en-GB" dirty="0" smtClean="0">
                <a:solidFill>
                  <a:srgbClr val="3333CC"/>
                </a:solidFill>
              </a:rPr>
              <a:t>pivot/splitter</a:t>
            </a:r>
            <a:r>
              <a:rPr lang="en-GB" dirty="0" smtClean="0"/>
              <a:t> </a:t>
            </a:r>
            <a:r>
              <a:rPr lang="en-GB" dirty="0"/>
              <a:t>element is selected and the list is divided into three groups: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dirty="0">
                <a:solidFill>
                  <a:srgbClr val="3333CC"/>
                </a:solidFill>
              </a:rPr>
              <a:t>&lt;</a:t>
            </a:r>
            <a:r>
              <a:rPr lang="en-GB" dirty="0"/>
              <a:t> pivot, </a:t>
            </a:r>
            <a:r>
              <a:rPr lang="en-GB" dirty="0">
                <a:solidFill>
                  <a:srgbClr val="3333CC"/>
                </a:solidFill>
              </a:rPr>
              <a:t>=</a:t>
            </a:r>
            <a:r>
              <a:rPr lang="en-GB" dirty="0"/>
              <a:t> pivot, </a:t>
            </a:r>
            <a:r>
              <a:rPr lang="en-GB" dirty="0">
                <a:solidFill>
                  <a:srgbClr val="3333CC"/>
                </a:solidFill>
              </a:rPr>
              <a:t>&gt;</a:t>
            </a:r>
            <a:r>
              <a:rPr lang="en-GB" dirty="0"/>
              <a:t> pivot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dirty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dirty="0"/>
              <a:t>	Quick sort is continued for the first and third groups.</a:t>
            </a:r>
          </a:p>
          <a:p>
            <a:endParaRPr lang="en-GB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834-70BE-4E30-B9EC-8A41BBF915B9}" type="slidenum">
              <a:rPr lang="en-GB"/>
              <a:pPr/>
              <a:t>46</a:t>
            </a:fld>
            <a:endParaRPr lang="en-GB"/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4314825" y="47434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pivot</a:t>
            </a:r>
          </a:p>
        </p:txBody>
      </p:sp>
      <p:sp>
        <p:nvSpPr>
          <p:cNvPr id="709639" name="Rectangle 7"/>
          <p:cNvSpPr>
            <a:spLocks noChangeArrowheads="1"/>
          </p:cNvSpPr>
          <p:nvPr/>
        </p:nvSpPr>
        <p:spPr bwMode="auto">
          <a:xfrm>
            <a:off x="4467225" y="520065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k</a:t>
            </a:r>
          </a:p>
        </p:txBody>
      </p:sp>
      <p:sp>
        <p:nvSpPr>
          <p:cNvPr id="709640" name="Rectangle 8"/>
          <p:cNvSpPr>
            <a:spLocks noChangeArrowheads="1"/>
          </p:cNvSpPr>
          <p:nvPr/>
        </p:nvSpPr>
        <p:spPr bwMode="auto">
          <a:xfrm>
            <a:off x="49244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41" name="Rectangle 9"/>
          <p:cNvSpPr>
            <a:spLocks noChangeArrowheads="1"/>
          </p:cNvSpPr>
          <p:nvPr/>
        </p:nvSpPr>
        <p:spPr bwMode="auto">
          <a:xfrm>
            <a:off x="53816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42" name="Rectangle 10"/>
          <p:cNvSpPr>
            <a:spLocks noChangeArrowheads="1"/>
          </p:cNvSpPr>
          <p:nvPr/>
        </p:nvSpPr>
        <p:spPr bwMode="auto">
          <a:xfrm>
            <a:off x="58388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43" name="Rectangle 11"/>
          <p:cNvSpPr>
            <a:spLocks noChangeArrowheads="1"/>
          </p:cNvSpPr>
          <p:nvPr/>
        </p:nvSpPr>
        <p:spPr bwMode="auto">
          <a:xfrm>
            <a:off x="35528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44" name="Rectangle 12"/>
          <p:cNvSpPr>
            <a:spLocks noChangeArrowheads="1"/>
          </p:cNvSpPr>
          <p:nvPr/>
        </p:nvSpPr>
        <p:spPr bwMode="auto">
          <a:xfrm>
            <a:off x="40100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3248025" y="58864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&lt;</a:t>
            </a:r>
            <a:r>
              <a:rPr lang="en-GB" sz="2000"/>
              <a:t> k</a:t>
            </a:r>
          </a:p>
        </p:txBody>
      </p: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5838825" y="58864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&gt;</a:t>
            </a:r>
            <a:r>
              <a:rPr lang="en-GB" sz="2000"/>
              <a:t> k</a:t>
            </a:r>
          </a:p>
        </p:txBody>
      </p:sp>
      <p:sp>
        <p:nvSpPr>
          <p:cNvPr id="709647" name="Line 15"/>
          <p:cNvSpPr>
            <a:spLocks noChangeShapeType="1"/>
          </p:cNvSpPr>
          <p:nvPr/>
        </p:nvSpPr>
        <p:spPr bwMode="auto">
          <a:xfrm>
            <a:off x="2638425" y="58864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9648" name="Line 16"/>
          <p:cNvSpPr>
            <a:spLocks noChangeShapeType="1"/>
          </p:cNvSpPr>
          <p:nvPr/>
        </p:nvSpPr>
        <p:spPr bwMode="auto">
          <a:xfrm>
            <a:off x="4924425" y="588645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9649" name="Rectangle 17"/>
          <p:cNvSpPr>
            <a:spLocks noChangeArrowheads="1"/>
          </p:cNvSpPr>
          <p:nvPr/>
        </p:nvSpPr>
        <p:spPr bwMode="auto">
          <a:xfrm>
            <a:off x="26384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50" name="Rectangle 18"/>
          <p:cNvSpPr>
            <a:spLocks noChangeArrowheads="1"/>
          </p:cNvSpPr>
          <p:nvPr/>
        </p:nvSpPr>
        <p:spPr bwMode="auto">
          <a:xfrm>
            <a:off x="30956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51" name="Rectangle 19"/>
          <p:cNvSpPr>
            <a:spLocks noChangeArrowheads="1"/>
          </p:cNvSpPr>
          <p:nvPr/>
        </p:nvSpPr>
        <p:spPr bwMode="auto">
          <a:xfrm>
            <a:off x="62960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52" name="Rectangle 20"/>
          <p:cNvSpPr>
            <a:spLocks noChangeArrowheads="1"/>
          </p:cNvSpPr>
          <p:nvPr/>
        </p:nvSpPr>
        <p:spPr bwMode="auto">
          <a:xfrm>
            <a:off x="67532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53" name="Rectangle 21"/>
          <p:cNvSpPr>
            <a:spLocks noChangeArrowheads="1"/>
          </p:cNvSpPr>
          <p:nvPr/>
        </p:nvSpPr>
        <p:spPr bwMode="auto">
          <a:xfrm>
            <a:off x="7210425" y="520065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09654" name="Line 22"/>
          <p:cNvSpPr>
            <a:spLocks noChangeShapeType="1"/>
          </p:cNvSpPr>
          <p:nvPr/>
        </p:nvSpPr>
        <p:spPr bwMode="auto">
          <a:xfrm>
            <a:off x="2638425" y="588645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9655" name="Line 23"/>
          <p:cNvSpPr>
            <a:spLocks noChangeShapeType="1"/>
          </p:cNvSpPr>
          <p:nvPr/>
        </p:nvSpPr>
        <p:spPr bwMode="auto">
          <a:xfrm>
            <a:off x="4924425" y="588645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1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Pivot selection:</a:t>
            </a:r>
          </a:p>
          <a:p>
            <a:pPr lvl="1"/>
            <a:r>
              <a:rPr lang="en-GB"/>
              <a:t>C. A. Hoare (1962): the </a:t>
            </a:r>
            <a:r>
              <a:rPr lang="en-GB">
                <a:solidFill>
                  <a:srgbClr val="3333CC"/>
                </a:solidFill>
              </a:rPr>
              <a:t>first </a:t>
            </a:r>
            <a:r>
              <a:rPr lang="en-GB"/>
              <a:t>element in the list.</a:t>
            </a:r>
          </a:p>
          <a:p>
            <a:pPr lvl="1"/>
            <a:r>
              <a:rPr lang="en-GB"/>
              <a:t>R. C. Singleton (1969): the </a:t>
            </a:r>
            <a:r>
              <a:rPr lang="en-GB">
                <a:solidFill>
                  <a:srgbClr val="3333CC"/>
                </a:solidFill>
              </a:rPr>
              <a:t>median</a:t>
            </a:r>
            <a:r>
              <a:rPr lang="en-GB"/>
              <a:t> of the left, right and middle elements of the list.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Pivot location:</a:t>
            </a:r>
          </a:p>
          <a:p>
            <a:pPr lvl="1"/>
            <a:r>
              <a:rPr lang="en-GB"/>
              <a:t>Use </a:t>
            </a:r>
            <a:r>
              <a:rPr lang="en-GB">
                <a:solidFill>
                  <a:srgbClr val="3333CC"/>
                </a:solidFill>
              </a:rPr>
              <a:t>left</a:t>
            </a:r>
            <a:r>
              <a:rPr lang="en-GB"/>
              <a:t> and </a:t>
            </a:r>
            <a:r>
              <a:rPr lang="en-GB">
                <a:solidFill>
                  <a:srgbClr val="3333CC"/>
                </a:solidFill>
              </a:rPr>
              <a:t>right</a:t>
            </a:r>
            <a:r>
              <a:rPr lang="en-GB"/>
              <a:t> walls.</a:t>
            </a:r>
          </a:p>
          <a:p>
            <a:pPr lvl="1"/>
            <a:r>
              <a:rPr lang="en-GB"/>
              <a:t>Exchange the two elements at the left and right wall positions if they are out of order with respect to the pivot.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F55-495A-40B4-A371-72E84FD393F8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8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9516-8A1E-4366-B7D5-40EDE6F86181}" type="slidenum">
              <a:rPr lang="en-GB"/>
              <a:pPr/>
              <a:t>48</a:t>
            </a:fld>
            <a:endParaRPr lang="en-GB"/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auto">
          <a:xfrm>
            <a:off x="2209800" y="2362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2667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31242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auto">
          <a:xfrm>
            <a:off x="35814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auto">
          <a:xfrm>
            <a:off x="40386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44958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61" name="Rectangle 9"/>
          <p:cNvSpPr>
            <a:spLocks noChangeArrowheads="1"/>
          </p:cNvSpPr>
          <p:nvPr/>
        </p:nvSpPr>
        <p:spPr bwMode="auto">
          <a:xfrm>
            <a:off x="4953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2" name="Rectangle 10"/>
          <p:cNvSpPr>
            <a:spLocks noChangeArrowheads="1"/>
          </p:cNvSpPr>
          <p:nvPr/>
        </p:nvSpPr>
        <p:spPr bwMode="auto">
          <a:xfrm>
            <a:off x="54102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58674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4" name="Rectangle 12"/>
          <p:cNvSpPr>
            <a:spLocks noChangeArrowheads="1"/>
          </p:cNvSpPr>
          <p:nvPr/>
        </p:nvSpPr>
        <p:spPr bwMode="auto">
          <a:xfrm>
            <a:off x="63246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67818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66" name="Rectangle 14"/>
          <p:cNvSpPr>
            <a:spLocks noChangeArrowheads="1"/>
          </p:cNvSpPr>
          <p:nvPr/>
        </p:nvSpPr>
        <p:spPr bwMode="auto">
          <a:xfrm>
            <a:off x="7239000" y="2362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67" name="Rectangle 15"/>
          <p:cNvSpPr>
            <a:spLocks noChangeArrowheads="1"/>
          </p:cNvSpPr>
          <p:nvPr/>
        </p:nvSpPr>
        <p:spPr bwMode="auto">
          <a:xfrm>
            <a:off x="2627313" y="2143125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68" name="Rectangle 16"/>
          <p:cNvSpPr>
            <a:spLocks noChangeArrowheads="1"/>
          </p:cNvSpPr>
          <p:nvPr/>
        </p:nvSpPr>
        <p:spPr bwMode="auto">
          <a:xfrm>
            <a:off x="7651750" y="2151063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1905000" y="2819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pivot</a:t>
            </a:r>
          </a:p>
        </p:txBody>
      </p:sp>
      <p:sp>
        <p:nvSpPr>
          <p:cNvPr id="714770" name="Rectangle 18"/>
          <p:cNvSpPr>
            <a:spLocks noChangeArrowheads="1"/>
          </p:cNvSpPr>
          <p:nvPr/>
        </p:nvSpPr>
        <p:spPr bwMode="auto">
          <a:xfrm>
            <a:off x="22098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71" name="Rectangle 19"/>
          <p:cNvSpPr>
            <a:spLocks noChangeArrowheads="1"/>
          </p:cNvSpPr>
          <p:nvPr/>
        </p:nvSpPr>
        <p:spPr bwMode="auto">
          <a:xfrm>
            <a:off x="26670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>
            <a:off x="31242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3" name="Rectangle 21"/>
          <p:cNvSpPr>
            <a:spLocks noChangeArrowheads="1"/>
          </p:cNvSpPr>
          <p:nvPr/>
        </p:nvSpPr>
        <p:spPr bwMode="auto">
          <a:xfrm>
            <a:off x="35814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4" name="Rectangle 22"/>
          <p:cNvSpPr>
            <a:spLocks noChangeArrowheads="1"/>
          </p:cNvSpPr>
          <p:nvPr/>
        </p:nvSpPr>
        <p:spPr bwMode="auto">
          <a:xfrm>
            <a:off x="4038600" y="4267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5" name="Rectangle 23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76" name="Rectangle 24"/>
          <p:cNvSpPr>
            <a:spLocks noChangeArrowheads="1"/>
          </p:cNvSpPr>
          <p:nvPr/>
        </p:nvSpPr>
        <p:spPr bwMode="auto">
          <a:xfrm>
            <a:off x="49530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7" name="Rectangle 25"/>
          <p:cNvSpPr>
            <a:spLocks noChangeArrowheads="1"/>
          </p:cNvSpPr>
          <p:nvPr/>
        </p:nvSpPr>
        <p:spPr bwMode="auto">
          <a:xfrm>
            <a:off x="54102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8" name="Rectangle 26"/>
          <p:cNvSpPr>
            <a:spLocks noChangeArrowheads="1"/>
          </p:cNvSpPr>
          <p:nvPr/>
        </p:nvSpPr>
        <p:spPr bwMode="auto">
          <a:xfrm>
            <a:off x="58674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79" name="Rectangle 27"/>
          <p:cNvSpPr>
            <a:spLocks noChangeArrowheads="1"/>
          </p:cNvSpPr>
          <p:nvPr/>
        </p:nvSpPr>
        <p:spPr bwMode="auto">
          <a:xfrm>
            <a:off x="63246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80" name="Rectangle 28"/>
          <p:cNvSpPr>
            <a:spLocks noChangeArrowheads="1"/>
          </p:cNvSpPr>
          <p:nvPr/>
        </p:nvSpPr>
        <p:spPr bwMode="auto">
          <a:xfrm>
            <a:off x="67818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4781" name="Rectangle 29"/>
          <p:cNvSpPr>
            <a:spLocks noChangeArrowheads="1"/>
          </p:cNvSpPr>
          <p:nvPr/>
        </p:nvSpPr>
        <p:spPr bwMode="auto">
          <a:xfrm>
            <a:off x="7239000" y="4267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714784" name="Text Box 32"/>
          <p:cNvSpPr txBox="1">
            <a:spLocks noChangeArrowheads="1"/>
          </p:cNvSpPr>
          <p:nvPr/>
        </p:nvSpPr>
        <p:spPr bwMode="auto">
          <a:xfrm>
            <a:off x="3886200" y="4724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pivot</a:t>
            </a:r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>
            <a:off x="26670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4786" name="Line 34"/>
          <p:cNvSpPr>
            <a:spLocks noChangeShapeType="1"/>
          </p:cNvSpPr>
          <p:nvPr/>
        </p:nvSpPr>
        <p:spPr bwMode="auto">
          <a:xfrm>
            <a:off x="7239000" y="2209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4787" name="AutoShape 35"/>
          <p:cNvSpPr>
            <a:spLocks noChangeArrowheads="1"/>
          </p:cNvSpPr>
          <p:nvPr/>
        </p:nvSpPr>
        <p:spPr bwMode="auto">
          <a:xfrm>
            <a:off x="4648200" y="32004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71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AB67-B5D6-4A8B-9DC2-C4C7E3E283BD}" type="slidenum">
              <a:rPr lang="en-GB"/>
              <a:pPr/>
              <a:t>49</a:t>
            </a:fld>
            <a:endParaRPr lang="en-GB"/>
          </a:p>
        </p:txBody>
      </p:sp>
      <p:pic>
        <p:nvPicPr>
          <p:cNvPr id="71171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25" y="1500188"/>
            <a:ext cx="5903402" cy="534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Sort stability</a:t>
            </a:r>
            <a:r>
              <a:rPr lang="en-GB"/>
              <a:t>: data with equal keys maintain their relative input order in the output.</a:t>
            </a:r>
          </a:p>
          <a:p>
            <a:pPr>
              <a:buFontTx/>
              <a:buNone/>
            </a:pP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5299-38A2-469B-849B-0099BEA298FE}" type="slidenum">
              <a:rPr lang="en-GB"/>
              <a:pPr/>
              <a:t>5</a:t>
            </a:fld>
            <a:endParaRPr lang="en-GB"/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36020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40592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45164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736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CC3300"/>
                </a:solidFill>
              </a:rPr>
              <a:t>8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5435600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677899" name="Rectangle 11"/>
          <p:cNvSpPr>
            <a:spLocks noChangeArrowheads="1"/>
          </p:cNvSpPr>
          <p:nvPr/>
        </p:nvSpPr>
        <p:spPr bwMode="auto">
          <a:xfrm>
            <a:off x="5888038" y="3052763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677900" name="Rectangle 12"/>
          <p:cNvSpPr>
            <a:spLocks noChangeArrowheads="1"/>
          </p:cNvSpPr>
          <p:nvPr/>
        </p:nvSpPr>
        <p:spPr bwMode="auto">
          <a:xfrm>
            <a:off x="36052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8</a:t>
            </a:r>
          </a:p>
        </p:txBody>
      </p:sp>
      <p:sp>
        <p:nvSpPr>
          <p:cNvPr id="677901" name="Rectangle 13"/>
          <p:cNvSpPr>
            <a:spLocks noChangeArrowheads="1"/>
          </p:cNvSpPr>
          <p:nvPr/>
        </p:nvSpPr>
        <p:spPr bwMode="auto">
          <a:xfrm>
            <a:off x="40624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CC3300"/>
                </a:solidFill>
              </a:rPr>
              <a:t>8</a:t>
            </a:r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45196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677903" name="Rectangle 15"/>
          <p:cNvSpPr>
            <a:spLocks noChangeArrowheads="1"/>
          </p:cNvSpPr>
          <p:nvPr/>
        </p:nvSpPr>
        <p:spPr bwMode="auto">
          <a:xfrm>
            <a:off x="49768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677904" name="Rectangle 16"/>
          <p:cNvSpPr>
            <a:spLocks noChangeArrowheads="1"/>
          </p:cNvSpPr>
          <p:nvPr/>
        </p:nvSpPr>
        <p:spPr bwMode="auto">
          <a:xfrm>
            <a:off x="54340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677905" name="Rectangle 17"/>
          <p:cNvSpPr>
            <a:spLocks noChangeArrowheads="1"/>
          </p:cNvSpPr>
          <p:nvPr/>
        </p:nvSpPr>
        <p:spPr bwMode="auto">
          <a:xfrm>
            <a:off x="5891213" y="46894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677906" name="AutoShape 18"/>
          <p:cNvSpPr>
            <a:spLocks noChangeArrowheads="1"/>
          </p:cNvSpPr>
          <p:nvPr/>
        </p:nvSpPr>
        <p:spPr bwMode="auto">
          <a:xfrm>
            <a:off x="4697413" y="3825875"/>
            <a:ext cx="534987" cy="577850"/>
          </a:xfrm>
          <a:prstGeom prst="downArrow">
            <a:avLst>
              <a:gd name="adj1" fmla="val 50000"/>
              <a:gd name="adj2" fmla="val 27003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0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16841" name="Rectangle 41"/>
          <p:cNvSpPr>
            <a:spLocks noGrp="1" noChangeArrowheads="1"/>
          </p:cNvSpPr>
          <p:nvPr>
            <p:ph idx="1"/>
          </p:nvPr>
        </p:nvSpPr>
        <p:spPr>
          <a:xfrm>
            <a:off x="742950" y="1482725"/>
            <a:ext cx="8740775" cy="4613275"/>
          </a:xfrm>
        </p:spPr>
        <p:txBody>
          <a:bodyPr/>
          <a:lstStyle/>
          <a:p>
            <a:r>
              <a:rPr lang="en-GB"/>
              <a:t>D.E. Knuth suggested that when the </a:t>
            </a:r>
            <a:r>
              <a:rPr lang="en-GB">
                <a:solidFill>
                  <a:srgbClr val="3333CC"/>
                </a:solidFill>
              </a:rPr>
              <a:t>sort partitions becomes small</a:t>
            </a:r>
            <a:r>
              <a:rPr lang="en-GB"/>
              <a:t>, straight insertion sort should be used to complete the sorting.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3C75-F711-4F77-82B2-717815865012}" type="slidenum">
              <a:rPr lang="en-GB"/>
              <a:pPr/>
              <a:t>50</a:t>
            </a:fld>
            <a:endParaRPr lang="en-GB"/>
          </a:p>
        </p:txBody>
      </p:sp>
      <p:sp>
        <p:nvSpPr>
          <p:cNvPr id="716822" name="Text Box 22"/>
          <p:cNvSpPr txBox="1">
            <a:spLocks noChangeArrowheads="1"/>
          </p:cNvSpPr>
          <p:nvPr/>
        </p:nvSpPr>
        <p:spPr bwMode="auto">
          <a:xfrm>
            <a:off x="4175125" y="3406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pivot</a:t>
            </a:r>
          </a:p>
        </p:txBody>
      </p:sp>
      <p:sp>
        <p:nvSpPr>
          <p:cNvPr id="716823" name="Rectangle 23"/>
          <p:cNvSpPr>
            <a:spLocks noChangeArrowheads="1"/>
          </p:cNvSpPr>
          <p:nvPr/>
        </p:nvSpPr>
        <p:spPr bwMode="auto">
          <a:xfrm>
            <a:off x="4327525" y="3863975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k</a:t>
            </a:r>
          </a:p>
        </p:txBody>
      </p:sp>
      <p:sp>
        <p:nvSpPr>
          <p:cNvPr id="716824" name="Rectangle 24"/>
          <p:cNvSpPr>
            <a:spLocks noChangeArrowheads="1"/>
          </p:cNvSpPr>
          <p:nvPr/>
        </p:nvSpPr>
        <p:spPr bwMode="auto">
          <a:xfrm>
            <a:off x="47847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25" name="Rectangle 25"/>
          <p:cNvSpPr>
            <a:spLocks noChangeArrowheads="1"/>
          </p:cNvSpPr>
          <p:nvPr/>
        </p:nvSpPr>
        <p:spPr bwMode="auto">
          <a:xfrm>
            <a:off x="52419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26" name="Rectangle 26"/>
          <p:cNvSpPr>
            <a:spLocks noChangeArrowheads="1"/>
          </p:cNvSpPr>
          <p:nvPr/>
        </p:nvSpPr>
        <p:spPr bwMode="auto">
          <a:xfrm>
            <a:off x="56991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27" name="Rectangle 27"/>
          <p:cNvSpPr>
            <a:spLocks noChangeArrowheads="1"/>
          </p:cNvSpPr>
          <p:nvPr/>
        </p:nvSpPr>
        <p:spPr bwMode="auto">
          <a:xfrm>
            <a:off x="34131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28" name="Rectangle 28"/>
          <p:cNvSpPr>
            <a:spLocks noChangeArrowheads="1"/>
          </p:cNvSpPr>
          <p:nvPr/>
        </p:nvSpPr>
        <p:spPr bwMode="auto">
          <a:xfrm>
            <a:off x="38703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29" name="Text Box 29"/>
          <p:cNvSpPr txBox="1">
            <a:spLocks noChangeArrowheads="1"/>
          </p:cNvSpPr>
          <p:nvPr/>
        </p:nvSpPr>
        <p:spPr bwMode="auto">
          <a:xfrm>
            <a:off x="3108325" y="4549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&lt;</a:t>
            </a:r>
            <a:r>
              <a:rPr lang="en-GB" sz="2000"/>
              <a:t> k</a:t>
            </a:r>
          </a:p>
        </p:txBody>
      </p:sp>
      <p:sp>
        <p:nvSpPr>
          <p:cNvPr id="716830" name="Text Box 30"/>
          <p:cNvSpPr txBox="1">
            <a:spLocks noChangeArrowheads="1"/>
          </p:cNvSpPr>
          <p:nvPr/>
        </p:nvSpPr>
        <p:spPr bwMode="auto">
          <a:xfrm>
            <a:off x="5699125" y="4549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33CC"/>
                </a:solidFill>
              </a:rPr>
              <a:t>&gt;</a:t>
            </a:r>
            <a:r>
              <a:rPr lang="en-GB" sz="2000"/>
              <a:t> k</a:t>
            </a:r>
          </a:p>
        </p:txBody>
      </p:sp>
      <p:sp>
        <p:nvSpPr>
          <p:cNvPr id="716831" name="Line 31"/>
          <p:cNvSpPr>
            <a:spLocks noChangeShapeType="1"/>
          </p:cNvSpPr>
          <p:nvPr/>
        </p:nvSpPr>
        <p:spPr bwMode="auto">
          <a:xfrm>
            <a:off x="2498725" y="45497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32" name="Line 32"/>
          <p:cNvSpPr>
            <a:spLocks noChangeShapeType="1"/>
          </p:cNvSpPr>
          <p:nvPr/>
        </p:nvSpPr>
        <p:spPr bwMode="auto">
          <a:xfrm>
            <a:off x="4784725" y="45497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33" name="Rectangle 33"/>
          <p:cNvSpPr>
            <a:spLocks noChangeArrowheads="1"/>
          </p:cNvSpPr>
          <p:nvPr/>
        </p:nvSpPr>
        <p:spPr bwMode="auto">
          <a:xfrm>
            <a:off x="24987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34" name="Rectangle 34"/>
          <p:cNvSpPr>
            <a:spLocks noChangeArrowheads="1"/>
          </p:cNvSpPr>
          <p:nvPr/>
        </p:nvSpPr>
        <p:spPr bwMode="auto">
          <a:xfrm>
            <a:off x="29559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35" name="Rectangle 35"/>
          <p:cNvSpPr>
            <a:spLocks noChangeArrowheads="1"/>
          </p:cNvSpPr>
          <p:nvPr/>
        </p:nvSpPr>
        <p:spPr bwMode="auto">
          <a:xfrm>
            <a:off x="61563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36" name="Rectangle 36"/>
          <p:cNvSpPr>
            <a:spLocks noChangeArrowheads="1"/>
          </p:cNvSpPr>
          <p:nvPr/>
        </p:nvSpPr>
        <p:spPr bwMode="auto">
          <a:xfrm>
            <a:off x="66135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37" name="Rectangle 37"/>
          <p:cNvSpPr>
            <a:spLocks noChangeArrowheads="1"/>
          </p:cNvSpPr>
          <p:nvPr/>
        </p:nvSpPr>
        <p:spPr bwMode="auto">
          <a:xfrm>
            <a:off x="7070725" y="3863975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16838" name="Line 38"/>
          <p:cNvSpPr>
            <a:spLocks noChangeShapeType="1"/>
          </p:cNvSpPr>
          <p:nvPr/>
        </p:nvSpPr>
        <p:spPr bwMode="auto">
          <a:xfrm>
            <a:off x="2498725" y="4549775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39" name="Line 39"/>
          <p:cNvSpPr>
            <a:spLocks noChangeShapeType="1"/>
          </p:cNvSpPr>
          <p:nvPr/>
        </p:nvSpPr>
        <p:spPr bwMode="auto">
          <a:xfrm>
            <a:off x="4784725" y="45497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16925" cy="1143000"/>
          </a:xfrm>
        </p:spPr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85900"/>
            <a:ext cx="8416925" cy="5232400"/>
          </a:xfrm>
          <a:ln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Algorithm</a:t>
            </a:r>
            <a:r>
              <a:rPr lang="en-GB" sz="1600" dirty="0"/>
              <a:t> 	</a:t>
            </a:r>
            <a:r>
              <a:rPr lang="en-GB" sz="1600" dirty="0" err="1"/>
              <a:t>quickSort</a:t>
            </a:r>
            <a:r>
              <a:rPr lang="en-GB" sz="1600" dirty="0"/>
              <a:t> (ref 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&lt;array&gt;,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left</a:t>
            </a:r>
            <a:r>
              <a:rPr lang="en-GB" sz="1600" dirty="0"/>
              <a:t> &lt;index&gt;,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right</a:t>
            </a:r>
            <a:r>
              <a:rPr lang="en-GB" sz="16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Sorts list[left..right] using quick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Pre</a:t>
            </a: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list </a:t>
            </a:r>
            <a:r>
              <a:rPr lang="en-GB" sz="1600" dirty="0"/>
              <a:t>must contain at least one element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		</a:t>
            </a:r>
            <a:r>
              <a:rPr lang="en-GB" sz="1600" dirty="0">
                <a:solidFill>
                  <a:srgbClr val="0000FF"/>
                </a:solidFill>
              </a:rPr>
              <a:t>left </a:t>
            </a:r>
            <a:r>
              <a:rPr lang="en-GB" sz="1600" dirty="0"/>
              <a:t>and</a:t>
            </a:r>
            <a:r>
              <a:rPr lang="en-GB" sz="1600" dirty="0">
                <a:solidFill>
                  <a:srgbClr val="0000FF"/>
                </a:solidFill>
              </a:rPr>
              <a:t> right </a:t>
            </a:r>
            <a:r>
              <a:rPr lang="en-GB" sz="1600" dirty="0"/>
              <a:t>are indices to first and last elements in the list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Post		</a:t>
            </a:r>
            <a:r>
              <a:rPr lang="en-GB" sz="1600" dirty="0"/>
              <a:t>list has been rearranged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1    	</a:t>
            </a:r>
            <a:r>
              <a:rPr lang="en-GB" sz="1600" dirty="0"/>
              <a:t>if (right - left &gt; </a:t>
            </a:r>
            <a:r>
              <a:rPr lang="en-GB" sz="1600" dirty="0" err="1"/>
              <a:t>minsize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b="1" dirty="0"/>
              <a:t>quick sort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 err="1"/>
              <a:t>medianLeft</a:t>
            </a:r>
            <a:r>
              <a:rPr lang="en-GB" sz="1600" dirty="0"/>
              <a:t> (list, left, right)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pivot = list[left]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</a:t>
            </a:r>
            <a:r>
              <a:rPr lang="en-GB" sz="1600" dirty="0" err="1"/>
              <a:t>sortLeft</a:t>
            </a:r>
            <a:r>
              <a:rPr lang="en-GB" sz="1600" dirty="0"/>
              <a:t> = left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</a:t>
            </a:r>
            <a:r>
              <a:rPr lang="en-GB" sz="1600" dirty="0" err="1"/>
              <a:t>sortRight</a:t>
            </a:r>
            <a:r>
              <a:rPr lang="en-GB" sz="1600" dirty="0"/>
              <a:t>	= right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5</a:t>
            </a:r>
            <a:r>
              <a:rPr lang="en-GB" sz="1600" dirty="0"/>
              <a:t>	loop (</a:t>
            </a:r>
            <a:r>
              <a:rPr lang="en-GB" sz="1600" dirty="0" err="1"/>
              <a:t>sortLeft</a:t>
            </a:r>
            <a:r>
              <a:rPr lang="en-GB" sz="1600" dirty="0"/>
              <a:t> &lt;= </a:t>
            </a:r>
            <a:r>
              <a:rPr lang="en-GB" sz="1600" dirty="0" err="1"/>
              <a:t>sortRight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b="1" dirty="0"/>
              <a:t>Find key on left that belongs on right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loop (list[</a:t>
            </a:r>
            <a:r>
              <a:rPr lang="en-GB" sz="1600" dirty="0" err="1"/>
              <a:t>sortLeft</a:t>
            </a:r>
            <a:r>
              <a:rPr lang="en-GB" sz="1600" dirty="0"/>
              <a:t>].key &lt; </a:t>
            </a:r>
            <a:r>
              <a:rPr lang="en-GB" sz="1600" dirty="0" err="1"/>
              <a:t>pivot.key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 err="1"/>
              <a:t>sortLeft</a:t>
            </a:r>
            <a:r>
              <a:rPr lang="en-GB" sz="1600" dirty="0"/>
              <a:t> = </a:t>
            </a:r>
            <a:r>
              <a:rPr lang="en-GB" sz="1600" dirty="0" err="1"/>
              <a:t>sortLeft</a:t>
            </a:r>
            <a:r>
              <a:rPr lang="en-GB" sz="1600" dirty="0"/>
              <a:t>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		Find key on right that belongs on left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loop (list[</a:t>
            </a:r>
            <a:r>
              <a:rPr lang="en-GB" sz="1600" dirty="0" err="1"/>
              <a:t>sortRight</a:t>
            </a:r>
            <a:r>
              <a:rPr lang="en-GB" sz="1600" dirty="0"/>
              <a:t>].key &gt;= </a:t>
            </a:r>
            <a:r>
              <a:rPr lang="en-GB" sz="1600" dirty="0" err="1"/>
              <a:t>pivot.key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 err="1"/>
              <a:t>sortRight</a:t>
            </a:r>
            <a:r>
              <a:rPr lang="en-GB" sz="1600" dirty="0"/>
              <a:t> = </a:t>
            </a:r>
            <a:r>
              <a:rPr lang="en-GB" sz="1600" dirty="0" err="1"/>
              <a:t>sortRight</a:t>
            </a:r>
            <a:r>
              <a:rPr lang="en-GB" sz="1600" dirty="0"/>
              <a:t>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endParaRPr lang="en-GB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A89A-7CBB-439C-B62D-58D7AD788F2A}" type="slidenum">
              <a:rPr lang="en-GB"/>
              <a:pPr/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16925" cy="1143000"/>
          </a:xfrm>
        </p:spPr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416925" cy="5105400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400" dirty="0"/>
              <a:t>		</a:t>
            </a:r>
            <a:r>
              <a:rPr lang="en-GB" sz="1600" b="1" dirty="0"/>
              <a:t>Find key on left that belongs on right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loop (list[</a:t>
            </a:r>
            <a:r>
              <a:rPr lang="en-GB" sz="1600" dirty="0" err="1"/>
              <a:t>sortLeft</a:t>
            </a:r>
            <a:r>
              <a:rPr lang="en-GB" sz="1600" dirty="0"/>
              <a:t>].key &lt; </a:t>
            </a:r>
            <a:r>
              <a:rPr lang="en-GB" sz="1600" dirty="0" err="1"/>
              <a:t>pivot.key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 err="1"/>
              <a:t>sortLeft</a:t>
            </a:r>
            <a:r>
              <a:rPr lang="en-GB" sz="1600" dirty="0"/>
              <a:t> = </a:t>
            </a:r>
            <a:r>
              <a:rPr lang="en-GB" sz="1600" dirty="0" err="1"/>
              <a:t>sortLeft</a:t>
            </a:r>
            <a:r>
              <a:rPr lang="en-GB" sz="1600" dirty="0"/>
              <a:t>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		Find key on right that belongs on left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	loop (list[</a:t>
            </a:r>
            <a:r>
              <a:rPr lang="en-GB" sz="1600" dirty="0" err="1"/>
              <a:t>sortRight</a:t>
            </a:r>
            <a:r>
              <a:rPr lang="en-GB" sz="1600" dirty="0"/>
              <a:t>].key &gt;= </a:t>
            </a:r>
            <a:r>
              <a:rPr lang="en-GB" sz="1600" dirty="0" err="1"/>
              <a:t>pivot.key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</a:t>
            </a:r>
            <a:r>
              <a:rPr lang="en-GB" sz="1600" dirty="0" err="1"/>
              <a:t>sortRight</a:t>
            </a:r>
            <a:r>
              <a:rPr lang="en-GB" sz="1600" dirty="0"/>
              <a:t> = </a:t>
            </a:r>
            <a:r>
              <a:rPr lang="en-GB" sz="1600" dirty="0" err="1"/>
              <a:t>sortRight</a:t>
            </a:r>
            <a:r>
              <a:rPr lang="en-GB" sz="1600" dirty="0"/>
              <a:t>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	if (</a:t>
            </a:r>
            <a:r>
              <a:rPr lang="en-GB" sz="1600" dirty="0" err="1"/>
              <a:t>sortLeft</a:t>
            </a:r>
            <a:r>
              <a:rPr lang="en-GB" sz="1600" dirty="0"/>
              <a:t> &lt;= </a:t>
            </a:r>
            <a:r>
              <a:rPr lang="en-GB" sz="1600" dirty="0" err="1"/>
              <a:t>sortRight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exchange (list, </a:t>
            </a:r>
            <a:r>
              <a:rPr lang="en-GB" sz="1600" dirty="0" err="1"/>
              <a:t>sortLeft</a:t>
            </a:r>
            <a:r>
              <a:rPr lang="en-GB" sz="1600" dirty="0"/>
              <a:t>, </a:t>
            </a:r>
            <a:r>
              <a:rPr lang="en-GB" sz="1600" dirty="0" err="1"/>
              <a:t>sortRight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</a:t>
            </a:r>
            <a:r>
              <a:rPr lang="en-GB" sz="1600" dirty="0" err="1"/>
              <a:t>sortLeft</a:t>
            </a:r>
            <a:r>
              <a:rPr lang="en-GB" sz="1600" dirty="0"/>
              <a:t> = </a:t>
            </a:r>
            <a:r>
              <a:rPr lang="en-GB" sz="1600" dirty="0" err="1"/>
              <a:t>sortLeft</a:t>
            </a:r>
            <a:r>
              <a:rPr lang="en-GB" sz="1600" dirty="0"/>
              <a:t> + 1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</a:t>
            </a:r>
            <a:r>
              <a:rPr lang="en-GB" sz="1600" dirty="0" err="1"/>
              <a:t>sortRight</a:t>
            </a:r>
            <a:r>
              <a:rPr lang="en-GB" sz="1600" dirty="0"/>
              <a:t> = </a:t>
            </a:r>
            <a:r>
              <a:rPr lang="en-GB" sz="1600" dirty="0" err="1"/>
              <a:t>sortRight</a:t>
            </a:r>
            <a:r>
              <a:rPr lang="en-GB" sz="1600" dirty="0"/>
              <a:t> - 1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b="1" dirty="0"/>
              <a:t>Prepare for next phase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6</a:t>
            </a:r>
            <a:r>
              <a:rPr lang="en-GB" sz="1600" dirty="0"/>
              <a:t>	list[left] = list[</a:t>
            </a:r>
            <a:r>
              <a:rPr lang="en-GB" sz="1600" dirty="0" err="1"/>
              <a:t>sortLeft</a:t>
            </a:r>
            <a:r>
              <a:rPr lang="en-GB" sz="1600" dirty="0"/>
              <a:t> - 1]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7</a:t>
            </a:r>
            <a:r>
              <a:rPr lang="en-GB" sz="1600" dirty="0"/>
              <a:t>	list[</a:t>
            </a:r>
            <a:r>
              <a:rPr lang="en-GB" sz="1600" dirty="0" err="1"/>
              <a:t>sortLeft</a:t>
            </a:r>
            <a:r>
              <a:rPr lang="en-GB" sz="1600" dirty="0"/>
              <a:t> - 1] = pivot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8</a:t>
            </a:r>
            <a:r>
              <a:rPr lang="en-GB" sz="1600" dirty="0"/>
              <a:t>	if (left &lt; </a:t>
            </a:r>
            <a:r>
              <a:rPr lang="en-GB" sz="1600" dirty="0" err="1"/>
              <a:t>sortRight</a:t>
            </a:r>
            <a:r>
              <a:rPr lang="en-GB" sz="1600" dirty="0"/>
              <a:t>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</a:t>
            </a:r>
            <a:r>
              <a:rPr lang="en-GB" sz="1600" dirty="0" err="1"/>
              <a:t>quickSort</a:t>
            </a:r>
            <a:r>
              <a:rPr lang="en-GB" sz="1600" dirty="0"/>
              <a:t> (list, left, </a:t>
            </a:r>
            <a:r>
              <a:rPr lang="en-GB" sz="1600" dirty="0" err="1"/>
              <a:t>sortRight</a:t>
            </a:r>
            <a:r>
              <a:rPr lang="en-GB" sz="1600" dirty="0"/>
              <a:t> - 1)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9</a:t>
            </a:r>
            <a:r>
              <a:rPr lang="en-GB" sz="1600" dirty="0"/>
              <a:t>	if (</a:t>
            </a:r>
            <a:r>
              <a:rPr lang="en-GB" sz="1600" dirty="0" err="1"/>
              <a:t>sortLeft</a:t>
            </a:r>
            <a:r>
              <a:rPr lang="en-GB" sz="1600" dirty="0"/>
              <a:t> &lt; right)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</a:t>
            </a:r>
            <a:r>
              <a:rPr lang="en-GB" sz="1600" dirty="0" err="1"/>
              <a:t>quickSort</a:t>
            </a:r>
            <a:r>
              <a:rPr lang="en-GB" sz="1600" dirty="0"/>
              <a:t> (list, </a:t>
            </a:r>
            <a:r>
              <a:rPr lang="en-GB" sz="1600" dirty="0" err="1"/>
              <a:t>sortLeft</a:t>
            </a:r>
            <a:r>
              <a:rPr lang="en-GB" sz="1600" dirty="0"/>
              <a:t>, right 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else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		1	</a:t>
            </a:r>
            <a:r>
              <a:rPr lang="en-GB" sz="1600" dirty="0"/>
              <a:t>	</a:t>
            </a:r>
            <a:r>
              <a:rPr lang="en-GB" sz="1600" dirty="0" err="1"/>
              <a:t>insertionSort</a:t>
            </a:r>
            <a:r>
              <a:rPr lang="en-GB" sz="1600" dirty="0"/>
              <a:t> (list, left, right)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End</a:t>
            </a:r>
            <a:r>
              <a:rPr lang="en-GB" sz="1600" dirty="0"/>
              <a:t> 	</a:t>
            </a:r>
            <a:r>
              <a:rPr lang="en-GB" sz="1600" dirty="0" err="1"/>
              <a:t>quickSort</a:t>
            </a:r>
            <a:endParaRPr lang="en-GB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8405-1B86-45B9-BD5B-DFEB3A7BD96A}" type="slidenum">
              <a:rPr lang="en-GB"/>
              <a:pPr/>
              <a:t>52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16925" cy="1143000"/>
          </a:xfrm>
        </p:spPr>
        <p:txBody>
          <a:bodyPr/>
          <a:lstStyle/>
          <a:p>
            <a:r>
              <a:rPr lang="en-GB"/>
              <a:t>Quick Sort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62100"/>
            <a:ext cx="8416925" cy="5041900"/>
          </a:xfrm>
          <a:ln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Algorithm</a:t>
            </a:r>
            <a:r>
              <a:rPr lang="en-GB" sz="1600" dirty="0"/>
              <a:t> 	</a:t>
            </a:r>
            <a:r>
              <a:rPr lang="en-GB" sz="1600" dirty="0" err="1"/>
              <a:t>medianLeft</a:t>
            </a:r>
            <a:r>
              <a:rPr lang="en-GB" sz="1600" dirty="0"/>
              <a:t> (ref </a:t>
            </a:r>
            <a:r>
              <a:rPr lang="en-GB" sz="1600" dirty="0" err="1">
                <a:solidFill>
                  <a:srgbClr val="0000FF"/>
                </a:solidFill>
              </a:rPr>
              <a:t>sortData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  <a:r>
              <a:rPr lang="en-GB" sz="1600" dirty="0"/>
              <a:t>&lt;array&gt;,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left</a:t>
            </a:r>
            <a:r>
              <a:rPr lang="en-GB" sz="1600" dirty="0"/>
              <a:t> &lt;index&gt;,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right</a:t>
            </a:r>
            <a:r>
              <a:rPr lang="en-GB" sz="1600" dirty="0"/>
              <a:t> &lt;index&gt;)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Finds the median of an array </a:t>
            </a:r>
            <a:r>
              <a:rPr lang="en-GB" sz="1600" dirty="0" err="1"/>
              <a:t>sortData</a:t>
            </a:r>
            <a:r>
              <a:rPr lang="en-GB" sz="1600" dirty="0"/>
              <a:t>[left..right], and places it in the location </a:t>
            </a:r>
            <a:r>
              <a:rPr lang="en-GB" sz="1600" dirty="0" err="1"/>
              <a:t>sortData</a:t>
            </a:r>
            <a:r>
              <a:rPr lang="en-GB" sz="1600" dirty="0"/>
              <a:t>[left]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Pre</a:t>
            </a:r>
            <a:r>
              <a:rPr lang="en-GB" sz="1600" dirty="0"/>
              <a:t>		</a:t>
            </a:r>
            <a:r>
              <a:rPr lang="en-GB" sz="1600" dirty="0" err="1">
                <a:solidFill>
                  <a:srgbClr val="0000FF"/>
                </a:solidFill>
              </a:rPr>
              <a:t>sortData</a:t>
            </a:r>
            <a:r>
              <a:rPr lang="en-GB" sz="1600" dirty="0"/>
              <a:t> is an array of at least three elements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		</a:t>
            </a:r>
            <a:r>
              <a:rPr lang="en-GB" sz="1600" dirty="0">
                <a:solidFill>
                  <a:srgbClr val="0000FF"/>
                </a:solidFill>
              </a:rPr>
              <a:t>left </a:t>
            </a:r>
            <a:r>
              <a:rPr lang="en-GB" sz="1600" dirty="0"/>
              <a:t>and</a:t>
            </a:r>
            <a:r>
              <a:rPr lang="en-GB" sz="1600" dirty="0">
                <a:solidFill>
                  <a:srgbClr val="0000FF"/>
                </a:solidFill>
              </a:rPr>
              <a:t> right </a:t>
            </a:r>
            <a:r>
              <a:rPr lang="en-GB" sz="1600" dirty="0"/>
              <a:t>are the boundaries of the array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Post		</a:t>
            </a:r>
            <a:r>
              <a:rPr lang="en-GB" sz="1600" dirty="0"/>
              <a:t>median value located and placed at </a:t>
            </a:r>
            <a:r>
              <a:rPr lang="en-GB" sz="1600" dirty="0" err="1"/>
              <a:t>sortData</a:t>
            </a:r>
            <a:r>
              <a:rPr lang="en-GB" sz="1600" dirty="0"/>
              <a:t>[left]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1    </a:t>
            </a:r>
            <a:r>
              <a:rPr lang="en-GB" sz="1600" dirty="0"/>
              <a:t>mid = (left + right)/2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if (</a:t>
            </a:r>
            <a:r>
              <a:rPr lang="en-GB" sz="1600" dirty="0" err="1"/>
              <a:t>sortData</a:t>
            </a:r>
            <a:r>
              <a:rPr lang="en-GB" sz="1600" dirty="0"/>
              <a:t>[left].key &gt; </a:t>
            </a:r>
            <a:r>
              <a:rPr lang="en-GB" sz="1600" dirty="0" err="1"/>
              <a:t>sortData</a:t>
            </a:r>
            <a:r>
              <a:rPr lang="en-GB" sz="1600" dirty="0"/>
              <a:t>[mid].key)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exchange (</a:t>
            </a:r>
            <a:r>
              <a:rPr lang="en-GB" sz="1600" dirty="0" err="1"/>
              <a:t>sortData</a:t>
            </a:r>
            <a:r>
              <a:rPr lang="en-GB" sz="1600" dirty="0"/>
              <a:t>, left, mid)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if (</a:t>
            </a:r>
            <a:r>
              <a:rPr lang="en-GB" sz="1600" dirty="0" err="1"/>
              <a:t>sortData</a:t>
            </a:r>
            <a:r>
              <a:rPr lang="en-GB" sz="1600" dirty="0"/>
              <a:t>[left].key &gt; </a:t>
            </a:r>
            <a:r>
              <a:rPr lang="en-GB" sz="1600" dirty="0" err="1"/>
              <a:t>sortData</a:t>
            </a:r>
            <a:r>
              <a:rPr lang="en-GB" sz="1600" dirty="0"/>
              <a:t>[right].key)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exchange (</a:t>
            </a:r>
            <a:r>
              <a:rPr lang="en-GB" sz="1600" dirty="0" err="1"/>
              <a:t>sortData</a:t>
            </a:r>
            <a:r>
              <a:rPr lang="en-GB" sz="1600" dirty="0"/>
              <a:t>, left, right)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if (</a:t>
            </a:r>
            <a:r>
              <a:rPr lang="en-GB" sz="1600" dirty="0" err="1"/>
              <a:t>sortData</a:t>
            </a:r>
            <a:r>
              <a:rPr lang="en-GB" sz="1600" dirty="0"/>
              <a:t>[mid].key &gt; </a:t>
            </a:r>
            <a:r>
              <a:rPr lang="en-GB" sz="1600" dirty="0" err="1"/>
              <a:t>sortData</a:t>
            </a:r>
            <a:r>
              <a:rPr lang="en-GB" sz="1600" dirty="0"/>
              <a:t>[right].key)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exchange (</a:t>
            </a:r>
            <a:r>
              <a:rPr lang="en-GB" sz="1600" dirty="0" err="1"/>
              <a:t>sortData</a:t>
            </a:r>
            <a:r>
              <a:rPr lang="en-GB" sz="1600" dirty="0"/>
              <a:t>, mid, right)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5</a:t>
            </a:r>
            <a:r>
              <a:rPr lang="en-GB" sz="1600" dirty="0"/>
              <a:t>	exchange (</a:t>
            </a:r>
            <a:r>
              <a:rPr lang="en-GB" sz="1600" dirty="0" err="1"/>
              <a:t>sortData</a:t>
            </a:r>
            <a:r>
              <a:rPr lang="en-GB" sz="1600" dirty="0"/>
              <a:t>, left, mid)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6</a:t>
            </a:r>
            <a:r>
              <a:rPr lang="en-GB" sz="1600" dirty="0"/>
              <a:t>	return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End	</a:t>
            </a:r>
            <a:r>
              <a:rPr lang="en-GB" sz="1600" dirty="0"/>
              <a:t>	</a:t>
            </a:r>
            <a:r>
              <a:rPr lang="en-GB" sz="1600" dirty="0" err="1"/>
              <a:t>medianLeft</a:t>
            </a:r>
            <a:endParaRPr lang="en-GB" sz="1600" dirty="0"/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endParaRPr lang="en-GB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D566-E25F-4019-81BD-527FFF9C0A63}" type="slidenum">
              <a:rPr lang="en-GB"/>
              <a:pPr/>
              <a:t>53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Exchange Sort Efficiency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Bubble sort: </a:t>
            </a:r>
          </a:p>
          <a:p>
            <a:pPr algn="ctr">
              <a:buFontTx/>
              <a:buNone/>
            </a:pPr>
            <a:r>
              <a:rPr lang="en-GB" dirty="0"/>
              <a:t>f(n) = n(n + 1)/2	 = </a:t>
            </a:r>
            <a:r>
              <a:rPr lang="en-GB" dirty="0">
                <a:solidFill>
                  <a:srgbClr val="3333CC"/>
                </a:solidFill>
              </a:rPr>
              <a:t>O(n</a:t>
            </a:r>
            <a:r>
              <a:rPr lang="en-GB" baseline="30000" dirty="0">
                <a:solidFill>
                  <a:srgbClr val="3333CC"/>
                </a:solidFill>
              </a:rPr>
              <a:t>2</a:t>
            </a:r>
            <a:r>
              <a:rPr lang="en-GB" dirty="0" smtClean="0">
                <a:solidFill>
                  <a:srgbClr val="3333CC"/>
                </a:solidFill>
              </a:rPr>
              <a:t>)</a:t>
            </a:r>
          </a:p>
          <a:p>
            <a:r>
              <a:rPr lang="en-GB" dirty="0" smtClean="0"/>
              <a:t>Quick sort: 	</a:t>
            </a:r>
          </a:p>
          <a:p>
            <a:pPr algn="ctr">
              <a:buFontTx/>
              <a:buNone/>
            </a:pPr>
            <a:r>
              <a:rPr lang="en-GB" dirty="0" smtClean="0">
                <a:solidFill>
                  <a:srgbClr val="3333CC"/>
                </a:solidFill>
              </a:rPr>
              <a:t>O(n log</a:t>
            </a:r>
            <a:r>
              <a:rPr lang="en-GB" baseline="-25000" dirty="0" smtClean="0">
                <a:solidFill>
                  <a:srgbClr val="3333CC"/>
                </a:solidFill>
              </a:rPr>
              <a:t>2</a:t>
            </a:r>
            <a:r>
              <a:rPr lang="en-GB" dirty="0" smtClean="0">
                <a:solidFill>
                  <a:srgbClr val="3333CC"/>
                </a:solidFill>
              </a:rPr>
              <a:t>n)</a:t>
            </a:r>
            <a:endParaRPr lang="en-GB" dirty="0">
              <a:solidFill>
                <a:srgbClr val="3333CC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B422-CEFF-418F-93DD-FE8667EB7D5B}" type="slidenum">
              <a:rPr lang="en-GB"/>
              <a:pPr/>
              <a:t>54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8FF-B974-4497-8DF0-293ADDD251D4}" type="slidenum">
              <a:rPr lang="en-GB"/>
              <a:pPr/>
              <a:t>55</a:t>
            </a:fld>
            <a:endParaRPr lang="en-GB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46482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Exchange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8956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Selection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143000" y="4011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Insertion</a:t>
            </a:r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2895600" y="2868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Internal</a:t>
            </a:r>
          </a:p>
        </p:txBody>
      </p:sp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6567488" y="2816225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External</a:t>
            </a:r>
          </a:p>
        </p:txBody>
      </p:sp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4267200" y="1725613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3333CC"/>
                </a:solidFill>
              </a:rPr>
              <a:t>Sorts</a:t>
            </a:r>
          </a:p>
        </p:txBody>
      </p:sp>
      <p:cxnSp>
        <p:nvCxnSpPr>
          <p:cNvPr id="676875" name="AutoShape 11"/>
          <p:cNvCxnSpPr>
            <a:cxnSpLocks noChangeShapeType="1"/>
            <a:stCxn id="676871" idx="0"/>
            <a:endCxn id="676869" idx="0"/>
          </p:cNvCxnSpPr>
          <p:nvPr/>
        </p:nvCxnSpPr>
        <p:spPr bwMode="auto">
          <a:xfrm rot="5400000" flipV="1">
            <a:off x="3618706" y="2259807"/>
            <a:ext cx="1587" cy="3505200"/>
          </a:xfrm>
          <a:prstGeom prst="bentConnector3">
            <a:avLst>
              <a:gd name="adj1" fmla="val -19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676876" name="AutoShape 12"/>
          <p:cNvCxnSpPr>
            <a:cxnSpLocks noChangeShapeType="1"/>
            <a:stCxn id="676872" idx="0"/>
            <a:endCxn id="676873" idx="0"/>
          </p:cNvCxnSpPr>
          <p:nvPr/>
        </p:nvCxnSpPr>
        <p:spPr bwMode="auto">
          <a:xfrm rot="16200000">
            <a:off x="5429250" y="1006475"/>
            <a:ext cx="52388" cy="3671888"/>
          </a:xfrm>
          <a:prstGeom prst="bentConnector3">
            <a:avLst>
              <a:gd name="adj1" fmla="val 5363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676879" name="Line 15"/>
          <p:cNvSpPr>
            <a:spLocks noChangeShapeType="1"/>
          </p:cNvSpPr>
          <p:nvPr/>
        </p:nvSpPr>
        <p:spPr bwMode="auto">
          <a:xfrm>
            <a:off x="5029200" y="225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0" name="Line 16"/>
          <p:cNvSpPr>
            <a:spLocks noChangeShapeType="1"/>
          </p:cNvSpPr>
          <p:nvPr/>
        </p:nvSpPr>
        <p:spPr bwMode="auto">
          <a:xfrm>
            <a:off x="3581400" y="34020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660400" y="4621213"/>
            <a:ext cx="2527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Insertion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Shell</a:t>
            </a:r>
          </a:p>
        </p:txBody>
      </p:sp>
      <p:sp>
        <p:nvSpPr>
          <p:cNvPr id="676882" name="Text Box 18"/>
          <p:cNvSpPr txBox="1">
            <a:spLocks noChangeArrowheads="1"/>
          </p:cNvSpPr>
          <p:nvPr/>
        </p:nvSpPr>
        <p:spPr bwMode="auto">
          <a:xfrm>
            <a:off x="2984500" y="4621213"/>
            <a:ext cx="2425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 smtClean="0"/>
              <a:t>Straight Selection</a:t>
            </a:r>
            <a:endParaRPr lang="en-GB" sz="2000" dirty="0"/>
          </a:p>
          <a:p>
            <a:pPr marL="195263" indent="-195263">
              <a:buFontTx/>
              <a:buChar char="•"/>
            </a:pPr>
            <a:r>
              <a:rPr lang="en-GB" sz="2000" dirty="0"/>
              <a:t>Heap</a:t>
            </a:r>
          </a:p>
        </p:txBody>
      </p:sp>
      <p:sp>
        <p:nvSpPr>
          <p:cNvPr id="676883" name="Text Box 19"/>
          <p:cNvSpPr txBox="1">
            <a:spLocks noChangeArrowheads="1"/>
          </p:cNvSpPr>
          <p:nvPr/>
        </p:nvSpPr>
        <p:spPr bwMode="auto">
          <a:xfrm>
            <a:off x="5473700" y="4621213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 dirty="0"/>
              <a:t>Bubble</a:t>
            </a:r>
          </a:p>
          <a:p>
            <a:pPr marL="195263" indent="-195263">
              <a:buFontTx/>
              <a:buChar char="•"/>
            </a:pPr>
            <a:r>
              <a:rPr lang="en-GB" sz="2000" dirty="0"/>
              <a:t>Quick</a:t>
            </a:r>
          </a:p>
        </p:txBody>
      </p:sp>
      <p:sp>
        <p:nvSpPr>
          <p:cNvPr id="676884" name="Text Box 20"/>
          <p:cNvSpPr txBox="1">
            <a:spLocks noChangeArrowheads="1"/>
          </p:cNvSpPr>
          <p:nvPr/>
        </p:nvSpPr>
        <p:spPr bwMode="auto">
          <a:xfrm>
            <a:off x="6553200" y="340201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5263" indent="-195263">
              <a:buFontTx/>
              <a:buChar char="•"/>
            </a:pPr>
            <a:r>
              <a:rPr lang="en-GB" sz="2000"/>
              <a:t>Natural</a:t>
            </a:r>
          </a:p>
          <a:p>
            <a:pPr marL="195263" indent="-195263">
              <a:buFontTx/>
              <a:buChar char="•"/>
            </a:pPr>
            <a:r>
              <a:rPr lang="en-GB" sz="2000"/>
              <a:t>Balanced</a:t>
            </a:r>
          </a:p>
          <a:p>
            <a:pPr marL="195263" indent="-195263">
              <a:buFontTx/>
              <a:buChar char="•"/>
            </a:pPr>
            <a:r>
              <a:rPr lang="en-GB" sz="2000"/>
              <a:t>Polyphase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Sorts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Sorts that allow portions of the data to be stored in </a:t>
            </a:r>
            <a:r>
              <a:rPr lang="en-GB">
                <a:solidFill>
                  <a:srgbClr val="3333CC"/>
                </a:solidFill>
              </a:rPr>
              <a:t>secondary memory</a:t>
            </a:r>
            <a:r>
              <a:rPr lang="en-GB"/>
              <a:t> during the sorting process.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Most of the work spent ordering files is not sorting but </a:t>
            </a:r>
            <a:r>
              <a:rPr lang="en-GB">
                <a:solidFill>
                  <a:srgbClr val="3333CC"/>
                </a:solidFill>
              </a:rPr>
              <a:t>merging</a:t>
            </a:r>
            <a:r>
              <a:rPr lang="en-GB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E007-72D7-4952-A7F3-42DB714A60B6}" type="slidenum">
              <a:rPr lang="en-GB"/>
              <a:pPr/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8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Merging Ordered Files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0095-FA02-44A2-BC64-6BD0E4221993}" type="slidenum">
              <a:rPr lang="en-GB"/>
              <a:pPr/>
              <a:t>57</a:t>
            </a:fld>
            <a:endParaRPr lang="en-GB"/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 rot="-5400000">
            <a:off x="4648200" y="4419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6</a:t>
            </a:r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 rot="-5400000">
            <a:off x="4648200" y="39624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5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 rot="-5400000">
            <a:off x="4648200" y="35052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4</a:t>
            </a:r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 rot="-5400000">
            <a:off x="4648200" y="4876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22957" name="Rectangle 13"/>
          <p:cNvSpPr>
            <a:spLocks noChangeArrowheads="1"/>
          </p:cNvSpPr>
          <p:nvPr/>
        </p:nvSpPr>
        <p:spPr bwMode="auto">
          <a:xfrm rot="-5400000">
            <a:off x="4648200" y="3048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3</a:t>
            </a:r>
          </a:p>
        </p:txBody>
      </p:sp>
      <p:sp>
        <p:nvSpPr>
          <p:cNvPr id="722958" name="Rectangle 14"/>
          <p:cNvSpPr>
            <a:spLocks noChangeArrowheads="1"/>
          </p:cNvSpPr>
          <p:nvPr/>
        </p:nvSpPr>
        <p:spPr bwMode="auto">
          <a:xfrm rot="-5400000">
            <a:off x="4648200" y="25908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2</a:t>
            </a:r>
          </a:p>
        </p:txBody>
      </p:sp>
      <p:sp>
        <p:nvSpPr>
          <p:cNvPr id="722959" name="Rectangle 15"/>
          <p:cNvSpPr>
            <a:spLocks noChangeArrowheads="1"/>
          </p:cNvSpPr>
          <p:nvPr/>
        </p:nvSpPr>
        <p:spPr bwMode="auto">
          <a:xfrm rot="-5400000">
            <a:off x="4648200" y="21336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1</a:t>
            </a:r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4648200" y="5334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10</a:t>
            </a:r>
          </a:p>
        </p:txBody>
      </p:sp>
      <p:sp>
        <p:nvSpPr>
          <p:cNvPr id="722964" name="Rectangle 20"/>
          <p:cNvSpPr>
            <a:spLocks noChangeArrowheads="1"/>
          </p:cNvSpPr>
          <p:nvPr/>
        </p:nvSpPr>
        <p:spPr bwMode="auto">
          <a:xfrm rot="-5400000">
            <a:off x="3124200" y="3505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5</a:t>
            </a:r>
          </a:p>
        </p:txBody>
      </p:sp>
      <p:sp>
        <p:nvSpPr>
          <p:cNvPr id="722965" name="Rectangle 21"/>
          <p:cNvSpPr>
            <a:spLocks noChangeArrowheads="1"/>
          </p:cNvSpPr>
          <p:nvPr/>
        </p:nvSpPr>
        <p:spPr bwMode="auto">
          <a:xfrm rot="-5400000">
            <a:off x="3124200" y="304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3</a:t>
            </a:r>
          </a:p>
        </p:txBody>
      </p:sp>
      <p:sp>
        <p:nvSpPr>
          <p:cNvPr id="722966" name="Rectangle 22"/>
          <p:cNvSpPr>
            <a:spLocks noChangeArrowheads="1"/>
          </p:cNvSpPr>
          <p:nvPr/>
        </p:nvSpPr>
        <p:spPr bwMode="auto">
          <a:xfrm rot="-5400000">
            <a:off x="3124200" y="2590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1</a:t>
            </a:r>
          </a:p>
        </p:txBody>
      </p:sp>
      <p:sp>
        <p:nvSpPr>
          <p:cNvPr id="722967" name="Rectangle 23"/>
          <p:cNvSpPr>
            <a:spLocks noChangeArrowheads="1"/>
          </p:cNvSpPr>
          <p:nvPr/>
        </p:nvSpPr>
        <p:spPr bwMode="auto">
          <a:xfrm rot="-5400000">
            <a:off x="6248400" y="44196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10</a:t>
            </a:r>
          </a:p>
        </p:txBody>
      </p:sp>
      <p:sp>
        <p:nvSpPr>
          <p:cNvPr id="722968" name="Rectangle 24"/>
          <p:cNvSpPr>
            <a:spLocks noChangeArrowheads="1"/>
          </p:cNvSpPr>
          <p:nvPr/>
        </p:nvSpPr>
        <p:spPr bwMode="auto">
          <a:xfrm rot="-5400000">
            <a:off x="6248400" y="39624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722969" name="Rectangle 25"/>
          <p:cNvSpPr>
            <a:spLocks noChangeArrowheads="1"/>
          </p:cNvSpPr>
          <p:nvPr/>
        </p:nvSpPr>
        <p:spPr bwMode="auto">
          <a:xfrm rot="-5400000">
            <a:off x="6248400" y="35052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6</a:t>
            </a:r>
          </a:p>
        </p:txBody>
      </p:sp>
      <p:sp>
        <p:nvSpPr>
          <p:cNvPr id="722970" name="Rectangle 26"/>
          <p:cNvSpPr>
            <a:spLocks noChangeArrowheads="1"/>
          </p:cNvSpPr>
          <p:nvPr/>
        </p:nvSpPr>
        <p:spPr bwMode="auto">
          <a:xfrm rot="-5400000">
            <a:off x="6248400" y="304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4</a:t>
            </a:r>
          </a:p>
        </p:txBody>
      </p:sp>
      <p:sp>
        <p:nvSpPr>
          <p:cNvPr id="722971" name="Rectangle 27"/>
          <p:cNvSpPr>
            <a:spLocks noChangeArrowheads="1"/>
          </p:cNvSpPr>
          <p:nvPr/>
        </p:nvSpPr>
        <p:spPr bwMode="auto">
          <a:xfrm rot="-5400000">
            <a:off x="6248400" y="25908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GB" sz="2000"/>
              <a:t>2</a:t>
            </a:r>
          </a:p>
        </p:txBody>
      </p:sp>
      <p:sp>
        <p:nvSpPr>
          <p:cNvPr id="722972" name="Line 28"/>
          <p:cNvSpPr>
            <a:spLocks noChangeShapeType="1"/>
          </p:cNvSpPr>
          <p:nvPr/>
        </p:nvSpPr>
        <p:spPr bwMode="auto">
          <a:xfrm flipV="1">
            <a:off x="3581400" y="2362200"/>
            <a:ext cx="1066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3" name="Line 29"/>
          <p:cNvSpPr>
            <a:spLocks noChangeShapeType="1"/>
          </p:cNvSpPr>
          <p:nvPr/>
        </p:nvSpPr>
        <p:spPr bwMode="auto">
          <a:xfrm>
            <a:off x="3581400" y="3276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4" name="Line 30"/>
          <p:cNvSpPr>
            <a:spLocks noChangeShapeType="1"/>
          </p:cNvSpPr>
          <p:nvPr/>
        </p:nvSpPr>
        <p:spPr bwMode="auto">
          <a:xfrm>
            <a:off x="3581400" y="3733800"/>
            <a:ext cx="1066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5" name="Line 31"/>
          <p:cNvSpPr>
            <a:spLocks noChangeShapeType="1"/>
          </p:cNvSpPr>
          <p:nvPr/>
        </p:nvSpPr>
        <p:spPr bwMode="auto">
          <a:xfrm flipH="1" flipV="1">
            <a:off x="5105400" y="2819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6" name="Line 32"/>
          <p:cNvSpPr>
            <a:spLocks noChangeShapeType="1"/>
          </p:cNvSpPr>
          <p:nvPr/>
        </p:nvSpPr>
        <p:spPr bwMode="auto">
          <a:xfrm flipH="1">
            <a:off x="5105400" y="3276600"/>
            <a:ext cx="1143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7" name="Line 33"/>
          <p:cNvSpPr>
            <a:spLocks noChangeShapeType="1"/>
          </p:cNvSpPr>
          <p:nvPr/>
        </p:nvSpPr>
        <p:spPr bwMode="auto">
          <a:xfrm flipH="1">
            <a:off x="5105400" y="3733800"/>
            <a:ext cx="1143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 flipH="1">
            <a:off x="5105400" y="4191000"/>
            <a:ext cx="1143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H="1">
            <a:off x="5105400" y="4648200"/>
            <a:ext cx="1143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2982" name="Text Box 38"/>
          <p:cNvSpPr txBox="1">
            <a:spLocks noChangeArrowheads="1"/>
          </p:cNvSpPr>
          <p:nvPr/>
        </p:nvSpPr>
        <p:spPr bwMode="auto">
          <a:xfrm>
            <a:off x="2970213" y="2052638"/>
            <a:ext cx="1027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File 1</a:t>
            </a:r>
          </a:p>
        </p:txBody>
      </p:sp>
      <p:sp>
        <p:nvSpPr>
          <p:cNvPr id="722983" name="Text Box 39"/>
          <p:cNvSpPr txBox="1">
            <a:spLocks noChangeArrowheads="1"/>
          </p:cNvSpPr>
          <p:nvPr/>
        </p:nvSpPr>
        <p:spPr bwMode="auto">
          <a:xfrm>
            <a:off x="6126163" y="2070100"/>
            <a:ext cx="1027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File 2</a:t>
            </a:r>
          </a:p>
        </p:txBody>
      </p:sp>
      <p:sp>
        <p:nvSpPr>
          <p:cNvPr id="722984" name="Text Box 40"/>
          <p:cNvSpPr txBox="1">
            <a:spLocks noChangeArrowheads="1"/>
          </p:cNvSpPr>
          <p:nvPr/>
        </p:nvSpPr>
        <p:spPr bwMode="auto">
          <a:xfrm>
            <a:off x="4481513" y="1606550"/>
            <a:ext cx="1027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File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Merging Ordered Files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511300"/>
            <a:ext cx="8416925" cy="50927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Algorithm</a:t>
            </a:r>
            <a:r>
              <a:rPr lang="en-GB" sz="1600" dirty="0"/>
              <a:t> 	</a:t>
            </a:r>
            <a:r>
              <a:rPr lang="en-GB" sz="1600" dirty="0" err="1"/>
              <a:t>mergeFiles</a:t>
            </a:r>
            <a:endParaRPr lang="en-GB" sz="1600" dirty="0"/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Merges two files into one file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Pre</a:t>
            </a:r>
            <a:r>
              <a:rPr lang="en-GB" sz="1600" dirty="0"/>
              <a:t>		Input files are ordered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</a:t>
            </a:r>
            <a:r>
              <a:rPr lang="en-GB" sz="1600" b="1" dirty="0"/>
              <a:t>Post		</a:t>
            </a:r>
            <a:r>
              <a:rPr lang="en-GB" sz="1600" dirty="0"/>
              <a:t>Input files sequentially combined in output file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1    	</a:t>
            </a:r>
            <a:r>
              <a:rPr lang="en-GB" sz="1600" dirty="0"/>
              <a:t>open files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read (file1 into record1)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read (file2 into record2)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4</a:t>
            </a:r>
            <a:r>
              <a:rPr lang="en-GB" sz="1600" dirty="0"/>
              <a:t>	loop (not end file1 OR not end file2)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if (record1.key &lt;= record2.key)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	write (file3 from record1)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	read (file1 into record1)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	if (end of file1)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		</a:t>
            </a:r>
            <a:r>
              <a:rPr lang="en-GB" sz="1600" dirty="0">
                <a:solidFill>
                  <a:srgbClr val="0000FF"/>
                </a:solidFill>
              </a:rPr>
              <a:t>1</a:t>
            </a:r>
            <a:r>
              <a:rPr lang="en-GB" sz="1600" dirty="0"/>
              <a:t>	record1.key = +</a:t>
            </a:r>
            <a:r>
              <a:rPr lang="en-GB" sz="1600" dirty="0">
                <a:sym typeface="Symbol" pitchFamily="18" charset="2"/>
              </a:rPr>
              <a:t></a:t>
            </a:r>
            <a:endParaRPr lang="en-GB" sz="1600" dirty="0"/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else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		1</a:t>
            </a:r>
            <a:r>
              <a:rPr lang="en-GB" sz="1600" dirty="0"/>
              <a:t>		write (file3 from record2)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2</a:t>
            </a:r>
            <a:r>
              <a:rPr lang="en-GB" sz="1600" dirty="0"/>
              <a:t>		read (file2 into record2)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0000FF"/>
                </a:solidFill>
              </a:rPr>
              <a:t>3</a:t>
            </a:r>
            <a:r>
              <a:rPr lang="en-GB" sz="1600" dirty="0"/>
              <a:t>		if (end of file2)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				1</a:t>
            </a:r>
            <a:r>
              <a:rPr lang="en-GB" sz="1600" dirty="0"/>
              <a:t>	record2.key = +</a:t>
            </a:r>
            <a:r>
              <a:rPr lang="en-GB" sz="1600" dirty="0">
                <a:sym typeface="Symbol" pitchFamily="18" charset="2"/>
              </a:rPr>
              <a:t></a:t>
            </a:r>
            <a:endParaRPr lang="en-GB" sz="1600" dirty="0"/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5</a:t>
            </a:r>
            <a:r>
              <a:rPr lang="en-GB" sz="1600" dirty="0"/>
              <a:t>	close files</a:t>
            </a:r>
          </a:p>
          <a:p>
            <a:pPr marL="0" indent="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600" b="1" dirty="0"/>
              <a:t>End</a:t>
            </a:r>
            <a:r>
              <a:rPr lang="en-GB" sz="1600" dirty="0"/>
              <a:t>		</a:t>
            </a:r>
            <a:r>
              <a:rPr lang="en-GB" sz="1600" dirty="0" err="1"/>
              <a:t>mergeFiles</a:t>
            </a:r>
            <a:endParaRPr lang="en-GB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F967-5C87-4F4A-B912-B14E4987F9C4}" type="slidenum">
              <a:rPr lang="en-GB"/>
              <a:pPr/>
              <a:t>58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Sorting Process</a:t>
            </a:r>
          </a:p>
        </p:txBody>
      </p:sp>
      <p:sp>
        <p:nvSpPr>
          <p:cNvPr id="7260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Sort</a:t>
            </a:r>
            <a:r>
              <a:rPr lang="en-GB"/>
              <a:t> phase.</a:t>
            </a:r>
          </a:p>
          <a:p>
            <a:pPr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Merge</a:t>
            </a:r>
            <a:r>
              <a:rPr lang="en-GB"/>
              <a:t> phase.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B74D-1E05-417B-BB14-B6B0F9BEF2B6}" type="slidenum">
              <a:rPr lang="en-GB"/>
              <a:pPr/>
              <a:t>59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Sort Concepts</a:t>
            </a:r>
          </a:p>
        </p:txBody>
      </p:sp>
      <p:sp>
        <p:nvSpPr>
          <p:cNvPr id="678917" name="Rectangle 5"/>
          <p:cNvSpPr>
            <a:spLocks noGrp="1" noChangeArrowheads="1"/>
          </p:cNvSpPr>
          <p:nvPr>
            <p:ph idx="1"/>
          </p:nvPr>
        </p:nvSpPr>
        <p:spPr>
          <a:xfrm>
            <a:off x="692150" y="1685925"/>
            <a:ext cx="8613775" cy="4613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rgbClr val="3333CC"/>
                </a:solidFill>
              </a:rPr>
              <a:t>Sort efficiency</a:t>
            </a:r>
            <a:r>
              <a:rPr lang="en-GB" dirty="0"/>
              <a:t>: a measure of the relative efficiency of a sort = </a:t>
            </a:r>
            <a:r>
              <a:rPr lang="en-GB" sz="2400" dirty="0"/>
              <a:t>number of </a:t>
            </a:r>
            <a:r>
              <a:rPr lang="en-GB" sz="2400" dirty="0">
                <a:solidFill>
                  <a:srgbClr val="CC3300"/>
                </a:solidFill>
              </a:rPr>
              <a:t>comparisons</a:t>
            </a:r>
            <a:r>
              <a:rPr lang="en-GB" dirty="0"/>
              <a:t> + </a:t>
            </a:r>
            <a:r>
              <a:rPr lang="en-GB" sz="2400" dirty="0"/>
              <a:t>number of </a:t>
            </a:r>
            <a:r>
              <a:rPr lang="en-GB" sz="2400" dirty="0" smtClean="0">
                <a:solidFill>
                  <a:srgbClr val="CC3300"/>
                </a:solidFill>
              </a:rPr>
              <a:t>moves</a:t>
            </a:r>
          </a:p>
          <a:p>
            <a:pPr>
              <a:buClr>
                <a:schemeClr val="tx1"/>
              </a:buClr>
            </a:pPr>
            <a:r>
              <a:rPr lang="en-GB" dirty="0" smtClean="0">
                <a:solidFill>
                  <a:srgbClr val="3333CC"/>
                </a:solidFill>
              </a:rPr>
              <a:t>Sort pass</a:t>
            </a:r>
            <a:r>
              <a:rPr lang="en-GB" dirty="0" smtClean="0"/>
              <a:t>: each traversal of the data being sorted</a:t>
            </a:r>
            <a:endParaRPr lang="en-GB" sz="2400" dirty="0">
              <a:solidFill>
                <a:srgbClr val="CC3300"/>
              </a:solidFill>
            </a:endParaRPr>
          </a:p>
          <a:p>
            <a:pPr>
              <a:buFontTx/>
              <a:buNone/>
            </a:pPr>
            <a:endParaRPr lang="en-GB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C09F-A448-42E5-BB39-74566EF91FFF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 Phase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3AB-0E01-4A08-B59C-90DBBEADBB31}" type="slidenum">
              <a:rPr lang="en-GB"/>
              <a:pPr/>
              <a:t>60</a:t>
            </a:fld>
            <a:endParaRPr lang="en-GB"/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1066800" y="4343400"/>
            <a:ext cx="5943600" cy="609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1143000" y="4419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records 1-500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3124200" y="4419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1,001-1,500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5105400" y="4419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2,001-2,300</a:t>
            </a:r>
          </a:p>
        </p:txBody>
      </p:sp>
      <p:sp>
        <p:nvSpPr>
          <p:cNvPr id="727053" name="Rectangle 13"/>
          <p:cNvSpPr>
            <a:spLocks noChangeArrowheads="1"/>
          </p:cNvSpPr>
          <p:nvPr/>
        </p:nvSpPr>
        <p:spPr bwMode="auto">
          <a:xfrm>
            <a:off x="4876800" y="5410200"/>
            <a:ext cx="3962400" cy="609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55" name="Rectangle 15"/>
          <p:cNvSpPr>
            <a:spLocks noChangeArrowheads="1"/>
          </p:cNvSpPr>
          <p:nvPr/>
        </p:nvSpPr>
        <p:spPr bwMode="auto">
          <a:xfrm>
            <a:off x="4953000" y="5486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501-1,000</a:t>
            </a:r>
          </a:p>
        </p:txBody>
      </p:sp>
      <p:sp>
        <p:nvSpPr>
          <p:cNvPr id="727056" name="Rectangle 16"/>
          <p:cNvSpPr>
            <a:spLocks noChangeArrowheads="1"/>
          </p:cNvSpPr>
          <p:nvPr/>
        </p:nvSpPr>
        <p:spPr bwMode="auto">
          <a:xfrm>
            <a:off x="6934200" y="54864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1,501-2,000</a:t>
            </a:r>
          </a:p>
        </p:txBody>
      </p:sp>
      <p:sp>
        <p:nvSpPr>
          <p:cNvPr id="727057" name="Rectangle 17"/>
          <p:cNvSpPr>
            <a:spLocks noChangeArrowheads="1"/>
          </p:cNvSpPr>
          <p:nvPr/>
        </p:nvSpPr>
        <p:spPr bwMode="auto">
          <a:xfrm>
            <a:off x="4267200" y="2971800"/>
            <a:ext cx="12954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rgbClr val="3333CC"/>
                </a:solidFill>
              </a:rPr>
              <a:t>Sort</a:t>
            </a:r>
          </a:p>
        </p:txBody>
      </p:sp>
      <p:sp>
        <p:nvSpPr>
          <p:cNvPr id="727058" name="Rectangle 18"/>
          <p:cNvSpPr>
            <a:spLocks noChangeArrowheads="1"/>
          </p:cNvSpPr>
          <p:nvPr/>
        </p:nvSpPr>
        <p:spPr bwMode="auto">
          <a:xfrm>
            <a:off x="1066800" y="1752600"/>
            <a:ext cx="7772400" cy="609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59" name="Rectangle 19"/>
          <p:cNvSpPr>
            <a:spLocks noChangeArrowheads="1"/>
          </p:cNvSpPr>
          <p:nvPr/>
        </p:nvSpPr>
        <p:spPr bwMode="auto">
          <a:xfrm>
            <a:off x="1143000" y="1828800"/>
            <a:ext cx="7620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2,300 records</a:t>
            </a: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1066800" y="2438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Input file</a:t>
            </a:r>
          </a:p>
        </p:txBody>
      </p:sp>
      <p:sp>
        <p:nvSpPr>
          <p:cNvPr id="727063" name="Line 23"/>
          <p:cNvSpPr>
            <a:spLocks noChangeShapeType="1"/>
          </p:cNvSpPr>
          <p:nvPr/>
        </p:nvSpPr>
        <p:spPr bwMode="auto">
          <a:xfrm>
            <a:off x="4953000" y="2362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68" name="Freeform 28"/>
          <p:cNvSpPr>
            <a:spLocks/>
          </p:cNvSpPr>
          <p:nvPr/>
        </p:nvSpPr>
        <p:spPr bwMode="auto">
          <a:xfrm>
            <a:off x="2209800" y="3352800"/>
            <a:ext cx="2057400" cy="9906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0" y="0"/>
              </a:cxn>
              <a:cxn ang="0">
                <a:pos x="0" y="624"/>
              </a:cxn>
            </a:cxnLst>
            <a:rect l="0" t="0" r="r" b="b"/>
            <a:pathLst>
              <a:path w="1296" h="624">
                <a:moveTo>
                  <a:pt x="1296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69" name="Freeform 29"/>
          <p:cNvSpPr>
            <a:spLocks/>
          </p:cNvSpPr>
          <p:nvPr/>
        </p:nvSpPr>
        <p:spPr bwMode="auto">
          <a:xfrm>
            <a:off x="5562600" y="3352800"/>
            <a:ext cx="2286000" cy="205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" y="0"/>
              </a:cxn>
              <a:cxn ang="0">
                <a:pos x="1440" y="1296"/>
              </a:cxn>
            </a:cxnLst>
            <a:rect l="0" t="0" r="r" b="b"/>
            <a:pathLst>
              <a:path w="1440" h="1296">
                <a:moveTo>
                  <a:pt x="0" y="0"/>
                </a:moveTo>
                <a:lnTo>
                  <a:pt x="1440" y="0"/>
                </a:lnTo>
                <a:lnTo>
                  <a:pt x="1440" y="1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70" name="Text Box 30"/>
          <p:cNvSpPr txBox="1">
            <a:spLocks noChangeArrowheads="1"/>
          </p:cNvSpPr>
          <p:nvPr/>
        </p:nvSpPr>
        <p:spPr bwMode="auto">
          <a:xfrm>
            <a:off x="1066800" y="5029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Merge 1</a:t>
            </a:r>
          </a:p>
        </p:txBody>
      </p:sp>
      <p:sp>
        <p:nvSpPr>
          <p:cNvPr id="727071" name="Text Box 31"/>
          <p:cNvSpPr txBox="1">
            <a:spLocks noChangeArrowheads="1"/>
          </p:cNvSpPr>
          <p:nvPr/>
        </p:nvSpPr>
        <p:spPr bwMode="auto">
          <a:xfrm>
            <a:off x="4876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Merge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Merge Phase</a:t>
            </a:r>
          </a:p>
        </p:txBody>
      </p:sp>
      <p:sp>
        <p:nvSpPr>
          <p:cNvPr id="7280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Natural</a:t>
            </a:r>
            <a:r>
              <a:rPr lang="en-GB"/>
              <a:t> merge</a:t>
            </a:r>
          </a:p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Balanced</a:t>
            </a:r>
            <a:r>
              <a:rPr lang="en-GB"/>
              <a:t> merge</a:t>
            </a:r>
          </a:p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3333CC"/>
                </a:solidFill>
              </a:rPr>
              <a:t>Polyphase</a:t>
            </a:r>
            <a:r>
              <a:rPr lang="en-GB"/>
              <a:t> merge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94D-B98B-4744-B573-A13981072E2D}" type="slidenum">
              <a:rPr lang="en-GB"/>
              <a:pPr/>
              <a:t>61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EFB-5A37-4644-8878-997BF3D1D6F5}" type="slidenum">
              <a:rPr lang="en-GB"/>
              <a:pPr/>
              <a:t>62</a:t>
            </a:fld>
            <a:endParaRPr lang="en-GB"/>
          </a:p>
        </p:txBody>
      </p:sp>
      <p:sp>
        <p:nvSpPr>
          <p:cNvPr id="730114" name="Oval 2"/>
          <p:cNvSpPr>
            <a:spLocks noChangeArrowheads="1"/>
          </p:cNvSpPr>
          <p:nvPr/>
        </p:nvSpPr>
        <p:spPr bwMode="auto">
          <a:xfrm>
            <a:off x="4800600" y="381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input</a:t>
            </a:r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4495800" y="14986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 dirty="0"/>
              <a:t>sort phase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4495800" y="1981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0117" name="Oval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0118" name="Oval 6"/>
          <p:cNvSpPr>
            <a:spLocks noChangeArrowheads="1"/>
          </p:cNvSpPr>
          <p:nvPr/>
        </p:nvSpPr>
        <p:spPr bwMode="auto">
          <a:xfrm>
            <a:off x="60198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>
            <a:off x="50292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 flipH="1">
            <a:off x="3886200" y="1663700"/>
            <a:ext cx="5969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>
            <a:off x="5562600" y="1689100"/>
            <a:ext cx="457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2" name="Line 10"/>
          <p:cNvSpPr>
            <a:spLocks noChangeShapeType="1"/>
          </p:cNvSpPr>
          <p:nvPr/>
        </p:nvSpPr>
        <p:spPr bwMode="auto">
          <a:xfrm>
            <a:off x="3886200" y="2057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 flipH="1">
            <a:off x="5562600" y="1981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auto">
          <a:xfrm>
            <a:off x="5029200" y="2374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25" name="Oval 13"/>
          <p:cNvSpPr>
            <a:spLocks noChangeArrowheads="1"/>
          </p:cNvSpPr>
          <p:nvPr/>
        </p:nvSpPr>
        <p:spPr bwMode="auto">
          <a:xfrm>
            <a:off x="48006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0126" name="Rectangle 14"/>
          <p:cNvSpPr>
            <a:spLocks noChangeArrowheads="1"/>
          </p:cNvSpPr>
          <p:nvPr/>
        </p:nvSpPr>
        <p:spPr bwMode="auto">
          <a:xfrm>
            <a:off x="4495800" y="32766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distribution</a:t>
            </a:r>
          </a:p>
        </p:txBody>
      </p:sp>
      <p:sp>
        <p:nvSpPr>
          <p:cNvPr id="730127" name="Rectangle 15"/>
          <p:cNvSpPr>
            <a:spLocks noChangeArrowheads="1"/>
          </p:cNvSpPr>
          <p:nvPr/>
        </p:nvSpPr>
        <p:spPr bwMode="auto">
          <a:xfrm>
            <a:off x="4495800" y="3886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0128" name="Oval 16"/>
          <p:cNvSpPr>
            <a:spLocks noChangeArrowheads="1"/>
          </p:cNvSpPr>
          <p:nvPr/>
        </p:nvSpPr>
        <p:spPr bwMode="auto">
          <a:xfrm>
            <a:off x="35052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0129" name="Oval 17"/>
          <p:cNvSpPr>
            <a:spLocks noChangeArrowheads="1"/>
          </p:cNvSpPr>
          <p:nvPr/>
        </p:nvSpPr>
        <p:spPr bwMode="auto">
          <a:xfrm>
            <a:off x="6019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0130" name="Line 18"/>
          <p:cNvSpPr>
            <a:spLocks noChangeShapeType="1"/>
          </p:cNvSpPr>
          <p:nvPr/>
        </p:nvSpPr>
        <p:spPr bwMode="auto">
          <a:xfrm>
            <a:off x="5029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1" name="Line 19"/>
          <p:cNvSpPr>
            <a:spLocks noChangeShapeType="1"/>
          </p:cNvSpPr>
          <p:nvPr/>
        </p:nvSpPr>
        <p:spPr bwMode="auto">
          <a:xfrm flipH="1">
            <a:off x="3886200" y="3429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2" name="Line 20"/>
          <p:cNvSpPr>
            <a:spLocks noChangeShapeType="1"/>
          </p:cNvSpPr>
          <p:nvPr/>
        </p:nvSpPr>
        <p:spPr bwMode="auto">
          <a:xfrm>
            <a:off x="5562600" y="3429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3" name="Line 21"/>
          <p:cNvSpPr>
            <a:spLocks noChangeShapeType="1"/>
          </p:cNvSpPr>
          <p:nvPr/>
        </p:nvSpPr>
        <p:spPr bwMode="auto">
          <a:xfrm>
            <a:off x="3886200" y="3962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4" name="Line 22"/>
          <p:cNvSpPr>
            <a:spLocks noChangeShapeType="1"/>
          </p:cNvSpPr>
          <p:nvPr/>
        </p:nvSpPr>
        <p:spPr bwMode="auto">
          <a:xfrm flipH="1">
            <a:off x="5562600" y="3886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5" name="Line 23"/>
          <p:cNvSpPr>
            <a:spLocks noChangeShapeType="1"/>
          </p:cNvSpPr>
          <p:nvPr/>
        </p:nvSpPr>
        <p:spPr bwMode="auto">
          <a:xfrm>
            <a:off x="5029200" y="4279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36" name="Oval 24"/>
          <p:cNvSpPr>
            <a:spLocks noChangeArrowheads="1"/>
          </p:cNvSpPr>
          <p:nvPr/>
        </p:nvSpPr>
        <p:spPr bwMode="auto">
          <a:xfrm>
            <a:off x="4800600" y="4483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0137" name="Rectangle 25"/>
          <p:cNvSpPr>
            <a:spLocks noChangeArrowheads="1"/>
          </p:cNvSpPr>
          <p:nvPr/>
        </p:nvSpPr>
        <p:spPr bwMode="auto">
          <a:xfrm>
            <a:off x="4495800" y="51689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distribution</a:t>
            </a:r>
          </a:p>
        </p:txBody>
      </p:sp>
      <p:sp>
        <p:nvSpPr>
          <p:cNvPr id="730138" name="Rectangle 26"/>
          <p:cNvSpPr>
            <a:spLocks noChangeArrowheads="1"/>
          </p:cNvSpPr>
          <p:nvPr/>
        </p:nvSpPr>
        <p:spPr bwMode="auto">
          <a:xfrm>
            <a:off x="4495800" y="5778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0139" name="Oval 27"/>
          <p:cNvSpPr>
            <a:spLocks noChangeArrowheads="1"/>
          </p:cNvSpPr>
          <p:nvPr/>
        </p:nvSpPr>
        <p:spPr bwMode="auto">
          <a:xfrm>
            <a:off x="3505200" y="54737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0140" name="Oval 28"/>
          <p:cNvSpPr>
            <a:spLocks noChangeArrowheads="1"/>
          </p:cNvSpPr>
          <p:nvPr/>
        </p:nvSpPr>
        <p:spPr bwMode="auto">
          <a:xfrm>
            <a:off x="6019800" y="5397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0141" name="Line 29"/>
          <p:cNvSpPr>
            <a:spLocks noChangeShapeType="1"/>
          </p:cNvSpPr>
          <p:nvPr/>
        </p:nvSpPr>
        <p:spPr bwMode="auto">
          <a:xfrm>
            <a:off x="5029200" y="4940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2" name="Line 30"/>
          <p:cNvSpPr>
            <a:spLocks noChangeShapeType="1"/>
          </p:cNvSpPr>
          <p:nvPr/>
        </p:nvSpPr>
        <p:spPr bwMode="auto">
          <a:xfrm flipH="1">
            <a:off x="3886200" y="53213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3" name="Line 31"/>
          <p:cNvSpPr>
            <a:spLocks noChangeShapeType="1"/>
          </p:cNvSpPr>
          <p:nvPr/>
        </p:nvSpPr>
        <p:spPr bwMode="auto">
          <a:xfrm>
            <a:off x="5562600" y="53213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4" name="Line 32"/>
          <p:cNvSpPr>
            <a:spLocks noChangeShapeType="1"/>
          </p:cNvSpPr>
          <p:nvPr/>
        </p:nvSpPr>
        <p:spPr bwMode="auto">
          <a:xfrm>
            <a:off x="3886200" y="58547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5" name="Line 33"/>
          <p:cNvSpPr>
            <a:spLocks noChangeShapeType="1"/>
          </p:cNvSpPr>
          <p:nvPr/>
        </p:nvSpPr>
        <p:spPr bwMode="auto">
          <a:xfrm flipH="1">
            <a:off x="5562600" y="57785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6" name="Line 34"/>
          <p:cNvSpPr>
            <a:spLocks noChangeShapeType="1"/>
          </p:cNvSpPr>
          <p:nvPr/>
        </p:nvSpPr>
        <p:spPr bwMode="auto">
          <a:xfrm>
            <a:off x="5029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0147" name="Oval 35"/>
          <p:cNvSpPr>
            <a:spLocks noChangeArrowheads="1"/>
          </p:cNvSpPr>
          <p:nvPr/>
        </p:nvSpPr>
        <p:spPr bwMode="auto">
          <a:xfrm>
            <a:off x="4800600" y="6388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0148" name="Text Box 36"/>
          <p:cNvSpPr txBox="1">
            <a:spLocks noChangeArrowheads="1"/>
          </p:cNvSpPr>
          <p:nvPr/>
        </p:nvSpPr>
        <p:spPr bwMode="auto">
          <a:xfrm>
            <a:off x="1193800" y="16256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1-500</a:t>
            </a:r>
          </a:p>
          <a:p>
            <a:r>
              <a:rPr lang="en-GB" sz="1600" dirty="0"/>
              <a:t>records 1,001-1,500</a:t>
            </a:r>
          </a:p>
          <a:p>
            <a:r>
              <a:rPr lang="en-GB" sz="1600" dirty="0"/>
              <a:t>records 2.001-2,300</a:t>
            </a:r>
          </a:p>
        </p:txBody>
      </p:sp>
      <p:sp>
        <p:nvSpPr>
          <p:cNvPr id="730149" name="Text Box 37"/>
          <p:cNvSpPr txBox="1">
            <a:spLocks noChangeArrowheads="1"/>
          </p:cNvSpPr>
          <p:nvPr/>
        </p:nvSpPr>
        <p:spPr bwMode="auto">
          <a:xfrm>
            <a:off x="6781800" y="14478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501-1000</a:t>
            </a:r>
          </a:p>
          <a:p>
            <a:r>
              <a:rPr lang="en-GB" sz="1600"/>
              <a:t>records 1,501-2000</a:t>
            </a:r>
          </a:p>
          <a:p>
            <a:endParaRPr lang="en-GB" sz="1600"/>
          </a:p>
        </p:txBody>
      </p:sp>
      <p:sp>
        <p:nvSpPr>
          <p:cNvPr id="730150" name="Text Box 38"/>
          <p:cNvSpPr txBox="1">
            <a:spLocks noChangeArrowheads="1"/>
          </p:cNvSpPr>
          <p:nvPr/>
        </p:nvSpPr>
        <p:spPr bwMode="auto">
          <a:xfrm>
            <a:off x="5715000" y="24384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1-1000</a:t>
            </a:r>
          </a:p>
          <a:p>
            <a:r>
              <a:rPr lang="en-GB" sz="1600"/>
              <a:t>records 1,001-2000</a:t>
            </a:r>
          </a:p>
          <a:p>
            <a:r>
              <a:rPr lang="en-GB" sz="1600"/>
              <a:t>records 2.001-2,300</a:t>
            </a:r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1206500" y="36830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1-1000</a:t>
            </a:r>
          </a:p>
          <a:p>
            <a:r>
              <a:rPr lang="en-GB" sz="1600" dirty="0"/>
              <a:t>records 2,001-2,300</a:t>
            </a:r>
          </a:p>
          <a:p>
            <a:endParaRPr lang="en-GB" sz="1600" dirty="0"/>
          </a:p>
        </p:txBody>
      </p:sp>
      <p:sp>
        <p:nvSpPr>
          <p:cNvPr id="730152" name="Text Box 40"/>
          <p:cNvSpPr txBox="1">
            <a:spLocks noChangeArrowheads="1"/>
          </p:cNvSpPr>
          <p:nvPr/>
        </p:nvSpPr>
        <p:spPr bwMode="auto">
          <a:xfrm>
            <a:off x="6781800" y="35052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1,001-2,000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30153" name="Text Box 41"/>
          <p:cNvSpPr txBox="1">
            <a:spLocks noChangeArrowheads="1"/>
          </p:cNvSpPr>
          <p:nvPr/>
        </p:nvSpPr>
        <p:spPr bwMode="auto">
          <a:xfrm>
            <a:off x="5715000" y="44069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1-2000</a:t>
            </a:r>
          </a:p>
          <a:p>
            <a:r>
              <a:rPr lang="en-GB" sz="1600" dirty="0"/>
              <a:t>records 2,001-2,300</a:t>
            </a:r>
          </a:p>
          <a:p>
            <a:endParaRPr lang="en-GB" sz="1600" dirty="0"/>
          </a:p>
        </p:txBody>
      </p:sp>
      <p:sp>
        <p:nvSpPr>
          <p:cNvPr id="730154" name="Text Box 42"/>
          <p:cNvSpPr txBox="1">
            <a:spLocks noChangeArrowheads="1"/>
          </p:cNvSpPr>
          <p:nvPr/>
        </p:nvSpPr>
        <p:spPr bwMode="auto">
          <a:xfrm>
            <a:off x="1219200" y="54483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1-2,000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730155" name="Text Box 43"/>
          <p:cNvSpPr txBox="1">
            <a:spLocks noChangeArrowheads="1"/>
          </p:cNvSpPr>
          <p:nvPr/>
        </p:nvSpPr>
        <p:spPr bwMode="auto">
          <a:xfrm>
            <a:off x="6781800" y="54737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2,001-2,300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30156" name="Text Box 44"/>
          <p:cNvSpPr txBox="1">
            <a:spLocks noChangeArrowheads="1"/>
          </p:cNvSpPr>
          <p:nvPr/>
        </p:nvSpPr>
        <p:spPr bwMode="auto">
          <a:xfrm>
            <a:off x="5715000" y="64643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1-2,300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33400" y="381000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dirty="0" err="1" smtClean="0">
                <a:solidFill>
                  <a:schemeClr val="accent1"/>
                </a:solidFill>
              </a:rPr>
              <a:t>Polyphase</a:t>
            </a:r>
            <a:r>
              <a:rPr lang="en-GB" sz="3600" dirty="0" smtClean="0">
                <a:solidFill>
                  <a:schemeClr val="accent1"/>
                </a:solidFill>
              </a:rPr>
              <a:t> Merge</a:t>
            </a:r>
            <a:endParaRPr lang="en-GB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85247" y="6438899"/>
            <a:ext cx="794765" cy="274320"/>
          </a:xfrm>
        </p:spPr>
        <p:txBody>
          <a:bodyPr/>
          <a:lstStyle/>
          <a:p>
            <a:fld id="{058701FA-8789-4605-A5D4-5A77D80E1D26}" type="slidenum">
              <a:rPr lang="en-GB"/>
              <a:pPr/>
              <a:t>63</a:t>
            </a:fld>
            <a:endParaRPr lang="en-GB" dirty="0"/>
          </a:p>
        </p:txBody>
      </p:sp>
      <p:sp>
        <p:nvSpPr>
          <p:cNvPr id="729097" name="Oval 9"/>
          <p:cNvSpPr>
            <a:spLocks noChangeArrowheads="1"/>
          </p:cNvSpPr>
          <p:nvPr/>
        </p:nvSpPr>
        <p:spPr bwMode="auto">
          <a:xfrm>
            <a:off x="4800600" y="1841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input</a:t>
            </a:r>
          </a:p>
        </p:txBody>
      </p:sp>
      <p:sp>
        <p:nvSpPr>
          <p:cNvPr id="729098" name="Rectangle 10"/>
          <p:cNvSpPr>
            <a:spLocks noChangeArrowheads="1"/>
          </p:cNvSpPr>
          <p:nvPr/>
        </p:nvSpPr>
        <p:spPr bwMode="auto">
          <a:xfrm>
            <a:off x="4495800" y="25273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sort phase</a:t>
            </a:r>
          </a:p>
        </p:txBody>
      </p:sp>
      <p:sp>
        <p:nvSpPr>
          <p:cNvPr id="729099" name="Rectangle 11"/>
          <p:cNvSpPr>
            <a:spLocks noChangeArrowheads="1"/>
          </p:cNvSpPr>
          <p:nvPr/>
        </p:nvSpPr>
        <p:spPr bwMode="auto">
          <a:xfrm>
            <a:off x="4495800" y="31369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29100" name="Oval 12"/>
          <p:cNvSpPr>
            <a:spLocks noChangeArrowheads="1"/>
          </p:cNvSpPr>
          <p:nvPr/>
        </p:nvSpPr>
        <p:spPr bwMode="auto">
          <a:xfrm>
            <a:off x="3505200" y="2832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29101" name="Oval 13"/>
          <p:cNvSpPr>
            <a:spLocks noChangeArrowheads="1"/>
          </p:cNvSpPr>
          <p:nvPr/>
        </p:nvSpPr>
        <p:spPr bwMode="auto">
          <a:xfrm>
            <a:off x="6019800" y="2755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29103" name="Line 15"/>
          <p:cNvSpPr>
            <a:spLocks noChangeShapeType="1"/>
          </p:cNvSpPr>
          <p:nvPr/>
        </p:nvSpPr>
        <p:spPr bwMode="auto">
          <a:xfrm>
            <a:off x="5029200" y="229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04" name="Line 16"/>
          <p:cNvSpPr>
            <a:spLocks noChangeShapeType="1"/>
          </p:cNvSpPr>
          <p:nvPr/>
        </p:nvSpPr>
        <p:spPr bwMode="auto">
          <a:xfrm flipH="1">
            <a:off x="3886200" y="26797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05" name="Line 17"/>
          <p:cNvSpPr>
            <a:spLocks noChangeShapeType="1"/>
          </p:cNvSpPr>
          <p:nvPr/>
        </p:nvSpPr>
        <p:spPr bwMode="auto">
          <a:xfrm>
            <a:off x="5562600" y="26797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06" name="Line 18"/>
          <p:cNvSpPr>
            <a:spLocks noChangeShapeType="1"/>
          </p:cNvSpPr>
          <p:nvPr/>
        </p:nvSpPr>
        <p:spPr bwMode="auto">
          <a:xfrm>
            <a:off x="3886200" y="32131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07" name="Line 19"/>
          <p:cNvSpPr>
            <a:spLocks noChangeShapeType="1"/>
          </p:cNvSpPr>
          <p:nvPr/>
        </p:nvSpPr>
        <p:spPr bwMode="auto">
          <a:xfrm flipH="1">
            <a:off x="5562600" y="31369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11" name="Rectangle 23"/>
          <p:cNvSpPr>
            <a:spLocks noChangeArrowheads="1"/>
          </p:cNvSpPr>
          <p:nvPr/>
        </p:nvSpPr>
        <p:spPr bwMode="auto">
          <a:xfrm>
            <a:off x="4495800" y="38989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29112" name="Oval 24"/>
          <p:cNvSpPr>
            <a:spLocks noChangeArrowheads="1"/>
          </p:cNvSpPr>
          <p:nvPr/>
        </p:nvSpPr>
        <p:spPr bwMode="auto">
          <a:xfrm>
            <a:off x="3505200" y="3594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29113" name="Oval 25"/>
          <p:cNvSpPr>
            <a:spLocks noChangeArrowheads="1"/>
          </p:cNvSpPr>
          <p:nvPr/>
        </p:nvSpPr>
        <p:spPr bwMode="auto">
          <a:xfrm>
            <a:off x="6019800" y="3517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29115" name="Line 27"/>
          <p:cNvSpPr>
            <a:spLocks noChangeShapeType="1"/>
          </p:cNvSpPr>
          <p:nvPr/>
        </p:nvSpPr>
        <p:spPr bwMode="auto">
          <a:xfrm flipH="1">
            <a:off x="3886200" y="34417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16" name="Line 28"/>
          <p:cNvSpPr>
            <a:spLocks noChangeShapeType="1"/>
          </p:cNvSpPr>
          <p:nvPr/>
        </p:nvSpPr>
        <p:spPr bwMode="auto">
          <a:xfrm>
            <a:off x="5562600" y="34417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886200" y="39751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 flipH="1">
            <a:off x="5562600" y="38989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22" name="Rectangle 34"/>
          <p:cNvSpPr>
            <a:spLocks noChangeArrowheads="1"/>
          </p:cNvSpPr>
          <p:nvPr/>
        </p:nvSpPr>
        <p:spPr bwMode="auto">
          <a:xfrm>
            <a:off x="4495800" y="46609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29123" name="Oval 35"/>
          <p:cNvSpPr>
            <a:spLocks noChangeArrowheads="1"/>
          </p:cNvSpPr>
          <p:nvPr/>
        </p:nvSpPr>
        <p:spPr bwMode="auto">
          <a:xfrm>
            <a:off x="3505200" y="4356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29124" name="Oval 36"/>
          <p:cNvSpPr>
            <a:spLocks noChangeArrowheads="1"/>
          </p:cNvSpPr>
          <p:nvPr/>
        </p:nvSpPr>
        <p:spPr bwMode="auto">
          <a:xfrm>
            <a:off x="6019800" y="4279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 flipH="1">
            <a:off x="3886200" y="42037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5562600" y="42037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28" name="Line 40"/>
          <p:cNvSpPr>
            <a:spLocks noChangeShapeType="1"/>
          </p:cNvSpPr>
          <p:nvPr/>
        </p:nvSpPr>
        <p:spPr bwMode="auto">
          <a:xfrm>
            <a:off x="3886200" y="47371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29" name="Line 41"/>
          <p:cNvSpPr>
            <a:spLocks noChangeShapeType="1"/>
          </p:cNvSpPr>
          <p:nvPr/>
        </p:nvSpPr>
        <p:spPr bwMode="auto">
          <a:xfrm flipH="1">
            <a:off x="5562600" y="46609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30" name="Line 42"/>
          <p:cNvSpPr>
            <a:spLocks noChangeShapeType="1"/>
          </p:cNvSpPr>
          <p:nvPr/>
        </p:nvSpPr>
        <p:spPr bwMode="auto">
          <a:xfrm>
            <a:off x="5029200" y="505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9131" name="Oval 43"/>
          <p:cNvSpPr>
            <a:spLocks noChangeArrowheads="1"/>
          </p:cNvSpPr>
          <p:nvPr/>
        </p:nvSpPr>
        <p:spPr bwMode="auto">
          <a:xfrm>
            <a:off x="4800600" y="5270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219200" y="26035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1-500</a:t>
            </a:r>
          </a:p>
          <a:p>
            <a:r>
              <a:rPr lang="en-GB" sz="1600"/>
              <a:t>records 1,001-1,500</a:t>
            </a:r>
          </a:p>
          <a:p>
            <a:r>
              <a:rPr lang="en-GB" sz="1600"/>
              <a:t>records 2.001-2,300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6781800" y="26035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501-1000</a:t>
            </a:r>
          </a:p>
          <a:p>
            <a:r>
              <a:rPr lang="en-GB" sz="1600"/>
              <a:t>records 1,501-2000</a:t>
            </a:r>
          </a:p>
          <a:p>
            <a:endParaRPr lang="en-GB" sz="1600"/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219200" y="35179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1-1000</a:t>
            </a:r>
          </a:p>
          <a:p>
            <a:r>
              <a:rPr lang="en-GB" sz="1600"/>
              <a:t>records 2,001-2,300</a:t>
            </a:r>
          </a:p>
          <a:p>
            <a:endParaRPr lang="en-GB" sz="1600"/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6781800" y="35179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1,001-2,000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29138" name="Text Box 50"/>
          <p:cNvSpPr txBox="1">
            <a:spLocks noChangeArrowheads="1"/>
          </p:cNvSpPr>
          <p:nvPr/>
        </p:nvSpPr>
        <p:spPr bwMode="auto">
          <a:xfrm>
            <a:off x="1219200" y="44323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1-2,000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29139" name="Text Box 51"/>
          <p:cNvSpPr txBox="1">
            <a:spLocks noChangeArrowheads="1"/>
          </p:cNvSpPr>
          <p:nvPr/>
        </p:nvSpPr>
        <p:spPr bwMode="auto">
          <a:xfrm>
            <a:off x="6781800" y="43561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2,001-2,300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5715000" y="53467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1-2,300</a:t>
            </a: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533400" y="381000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dirty="0" err="1" smtClean="0">
                <a:solidFill>
                  <a:schemeClr val="accent1"/>
                </a:solidFill>
              </a:rPr>
              <a:t>Polyphase</a:t>
            </a:r>
            <a:r>
              <a:rPr lang="en-GB" sz="3600" dirty="0" smtClean="0">
                <a:solidFill>
                  <a:schemeClr val="accent1"/>
                </a:solidFill>
              </a:rPr>
              <a:t> Merge</a:t>
            </a:r>
            <a:endParaRPr lang="en-GB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C5E7-8693-4F78-BEB6-E38A68248D0B}" type="slidenum">
              <a:rPr lang="en-GB"/>
              <a:pPr/>
              <a:t>64</a:t>
            </a:fld>
            <a:endParaRPr lang="en-GB"/>
          </a:p>
        </p:txBody>
      </p:sp>
      <p:sp>
        <p:nvSpPr>
          <p:cNvPr id="732162" name="Oval 2"/>
          <p:cNvSpPr>
            <a:spLocks noChangeArrowheads="1"/>
          </p:cNvSpPr>
          <p:nvPr/>
        </p:nvSpPr>
        <p:spPr bwMode="auto">
          <a:xfrm>
            <a:off x="4800600" y="142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input</a:t>
            </a: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4495800" y="2108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sort phase</a:t>
            </a:r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4495800" y="2717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2165" name="Oval 5"/>
          <p:cNvSpPr>
            <a:spLocks noChangeArrowheads="1"/>
          </p:cNvSpPr>
          <p:nvPr/>
        </p:nvSpPr>
        <p:spPr bwMode="auto">
          <a:xfrm>
            <a:off x="3505200" y="241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2166" name="Oval 6"/>
          <p:cNvSpPr>
            <a:spLocks noChangeArrowheads="1"/>
          </p:cNvSpPr>
          <p:nvPr/>
        </p:nvSpPr>
        <p:spPr bwMode="auto">
          <a:xfrm>
            <a:off x="6019800" y="233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2167" name="Line 7"/>
          <p:cNvSpPr>
            <a:spLocks noChangeShapeType="1"/>
          </p:cNvSpPr>
          <p:nvPr/>
        </p:nvSpPr>
        <p:spPr bwMode="auto">
          <a:xfrm>
            <a:off x="5029200" y="187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68" name="Line 8"/>
          <p:cNvSpPr>
            <a:spLocks noChangeShapeType="1"/>
          </p:cNvSpPr>
          <p:nvPr/>
        </p:nvSpPr>
        <p:spPr bwMode="auto">
          <a:xfrm flipH="1">
            <a:off x="3886200" y="2260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69" name="Line 9"/>
          <p:cNvSpPr>
            <a:spLocks noChangeShapeType="1"/>
          </p:cNvSpPr>
          <p:nvPr/>
        </p:nvSpPr>
        <p:spPr bwMode="auto">
          <a:xfrm>
            <a:off x="5562600" y="226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70" name="Line 10"/>
          <p:cNvSpPr>
            <a:spLocks noChangeShapeType="1"/>
          </p:cNvSpPr>
          <p:nvPr/>
        </p:nvSpPr>
        <p:spPr bwMode="auto">
          <a:xfrm>
            <a:off x="3886200" y="2794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71" name="Line 11"/>
          <p:cNvSpPr>
            <a:spLocks noChangeShapeType="1"/>
          </p:cNvSpPr>
          <p:nvPr/>
        </p:nvSpPr>
        <p:spPr bwMode="auto">
          <a:xfrm flipH="1">
            <a:off x="5562600" y="2717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72" name="Line 12"/>
          <p:cNvSpPr>
            <a:spLocks noChangeShapeType="1"/>
          </p:cNvSpPr>
          <p:nvPr/>
        </p:nvSpPr>
        <p:spPr bwMode="auto">
          <a:xfrm>
            <a:off x="5029200" y="3111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73" name="Oval 13"/>
          <p:cNvSpPr>
            <a:spLocks noChangeArrowheads="1"/>
          </p:cNvSpPr>
          <p:nvPr/>
        </p:nvSpPr>
        <p:spPr bwMode="auto">
          <a:xfrm>
            <a:off x="4800600" y="332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2175" name="Rectangle 15"/>
          <p:cNvSpPr>
            <a:spLocks noChangeArrowheads="1"/>
          </p:cNvSpPr>
          <p:nvPr/>
        </p:nvSpPr>
        <p:spPr bwMode="auto">
          <a:xfrm>
            <a:off x="4495800" y="4267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2176" name="Oval 16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2177" name="Oval 17"/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2181" name="Line 21"/>
          <p:cNvSpPr>
            <a:spLocks noChangeShapeType="1"/>
          </p:cNvSpPr>
          <p:nvPr/>
        </p:nvSpPr>
        <p:spPr bwMode="auto">
          <a:xfrm>
            <a:off x="3886200" y="4343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82" name="Line 22"/>
          <p:cNvSpPr>
            <a:spLocks noChangeShapeType="1"/>
          </p:cNvSpPr>
          <p:nvPr/>
        </p:nvSpPr>
        <p:spPr bwMode="auto">
          <a:xfrm flipH="1">
            <a:off x="5562600" y="4267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83" name="Line 23"/>
          <p:cNvSpPr>
            <a:spLocks noChangeShapeType="1"/>
          </p:cNvSpPr>
          <p:nvPr/>
        </p:nvSpPr>
        <p:spPr bwMode="auto">
          <a:xfrm>
            <a:off x="5029200" y="4660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84" name="Oval 24"/>
          <p:cNvSpPr>
            <a:spLocks noChangeArrowheads="1"/>
          </p:cNvSpPr>
          <p:nvPr/>
        </p:nvSpPr>
        <p:spPr bwMode="auto">
          <a:xfrm>
            <a:off x="4800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2186" name="Rectangle 26"/>
          <p:cNvSpPr>
            <a:spLocks noChangeArrowheads="1"/>
          </p:cNvSpPr>
          <p:nvPr/>
        </p:nvSpPr>
        <p:spPr bwMode="auto">
          <a:xfrm>
            <a:off x="4495800" y="58039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merge</a:t>
            </a:r>
          </a:p>
        </p:txBody>
      </p:sp>
      <p:sp>
        <p:nvSpPr>
          <p:cNvPr id="732187" name="Oval 27"/>
          <p:cNvSpPr>
            <a:spLocks noChangeArrowheads="1"/>
          </p:cNvSpPr>
          <p:nvPr/>
        </p:nvSpPr>
        <p:spPr bwMode="auto">
          <a:xfrm>
            <a:off x="3505200" y="5499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1</a:t>
            </a:r>
          </a:p>
        </p:txBody>
      </p:sp>
      <p:sp>
        <p:nvSpPr>
          <p:cNvPr id="732188" name="Oval 28"/>
          <p:cNvSpPr>
            <a:spLocks noChangeArrowheads="1"/>
          </p:cNvSpPr>
          <p:nvPr/>
        </p:nvSpPr>
        <p:spPr bwMode="auto">
          <a:xfrm>
            <a:off x="6019800" y="5422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2</a:t>
            </a:r>
          </a:p>
        </p:txBody>
      </p:sp>
      <p:sp>
        <p:nvSpPr>
          <p:cNvPr id="732192" name="Line 32"/>
          <p:cNvSpPr>
            <a:spLocks noChangeShapeType="1"/>
          </p:cNvSpPr>
          <p:nvPr/>
        </p:nvSpPr>
        <p:spPr bwMode="auto">
          <a:xfrm>
            <a:off x="3886200" y="58801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93" name="Line 33"/>
          <p:cNvSpPr>
            <a:spLocks noChangeShapeType="1"/>
          </p:cNvSpPr>
          <p:nvPr/>
        </p:nvSpPr>
        <p:spPr bwMode="auto">
          <a:xfrm flipH="1">
            <a:off x="5562600" y="58039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94" name="Line 34"/>
          <p:cNvSpPr>
            <a:spLocks noChangeShapeType="1"/>
          </p:cNvSpPr>
          <p:nvPr/>
        </p:nvSpPr>
        <p:spPr bwMode="auto">
          <a:xfrm>
            <a:off x="5029200" y="619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195" name="Oval 35"/>
          <p:cNvSpPr>
            <a:spLocks noChangeArrowheads="1"/>
          </p:cNvSpPr>
          <p:nvPr/>
        </p:nvSpPr>
        <p:spPr bwMode="auto">
          <a:xfrm>
            <a:off x="4800600" y="6413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/>
              <a:t>mrg</a:t>
            </a:r>
          </a:p>
          <a:p>
            <a:pPr algn="ctr"/>
            <a:r>
              <a:rPr lang="en-GB" sz="1400"/>
              <a:t>3</a:t>
            </a:r>
          </a:p>
        </p:txBody>
      </p:sp>
      <p:sp>
        <p:nvSpPr>
          <p:cNvPr id="732196" name="Text Box 36"/>
          <p:cNvSpPr txBox="1">
            <a:spLocks noChangeArrowheads="1"/>
          </p:cNvSpPr>
          <p:nvPr/>
        </p:nvSpPr>
        <p:spPr bwMode="auto">
          <a:xfrm>
            <a:off x="1219200" y="21844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1-500</a:t>
            </a:r>
          </a:p>
          <a:p>
            <a:r>
              <a:rPr lang="en-GB" sz="1600" u="sng"/>
              <a:t>records 1,001-1,500</a:t>
            </a:r>
          </a:p>
          <a:p>
            <a:r>
              <a:rPr lang="en-GB" sz="1600"/>
              <a:t>records 2.001-2,300</a:t>
            </a:r>
          </a:p>
        </p:txBody>
      </p:sp>
      <p:sp>
        <p:nvSpPr>
          <p:cNvPr id="732197" name="Text Box 37"/>
          <p:cNvSpPr txBox="1">
            <a:spLocks noChangeArrowheads="1"/>
          </p:cNvSpPr>
          <p:nvPr/>
        </p:nvSpPr>
        <p:spPr bwMode="auto">
          <a:xfrm>
            <a:off x="6781800" y="20066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501-1000</a:t>
            </a:r>
          </a:p>
          <a:p>
            <a:r>
              <a:rPr lang="en-GB" sz="1600" u="sng"/>
              <a:t>records 1,501-2000</a:t>
            </a:r>
          </a:p>
          <a:p>
            <a:endParaRPr lang="en-GB" sz="1600" u="sng"/>
          </a:p>
        </p:txBody>
      </p:sp>
      <p:sp>
        <p:nvSpPr>
          <p:cNvPr id="732198" name="Text Box 38"/>
          <p:cNvSpPr txBox="1">
            <a:spLocks noChangeArrowheads="1"/>
          </p:cNvSpPr>
          <p:nvPr/>
        </p:nvSpPr>
        <p:spPr bwMode="auto">
          <a:xfrm>
            <a:off x="5715000" y="29972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1-1000</a:t>
            </a:r>
          </a:p>
          <a:p>
            <a:r>
              <a:rPr lang="en-GB" sz="1600" dirty="0"/>
              <a:t>records 1,001-2000</a:t>
            </a:r>
          </a:p>
          <a:p>
            <a:endParaRPr lang="en-GB" sz="1600" dirty="0"/>
          </a:p>
        </p:txBody>
      </p:sp>
      <p:sp>
        <p:nvSpPr>
          <p:cNvPr id="732199" name="Text Box 39"/>
          <p:cNvSpPr txBox="1">
            <a:spLocks noChangeArrowheads="1"/>
          </p:cNvSpPr>
          <p:nvPr/>
        </p:nvSpPr>
        <p:spPr bwMode="auto">
          <a:xfrm>
            <a:off x="1219200" y="4038600"/>
            <a:ext cx="213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2,001-2,300</a:t>
            </a:r>
          </a:p>
          <a:p>
            <a:endParaRPr lang="en-GB" sz="1600"/>
          </a:p>
        </p:txBody>
      </p:sp>
      <p:sp>
        <p:nvSpPr>
          <p:cNvPr id="732200" name="Text Box 40"/>
          <p:cNvSpPr txBox="1">
            <a:spLocks noChangeArrowheads="1"/>
          </p:cNvSpPr>
          <p:nvPr/>
        </p:nvSpPr>
        <p:spPr bwMode="auto">
          <a:xfrm>
            <a:off x="6781800" y="38100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dirty="0"/>
              <a:t>records 1-1,000</a:t>
            </a:r>
          </a:p>
          <a:p>
            <a:r>
              <a:rPr lang="en-GB" sz="1600" dirty="0"/>
              <a:t>            2,001-2,300</a:t>
            </a:r>
          </a:p>
          <a:p>
            <a:endParaRPr lang="en-GB" sz="1600" dirty="0"/>
          </a:p>
        </p:txBody>
      </p:sp>
      <p:sp>
        <p:nvSpPr>
          <p:cNvPr id="732201" name="Text Box 41"/>
          <p:cNvSpPr txBox="1">
            <a:spLocks noChangeArrowheads="1"/>
          </p:cNvSpPr>
          <p:nvPr/>
        </p:nvSpPr>
        <p:spPr bwMode="auto">
          <a:xfrm>
            <a:off x="5715000" y="47244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1-1000</a:t>
            </a:r>
          </a:p>
          <a:p>
            <a:r>
              <a:rPr lang="en-GB" sz="1600"/>
              <a:t>records 1,001-2,000</a:t>
            </a:r>
          </a:p>
          <a:p>
            <a:endParaRPr lang="en-GB" sz="1600"/>
          </a:p>
        </p:txBody>
      </p:sp>
      <p:sp>
        <p:nvSpPr>
          <p:cNvPr id="732202" name="Text Box 42"/>
          <p:cNvSpPr txBox="1">
            <a:spLocks noChangeArrowheads="1"/>
          </p:cNvSpPr>
          <p:nvPr/>
        </p:nvSpPr>
        <p:spPr bwMode="auto">
          <a:xfrm>
            <a:off x="1219200" y="55753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records 1-2,300</a:t>
            </a:r>
          </a:p>
          <a:p>
            <a:endParaRPr lang="en-GB" sz="1600"/>
          </a:p>
          <a:p>
            <a:endParaRPr lang="en-GB" sz="1600"/>
          </a:p>
        </p:txBody>
      </p:sp>
      <p:sp>
        <p:nvSpPr>
          <p:cNvPr id="732204" name="Text Box 44"/>
          <p:cNvSpPr txBox="1">
            <a:spLocks noChangeArrowheads="1"/>
          </p:cNvSpPr>
          <p:nvPr/>
        </p:nvSpPr>
        <p:spPr bwMode="auto">
          <a:xfrm>
            <a:off x="5715000" y="64897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1,001-2,000</a:t>
            </a:r>
          </a:p>
        </p:txBody>
      </p:sp>
      <p:sp>
        <p:nvSpPr>
          <p:cNvPr id="732210" name="Text Box 50"/>
          <p:cNvSpPr txBox="1">
            <a:spLocks noChangeArrowheads="1"/>
          </p:cNvSpPr>
          <p:nvPr/>
        </p:nvSpPr>
        <p:spPr bwMode="auto">
          <a:xfrm>
            <a:off x="6781800" y="5422900"/>
            <a:ext cx="2133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u="sng"/>
              <a:t>records 1-1,000</a:t>
            </a:r>
          </a:p>
          <a:p>
            <a:r>
              <a:rPr lang="en-GB" sz="1600"/>
              <a:t>            </a:t>
            </a:r>
            <a:r>
              <a:rPr lang="en-GB" sz="1600" u="sng"/>
              <a:t>2,001-2,300</a:t>
            </a:r>
          </a:p>
          <a:p>
            <a:endParaRPr lang="en-GB" sz="1600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533400" y="381000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dirty="0" err="1" smtClean="0">
                <a:solidFill>
                  <a:schemeClr val="accent1"/>
                </a:solidFill>
              </a:rPr>
              <a:t>Polyphase</a:t>
            </a:r>
            <a:r>
              <a:rPr lang="en-GB" sz="3600" dirty="0" smtClean="0">
                <a:solidFill>
                  <a:schemeClr val="accent1"/>
                </a:solidFill>
              </a:rPr>
              <a:t> Merge</a:t>
            </a:r>
            <a:endParaRPr lang="en-GB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Insertion Sorts</a:t>
            </a:r>
          </a:p>
        </p:txBody>
      </p:sp>
      <p:sp>
        <p:nvSpPr>
          <p:cNvPr id="6809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each pass, one or more pieces of data are </a:t>
            </a:r>
            <a:r>
              <a:rPr lang="en-GB">
                <a:solidFill>
                  <a:srgbClr val="3333CC"/>
                </a:solidFill>
              </a:rPr>
              <a:t>inserted</a:t>
            </a:r>
            <a:r>
              <a:rPr lang="en-GB"/>
              <a:t> into their correct location in an ordered list.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AA84-DD9E-4072-99ED-5DA5A8E04F7F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Straight Insertion Sort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idx="1"/>
          </p:nvPr>
        </p:nvSpPr>
        <p:spPr>
          <a:xfrm>
            <a:off x="742950" y="1482725"/>
            <a:ext cx="8810625" cy="4613275"/>
          </a:xfrm>
        </p:spPr>
        <p:txBody>
          <a:bodyPr/>
          <a:lstStyle/>
          <a:p>
            <a:r>
              <a:rPr lang="en-GB"/>
              <a:t>The list is divided into two parts: </a:t>
            </a:r>
            <a:r>
              <a:rPr lang="en-GB">
                <a:solidFill>
                  <a:srgbClr val="3333CC"/>
                </a:solidFill>
              </a:rPr>
              <a:t>sorted</a:t>
            </a:r>
            <a:r>
              <a:rPr lang="en-GB"/>
              <a:t> and </a:t>
            </a:r>
            <a:r>
              <a:rPr lang="en-GB">
                <a:solidFill>
                  <a:srgbClr val="3333CC"/>
                </a:solidFill>
              </a:rPr>
              <a:t>unsorted</a:t>
            </a:r>
            <a:r>
              <a:rPr lang="en-GB"/>
              <a:t>.</a:t>
            </a:r>
          </a:p>
          <a:p>
            <a:pPr>
              <a:spcBef>
                <a:spcPct val="0"/>
              </a:spcBef>
            </a:pPr>
            <a:endParaRPr lang="en-GB"/>
          </a:p>
          <a:p>
            <a:pPr>
              <a:spcBef>
                <a:spcPct val="0"/>
              </a:spcBef>
            </a:pPr>
            <a:r>
              <a:rPr lang="en-GB"/>
              <a:t>In each pass, the first element of the unsorted sublist is </a:t>
            </a:r>
            <a:r>
              <a:rPr lang="en-GB">
                <a:solidFill>
                  <a:srgbClr val="3333CC"/>
                </a:solidFill>
              </a:rPr>
              <a:t>inserted</a:t>
            </a:r>
            <a:r>
              <a:rPr lang="en-GB"/>
              <a:t> into the sorted sublist.</a:t>
            </a:r>
          </a:p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B3B3-7928-420C-B45F-40E91EB70150}" type="slidenum">
              <a:rPr lang="en-GB"/>
              <a:pPr/>
              <a:t>8</a:t>
            </a:fld>
            <a:endParaRPr lang="en-GB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605338" y="4502150"/>
            <a:ext cx="17526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4529138" y="427355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2" name="Line 8"/>
          <p:cNvSpPr>
            <a:spLocks noChangeShapeType="1"/>
          </p:cNvSpPr>
          <p:nvPr/>
        </p:nvSpPr>
        <p:spPr bwMode="auto">
          <a:xfrm>
            <a:off x="4605338" y="518795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4910138" y="51879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unsorted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3614738" y="4502150"/>
            <a:ext cx="9144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416925" cy="1143000"/>
          </a:xfrm>
        </p:spPr>
        <p:txBody>
          <a:bodyPr/>
          <a:lstStyle/>
          <a:p>
            <a:r>
              <a:rPr lang="en-GB"/>
              <a:t>Straight Insertion Sort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3CC6-09A0-497D-BF71-BCB2948B7A87}" type="slidenum">
              <a:rPr lang="en-GB"/>
              <a:pPr/>
              <a:t>9</a:t>
            </a:fld>
            <a:endParaRPr lang="en-GB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3448050" y="1778000"/>
            <a:ext cx="457200" cy="4572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23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3905250" y="177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78</a:t>
            </a: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4362450" y="177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45</a:t>
            </a: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4819650" y="177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8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5281613" y="177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32</a:t>
            </a: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5734050" y="1778000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/>
              <a:t>56</a:t>
            </a: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3886200" y="1549400"/>
            <a:ext cx="762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9576</TotalTime>
  <Words>1750</Words>
  <Application>Microsoft Office PowerPoint</Application>
  <PresentationFormat>Custom</PresentationFormat>
  <Paragraphs>1055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Module</vt:lpstr>
      <vt:lpstr>Data Structures and Algorithms</vt:lpstr>
      <vt:lpstr> Sorting</vt:lpstr>
      <vt:lpstr>General Sort Concepts</vt:lpstr>
      <vt:lpstr>General Sort Concepts</vt:lpstr>
      <vt:lpstr>General Sort Concepts</vt:lpstr>
      <vt:lpstr>General Sort Concepts</vt:lpstr>
      <vt:lpstr>Insertion Sorts</vt:lpstr>
      <vt:lpstr>Straight Insertion Sort</vt:lpstr>
      <vt:lpstr>Straight Insertion Sort</vt:lpstr>
      <vt:lpstr>Straight Insertion Sort</vt:lpstr>
      <vt:lpstr>Straight Insertion Sort</vt:lpstr>
      <vt:lpstr>Straight Insertion Sort</vt:lpstr>
      <vt:lpstr>Straight Insertion Sort</vt:lpstr>
      <vt:lpstr>Straight Insertion Sort</vt:lpstr>
      <vt:lpstr>Straight Insertion Sort</vt:lpstr>
      <vt:lpstr>Shell Sort</vt:lpstr>
      <vt:lpstr>Shell Sort</vt:lpstr>
      <vt:lpstr>Shell Sort</vt:lpstr>
      <vt:lpstr>Shell Sort</vt:lpstr>
      <vt:lpstr>Shell Sort</vt:lpstr>
      <vt:lpstr>Shell Sort</vt:lpstr>
      <vt:lpstr>Insertion Sort Efficiency</vt:lpstr>
      <vt:lpstr>Insertion Sort Efficiency</vt:lpstr>
      <vt:lpstr>General Sort Concepts</vt:lpstr>
      <vt:lpstr>Selection Sorts</vt:lpstr>
      <vt:lpstr>Straight Selection Sort</vt:lpstr>
      <vt:lpstr>Straight Selection Sort</vt:lpstr>
      <vt:lpstr>Straight Selection Sort</vt:lpstr>
      <vt:lpstr>Straight Selection Sort</vt:lpstr>
      <vt:lpstr>Straight Selection Sort</vt:lpstr>
      <vt:lpstr>Straight Selection Sort</vt:lpstr>
      <vt:lpstr>Straight Selection Sort</vt:lpstr>
      <vt:lpstr>Straight Selection Sort</vt:lpstr>
      <vt:lpstr>Heap Sort</vt:lpstr>
      <vt:lpstr>Heap Sort</vt:lpstr>
      <vt:lpstr>Heap Sort</vt:lpstr>
      <vt:lpstr>Heap Sort</vt:lpstr>
      <vt:lpstr>Heap Sort</vt:lpstr>
      <vt:lpstr>Selection Sort Efficiency</vt:lpstr>
      <vt:lpstr>General Sort Concepts</vt:lpstr>
      <vt:lpstr>Exchange Sorts</vt:lpstr>
      <vt:lpstr>Bubble Sort</vt:lpstr>
      <vt:lpstr>Bubble Sort</vt:lpstr>
      <vt:lpstr>Bubble Sort</vt:lpstr>
      <vt:lpstr>Bubble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Exchange Sort Efficiency</vt:lpstr>
      <vt:lpstr>General Sort Concepts</vt:lpstr>
      <vt:lpstr>External Sorts</vt:lpstr>
      <vt:lpstr>Merging Ordered Files</vt:lpstr>
      <vt:lpstr>Merging Ordered Files</vt:lpstr>
      <vt:lpstr>File Sorting Process</vt:lpstr>
      <vt:lpstr>Sort Phase</vt:lpstr>
      <vt:lpstr>Merge Phase</vt:lpstr>
      <vt:lpstr>Slide 62</vt:lpstr>
      <vt:lpstr>Slide 63</vt:lpstr>
      <vt:lpstr>Slide 64</vt:lpstr>
    </vt:vector>
  </TitlesOfParts>
  <Company>HCMC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manish aryal</dc:creator>
  <cp:keywords>dsa</cp:keywords>
  <cp:lastModifiedBy>manish</cp:lastModifiedBy>
  <cp:revision>1459</cp:revision>
  <cp:lastPrinted>2001-07-18T21:24:29Z</cp:lastPrinted>
  <dcterms:created xsi:type="dcterms:W3CDTF">2001-07-09T11:30:16Z</dcterms:created>
  <dcterms:modified xsi:type="dcterms:W3CDTF">2011-08-02T05:03:37Z</dcterms:modified>
</cp:coreProperties>
</file>