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67"/>
  </p:notesMasterIdLst>
  <p:handoutMasterIdLst>
    <p:handoutMasterId r:id="rId68"/>
  </p:handoutMasterIdLst>
  <p:sldIdLst>
    <p:sldId id="390" r:id="rId2"/>
    <p:sldId id="391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269" r:id="rId21"/>
    <p:sldId id="297" r:id="rId22"/>
    <p:sldId id="353" r:id="rId23"/>
    <p:sldId id="304" r:id="rId24"/>
    <p:sldId id="305" r:id="rId25"/>
    <p:sldId id="306" r:id="rId26"/>
    <p:sldId id="355" r:id="rId27"/>
    <p:sldId id="309" r:id="rId28"/>
    <p:sldId id="308" r:id="rId29"/>
    <p:sldId id="354" r:id="rId30"/>
    <p:sldId id="310" r:id="rId31"/>
    <p:sldId id="356" r:id="rId32"/>
    <p:sldId id="311" r:id="rId33"/>
    <p:sldId id="313" r:id="rId34"/>
    <p:sldId id="315" r:id="rId35"/>
    <p:sldId id="317" r:id="rId36"/>
    <p:sldId id="316" r:id="rId37"/>
    <p:sldId id="318" r:id="rId38"/>
    <p:sldId id="324" r:id="rId39"/>
    <p:sldId id="325" r:id="rId40"/>
    <p:sldId id="328" r:id="rId41"/>
    <p:sldId id="330" r:id="rId42"/>
    <p:sldId id="331" r:id="rId43"/>
    <p:sldId id="358" r:id="rId44"/>
    <p:sldId id="368" r:id="rId45"/>
    <p:sldId id="332" r:id="rId46"/>
    <p:sldId id="363" r:id="rId47"/>
    <p:sldId id="364" r:id="rId48"/>
    <p:sldId id="360" r:id="rId49"/>
    <p:sldId id="333" r:id="rId50"/>
    <p:sldId id="334" r:id="rId51"/>
    <p:sldId id="344" r:id="rId52"/>
    <p:sldId id="336" r:id="rId53"/>
    <p:sldId id="337" r:id="rId54"/>
    <p:sldId id="366" r:id="rId55"/>
    <p:sldId id="367" r:id="rId56"/>
    <p:sldId id="343" r:id="rId57"/>
    <p:sldId id="369" r:id="rId58"/>
    <p:sldId id="346" r:id="rId59"/>
    <p:sldId id="347" r:id="rId60"/>
    <p:sldId id="349" r:id="rId61"/>
    <p:sldId id="348" r:id="rId62"/>
    <p:sldId id="392" r:id="rId63"/>
    <p:sldId id="393" r:id="rId64"/>
    <p:sldId id="394" r:id="rId65"/>
    <p:sldId id="370" r:id="rId66"/>
  </p:sldIdLst>
  <p:sldSz cx="9902825" cy="6858000"/>
  <p:notesSz cx="6640513" cy="99044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00FF"/>
    <a:srgbClr val="FF0000"/>
    <a:srgbClr val="FFCC66"/>
    <a:srgbClr val="FF9900"/>
    <a:srgbClr val="FF0066"/>
    <a:srgbClr val="C0C0C0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 snapToGrid="0">
      <p:cViewPr varScale="1">
        <p:scale>
          <a:sx n="75" d="100"/>
          <a:sy n="75" d="100"/>
        </p:scale>
        <p:origin x="-834" y="-84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65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1.xml"/><Relationship Id="rId13" Type="http://schemas.openxmlformats.org/officeDocument/2006/relationships/slide" Target="slides/slide64.xml"/><Relationship Id="rId3" Type="http://schemas.openxmlformats.org/officeDocument/2006/relationships/slide" Target="slides/slide27.xml"/><Relationship Id="rId7" Type="http://schemas.openxmlformats.org/officeDocument/2006/relationships/slide" Target="slides/slide50.xml"/><Relationship Id="rId12" Type="http://schemas.openxmlformats.org/officeDocument/2006/relationships/slide" Target="slides/slide63.xml"/><Relationship Id="rId2" Type="http://schemas.openxmlformats.org/officeDocument/2006/relationships/slide" Target="slides/slide23.xml"/><Relationship Id="rId1" Type="http://schemas.openxmlformats.org/officeDocument/2006/relationships/slide" Target="slides/slide21.xml"/><Relationship Id="rId6" Type="http://schemas.openxmlformats.org/officeDocument/2006/relationships/slide" Target="slides/slide30.xml"/><Relationship Id="rId11" Type="http://schemas.openxmlformats.org/officeDocument/2006/relationships/slide" Target="slides/slide62.xml"/><Relationship Id="rId5" Type="http://schemas.openxmlformats.org/officeDocument/2006/relationships/slide" Target="slides/slide29.xml"/><Relationship Id="rId10" Type="http://schemas.openxmlformats.org/officeDocument/2006/relationships/slide" Target="slides/slide61.xml"/><Relationship Id="rId4" Type="http://schemas.openxmlformats.org/officeDocument/2006/relationships/slide" Target="slides/slide28.xml"/><Relationship Id="rId9" Type="http://schemas.openxmlformats.org/officeDocument/2006/relationships/slide" Target="slides/slide5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0" rIns="91121" bIns="45560" numCol="1" anchor="t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32213" y="0"/>
            <a:ext cx="29083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0" rIns="91121" bIns="45560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083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0" rIns="91121" bIns="45560" numCol="1" anchor="b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32213" y="9444038"/>
            <a:ext cx="29083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0" rIns="91121" bIns="45560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fld id="{19915DA8-61E4-4D35-A4AB-861982CC8AC8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0" rIns="91121" bIns="45560" numCol="1" anchor="t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GB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32213" y="0"/>
            <a:ext cx="29083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0" rIns="91121" bIns="45560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endParaRPr lang="en-GB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7063" y="760413"/>
            <a:ext cx="5387975" cy="3732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721225"/>
            <a:ext cx="4852987" cy="441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0" rIns="91121" bIns="455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083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0" rIns="91121" bIns="45560" numCol="1" anchor="b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GB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32213" y="9444038"/>
            <a:ext cx="29083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1" tIns="45560" rIns="91121" bIns="45560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fld id="{14E24252-8E85-4E24-87BC-E9F2E08D8A8C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24252-8E85-4E24-87BC-E9F2E08D8A8C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902824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712" y="3355848"/>
            <a:ext cx="8747495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712" y="1828800"/>
            <a:ext cx="8747495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580-B461-4904-A4A4-72BBCBCA144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902825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28AA8-F15F-4739-B1D2-E47DACE5E4B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7146539" y="0"/>
            <a:ext cx="49514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7199353" y="0"/>
            <a:ext cx="2723278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4595" y="274641"/>
            <a:ext cx="2063089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141" y="304801"/>
            <a:ext cx="651936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59730" y="6377460"/>
            <a:ext cx="4154772" cy="365125"/>
          </a:xfrm>
        </p:spPr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3A48-5317-4D59-A2B0-A3AF28A2A2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712" y="609600"/>
            <a:ext cx="8417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42712" y="1981200"/>
            <a:ext cx="412617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42712" y="4114800"/>
            <a:ext cx="412617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5033936" y="1981200"/>
            <a:ext cx="412617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42712" y="6248400"/>
            <a:ext cx="2063089" cy="45720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83465" y="6248400"/>
            <a:ext cx="3135895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Data Structures Using C++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97024" y="6248400"/>
            <a:ext cx="2063089" cy="457200"/>
          </a:xfrm>
        </p:spPr>
        <p:txBody>
          <a:bodyPr/>
          <a:lstStyle>
            <a:lvl1pPr>
              <a:defRPr/>
            </a:lvl1pPr>
          </a:lstStyle>
          <a:p>
            <a:fld id="{0B6A272D-4B79-4A53-9E7D-49019A41E9ED}" type="slidenum">
              <a:rPr lang="ar-JO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141" y="155448"/>
            <a:ext cx="8912543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413FC-3431-48BF-8560-6BDBC22CC49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902825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902825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31" y="118872"/>
            <a:ext cx="867817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129" y="1828800"/>
            <a:ext cx="868807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953-123F-4560-BF83-A14A1554136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141" y="1773936"/>
            <a:ext cx="4373748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936" y="1773936"/>
            <a:ext cx="4373748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A139A-10CE-455C-BF82-F5E1A9B9F2F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698988"/>
            <a:ext cx="437546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141" y="2449512"/>
            <a:ext cx="437546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498" y="1698988"/>
            <a:ext cx="4377186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498" y="2449512"/>
            <a:ext cx="43771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1E0C-1C4B-46CB-8B66-75FED8B3ABA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9AA2E-D118-4C8D-9A6E-A1C65CBC4EB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CC0D-CB68-4FC0-BA34-379D866D5A1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6" y="152400"/>
            <a:ext cx="2733180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944" y="1743134"/>
            <a:ext cx="6411972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766" y="1730018"/>
            <a:ext cx="2673763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96E55-E90D-46D8-82C6-FA9D904063F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3092724" y="0"/>
            <a:ext cx="49514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092724" y="0"/>
            <a:ext cx="49514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251" y="155448"/>
            <a:ext cx="2734702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44781" y="1484808"/>
            <a:ext cx="6765844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251" y="1728216"/>
            <a:ext cx="2673763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8251" y="1170432"/>
            <a:ext cx="2733180" cy="20116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2724" y="0"/>
            <a:ext cx="49514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092724" y="0"/>
            <a:ext cx="49514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7738" y="1170432"/>
            <a:ext cx="5624805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31376" y="1170432"/>
            <a:ext cx="794765" cy="201168"/>
          </a:xfrm>
        </p:spPr>
        <p:txBody>
          <a:bodyPr/>
          <a:lstStyle/>
          <a:p>
            <a:fld id="{CFDFB14C-696F-438C-B38F-8E757AF4080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902825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9902824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141" y="152400"/>
            <a:ext cx="8912543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141" y="1775192"/>
            <a:ext cx="8912543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141" y="6476999"/>
            <a:ext cx="2310659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9729" y="6476999"/>
            <a:ext cx="5964783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GB" smtClean="0"/>
              <a:t>qqq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85247" y="6476999"/>
            <a:ext cx="79476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688A0D-DF82-4FC1-A7B6-6508211EA62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902825" cy="9255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Data Structures and Algorithms</a:t>
            </a:r>
          </a:p>
        </p:txBody>
      </p:sp>
      <p:sp>
        <p:nvSpPr>
          <p:cNvPr id="9219" name="TextBox 3"/>
          <p:cNvSpPr txBox="1">
            <a:spLocks noChangeArrowheads="1"/>
          </p:cNvSpPr>
          <p:nvPr/>
        </p:nvSpPr>
        <p:spPr bwMode="auto">
          <a:xfrm>
            <a:off x="0" y="5791201"/>
            <a:ext cx="9902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Manish Aryal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Search: middle element</a:t>
            </a:r>
          </a:p>
        </p:txBody>
      </p:sp>
      <p:sp>
        <p:nvSpPr>
          <p:cNvPr id="366599" name="Line 7"/>
          <p:cNvSpPr>
            <a:spLocks noChangeShapeType="1"/>
          </p:cNvSpPr>
          <p:nvPr/>
        </p:nvSpPr>
        <p:spPr bwMode="auto">
          <a:xfrm>
            <a:off x="3919868" y="3124200"/>
            <a:ext cx="22693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3631036" y="2590800"/>
            <a:ext cx="28883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left + right</a:t>
            </a:r>
          </a:p>
        </p:txBody>
      </p:sp>
      <p:sp>
        <p:nvSpPr>
          <p:cNvPr id="366602" name="Text Box 10"/>
          <p:cNvSpPr txBox="1">
            <a:spLocks noChangeArrowheads="1"/>
          </p:cNvSpPr>
          <p:nvPr/>
        </p:nvSpPr>
        <p:spPr bwMode="auto">
          <a:xfrm>
            <a:off x="4249962" y="3200400"/>
            <a:ext cx="16504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366603" name="Text Box 11"/>
          <p:cNvSpPr txBox="1">
            <a:spLocks noChangeArrowheads="1"/>
          </p:cNvSpPr>
          <p:nvPr/>
        </p:nvSpPr>
        <p:spPr bwMode="auto">
          <a:xfrm>
            <a:off x="2640753" y="2895600"/>
            <a:ext cx="132037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mid =</a:t>
            </a:r>
            <a:r>
              <a:rPr lang="en-US" sz="240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7412" y="558800"/>
            <a:ext cx="8417401" cy="381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Binary Search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idx="1"/>
          </p:nvPr>
        </p:nvSpPr>
        <p:spPr>
          <a:xfrm>
            <a:off x="266647" y="2057400"/>
            <a:ext cx="8747495" cy="4114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2200" b="1" dirty="0" err="1"/>
              <a:t>bool</a:t>
            </a:r>
            <a:r>
              <a:rPr lang="en-US" sz="2200" b="1" dirty="0"/>
              <a:t> </a:t>
            </a:r>
            <a:r>
              <a:rPr lang="en-US" sz="2200" b="1" dirty="0" err="1"/>
              <a:t>BinSearch</a:t>
            </a:r>
            <a:r>
              <a:rPr lang="en-US" sz="2200" b="1" dirty="0"/>
              <a:t>(double list[ ], int n, double item, </a:t>
            </a:r>
            <a:r>
              <a:rPr lang="en-US" sz="2200" b="1" dirty="0" err="1"/>
              <a:t>int&amp;index</a:t>
            </a:r>
            <a:r>
              <a:rPr lang="en-US" sz="2200" b="1" dirty="0"/>
              <a:t>){</a:t>
            </a:r>
          </a:p>
          <a:p>
            <a:pPr>
              <a:buFont typeface="Wingdings" pitchFamily="2" charset="2"/>
              <a:buNone/>
            </a:pPr>
            <a:r>
              <a:rPr lang="en-US" sz="2200" b="1" dirty="0"/>
              <a:t>		int left=0;</a:t>
            </a:r>
          </a:p>
          <a:p>
            <a:pPr>
              <a:buFont typeface="Wingdings" pitchFamily="2" charset="2"/>
              <a:buNone/>
            </a:pPr>
            <a:r>
              <a:rPr lang="en-US" sz="2200" b="1" dirty="0"/>
              <a:t>		int right=n-1;</a:t>
            </a:r>
          </a:p>
          <a:p>
            <a:pPr>
              <a:buFont typeface="Wingdings" pitchFamily="2" charset="2"/>
              <a:buNone/>
            </a:pPr>
            <a:r>
              <a:rPr lang="en-US" sz="2200" b="1" dirty="0"/>
              <a:t>		int mid;</a:t>
            </a:r>
          </a:p>
          <a:p>
            <a:pPr>
              <a:buFont typeface="Wingdings" pitchFamily="2" charset="2"/>
              <a:buNone/>
            </a:pPr>
            <a:r>
              <a:rPr lang="en-US" sz="2200" b="1" dirty="0"/>
              <a:t>		while(left&lt;=right){</a:t>
            </a:r>
          </a:p>
          <a:p>
            <a:pPr>
              <a:buFont typeface="Wingdings" pitchFamily="2" charset="2"/>
              <a:buNone/>
            </a:pPr>
            <a:r>
              <a:rPr lang="en-US" sz="2200" b="1" dirty="0"/>
              <a:t>	       mid=(</a:t>
            </a:r>
            <a:r>
              <a:rPr lang="en-US" sz="2200" b="1" dirty="0" err="1"/>
              <a:t>left+right</a:t>
            </a:r>
            <a:r>
              <a:rPr lang="en-US" sz="2200" b="1" dirty="0"/>
              <a:t>)/2;</a:t>
            </a:r>
          </a:p>
          <a:p>
            <a:pPr>
              <a:buFont typeface="Wingdings" pitchFamily="2" charset="2"/>
              <a:buNone/>
            </a:pPr>
            <a:r>
              <a:rPr lang="en-US" sz="2200" b="1" dirty="0"/>
              <a:t>		if(item&gt; list [mid]){ left=mid+1; }</a:t>
            </a:r>
          </a:p>
          <a:p>
            <a:pPr>
              <a:buFont typeface="Wingdings" pitchFamily="2" charset="2"/>
              <a:buNone/>
            </a:pPr>
            <a:r>
              <a:rPr lang="en-US" sz="2200" b="1" dirty="0"/>
              <a:t>		else if(item&lt; list [mid]){right=mid-1;}</a:t>
            </a:r>
          </a:p>
          <a:p>
            <a:pPr>
              <a:buFont typeface="Wingdings" pitchFamily="2" charset="2"/>
              <a:buNone/>
            </a:pPr>
            <a:r>
              <a:rPr lang="en-US" sz="2200" b="1" dirty="0"/>
              <a:t>		else{</a:t>
            </a:r>
          </a:p>
          <a:p>
            <a:pPr>
              <a:buFont typeface="Wingdings" pitchFamily="2" charset="2"/>
              <a:buNone/>
            </a:pPr>
            <a:r>
              <a:rPr lang="en-US" sz="2200" b="1" dirty="0"/>
              <a:t>		item= list [mid];</a:t>
            </a:r>
          </a:p>
          <a:p>
            <a:pPr>
              <a:buFont typeface="Wingdings" pitchFamily="2" charset="2"/>
              <a:buNone/>
            </a:pPr>
            <a:r>
              <a:rPr lang="en-US" sz="2200" b="1" dirty="0"/>
              <a:t>		index=mid;</a:t>
            </a:r>
          </a:p>
          <a:p>
            <a:pPr>
              <a:buFont typeface="Wingdings" pitchFamily="2" charset="2"/>
              <a:buNone/>
            </a:pPr>
            <a:r>
              <a:rPr lang="en-US" sz="2200" b="1" dirty="0"/>
              <a:t>		return true; }  </a:t>
            </a:r>
          </a:p>
          <a:p>
            <a:pPr>
              <a:buFont typeface="Wingdings" pitchFamily="2" charset="2"/>
              <a:buNone/>
            </a:pPr>
            <a:r>
              <a:rPr lang="en-US" sz="2200" b="1" dirty="0"/>
              <a:t>       }// while	</a:t>
            </a:r>
          </a:p>
          <a:p>
            <a:pPr>
              <a:buFont typeface="Wingdings" pitchFamily="2" charset="2"/>
              <a:buNone/>
            </a:pPr>
            <a:r>
              <a:rPr lang="en-US" sz="2200" b="1" dirty="0"/>
              <a:t>     return false;  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   }</a:t>
            </a:r>
          </a:p>
          <a:p>
            <a:pPr>
              <a:buFont typeface="Wingdings" pitchFamily="2" charset="2"/>
              <a:buNone/>
            </a:pPr>
            <a:r>
              <a:rPr lang="en-US" sz="2400" b="1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742712" y="304800"/>
            <a:ext cx="8417401" cy="1143000"/>
          </a:xfrm>
        </p:spPr>
        <p:txBody>
          <a:bodyPr/>
          <a:lstStyle/>
          <a:p>
            <a:r>
              <a:rPr lang="en-US"/>
              <a:t>Binary Search: Example</a:t>
            </a:r>
          </a:p>
        </p:txBody>
      </p:sp>
      <p:pic>
        <p:nvPicPr>
          <p:cNvPr id="369673" name="Picture 9" descr="Fig09-0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282" y="1536700"/>
            <a:ext cx="7262072" cy="2871788"/>
          </a:xfrm>
          <a:noFill/>
          <a:ln/>
        </p:spPr>
      </p:pic>
      <p:pic>
        <p:nvPicPr>
          <p:cNvPr id="369674" name="Picture 10" descr="Tbl09-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0282" y="3556001"/>
            <a:ext cx="7262072" cy="3301999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42712" y="152400"/>
            <a:ext cx="8417401" cy="1143000"/>
          </a:xfrm>
        </p:spPr>
        <p:txBody>
          <a:bodyPr/>
          <a:lstStyle/>
          <a:p>
            <a:r>
              <a:rPr lang="en-US"/>
              <a:t>Binary Search</a:t>
            </a:r>
          </a:p>
        </p:txBody>
      </p:sp>
      <p:pic>
        <p:nvPicPr>
          <p:cNvPr id="439299" name="Picture 3" descr="c09f14a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712" y="1577975"/>
            <a:ext cx="256510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9300" name="Picture 4" descr="c09f14b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6083" y="1447801"/>
            <a:ext cx="5446554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9301" name="Picture 5" descr="c09f14c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6083" y="4929189"/>
            <a:ext cx="5446554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9302" name="Picture 6" descr="c09f14d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6083" y="3048000"/>
            <a:ext cx="5446554" cy="176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2712" y="304800"/>
            <a:ext cx="8417401" cy="1143000"/>
          </a:xfrm>
        </p:spPr>
        <p:txBody>
          <a:bodyPr/>
          <a:lstStyle/>
          <a:p>
            <a:r>
              <a:rPr lang="en-US"/>
              <a:t>Binary Search</a:t>
            </a:r>
          </a:p>
        </p:txBody>
      </p:sp>
      <p:pic>
        <p:nvPicPr>
          <p:cNvPr id="4433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54212" y="2377546"/>
            <a:ext cx="5994400" cy="342053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346" name="Picture 2" descr="c09f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987" y="1654176"/>
            <a:ext cx="8028853" cy="4594225"/>
          </a:xfrm>
          <a:prstGeom prst="rect">
            <a:avLst/>
          </a:prstGeom>
          <a:noFill/>
        </p:spPr>
      </p:pic>
      <p:sp>
        <p:nvSpPr>
          <p:cNvPr id="441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60188" y="304800"/>
            <a:ext cx="8417401" cy="1143000"/>
          </a:xfrm>
        </p:spPr>
        <p:txBody>
          <a:bodyPr>
            <a:normAutofit/>
          </a:bodyPr>
          <a:lstStyle/>
          <a:p>
            <a:r>
              <a:rPr lang="en-US" sz="4000" dirty="0"/>
              <a:t>Binary Search </a:t>
            </a:r>
            <a:r>
              <a:rPr lang="en-US" sz="4000" dirty="0" smtClean="0"/>
              <a:t>Tree</a:t>
            </a:r>
            <a:endParaRPr lang="en-US" sz="4000" dirty="0"/>
          </a:p>
        </p:txBody>
      </p:sp>
      <p:sp>
        <p:nvSpPr>
          <p:cNvPr id="446467" name="Rectangle 3"/>
          <p:cNvSpPr>
            <a:spLocks noGrp="1" noChangeArrowheads="1"/>
          </p:cNvSpPr>
          <p:nvPr>
            <p:ph idx="1"/>
          </p:nvPr>
        </p:nvSpPr>
        <p:spPr>
          <a:xfrm>
            <a:off x="742712" y="1816100"/>
            <a:ext cx="8417401" cy="4800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err="1"/>
              <a:t>bool</a:t>
            </a:r>
            <a:r>
              <a:rPr lang="en-US" sz="2800" dirty="0"/>
              <a:t> search(Node * root, int id) </a:t>
            </a:r>
            <a:endParaRPr lang="en-US" sz="2800" dirty="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 smtClean="0"/>
              <a:t>{ </a:t>
            </a:r>
            <a:endParaRPr lang="en-US" sz="2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		</a:t>
            </a:r>
            <a:r>
              <a:rPr lang="en-US" sz="2800" dirty="0" err="1"/>
              <a:t>bool</a:t>
            </a:r>
            <a:r>
              <a:rPr lang="en-US" sz="2800" dirty="0"/>
              <a:t> found = false;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		if(root == NULL) return false;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		if(root-&gt;data == id) 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			</a:t>
            </a:r>
            <a:r>
              <a:rPr lang="en-US" sz="2800" dirty="0" err="1"/>
              <a:t>cout</a:t>
            </a:r>
            <a:r>
              <a:rPr lang="en-US" sz="2800" dirty="0"/>
              <a:t>&lt;&lt;" The node is found "&lt;&lt;</a:t>
            </a:r>
            <a:r>
              <a:rPr lang="en-US" sz="2800" dirty="0" err="1"/>
              <a:t>endl</a:t>
            </a:r>
            <a:r>
              <a:rPr lang="en-US" sz="2800" dirty="0"/>
              <a:t>; 			found = true;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		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		if(!found) found = search(root-&gt;left, id);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		if(!found) found = search(root-&gt;right, id);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		return found;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</a:t>
            </a:r>
          </a:p>
        </p:txBody>
      </p:sp>
      <p:pic>
        <p:nvPicPr>
          <p:cNvPr id="4485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8786" y="1774825"/>
            <a:ext cx="7185252" cy="46259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</a:t>
            </a:r>
          </a:p>
        </p:txBody>
      </p:sp>
      <p:pic>
        <p:nvPicPr>
          <p:cNvPr id="4495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1671" y="1774825"/>
            <a:ext cx="7059482" cy="46259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</a:t>
            </a:r>
          </a:p>
        </p:txBody>
      </p:sp>
      <p:pic>
        <p:nvPicPr>
          <p:cNvPr id="4505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282" y="1600200"/>
            <a:ext cx="7420242" cy="4648200"/>
          </a:xfrm>
          <a:noFill/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347663"/>
            <a:ext cx="8997951" cy="1143000"/>
          </a:xfrm>
        </p:spPr>
        <p:txBody>
          <a:bodyPr/>
          <a:lstStyle/>
          <a:p>
            <a:pPr algn="l"/>
            <a:r>
              <a:rPr lang="en-US" sz="4000" b="1" dirty="0" smtClean="0"/>
              <a:t>Searching</a:t>
            </a:r>
            <a:endParaRPr lang="en-US" sz="400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Sequential Search</a:t>
            </a:r>
          </a:p>
          <a:p>
            <a:pPr lvl="1"/>
            <a:r>
              <a:rPr lang="en-US" dirty="0" smtClean="0"/>
              <a:t>Binary Search</a:t>
            </a:r>
          </a:p>
          <a:p>
            <a:pPr lvl="1"/>
            <a:r>
              <a:rPr lang="en-US" dirty="0" smtClean="0"/>
              <a:t>Hashing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6682-C480-49D5-A163-F26E07410E18}" type="slidenum">
              <a:rPr lang="ar-JO"/>
              <a:pPr/>
              <a:t>2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err="1" smtClean="0"/>
              <a:t>Hashing:Basic</a:t>
            </a:r>
            <a:r>
              <a:rPr lang="en-GB" dirty="0" smtClean="0"/>
              <a:t> </a:t>
            </a:r>
            <a:r>
              <a:rPr lang="en-GB" dirty="0"/>
              <a:t>Concepts</a:t>
            </a:r>
          </a:p>
        </p:txBody>
      </p:sp>
      <p:sp>
        <p:nvSpPr>
          <p:cNvPr id="192517" name="Rectangle 5"/>
          <p:cNvSpPr>
            <a:spLocks noGrp="1" noChangeArrowheads="1"/>
          </p:cNvSpPr>
          <p:nvPr>
            <p:ph idx="1"/>
          </p:nvPr>
        </p:nvSpPr>
        <p:spPr>
          <a:xfrm>
            <a:off x="742950" y="2017713"/>
            <a:ext cx="8456613" cy="3011487"/>
          </a:xfrm>
        </p:spPr>
        <p:txBody>
          <a:bodyPr/>
          <a:lstStyle/>
          <a:p>
            <a:r>
              <a:rPr lang="en-GB" dirty="0"/>
              <a:t>Sequential search: </a:t>
            </a:r>
            <a:r>
              <a:rPr lang="en-GB" dirty="0">
                <a:solidFill>
                  <a:srgbClr val="0000FF"/>
                </a:solidFill>
              </a:rPr>
              <a:t>O(n)     </a:t>
            </a:r>
            <a:r>
              <a:rPr lang="en-GB" sz="2400" dirty="0"/>
              <a:t>Requiring several </a:t>
            </a:r>
          </a:p>
          <a:p>
            <a:pPr>
              <a:buFontTx/>
              <a:buNone/>
            </a:pPr>
            <a:r>
              <a:rPr lang="en-GB" sz="2400" dirty="0"/>
              <a:t>                                                 </a:t>
            </a:r>
            <a:r>
              <a:rPr lang="en-GB" sz="2400" dirty="0" smtClean="0"/>
              <a:t>                            </a:t>
            </a:r>
            <a:r>
              <a:rPr lang="en-GB" sz="2400" dirty="0" smtClean="0">
                <a:solidFill>
                  <a:srgbClr val="CC3300"/>
                </a:solidFill>
              </a:rPr>
              <a:t>key comparisons</a:t>
            </a:r>
            <a:r>
              <a:rPr lang="en-GB" sz="2400" dirty="0" smtClean="0"/>
              <a:t> </a:t>
            </a:r>
            <a:endParaRPr lang="en-GB" sz="2400" dirty="0">
              <a:solidFill>
                <a:srgbClr val="0000FF"/>
              </a:solidFill>
            </a:endParaRPr>
          </a:p>
          <a:p>
            <a:pPr>
              <a:spcAft>
                <a:spcPct val="30000"/>
              </a:spcAft>
            </a:pPr>
            <a:r>
              <a:rPr lang="en-GB" dirty="0"/>
              <a:t>Binary search: </a:t>
            </a:r>
            <a:r>
              <a:rPr lang="en-GB" dirty="0">
                <a:solidFill>
                  <a:srgbClr val="0000FF"/>
                </a:solidFill>
              </a:rPr>
              <a:t>O(log</a:t>
            </a:r>
            <a:r>
              <a:rPr lang="en-GB" baseline="-25000" dirty="0">
                <a:solidFill>
                  <a:srgbClr val="0000FF"/>
                </a:solidFill>
              </a:rPr>
              <a:t>2</a:t>
            </a:r>
            <a:r>
              <a:rPr lang="en-GB" dirty="0">
                <a:solidFill>
                  <a:srgbClr val="0000FF"/>
                </a:solidFill>
              </a:rPr>
              <a:t>n)      </a:t>
            </a:r>
            <a:r>
              <a:rPr lang="en-GB" sz="2400" dirty="0"/>
              <a:t>before the target is </a:t>
            </a:r>
            <a:r>
              <a:rPr lang="en-GB" sz="2400" dirty="0" smtClean="0"/>
              <a:t>found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2518" name="AutoShape 6"/>
          <p:cNvSpPr>
            <a:spLocks/>
          </p:cNvSpPr>
          <p:nvPr/>
        </p:nvSpPr>
        <p:spPr bwMode="auto">
          <a:xfrm>
            <a:off x="5137150" y="2141538"/>
            <a:ext cx="288925" cy="1366837"/>
          </a:xfrm>
          <a:prstGeom prst="rightBrace">
            <a:avLst>
              <a:gd name="adj1" fmla="val 394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14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Basic Concepts</a:t>
            </a:r>
          </a:p>
        </p:txBody>
      </p:sp>
      <p:sp>
        <p:nvSpPr>
          <p:cNvPr id="254017" name="Rectangle 65"/>
          <p:cNvSpPr>
            <a:spLocks noGrp="1" noChangeArrowheads="1"/>
          </p:cNvSpPr>
          <p:nvPr>
            <p:ph idx="1"/>
          </p:nvPr>
        </p:nvSpPr>
        <p:spPr>
          <a:xfrm>
            <a:off x="742950" y="1484313"/>
            <a:ext cx="8456613" cy="4611687"/>
          </a:xfrm>
          <a:noFill/>
          <a:ln/>
        </p:spPr>
        <p:txBody>
          <a:bodyPr/>
          <a:lstStyle/>
          <a:p>
            <a:r>
              <a:rPr lang="en-GB"/>
              <a:t>Search complexity: </a:t>
            </a:r>
          </a:p>
          <a:p>
            <a:pPr>
              <a:buFontTx/>
              <a:buNone/>
            </a:pPr>
            <a:endParaRPr lang="en-GB"/>
          </a:p>
        </p:txBody>
      </p:sp>
      <p:graphicFrame>
        <p:nvGraphicFramePr>
          <p:cNvPr id="254018" name="Group 66"/>
          <p:cNvGraphicFramePr>
            <a:graphicFrameLocks noGrp="1"/>
          </p:cNvGraphicFramePr>
          <p:nvPr/>
        </p:nvGraphicFramePr>
        <p:xfrm>
          <a:off x="1206500" y="2276475"/>
          <a:ext cx="7467600" cy="332232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982788"/>
                <a:gridCol w="1979612"/>
              </a:tblGrid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Sequential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(Average)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Sequential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(Worst Case)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500</a:t>
                      </a:r>
                      <a:endParaRPr kumimoji="0" lang="en-GB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5,000</a:t>
                      </a:r>
                      <a:endParaRPr kumimoji="0" lang="en-GB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1,000,000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1,000,000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Hashing: Basic </a:t>
            </a:r>
            <a:r>
              <a:rPr lang="en-GB" dirty="0"/>
              <a:t>Concepts</a:t>
            </a:r>
          </a:p>
        </p:txBody>
      </p:sp>
      <p:sp>
        <p:nvSpPr>
          <p:cNvPr id="315397" name="Oval 5"/>
          <p:cNvSpPr>
            <a:spLocks noChangeArrowheads="1"/>
          </p:cNvSpPr>
          <p:nvPr/>
        </p:nvSpPr>
        <p:spPr bwMode="auto">
          <a:xfrm>
            <a:off x="1652588" y="2105025"/>
            <a:ext cx="2222500" cy="33845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5479" name="Group 87"/>
          <p:cNvGraphicFramePr>
            <a:graphicFrameLocks noGrp="1"/>
          </p:cNvGraphicFramePr>
          <p:nvPr/>
        </p:nvGraphicFramePr>
        <p:xfrm>
          <a:off x="6188075" y="2125663"/>
          <a:ext cx="2006600" cy="1676400"/>
        </p:xfrm>
        <a:graphic>
          <a:graphicData uri="http://schemas.openxmlformats.org/drawingml/2006/table">
            <a:tbl>
              <a:tblPr/>
              <a:tblGrid>
                <a:gridCol w="2006600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5480" name="Group 88"/>
          <p:cNvGraphicFramePr>
            <a:graphicFrameLocks noGrp="1"/>
          </p:cNvGraphicFramePr>
          <p:nvPr/>
        </p:nvGraphicFramePr>
        <p:xfrm>
          <a:off x="6188075" y="3800475"/>
          <a:ext cx="2006600" cy="1676400"/>
        </p:xfrm>
        <a:graphic>
          <a:graphicData uri="http://schemas.openxmlformats.org/drawingml/2006/table">
            <a:tbl>
              <a:tblPr/>
              <a:tblGrid>
                <a:gridCol w="2006600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15450" name="Text Box 58"/>
          <p:cNvSpPr txBox="1">
            <a:spLocks noChangeArrowheads="1"/>
          </p:cNvSpPr>
          <p:nvPr/>
        </p:nvSpPr>
        <p:spPr bwMode="auto">
          <a:xfrm>
            <a:off x="5827713" y="1504950"/>
            <a:ext cx="287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memory addresses</a:t>
            </a:r>
          </a:p>
        </p:txBody>
      </p:sp>
      <p:sp>
        <p:nvSpPr>
          <p:cNvPr id="315451" name="Text Box 59"/>
          <p:cNvSpPr txBox="1">
            <a:spLocks noChangeArrowheads="1"/>
          </p:cNvSpPr>
          <p:nvPr/>
        </p:nvSpPr>
        <p:spPr bwMode="auto">
          <a:xfrm>
            <a:off x="2311400" y="1519238"/>
            <a:ext cx="90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 keys</a:t>
            </a:r>
          </a:p>
        </p:txBody>
      </p:sp>
      <p:sp>
        <p:nvSpPr>
          <p:cNvPr id="315455" name="Oval 63"/>
          <p:cNvSpPr>
            <a:spLocks noChangeAspect="1" noChangeArrowheads="1"/>
          </p:cNvSpPr>
          <p:nvPr/>
        </p:nvSpPr>
        <p:spPr bwMode="auto">
          <a:xfrm>
            <a:off x="2320925" y="2711450"/>
            <a:ext cx="227013" cy="2365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56" name="Oval 64"/>
          <p:cNvSpPr>
            <a:spLocks noChangeAspect="1" noChangeArrowheads="1"/>
          </p:cNvSpPr>
          <p:nvPr/>
        </p:nvSpPr>
        <p:spPr bwMode="auto">
          <a:xfrm>
            <a:off x="2763838" y="3243263"/>
            <a:ext cx="227012" cy="23653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58" name="Oval 66"/>
          <p:cNvSpPr>
            <a:spLocks noChangeAspect="1" noChangeArrowheads="1"/>
          </p:cNvSpPr>
          <p:nvPr/>
        </p:nvSpPr>
        <p:spPr bwMode="auto">
          <a:xfrm>
            <a:off x="2889250" y="3932238"/>
            <a:ext cx="227013" cy="23653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59" name="Oval 67"/>
          <p:cNvSpPr>
            <a:spLocks noChangeAspect="1" noChangeArrowheads="1"/>
          </p:cNvSpPr>
          <p:nvPr/>
        </p:nvSpPr>
        <p:spPr bwMode="auto">
          <a:xfrm>
            <a:off x="2339975" y="4449763"/>
            <a:ext cx="227013" cy="23653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60" name="Oval 68"/>
          <p:cNvSpPr>
            <a:spLocks noChangeAspect="1" noChangeArrowheads="1"/>
          </p:cNvSpPr>
          <p:nvPr/>
        </p:nvSpPr>
        <p:spPr bwMode="auto">
          <a:xfrm>
            <a:off x="2763838" y="5035550"/>
            <a:ext cx="227012" cy="2365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61" name="Oval 69"/>
          <p:cNvSpPr>
            <a:spLocks noChangeAspect="1" noChangeArrowheads="1"/>
          </p:cNvSpPr>
          <p:nvPr/>
        </p:nvSpPr>
        <p:spPr bwMode="auto">
          <a:xfrm>
            <a:off x="2762250" y="2355850"/>
            <a:ext cx="227013" cy="2365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463" name="Line 71"/>
          <p:cNvSpPr>
            <a:spLocks noChangeShapeType="1"/>
          </p:cNvSpPr>
          <p:nvPr/>
        </p:nvSpPr>
        <p:spPr bwMode="auto">
          <a:xfrm flipV="1">
            <a:off x="3003550" y="2257425"/>
            <a:ext cx="3170238" cy="20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64" name="Line 72"/>
          <p:cNvSpPr>
            <a:spLocks noChangeShapeType="1"/>
          </p:cNvSpPr>
          <p:nvPr/>
        </p:nvSpPr>
        <p:spPr bwMode="auto">
          <a:xfrm>
            <a:off x="2530475" y="2846388"/>
            <a:ext cx="3673475" cy="442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66" name="Line 74"/>
          <p:cNvSpPr>
            <a:spLocks noChangeShapeType="1"/>
          </p:cNvSpPr>
          <p:nvPr/>
        </p:nvSpPr>
        <p:spPr bwMode="auto">
          <a:xfrm flipV="1">
            <a:off x="2965450" y="2965450"/>
            <a:ext cx="3213100" cy="385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67" name="Line 75"/>
          <p:cNvSpPr>
            <a:spLocks noChangeShapeType="1"/>
          </p:cNvSpPr>
          <p:nvPr/>
        </p:nvSpPr>
        <p:spPr bwMode="auto">
          <a:xfrm>
            <a:off x="3092450" y="4040188"/>
            <a:ext cx="3086100" cy="127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68" name="Line 76"/>
          <p:cNvSpPr>
            <a:spLocks noChangeShapeType="1"/>
          </p:cNvSpPr>
          <p:nvPr/>
        </p:nvSpPr>
        <p:spPr bwMode="auto">
          <a:xfrm>
            <a:off x="2543175" y="4560888"/>
            <a:ext cx="3660775" cy="487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69" name="Line 77"/>
          <p:cNvSpPr>
            <a:spLocks noChangeShapeType="1"/>
          </p:cNvSpPr>
          <p:nvPr/>
        </p:nvSpPr>
        <p:spPr bwMode="auto">
          <a:xfrm flipV="1">
            <a:off x="2992438" y="4287838"/>
            <a:ext cx="3214687" cy="879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5474" name="Text Box 82"/>
          <p:cNvSpPr txBox="1">
            <a:spLocks noChangeArrowheads="1"/>
          </p:cNvSpPr>
          <p:nvPr/>
        </p:nvSpPr>
        <p:spPr bwMode="auto">
          <a:xfrm>
            <a:off x="4205288" y="3360738"/>
            <a:ext cx="1770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>
                <a:solidFill>
                  <a:srgbClr val="CC3300"/>
                </a:solidFill>
              </a:rPr>
              <a:t>hashing</a:t>
            </a:r>
          </a:p>
        </p:txBody>
      </p:sp>
      <p:sp>
        <p:nvSpPr>
          <p:cNvPr id="315477" name="Text Box 85"/>
          <p:cNvSpPr txBox="1">
            <a:spLocks noChangeArrowheads="1"/>
          </p:cNvSpPr>
          <p:nvPr/>
        </p:nvSpPr>
        <p:spPr bwMode="auto">
          <a:xfrm>
            <a:off x="2838450" y="5813425"/>
            <a:ext cx="4656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00FF"/>
                </a:solidFill>
              </a:rPr>
              <a:t>Each key has only one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37" name="Rectangle 2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Hashing: Basic Concepts</a:t>
            </a:r>
            <a:endParaRPr lang="en-GB" dirty="0"/>
          </a:p>
        </p:txBody>
      </p:sp>
      <p:graphicFrame>
        <p:nvGraphicFramePr>
          <p:cNvPr id="261339" name="Group 219"/>
          <p:cNvGraphicFramePr>
            <a:graphicFrameLocks noGrp="1"/>
          </p:cNvGraphicFramePr>
          <p:nvPr/>
        </p:nvGraphicFramePr>
        <p:xfrm>
          <a:off x="6699250" y="1914525"/>
          <a:ext cx="2362200" cy="3724279"/>
        </p:xfrm>
        <a:graphic>
          <a:graphicData uri="http://schemas.openxmlformats.org/drawingml/2006/table">
            <a:tbl>
              <a:tblPr/>
              <a:tblGrid>
                <a:gridCol w="633413"/>
                <a:gridCol w="1728787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001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Harry Lee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002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Sarah Trapp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005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Vu Nguyen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007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Ray Black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Adams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1248" name="Line 128"/>
          <p:cNvSpPr>
            <a:spLocks noChangeShapeType="1"/>
          </p:cNvSpPr>
          <p:nvPr/>
        </p:nvSpPr>
        <p:spPr bwMode="auto">
          <a:xfrm>
            <a:off x="7918450" y="48101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318" name="Text Box 198"/>
          <p:cNvSpPr txBox="1">
            <a:spLocks noChangeArrowheads="1"/>
          </p:cNvSpPr>
          <p:nvPr/>
        </p:nvSpPr>
        <p:spPr bwMode="auto">
          <a:xfrm>
            <a:off x="2020888" y="207645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Key</a:t>
            </a:r>
          </a:p>
        </p:txBody>
      </p:sp>
      <p:sp>
        <p:nvSpPr>
          <p:cNvPr id="261319" name="Text Box 199"/>
          <p:cNvSpPr txBox="1">
            <a:spLocks noChangeArrowheads="1"/>
          </p:cNvSpPr>
          <p:nvPr/>
        </p:nvSpPr>
        <p:spPr bwMode="auto">
          <a:xfrm>
            <a:off x="4403725" y="2117725"/>
            <a:ext cx="1217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Address</a:t>
            </a:r>
          </a:p>
        </p:txBody>
      </p:sp>
      <p:sp>
        <p:nvSpPr>
          <p:cNvPr id="261322" name="Text Box 202"/>
          <p:cNvSpPr txBox="1">
            <a:spLocks noChangeArrowheads="1"/>
          </p:cNvSpPr>
          <p:nvPr/>
        </p:nvSpPr>
        <p:spPr bwMode="auto">
          <a:xfrm>
            <a:off x="679450" y="3743325"/>
            <a:ext cx="2057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Vu Nguyen   </a:t>
            </a:r>
            <a:r>
              <a:rPr lang="en-GB" sz="1600">
                <a:solidFill>
                  <a:srgbClr val="0000FF"/>
                </a:solidFill>
              </a:rPr>
              <a:t>102002</a:t>
            </a:r>
          </a:p>
          <a:p>
            <a:pPr>
              <a:spcBef>
                <a:spcPct val="50000"/>
              </a:spcBef>
            </a:pPr>
            <a:r>
              <a:rPr lang="en-GB" sz="1600"/>
              <a:t>John Adams </a:t>
            </a:r>
            <a:r>
              <a:rPr lang="en-GB" sz="1600">
                <a:solidFill>
                  <a:srgbClr val="0000FF"/>
                </a:solidFill>
              </a:rPr>
              <a:t>107095</a:t>
            </a:r>
          </a:p>
          <a:p>
            <a:pPr>
              <a:spcBef>
                <a:spcPct val="50000"/>
              </a:spcBef>
            </a:pPr>
            <a:r>
              <a:rPr lang="en-GB" sz="1600"/>
              <a:t>Sarah Trapp </a:t>
            </a:r>
            <a:r>
              <a:rPr lang="en-GB" sz="1600">
                <a:solidFill>
                  <a:srgbClr val="0000FF"/>
                </a:solidFill>
              </a:rPr>
              <a:t>111060</a:t>
            </a:r>
          </a:p>
        </p:txBody>
      </p:sp>
      <p:sp>
        <p:nvSpPr>
          <p:cNvPr id="261324" name="Rectangle 204"/>
          <p:cNvSpPr>
            <a:spLocks noChangeArrowheads="1"/>
          </p:cNvSpPr>
          <p:nvPr/>
        </p:nvSpPr>
        <p:spPr bwMode="auto">
          <a:xfrm>
            <a:off x="3206750" y="3756025"/>
            <a:ext cx="1447800" cy="1066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0000FF"/>
                </a:solidFill>
              </a:rPr>
              <a:t>Hash</a:t>
            </a:r>
          </a:p>
          <a:p>
            <a:pPr algn="ctr"/>
            <a:r>
              <a:rPr lang="en-GB" sz="2000">
                <a:solidFill>
                  <a:srgbClr val="0000FF"/>
                </a:solidFill>
              </a:rPr>
              <a:t>Function</a:t>
            </a:r>
          </a:p>
        </p:txBody>
      </p:sp>
      <p:sp>
        <p:nvSpPr>
          <p:cNvPr id="261325" name="Line 205"/>
          <p:cNvSpPr>
            <a:spLocks noChangeShapeType="1"/>
          </p:cNvSpPr>
          <p:nvPr/>
        </p:nvSpPr>
        <p:spPr bwMode="auto">
          <a:xfrm>
            <a:off x="2736850" y="391953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326" name="Line 206"/>
          <p:cNvSpPr>
            <a:spLocks noChangeShapeType="1"/>
          </p:cNvSpPr>
          <p:nvPr/>
        </p:nvSpPr>
        <p:spPr bwMode="auto">
          <a:xfrm>
            <a:off x="2736850" y="465772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327" name="Line 207"/>
          <p:cNvSpPr>
            <a:spLocks noChangeShapeType="1"/>
          </p:cNvSpPr>
          <p:nvPr/>
        </p:nvSpPr>
        <p:spPr bwMode="auto">
          <a:xfrm>
            <a:off x="2736850" y="427672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328" name="Freeform 208"/>
          <p:cNvSpPr>
            <a:spLocks/>
          </p:cNvSpPr>
          <p:nvPr/>
        </p:nvSpPr>
        <p:spPr bwMode="auto">
          <a:xfrm>
            <a:off x="4656138" y="3432175"/>
            <a:ext cx="2043112" cy="463550"/>
          </a:xfrm>
          <a:custGeom>
            <a:avLst/>
            <a:gdLst/>
            <a:ahLst/>
            <a:cxnLst>
              <a:cxn ang="0">
                <a:pos x="0" y="292"/>
              </a:cxn>
              <a:cxn ang="0">
                <a:pos x="468" y="288"/>
              </a:cxn>
              <a:cxn ang="0">
                <a:pos x="468" y="0"/>
              </a:cxn>
              <a:cxn ang="0">
                <a:pos x="1287" y="4"/>
              </a:cxn>
            </a:cxnLst>
            <a:rect l="0" t="0" r="r" b="b"/>
            <a:pathLst>
              <a:path w="1287" h="292">
                <a:moveTo>
                  <a:pt x="0" y="292"/>
                </a:moveTo>
                <a:lnTo>
                  <a:pt x="468" y="288"/>
                </a:lnTo>
                <a:lnTo>
                  <a:pt x="468" y="0"/>
                </a:lnTo>
                <a:lnTo>
                  <a:pt x="1287" y="4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329" name="Freeform 209"/>
          <p:cNvSpPr>
            <a:spLocks/>
          </p:cNvSpPr>
          <p:nvPr/>
        </p:nvSpPr>
        <p:spPr bwMode="auto">
          <a:xfrm>
            <a:off x="4641850" y="4276725"/>
            <a:ext cx="2057400" cy="1193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9" y="3"/>
              </a:cxn>
              <a:cxn ang="0">
                <a:pos x="469" y="752"/>
              </a:cxn>
              <a:cxn ang="0">
                <a:pos x="1296" y="752"/>
              </a:cxn>
            </a:cxnLst>
            <a:rect l="0" t="0" r="r" b="b"/>
            <a:pathLst>
              <a:path w="1296" h="752">
                <a:moveTo>
                  <a:pt x="0" y="0"/>
                </a:moveTo>
                <a:lnTo>
                  <a:pt x="469" y="3"/>
                </a:lnTo>
                <a:lnTo>
                  <a:pt x="469" y="752"/>
                </a:lnTo>
                <a:lnTo>
                  <a:pt x="1296" y="752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330" name="Freeform 210"/>
          <p:cNvSpPr>
            <a:spLocks/>
          </p:cNvSpPr>
          <p:nvPr/>
        </p:nvSpPr>
        <p:spPr bwMode="auto">
          <a:xfrm>
            <a:off x="4641850" y="2447925"/>
            <a:ext cx="2057400" cy="2211388"/>
          </a:xfrm>
          <a:custGeom>
            <a:avLst/>
            <a:gdLst/>
            <a:ahLst/>
            <a:cxnLst>
              <a:cxn ang="0">
                <a:pos x="0" y="1392"/>
              </a:cxn>
              <a:cxn ang="0">
                <a:pos x="691" y="1393"/>
              </a:cxn>
              <a:cxn ang="0">
                <a:pos x="691" y="3"/>
              </a:cxn>
              <a:cxn ang="0">
                <a:pos x="1296" y="0"/>
              </a:cxn>
            </a:cxnLst>
            <a:rect l="0" t="0" r="r" b="b"/>
            <a:pathLst>
              <a:path w="1296" h="1393">
                <a:moveTo>
                  <a:pt x="0" y="1392"/>
                </a:moveTo>
                <a:lnTo>
                  <a:pt x="691" y="1393"/>
                </a:lnTo>
                <a:lnTo>
                  <a:pt x="691" y="3"/>
                </a:lnTo>
                <a:lnTo>
                  <a:pt x="129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331" name="Text Box 211"/>
          <p:cNvSpPr txBox="1">
            <a:spLocks noChangeArrowheads="1"/>
          </p:cNvSpPr>
          <p:nvPr/>
        </p:nvSpPr>
        <p:spPr bwMode="auto">
          <a:xfrm>
            <a:off x="4718050" y="3554413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CC3300"/>
                </a:solidFill>
              </a:rPr>
              <a:t>005</a:t>
            </a:r>
          </a:p>
        </p:txBody>
      </p:sp>
      <p:sp>
        <p:nvSpPr>
          <p:cNvPr id="261332" name="Text Box 212"/>
          <p:cNvSpPr txBox="1">
            <a:spLocks noChangeArrowheads="1"/>
          </p:cNvSpPr>
          <p:nvPr/>
        </p:nvSpPr>
        <p:spPr bwMode="auto">
          <a:xfrm>
            <a:off x="4703763" y="3965575"/>
            <a:ext cx="611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CC3300"/>
                </a:solidFill>
              </a:rPr>
              <a:t>100</a:t>
            </a:r>
          </a:p>
        </p:txBody>
      </p:sp>
      <p:sp>
        <p:nvSpPr>
          <p:cNvPr id="261333" name="Text Box 213"/>
          <p:cNvSpPr txBox="1">
            <a:spLocks noChangeArrowheads="1"/>
          </p:cNvSpPr>
          <p:nvPr/>
        </p:nvSpPr>
        <p:spPr bwMode="auto">
          <a:xfrm>
            <a:off x="4718050" y="4340225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CC3300"/>
                </a:solidFill>
              </a:rPr>
              <a:t>002</a:t>
            </a:r>
          </a:p>
        </p:txBody>
      </p:sp>
      <p:sp>
        <p:nvSpPr>
          <p:cNvPr id="261335" name="Line 215"/>
          <p:cNvSpPr>
            <a:spLocks noChangeShapeType="1"/>
          </p:cNvSpPr>
          <p:nvPr/>
        </p:nvSpPr>
        <p:spPr bwMode="auto">
          <a:xfrm flipH="1">
            <a:off x="2265363" y="2546350"/>
            <a:ext cx="1587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336" name="Line 216"/>
          <p:cNvSpPr>
            <a:spLocks noChangeShapeType="1"/>
          </p:cNvSpPr>
          <p:nvPr/>
        </p:nvSpPr>
        <p:spPr bwMode="auto">
          <a:xfrm>
            <a:off x="4946650" y="2568575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02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Hashing: Basic Concepts</a:t>
            </a:r>
            <a:endParaRPr lang="en-GB" dirty="0"/>
          </a:p>
        </p:txBody>
      </p:sp>
      <p:sp>
        <p:nvSpPr>
          <p:cNvPr id="262203" name="Rectangle 5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0"/>
              </a:spcAft>
              <a:buClr>
                <a:schemeClr val="tx1"/>
              </a:buClr>
            </a:pPr>
            <a:r>
              <a:rPr lang="en-GB">
                <a:solidFill>
                  <a:srgbClr val="0000FF"/>
                </a:solidFill>
              </a:rPr>
              <a:t>Home address</a:t>
            </a:r>
            <a:r>
              <a:rPr lang="en-GB"/>
              <a:t>: address produced by a hash function.</a:t>
            </a:r>
          </a:p>
          <a:p>
            <a:pPr>
              <a:spcAft>
                <a:spcPct val="50000"/>
              </a:spcAft>
              <a:buClr>
                <a:schemeClr val="tx1"/>
              </a:buClr>
            </a:pPr>
            <a:r>
              <a:rPr lang="en-GB">
                <a:solidFill>
                  <a:srgbClr val="0000FF"/>
                </a:solidFill>
              </a:rPr>
              <a:t>Prime area</a:t>
            </a:r>
            <a:r>
              <a:rPr lang="en-GB"/>
              <a:t>: memory that contains all the home addresses.</a:t>
            </a:r>
          </a:p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Hashing: Basic Concepts</a:t>
            </a:r>
            <a:endParaRPr lang="en-GB" dirty="0"/>
          </a:p>
        </p:txBody>
      </p:sp>
      <p:sp>
        <p:nvSpPr>
          <p:cNvPr id="2631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0"/>
              </a:spcAft>
              <a:buClr>
                <a:schemeClr val="tx1"/>
              </a:buClr>
            </a:pPr>
            <a:r>
              <a:rPr lang="en-GB">
                <a:solidFill>
                  <a:srgbClr val="0000FF"/>
                </a:solidFill>
              </a:rPr>
              <a:t>Synonyms</a:t>
            </a:r>
            <a:r>
              <a:rPr lang="en-GB"/>
              <a:t>: a set of keys that hash to the same location.</a:t>
            </a:r>
          </a:p>
          <a:p>
            <a:pPr>
              <a:spcAft>
                <a:spcPct val="50000"/>
              </a:spcAft>
              <a:buClr>
                <a:schemeClr val="tx1"/>
              </a:buClr>
            </a:pPr>
            <a:r>
              <a:rPr lang="en-GB">
                <a:solidFill>
                  <a:srgbClr val="0000FF"/>
                </a:solidFill>
              </a:rPr>
              <a:t>Collision</a:t>
            </a:r>
            <a:r>
              <a:rPr lang="en-GB"/>
              <a:t>: the location of the data to be inserted is already occupied by the synonym data.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Hashing: Basic Concepts</a:t>
            </a:r>
            <a:endParaRPr lang="en-GB" dirty="0"/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GB">
                <a:solidFill>
                  <a:srgbClr val="0000FF"/>
                </a:solidFill>
              </a:rPr>
              <a:t>Ideal hashing</a:t>
            </a:r>
            <a:r>
              <a:rPr lang="en-GB"/>
              <a:t>:</a:t>
            </a:r>
          </a:p>
          <a:p>
            <a:pPr lvl="1">
              <a:lnSpc>
                <a:spcPct val="120000"/>
              </a:lnSpc>
            </a:pPr>
            <a:r>
              <a:rPr lang="en-GB"/>
              <a:t>No location collision</a:t>
            </a:r>
          </a:p>
          <a:p>
            <a:pPr lvl="1">
              <a:lnSpc>
                <a:spcPct val="120000"/>
              </a:lnSpc>
            </a:pPr>
            <a:r>
              <a:rPr lang="en-GB"/>
              <a:t>Compact address space</a:t>
            </a:r>
          </a:p>
          <a:p>
            <a:pPr lvl="1">
              <a:lnSpc>
                <a:spcPct val="120000"/>
              </a:lnSpc>
            </a:pPr>
            <a:endParaRPr lang="en-GB"/>
          </a:p>
          <a:p>
            <a:pPr>
              <a:lnSpc>
                <a:spcPct val="120000"/>
              </a:lnSpc>
              <a:buFontTx/>
              <a:buNone/>
            </a:pPr>
            <a:r>
              <a:rPr lang="en-GB"/>
              <a:t>	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GB"/>
              <a:t>	</a:t>
            </a:r>
            <a:endParaRPr lang="en-GB">
              <a:solidFill>
                <a:srgbClr val="0000FF"/>
              </a:solidFill>
            </a:endParaRPr>
          </a:p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44" name="Rectangle 11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Hashing: Basic Concepts</a:t>
            </a:r>
            <a:endParaRPr lang="en-GB" dirty="0"/>
          </a:p>
        </p:txBody>
      </p:sp>
      <p:graphicFrame>
        <p:nvGraphicFramePr>
          <p:cNvPr id="266346" name="Group 1130"/>
          <p:cNvGraphicFramePr>
            <a:graphicFrameLocks noGrp="1"/>
          </p:cNvGraphicFramePr>
          <p:nvPr/>
        </p:nvGraphicFramePr>
        <p:xfrm>
          <a:off x="609600" y="3733800"/>
          <a:ext cx="8686800" cy="762953"/>
        </p:xfrm>
        <a:graphic>
          <a:graphicData uri="http://schemas.openxmlformats.org/drawingml/2006/table">
            <a:tbl>
              <a:tblPr/>
              <a:tblGrid>
                <a:gridCol w="361950"/>
                <a:gridCol w="363538"/>
                <a:gridCol w="360362"/>
                <a:gridCol w="361950"/>
                <a:gridCol w="361950"/>
                <a:gridCol w="363538"/>
                <a:gridCol w="360362"/>
                <a:gridCol w="361950"/>
                <a:gridCol w="361950"/>
                <a:gridCol w="363538"/>
                <a:gridCol w="360362"/>
                <a:gridCol w="361950"/>
                <a:gridCol w="361950"/>
                <a:gridCol w="363538"/>
                <a:gridCol w="361950"/>
                <a:gridCol w="360362"/>
                <a:gridCol w="361950"/>
                <a:gridCol w="363538"/>
                <a:gridCol w="360362"/>
                <a:gridCol w="361950"/>
                <a:gridCol w="361950"/>
                <a:gridCol w="363538"/>
                <a:gridCol w="360362"/>
                <a:gridCol w="36195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[1]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[9]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[17]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343" name="Text Box 1127"/>
          <p:cNvSpPr txBox="1">
            <a:spLocks noChangeArrowheads="1"/>
          </p:cNvSpPr>
          <p:nvPr/>
        </p:nvSpPr>
        <p:spPr bwMode="auto">
          <a:xfrm>
            <a:off x="1219200" y="1663700"/>
            <a:ext cx="21336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Insert </a:t>
            </a:r>
            <a:r>
              <a:rPr lang="en-GB" sz="2000">
                <a:solidFill>
                  <a:srgbClr val="0000FF"/>
                </a:solidFill>
              </a:rPr>
              <a:t>A</a:t>
            </a:r>
            <a:r>
              <a:rPr lang="en-GB" sz="2000"/>
              <a:t>, </a:t>
            </a:r>
            <a:r>
              <a:rPr lang="en-GB" sz="2000">
                <a:solidFill>
                  <a:srgbClr val="0000FF"/>
                </a:solidFill>
              </a:rPr>
              <a:t>B</a:t>
            </a:r>
            <a:r>
              <a:rPr lang="en-GB" sz="2000"/>
              <a:t>, </a:t>
            </a:r>
            <a:r>
              <a:rPr lang="en-GB" sz="2000">
                <a:solidFill>
                  <a:srgbClr val="0000FF"/>
                </a:solidFill>
              </a:rPr>
              <a:t>C</a:t>
            </a:r>
          </a:p>
          <a:p>
            <a:pPr>
              <a:spcBef>
                <a:spcPct val="50000"/>
              </a:spcBef>
            </a:pPr>
            <a:r>
              <a:rPr lang="en-GB" sz="2000"/>
              <a:t>hash(</a:t>
            </a:r>
            <a:r>
              <a:rPr lang="en-GB" sz="2000">
                <a:solidFill>
                  <a:srgbClr val="0000FF"/>
                </a:solidFill>
              </a:rPr>
              <a:t>A</a:t>
            </a:r>
            <a:r>
              <a:rPr lang="en-GB" sz="2000"/>
              <a:t>) = </a:t>
            </a:r>
            <a:r>
              <a:rPr lang="en-GB" sz="2000">
                <a:solidFill>
                  <a:srgbClr val="CC3300"/>
                </a:solidFill>
              </a:rPr>
              <a:t>9</a:t>
            </a:r>
          </a:p>
          <a:p>
            <a:pPr>
              <a:spcBef>
                <a:spcPct val="50000"/>
              </a:spcBef>
            </a:pPr>
            <a:r>
              <a:rPr lang="en-GB" sz="2000"/>
              <a:t>hash(</a:t>
            </a:r>
            <a:r>
              <a:rPr lang="en-GB" sz="2000">
                <a:solidFill>
                  <a:srgbClr val="0000FF"/>
                </a:solidFill>
              </a:rPr>
              <a:t>B</a:t>
            </a:r>
            <a:r>
              <a:rPr lang="en-GB" sz="2000"/>
              <a:t>) = </a:t>
            </a:r>
            <a:r>
              <a:rPr lang="en-GB" sz="2000">
                <a:solidFill>
                  <a:srgbClr val="CC3300"/>
                </a:solidFill>
              </a:rPr>
              <a:t>9</a:t>
            </a:r>
          </a:p>
          <a:p>
            <a:pPr>
              <a:spcBef>
                <a:spcPct val="50000"/>
              </a:spcBef>
            </a:pPr>
            <a:r>
              <a:rPr lang="en-GB" sz="2000"/>
              <a:t>hash(</a:t>
            </a:r>
            <a:r>
              <a:rPr lang="en-GB" sz="2000">
                <a:solidFill>
                  <a:srgbClr val="0000FF"/>
                </a:solidFill>
              </a:rPr>
              <a:t>C</a:t>
            </a:r>
            <a:r>
              <a:rPr lang="en-GB" sz="2000"/>
              <a:t>) = </a:t>
            </a:r>
            <a:r>
              <a:rPr lang="en-GB" sz="2000">
                <a:solidFill>
                  <a:srgbClr val="CC3300"/>
                </a:solidFill>
              </a:rPr>
              <a:t>17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20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Hashing: Basic Concepts</a:t>
            </a:r>
            <a:endParaRPr lang="en-GB" dirty="0"/>
          </a:p>
        </p:txBody>
      </p:sp>
      <p:graphicFrame>
        <p:nvGraphicFramePr>
          <p:cNvPr id="265322" name="Group 106"/>
          <p:cNvGraphicFramePr>
            <a:graphicFrameLocks noGrp="1"/>
          </p:cNvGraphicFramePr>
          <p:nvPr/>
        </p:nvGraphicFramePr>
        <p:xfrm>
          <a:off x="609600" y="3733800"/>
          <a:ext cx="8686800" cy="762953"/>
        </p:xfrm>
        <a:graphic>
          <a:graphicData uri="http://schemas.openxmlformats.org/drawingml/2006/table">
            <a:tbl>
              <a:tblPr/>
              <a:tblGrid>
                <a:gridCol w="361950"/>
                <a:gridCol w="363538"/>
                <a:gridCol w="360362"/>
                <a:gridCol w="361950"/>
                <a:gridCol w="361950"/>
                <a:gridCol w="363538"/>
                <a:gridCol w="360362"/>
                <a:gridCol w="361950"/>
                <a:gridCol w="361950"/>
                <a:gridCol w="363538"/>
                <a:gridCol w="360362"/>
                <a:gridCol w="361950"/>
                <a:gridCol w="361950"/>
                <a:gridCol w="363538"/>
                <a:gridCol w="361950"/>
                <a:gridCol w="360362"/>
                <a:gridCol w="361950"/>
                <a:gridCol w="363538"/>
                <a:gridCol w="360362"/>
                <a:gridCol w="361950"/>
                <a:gridCol w="361950"/>
                <a:gridCol w="363538"/>
                <a:gridCol w="360362"/>
                <a:gridCol w="36195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[1]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[9]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[17]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5314" name="AutoShape 98"/>
          <p:cNvSpPr>
            <a:spLocks noChangeArrowheads="1"/>
          </p:cNvSpPr>
          <p:nvPr/>
        </p:nvSpPr>
        <p:spPr bwMode="auto">
          <a:xfrm>
            <a:off x="3581400" y="2590800"/>
            <a:ext cx="2362200" cy="8382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2000">
                <a:solidFill>
                  <a:srgbClr val="0000FF"/>
                </a:solidFill>
              </a:rPr>
              <a:t>B</a:t>
            </a:r>
            <a:r>
              <a:rPr lang="en-GB" sz="2000"/>
              <a:t> and </a:t>
            </a:r>
            <a:r>
              <a:rPr lang="en-GB" sz="2000">
                <a:solidFill>
                  <a:srgbClr val="0000FF"/>
                </a:solidFill>
              </a:rPr>
              <a:t>A</a:t>
            </a:r>
            <a:r>
              <a:rPr lang="en-GB" sz="2000"/>
              <a:t> </a:t>
            </a:r>
          </a:p>
          <a:p>
            <a:pPr algn="ctr"/>
            <a:r>
              <a:rPr lang="en-GB" sz="2000"/>
              <a:t>collide at </a:t>
            </a:r>
            <a:r>
              <a:rPr lang="en-GB" sz="2000">
                <a:solidFill>
                  <a:srgbClr val="CC3300"/>
                </a:solidFill>
              </a:rPr>
              <a:t>9</a:t>
            </a:r>
          </a:p>
        </p:txBody>
      </p:sp>
      <p:sp>
        <p:nvSpPr>
          <p:cNvPr id="265316" name="Freeform 100"/>
          <p:cNvSpPr>
            <a:spLocks/>
          </p:cNvSpPr>
          <p:nvPr/>
        </p:nvSpPr>
        <p:spPr bwMode="auto">
          <a:xfrm>
            <a:off x="3962400" y="4343400"/>
            <a:ext cx="2438400" cy="1524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1008" y="288"/>
              </a:cxn>
              <a:cxn ang="0">
                <a:pos x="1824" y="0"/>
              </a:cxn>
            </a:cxnLst>
            <a:rect l="0" t="0" r="r" b="b"/>
            <a:pathLst>
              <a:path w="1824" h="296">
                <a:moveTo>
                  <a:pt x="0" y="48"/>
                </a:moveTo>
                <a:cubicBezTo>
                  <a:pt x="352" y="172"/>
                  <a:pt x="704" y="296"/>
                  <a:pt x="1008" y="288"/>
                </a:cubicBezTo>
                <a:cubicBezTo>
                  <a:pt x="1312" y="280"/>
                  <a:pt x="1688" y="48"/>
                  <a:pt x="1824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5318" name="Text Box 102"/>
          <p:cNvSpPr txBox="1">
            <a:spLocks noChangeArrowheads="1"/>
          </p:cNvSpPr>
          <p:nvPr/>
        </p:nvSpPr>
        <p:spPr bwMode="auto">
          <a:xfrm>
            <a:off x="3810000" y="4572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Collision Resolution</a:t>
            </a:r>
          </a:p>
        </p:txBody>
      </p:sp>
      <p:sp>
        <p:nvSpPr>
          <p:cNvPr id="265319" name="Text Box 103"/>
          <p:cNvSpPr txBox="1">
            <a:spLocks noChangeArrowheads="1"/>
          </p:cNvSpPr>
          <p:nvPr/>
        </p:nvSpPr>
        <p:spPr bwMode="auto">
          <a:xfrm>
            <a:off x="1219200" y="1663700"/>
            <a:ext cx="21336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Insert </a:t>
            </a:r>
            <a:r>
              <a:rPr lang="en-GB" sz="2000">
                <a:solidFill>
                  <a:srgbClr val="0000FF"/>
                </a:solidFill>
              </a:rPr>
              <a:t>A</a:t>
            </a:r>
            <a:r>
              <a:rPr lang="en-GB" sz="2000"/>
              <a:t>, </a:t>
            </a:r>
            <a:r>
              <a:rPr lang="en-GB" sz="2000">
                <a:solidFill>
                  <a:srgbClr val="0000FF"/>
                </a:solidFill>
              </a:rPr>
              <a:t>B</a:t>
            </a:r>
            <a:r>
              <a:rPr lang="en-GB" sz="2000"/>
              <a:t>, </a:t>
            </a:r>
            <a:r>
              <a:rPr lang="en-GB" sz="2000">
                <a:solidFill>
                  <a:srgbClr val="0000FF"/>
                </a:solidFill>
              </a:rPr>
              <a:t>C</a:t>
            </a:r>
            <a:endParaRPr lang="en-GB" sz="2000"/>
          </a:p>
          <a:p>
            <a:pPr>
              <a:spcBef>
                <a:spcPct val="50000"/>
              </a:spcBef>
            </a:pPr>
            <a:r>
              <a:rPr lang="en-GB" sz="2000"/>
              <a:t>hash(</a:t>
            </a:r>
            <a:r>
              <a:rPr lang="en-GB" sz="2000">
                <a:solidFill>
                  <a:srgbClr val="0000FF"/>
                </a:solidFill>
              </a:rPr>
              <a:t>A</a:t>
            </a:r>
            <a:r>
              <a:rPr lang="en-GB" sz="2000"/>
              <a:t>) = </a:t>
            </a:r>
            <a:r>
              <a:rPr lang="en-GB" sz="2000">
                <a:solidFill>
                  <a:srgbClr val="CC3300"/>
                </a:solidFill>
              </a:rPr>
              <a:t>9</a:t>
            </a:r>
          </a:p>
          <a:p>
            <a:pPr>
              <a:spcBef>
                <a:spcPct val="50000"/>
              </a:spcBef>
            </a:pPr>
            <a:r>
              <a:rPr lang="en-GB" sz="2000"/>
              <a:t>hash(</a:t>
            </a:r>
            <a:r>
              <a:rPr lang="en-GB" sz="2000">
                <a:solidFill>
                  <a:srgbClr val="0000FF"/>
                </a:solidFill>
              </a:rPr>
              <a:t>B</a:t>
            </a:r>
            <a:r>
              <a:rPr lang="en-GB" sz="2000"/>
              <a:t>) = </a:t>
            </a:r>
            <a:r>
              <a:rPr lang="en-GB" sz="2000">
                <a:solidFill>
                  <a:srgbClr val="CC3300"/>
                </a:solidFill>
              </a:rPr>
              <a:t>9</a:t>
            </a:r>
          </a:p>
          <a:p>
            <a:pPr>
              <a:spcBef>
                <a:spcPct val="50000"/>
              </a:spcBef>
            </a:pPr>
            <a:r>
              <a:rPr lang="en-GB" sz="2000"/>
              <a:t>hash(</a:t>
            </a:r>
            <a:r>
              <a:rPr lang="en-GB" sz="2000">
                <a:solidFill>
                  <a:srgbClr val="0000FF"/>
                </a:solidFill>
              </a:rPr>
              <a:t>C</a:t>
            </a:r>
            <a:r>
              <a:rPr lang="en-GB" sz="2000"/>
              <a:t>) = </a:t>
            </a:r>
            <a:r>
              <a:rPr lang="en-GB" sz="2000">
                <a:solidFill>
                  <a:srgbClr val="CC3300"/>
                </a:solidFill>
              </a:rPr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Hashing: Basic Concepts</a:t>
            </a:r>
            <a:endParaRPr lang="en-GB" dirty="0"/>
          </a:p>
        </p:txBody>
      </p:sp>
      <p:graphicFrame>
        <p:nvGraphicFramePr>
          <p:cNvPr id="317545" name="Group 105"/>
          <p:cNvGraphicFramePr>
            <a:graphicFrameLocks noGrp="1"/>
          </p:cNvGraphicFramePr>
          <p:nvPr/>
        </p:nvGraphicFramePr>
        <p:xfrm>
          <a:off x="609600" y="3733800"/>
          <a:ext cx="8686800" cy="762953"/>
        </p:xfrm>
        <a:graphic>
          <a:graphicData uri="http://schemas.openxmlformats.org/drawingml/2006/table">
            <a:tbl>
              <a:tblPr/>
              <a:tblGrid>
                <a:gridCol w="361950"/>
                <a:gridCol w="363538"/>
                <a:gridCol w="360362"/>
                <a:gridCol w="361950"/>
                <a:gridCol w="361950"/>
                <a:gridCol w="363538"/>
                <a:gridCol w="360362"/>
                <a:gridCol w="361950"/>
                <a:gridCol w="361950"/>
                <a:gridCol w="363538"/>
                <a:gridCol w="360362"/>
                <a:gridCol w="361950"/>
                <a:gridCol w="361950"/>
                <a:gridCol w="363538"/>
                <a:gridCol w="361950"/>
                <a:gridCol w="360362"/>
                <a:gridCol w="361950"/>
                <a:gridCol w="363538"/>
                <a:gridCol w="360362"/>
                <a:gridCol w="361950"/>
                <a:gridCol w="361950"/>
                <a:gridCol w="363538"/>
                <a:gridCol w="360362"/>
                <a:gridCol w="36195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[1]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[9]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[17]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537" name="AutoShape 97"/>
          <p:cNvSpPr>
            <a:spLocks noChangeArrowheads="1"/>
          </p:cNvSpPr>
          <p:nvPr/>
        </p:nvSpPr>
        <p:spPr bwMode="auto">
          <a:xfrm>
            <a:off x="3581400" y="2590800"/>
            <a:ext cx="2362200" cy="8382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GB" sz="2000">
                <a:solidFill>
                  <a:srgbClr val="0000FF"/>
                </a:solidFill>
              </a:rPr>
              <a:t>B</a:t>
            </a:r>
            <a:r>
              <a:rPr lang="en-GB" sz="2000"/>
              <a:t> and </a:t>
            </a:r>
            <a:r>
              <a:rPr lang="en-GB" sz="2000">
                <a:solidFill>
                  <a:srgbClr val="0000FF"/>
                </a:solidFill>
              </a:rPr>
              <a:t>A</a:t>
            </a:r>
            <a:r>
              <a:rPr lang="en-GB" sz="2000"/>
              <a:t> </a:t>
            </a:r>
          </a:p>
          <a:p>
            <a:pPr algn="ctr"/>
            <a:r>
              <a:rPr lang="en-GB" sz="2000"/>
              <a:t>collide at </a:t>
            </a:r>
            <a:r>
              <a:rPr lang="en-GB" sz="2000">
                <a:solidFill>
                  <a:srgbClr val="CC3300"/>
                </a:solidFill>
              </a:rPr>
              <a:t>9</a:t>
            </a:r>
          </a:p>
        </p:txBody>
      </p:sp>
      <p:sp>
        <p:nvSpPr>
          <p:cNvPr id="317538" name="Freeform 98"/>
          <p:cNvSpPr>
            <a:spLocks/>
          </p:cNvSpPr>
          <p:nvPr/>
        </p:nvSpPr>
        <p:spPr bwMode="auto">
          <a:xfrm>
            <a:off x="3962400" y="4343400"/>
            <a:ext cx="2438400" cy="1524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1008" y="288"/>
              </a:cxn>
              <a:cxn ang="0">
                <a:pos x="1824" y="0"/>
              </a:cxn>
            </a:cxnLst>
            <a:rect l="0" t="0" r="r" b="b"/>
            <a:pathLst>
              <a:path w="1824" h="296">
                <a:moveTo>
                  <a:pt x="0" y="48"/>
                </a:moveTo>
                <a:cubicBezTo>
                  <a:pt x="352" y="172"/>
                  <a:pt x="704" y="296"/>
                  <a:pt x="1008" y="288"/>
                </a:cubicBezTo>
                <a:cubicBezTo>
                  <a:pt x="1312" y="280"/>
                  <a:pt x="1688" y="48"/>
                  <a:pt x="1824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39" name="Text Box 99"/>
          <p:cNvSpPr txBox="1">
            <a:spLocks noChangeArrowheads="1"/>
          </p:cNvSpPr>
          <p:nvPr/>
        </p:nvSpPr>
        <p:spPr bwMode="auto">
          <a:xfrm>
            <a:off x="3065463" y="49942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Collision Resolution</a:t>
            </a:r>
          </a:p>
        </p:txBody>
      </p:sp>
      <p:sp>
        <p:nvSpPr>
          <p:cNvPr id="317540" name="Text Box 100"/>
          <p:cNvSpPr txBox="1">
            <a:spLocks noChangeArrowheads="1"/>
          </p:cNvSpPr>
          <p:nvPr/>
        </p:nvSpPr>
        <p:spPr bwMode="auto">
          <a:xfrm>
            <a:off x="1219200" y="1663700"/>
            <a:ext cx="21336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Insert </a:t>
            </a:r>
            <a:r>
              <a:rPr lang="en-GB" sz="2000">
                <a:solidFill>
                  <a:srgbClr val="0000FF"/>
                </a:solidFill>
              </a:rPr>
              <a:t>A</a:t>
            </a:r>
            <a:r>
              <a:rPr lang="en-GB" sz="2000"/>
              <a:t>, </a:t>
            </a:r>
            <a:r>
              <a:rPr lang="en-GB" sz="2000">
                <a:solidFill>
                  <a:srgbClr val="0000FF"/>
                </a:solidFill>
              </a:rPr>
              <a:t>B</a:t>
            </a:r>
            <a:r>
              <a:rPr lang="en-GB" sz="2000"/>
              <a:t>, </a:t>
            </a:r>
            <a:r>
              <a:rPr lang="en-GB" sz="2000">
                <a:solidFill>
                  <a:srgbClr val="0000FF"/>
                </a:solidFill>
              </a:rPr>
              <a:t>C</a:t>
            </a:r>
            <a:endParaRPr lang="en-GB" sz="2000"/>
          </a:p>
          <a:p>
            <a:pPr>
              <a:spcBef>
                <a:spcPct val="50000"/>
              </a:spcBef>
            </a:pPr>
            <a:r>
              <a:rPr lang="en-GB" sz="2000"/>
              <a:t>hash(</a:t>
            </a:r>
            <a:r>
              <a:rPr lang="en-GB" sz="2000">
                <a:solidFill>
                  <a:srgbClr val="0000FF"/>
                </a:solidFill>
              </a:rPr>
              <a:t>A</a:t>
            </a:r>
            <a:r>
              <a:rPr lang="en-GB" sz="2000"/>
              <a:t>) = </a:t>
            </a:r>
            <a:r>
              <a:rPr lang="en-GB" sz="2000">
                <a:solidFill>
                  <a:srgbClr val="CC3300"/>
                </a:solidFill>
              </a:rPr>
              <a:t>9</a:t>
            </a:r>
          </a:p>
          <a:p>
            <a:pPr>
              <a:spcBef>
                <a:spcPct val="50000"/>
              </a:spcBef>
            </a:pPr>
            <a:r>
              <a:rPr lang="en-GB" sz="2000"/>
              <a:t>hash(</a:t>
            </a:r>
            <a:r>
              <a:rPr lang="en-GB" sz="2000">
                <a:solidFill>
                  <a:srgbClr val="0000FF"/>
                </a:solidFill>
              </a:rPr>
              <a:t>B</a:t>
            </a:r>
            <a:r>
              <a:rPr lang="en-GB" sz="2000"/>
              <a:t>) = </a:t>
            </a:r>
            <a:r>
              <a:rPr lang="en-GB" sz="2000">
                <a:solidFill>
                  <a:srgbClr val="CC3300"/>
                </a:solidFill>
              </a:rPr>
              <a:t>9</a:t>
            </a:r>
          </a:p>
          <a:p>
            <a:pPr>
              <a:spcBef>
                <a:spcPct val="50000"/>
              </a:spcBef>
            </a:pPr>
            <a:r>
              <a:rPr lang="en-GB" sz="2000"/>
              <a:t>hash(</a:t>
            </a:r>
            <a:r>
              <a:rPr lang="en-GB" sz="2000">
                <a:solidFill>
                  <a:srgbClr val="0000FF"/>
                </a:solidFill>
              </a:rPr>
              <a:t>C</a:t>
            </a:r>
            <a:r>
              <a:rPr lang="en-GB" sz="2000"/>
              <a:t>) = </a:t>
            </a:r>
            <a:r>
              <a:rPr lang="en-GB" sz="2000">
                <a:solidFill>
                  <a:srgbClr val="CC3300"/>
                </a:solidFill>
              </a:rPr>
              <a:t>17</a:t>
            </a:r>
          </a:p>
        </p:txBody>
      </p:sp>
      <p:grpSp>
        <p:nvGrpSpPr>
          <p:cNvPr id="317541" name="Group 101"/>
          <p:cNvGrpSpPr>
            <a:grpSpLocks/>
          </p:cNvGrpSpPr>
          <p:nvPr/>
        </p:nvGrpSpPr>
        <p:grpSpPr bwMode="auto">
          <a:xfrm>
            <a:off x="3581400" y="2590800"/>
            <a:ext cx="5257800" cy="838200"/>
            <a:chOff x="2256" y="1248"/>
            <a:chExt cx="3312" cy="528"/>
          </a:xfrm>
        </p:grpSpPr>
        <p:sp>
          <p:nvSpPr>
            <p:cNvPr id="317542" name="AutoShape 102"/>
            <p:cNvSpPr>
              <a:spLocks noChangeArrowheads="1"/>
            </p:cNvSpPr>
            <p:nvPr/>
          </p:nvSpPr>
          <p:spPr bwMode="auto">
            <a:xfrm>
              <a:off x="2256" y="1248"/>
              <a:ext cx="1488" cy="528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GB" sz="2000"/>
                <a:t>B and A </a:t>
              </a:r>
            </a:p>
            <a:p>
              <a:pPr algn="ctr"/>
              <a:r>
                <a:rPr lang="en-GB" sz="2000"/>
                <a:t>collide at 9</a:t>
              </a:r>
            </a:p>
          </p:txBody>
        </p:sp>
        <p:sp>
          <p:nvSpPr>
            <p:cNvPr id="317543" name="AutoShape 103"/>
            <p:cNvSpPr>
              <a:spLocks noChangeArrowheads="1"/>
            </p:cNvSpPr>
            <p:nvPr/>
          </p:nvSpPr>
          <p:spPr bwMode="auto">
            <a:xfrm>
              <a:off x="4080" y="1248"/>
              <a:ext cx="1488" cy="528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GB" sz="2000"/>
                <a:t>C and B </a:t>
              </a:r>
            </a:p>
            <a:p>
              <a:pPr algn="ctr"/>
              <a:r>
                <a:rPr lang="en-GB" sz="2000"/>
                <a:t>collide at 17</a:t>
              </a:r>
            </a:p>
          </p:txBody>
        </p:sp>
      </p:grpSp>
      <p:sp>
        <p:nvSpPr>
          <p:cNvPr id="317544" name="Freeform 104"/>
          <p:cNvSpPr>
            <a:spLocks/>
          </p:cNvSpPr>
          <p:nvPr/>
        </p:nvSpPr>
        <p:spPr bwMode="auto">
          <a:xfrm>
            <a:off x="2349500" y="4475163"/>
            <a:ext cx="4168775" cy="434975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1008" y="288"/>
              </a:cxn>
              <a:cxn ang="0">
                <a:pos x="1824" y="0"/>
              </a:cxn>
            </a:cxnLst>
            <a:rect l="0" t="0" r="r" b="b"/>
            <a:pathLst>
              <a:path w="1824" h="296">
                <a:moveTo>
                  <a:pt x="0" y="48"/>
                </a:moveTo>
                <a:cubicBezTo>
                  <a:pt x="352" y="172"/>
                  <a:pt x="704" y="296"/>
                  <a:pt x="1008" y="288"/>
                </a:cubicBezTo>
                <a:cubicBezTo>
                  <a:pt x="1312" y="280"/>
                  <a:pt x="1688" y="48"/>
                  <a:pt x="1824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arrow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" y="347663"/>
            <a:ext cx="8997951" cy="1143000"/>
          </a:xfrm>
        </p:spPr>
        <p:txBody>
          <a:bodyPr/>
          <a:lstStyle/>
          <a:p>
            <a:pPr algn="l"/>
            <a:r>
              <a:rPr lang="en-US" sz="4000" b="1" dirty="0"/>
              <a:t>Sequential </a:t>
            </a:r>
            <a:r>
              <a:rPr lang="en-US" sz="4000" b="1" dirty="0" smtClean="0"/>
              <a:t>Search</a:t>
            </a:r>
            <a:endParaRPr lang="en-US" sz="400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sequential search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a list/array begins at the beginning of the list/array  and continues until the item is found or the entire list/array has been searched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6682-C480-49D5-A163-F26E07410E18}" type="slidenum">
              <a:rPr lang="ar-JO"/>
              <a:pPr/>
              <a:t>3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Hashing: Basic Concepts</a:t>
            </a:r>
            <a:endParaRPr lang="en-GB" dirty="0"/>
          </a:p>
        </p:txBody>
      </p:sp>
      <p:graphicFrame>
        <p:nvGraphicFramePr>
          <p:cNvPr id="267373" name="Group 109"/>
          <p:cNvGraphicFramePr>
            <a:graphicFrameLocks noGrp="1"/>
          </p:cNvGraphicFramePr>
          <p:nvPr/>
        </p:nvGraphicFramePr>
        <p:xfrm>
          <a:off x="609600" y="3505200"/>
          <a:ext cx="8686800" cy="762953"/>
        </p:xfrm>
        <a:graphic>
          <a:graphicData uri="http://schemas.openxmlformats.org/drawingml/2006/table">
            <a:tbl>
              <a:tblPr/>
              <a:tblGrid>
                <a:gridCol w="361950"/>
                <a:gridCol w="363538"/>
                <a:gridCol w="360362"/>
                <a:gridCol w="361950"/>
                <a:gridCol w="361950"/>
                <a:gridCol w="363538"/>
                <a:gridCol w="360362"/>
                <a:gridCol w="361950"/>
                <a:gridCol w="361950"/>
                <a:gridCol w="363538"/>
                <a:gridCol w="360362"/>
                <a:gridCol w="361950"/>
                <a:gridCol w="361950"/>
                <a:gridCol w="363538"/>
                <a:gridCol w="361950"/>
                <a:gridCol w="360362"/>
                <a:gridCol w="361950"/>
                <a:gridCol w="363538"/>
                <a:gridCol w="360362"/>
                <a:gridCol w="361950"/>
                <a:gridCol w="361950"/>
                <a:gridCol w="363538"/>
                <a:gridCol w="360362"/>
                <a:gridCol w="36195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[1]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[9]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[17]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7366" name="Text Box 102"/>
          <p:cNvSpPr txBox="1">
            <a:spLocks noChangeArrowheads="1"/>
          </p:cNvSpPr>
          <p:nvPr/>
        </p:nvSpPr>
        <p:spPr bwMode="auto">
          <a:xfrm>
            <a:off x="4235450" y="5243513"/>
            <a:ext cx="1373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0000"/>
                </a:solidFill>
              </a:rPr>
              <a:t>Probing</a:t>
            </a:r>
          </a:p>
        </p:txBody>
      </p:sp>
      <p:sp>
        <p:nvSpPr>
          <p:cNvPr id="267367" name="Text Box 103"/>
          <p:cNvSpPr txBox="1">
            <a:spLocks noChangeArrowheads="1"/>
          </p:cNvSpPr>
          <p:nvPr/>
        </p:nvSpPr>
        <p:spPr bwMode="auto">
          <a:xfrm>
            <a:off x="1204913" y="1449388"/>
            <a:ext cx="21336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Searh for </a:t>
            </a:r>
            <a:r>
              <a:rPr lang="en-GB" sz="2000">
                <a:solidFill>
                  <a:srgbClr val="0000FF"/>
                </a:solidFill>
              </a:rPr>
              <a:t>B</a:t>
            </a:r>
          </a:p>
          <a:p>
            <a:pPr>
              <a:spcBef>
                <a:spcPct val="50000"/>
              </a:spcBef>
            </a:pPr>
            <a:r>
              <a:rPr lang="en-GB" sz="2000"/>
              <a:t>hash(</a:t>
            </a:r>
            <a:r>
              <a:rPr lang="en-GB" sz="2000">
                <a:solidFill>
                  <a:srgbClr val="0000FF"/>
                </a:solidFill>
              </a:rPr>
              <a:t>A</a:t>
            </a:r>
            <a:r>
              <a:rPr lang="en-GB" sz="2000"/>
              <a:t>) = </a:t>
            </a:r>
            <a:r>
              <a:rPr lang="en-GB" sz="2000">
                <a:solidFill>
                  <a:srgbClr val="CC3300"/>
                </a:solidFill>
              </a:rPr>
              <a:t>9</a:t>
            </a:r>
          </a:p>
          <a:p>
            <a:pPr>
              <a:spcBef>
                <a:spcPct val="50000"/>
              </a:spcBef>
            </a:pPr>
            <a:r>
              <a:rPr lang="en-GB" sz="2000"/>
              <a:t>hash(</a:t>
            </a:r>
            <a:r>
              <a:rPr lang="en-GB" sz="2000">
                <a:solidFill>
                  <a:srgbClr val="0000FF"/>
                </a:solidFill>
              </a:rPr>
              <a:t>B</a:t>
            </a:r>
            <a:r>
              <a:rPr lang="en-GB" sz="2000"/>
              <a:t>) = </a:t>
            </a:r>
            <a:r>
              <a:rPr lang="en-GB" sz="2000">
                <a:solidFill>
                  <a:srgbClr val="CC3300"/>
                </a:solidFill>
              </a:rPr>
              <a:t>9</a:t>
            </a:r>
          </a:p>
          <a:p>
            <a:pPr>
              <a:spcBef>
                <a:spcPct val="50000"/>
              </a:spcBef>
            </a:pPr>
            <a:r>
              <a:rPr lang="en-GB" sz="2000"/>
              <a:t>hash(</a:t>
            </a:r>
            <a:r>
              <a:rPr lang="en-GB" sz="2000">
                <a:solidFill>
                  <a:srgbClr val="0000FF"/>
                </a:solidFill>
              </a:rPr>
              <a:t>C</a:t>
            </a:r>
            <a:r>
              <a:rPr lang="en-GB" sz="2000"/>
              <a:t>) = </a:t>
            </a:r>
            <a:r>
              <a:rPr lang="en-GB" sz="2000">
                <a:solidFill>
                  <a:srgbClr val="CC3300"/>
                </a:solidFill>
              </a:rPr>
              <a:t>17</a:t>
            </a:r>
          </a:p>
        </p:txBody>
      </p:sp>
      <p:sp>
        <p:nvSpPr>
          <p:cNvPr id="267371" name="Line 107"/>
          <p:cNvSpPr>
            <a:spLocks noChangeShapeType="1"/>
          </p:cNvSpPr>
          <p:nvPr/>
        </p:nvSpPr>
        <p:spPr bwMode="auto">
          <a:xfrm flipH="1" flipV="1">
            <a:off x="3706813" y="4225925"/>
            <a:ext cx="1141412" cy="962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7372" name="Line 108"/>
          <p:cNvSpPr>
            <a:spLocks noChangeShapeType="1"/>
          </p:cNvSpPr>
          <p:nvPr/>
        </p:nvSpPr>
        <p:spPr bwMode="auto">
          <a:xfrm flipV="1">
            <a:off x="4856163" y="4229100"/>
            <a:ext cx="1781175" cy="965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Hash Functions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30000"/>
              </a:spcAft>
              <a:buClr>
                <a:schemeClr val="tx1"/>
              </a:buClr>
            </a:pPr>
            <a:r>
              <a:rPr lang="en-GB" dirty="0"/>
              <a:t>Direct hashing</a:t>
            </a:r>
          </a:p>
          <a:p>
            <a:pPr>
              <a:spcAft>
                <a:spcPct val="30000"/>
              </a:spcAft>
              <a:buClr>
                <a:schemeClr val="tx1"/>
              </a:buClr>
            </a:pPr>
            <a:r>
              <a:rPr lang="en-GB" dirty="0"/>
              <a:t>Modulo division</a:t>
            </a:r>
          </a:p>
          <a:p>
            <a:pPr>
              <a:spcAft>
                <a:spcPct val="30000"/>
              </a:spcAft>
              <a:buClr>
                <a:schemeClr val="tx1"/>
              </a:buClr>
            </a:pPr>
            <a:r>
              <a:rPr lang="en-GB" dirty="0"/>
              <a:t>Digit extraction</a:t>
            </a:r>
          </a:p>
          <a:p>
            <a:pPr>
              <a:spcAft>
                <a:spcPct val="30000"/>
              </a:spcAft>
              <a:buClr>
                <a:schemeClr val="tx1"/>
              </a:buClr>
            </a:pPr>
            <a:r>
              <a:rPr lang="en-GB" dirty="0"/>
              <a:t>Mid-square</a:t>
            </a:r>
          </a:p>
          <a:p>
            <a:pPr>
              <a:spcAft>
                <a:spcPct val="30000"/>
              </a:spcAft>
              <a:buClr>
                <a:schemeClr val="tx1"/>
              </a:buClr>
            </a:pPr>
            <a:r>
              <a:rPr lang="en-GB" dirty="0" smtClean="0"/>
              <a:t>Pseudo-random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Direct Hashing</a:t>
            </a:r>
          </a:p>
        </p:txBody>
      </p:sp>
      <p:sp>
        <p:nvSpPr>
          <p:cNvPr id="268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/>
              <a:t>The address is the key itself:</a:t>
            </a:r>
          </a:p>
          <a:p>
            <a:endParaRPr lang="en-GB"/>
          </a:p>
          <a:p>
            <a:pPr algn="ctr">
              <a:buFontTx/>
              <a:buNone/>
            </a:pPr>
            <a:r>
              <a:rPr lang="en-GB"/>
              <a:t>hash(</a:t>
            </a:r>
            <a:r>
              <a:rPr lang="en-GB">
                <a:solidFill>
                  <a:srgbClr val="0000FF"/>
                </a:solidFill>
              </a:rPr>
              <a:t>Key</a:t>
            </a:r>
            <a:r>
              <a:rPr lang="en-GB"/>
              <a:t>) = </a:t>
            </a:r>
            <a:r>
              <a:rPr lang="en-GB">
                <a:solidFill>
                  <a:srgbClr val="0000FF"/>
                </a:solidFill>
              </a:rPr>
              <a:t>Key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Direct Hashing</a:t>
            </a:r>
          </a:p>
        </p:txBody>
      </p:sp>
      <p:sp>
        <p:nvSpPr>
          <p:cNvPr id="270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0"/>
              </a:spcAft>
              <a:buClr>
                <a:schemeClr val="tx1"/>
              </a:buClr>
            </a:pPr>
            <a:r>
              <a:rPr lang="en-GB">
                <a:solidFill>
                  <a:srgbClr val="0000FF"/>
                </a:solidFill>
              </a:rPr>
              <a:t>Advantage</a:t>
            </a:r>
            <a:r>
              <a:rPr lang="en-GB"/>
              <a:t>: there is no collision.</a:t>
            </a:r>
          </a:p>
          <a:p>
            <a:pPr>
              <a:spcAft>
                <a:spcPct val="50000"/>
              </a:spcAft>
              <a:buClr>
                <a:schemeClr val="tx1"/>
              </a:buClr>
            </a:pPr>
            <a:r>
              <a:rPr lang="en-GB">
                <a:solidFill>
                  <a:srgbClr val="0000FF"/>
                </a:solidFill>
              </a:rPr>
              <a:t>Disadvantage</a:t>
            </a:r>
            <a:r>
              <a:rPr lang="en-GB"/>
              <a:t>: the address space (storage size) is as large as the key space </a:t>
            </a:r>
          </a:p>
          <a:p>
            <a:pPr>
              <a:spcAft>
                <a:spcPct val="50000"/>
              </a:spcAft>
              <a:buFontTx/>
              <a:buNone/>
            </a:pPr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Modulo Division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 algn="ctr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6956425" algn="l"/>
              </a:tabLst>
            </a:pPr>
            <a:r>
              <a:rPr lang="en-GB" sz="2400"/>
              <a:t>	</a:t>
            </a:r>
          </a:p>
          <a:p>
            <a:pPr marL="381000" indent="-381000" algn="ctr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6956425" algn="l"/>
              </a:tabLst>
            </a:pPr>
            <a:r>
              <a:rPr lang="en-GB"/>
              <a:t>Address = Key </a:t>
            </a:r>
            <a:r>
              <a:rPr lang="en-GB">
                <a:solidFill>
                  <a:srgbClr val="0000FF"/>
                </a:solidFill>
              </a:rPr>
              <a:t>MOD</a:t>
            </a:r>
            <a:r>
              <a:rPr lang="en-GB"/>
              <a:t> </a:t>
            </a:r>
            <a:r>
              <a:rPr lang="en-GB">
                <a:solidFill>
                  <a:srgbClr val="CC3300"/>
                </a:solidFill>
              </a:rPr>
              <a:t>listSize</a:t>
            </a:r>
            <a:r>
              <a:rPr lang="en-GB"/>
              <a:t> + 1</a:t>
            </a:r>
          </a:p>
          <a:p>
            <a:pPr marL="381000" indent="-381000" algn="ctr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6956425" algn="l"/>
              </a:tabLst>
            </a:pPr>
            <a:endParaRPr lang="en-GB" sz="2400">
              <a:solidFill>
                <a:srgbClr val="0000FF"/>
              </a:solidFill>
            </a:endParaRPr>
          </a:p>
          <a:p>
            <a:pPr marL="381000" indent="-381000">
              <a:spcAft>
                <a:spcPct val="50000"/>
              </a:spcAft>
              <a:buClr>
                <a:schemeClr val="tx1"/>
              </a:buClr>
              <a:tabLst>
                <a:tab pos="6956425" algn="l"/>
              </a:tabLst>
            </a:pPr>
            <a:r>
              <a:rPr lang="en-GB"/>
              <a:t>Fewer collisions if listSize is a </a:t>
            </a:r>
            <a:r>
              <a:rPr lang="en-GB">
                <a:solidFill>
                  <a:srgbClr val="CC3300"/>
                </a:solidFill>
              </a:rPr>
              <a:t>prime number</a:t>
            </a:r>
          </a:p>
          <a:p>
            <a:pPr marL="381000" indent="-381000">
              <a:buClr>
                <a:schemeClr val="tx1"/>
              </a:buClr>
              <a:tabLst>
                <a:tab pos="6956425" algn="l"/>
              </a:tabLst>
            </a:pPr>
            <a:r>
              <a:rPr lang="en-GB"/>
              <a:t>Example:</a:t>
            </a:r>
          </a:p>
          <a:p>
            <a:pPr marL="381000" indent="-381000">
              <a:buClr>
                <a:schemeClr val="tx1"/>
              </a:buClr>
              <a:buFontTx/>
              <a:buNone/>
              <a:tabLst>
                <a:tab pos="6956425" algn="l"/>
              </a:tabLst>
            </a:pPr>
            <a:r>
              <a:rPr lang="en-GB" sz="2400">
                <a:solidFill>
                  <a:srgbClr val="0000FF"/>
                </a:solidFill>
              </a:rPr>
              <a:t>	</a:t>
            </a:r>
            <a:r>
              <a:rPr lang="en-GB" sz="2000"/>
              <a:t>Numbering system to handle </a:t>
            </a:r>
            <a:r>
              <a:rPr lang="en-GB" sz="2000">
                <a:solidFill>
                  <a:srgbClr val="CC3300"/>
                </a:solidFill>
              </a:rPr>
              <a:t>1,000,000</a:t>
            </a:r>
            <a:r>
              <a:rPr lang="en-GB" sz="2000"/>
              <a:t> employees</a:t>
            </a:r>
          </a:p>
          <a:p>
            <a:pPr marL="381000" indent="-381000">
              <a:buClr>
                <a:schemeClr val="tx1"/>
              </a:buClr>
              <a:buFontTx/>
              <a:buNone/>
              <a:tabLst>
                <a:tab pos="6956425" algn="l"/>
              </a:tabLst>
            </a:pPr>
            <a:r>
              <a:rPr lang="en-GB" sz="2000"/>
              <a:t>	Data space to store up to </a:t>
            </a:r>
            <a:r>
              <a:rPr lang="en-GB" sz="2000">
                <a:solidFill>
                  <a:srgbClr val="CC3300"/>
                </a:solidFill>
              </a:rPr>
              <a:t>300</a:t>
            </a:r>
            <a:r>
              <a:rPr lang="en-GB" sz="2000"/>
              <a:t> employees </a:t>
            </a:r>
          </a:p>
          <a:p>
            <a:pPr marL="381000" indent="-381000">
              <a:buClr>
                <a:schemeClr val="tx1"/>
              </a:buClr>
              <a:buFontTx/>
              <a:buNone/>
              <a:tabLst>
                <a:tab pos="6956425" algn="l"/>
              </a:tabLst>
            </a:pPr>
            <a:endParaRPr lang="en-GB" sz="2000"/>
          </a:p>
          <a:p>
            <a:pPr marL="381000" indent="-381000">
              <a:buClr>
                <a:schemeClr val="tx1"/>
              </a:buClr>
              <a:buFontTx/>
              <a:buNone/>
              <a:tabLst>
                <a:tab pos="6956425" algn="l"/>
              </a:tabLst>
            </a:pPr>
            <a:r>
              <a:rPr lang="en-GB" sz="2000"/>
              <a:t>	hash(121267) = 121267 </a:t>
            </a:r>
            <a:r>
              <a:rPr lang="en-GB" sz="2000">
                <a:solidFill>
                  <a:srgbClr val="0000FF"/>
                </a:solidFill>
              </a:rPr>
              <a:t>MOD</a:t>
            </a:r>
            <a:r>
              <a:rPr lang="en-GB" sz="2000"/>
              <a:t> </a:t>
            </a:r>
            <a:r>
              <a:rPr lang="en-GB" sz="2000">
                <a:solidFill>
                  <a:srgbClr val="CC3300"/>
                </a:solidFill>
              </a:rPr>
              <a:t>307 </a:t>
            </a:r>
            <a:r>
              <a:rPr lang="en-GB" sz="2000"/>
              <a:t>+ 1 = 2 + 1 = 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Digit Extraction</a:t>
            </a:r>
          </a:p>
        </p:txBody>
      </p:sp>
      <p:sp>
        <p:nvSpPr>
          <p:cNvPr id="27443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 algn="ctr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2152650" algn="l"/>
                <a:tab pos="6956425" algn="l"/>
              </a:tabLst>
            </a:pPr>
            <a:endParaRPr lang="en-GB" sz="2400"/>
          </a:p>
          <a:p>
            <a:pPr marL="381000" indent="-381000" algn="ctr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2152650" algn="l"/>
                <a:tab pos="6956425" algn="l"/>
              </a:tabLst>
            </a:pPr>
            <a:r>
              <a:rPr lang="en-GB" sz="2400"/>
              <a:t>Address = selected digits from </a:t>
            </a:r>
            <a:r>
              <a:rPr lang="en-GB" sz="2400">
                <a:solidFill>
                  <a:srgbClr val="0000FF"/>
                </a:solidFill>
              </a:rPr>
              <a:t>Key</a:t>
            </a:r>
            <a:endParaRPr lang="en-GB" sz="2400" baseline="30000">
              <a:solidFill>
                <a:srgbClr val="0000FF"/>
              </a:solidFill>
            </a:endParaRPr>
          </a:p>
          <a:p>
            <a:pPr marL="381000" indent="-381000" algn="ctr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2152650" algn="l"/>
                <a:tab pos="6956425" algn="l"/>
              </a:tabLst>
            </a:pPr>
            <a:endParaRPr lang="en-GB" sz="2400">
              <a:solidFill>
                <a:srgbClr val="0000FF"/>
              </a:solidFill>
            </a:endParaRPr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tabLst>
                <a:tab pos="2152650" algn="l"/>
                <a:tab pos="6956425" algn="l"/>
              </a:tabLst>
            </a:pPr>
            <a:r>
              <a:rPr lang="en-GB"/>
              <a:t>Example:</a:t>
            </a:r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2152650" algn="l"/>
                <a:tab pos="6956425" algn="l"/>
              </a:tabLst>
            </a:pPr>
            <a:r>
              <a:rPr lang="en-GB" sz="2400">
                <a:solidFill>
                  <a:srgbClr val="0000FF"/>
                </a:solidFill>
              </a:rPr>
              <a:t>		</a:t>
            </a:r>
            <a:r>
              <a:rPr lang="en-GB" sz="2000">
                <a:solidFill>
                  <a:srgbClr val="0000FF"/>
                </a:solidFill>
              </a:rPr>
              <a:t>3</a:t>
            </a:r>
            <a:r>
              <a:rPr lang="en-GB" sz="2000"/>
              <a:t>7</a:t>
            </a:r>
            <a:r>
              <a:rPr lang="en-GB" sz="2000">
                <a:solidFill>
                  <a:srgbClr val="0000FF"/>
                </a:solidFill>
              </a:rPr>
              <a:t>94</a:t>
            </a:r>
            <a:r>
              <a:rPr lang="en-GB" sz="2000"/>
              <a:t>52 </a:t>
            </a:r>
            <a:r>
              <a:rPr lang="en-GB" sz="2000">
                <a:sym typeface="Symbol" pitchFamily="18" charset="2"/>
              </a:rPr>
              <a:t> 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394</a:t>
            </a:r>
            <a:endParaRPr lang="en-GB" sz="2000">
              <a:solidFill>
                <a:srgbClr val="0000FF"/>
              </a:solidFill>
            </a:endParaRPr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2152650" algn="l"/>
                <a:tab pos="6956425" algn="l"/>
              </a:tabLst>
            </a:pPr>
            <a:r>
              <a:rPr lang="en-GB" sz="2000"/>
              <a:t>		</a:t>
            </a:r>
            <a:r>
              <a:rPr lang="en-GB" sz="2000">
                <a:solidFill>
                  <a:srgbClr val="0000FF"/>
                </a:solidFill>
              </a:rPr>
              <a:t>1</a:t>
            </a:r>
            <a:r>
              <a:rPr lang="en-GB" sz="2000"/>
              <a:t>2</a:t>
            </a:r>
            <a:r>
              <a:rPr lang="en-GB" sz="2000">
                <a:solidFill>
                  <a:srgbClr val="0000FF"/>
                </a:solidFill>
              </a:rPr>
              <a:t>12</a:t>
            </a:r>
            <a:r>
              <a:rPr lang="en-GB" sz="2000"/>
              <a:t>67 </a:t>
            </a:r>
            <a:r>
              <a:rPr lang="en-GB" sz="2000">
                <a:sym typeface="Symbol" pitchFamily="18" charset="2"/>
              </a:rPr>
              <a:t> 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112</a:t>
            </a:r>
            <a:endParaRPr lang="en-GB" sz="2000"/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2152650" algn="l"/>
                <a:tab pos="6956425" algn="l"/>
              </a:tabLst>
            </a:pPr>
            <a:r>
              <a:rPr lang="en-GB" sz="2000"/>
              <a:t>		</a:t>
            </a:r>
            <a:r>
              <a:rPr lang="en-GB" sz="2000">
                <a:solidFill>
                  <a:srgbClr val="0000FF"/>
                </a:solidFill>
              </a:rPr>
              <a:t>3</a:t>
            </a:r>
            <a:r>
              <a:rPr lang="en-GB" sz="2000"/>
              <a:t>7</a:t>
            </a:r>
            <a:r>
              <a:rPr lang="en-GB" sz="2000">
                <a:solidFill>
                  <a:srgbClr val="0000FF"/>
                </a:solidFill>
              </a:rPr>
              <a:t>88</a:t>
            </a:r>
            <a:r>
              <a:rPr lang="en-GB" sz="2000"/>
              <a:t>45 </a:t>
            </a:r>
            <a:r>
              <a:rPr lang="en-GB" sz="2000">
                <a:sym typeface="Symbol" pitchFamily="18" charset="2"/>
              </a:rPr>
              <a:t> 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388</a:t>
            </a:r>
            <a:endParaRPr lang="en-GB" sz="2000"/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2152650" algn="l"/>
                <a:tab pos="6956425" algn="l"/>
              </a:tabLst>
            </a:pPr>
            <a:r>
              <a:rPr lang="en-GB" sz="2000"/>
              <a:t>		</a:t>
            </a:r>
            <a:r>
              <a:rPr lang="en-GB" sz="2000">
                <a:solidFill>
                  <a:srgbClr val="0000FF"/>
                </a:solidFill>
              </a:rPr>
              <a:t>1</a:t>
            </a:r>
            <a:r>
              <a:rPr lang="en-GB" sz="2000"/>
              <a:t>6</a:t>
            </a:r>
            <a:r>
              <a:rPr lang="en-GB" sz="2000">
                <a:solidFill>
                  <a:srgbClr val="0000FF"/>
                </a:solidFill>
              </a:rPr>
              <a:t>02</a:t>
            </a:r>
            <a:r>
              <a:rPr lang="en-GB" sz="2000"/>
              <a:t>52 </a:t>
            </a:r>
            <a:r>
              <a:rPr lang="en-GB" sz="2000">
                <a:sym typeface="Symbol" pitchFamily="18" charset="2"/>
              </a:rPr>
              <a:t> 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102</a:t>
            </a:r>
            <a:endParaRPr lang="en-GB" sz="2000"/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2152650" algn="l"/>
                <a:tab pos="6956425" algn="l"/>
              </a:tabLst>
            </a:pPr>
            <a:r>
              <a:rPr lang="en-GB" sz="2000"/>
              <a:t>		</a:t>
            </a:r>
            <a:r>
              <a:rPr lang="en-GB" sz="2000">
                <a:solidFill>
                  <a:srgbClr val="0000FF"/>
                </a:solidFill>
              </a:rPr>
              <a:t>0</a:t>
            </a:r>
            <a:r>
              <a:rPr lang="en-GB" sz="2000"/>
              <a:t>4</a:t>
            </a:r>
            <a:r>
              <a:rPr lang="en-GB" sz="2000">
                <a:solidFill>
                  <a:srgbClr val="0000FF"/>
                </a:solidFill>
              </a:rPr>
              <a:t>51</a:t>
            </a:r>
            <a:r>
              <a:rPr lang="en-GB" sz="2000"/>
              <a:t>28 </a:t>
            </a:r>
            <a:r>
              <a:rPr lang="en-GB" sz="2000">
                <a:sym typeface="Symbol" pitchFamily="18" charset="2"/>
              </a:rPr>
              <a:t> 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051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Mid-square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 algn="ctr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1812925" algn="l"/>
                <a:tab pos="6956425" algn="l"/>
              </a:tabLst>
            </a:pPr>
            <a:r>
              <a:rPr lang="en-GB" sz="2400"/>
              <a:t>	</a:t>
            </a:r>
          </a:p>
          <a:p>
            <a:pPr marL="381000" indent="-381000" algn="ctr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1812925" algn="l"/>
                <a:tab pos="6956425" algn="l"/>
              </a:tabLst>
            </a:pPr>
            <a:r>
              <a:rPr lang="en-GB"/>
              <a:t>Address = middle digits of </a:t>
            </a:r>
            <a:r>
              <a:rPr lang="en-GB">
                <a:solidFill>
                  <a:srgbClr val="0000FF"/>
                </a:solidFill>
              </a:rPr>
              <a:t>Key</a:t>
            </a:r>
            <a:r>
              <a:rPr lang="en-GB" baseline="30000">
                <a:solidFill>
                  <a:srgbClr val="0000FF"/>
                </a:solidFill>
              </a:rPr>
              <a:t>2</a:t>
            </a:r>
          </a:p>
          <a:p>
            <a:pPr marL="381000" indent="-381000" algn="ctr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1812925" algn="l"/>
                <a:tab pos="6956425" algn="l"/>
              </a:tabLst>
            </a:pPr>
            <a:endParaRPr lang="en-GB" sz="2400">
              <a:solidFill>
                <a:srgbClr val="0000FF"/>
              </a:solidFill>
            </a:endParaRPr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tabLst>
                <a:tab pos="1812925" algn="l"/>
                <a:tab pos="6956425" algn="l"/>
              </a:tabLst>
            </a:pPr>
            <a:r>
              <a:rPr lang="en-GB"/>
              <a:t>Example:</a:t>
            </a:r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1812925" algn="l"/>
                <a:tab pos="6956425" algn="l"/>
              </a:tabLst>
            </a:pPr>
            <a:r>
              <a:rPr lang="en-GB" sz="2400">
                <a:solidFill>
                  <a:srgbClr val="0000FF"/>
                </a:solidFill>
              </a:rPr>
              <a:t>		  </a:t>
            </a:r>
            <a:r>
              <a:rPr lang="en-GB" sz="2000"/>
              <a:t>9452 * 9452 = 89</a:t>
            </a:r>
            <a:r>
              <a:rPr lang="en-GB" sz="2000">
                <a:solidFill>
                  <a:srgbClr val="0000FF"/>
                </a:solidFill>
              </a:rPr>
              <a:t>3403</a:t>
            </a:r>
            <a:r>
              <a:rPr lang="en-GB" sz="2000"/>
              <a:t>04 </a:t>
            </a:r>
            <a:r>
              <a:rPr lang="en-GB" sz="2000">
                <a:sym typeface="Symbol" pitchFamily="18" charset="2"/>
              </a:rPr>
              <a:t> 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3403</a:t>
            </a:r>
            <a:endParaRPr lang="en-GB" sz="2000">
              <a:solidFill>
                <a:srgbClr val="0000FF"/>
              </a:solidFill>
            </a:endParaRPr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1812925" algn="l"/>
                <a:tab pos="6956425" algn="l"/>
              </a:tabLst>
            </a:pPr>
            <a:r>
              <a:rPr lang="en-GB" sz="2000"/>
              <a:t>		</a:t>
            </a:r>
            <a:endParaRPr lang="en-GB" sz="2000">
              <a:solidFill>
                <a:srgbClr val="0000FF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Mid-square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Aft>
                <a:spcPct val="50000"/>
              </a:spcAft>
              <a:buClr>
                <a:schemeClr val="tx1"/>
              </a:buClr>
              <a:tabLst>
                <a:tab pos="6956425" algn="l"/>
              </a:tabLst>
            </a:pPr>
            <a:r>
              <a:rPr lang="en-GB">
                <a:solidFill>
                  <a:srgbClr val="0000FF"/>
                </a:solidFill>
              </a:rPr>
              <a:t>Disadvantage</a:t>
            </a:r>
            <a:r>
              <a:rPr lang="en-GB"/>
              <a:t>:</a:t>
            </a:r>
            <a:r>
              <a:rPr lang="en-GB">
                <a:solidFill>
                  <a:srgbClr val="0000FF"/>
                </a:solidFill>
              </a:rPr>
              <a:t> </a:t>
            </a:r>
            <a:r>
              <a:rPr lang="en-GB"/>
              <a:t>the size of the Key</a:t>
            </a:r>
            <a:r>
              <a:rPr lang="en-GB" baseline="30000"/>
              <a:t>2</a:t>
            </a:r>
            <a:r>
              <a:rPr lang="en-GB"/>
              <a:t> is too large	</a:t>
            </a:r>
            <a:endParaRPr lang="en-GB">
              <a:solidFill>
                <a:srgbClr val="0000FF"/>
              </a:solidFill>
            </a:endParaRPr>
          </a:p>
          <a:p>
            <a:pPr marL="381000" indent="-381000">
              <a:spcAft>
                <a:spcPct val="50000"/>
              </a:spcAft>
              <a:buClr>
                <a:schemeClr val="tx1"/>
              </a:buClr>
              <a:tabLst>
                <a:tab pos="6956425" algn="l"/>
              </a:tabLst>
            </a:pPr>
            <a:r>
              <a:rPr lang="en-GB">
                <a:solidFill>
                  <a:srgbClr val="0000FF"/>
                </a:solidFill>
              </a:rPr>
              <a:t>Variations</a:t>
            </a:r>
            <a:r>
              <a:rPr lang="en-GB"/>
              <a:t>:</a:t>
            </a:r>
            <a:r>
              <a:rPr lang="en-GB">
                <a:solidFill>
                  <a:srgbClr val="0000FF"/>
                </a:solidFill>
              </a:rPr>
              <a:t> </a:t>
            </a:r>
            <a:r>
              <a:rPr lang="en-GB"/>
              <a:t>use only a portion of the key</a:t>
            </a:r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6956425" algn="l"/>
              </a:tabLst>
            </a:pPr>
            <a:r>
              <a:rPr lang="en-GB" sz="2400">
                <a:solidFill>
                  <a:srgbClr val="0000FF"/>
                </a:solidFill>
              </a:rPr>
              <a:t>	</a:t>
            </a:r>
            <a:r>
              <a:rPr lang="en-GB" sz="2000">
                <a:solidFill>
                  <a:srgbClr val="0000FF"/>
                </a:solidFill>
              </a:rPr>
              <a:t>379</a:t>
            </a:r>
            <a:r>
              <a:rPr lang="en-GB" sz="2000"/>
              <a:t>452: 379 * 379 = 14</a:t>
            </a:r>
            <a:r>
              <a:rPr lang="en-GB" sz="2000">
                <a:solidFill>
                  <a:srgbClr val="0000FF"/>
                </a:solidFill>
              </a:rPr>
              <a:t>364</a:t>
            </a:r>
            <a:r>
              <a:rPr lang="en-GB" sz="2000"/>
              <a:t>1 </a:t>
            </a:r>
            <a:r>
              <a:rPr lang="en-GB" sz="2000">
                <a:sym typeface="Symbol" pitchFamily="18" charset="2"/>
              </a:rPr>
              <a:t> 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364</a:t>
            </a:r>
            <a:endParaRPr lang="en-GB" sz="2000">
              <a:solidFill>
                <a:srgbClr val="0000FF"/>
              </a:solidFill>
            </a:endParaRPr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6956425" algn="l"/>
              </a:tabLst>
            </a:pPr>
            <a:r>
              <a:rPr lang="en-GB" sz="2000"/>
              <a:t>	</a:t>
            </a:r>
            <a:r>
              <a:rPr lang="en-GB" sz="2000">
                <a:solidFill>
                  <a:srgbClr val="0000FF"/>
                </a:solidFill>
              </a:rPr>
              <a:t>121</a:t>
            </a:r>
            <a:r>
              <a:rPr lang="en-GB" sz="2000"/>
              <a:t>267: 121 * 121 = 01</a:t>
            </a:r>
            <a:r>
              <a:rPr lang="en-GB" sz="2000">
                <a:solidFill>
                  <a:srgbClr val="0000FF"/>
                </a:solidFill>
              </a:rPr>
              <a:t>464</a:t>
            </a:r>
            <a:r>
              <a:rPr lang="en-GB" sz="2000"/>
              <a:t>1 </a:t>
            </a:r>
            <a:r>
              <a:rPr lang="en-GB" sz="2000">
                <a:sym typeface="Symbol" pitchFamily="18" charset="2"/>
              </a:rPr>
              <a:t> 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464</a:t>
            </a:r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6956425" algn="l"/>
              </a:tabLst>
            </a:pPr>
            <a:r>
              <a:rPr lang="en-GB" sz="2000"/>
              <a:t>	</a:t>
            </a:r>
            <a:r>
              <a:rPr lang="en-GB" sz="2000">
                <a:solidFill>
                  <a:srgbClr val="0000FF"/>
                </a:solidFill>
              </a:rPr>
              <a:t>045</a:t>
            </a:r>
            <a:r>
              <a:rPr lang="en-GB" sz="2000"/>
              <a:t>128: 045 * 045 = 00</a:t>
            </a:r>
            <a:r>
              <a:rPr lang="en-GB" sz="2000">
                <a:solidFill>
                  <a:srgbClr val="0000FF"/>
                </a:solidFill>
              </a:rPr>
              <a:t>202</a:t>
            </a:r>
            <a:r>
              <a:rPr lang="en-GB" sz="2000"/>
              <a:t>5 </a:t>
            </a:r>
            <a:r>
              <a:rPr lang="en-GB" sz="2000">
                <a:sym typeface="Symbol" pitchFamily="18" charset="2"/>
              </a:rPr>
              <a:t> </a:t>
            </a:r>
            <a:r>
              <a:rPr lang="en-GB" sz="2000">
                <a:solidFill>
                  <a:srgbClr val="0000FF"/>
                </a:solidFill>
                <a:sym typeface="Symbol" pitchFamily="18" charset="2"/>
              </a:rPr>
              <a:t>202</a:t>
            </a:r>
            <a:r>
              <a:rPr lang="en-GB" sz="2000"/>
              <a:t> 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A9AE8-0F17-4FC8-AB44-52C773C8DABF}" type="slidenum">
              <a:rPr lang="en-GB"/>
              <a:pPr/>
              <a:t>37</a:t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Pseudorandom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23B77-80CB-4D5B-824B-AAAA15985A92}" type="slidenum">
              <a:rPr lang="en-GB"/>
              <a:pPr/>
              <a:t>38</a:t>
            </a:fld>
            <a:endParaRPr lang="en-GB"/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1738313" y="2162175"/>
            <a:ext cx="24384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0000FF"/>
                </a:solidFill>
              </a:rPr>
              <a:t>Pseudorandom</a:t>
            </a:r>
          </a:p>
          <a:p>
            <a:pPr algn="ctr"/>
            <a:r>
              <a:rPr lang="en-GB" sz="2000">
                <a:solidFill>
                  <a:srgbClr val="0000FF"/>
                </a:solidFill>
              </a:rPr>
              <a:t>Number Generator</a:t>
            </a:r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708025" y="2312988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Key</a:t>
            </a:r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4710113" y="2162175"/>
            <a:ext cx="1219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/>
              <a:t>Random</a:t>
            </a:r>
          </a:p>
          <a:p>
            <a:r>
              <a:rPr lang="en-GB" sz="2000"/>
              <a:t>Number</a:t>
            </a:r>
          </a:p>
        </p:txBody>
      </p:sp>
      <p:sp>
        <p:nvSpPr>
          <p:cNvPr id="281607" name="Line 7"/>
          <p:cNvSpPr>
            <a:spLocks noChangeShapeType="1"/>
          </p:cNvSpPr>
          <p:nvPr/>
        </p:nvSpPr>
        <p:spPr bwMode="auto">
          <a:xfrm>
            <a:off x="1281113" y="25431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08" name="Line 8"/>
          <p:cNvSpPr>
            <a:spLocks noChangeShapeType="1"/>
          </p:cNvSpPr>
          <p:nvPr/>
        </p:nvSpPr>
        <p:spPr bwMode="auto">
          <a:xfrm>
            <a:off x="4198938" y="253206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6310313" y="2162175"/>
            <a:ext cx="1219200" cy="76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0000FF"/>
                </a:solidFill>
              </a:rPr>
              <a:t>Modulo</a:t>
            </a:r>
          </a:p>
          <a:p>
            <a:pPr algn="ctr"/>
            <a:r>
              <a:rPr lang="en-GB" sz="2000">
                <a:solidFill>
                  <a:srgbClr val="0000FF"/>
                </a:solidFill>
              </a:rPr>
              <a:t>Division</a:t>
            </a:r>
          </a:p>
        </p:txBody>
      </p:sp>
      <p:sp>
        <p:nvSpPr>
          <p:cNvPr id="281610" name="Line 10"/>
          <p:cNvSpPr>
            <a:spLocks noChangeShapeType="1"/>
          </p:cNvSpPr>
          <p:nvPr/>
        </p:nvSpPr>
        <p:spPr bwMode="auto">
          <a:xfrm>
            <a:off x="5851525" y="2543175"/>
            <a:ext cx="458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11" name="Line 11"/>
          <p:cNvSpPr>
            <a:spLocks noChangeShapeType="1"/>
          </p:cNvSpPr>
          <p:nvPr/>
        </p:nvSpPr>
        <p:spPr bwMode="auto">
          <a:xfrm>
            <a:off x="7546975" y="254635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8062913" y="2314575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Address</a:t>
            </a:r>
          </a:p>
        </p:txBody>
      </p:sp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2119313" y="3228975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y = </a:t>
            </a:r>
            <a:r>
              <a:rPr lang="en-GB">
                <a:solidFill>
                  <a:srgbClr val="CC3300"/>
                </a:solidFill>
              </a:rPr>
              <a:t>a</a:t>
            </a:r>
            <a:r>
              <a:rPr lang="en-GB"/>
              <a:t>x + </a:t>
            </a:r>
            <a:r>
              <a:rPr lang="en-GB">
                <a:solidFill>
                  <a:srgbClr val="CC3300"/>
                </a:solidFill>
              </a:rPr>
              <a:t>c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869950" y="4202113"/>
            <a:ext cx="8351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For maximum efficiency, </a:t>
            </a:r>
            <a:r>
              <a:rPr lang="en-GB">
                <a:solidFill>
                  <a:srgbClr val="CC3300"/>
                </a:solidFill>
              </a:rPr>
              <a:t>a</a:t>
            </a:r>
            <a:r>
              <a:rPr lang="en-GB"/>
              <a:t> and </a:t>
            </a:r>
            <a:r>
              <a:rPr lang="en-GB">
                <a:solidFill>
                  <a:srgbClr val="CC3300"/>
                </a:solidFill>
              </a:rPr>
              <a:t>c</a:t>
            </a:r>
            <a:r>
              <a:rPr lang="en-GB"/>
              <a:t> should be prime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Pseudorandom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0"/>
              </a:spcBef>
              <a:buClr>
                <a:schemeClr val="tx1"/>
              </a:buClr>
              <a:tabLst>
                <a:tab pos="1527175" algn="l"/>
                <a:tab pos="1812925" algn="l"/>
                <a:tab pos="3054350" algn="l"/>
                <a:tab pos="4762500" algn="l"/>
                <a:tab pos="6197600" algn="l"/>
              </a:tabLst>
            </a:pPr>
            <a:r>
              <a:rPr lang="en-GB"/>
              <a:t>Example:</a:t>
            </a:r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1527175" algn="l"/>
                <a:tab pos="1812925" algn="l"/>
                <a:tab pos="3054350" algn="l"/>
                <a:tab pos="4762500" algn="l"/>
                <a:tab pos="6197600" algn="l"/>
              </a:tabLst>
            </a:pPr>
            <a:endParaRPr lang="en-GB" u="sng"/>
          </a:p>
          <a:p>
            <a:pPr marL="381000" indent="-3810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1527175" algn="l"/>
                <a:tab pos="1812925" algn="l"/>
                <a:tab pos="3054350" algn="l"/>
                <a:tab pos="4762500" algn="l"/>
                <a:tab pos="6197600" algn="l"/>
              </a:tabLst>
            </a:pPr>
            <a:r>
              <a:rPr lang="en-GB" sz="2000"/>
              <a:t>	Key = 121267	</a:t>
            </a:r>
            <a:r>
              <a:rPr lang="en-GB" sz="2000">
                <a:solidFill>
                  <a:srgbClr val="CC3300"/>
                </a:solidFill>
              </a:rPr>
              <a:t>a</a:t>
            </a:r>
            <a:r>
              <a:rPr lang="en-GB" sz="2000"/>
              <a:t> = 17	</a:t>
            </a:r>
            <a:r>
              <a:rPr lang="en-GB" sz="2000">
                <a:solidFill>
                  <a:srgbClr val="CC3300"/>
                </a:solidFill>
              </a:rPr>
              <a:t>c</a:t>
            </a:r>
            <a:r>
              <a:rPr lang="en-GB" sz="2000"/>
              <a:t> = 7	listSize = 307</a:t>
            </a:r>
          </a:p>
          <a:p>
            <a:pPr marL="381000" indent="-38100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1527175" algn="l"/>
                <a:tab pos="1812925" algn="l"/>
                <a:tab pos="3054350" algn="l"/>
                <a:tab pos="4762500" algn="l"/>
                <a:tab pos="6197600" algn="l"/>
              </a:tabLst>
            </a:pPr>
            <a:r>
              <a:rPr lang="en-GB" sz="2000"/>
              <a:t>	Address	= ((17*121267 + 7) MOD 307 + 1</a:t>
            </a:r>
          </a:p>
          <a:p>
            <a:pPr marL="381000" indent="-38100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1527175" algn="l"/>
                <a:tab pos="1812925" algn="l"/>
                <a:tab pos="3054350" algn="l"/>
                <a:tab pos="4762500" algn="l"/>
                <a:tab pos="6197600" algn="l"/>
              </a:tabLst>
            </a:pPr>
            <a:r>
              <a:rPr lang="en-GB" sz="2000"/>
              <a:t>		= (2061539 + 7) MOD 307 + 1</a:t>
            </a:r>
          </a:p>
          <a:p>
            <a:pPr marL="381000" indent="-38100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1527175" algn="l"/>
                <a:tab pos="1812925" algn="l"/>
                <a:tab pos="3054350" algn="l"/>
                <a:tab pos="4762500" algn="l"/>
                <a:tab pos="6197600" algn="l"/>
              </a:tabLst>
            </a:pPr>
            <a:r>
              <a:rPr lang="en-GB" sz="2000"/>
              <a:t>		= 2061546 MOD 307 + 1</a:t>
            </a:r>
          </a:p>
          <a:p>
            <a:pPr marL="381000" indent="-38100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1527175" algn="l"/>
                <a:tab pos="1812925" algn="l"/>
                <a:tab pos="3054350" algn="l"/>
                <a:tab pos="4762500" algn="l"/>
                <a:tab pos="6197600" algn="l"/>
              </a:tabLst>
            </a:pPr>
            <a:r>
              <a:rPr lang="en-GB" sz="2000"/>
              <a:t>		= 41 + 1</a:t>
            </a:r>
          </a:p>
          <a:p>
            <a:pPr marL="381000" indent="-381000">
              <a:spcBef>
                <a:spcPct val="50000"/>
              </a:spcBef>
              <a:buClr>
                <a:schemeClr val="tx1"/>
              </a:buClr>
              <a:buFontTx/>
              <a:buNone/>
              <a:tabLst>
                <a:tab pos="1527175" algn="l"/>
                <a:tab pos="1812925" algn="l"/>
                <a:tab pos="3054350" algn="l"/>
                <a:tab pos="4762500" algn="l"/>
                <a:tab pos="6197600" algn="l"/>
              </a:tabLst>
            </a:pPr>
            <a:r>
              <a:rPr lang="en-GB" sz="2000"/>
              <a:t>		= 42</a:t>
            </a:r>
            <a:endParaRPr lang="en-GB" sz="2000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5ED-D593-46B1-BE39-D3406628594C}" type="slidenum">
              <a:rPr lang="en-GB"/>
              <a:pPr/>
              <a:t>39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712" y="228600"/>
            <a:ext cx="8417401" cy="1143000"/>
          </a:xfrm>
        </p:spPr>
        <p:txBody>
          <a:bodyPr/>
          <a:lstStyle/>
          <a:p>
            <a:r>
              <a:rPr lang="en-US"/>
              <a:t>Sequential Search</a:t>
            </a:r>
          </a:p>
        </p:txBody>
      </p:sp>
      <p:sp>
        <p:nvSpPr>
          <p:cNvPr id="358404" name="Rectangle 4"/>
          <p:cNvSpPr>
            <a:spLocks noGrp="1" noChangeArrowheads="1"/>
          </p:cNvSpPr>
          <p:nvPr>
            <p:ph idx="1"/>
          </p:nvPr>
        </p:nvSpPr>
        <p:spPr>
          <a:xfrm>
            <a:off x="330094" y="1600200"/>
            <a:ext cx="9407684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dirty="0" err="1"/>
              <a:t>bool</a:t>
            </a:r>
            <a:r>
              <a:rPr lang="en-US" sz="2800" b="1" dirty="0"/>
              <a:t> </a:t>
            </a:r>
            <a:r>
              <a:rPr lang="en-US" sz="2800" b="1" dirty="0" err="1"/>
              <a:t>LinSearch</a:t>
            </a:r>
            <a:r>
              <a:rPr lang="en-US" sz="2800" b="1" dirty="0"/>
              <a:t>(double x[ ], int n, double item</a:t>
            </a:r>
            <a:r>
              <a:rPr lang="en-US" sz="2800" b="1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800" b="1" dirty="0" smtClean="0"/>
              <a:t>{</a:t>
            </a:r>
            <a:endParaRPr lang="en-US" sz="2800" b="1" dirty="0"/>
          </a:p>
          <a:p>
            <a:pPr>
              <a:buFont typeface="Wingdings" pitchFamily="2" charset="2"/>
              <a:buNone/>
            </a:pPr>
            <a:r>
              <a:rPr lang="en-US" sz="2800" b="1" dirty="0"/>
              <a:t>		for(int </a:t>
            </a:r>
            <a:r>
              <a:rPr lang="en-US" sz="2800" b="1" dirty="0" err="1"/>
              <a:t>i</a:t>
            </a:r>
            <a:r>
              <a:rPr lang="en-US" sz="2800" b="1" dirty="0"/>
              <a:t>=0;i&lt;</a:t>
            </a:r>
            <a:r>
              <a:rPr lang="en-US" sz="2800" b="1" dirty="0" err="1"/>
              <a:t>n;i</a:t>
            </a:r>
            <a:r>
              <a:rPr lang="en-US" sz="2800" b="1" dirty="0"/>
              <a:t>++){</a:t>
            </a:r>
          </a:p>
          <a:p>
            <a:pPr>
              <a:buFont typeface="Wingdings" pitchFamily="2" charset="2"/>
              <a:buNone/>
            </a:pPr>
            <a:r>
              <a:rPr lang="en-US" sz="2800" b="1" dirty="0"/>
              <a:t>			if(x[</a:t>
            </a:r>
            <a:r>
              <a:rPr lang="en-US" sz="2800" b="1" dirty="0" err="1"/>
              <a:t>i</a:t>
            </a:r>
            <a:r>
              <a:rPr lang="en-US" sz="2800" b="1" dirty="0"/>
              <a:t>]==item) return true;</a:t>
            </a:r>
          </a:p>
          <a:p>
            <a:pPr>
              <a:buFont typeface="Wingdings" pitchFamily="2" charset="2"/>
              <a:buNone/>
            </a:pPr>
            <a:r>
              <a:rPr lang="en-US" sz="2800" b="1" dirty="0"/>
              <a:t>			else return false;</a:t>
            </a:r>
          </a:p>
          <a:p>
            <a:pPr>
              <a:buFont typeface="Wingdings" pitchFamily="2" charset="2"/>
              <a:buNone/>
            </a:pPr>
            <a:r>
              <a:rPr lang="en-US" sz="2800" b="1" dirty="0"/>
              <a:t>		}</a:t>
            </a:r>
          </a:p>
          <a:p>
            <a:pPr>
              <a:buFont typeface="Wingdings" pitchFamily="2" charset="2"/>
              <a:buNone/>
            </a:pPr>
            <a:r>
              <a:rPr lang="en-US" sz="2800" b="1" dirty="0"/>
              <a:t>		return false;</a:t>
            </a:r>
          </a:p>
          <a:p>
            <a:pPr>
              <a:buFont typeface="Wingdings" pitchFamily="2" charset="2"/>
              <a:buNone/>
            </a:pPr>
            <a:r>
              <a:rPr lang="en-US" sz="2800" b="1" dirty="0"/>
              <a:t>	}</a:t>
            </a:r>
          </a:p>
          <a:p>
            <a:pPr>
              <a:buFont typeface="Wingdings" pitchFamily="2" charset="2"/>
              <a:buNone/>
            </a:pPr>
            <a:r>
              <a:rPr lang="en-US" sz="2800" b="1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Collision Resolution</a:t>
            </a:r>
          </a:p>
        </p:txBody>
      </p:sp>
      <p:sp>
        <p:nvSpPr>
          <p:cNvPr id="285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Except for the direct hashing, none of the others are </a:t>
            </a:r>
            <a:r>
              <a:rPr lang="en-GB">
                <a:solidFill>
                  <a:srgbClr val="0000FF"/>
                </a:solidFill>
              </a:rPr>
              <a:t>one-to-one mapping</a:t>
            </a:r>
          </a:p>
          <a:p>
            <a:pPr>
              <a:spcAft>
                <a:spcPct val="100000"/>
              </a:spcAft>
              <a:buFontTx/>
              <a:buNone/>
            </a:pPr>
            <a:r>
              <a:rPr lang="en-GB">
                <a:sym typeface="Symbol" pitchFamily="18" charset="2"/>
              </a:rPr>
              <a:t>	</a:t>
            </a:r>
            <a:r>
              <a:rPr lang="en-GB" sz="2400">
                <a:sym typeface="Symbol" pitchFamily="18" charset="2"/>
              </a:rPr>
              <a:t> Requiring collision resolution methods</a:t>
            </a:r>
            <a:endParaRPr lang="en-GB" sz="2400"/>
          </a:p>
          <a:p>
            <a:r>
              <a:rPr lang="en-GB"/>
              <a:t>Each collision resolution method can be used </a:t>
            </a:r>
            <a:r>
              <a:rPr lang="en-GB">
                <a:solidFill>
                  <a:srgbClr val="0000FF"/>
                </a:solidFill>
              </a:rPr>
              <a:t>independently</a:t>
            </a:r>
            <a:r>
              <a:rPr lang="en-GB"/>
              <a:t> with each hash function</a:t>
            </a:r>
          </a:p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1C5F4-E7BC-4E96-8832-BDF1CB2F4081}" type="slidenum">
              <a:rPr lang="en-GB"/>
              <a:pPr/>
              <a:t>40</a:t>
            </a:fld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Collision Resolution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484313"/>
            <a:ext cx="8755063" cy="4611687"/>
          </a:xfrm>
        </p:spPr>
        <p:txBody>
          <a:bodyPr/>
          <a:lstStyle/>
          <a:p>
            <a:pPr marL="381000" indent="-3810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tabLst>
                <a:tab pos="860425" algn="l"/>
                <a:tab pos="6956425" algn="l"/>
              </a:tabLst>
            </a:pPr>
            <a:r>
              <a:rPr lang="en-GB"/>
              <a:t>As data are added and collisions are resolved, hashing tends to cause data to group within the list</a:t>
            </a:r>
          </a:p>
          <a:p>
            <a:pPr marL="381000" indent="-381000">
              <a:spcBef>
                <a:spcPct val="0"/>
              </a:spcBef>
              <a:spcAft>
                <a:spcPct val="120000"/>
              </a:spcAft>
              <a:buClr>
                <a:schemeClr val="tx1"/>
              </a:buClr>
              <a:buFontTx/>
              <a:buNone/>
              <a:tabLst>
                <a:tab pos="860425" algn="l"/>
                <a:tab pos="6956425" algn="l"/>
              </a:tabLst>
            </a:pPr>
            <a:r>
              <a:rPr lang="en-GB" sz="2000">
                <a:solidFill>
                  <a:srgbClr val="0000FF"/>
                </a:solidFill>
              </a:rPr>
              <a:t>	</a:t>
            </a:r>
            <a:r>
              <a:rPr lang="en-GB" sz="2400">
                <a:sym typeface="Symbol" pitchFamily="18" charset="2"/>
              </a:rPr>
              <a:t></a:t>
            </a:r>
            <a:r>
              <a:rPr lang="en-GB" sz="240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GB" sz="2400">
                <a:solidFill>
                  <a:srgbClr val="0000FF"/>
                </a:solidFill>
              </a:rPr>
              <a:t>Clustering: </a:t>
            </a:r>
            <a:r>
              <a:rPr lang="en-GB" sz="2400"/>
              <a:t>data are unevenly distributed across the list</a:t>
            </a:r>
            <a:endParaRPr lang="en-GB" sz="2400">
              <a:solidFill>
                <a:srgbClr val="0000FF"/>
              </a:solidFill>
            </a:endParaRPr>
          </a:p>
          <a:p>
            <a:pPr marL="381000" indent="-3810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tabLst>
                <a:tab pos="860425" algn="l"/>
                <a:tab pos="6956425" algn="l"/>
              </a:tabLst>
            </a:pPr>
            <a:r>
              <a:rPr lang="en-GB"/>
              <a:t>High degree of clustering increases the </a:t>
            </a:r>
            <a:r>
              <a:rPr lang="en-GB">
                <a:solidFill>
                  <a:srgbClr val="0000FF"/>
                </a:solidFill>
              </a:rPr>
              <a:t>number of probes</a:t>
            </a:r>
            <a:r>
              <a:rPr lang="en-GB"/>
              <a:t> to locate an element </a:t>
            </a:r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860425" algn="l"/>
                <a:tab pos="6956425" algn="l"/>
              </a:tabLst>
            </a:pPr>
            <a:r>
              <a:rPr lang="en-GB" sz="2000">
                <a:sym typeface="Symbol" pitchFamily="18" charset="2"/>
              </a:rPr>
              <a:t>	</a:t>
            </a:r>
            <a:r>
              <a:rPr lang="en-GB" sz="2400">
                <a:sym typeface="Symbol" pitchFamily="18" charset="2"/>
              </a:rPr>
              <a:t> </a:t>
            </a:r>
            <a:r>
              <a:rPr lang="en-GB" sz="2400">
                <a:solidFill>
                  <a:srgbClr val="0000FF"/>
                </a:solidFill>
                <a:sym typeface="Symbol" pitchFamily="18" charset="2"/>
              </a:rPr>
              <a:t>Minimize</a:t>
            </a:r>
            <a:r>
              <a:rPr lang="en-GB" sz="2400">
                <a:sym typeface="Symbol" pitchFamily="18" charset="2"/>
              </a:rPr>
              <a:t> clustering</a:t>
            </a:r>
            <a:endParaRPr lang="en-GB" sz="2400"/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tabLst>
                <a:tab pos="860425" algn="l"/>
                <a:tab pos="6956425" algn="l"/>
              </a:tabLst>
            </a:pPr>
            <a:endParaRPr lang="en-GB" sz="24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B18B-1100-4646-8753-F05C1CD7FB3B}" type="slidenum">
              <a:rPr lang="en-GB"/>
              <a:pPr/>
              <a:t>41</a:t>
            </a:fld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Collision Resolution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0"/>
              </a:spcBef>
              <a:buClr>
                <a:schemeClr val="tx1"/>
              </a:buClr>
              <a:tabLst>
                <a:tab pos="860425" algn="l"/>
                <a:tab pos="6956425" algn="l"/>
              </a:tabLst>
            </a:pPr>
            <a:r>
              <a:rPr lang="en-GB">
                <a:solidFill>
                  <a:srgbClr val="0000FF"/>
                </a:solidFill>
              </a:rPr>
              <a:t>Primary clustering:</a:t>
            </a:r>
            <a:r>
              <a:rPr lang="en-GB"/>
              <a:t> data become clustered around a home address.</a:t>
            </a:r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tabLst>
                <a:tab pos="860425" algn="l"/>
                <a:tab pos="6956425" algn="l"/>
              </a:tabLst>
            </a:pPr>
            <a:endParaRPr lang="en-GB"/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860425" algn="l"/>
                <a:tab pos="6956425" algn="l"/>
              </a:tabLst>
            </a:pPr>
            <a:r>
              <a:rPr lang="en-GB"/>
              <a:t>	</a:t>
            </a:r>
            <a:r>
              <a:rPr lang="en-GB" sz="2400"/>
              <a:t>Insert </a:t>
            </a:r>
            <a:r>
              <a:rPr lang="en-GB" sz="2400">
                <a:solidFill>
                  <a:srgbClr val="0000FF"/>
                </a:solidFill>
              </a:rPr>
              <a:t>A</a:t>
            </a:r>
            <a:r>
              <a:rPr lang="en-GB" sz="2400" baseline="-25000">
                <a:solidFill>
                  <a:srgbClr val="CC3300"/>
                </a:solidFill>
              </a:rPr>
              <a:t>9</a:t>
            </a:r>
            <a:r>
              <a:rPr lang="en-GB" sz="2400"/>
              <a:t>, </a:t>
            </a:r>
            <a:r>
              <a:rPr lang="en-GB" sz="2400">
                <a:solidFill>
                  <a:srgbClr val="0000FF"/>
                </a:solidFill>
              </a:rPr>
              <a:t>B</a:t>
            </a:r>
            <a:r>
              <a:rPr lang="en-GB" sz="2400" baseline="-25000">
                <a:solidFill>
                  <a:srgbClr val="CC3300"/>
                </a:solidFill>
              </a:rPr>
              <a:t>9</a:t>
            </a:r>
            <a:r>
              <a:rPr lang="en-GB" sz="2400"/>
              <a:t>, </a:t>
            </a:r>
            <a:r>
              <a:rPr lang="en-GB" sz="2400">
                <a:solidFill>
                  <a:srgbClr val="0000FF"/>
                </a:solidFill>
              </a:rPr>
              <a:t>C</a:t>
            </a:r>
            <a:r>
              <a:rPr lang="en-GB" sz="2400" baseline="-25000">
                <a:solidFill>
                  <a:srgbClr val="CC3300"/>
                </a:solidFill>
              </a:rPr>
              <a:t>9</a:t>
            </a:r>
            <a:r>
              <a:rPr lang="en-GB" sz="2400"/>
              <a:t>, </a:t>
            </a:r>
            <a:r>
              <a:rPr lang="en-GB" sz="2400">
                <a:solidFill>
                  <a:srgbClr val="0000FF"/>
                </a:solidFill>
              </a:rPr>
              <a:t>D</a:t>
            </a:r>
            <a:r>
              <a:rPr lang="en-GB" sz="2400" baseline="-25000">
                <a:solidFill>
                  <a:srgbClr val="CC3300"/>
                </a:solidFill>
              </a:rPr>
              <a:t>11</a:t>
            </a:r>
            <a:r>
              <a:rPr lang="en-GB" sz="2400"/>
              <a:t>, </a:t>
            </a:r>
            <a:r>
              <a:rPr lang="en-GB" sz="2400">
                <a:solidFill>
                  <a:srgbClr val="0000FF"/>
                </a:solidFill>
              </a:rPr>
              <a:t>E</a:t>
            </a:r>
            <a:r>
              <a:rPr lang="en-GB" sz="2400" baseline="-25000">
                <a:solidFill>
                  <a:srgbClr val="CC3300"/>
                </a:solidFill>
              </a:rPr>
              <a:t>12</a:t>
            </a:r>
            <a:endParaRPr lang="en-GB" sz="2400"/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860425" algn="l"/>
                <a:tab pos="6956425" algn="l"/>
              </a:tabLst>
            </a:pPr>
            <a:r>
              <a:rPr lang="en-GB">
                <a:solidFill>
                  <a:srgbClr val="0000FF"/>
                </a:solidFill>
              </a:rPr>
              <a:t>	</a:t>
            </a:r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860425" algn="l"/>
                <a:tab pos="6956425" algn="l"/>
              </a:tabLst>
            </a:pPr>
            <a:endParaRPr lang="en-GB"/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860425" algn="l"/>
                <a:tab pos="6956425" algn="l"/>
              </a:tabLst>
            </a:pPr>
            <a:r>
              <a:rPr lang="en-GB" sz="2400"/>
              <a:t>	</a:t>
            </a: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552C-864D-47AF-94F2-F9BEBFA30B54}" type="slidenum">
              <a:rPr lang="en-GB"/>
              <a:pPr/>
              <a:t>42</a:t>
            </a:fld>
            <a:endParaRPr lang="en-GB"/>
          </a:p>
        </p:txBody>
      </p:sp>
      <p:graphicFrame>
        <p:nvGraphicFramePr>
          <p:cNvPr id="289009" name="Group 241"/>
          <p:cNvGraphicFramePr>
            <a:graphicFrameLocks noGrp="1"/>
          </p:cNvGraphicFramePr>
          <p:nvPr/>
        </p:nvGraphicFramePr>
        <p:xfrm>
          <a:off x="614363" y="3962400"/>
          <a:ext cx="8686800" cy="762953"/>
        </p:xfrm>
        <a:graphic>
          <a:graphicData uri="http://schemas.openxmlformats.org/drawingml/2006/table">
            <a:tbl>
              <a:tblPr/>
              <a:tblGrid>
                <a:gridCol w="361950"/>
                <a:gridCol w="363537"/>
                <a:gridCol w="360363"/>
                <a:gridCol w="361950"/>
                <a:gridCol w="361950"/>
                <a:gridCol w="363537"/>
                <a:gridCol w="360363"/>
                <a:gridCol w="361950"/>
                <a:gridCol w="361950"/>
                <a:gridCol w="363537"/>
                <a:gridCol w="379413"/>
                <a:gridCol w="342900"/>
                <a:gridCol w="361950"/>
                <a:gridCol w="363537"/>
                <a:gridCol w="360363"/>
                <a:gridCol w="361950"/>
                <a:gridCol w="361950"/>
                <a:gridCol w="363537"/>
                <a:gridCol w="360363"/>
                <a:gridCol w="361950"/>
                <a:gridCol w="361950"/>
                <a:gridCol w="363537"/>
                <a:gridCol w="361950"/>
                <a:gridCol w="360363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[1]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[9]   [10]  [11]  [12] [13]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/>
              <a:t>Collision Resolution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spcBef>
                <a:spcPct val="0"/>
              </a:spcBef>
              <a:buClr>
                <a:schemeClr val="tx1"/>
              </a:buClr>
              <a:tabLst>
                <a:tab pos="860425" algn="l"/>
                <a:tab pos="6956425" algn="l"/>
              </a:tabLst>
            </a:pPr>
            <a:r>
              <a:rPr lang="en-GB">
                <a:solidFill>
                  <a:srgbClr val="0000FF"/>
                </a:solidFill>
              </a:rPr>
              <a:t>Secondary clustering:</a:t>
            </a:r>
            <a:r>
              <a:rPr lang="en-GB"/>
              <a:t> data become grouped along a collision path throughout a list.</a:t>
            </a:r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tabLst>
                <a:tab pos="860425" algn="l"/>
                <a:tab pos="6956425" algn="l"/>
              </a:tabLst>
            </a:pPr>
            <a:endParaRPr lang="en-GB"/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860425" algn="l"/>
                <a:tab pos="6956425" algn="l"/>
              </a:tabLst>
            </a:pPr>
            <a:r>
              <a:rPr lang="en-GB" sz="2400"/>
              <a:t>	Insert </a:t>
            </a:r>
            <a:r>
              <a:rPr lang="en-GB" sz="2400">
                <a:solidFill>
                  <a:srgbClr val="0000FF"/>
                </a:solidFill>
              </a:rPr>
              <a:t>A</a:t>
            </a:r>
            <a:r>
              <a:rPr lang="en-GB" sz="2400" baseline="-25000">
                <a:solidFill>
                  <a:srgbClr val="CC3300"/>
                </a:solidFill>
              </a:rPr>
              <a:t>9</a:t>
            </a:r>
            <a:r>
              <a:rPr lang="en-GB" sz="2400"/>
              <a:t>, </a:t>
            </a:r>
            <a:r>
              <a:rPr lang="en-GB" sz="2400">
                <a:solidFill>
                  <a:srgbClr val="0000FF"/>
                </a:solidFill>
              </a:rPr>
              <a:t>B</a:t>
            </a:r>
            <a:r>
              <a:rPr lang="en-GB" sz="2400" baseline="-25000">
                <a:solidFill>
                  <a:srgbClr val="CC3300"/>
                </a:solidFill>
              </a:rPr>
              <a:t>9</a:t>
            </a:r>
            <a:r>
              <a:rPr lang="en-GB" sz="2400"/>
              <a:t>, </a:t>
            </a:r>
            <a:r>
              <a:rPr lang="en-GB" sz="2400">
                <a:solidFill>
                  <a:srgbClr val="0000FF"/>
                </a:solidFill>
              </a:rPr>
              <a:t>C</a:t>
            </a:r>
            <a:r>
              <a:rPr lang="en-GB" sz="2400" baseline="-25000">
                <a:solidFill>
                  <a:srgbClr val="CC3300"/>
                </a:solidFill>
              </a:rPr>
              <a:t>9</a:t>
            </a:r>
            <a:r>
              <a:rPr lang="en-GB" sz="2400"/>
              <a:t>, </a:t>
            </a:r>
            <a:r>
              <a:rPr lang="en-GB" sz="2400">
                <a:solidFill>
                  <a:srgbClr val="0000FF"/>
                </a:solidFill>
              </a:rPr>
              <a:t>D</a:t>
            </a:r>
            <a:r>
              <a:rPr lang="en-GB" sz="2400" baseline="-25000">
                <a:solidFill>
                  <a:srgbClr val="CC3300"/>
                </a:solidFill>
              </a:rPr>
              <a:t>11</a:t>
            </a:r>
            <a:r>
              <a:rPr lang="en-GB" sz="2400"/>
              <a:t>, </a:t>
            </a:r>
            <a:r>
              <a:rPr lang="en-GB" sz="2400">
                <a:solidFill>
                  <a:srgbClr val="0000FF"/>
                </a:solidFill>
              </a:rPr>
              <a:t>E</a:t>
            </a:r>
            <a:r>
              <a:rPr lang="en-GB" sz="2400" baseline="-25000">
                <a:solidFill>
                  <a:srgbClr val="CC3300"/>
                </a:solidFill>
              </a:rPr>
              <a:t>12</a:t>
            </a:r>
            <a:r>
              <a:rPr lang="en-GB" sz="2400"/>
              <a:t>, </a:t>
            </a:r>
            <a:r>
              <a:rPr lang="en-GB" sz="2400">
                <a:solidFill>
                  <a:srgbClr val="0000FF"/>
                </a:solidFill>
              </a:rPr>
              <a:t>F</a:t>
            </a:r>
            <a:r>
              <a:rPr lang="en-GB" sz="2400" baseline="-25000">
                <a:solidFill>
                  <a:srgbClr val="CC3300"/>
                </a:solidFill>
              </a:rPr>
              <a:t>9</a:t>
            </a:r>
            <a:endParaRPr lang="en-GB"/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buFontTx/>
              <a:buNone/>
              <a:tabLst>
                <a:tab pos="860425" algn="l"/>
                <a:tab pos="6956425" algn="l"/>
              </a:tabLst>
            </a:pPr>
            <a:r>
              <a:rPr lang="en-GB" sz="2400"/>
              <a:t>	</a:t>
            </a:r>
          </a:p>
        </p:txBody>
      </p:sp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E855-7563-4BF2-9F51-2AE817451F3F}" type="slidenum">
              <a:rPr lang="en-GB"/>
              <a:pPr/>
              <a:t>43</a:t>
            </a:fld>
            <a:endParaRPr lang="en-GB"/>
          </a:p>
        </p:txBody>
      </p:sp>
      <p:graphicFrame>
        <p:nvGraphicFramePr>
          <p:cNvPr id="321648" name="Group 112"/>
          <p:cNvGraphicFramePr>
            <a:graphicFrameLocks noGrp="1"/>
          </p:cNvGraphicFramePr>
          <p:nvPr/>
        </p:nvGraphicFramePr>
        <p:xfrm>
          <a:off x="628650" y="4460875"/>
          <a:ext cx="8686800" cy="762953"/>
        </p:xfrm>
        <a:graphic>
          <a:graphicData uri="http://schemas.openxmlformats.org/drawingml/2006/table">
            <a:tbl>
              <a:tblPr/>
              <a:tblGrid>
                <a:gridCol w="361950"/>
                <a:gridCol w="363538"/>
                <a:gridCol w="360362"/>
                <a:gridCol w="361950"/>
                <a:gridCol w="361950"/>
                <a:gridCol w="363538"/>
                <a:gridCol w="360362"/>
                <a:gridCol w="361950"/>
                <a:gridCol w="361950"/>
                <a:gridCol w="363538"/>
                <a:gridCol w="379412"/>
                <a:gridCol w="342900"/>
                <a:gridCol w="363538"/>
                <a:gridCol w="361950"/>
                <a:gridCol w="360362"/>
                <a:gridCol w="361950"/>
                <a:gridCol w="361950"/>
                <a:gridCol w="363538"/>
                <a:gridCol w="360362"/>
                <a:gridCol w="361950"/>
                <a:gridCol w="361950"/>
                <a:gridCol w="363538"/>
                <a:gridCol w="360362"/>
                <a:gridCol w="36195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[1]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[9]   [10]  [11] [12]  [13] [14]                                                       [23]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1645" name="Freeform 109"/>
          <p:cNvSpPr>
            <a:spLocks/>
          </p:cNvSpPr>
          <p:nvPr/>
        </p:nvSpPr>
        <p:spPr bwMode="auto">
          <a:xfrm>
            <a:off x="3681413" y="4113213"/>
            <a:ext cx="384175" cy="265112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66" y="1"/>
              </a:cxn>
              <a:cxn ang="0">
                <a:pos x="523" y="98"/>
              </a:cxn>
            </a:cxnLst>
            <a:rect l="0" t="0" r="r" b="b"/>
            <a:pathLst>
              <a:path w="523" h="98">
                <a:moveTo>
                  <a:pt x="0" y="90"/>
                </a:moveTo>
                <a:cubicBezTo>
                  <a:pt x="89" y="45"/>
                  <a:pt x="179" y="0"/>
                  <a:pt x="266" y="1"/>
                </a:cubicBezTo>
                <a:cubicBezTo>
                  <a:pt x="353" y="2"/>
                  <a:pt x="480" y="82"/>
                  <a:pt x="523" y="9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1646" name="Freeform 110"/>
          <p:cNvSpPr>
            <a:spLocks/>
          </p:cNvSpPr>
          <p:nvPr/>
        </p:nvSpPr>
        <p:spPr bwMode="auto">
          <a:xfrm>
            <a:off x="4152900" y="4119563"/>
            <a:ext cx="1339850" cy="265112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66" y="1"/>
              </a:cxn>
              <a:cxn ang="0">
                <a:pos x="523" y="98"/>
              </a:cxn>
            </a:cxnLst>
            <a:rect l="0" t="0" r="r" b="b"/>
            <a:pathLst>
              <a:path w="523" h="98">
                <a:moveTo>
                  <a:pt x="0" y="90"/>
                </a:moveTo>
                <a:cubicBezTo>
                  <a:pt x="89" y="45"/>
                  <a:pt x="179" y="0"/>
                  <a:pt x="266" y="1"/>
                </a:cubicBezTo>
                <a:cubicBezTo>
                  <a:pt x="353" y="2"/>
                  <a:pt x="480" y="82"/>
                  <a:pt x="523" y="9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1647" name="Freeform 111"/>
          <p:cNvSpPr>
            <a:spLocks/>
          </p:cNvSpPr>
          <p:nvPr/>
        </p:nvSpPr>
        <p:spPr bwMode="auto">
          <a:xfrm>
            <a:off x="5602288" y="4102100"/>
            <a:ext cx="2857500" cy="295275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266" y="1"/>
              </a:cxn>
              <a:cxn ang="0">
                <a:pos x="523" y="98"/>
              </a:cxn>
            </a:cxnLst>
            <a:rect l="0" t="0" r="r" b="b"/>
            <a:pathLst>
              <a:path w="523" h="98">
                <a:moveTo>
                  <a:pt x="0" y="90"/>
                </a:moveTo>
                <a:cubicBezTo>
                  <a:pt x="89" y="45"/>
                  <a:pt x="179" y="0"/>
                  <a:pt x="266" y="1"/>
                </a:cubicBezTo>
                <a:cubicBezTo>
                  <a:pt x="353" y="2"/>
                  <a:pt x="480" y="82"/>
                  <a:pt x="523" y="9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Collision Resolution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484313"/>
            <a:ext cx="8755063" cy="4611687"/>
          </a:xfrm>
        </p:spPr>
        <p:txBody>
          <a:bodyPr/>
          <a:lstStyle/>
          <a:p>
            <a:pPr marL="381000" indent="-3810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tabLst>
                <a:tab pos="860425" algn="l"/>
                <a:tab pos="6956425" algn="l"/>
              </a:tabLst>
            </a:pPr>
            <a:r>
              <a:rPr lang="en-GB"/>
              <a:t>Open addressing</a:t>
            </a:r>
            <a:endParaRPr lang="en-GB" sz="2400">
              <a:solidFill>
                <a:srgbClr val="0000FF"/>
              </a:solidFill>
            </a:endParaRPr>
          </a:p>
          <a:p>
            <a:pPr marL="381000" indent="-3810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tabLst>
                <a:tab pos="860425" algn="l"/>
                <a:tab pos="6956425" algn="l"/>
              </a:tabLst>
            </a:pPr>
            <a:r>
              <a:rPr lang="en-GB"/>
              <a:t>Linked list resolution</a:t>
            </a:r>
          </a:p>
          <a:p>
            <a:pPr marL="381000" indent="-38100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tabLst>
                <a:tab pos="860425" algn="l"/>
                <a:tab pos="6956425" algn="l"/>
              </a:tabLst>
            </a:pPr>
            <a:r>
              <a:rPr lang="en-GB"/>
              <a:t>Bucket hashing</a:t>
            </a:r>
            <a:endParaRPr lang="en-GB" sz="2400"/>
          </a:p>
          <a:p>
            <a:pPr marL="381000" indent="-381000">
              <a:spcBef>
                <a:spcPct val="0"/>
              </a:spcBef>
              <a:buClr>
                <a:schemeClr val="tx1"/>
              </a:buClr>
              <a:tabLst>
                <a:tab pos="860425" algn="l"/>
                <a:tab pos="6956425" algn="l"/>
              </a:tabLst>
            </a:pPr>
            <a:endParaRPr lang="en-GB" sz="24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0255-2829-4060-B894-CDAB063C492D}" type="slidenum">
              <a:rPr lang="en-GB"/>
              <a:pPr/>
              <a:t>44</a:t>
            </a:fld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Open Addressing</a:t>
            </a:r>
          </a:p>
        </p:txBody>
      </p:sp>
      <p:sp>
        <p:nvSpPr>
          <p:cNvPr id="28979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50000"/>
              </a:spcAft>
            </a:pPr>
            <a:r>
              <a:rPr lang="en-GB" dirty="0" smtClean="0"/>
              <a:t>When a key is colliding with another key, the collision is resolved by finding a nearest empty space by probing the cells</a:t>
            </a:r>
          </a:p>
          <a:p>
            <a:pPr>
              <a:spcAft>
                <a:spcPct val="50000"/>
              </a:spcAft>
            </a:pPr>
            <a:endParaRPr lang="en-GB" dirty="0"/>
          </a:p>
          <a:p>
            <a:pPr>
              <a:buFontTx/>
              <a:buNone/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DAE0-D071-44E0-BC26-5C48E98E4FFF}" type="slidenum">
              <a:rPr lang="en-GB"/>
              <a:pPr/>
              <a:t>45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/>
              <a:t>Open Addressing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514475"/>
            <a:ext cx="8353425" cy="4173538"/>
          </a:xfrm>
          <a:ln/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b="1"/>
              <a:t>Algorithm</a:t>
            </a:r>
            <a:r>
              <a:rPr lang="en-GB" sz="1800"/>
              <a:t> 	hashInsert (ref </a:t>
            </a:r>
            <a:r>
              <a:rPr lang="en-GB" sz="1800">
                <a:solidFill>
                  <a:srgbClr val="0000FF"/>
                </a:solidFill>
              </a:rPr>
              <a:t>T </a:t>
            </a:r>
            <a:r>
              <a:rPr lang="en-GB" sz="1800"/>
              <a:t>&lt;array&gt;, val </a:t>
            </a:r>
            <a:r>
              <a:rPr lang="en-GB" sz="1800">
                <a:solidFill>
                  <a:srgbClr val="0000FF"/>
                </a:solidFill>
              </a:rPr>
              <a:t>k</a:t>
            </a:r>
            <a:r>
              <a:rPr lang="en-GB" sz="1800"/>
              <a:t> &lt;key&gt;)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/>
              <a:t>Inserts key </a:t>
            </a:r>
            <a:r>
              <a:rPr lang="en-GB" sz="1800">
                <a:solidFill>
                  <a:srgbClr val="0000FF"/>
                </a:solidFill>
              </a:rPr>
              <a:t>k</a:t>
            </a:r>
            <a:r>
              <a:rPr lang="en-GB" sz="1800"/>
              <a:t> into table </a:t>
            </a:r>
            <a:r>
              <a:rPr lang="en-GB" sz="1800">
                <a:solidFill>
                  <a:srgbClr val="0000FF"/>
                </a:solidFill>
              </a:rPr>
              <a:t>T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>
                <a:solidFill>
                  <a:srgbClr val="0000FF"/>
                </a:solidFill>
              </a:rPr>
              <a:t>1    </a:t>
            </a:r>
            <a:r>
              <a:rPr lang="en-GB" sz="1800"/>
              <a:t>i = 0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>
                <a:solidFill>
                  <a:srgbClr val="0000FF"/>
                </a:solidFill>
              </a:rPr>
              <a:t>2</a:t>
            </a:r>
            <a:r>
              <a:rPr lang="en-GB" sz="1800"/>
              <a:t>	loop (i &lt; m)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>
                <a:solidFill>
                  <a:srgbClr val="0000FF"/>
                </a:solidFill>
              </a:rPr>
              <a:t>	1</a:t>
            </a:r>
            <a:r>
              <a:rPr lang="en-GB" sz="1800"/>
              <a:t>	j = hp(k, i)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/>
              <a:t>	</a:t>
            </a:r>
            <a:r>
              <a:rPr lang="en-GB" sz="1800">
                <a:solidFill>
                  <a:srgbClr val="0000FF"/>
                </a:solidFill>
              </a:rPr>
              <a:t>2</a:t>
            </a:r>
            <a:r>
              <a:rPr lang="en-GB" sz="1800"/>
              <a:t>	if (T[j] = nil)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rgbClr val="0000FF"/>
                </a:solidFill>
              </a:rPr>
              <a:t>1</a:t>
            </a:r>
            <a:r>
              <a:rPr lang="en-GB" sz="1800"/>
              <a:t>		T[j] = k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rgbClr val="0000FF"/>
                </a:solidFill>
              </a:rPr>
              <a:t>2</a:t>
            </a:r>
            <a:r>
              <a:rPr lang="en-GB" sz="1800"/>
              <a:t>		return j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/>
              <a:t>	</a:t>
            </a:r>
            <a:r>
              <a:rPr lang="en-GB" sz="1800">
                <a:solidFill>
                  <a:srgbClr val="0000FF"/>
                </a:solidFill>
              </a:rPr>
              <a:t>3</a:t>
            </a:r>
            <a:r>
              <a:rPr lang="en-GB" sz="1800"/>
              <a:t>	else	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rgbClr val="0000FF"/>
                </a:solidFill>
              </a:rPr>
              <a:t>1</a:t>
            </a:r>
            <a:r>
              <a:rPr lang="en-GB" sz="1800"/>
              <a:t>		i = i + 1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>
                <a:solidFill>
                  <a:srgbClr val="0000FF"/>
                </a:solidFill>
              </a:rPr>
              <a:t>3</a:t>
            </a:r>
            <a:r>
              <a:rPr lang="en-GB" sz="1800"/>
              <a:t>	return error: “hash table overflow” 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b="1"/>
              <a:t>End</a:t>
            </a:r>
            <a:r>
              <a:rPr lang="en-GB" sz="1800"/>
              <a:t>	 hashInsert 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97D1-1780-43E2-99EC-EB4C61249779}" type="slidenum">
              <a:rPr lang="en-GB"/>
              <a:pPr/>
              <a:t>46</a:t>
            </a:fld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/>
              <a:t>Open Addressing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514475"/>
            <a:ext cx="8353425" cy="4173538"/>
          </a:xfrm>
          <a:ln/>
        </p:spPr>
        <p:txBody>
          <a:bodyPr>
            <a:normAutofit lnSpcReduction="10000"/>
          </a:bodyPr>
          <a:lstStyle/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b="1"/>
              <a:t>Algorithm</a:t>
            </a:r>
            <a:r>
              <a:rPr lang="en-GB" sz="1800"/>
              <a:t> 	hashSearch (val </a:t>
            </a:r>
            <a:r>
              <a:rPr lang="en-GB" sz="1800">
                <a:solidFill>
                  <a:srgbClr val="0000FF"/>
                </a:solidFill>
              </a:rPr>
              <a:t>T </a:t>
            </a:r>
            <a:r>
              <a:rPr lang="en-GB" sz="1800"/>
              <a:t>&lt;array&gt;, val </a:t>
            </a:r>
            <a:r>
              <a:rPr lang="en-GB" sz="1800">
                <a:solidFill>
                  <a:srgbClr val="0000FF"/>
                </a:solidFill>
              </a:rPr>
              <a:t>k</a:t>
            </a:r>
            <a:r>
              <a:rPr lang="en-GB" sz="1800"/>
              <a:t> &lt;key&gt;)</a:t>
            </a:r>
          </a:p>
          <a:p>
            <a:pPr marL="0" indent="0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/>
              <a:t>Searches for key </a:t>
            </a:r>
            <a:r>
              <a:rPr lang="en-GB" sz="1800">
                <a:solidFill>
                  <a:srgbClr val="0000FF"/>
                </a:solidFill>
              </a:rPr>
              <a:t>k</a:t>
            </a:r>
            <a:r>
              <a:rPr lang="en-GB" sz="1800"/>
              <a:t> in table </a:t>
            </a:r>
            <a:r>
              <a:rPr lang="en-GB" sz="1800">
                <a:solidFill>
                  <a:srgbClr val="0000FF"/>
                </a:solidFill>
              </a:rPr>
              <a:t>T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>
                <a:solidFill>
                  <a:srgbClr val="0000FF"/>
                </a:solidFill>
              </a:rPr>
              <a:t>1    </a:t>
            </a:r>
            <a:r>
              <a:rPr lang="en-GB" sz="1800"/>
              <a:t>i = 0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>
                <a:solidFill>
                  <a:srgbClr val="0000FF"/>
                </a:solidFill>
              </a:rPr>
              <a:t>2</a:t>
            </a:r>
            <a:r>
              <a:rPr lang="en-GB" sz="1800"/>
              <a:t>	loop (i &lt; m)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>
                <a:solidFill>
                  <a:srgbClr val="0000FF"/>
                </a:solidFill>
              </a:rPr>
              <a:t>	1</a:t>
            </a:r>
            <a:r>
              <a:rPr lang="en-GB" sz="1800"/>
              <a:t>	j = hp(k, i)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/>
              <a:t>	</a:t>
            </a:r>
            <a:r>
              <a:rPr lang="en-GB" sz="1800">
                <a:solidFill>
                  <a:srgbClr val="0000FF"/>
                </a:solidFill>
              </a:rPr>
              <a:t>2</a:t>
            </a:r>
            <a:r>
              <a:rPr lang="en-GB" sz="1800"/>
              <a:t>	if (T[j] = k)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rgbClr val="0000FF"/>
                </a:solidFill>
              </a:rPr>
              <a:t>1</a:t>
            </a:r>
            <a:r>
              <a:rPr lang="en-GB" sz="1800"/>
              <a:t>		return j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/>
              <a:t>	</a:t>
            </a:r>
            <a:r>
              <a:rPr lang="en-GB" sz="1800">
                <a:solidFill>
                  <a:srgbClr val="0000FF"/>
                </a:solidFill>
              </a:rPr>
              <a:t>3</a:t>
            </a:r>
            <a:r>
              <a:rPr lang="en-GB" sz="1800"/>
              <a:t>	else if (T[j] = nil)	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rgbClr val="0000FF"/>
                </a:solidFill>
              </a:rPr>
              <a:t>1</a:t>
            </a:r>
            <a:r>
              <a:rPr lang="en-GB" sz="1800"/>
              <a:t>		return nil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/>
              <a:t>	</a:t>
            </a:r>
            <a:r>
              <a:rPr lang="en-GB" sz="1800">
                <a:solidFill>
                  <a:srgbClr val="0000FF"/>
                </a:solidFill>
              </a:rPr>
              <a:t>4</a:t>
            </a:r>
            <a:r>
              <a:rPr lang="en-GB" sz="1800"/>
              <a:t>	else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/>
              <a:t>		</a:t>
            </a:r>
            <a:r>
              <a:rPr lang="en-GB" sz="1800">
                <a:solidFill>
                  <a:srgbClr val="0000FF"/>
                </a:solidFill>
              </a:rPr>
              <a:t>1</a:t>
            </a:r>
            <a:r>
              <a:rPr lang="en-GB" sz="1800"/>
              <a:t>		i = i + 1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>
                <a:solidFill>
                  <a:srgbClr val="0000FF"/>
                </a:solidFill>
              </a:rPr>
              <a:t>3</a:t>
            </a:r>
            <a:r>
              <a:rPr lang="en-GB" sz="1800"/>
              <a:t>	return nil </a:t>
            </a:r>
          </a:p>
          <a:p>
            <a:pPr marL="0" indent="0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Tx/>
              <a:buNone/>
              <a:tabLst>
                <a:tab pos="377825" algn="l"/>
                <a:tab pos="757238" algn="l"/>
                <a:tab pos="952500" algn="l"/>
                <a:tab pos="1147763" algn="l"/>
                <a:tab pos="1527175" algn="l"/>
                <a:tab pos="1617663" algn="l"/>
              </a:tabLst>
            </a:pPr>
            <a:r>
              <a:rPr lang="en-GB" sz="1800" b="1"/>
              <a:t>End</a:t>
            </a:r>
            <a:r>
              <a:rPr lang="en-GB" sz="1800"/>
              <a:t>	 hashSearch 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C273-8823-4878-82F7-20C58F1A396B}" type="slidenum">
              <a:rPr lang="en-GB"/>
              <a:pPr/>
              <a:t>47</a:t>
            </a:fld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Open Addressing</a:t>
            </a:r>
          </a:p>
        </p:txBody>
      </p:sp>
      <p:sp>
        <p:nvSpPr>
          <p:cNvPr id="3235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30000"/>
              </a:spcAft>
            </a:pPr>
            <a:r>
              <a:rPr lang="en-GB"/>
              <a:t>There are different methods:</a:t>
            </a:r>
          </a:p>
          <a:p>
            <a:pPr lvl="1">
              <a:spcAft>
                <a:spcPct val="30000"/>
              </a:spcAft>
            </a:pPr>
            <a:r>
              <a:rPr lang="en-GB"/>
              <a:t>Linear probing</a:t>
            </a:r>
          </a:p>
          <a:p>
            <a:pPr lvl="1">
              <a:spcAft>
                <a:spcPct val="30000"/>
              </a:spcAft>
            </a:pPr>
            <a:r>
              <a:rPr lang="en-GB"/>
              <a:t>Quadratic probing</a:t>
            </a:r>
          </a:p>
          <a:p>
            <a:pPr lvl="1">
              <a:spcAft>
                <a:spcPct val="30000"/>
              </a:spcAft>
            </a:pPr>
            <a:r>
              <a:rPr lang="en-GB"/>
              <a:t>Double hashing</a:t>
            </a:r>
          </a:p>
          <a:p>
            <a:pPr lvl="1">
              <a:spcAft>
                <a:spcPct val="30000"/>
              </a:spcAft>
            </a:pPr>
            <a:r>
              <a:rPr lang="en-GB"/>
              <a:t>Key offset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882A-4890-4616-A0CE-8CBFF7093E90}" type="slidenum">
              <a:rPr lang="en-GB"/>
              <a:pPr/>
              <a:t>48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Probing</a:t>
            </a:r>
          </a:p>
        </p:txBody>
      </p:sp>
      <p:sp>
        <p:nvSpPr>
          <p:cNvPr id="2908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100000"/>
              </a:spcAft>
            </a:pPr>
            <a:r>
              <a:rPr lang="en-GB"/>
              <a:t>When a home address is occupied, go to the </a:t>
            </a:r>
            <a:r>
              <a:rPr lang="en-GB">
                <a:solidFill>
                  <a:schemeClr val="accent2"/>
                </a:solidFill>
              </a:rPr>
              <a:t>next address</a:t>
            </a:r>
            <a:r>
              <a:rPr lang="en-GB"/>
              <a:t> (the current address + 1):</a:t>
            </a:r>
          </a:p>
          <a:p>
            <a:pPr algn="ctr">
              <a:buFontTx/>
              <a:buNone/>
            </a:pPr>
            <a:r>
              <a:rPr lang="en-GB">
                <a:solidFill>
                  <a:schemeClr val="accent2"/>
                </a:solidFill>
              </a:rPr>
              <a:t>hp</a:t>
            </a:r>
            <a:r>
              <a:rPr lang="en-GB">
                <a:sym typeface="Wingdings" pitchFamily="2" charset="2"/>
              </a:rPr>
              <a:t>(k, i)</a:t>
            </a:r>
            <a:r>
              <a:rPr lang="en-GB"/>
              <a:t> = (</a:t>
            </a:r>
            <a:r>
              <a:rPr lang="en-GB">
                <a:solidFill>
                  <a:schemeClr val="accent2"/>
                </a:solidFill>
              </a:rPr>
              <a:t>h</a:t>
            </a:r>
            <a:r>
              <a:rPr lang="en-GB"/>
              <a:t>(k) + i) MOD m</a:t>
            </a:r>
          </a:p>
          <a:p>
            <a:pPr>
              <a:buFontTx/>
              <a:buNone/>
            </a:pPr>
            <a:endParaRPr lang="en-GB"/>
          </a:p>
          <a:p>
            <a:pPr>
              <a:buFontTx/>
              <a:buNone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FEC5-21F6-45F6-81F9-53EDE26F784B}" type="slidenum">
              <a:rPr lang="en-GB"/>
              <a:pPr/>
              <a:t>49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77665" y="0"/>
            <a:ext cx="8417401" cy="1143000"/>
          </a:xfrm>
        </p:spPr>
        <p:txBody>
          <a:bodyPr/>
          <a:lstStyle/>
          <a:p>
            <a:r>
              <a:rPr lang="en-US"/>
              <a:t>Search Algorithms</a:t>
            </a:r>
          </a:p>
        </p:txBody>
      </p:sp>
      <p:pic>
        <p:nvPicPr>
          <p:cNvPr id="360456" name="Picture 8" descr="0-619-15907-3_09_FP06 copy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31544" y="2438400"/>
            <a:ext cx="2035581" cy="800100"/>
          </a:xfrm>
          <a:noFill/>
          <a:ln/>
        </p:spPr>
      </p:pic>
      <p:pic>
        <p:nvPicPr>
          <p:cNvPr id="360457" name="Picture 9" descr="0-619-15907-3_09_FP06 copy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31544" y="3810000"/>
            <a:ext cx="3548512" cy="838200"/>
          </a:xfrm>
          <a:noFill/>
          <a:ln/>
        </p:spPr>
      </p:pic>
      <p:pic>
        <p:nvPicPr>
          <p:cNvPr id="360458" name="Picture 10" descr="0-619-15907-3_09_FP06 copy3"/>
          <p:cNvPicPr>
            <a:picLocks noGrp="1" noChangeAspect="1" noChangeArrowheads="1"/>
          </p:cNvPicPr>
          <p:nvPr>
            <p:ph sz="half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158544" y="5727700"/>
            <a:ext cx="4126177" cy="850900"/>
          </a:xfrm>
          <a:noFill/>
          <a:ln/>
        </p:spPr>
      </p:pic>
      <p:sp>
        <p:nvSpPr>
          <p:cNvPr id="360459" name="Text Box 11"/>
          <p:cNvSpPr txBox="1">
            <a:spLocks noChangeArrowheads="1"/>
          </p:cNvSpPr>
          <p:nvPr/>
        </p:nvSpPr>
        <p:spPr bwMode="auto">
          <a:xfrm>
            <a:off x="495141" y="1612901"/>
            <a:ext cx="833487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Suppose that there are </a:t>
            </a:r>
            <a:r>
              <a:rPr lang="en-US" sz="2000" i="1" dirty="0">
                <a:latin typeface="Times New Roman" pitchFamily="18" charset="0"/>
              </a:rPr>
              <a:t>n </a:t>
            </a:r>
            <a:r>
              <a:rPr lang="en-US" sz="2000" dirty="0">
                <a:latin typeface="Times New Roman" pitchFamily="18" charset="0"/>
              </a:rPr>
              <a:t>elements in the array. The following expression gives the average number of comparisons:</a:t>
            </a:r>
          </a:p>
        </p:txBody>
      </p:sp>
      <p:sp>
        <p:nvSpPr>
          <p:cNvPr id="360460" name="Text Box 12"/>
          <p:cNvSpPr txBox="1">
            <a:spLocks noChangeArrowheads="1"/>
          </p:cNvSpPr>
          <p:nvPr/>
        </p:nvSpPr>
        <p:spPr bwMode="auto">
          <a:xfrm>
            <a:off x="742712" y="3340101"/>
            <a:ext cx="61892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It is known that</a:t>
            </a:r>
          </a:p>
        </p:txBody>
      </p:sp>
      <p:sp>
        <p:nvSpPr>
          <p:cNvPr id="360461" name="Text Box 13"/>
          <p:cNvSpPr txBox="1">
            <a:spLocks noChangeArrowheads="1"/>
          </p:cNvSpPr>
          <p:nvPr/>
        </p:nvSpPr>
        <p:spPr bwMode="auto">
          <a:xfrm>
            <a:off x="742712" y="4578350"/>
            <a:ext cx="80047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latin typeface="Times New Roman" pitchFamily="18" charset="0"/>
              </a:rPr>
              <a:t>Therefore, the following expression gives the average number of comparisons made by the sequential search in the successful case: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Probing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6304-1818-4EA7-81B5-BDB64112780C}" type="slidenum">
              <a:rPr lang="en-GB"/>
              <a:pPr/>
              <a:t>50</a:t>
            </a:fld>
            <a:endParaRPr lang="en-GB"/>
          </a:p>
        </p:txBody>
      </p:sp>
      <p:graphicFrame>
        <p:nvGraphicFramePr>
          <p:cNvPr id="291922" name="Group 82"/>
          <p:cNvGraphicFramePr>
            <a:graphicFrameLocks noGrp="1"/>
          </p:cNvGraphicFramePr>
          <p:nvPr/>
        </p:nvGraphicFramePr>
        <p:xfrm>
          <a:off x="5638800" y="1752600"/>
          <a:ext cx="3200400" cy="4400555"/>
        </p:xfrm>
        <a:graphic>
          <a:graphicData uri="http://schemas.openxmlformats.org/drawingml/2006/table">
            <a:tbl>
              <a:tblPr/>
              <a:tblGrid>
                <a:gridCol w="633413"/>
                <a:gridCol w="2566987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Mary Dodd    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379452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002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Sarah Trapp  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070918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003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Bryan Devaux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121267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008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Carver   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378845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306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Tuan Ngo      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160252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307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Shouli Feldman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045128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1881" name="Line 41"/>
          <p:cNvSpPr>
            <a:spLocks noChangeShapeType="1"/>
          </p:cNvSpPr>
          <p:nvPr/>
        </p:nvSpPr>
        <p:spPr bwMode="auto">
          <a:xfrm>
            <a:off x="7315200" y="4953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84" name="Text Box 44"/>
          <p:cNvSpPr txBox="1">
            <a:spLocks noChangeArrowheads="1"/>
          </p:cNvSpPr>
          <p:nvPr/>
        </p:nvSpPr>
        <p:spPr bwMode="auto">
          <a:xfrm>
            <a:off x="649288" y="3529013"/>
            <a:ext cx="2133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CC3300"/>
                </a:solidFill>
              </a:rPr>
              <a:t>Harry Eagle</a:t>
            </a:r>
            <a:r>
              <a:rPr lang="en-GB" sz="1600"/>
              <a:t> </a:t>
            </a:r>
            <a:r>
              <a:rPr lang="en-GB" sz="1600">
                <a:solidFill>
                  <a:srgbClr val="0000FF"/>
                </a:solidFill>
              </a:rPr>
              <a:t>166702</a:t>
            </a:r>
          </a:p>
        </p:txBody>
      </p:sp>
      <p:sp>
        <p:nvSpPr>
          <p:cNvPr id="291885" name="Rectangle 45"/>
          <p:cNvSpPr>
            <a:spLocks noChangeArrowheads="1"/>
          </p:cNvSpPr>
          <p:nvPr/>
        </p:nvSpPr>
        <p:spPr bwMode="auto">
          <a:xfrm>
            <a:off x="3124200" y="3200400"/>
            <a:ext cx="1447800" cy="1066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0000FF"/>
                </a:solidFill>
              </a:rPr>
              <a:t>Hash</a:t>
            </a:r>
          </a:p>
          <a:p>
            <a:pPr algn="ctr"/>
            <a:r>
              <a:rPr lang="en-GB" sz="2000">
                <a:solidFill>
                  <a:srgbClr val="0000FF"/>
                </a:solidFill>
              </a:rPr>
              <a:t>Function</a:t>
            </a:r>
          </a:p>
        </p:txBody>
      </p:sp>
      <p:sp>
        <p:nvSpPr>
          <p:cNvPr id="291888" name="Line 48"/>
          <p:cNvSpPr>
            <a:spLocks noChangeShapeType="1"/>
          </p:cNvSpPr>
          <p:nvPr/>
        </p:nvSpPr>
        <p:spPr bwMode="auto">
          <a:xfrm>
            <a:off x="2654300" y="37211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91" name="Freeform 51"/>
          <p:cNvSpPr>
            <a:spLocks/>
          </p:cNvSpPr>
          <p:nvPr/>
        </p:nvSpPr>
        <p:spPr bwMode="auto">
          <a:xfrm>
            <a:off x="4572000" y="2286000"/>
            <a:ext cx="1066800" cy="1447800"/>
          </a:xfrm>
          <a:custGeom>
            <a:avLst/>
            <a:gdLst/>
            <a:ahLst/>
            <a:cxnLst>
              <a:cxn ang="0">
                <a:pos x="0" y="1392"/>
              </a:cxn>
              <a:cxn ang="0">
                <a:pos x="691" y="1393"/>
              </a:cxn>
              <a:cxn ang="0">
                <a:pos x="691" y="3"/>
              </a:cxn>
              <a:cxn ang="0">
                <a:pos x="1296" y="0"/>
              </a:cxn>
            </a:cxnLst>
            <a:rect l="0" t="0" r="r" b="b"/>
            <a:pathLst>
              <a:path w="1296" h="1393">
                <a:moveTo>
                  <a:pt x="0" y="1392"/>
                </a:moveTo>
                <a:lnTo>
                  <a:pt x="691" y="1393"/>
                </a:lnTo>
                <a:lnTo>
                  <a:pt x="691" y="3"/>
                </a:lnTo>
                <a:lnTo>
                  <a:pt x="129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1893" name="Text Box 53"/>
          <p:cNvSpPr txBox="1">
            <a:spLocks noChangeArrowheads="1"/>
          </p:cNvSpPr>
          <p:nvPr/>
        </p:nvSpPr>
        <p:spPr bwMode="auto">
          <a:xfrm>
            <a:off x="4621213" y="3409950"/>
            <a:ext cx="611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0000FF"/>
                </a:solidFill>
              </a:rPr>
              <a:t>002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Probing</a:t>
            </a:r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773C9-D8AE-4BB9-8A4C-92FFA8401317}" type="slidenum">
              <a:rPr lang="en-GB"/>
              <a:pPr/>
              <a:t>51</a:t>
            </a:fld>
            <a:endParaRPr lang="en-GB"/>
          </a:p>
        </p:txBody>
      </p:sp>
      <p:graphicFrame>
        <p:nvGraphicFramePr>
          <p:cNvPr id="302135" name="Group 1079"/>
          <p:cNvGraphicFramePr>
            <a:graphicFrameLocks noGrp="1"/>
          </p:cNvGraphicFramePr>
          <p:nvPr/>
        </p:nvGraphicFramePr>
        <p:xfrm>
          <a:off x="5638800" y="1752600"/>
          <a:ext cx="3200400" cy="4400555"/>
        </p:xfrm>
        <a:graphic>
          <a:graphicData uri="http://schemas.openxmlformats.org/drawingml/2006/table">
            <a:tbl>
              <a:tblPr/>
              <a:tblGrid>
                <a:gridCol w="633413"/>
                <a:gridCol w="2566987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Mary Dodd    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379452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002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Sarah Trapp  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070918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003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Bryan Devaux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121267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004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Harry Eagle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166702)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008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Carver   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378845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306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Tuan Ngo      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160252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307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Shouli Feldman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045128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2127" name="Line 1071"/>
          <p:cNvSpPr>
            <a:spLocks noChangeShapeType="1"/>
          </p:cNvSpPr>
          <p:nvPr/>
        </p:nvSpPr>
        <p:spPr bwMode="auto">
          <a:xfrm>
            <a:off x="7315200" y="4953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28" name="Text Box 1072"/>
          <p:cNvSpPr txBox="1">
            <a:spLocks noChangeArrowheads="1"/>
          </p:cNvSpPr>
          <p:nvPr/>
        </p:nvSpPr>
        <p:spPr bwMode="auto">
          <a:xfrm>
            <a:off x="649288" y="3529013"/>
            <a:ext cx="2133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CC3300"/>
                </a:solidFill>
              </a:rPr>
              <a:t>Harry Eagle</a:t>
            </a:r>
            <a:r>
              <a:rPr lang="en-GB" sz="1600"/>
              <a:t> </a:t>
            </a:r>
            <a:r>
              <a:rPr lang="en-GB" sz="1600">
                <a:solidFill>
                  <a:srgbClr val="0000FF"/>
                </a:solidFill>
              </a:rPr>
              <a:t>166702</a:t>
            </a:r>
          </a:p>
        </p:txBody>
      </p:sp>
      <p:sp>
        <p:nvSpPr>
          <p:cNvPr id="302129" name="Rectangle 1073"/>
          <p:cNvSpPr>
            <a:spLocks noChangeArrowheads="1"/>
          </p:cNvSpPr>
          <p:nvPr/>
        </p:nvSpPr>
        <p:spPr bwMode="auto">
          <a:xfrm>
            <a:off x="3124200" y="3200400"/>
            <a:ext cx="1447800" cy="1066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2000">
                <a:solidFill>
                  <a:srgbClr val="0000FF"/>
                </a:solidFill>
              </a:rPr>
              <a:t>Hash</a:t>
            </a:r>
          </a:p>
          <a:p>
            <a:pPr algn="ctr"/>
            <a:r>
              <a:rPr lang="en-GB" sz="2000">
                <a:solidFill>
                  <a:srgbClr val="0000FF"/>
                </a:solidFill>
              </a:rPr>
              <a:t>Function</a:t>
            </a:r>
          </a:p>
        </p:txBody>
      </p:sp>
      <p:sp>
        <p:nvSpPr>
          <p:cNvPr id="302130" name="Line 1074"/>
          <p:cNvSpPr>
            <a:spLocks noChangeShapeType="1"/>
          </p:cNvSpPr>
          <p:nvPr/>
        </p:nvSpPr>
        <p:spPr bwMode="auto">
          <a:xfrm>
            <a:off x="2654300" y="37211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31" name="Freeform 1075"/>
          <p:cNvSpPr>
            <a:spLocks/>
          </p:cNvSpPr>
          <p:nvPr/>
        </p:nvSpPr>
        <p:spPr bwMode="auto">
          <a:xfrm>
            <a:off x="4572000" y="2286000"/>
            <a:ext cx="1066800" cy="1447800"/>
          </a:xfrm>
          <a:custGeom>
            <a:avLst/>
            <a:gdLst/>
            <a:ahLst/>
            <a:cxnLst>
              <a:cxn ang="0">
                <a:pos x="0" y="1392"/>
              </a:cxn>
              <a:cxn ang="0">
                <a:pos x="691" y="1393"/>
              </a:cxn>
              <a:cxn ang="0">
                <a:pos x="691" y="3"/>
              </a:cxn>
              <a:cxn ang="0">
                <a:pos x="1296" y="0"/>
              </a:cxn>
            </a:cxnLst>
            <a:rect l="0" t="0" r="r" b="b"/>
            <a:pathLst>
              <a:path w="1296" h="1393">
                <a:moveTo>
                  <a:pt x="0" y="1392"/>
                </a:moveTo>
                <a:lnTo>
                  <a:pt x="691" y="1393"/>
                </a:lnTo>
                <a:lnTo>
                  <a:pt x="691" y="3"/>
                </a:lnTo>
                <a:lnTo>
                  <a:pt x="1296" y="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32" name="Text Box 1076"/>
          <p:cNvSpPr txBox="1">
            <a:spLocks noChangeArrowheads="1"/>
          </p:cNvSpPr>
          <p:nvPr/>
        </p:nvSpPr>
        <p:spPr bwMode="auto">
          <a:xfrm>
            <a:off x="4621213" y="3409950"/>
            <a:ext cx="611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0000FF"/>
                </a:solidFill>
              </a:rPr>
              <a:t>002</a:t>
            </a:r>
          </a:p>
        </p:txBody>
      </p:sp>
      <p:sp>
        <p:nvSpPr>
          <p:cNvPr id="302133" name="Freeform 1077"/>
          <p:cNvSpPr>
            <a:spLocks/>
          </p:cNvSpPr>
          <p:nvPr/>
        </p:nvSpPr>
        <p:spPr bwMode="auto">
          <a:xfrm>
            <a:off x="8839200" y="2286000"/>
            <a:ext cx="3048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0"/>
              </a:cxn>
              <a:cxn ang="0">
                <a:pos x="192" y="192"/>
              </a:cxn>
              <a:cxn ang="0">
                <a:pos x="0" y="192"/>
              </a:cxn>
            </a:cxnLst>
            <a:rect l="0" t="0" r="r" b="b"/>
            <a:pathLst>
              <a:path w="192" h="192">
                <a:moveTo>
                  <a:pt x="0" y="0"/>
                </a:moveTo>
                <a:lnTo>
                  <a:pt x="192" y="0"/>
                </a:lnTo>
                <a:lnTo>
                  <a:pt x="192" y="192"/>
                </a:lnTo>
                <a:lnTo>
                  <a:pt x="0" y="192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2134" name="Freeform 1078"/>
          <p:cNvSpPr>
            <a:spLocks/>
          </p:cNvSpPr>
          <p:nvPr/>
        </p:nvSpPr>
        <p:spPr bwMode="auto">
          <a:xfrm>
            <a:off x="8839200" y="2286000"/>
            <a:ext cx="304800" cy="646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0"/>
              </a:cxn>
              <a:cxn ang="0">
                <a:pos x="192" y="192"/>
              </a:cxn>
              <a:cxn ang="0">
                <a:pos x="0" y="192"/>
              </a:cxn>
            </a:cxnLst>
            <a:rect l="0" t="0" r="r" b="b"/>
            <a:pathLst>
              <a:path w="192" h="192">
                <a:moveTo>
                  <a:pt x="0" y="0"/>
                </a:moveTo>
                <a:lnTo>
                  <a:pt x="192" y="0"/>
                </a:lnTo>
                <a:lnTo>
                  <a:pt x="192" y="192"/>
                </a:lnTo>
                <a:lnTo>
                  <a:pt x="0" y="192"/>
                </a:lnTo>
              </a:path>
            </a:pathLst>
          </a:custGeom>
          <a:noFill/>
          <a:ln w="1905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Probing</a:t>
            </a:r>
          </a:p>
        </p:txBody>
      </p:sp>
      <p:sp>
        <p:nvSpPr>
          <p:cNvPr id="2938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>
                <a:solidFill>
                  <a:schemeClr val="accent2"/>
                </a:solidFill>
              </a:rPr>
              <a:t>Advantages</a:t>
            </a:r>
            <a:r>
              <a:rPr lang="en-GB"/>
              <a:t>:</a:t>
            </a:r>
          </a:p>
          <a:p>
            <a:pPr lvl="1">
              <a:buClr>
                <a:schemeClr val="tx1"/>
              </a:buClr>
            </a:pPr>
            <a:r>
              <a:rPr lang="en-GB"/>
              <a:t>quite simple to implement</a:t>
            </a:r>
          </a:p>
          <a:p>
            <a:pPr lvl="1">
              <a:buClr>
                <a:schemeClr val="tx1"/>
              </a:buClr>
            </a:pPr>
            <a:r>
              <a:rPr lang="en-GB"/>
              <a:t>data tend to remain near their home address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GB"/>
              <a:t>	(significant for disk addresses)</a:t>
            </a:r>
          </a:p>
          <a:p>
            <a:pPr lvl="1">
              <a:buClr>
                <a:schemeClr val="tx1"/>
              </a:buClr>
            </a:pPr>
            <a:endParaRPr lang="en-GB"/>
          </a:p>
          <a:p>
            <a:pPr>
              <a:buClr>
                <a:schemeClr val="tx1"/>
              </a:buClr>
            </a:pPr>
            <a:r>
              <a:rPr lang="en-GB">
                <a:solidFill>
                  <a:schemeClr val="accent2"/>
                </a:solidFill>
              </a:rPr>
              <a:t>Disadvantages</a:t>
            </a:r>
            <a:r>
              <a:rPr lang="en-GB"/>
              <a:t>:</a:t>
            </a:r>
          </a:p>
          <a:p>
            <a:pPr lvl="1"/>
            <a:r>
              <a:rPr lang="en-GB"/>
              <a:t>produces primary clustering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5EAF-7689-4E69-AA5D-67B42A4991B1}" type="slidenum">
              <a:rPr lang="en-GB"/>
              <a:pPr/>
              <a:t>52</a:t>
            </a:fld>
            <a:endParaRPr lang="en-GB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Quadratic Probing</a:t>
            </a:r>
          </a:p>
        </p:txBody>
      </p:sp>
      <p:sp>
        <p:nvSpPr>
          <p:cNvPr id="294919" name="Rectangle 7"/>
          <p:cNvSpPr>
            <a:spLocks noGrp="1" noChangeArrowheads="1"/>
          </p:cNvSpPr>
          <p:nvPr>
            <p:ph idx="1"/>
          </p:nvPr>
        </p:nvSpPr>
        <p:spPr>
          <a:xfrm>
            <a:off x="742950" y="1484313"/>
            <a:ext cx="8896350" cy="4611687"/>
          </a:xfrm>
        </p:spPr>
        <p:txBody>
          <a:bodyPr/>
          <a:lstStyle/>
          <a:p>
            <a:r>
              <a:rPr lang="en-GB"/>
              <a:t>The address increment is the </a:t>
            </a:r>
            <a:r>
              <a:rPr lang="en-GB">
                <a:solidFill>
                  <a:schemeClr val="accent2"/>
                </a:solidFill>
              </a:rPr>
              <a:t>collision probe number</a:t>
            </a:r>
            <a:r>
              <a:rPr lang="en-GB"/>
              <a:t> squared:</a:t>
            </a:r>
          </a:p>
          <a:p>
            <a:endParaRPr lang="en-GB"/>
          </a:p>
          <a:p>
            <a:pPr algn="ctr">
              <a:buFontTx/>
              <a:buNone/>
            </a:pPr>
            <a:r>
              <a:rPr lang="en-GB">
                <a:solidFill>
                  <a:schemeClr val="accent2"/>
                </a:solidFill>
              </a:rPr>
              <a:t>hp</a:t>
            </a:r>
            <a:r>
              <a:rPr lang="en-GB">
                <a:sym typeface="Wingdings" pitchFamily="2" charset="2"/>
              </a:rPr>
              <a:t>(k, i)</a:t>
            </a:r>
            <a:r>
              <a:rPr lang="en-GB"/>
              <a:t> = (</a:t>
            </a:r>
            <a:r>
              <a:rPr lang="en-GB">
                <a:solidFill>
                  <a:schemeClr val="accent2"/>
                </a:solidFill>
              </a:rPr>
              <a:t>h</a:t>
            </a:r>
            <a:r>
              <a:rPr lang="en-GB"/>
              <a:t>(k) + i</a:t>
            </a:r>
            <a:r>
              <a:rPr lang="en-GB" baseline="30000"/>
              <a:t>2</a:t>
            </a:r>
            <a:r>
              <a:rPr lang="en-GB"/>
              <a:t>) MOD m</a:t>
            </a:r>
          </a:p>
          <a:p>
            <a:endParaRPr lang="en-GB"/>
          </a:p>
          <a:p>
            <a:pPr>
              <a:buFontTx/>
              <a:buNone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403B-6747-4462-B11E-06328BC8DB8E}" type="slidenum">
              <a:rPr lang="en-GB"/>
              <a:pPr/>
              <a:t>53</a:t>
            </a:fld>
            <a:endParaRPr lang="en-GB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Quadratic Probing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>
                <a:solidFill>
                  <a:schemeClr val="accent2"/>
                </a:solidFill>
              </a:rPr>
              <a:t>Advantages</a:t>
            </a:r>
            <a:r>
              <a:rPr lang="en-GB"/>
              <a:t>:</a:t>
            </a:r>
          </a:p>
          <a:p>
            <a:pPr lvl="1">
              <a:buClr>
                <a:schemeClr val="tx1"/>
              </a:buClr>
            </a:pPr>
            <a:r>
              <a:rPr lang="en-GB"/>
              <a:t>works much better than linear probing</a:t>
            </a:r>
          </a:p>
          <a:p>
            <a:pPr lvl="1">
              <a:buClr>
                <a:schemeClr val="tx1"/>
              </a:buClr>
              <a:buFontTx/>
              <a:buNone/>
            </a:pPr>
            <a:endParaRPr lang="en-GB"/>
          </a:p>
          <a:p>
            <a:pPr>
              <a:buClr>
                <a:schemeClr val="tx1"/>
              </a:buClr>
            </a:pPr>
            <a:r>
              <a:rPr lang="en-GB">
                <a:solidFill>
                  <a:schemeClr val="accent2"/>
                </a:solidFill>
              </a:rPr>
              <a:t>Disadvantages</a:t>
            </a:r>
            <a:r>
              <a:rPr lang="en-GB"/>
              <a:t>:</a:t>
            </a:r>
          </a:p>
          <a:p>
            <a:pPr lvl="1"/>
            <a:r>
              <a:rPr lang="en-GB"/>
              <a:t>time required to square numbers</a:t>
            </a:r>
          </a:p>
          <a:p>
            <a:pPr lvl="1">
              <a:spcAft>
                <a:spcPct val="50000"/>
              </a:spcAft>
            </a:pPr>
            <a:r>
              <a:rPr lang="en-GB"/>
              <a:t>produces secondary clustering</a:t>
            </a:r>
          </a:p>
          <a:p>
            <a:pPr lvl="1" algn="ctr">
              <a:buFontTx/>
              <a:buNone/>
            </a:pPr>
            <a:r>
              <a:rPr lang="en-GB">
                <a:solidFill>
                  <a:schemeClr val="accent2"/>
                </a:solidFill>
              </a:rPr>
              <a:t>h</a:t>
            </a:r>
            <a:r>
              <a:rPr lang="en-GB"/>
              <a:t>(k</a:t>
            </a:r>
            <a:r>
              <a:rPr lang="en-GB" baseline="-25000"/>
              <a:t>1</a:t>
            </a:r>
            <a:r>
              <a:rPr lang="en-GB"/>
              <a:t>) = </a:t>
            </a:r>
            <a:r>
              <a:rPr lang="en-GB">
                <a:solidFill>
                  <a:schemeClr val="accent2"/>
                </a:solidFill>
              </a:rPr>
              <a:t>h</a:t>
            </a:r>
            <a:r>
              <a:rPr lang="en-GB"/>
              <a:t>(k</a:t>
            </a:r>
            <a:r>
              <a:rPr lang="en-GB" baseline="-25000"/>
              <a:t>2</a:t>
            </a:r>
            <a:r>
              <a:rPr lang="en-GB"/>
              <a:t>)</a:t>
            </a:r>
            <a:r>
              <a:rPr lang="en-GB" b="1"/>
              <a:t> </a:t>
            </a:r>
            <a:r>
              <a:rPr lang="en-GB" b="1">
                <a:sym typeface="Symbol" pitchFamily="18" charset="2"/>
              </a:rPr>
              <a:t> </a:t>
            </a:r>
            <a:r>
              <a:rPr lang="en-GB">
                <a:solidFill>
                  <a:schemeClr val="accent2"/>
                </a:solidFill>
              </a:rPr>
              <a:t>hp</a:t>
            </a:r>
            <a:r>
              <a:rPr lang="en-GB">
                <a:sym typeface="Wingdings" pitchFamily="2" charset="2"/>
              </a:rPr>
              <a:t>(</a:t>
            </a:r>
            <a:r>
              <a:rPr lang="en-GB"/>
              <a:t>k</a:t>
            </a:r>
            <a:r>
              <a:rPr lang="en-GB" baseline="-25000"/>
              <a:t>1</a:t>
            </a:r>
            <a:r>
              <a:rPr lang="en-GB">
                <a:sym typeface="Wingdings" pitchFamily="2" charset="2"/>
              </a:rPr>
              <a:t>, i)</a:t>
            </a:r>
            <a:r>
              <a:rPr lang="en-GB"/>
              <a:t> = </a:t>
            </a:r>
            <a:r>
              <a:rPr lang="en-GB">
                <a:solidFill>
                  <a:schemeClr val="accent2"/>
                </a:solidFill>
              </a:rPr>
              <a:t>hp</a:t>
            </a:r>
            <a:r>
              <a:rPr lang="en-GB">
                <a:sym typeface="Wingdings" pitchFamily="2" charset="2"/>
              </a:rPr>
              <a:t>(</a:t>
            </a:r>
            <a:r>
              <a:rPr lang="en-GB"/>
              <a:t>k</a:t>
            </a:r>
            <a:r>
              <a:rPr lang="en-GB" baseline="-25000"/>
              <a:t>2</a:t>
            </a:r>
            <a:r>
              <a:rPr lang="en-GB">
                <a:sym typeface="Wingdings" pitchFamily="2" charset="2"/>
              </a:rPr>
              <a:t>, i)</a:t>
            </a:r>
            <a:r>
              <a:rPr lang="en-GB"/>
              <a:t> </a:t>
            </a:r>
          </a:p>
          <a:p>
            <a:pPr lvl="1"/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4F58-06C7-457B-A907-744996E61D9A}" type="slidenum">
              <a:rPr lang="en-GB"/>
              <a:pPr/>
              <a:t>54</a:t>
            </a:fld>
            <a:endParaRPr lang="en-GB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Double Hashing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484313"/>
            <a:ext cx="8896350" cy="4611687"/>
          </a:xfrm>
        </p:spPr>
        <p:txBody>
          <a:bodyPr/>
          <a:lstStyle/>
          <a:p>
            <a:r>
              <a:rPr lang="en-GB"/>
              <a:t>Using </a:t>
            </a:r>
            <a:r>
              <a:rPr lang="en-GB">
                <a:solidFill>
                  <a:schemeClr val="accent2"/>
                </a:solidFill>
              </a:rPr>
              <a:t>two</a:t>
            </a:r>
            <a:r>
              <a:rPr lang="en-GB"/>
              <a:t> hash functions:</a:t>
            </a:r>
          </a:p>
          <a:p>
            <a:endParaRPr lang="en-GB"/>
          </a:p>
          <a:p>
            <a:pPr algn="ctr">
              <a:buFontTx/>
              <a:buNone/>
            </a:pPr>
            <a:r>
              <a:rPr lang="en-GB">
                <a:solidFill>
                  <a:schemeClr val="accent2"/>
                </a:solidFill>
              </a:rPr>
              <a:t>hp</a:t>
            </a:r>
            <a:r>
              <a:rPr lang="en-GB">
                <a:sym typeface="Wingdings" pitchFamily="2" charset="2"/>
              </a:rPr>
              <a:t>(k, i)</a:t>
            </a:r>
            <a:r>
              <a:rPr lang="en-GB"/>
              <a:t> = (</a:t>
            </a:r>
            <a:r>
              <a:rPr lang="en-GB">
                <a:solidFill>
                  <a:schemeClr val="accent2"/>
                </a:solidFill>
              </a:rPr>
              <a:t>h</a:t>
            </a:r>
            <a:r>
              <a:rPr lang="en-GB" baseline="-25000">
                <a:solidFill>
                  <a:schemeClr val="accent2"/>
                </a:solidFill>
              </a:rPr>
              <a:t>1</a:t>
            </a:r>
            <a:r>
              <a:rPr lang="en-GB"/>
              <a:t>(k) + i</a:t>
            </a:r>
            <a:r>
              <a:rPr lang="en-GB">
                <a:solidFill>
                  <a:schemeClr val="accent2"/>
                </a:solidFill>
              </a:rPr>
              <a:t>h</a:t>
            </a:r>
            <a:r>
              <a:rPr lang="en-GB" baseline="-25000">
                <a:solidFill>
                  <a:schemeClr val="accent2"/>
                </a:solidFill>
              </a:rPr>
              <a:t>2</a:t>
            </a:r>
            <a:r>
              <a:rPr lang="en-GB"/>
              <a:t>(k)) MOD m</a:t>
            </a:r>
          </a:p>
          <a:p>
            <a:endParaRPr lang="en-GB"/>
          </a:p>
          <a:p>
            <a:pPr>
              <a:buFontTx/>
              <a:buNone/>
            </a:pPr>
            <a:endParaRPr lang="en-GB" sz="32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1741-7904-464F-BB84-A010949CC5B4}" type="slidenum">
              <a:rPr lang="en-GB"/>
              <a:pPr/>
              <a:t>55</a:t>
            </a:fld>
            <a:endParaRPr lang="en-GB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Offset</a:t>
            </a:r>
          </a:p>
        </p:txBody>
      </p:sp>
      <p:sp>
        <p:nvSpPr>
          <p:cNvPr id="3010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new address is a function of the </a:t>
            </a:r>
            <a:r>
              <a:rPr lang="en-GB">
                <a:solidFill>
                  <a:schemeClr val="accent2"/>
                </a:solidFill>
              </a:rPr>
              <a:t>collision address</a:t>
            </a:r>
            <a:r>
              <a:rPr lang="en-GB"/>
              <a:t> and the </a:t>
            </a:r>
            <a:r>
              <a:rPr lang="en-GB">
                <a:solidFill>
                  <a:schemeClr val="accent2"/>
                </a:solidFill>
              </a:rPr>
              <a:t>key</a:t>
            </a:r>
            <a:r>
              <a:rPr lang="en-GB"/>
              <a:t>.</a:t>
            </a:r>
          </a:p>
          <a:p>
            <a:endParaRPr lang="en-GB"/>
          </a:p>
          <a:p>
            <a:pPr>
              <a:buFontTx/>
              <a:buNone/>
            </a:pPr>
            <a:r>
              <a:rPr lang="en-GB"/>
              <a:t>	</a:t>
            </a:r>
            <a:r>
              <a:rPr lang="en-GB" sz="2400">
                <a:solidFill>
                  <a:srgbClr val="CC3300"/>
                </a:solidFill>
              </a:rPr>
              <a:t>offset</a:t>
            </a:r>
            <a:r>
              <a:rPr lang="en-GB" sz="2400"/>
              <a:t> = [</a:t>
            </a:r>
            <a:r>
              <a:rPr lang="en-GB" sz="2400">
                <a:solidFill>
                  <a:schemeClr val="accent2"/>
                </a:solidFill>
              </a:rPr>
              <a:t>key</a:t>
            </a:r>
            <a:r>
              <a:rPr lang="en-GB" sz="2400"/>
              <a:t> / listSize]</a:t>
            </a:r>
          </a:p>
          <a:p>
            <a:pPr>
              <a:buFontTx/>
              <a:buNone/>
            </a:pPr>
            <a:r>
              <a:rPr lang="en-GB" sz="2400"/>
              <a:t>	newAddress = (</a:t>
            </a:r>
            <a:r>
              <a:rPr lang="en-GB" sz="2400">
                <a:solidFill>
                  <a:schemeClr val="accent2"/>
                </a:solidFill>
              </a:rPr>
              <a:t>collisionAddress</a:t>
            </a:r>
            <a:r>
              <a:rPr lang="en-GB" sz="2400"/>
              <a:t> + </a:t>
            </a:r>
            <a:r>
              <a:rPr lang="en-GB" sz="2400">
                <a:solidFill>
                  <a:srgbClr val="CC3300"/>
                </a:solidFill>
              </a:rPr>
              <a:t>offset</a:t>
            </a:r>
            <a:r>
              <a:rPr lang="en-GB" sz="2400"/>
              <a:t>) MOD listSize </a:t>
            </a:r>
          </a:p>
          <a:p>
            <a:pPr>
              <a:buFontTx/>
              <a:buNone/>
            </a:pPr>
            <a:endParaRPr lang="en-GB" sz="240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371E-3356-41BD-A075-C63442D17B4A}" type="slidenum">
              <a:rPr lang="en-GB"/>
              <a:pPr/>
              <a:t>56</a:t>
            </a:fld>
            <a:endParaRPr lang="en-GB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Offset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new address is a function of the </a:t>
            </a:r>
            <a:r>
              <a:rPr lang="en-GB" dirty="0">
                <a:solidFill>
                  <a:schemeClr val="accent2"/>
                </a:solidFill>
              </a:rPr>
              <a:t>collision address</a:t>
            </a:r>
            <a:r>
              <a:rPr lang="en-GB" dirty="0"/>
              <a:t> and the </a:t>
            </a:r>
            <a:r>
              <a:rPr lang="en-GB" dirty="0">
                <a:solidFill>
                  <a:schemeClr val="accent2"/>
                </a:solidFill>
              </a:rPr>
              <a:t>key</a:t>
            </a:r>
            <a:r>
              <a:rPr lang="en-GB" dirty="0"/>
              <a:t>.</a:t>
            </a:r>
          </a:p>
          <a:p>
            <a:endParaRPr lang="en-GB" dirty="0"/>
          </a:p>
          <a:p>
            <a:pPr>
              <a:buFontTx/>
              <a:buNone/>
            </a:pPr>
            <a:r>
              <a:rPr lang="en-GB" dirty="0"/>
              <a:t>	</a:t>
            </a:r>
            <a:r>
              <a:rPr lang="en-GB" sz="2400" dirty="0">
                <a:solidFill>
                  <a:srgbClr val="CC3300"/>
                </a:solidFill>
              </a:rPr>
              <a:t>offset</a:t>
            </a:r>
            <a:r>
              <a:rPr lang="en-GB" sz="2400" dirty="0"/>
              <a:t> = [</a:t>
            </a:r>
            <a:r>
              <a:rPr lang="en-GB" sz="2400" dirty="0">
                <a:solidFill>
                  <a:schemeClr val="accent2"/>
                </a:solidFill>
              </a:rPr>
              <a:t>key</a:t>
            </a:r>
            <a:r>
              <a:rPr lang="en-GB" sz="2400" dirty="0"/>
              <a:t> / </a:t>
            </a:r>
            <a:r>
              <a:rPr lang="en-GB" sz="2400" dirty="0" err="1"/>
              <a:t>listSize</a:t>
            </a:r>
            <a:r>
              <a:rPr lang="en-GB" sz="2400" dirty="0"/>
              <a:t>]</a:t>
            </a:r>
          </a:p>
          <a:p>
            <a:pPr>
              <a:buFontTx/>
              <a:buNone/>
            </a:pPr>
            <a:r>
              <a:rPr lang="en-GB" sz="2400" dirty="0"/>
              <a:t>	</a:t>
            </a:r>
            <a:r>
              <a:rPr lang="en-GB" sz="2400" dirty="0" err="1"/>
              <a:t>newAddress</a:t>
            </a:r>
            <a:r>
              <a:rPr lang="en-GB" sz="2400" dirty="0"/>
              <a:t> = (</a:t>
            </a:r>
            <a:r>
              <a:rPr lang="en-GB" sz="2400" dirty="0" err="1">
                <a:solidFill>
                  <a:schemeClr val="accent2"/>
                </a:solidFill>
              </a:rPr>
              <a:t>collisionAddress</a:t>
            </a:r>
            <a:r>
              <a:rPr lang="en-GB" sz="2400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+ </a:t>
            </a:r>
            <a:r>
              <a:rPr lang="en-GB" sz="2400" dirty="0">
                <a:solidFill>
                  <a:srgbClr val="CC3300"/>
                </a:solidFill>
              </a:rPr>
              <a:t>offset</a:t>
            </a:r>
            <a:r>
              <a:rPr lang="en-GB" sz="2400" dirty="0"/>
              <a:t>) MOD </a:t>
            </a:r>
            <a:r>
              <a:rPr lang="en-GB" sz="2400" dirty="0" err="1"/>
              <a:t>listSize</a:t>
            </a:r>
            <a:r>
              <a:rPr lang="en-GB" sz="2400" dirty="0"/>
              <a:t> </a:t>
            </a:r>
          </a:p>
          <a:p>
            <a:pPr>
              <a:buFontTx/>
              <a:buNone/>
            </a:pPr>
            <a:endParaRPr lang="en-GB" sz="2400" dirty="0"/>
          </a:p>
          <a:p>
            <a:pPr algn="ctr">
              <a:buFontTx/>
              <a:buNone/>
            </a:pPr>
            <a:r>
              <a:rPr lang="en-GB" dirty="0" smtClean="0">
                <a:solidFill>
                  <a:schemeClr val="accent2"/>
                </a:solidFill>
              </a:rPr>
              <a:t>hp</a:t>
            </a:r>
            <a:r>
              <a:rPr lang="en-GB" dirty="0" smtClean="0">
                <a:sym typeface="Wingdings" pitchFamily="2" charset="2"/>
              </a:rPr>
              <a:t>(k, </a:t>
            </a:r>
            <a:r>
              <a:rPr lang="en-GB" dirty="0" err="1" smtClean="0">
                <a:sym typeface="Wingdings" pitchFamily="2" charset="2"/>
              </a:rPr>
              <a:t>i</a:t>
            </a:r>
            <a:r>
              <a:rPr lang="en-GB" dirty="0" smtClean="0">
                <a:sym typeface="Wingdings" pitchFamily="2" charset="2"/>
              </a:rPr>
              <a:t>)</a:t>
            </a:r>
            <a:r>
              <a:rPr lang="en-GB" dirty="0" smtClean="0"/>
              <a:t> = (</a:t>
            </a:r>
            <a:r>
              <a:rPr lang="en-GB" dirty="0" smtClean="0">
                <a:solidFill>
                  <a:schemeClr val="accent2"/>
                </a:solidFill>
              </a:rPr>
              <a:t>hp</a:t>
            </a:r>
            <a:r>
              <a:rPr lang="en-GB" dirty="0" smtClean="0"/>
              <a:t>(k, i-1) + [k/m]) MOD m</a:t>
            </a:r>
          </a:p>
          <a:p>
            <a:pPr>
              <a:buFontTx/>
              <a:buNone/>
            </a:pPr>
            <a:endParaRPr lang="en-GB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17FB-BCF5-423D-A7B9-8D76F26547FF}" type="slidenum">
              <a:rPr lang="en-GB"/>
              <a:pPr/>
              <a:t>57</a:t>
            </a:fld>
            <a:endParaRPr lang="en-GB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</a:t>
            </a:r>
            <a:r>
              <a:rPr lang="en-GB" dirty="0" smtClean="0"/>
              <a:t>Resolution/Chaining</a:t>
            </a:r>
            <a:endParaRPr lang="en-GB" dirty="0"/>
          </a:p>
        </p:txBody>
      </p:sp>
      <p:sp>
        <p:nvSpPr>
          <p:cNvPr id="3041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>
                <a:solidFill>
                  <a:schemeClr val="accent2"/>
                </a:solidFill>
              </a:rPr>
              <a:t>Major disadvantage of Open Addressing</a:t>
            </a:r>
            <a:r>
              <a:rPr lang="en-GB" dirty="0"/>
              <a:t>: each collision resolution increases the probability for future collisions.</a:t>
            </a:r>
          </a:p>
          <a:p>
            <a:pPr>
              <a:buFontTx/>
              <a:buNone/>
            </a:pPr>
            <a:r>
              <a:rPr lang="en-GB" dirty="0">
                <a:sym typeface="Symbol" pitchFamily="18" charset="2"/>
              </a:rPr>
              <a:t>	</a:t>
            </a:r>
            <a:r>
              <a:rPr lang="en-GB" sz="2400" dirty="0">
                <a:sym typeface="Symbol" pitchFamily="18" charset="2"/>
              </a:rPr>
              <a:t> use </a:t>
            </a:r>
            <a:r>
              <a:rPr lang="en-GB" sz="2400" dirty="0">
                <a:solidFill>
                  <a:schemeClr val="accent2"/>
                </a:solidFill>
                <a:sym typeface="Symbol" pitchFamily="18" charset="2"/>
              </a:rPr>
              <a:t>linked lists</a:t>
            </a:r>
            <a:r>
              <a:rPr lang="en-GB" sz="2400" dirty="0">
                <a:sym typeface="Symbol" pitchFamily="18" charset="2"/>
              </a:rPr>
              <a:t> to store synonyms</a:t>
            </a:r>
            <a:endParaRPr lang="en-GB" sz="2400" dirty="0"/>
          </a:p>
          <a:p>
            <a:pPr>
              <a:buFontTx/>
              <a:buNone/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D155-BFBB-4DC1-B2A7-27502D2B08BF}" type="slidenum">
              <a:rPr lang="en-GB"/>
              <a:pPr/>
              <a:t>58</a:t>
            </a:fld>
            <a:endParaRPr lang="en-GB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Linked List Resolution</a:t>
            </a:r>
          </a:p>
        </p:txBody>
      </p:sp>
      <p:sp>
        <p:nvSpPr>
          <p:cNvPr id="1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D311-FF64-4CE0-91B1-81C186AEB1A0}" type="slidenum">
              <a:rPr lang="en-GB"/>
              <a:pPr/>
              <a:t>59</a:t>
            </a:fld>
            <a:endParaRPr lang="en-GB"/>
          </a:p>
        </p:txBody>
      </p:sp>
      <p:graphicFrame>
        <p:nvGraphicFramePr>
          <p:cNvPr id="305369" name="Group 217"/>
          <p:cNvGraphicFramePr>
            <a:graphicFrameLocks noGrp="1"/>
          </p:cNvGraphicFramePr>
          <p:nvPr/>
        </p:nvGraphicFramePr>
        <p:xfrm>
          <a:off x="1676400" y="1752600"/>
          <a:ext cx="3505200" cy="4397379"/>
        </p:xfrm>
        <a:graphic>
          <a:graphicData uri="http://schemas.openxmlformats.org/drawingml/2006/table">
            <a:tbl>
              <a:tblPr/>
              <a:tblGrid>
                <a:gridCol w="635000"/>
                <a:gridCol w="2565400"/>
                <a:gridCol w="304800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Mary Dodd    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379452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002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Sarah Trapp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070918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003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Bryan Devaux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121267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008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John Carver   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378845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306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Tuan Ngo      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160252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307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Shouli Feldman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045128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5199" name="Line 47"/>
          <p:cNvSpPr>
            <a:spLocks noChangeShapeType="1"/>
          </p:cNvSpPr>
          <p:nvPr/>
        </p:nvSpPr>
        <p:spPr bwMode="auto">
          <a:xfrm>
            <a:off x="3427413" y="5029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5277" name="Group 125"/>
          <p:cNvGrpSpPr>
            <a:grpSpLocks/>
          </p:cNvGrpSpPr>
          <p:nvPr/>
        </p:nvGrpSpPr>
        <p:grpSpPr bwMode="auto">
          <a:xfrm>
            <a:off x="4876800" y="1752600"/>
            <a:ext cx="304800" cy="338138"/>
            <a:chOff x="3456" y="2256"/>
            <a:chExt cx="192" cy="216"/>
          </a:xfrm>
        </p:grpSpPr>
        <p:sp>
          <p:nvSpPr>
            <p:cNvPr id="305278" name="Rectangle 126"/>
            <p:cNvSpPr>
              <a:spLocks noChangeArrowheads="1"/>
            </p:cNvSpPr>
            <p:nvPr/>
          </p:nvSpPr>
          <p:spPr bwMode="auto">
            <a:xfrm>
              <a:off x="3456" y="2256"/>
              <a:ext cx="192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279" name="Line 127"/>
            <p:cNvSpPr>
              <a:spLocks noChangeShapeType="1"/>
            </p:cNvSpPr>
            <p:nvPr/>
          </p:nvSpPr>
          <p:spPr bwMode="auto">
            <a:xfrm flipV="1"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280" name="Line 128"/>
            <p:cNvSpPr>
              <a:spLocks noChangeShapeType="1"/>
            </p:cNvSpPr>
            <p:nvPr/>
          </p:nvSpPr>
          <p:spPr bwMode="auto">
            <a:xfrm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5282" name="Group 130"/>
          <p:cNvGrpSpPr>
            <a:grpSpLocks/>
          </p:cNvGrpSpPr>
          <p:nvPr/>
        </p:nvGrpSpPr>
        <p:grpSpPr bwMode="auto">
          <a:xfrm>
            <a:off x="4876800" y="2428875"/>
            <a:ext cx="304800" cy="336550"/>
            <a:chOff x="3456" y="2256"/>
            <a:chExt cx="192" cy="216"/>
          </a:xfrm>
        </p:grpSpPr>
        <p:sp>
          <p:nvSpPr>
            <p:cNvPr id="305283" name="Rectangle 131"/>
            <p:cNvSpPr>
              <a:spLocks noChangeArrowheads="1"/>
            </p:cNvSpPr>
            <p:nvPr/>
          </p:nvSpPr>
          <p:spPr bwMode="auto">
            <a:xfrm>
              <a:off x="3456" y="2256"/>
              <a:ext cx="192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284" name="Line 132"/>
            <p:cNvSpPr>
              <a:spLocks noChangeShapeType="1"/>
            </p:cNvSpPr>
            <p:nvPr/>
          </p:nvSpPr>
          <p:spPr bwMode="auto">
            <a:xfrm flipV="1"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285" name="Line 133"/>
            <p:cNvSpPr>
              <a:spLocks noChangeShapeType="1"/>
            </p:cNvSpPr>
            <p:nvPr/>
          </p:nvSpPr>
          <p:spPr bwMode="auto">
            <a:xfrm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5286" name="Group 134"/>
          <p:cNvGrpSpPr>
            <a:grpSpLocks/>
          </p:cNvGrpSpPr>
          <p:nvPr/>
        </p:nvGrpSpPr>
        <p:grpSpPr bwMode="auto">
          <a:xfrm>
            <a:off x="4876800" y="3781425"/>
            <a:ext cx="304800" cy="333375"/>
            <a:chOff x="3456" y="2256"/>
            <a:chExt cx="192" cy="216"/>
          </a:xfrm>
        </p:grpSpPr>
        <p:sp>
          <p:nvSpPr>
            <p:cNvPr id="305287" name="Rectangle 135"/>
            <p:cNvSpPr>
              <a:spLocks noChangeArrowheads="1"/>
            </p:cNvSpPr>
            <p:nvPr/>
          </p:nvSpPr>
          <p:spPr bwMode="auto">
            <a:xfrm>
              <a:off x="3456" y="2256"/>
              <a:ext cx="192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288" name="Line 136"/>
            <p:cNvSpPr>
              <a:spLocks noChangeShapeType="1"/>
            </p:cNvSpPr>
            <p:nvPr/>
          </p:nvSpPr>
          <p:spPr bwMode="auto">
            <a:xfrm flipV="1"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289" name="Line 137"/>
            <p:cNvSpPr>
              <a:spLocks noChangeShapeType="1"/>
            </p:cNvSpPr>
            <p:nvPr/>
          </p:nvSpPr>
          <p:spPr bwMode="auto">
            <a:xfrm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5290" name="Group 138"/>
          <p:cNvGrpSpPr>
            <a:grpSpLocks/>
          </p:cNvGrpSpPr>
          <p:nvPr/>
        </p:nvGrpSpPr>
        <p:grpSpPr bwMode="auto">
          <a:xfrm>
            <a:off x="4876800" y="2762250"/>
            <a:ext cx="304800" cy="342900"/>
            <a:chOff x="3456" y="2256"/>
            <a:chExt cx="192" cy="216"/>
          </a:xfrm>
        </p:grpSpPr>
        <p:sp>
          <p:nvSpPr>
            <p:cNvPr id="305291" name="Rectangle 139"/>
            <p:cNvSpPr>
              <a:spLocks noChangeArrowheads="1"/>
            </p:cNvSpPr>
            <p:nvPr/>
          </p:nvSpPr>
          <p:spPr bwMode="auto">
            <a:xfrm>
              <a:off x="3456" y="2256"/>
              <a:ext cx="192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292" name="Line 140"/>
            <p:cNvSpPr>
              <a:spLocks noChangeShapeType="1"/>
            </p:cNvSpPr>
            <p:nvPr/>
          </p:nvSpPr>
          <p:spPr bwMode="auto">
            <a:xfrm flipV="1"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293" name="Line 141"/>
            <p:cNvSpPr>
              <a:spLocks noChangeShapeType="1"/>
            </p:cNvSpPr>
            <p:nvPr/>
          </p:nvSpPr>
          <p:spPr bwMode="auto">
            <a:xfrm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5294" name="Group 142"/>
          <p:cNvGrpSpPr>
            <a:grpSpLocks/>
          </p:cNvGrpSpPr>
          <p:nvPr/>
        </p:nvGrpSpPr>
        <p:grpSpPr bwMode="auto">
          <a:xfrm>
            <a:off x="4876800" y="3105150"/>
            <a:ext cx="304800" cy="338138"/>
            <a:chOff x="3456" y="2256"/>
            <a:chExt cx="192" cy="216"/>
          </a:xfrm>
        </p:grpSpPr>
        <p:sp>
          <p:nvSpPr>
            <p:cNvPr id="305295" name="Rectangle 143"/>
            <p:cNvSpPr>
              <a:spLocks noChangeArrowheads="1"/>
            </p:cNvSpPr>
            <p:nvPr/>
          </p:nvSpPr>
          <p:spPr bwMode="auto">
            <a:xfrm>
              <a:off x="3456" y="2256"/>
              <a:ext cx="192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296" name="Line 144"/>
            <p:cNvSpPr>
              <a:spLocks noChangeShapeType="1"/>
            </p:cNvSpPr>
            <p:nvPr/>
          </p:nvSpPr>
          <p:spPr bwMode="auto">
            <a:xfrm flipV="1"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297" name="Line 145"/>
            <p:cNvSpPr>
              <a:spLocks noChangeShapeType="1"/>
            </p:cNvSpPr>
            <p:nvPr/>
          </p:nvSpPr>
          <p:spPr bwMode="auto">
            <a:xfrm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5298" name="Group 146"/>
          <p:cNvGrpSpPr>
            <a:grpSpLocks/>
          </p:cNvGrpSpPr>
          <p:nvPr/>
        </p:nvGrpSpPr>
        <p:grpSpPr bwMode="auto">
          <a:xfrm>
            <a:off x="4876800" y="3444875"/>
            <a:ext cx="304800" cy="336550"/>
            <a:chOff x="3456" y="2256"/>
            <a:chExt cx="192" cy="216"/>
          </a:xfrm>
        </p:grpSpPr>
        <p:sp>
          <p:nvSpPr>
            <p:cNvPr id="305299" name="Rectangle 147"/>
            <p:cNvSpPr>
              <a:spLocks noChangeArrowheads="1"/>
            </p:cNvSpPr>
            <p:nvPr/>
          </p:nvSpPr>
          <p:spPr bwMode="auto">
            <a:xfrm>
              <a:off x="3456" y="2256"/>
              <a:ext cx="192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300" name="Line 148"/>
            <p:cNvSpPr>
              <a:spLocks noChangeShapeType="1"/>
            </p:cNvSpPr>
            <p:nvPr/>
          </p:nvSpPr>
          <p:spPr bwMode="auto">
            <a:xfrm flipV="1"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301" name="Line 149"/>
            <p:cNvSpPr>
              <a:spLocks noChangeShapeType="1"/>
            </p:cNvSpPr>
            <p:nvPr/>
          </p:nvSpPr>
          <p:spPr bwMode="auto">
            <a:xfrm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5303" name="Group 151"/>
          <p:cNvGrpSpPr>
            <a:grpSpLocks/>
          </p:cNvGrpSpPr>
          <p:nvPr/>
        </p:nvGrpSpPr>
        <p:grpSpPr bwMode="auto">
          <a:xfrm>
            <a:off x="4876800" y="4114800"/>
            <a:ext cx="304800" cy="342900"/>
            <a:chOff x="3456" y="2256"/>
            <a:chExt cx="192" cy="216"/>
          </a:xfrm>
        </p:grpSpPr>
        <p:sp>
          <p:nvSpPr>
            <p:cNvPr id="305304" name="Rectangle 152"/>
            <p:cNvSpPr>
              <a:spLocks noChangeArrowheads="1"/>
            </p:cNvSpPr>
            <p:nvPr/>
          </p:nvSpPr>
          <p:spPr bwMode="auto">
            <a:xfrm>
              <a:off x="3456" y="2256"/>
              <a:ext cx="192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305" name="Line 153"/>
            <p:cNvSpPr>
              <a:spLocks noChangeShapeType="1"/>
            </p:cNvSpPr>
            <p:nvPr/>
          </p:nvSpPr>
          <p:spPr bwMode="auto">
            <a:xfrm flipV="1"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306" name="Line 154"/>
            <p:cNvSpPr>
              <a:spLocks noChangeShapeType="1"/>
            </p:cNvSpPr>
            <p:nvPr/>
          </p:nvSpPr>
          <p:spPr bwMode="auto">
            <a:xfrm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5307" name="Group 155"/>
          <p:cNvGrpSpPr>
            <a:grpSpLocks/>
          </p:cNvGrpSpPr>
          <p:nvPr/>
        </p:nvGrpSpPr>
        <p:grpSpPr bwMode="auto">
          <a:xfrm>
            <a:off x="4876800" y="4457700"/>
            <a:ext cx="304800" cy="336550"/>
            <a:chOff x="3456" y="2256"/>
            <a:chExt cx="192" cy="216"/>
          </a:xfrm>
        </p:grpSpPr>
        <p:sp>
          <p:nvSpPr>
            <p:cNvPr id="305308" name="Rectangle 156"/>
            <p:cNvSpPr>
              <a:spLocks noChangeArrowheads="1"/>
            </p:cNvSpPr>
            <p:nvPr/>
          </p:nvSpPr>
          <p:spPr bwMode="auto">
            <a:xfrm>
              <a:off x="3456" y="2256"/>
              <a:ext cx="192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309" name="Line 157"/>
            <p:cNvSpPr>
              <a:spLocks noChangeShapeType="1"/>
            </p:cNvSpPr>
            <p:nvPr/>
          </p:nvSpPr>
          <p:spPr bwMode="auto">
            <a:xfrm flipV="1"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310" name="Line 158"/>
            <p:cNvSpPr>
              <a:spLocks noChangeShapeType="1"/>
            </p:cNvSpPr>
            <p:nvPr/>
          </p:nvSpPr>
          <p:spPr bwMode="auto">
            <a:xfrm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5311" name="Group 159"/>
          <p:cNvGrpSpPr>
            <a:grpSpLocks/>
          </p:cNvGrpSpPr>
          <p:nvPr/>
        </p:nvGrpSpPr>
        <p:grpSpPr bwMode="auto">
          <a:xfrm>
            <a:off x="4876800" y="5476875"/>
            <a:ext cx="304800" cy="333375"/>
            <a:chOff x="3456" y="2256"/>
            <a:chExt cx="192" cy="216"/>
          </a:xfrm>
        </p:grpSpPr>
        <p:sp>
          <p:nvSpPr>
            <p:cNvPr id="305312" name="Rectangle 160"/>
            <p:cNvSpPr>
              <a:spLocks noChangeArrowheads="1"/>
            </p:cNvSpPr>
            <p:nvPr/>
          </p:nvSpPr>
          <p:spPr bwMode="auto">
            <a:xfrm>
              <a:off x="3456" y="2256"/>
              <a:ext cx="192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313" name="Line 161"/>
            <p:cNvSpPr>
              <a:spLocks noChangeShapeType="1"/>
            </p:cNvSpPr>
            <p:nvPr/>
          </p:nvSpPr>
          <p:spPr bwMode="auto">
            <a:xfrm flipV="1"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314" name="Line 162"/>
            <p:cNvSpPr>
              <a:spLocks noChangeShapeType="1"/>
            </p:cNvSpPr>
            <p:nvPr/>
          </p:nvSpPr>
          <p:spPr bwMode="auto">
            <a:xfrm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5315" name="Group 163"/>
          <p:cNvGrpSpPr>
            <a:grpSpLocks/>
          </p:cNvGrpSpPr>
          <p:nvPr/>
        </p:nvGrpSpPr>
        <p:grpSpPr bwMode="auto">
          <a:xfrm>
            <a:off x="4876800" y="5810250"/>
            <a:ext cx="304800" cy="333375"/>
            <a:chOff x="3456" y="2256"/>
            <a:chExt cx="192" cy="216"/>
          </a:xfrm>
        </p:grpSpPr>
        <p:sp>
          <p:nvSpPr>
            <p:cNvPr id="305316" name="Rectangle 164"/>
            <p:cNvSpPr>
              <a:spLocks noChangeArrowheads="1"/>
            </p:cNvSpPr>
            <p:nvPr/>
          </p:nvSpPr>
          <p:spPr bwMode="auto">
            <a:xfrm>
              <a:off x="3456" y="2256"/>
              <a:ext cx="192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317" name="Line 165"/>
            <p:cNvSpPr>
              <a:spLocks noChangeShapeType="1"/>
            </p:cNvSpPr>
            <p:nvPr/>
          </p:nvSpPr>
          <p:spPr bwMode="auto">
            <a:xfrm flipV="1"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318" name="Line 166"/>
            <p:cNvSpPr>
              <a:spLocks noChangeShapeType="1"/>
            </p:cNvSpPr>
            <p:nvPr/>
          </p:nvSpPr>
          <p:spPr bwMode="auto">
            <a:xfrm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05370" name="Group 218"/>
          <p:cNvGraphicFramePr>
            <a:graphicFrameLocks noGrp="1"/>
          </p:cNvGraphicFramePr>
          <p:nvPr/>
        </p:nvGraphicFramePr>
        <p:xfrm>
          <a:off x="5468938" y="2084388"/>
          <a:ext cx="2876550" cy="354013"/>
        </p:xfrm>
        <a:graphic>
          <a:graphicData uri="http://schemas.openxmlformats.org/drawingml/2006/table">
            <a:tbl>
              <a:tblPr/>
              <a:tblGrid>
                <a:gridCol w="2571750"/>
                <a:gridCol w="304800"/>
              </a:tblGrid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Harry Eagle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166702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5371" name="Group 219"/>
          <p:cNvGraphicFramePr>
            <a:graphicFrameLocks noGrp="1"/>
          </p:cNvGraphicFramePr>
          <p:nvPr/>
        </p:nvGraphicFramePr>
        <p:xfrm>
          <a:off x="5461000" y="2720975"/>
          <a:ext cx="2876550" cy="354013"/>
        </p:xfrm>
        <a:graphic>
          <a:graphicData uri="http://schemas.openxmlformats.org/drawingml/2006/table">
            <a:tbl>
              <a:tblPr/>
              <a:tblGrid>
                <a:gridCol w="2571750"/>
                <a:gridCol w="304800"/>
              </a:tblGrid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ahoma" pitchFamily="34" charset="0"/>
                        </a:rPr>
                        <a:t>Chris Walljasper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572556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05357" name="Group 205"/>
          <p:cNvGrpSpPr>
            <a:grpSpLocks/>
          </p:cNvGrpSpPr>
          <p:nvPr/>
        </p:nvGrpSpPr>
        <p:grpSpPr bwMode="auto">
          <a:xfrm>
            <a:off x="8032750" y="2720975"/>
            <a:ext cx="304800" cy="347663"/>
            <a:chOff x="3456" y="2256"/>
            <a:chExt cx="192" cy="216"/>
          </a:xfrm>
        </p:grpSpPr>
        <p:sp>
          <p:nvSpPr>
            <p:cNvPr id="305358" name="Rectangle 206"/>
            <p:cNvSpPr>
              <a:spLocks noChangeArrowheads="1"/>
            </p:cNvSpPr>
            <p:nvPr/>
          </p:nvSpPr>
          <p:spPr bwMode="auto">
            <a:xfrm>
              <a:off x="3456" y="2256"/>
              <a:ext cx="192" cy="2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359" name="Line 207"/>
            <p:cNvSpPr>
              <a:spLocks noChangeShapeType="1"/>
            </p:cNvSpPr>
            <p:nvPr/>
          </p:nvSpPr>
          <p:spPr bwMode="auto">
            <a:xfrm flipV="1"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5360" name="Line 208"/>
            <p:cNvSpPr>
              <a:spLocks noChangeShapeType="1"/>
            </p:cNvSpPr>
            <p:nvPr/>
          </p:nvSpPr>
          <p:spPr bwMode="auto">
            <a:xfrm>
              <a:off x="3456" y="2256"/>
              <a:ext cx="192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5361" name="Line 209"/>
          <p:cNvSpPr>
            <a:spLocks noChangeShapeType="1"/>
          </p:cNvSpPr>
          <p:nvPr/>
        </p:nvSpPr>
        <p:spPr bwMode="auto">
          <a:xfrm>
            <a:off x="5029200" y="2262188"/>
            <a:ext cx="441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5363" name="Text Box 211"/>
          <p:cNvSpPr txBox="1">
            <a:spLocks noChangeArrowheads="1"/>
          </p:cNvSpPr>
          <p:nvPr/>
        </p:nvSpPr>
        <p:spPr bwMode="auto">
          <a:xfrm>
            <a:off x="5943600" y="37338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0000FF"/>
                </a:solidFill>
              </a:rPr>
              <a:t>overflow area</a:t>
            </a:r>
          </a:p>
        </p:txBody>
      </p:sp>
      <p:sp>
        <p:nvSpPr>
          <p:cNvPr id="305364" name="Text Box 212"/>
          <p:cNvSpPr txBox="1">
            <a:spLocks noChangeArrowheads="1"/>
          </p:cNvSpPr>
          <p:nvPr/>
        </p:nvSpPr>
        <p:spPr bwMode="auto">
          <a:xfrm>
            <a:off x="5954713" y="4381500"/>
            <a:ext cx="1677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prime area</a:t>
            </a:r>
          </a:p>
        </p:txBody>
      </p:sp>
      <p:sp>
        <p:nvSpPr>
          <p:cNvPr id="305365" name="AutoShape 213"/>
          <p:cNvSpPr>
            <a:spLocks noChangeArrowheads="1"/>
          </p:cNvSpPr>
          <p:nvPr/>
        </p:nvSpPr>
        <p:spPr bwMode="auto">
          <a:xfrm>
            <a:off x="5410200" y="44958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367" name="AutoShape 215"/>
          <p:cNvSpPr>
            <a:spLocks noChangeArrowheads="1"/>
          </p:cNvSpPr>
          <p:nvPr/>
        </p:nvSpPr>
        <p:spPr bwMode="auto">
          <a:xfrm rot="5400000">
            <a:off x="6629400" y="32766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368" name="Freeform 216"/>
          <p:cNvSpPr>
            <a:spLocks/>
          </p:cNvSpPr>
          <p:nvPr/>
        </p:nvSpPr>
        <p:spPr bwMode="auto">
          <a:xfrm>
            <a:off x="5743575" y="2276475"/>
            <a:ext cx="2447925" cy="431800"/>
          </a:xfrm>
          <a:custGeom>
            <a:avLst/>
            <a:gdLst/>
            <a:ahLst/>
            <a:cxnLst>
              <a:cxn ang="0">
                <a:pos x="1451" y="0"/>
              </a:cxn>
              <a:cxn ang="0">
                <a:pos x="1451" y="182"/>
              </a:cxn>
              <a:cxn ang="0">
                <a:pos x="0" y="182"/>
              </a:cxn>
              <a:cxn ang="0">
                <a:pos x="0" y="272"/>
              </a:cxn>
            </a:cxnLst>
            <a:rect l="0" t="0" r="r" b="b"/>
            <a:pathLst>
              <a:path w="1451" h="272">
                <a:moveTo>
                  <a:pt x="1451" y="0"/>
                </a:moveTo>
                <a:lnTo>
                  <a:pt x="1451" y="182"/>
                </a:lnTo>
                <a:lnTo>
                  <a:pt x="0" y="182"/>
                </a:lnTo>
                <a:lnTo>
                  <a:pt x="0" y="272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2618" y="304800"/>
            <a:ext cx="8417401" cy="1143000"/>
          </a:xfrm>
        </p:spPr>
        <p:txBody>
          <a:bodyPr/>
          <a:lstStyle/>
          <a:p>
            <a:r>
              <a:rPr lang="en-US"/>
              <a:t>Search Algorithms</a:t>
            </a:r>
          </a:p>
        </p:txBody>
      </p:sp>
      <p:pic>
        <p:nvPicPr>
          <p:cNvPr id="4423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42712" y="1549401"/>
            <a:ext cx="8004784" cy="46640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Bucket Hashing</a:t>
            </a:r>
          </a:p>
        </p:txBody>
      </p:sp>
      <p:sp>
        <p:nvSpPr>
          <p:cNvPr id="30720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Hashing data to </a:t>
            </a:r>
            <a:r>
              <a:rPr lang="en-GB">
                <a:solidFill>
                  <a:schemeClr val="accent2"/>
                </a:solidFill>
              </a:rPr>
              <a:t>buckets</a:t>
            </a:r>
            <a:r>
              <a:rPr lang="en-GB"/>
              <a:t> that can hold multiple pieces of data.</a:t>
            </a:r>
          </a:p>
          <a:p>
            <a:endParaRPr lang="en-GB"/>
          </a:p>
          <a:p>
            <a:r>
              <a:rPr lang="en-GB"/>
              <a:t>Each bucket has an address and </a:t>
            </a:r>
            <a:r>
              <a:rPr lang="en-GB">
                <a:solidFill>
                  <a:schemeClr val="accent2"/>
                </a:solidFill>
              </a:rPr>
              <a:t>collisions are postponed</a:t>
            </a:r>
            <a:r>
              <a:rPr lang="en-GB"/>
              <a:t> until the bucket is full.	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831D-5820-459A-A0FB-E088F0EC2B51}" type="slidenum">
              <a:rPr lang="en-GB"/>
              <a:pPr/>
              <a:t>60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Bucket Hashing</a:t>
            </a:r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889C-F60E-426B-AE20-FE29566B461B}" type="slidenum">
              <a:rPr lang="en-GB"/>
              <a:pPr/>
              <a:t>61</a:t>
            </a:fld>
            <a:endParaRPr lang="en-GB"/>
          </a:p>
        </p:txBody>
      </p:sp>
      <p:graphicFrame>
        <p:nvGraphicFramePr>
          <p:cNvPr id="306434" name="Group 258"/>
          <p:cNvGraphicFramePr>
            <a:graphicFrameLocks noGrp="1"/>
          </p:cNvGraphicFramePr>
          <p:nvPr/>
        </p:nvGraphicFramePr>
        <p:xfrm>
          <a:off x="2133600" y="1752600"/>
          <a:ext cx="3201988" cy="4519616"/>
        </p:xfrm>
        <a:graphic>
          <a:graphicData uri="http://schemas.openxmlformats.org/drawingml/2006/table">
            <a:tbl>
              <a:tblPr/>
              <a:tblGrid>
                <a:gridCol w="633413"/>
                <a:gridCol w="2568575"/>
              </a:tblGrid>
              <a:tr h="33972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Mary Dodd    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379452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36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36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365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002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Sarah Trapp  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070918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Harry Eagle   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166702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Ann Georgis  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367173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003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Bryan Devaux  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121267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36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Chris Walljasper(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572556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307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Shouli Feldman (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045128</a:t>
                      </a:r>
                      <a:r>
                        <a:rPr kumimoji="0" lang="en-GB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338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</a:tbl>
          </a:graphicData>
        </a:graphic>
      </p:graphicFrame>
      <p:sp>
        <p:nvSpPr>
          <p:cNvPr id="306238" name="Line 62"/>
          <p:cNvSpPr>
            <a:spLocks noChangeShapeType="1"/>
          </p:cNvSpPr>
          <p:nvPr/>
        </p:nvSpPr>
        <p:spPr bwMode="auto">
          <a:xfrm>
            <a:off x="3810000" y="4876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333" name="AutoShape 157"/>
          <p:cNvSpPr>
            <a:spLocks noChangeArrowheads="1"/>
          </p:cNvSpPr>
          <p:nvPr/>
        </p:nvSpPr>
        <p:spPr bwMode="auto">
          <a:xfrm>
            <a:off x="5561013" y="3617913"/>
            <a:ext cx="763587" cy="838200"/>
          </a:xfrm>
          <a:prstGeom prst="curvedLeftArrow">
            <a:avLst>
              <a:gd name="adj1" fmla="val 21954"/>
              <a:gd name="adj2" fmla="val 4390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334" name="Text Box 158"/>
          <p:cNvSpPr txBox="1">
            <a:spLocks noChangeArrowheads="1"/>
          </p:cNvSpPr>
          <p:nvPr/>
        </p:nvSpPr>
        <p:spPr bwMode="auto">
          <a:xfrm>
            <a:off x="6400800" y="3810000"/>
            <a:ext cx="224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linear probing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Hashing</a:t>
            </a:r>
            <a:endParaRPr lang="en-GB" dirty="0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889C-F60E-426B-AE20-FE29566B461B}" type="slidenum">
              <a:rPr lang="en-GB"/>
              <a:pPr/>
              <a:t>62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2946400"/>
            <a:ext cx="9902825" cy="11430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Indexing = Hashing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Readings</a:t>
            </a:r>
            <a:endParaRPr lang="en-GB" dirty="0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889C-F60E-426B-AE20-FE29566B461B}" type="slidenum">
              <a:rPr lang="en-GB"/>
              <a:pPr/>
              <a:t>63</a:t>
            </a:fld>
            <a:endParaRPr lang="en-GB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2946400"/>
            <a:ext cx="9902825" cy="1143000"/>
          </a:xfrm>
          <a:prstGeom prst="rect">
            <a:avLst/>
          </a:prstGeom>
        </p:spPr>
        <p:txBody>
          <a:bodyPr vert="horz" lIns="91440" rIns="45720" rtlCol="0" anchor="ctr">
            <a:normAutofit fontScale="92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3" fontAlgn="auto">
              <a:spcAft>
                <a:spcPts val="0"/>
              </a:spcAft>
            </a:pPr>
            <a:r>
              <a:rPr kumimoji="0" lang="en-GB" sz="4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Ch. 9 Growth Functions</a:t>
            </a:r>
          </a:p>
          <a:p>
            <a:pPr lvl="3" fontAlgn="auto">
              <a:spcAft>
                <a:spcPts val="0"/>
              </a:spcAft>
            </a:pPr>
            <a:r>
              <a:rPr lang="en-GB" sz="4500" b="1" dirty="0" smtClean="0">
                <a:latin typeface="+mj-lt"/>
                <a:ea typeface="+mj-ea"/>
                <a:cs typeface="+mj-cs"/>
              </a:rPr>
              <a:t>Ch. 10 Graphs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889C-F60E-426B-AE20-FE29566B461B}" type="slidenum">
              <a:rPr lang="en-GB"/>
              <a:pPr/>
              <a:t>64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20700" y="1828800"/>
            <a:ext cx="6413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Concepts of Data Structures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Stack and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and Linked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Recursion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Trees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Sorting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Searching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902825" cy="1143000"/>
          </a:xfrm>
        </p:spPr>
        <p:txBody>
          <a:bodyPr/>
          <a:lstStyle/>
          <a:p>
            <a:pPr algn="ctr"/>
            <a:r>
              <a:rPr lang="en-GB" dirty="0" smtClean="0"/>
              <a:t>Thank You.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Binary </a:t>
            </a:r>
            <a:r>
              <a:rPr lang="en-US" sz="4000" dirty="0" smtClean="0"/>
              <a:t>Search</a:t>
            </a:r>
            <a:endParaRPr lang="en-US" sz="4000" dirty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A </a:t>
            </a:r>
            <a:r>
              <a:rPr lang="en-US" sz="4400" b="1" dirty="0">
                <a:solidFill>
                  <a:srgbClr val="FF0000"/>
                </a:solidFill>
              </a:rPr>
              <a:t>binary search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/>
              <a:t>looks for an item in a list using a divide-and-conquer strategy</a:t>
            </a:r>
          </a:p>
          <a:p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236" y="152400"/>
            <a:ext cx="8417401" cy="1143000"/>
          </a:xfrm>
        </p:spPr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30200" y="1524000"/>
            <a:ext cx="9118600" cy="5334000"/>
          </a:xfrm>
        </p:spPr>
        <p:txBody>
          <a:bodyPr/>
          <a:lstStyle/>
          <a:p>
            <a:pPr lvl="1">
              <a:spcBef>
                <a:spcPct val="40000"/>
              </a:spcBef>
            </a:pPr>
            <a:r>
              <a:rPr lang="en-US" sz="2500" dirty="0"/>
              <a:t>Binary search algorithm assumes that the items in the array being searched are </a:t>
            </a:r>
            <a:r>
              <a:rPr lang="en-US" sz="2500" b="1" dirty="0"/>
              <a:t>sorted</a:t>
            </a:r>
          </a:p>
          <a:p>
            <a:pPr lvl="1">
              <a:spcBef>
                <a:spcPct val="40000"/>
              </a:spcBef>
            </a:pPr>
            <a:r>
              <a:rPr lang="en-US" sz="2500" dirty="0"/>
              <a:t>The algorithm </a:t>
            </a:r>
            <a:r>
              <a:rPr lang="en-US" sz="2500" b="1" dirty="0"/>
              <a:t>begins at the middle</a:t>
            </a:r>
            <a:r>
              <a:rPr lang="en-US" sz="2500" dirty="0"/>
              <a:t> of the array in a binary search</a:t>
            </a:r>
          </a:p>
          <a:p>
            <a:pPr lvl="1">
              <a:spcBef>
                <a:spcPct val="40000"/>
              </a:spcBef>
            </a:pPr>
            <a:r>
              <a:rPr lang="en-US" sz="2500" dirty="0"/>
              <a:t>If the item for which we are searching </a:t>
            </a:r>
            <a:r>
              <a:rPr lang="en-US" sz="2500" b="1" dirty="0"/>
              <a:t>is less than the item in the middle</a:t>
            </a:r>
            <a:r>
              <a:rPr lang="en-US" sz="2500" dirty="0"/>
              <a:t>, we know that the item won’t be in the second half of the array</a:t>
            </a:r>
          </a:p>
          <a:p>
            <a:pPr lvl="1">
              <a:spcBef>
                <a:spcPct val="40000"/>
              </a:spcBef>
            </a:pPr>
            <a:r>
              <a:rPr lang="en-US" sz="2500" b="1" dirty="0"/>
              <a:t>Once again</a:t>
            </a:r>
            <a:r>
              <a:rPr lang="en-US" sz="2500" dirty="0"/>
              <a:t> we examine the “middle” element </a:t>
            </a:r>
          </a:p>
          <a:p>
            <a:pPr lvl="1">
              <a:spcBef>
                <a:spcPct val="40000"/>
              </a:spcBef>
            </a:pPr>
            <a:r>
              <a:rPr lang="en-US" sz="2500" dirty="0"/>
              <a:t>The process continues with each comparison cutting in half the portion of the array where the item might 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Binary Search</a:t>
            </a:r>
          </a:p>
        </p:txBody>
      </p:sp>
      <p:pic>
        <p:nvPicPr>
          <p:cNvPr id="364555" name="Picture 11" descr="Fig09-0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30094" y="1676400"/>
            <a:ext cx="8004784" cy="2209800"/>
          </a:xfrm>
          <a:noFill/>
          <a:ln/>
        </p:spPr>
      </p:pic>
      <p:pic>
        <p:nvPicPr>
          <p:cNvPr id="364556" name="Picture 12" descr="Fig09-0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30094" y="3048000"/>
            <a:ext cx="8004784" cy="2895600"/>
          </a:xfrm>
          <a:solidFill>
            <a:schemeClr val="tx1"/>
          </a:solidFill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5235</TotalTime>
  <Words>1365</Words>
  <Application>Microsoft Office PowerPoint</Application>
  <PresentationFormat>Custom</PresentationFormat>
  <Paragraphs>510</Paragraphs>
  <Slides>65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Module</vt:lpstr>
      <vt:lpstr>Data Structures and Algorithms</vt:lpstr>
      <vt:lpstr>Searching</vt:lpstr>
      <vt:lpstr>Sequential Search</vt:lpstr>
      <vt:lpstr>Sequential Search</vt:lpstr>
      <vt:lpstr>Search Algorithms</vt:lpstr>
      <vt:lpstr>Search Algorithms</vt:lpstr>
      <vt:lpstr>Binary Search</vt:lpstr>
      <vt:lpstr>Binary Search</vt:lpstr>
      <vt:lpstr>Binary Search</vt:lpstr>
      <vt:lpstr>Binary Search: middle element</vt:lpstr>
      <vt:lpstr>Binary Search</vt:lpstr>
      <vt:lpstr>Binary Search: Example</vt:lpstr>
      <vt:lpstr>Binary Search</vt:lpstr>
      <vt:lpstr>Binary Search</vt:lpstr>
      <vt:lpstr>Binary Search Tree</vt:lpstr>
      <vt:lpstr>Binary Search Tree</vt:lpstr>
      <vt:lpstr>Binary Search Tree</vt:lpstr>
      <vt:lpstr>Binary Search Tree</vt:lpstr>
      <vt:lpstr>Binary Search Tree</vt:lpstr>
      <vt:lpstr>Hashing:Basic Concepts</vt:lpstr>
      <vt:lpstr>Basic Concepts</vt:lpstr>
      <vt:lpstr>Hashing: Basic Concepts</vt:lpstr>
      <vt:lpstr>Hashing: Basic Concepts</vt:lpstr>
      <vt:lpstr>Hashing: Basic Concepts</vt:lpstr>
      <vt:lpstr>Hashing: Basic Concepts</vt:lpstr>
      <vt:lpstr>Hashing: Basic Concepts</vt:lpstr>
      <vt:lpstr>Hashing: Basic Concepts</vt:lpstr>
      <vt:lpstr>Hashing: Basic Concepts</vt:lpstr>
      <vt:lpstr>Hashing: Basic Concepts</vt:lpstr>
      <vt:lpstr>Hashing: Basic Concepts</vt:lpstr>
      <vt:lpstr>Hash Functions</vt:lpstr>
      <vt:lpstr>Direct Hashing</vt:lpstr>
      <vt:lpstr>Direct Hashing</vt:lpstr>
      <vt:lpstr>Modulo Division</vt:lpstr>
      <vt:lpstr>Digit Extraction</vt:lpstr>
      <vt:lpstr>Mid-square</vt:lpstr>
      <vt:lpstr>Mid-square</vt:lpstr>
      <vt:lpstr>Pseudorandom</vt:lpstr>
      <vt:lpstr>Pseudorandom</vt:lpstr>
      <vt:lpstr>Collision Resolution</vt:lpstr>
      <vt:lpstr>Collision Resolution</vt:lpstr>
      <vt:lpstr>Collision Resolution</vt:lpstr>
      <vt:lpstr>Collision Resolution</vt:lpstr>
      <vt:lpstr>Collision Resolution</vt:lpstr>
      <vt:lpstr>Open Addressing</vt:lpstr>
      <vt:lpstr>Open Addressing</vt:lpstr>
      <vt:lpstr>Open Addressing</vt:lpstr>
      <vt:lpstr>Open Addressing</vt:lpstr>
      <vt:lpstr>Linear Probing</vt:lpstr>
      <vt:lpstr>Linear Probing</vt:lpstr>
      <vt:lpstr>Linear Probing</vt:lpstr>
      <vt:lpstr>Linear Probing</vt:lpstr>
      <vt:lpstr>Quadratic Probing</vt:lpstr>
      <vt:lpstr>Quadratic Probing</vt:lpstr>
      <vt:lpstr>Double Hashing</vt:lpstr>
      <vt:lpstr>Key Offset</vt:lpstr>
      <vt:lpstr>Key Offset</vt:lpstr>
      <vt:lpstr>Linked List Resolution/Chaining</vt:lpstr>
      <vt:lpstr>Linked List Resolution</vt:lpstr>
      <vt:lpstr>Bucket Hashing</vt:lpstr>
      <vt:lpstr>Bucket Hashing</vt:lpstr>
      <vt:lpstr>Hashing</vt:lpstr>
      <vt:lpstr>Readings</vt:lpstr>
      <vt:lpstr>Review</vt:lpstr>
      <vt:lpstr>Thank You.</vt:lpstr>
    </vt:vector>
  </TitlesOfParts>
  <Company>HCMC Polytechnic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Recognition in Uncertain and Fuzzy Object-Oriented Models</dc:title>
  <dc:creator>Tru Hoang Cao</dc:creator>
  <cp:lastModifiedBy>manish</cp:lastModifiedBy>
  <cp:revision>718</cp:revision>
  <cp:lastPrinted>2001-07-18T21:24:29Z</cp:lastPrinted>
  <dcterms:created xsi:type="dcterms:W3CDTF">2001-07-09T11:30:16Z</dcterms:created>
  <dcterms:modified xsi:type="dcterms:W3CDTF">2011-08-24T03:20:12Z</dcterms:modified>
</cp:coreProperties>
</file>