
<file path=[Content_Types].xml><?xml version="1.0" encoding="utf-8"?>
<Types xmlns="http://schemas.openxmlformats.org/package/2006/content-types">
  <Default Extension="jpg&amp;ehk=vECnyLt1TMUn2dz26Re8Jw&amp;r=0&amp;pid=OfficeInsert" ContentType="image/jpeg"/>
  <Default Extension="png" ContentType="image/png"/>
  <Default Extension="jpg&amp;ehk=HA" ContentType="image/jpeg"/>
  <Default Extension="jpg&amp;ehk=jNpWewoBOumpBjVC5y080A&amp;r=0&amp;pid=OfficeInsert" ContentType="image/jpeg"/>
  <Default Extension="jpeg" ContentType="image/jpeg"/>
  <Default Extension="rels" ContentType="application/vnd.openxmlformats-package.relationships+xml"/>
  <Default Extension="xml" ContentType="application/xml"/>
  <Default Extension="jpg&amp;ehk=cF7pQfWgSkqPRpeBAJLtSw&amp;r=0&amp;pid=OfficeInsert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3" r:id="rId5"/>
    <p:sldId id="266" r:id="rId6"/>
    <p:sldId id="268" r:id="rId7"/>
    <p:sldId id="269" r:id="rId8"/>
    <p:sldId id="271" r:id="rId9"/>
    <p:sldId id="270" r:id="rId10"/>
    <p:sldId id="272" r:id="rId11"/>
    <p:sldId id="261" r:id="rId12"/>
    <p:sldId id="273" r:id="rId13"/>
    <p:sldId id="276" r:id="rId14"/>
    <p:sldId id="275" r:id="rId15"/>
    <p:sldId id="277" r:id="rId16"/>
    <p:sldId id="260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DAEC2-8590-40CF-8E29-372EA9ADA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091E8-6D04-44F0-829A-CC2A5F2B4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44A9C-7D66-42A7-8721-BF167984F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D7C2-7888-4D05-85B9-9EE1159C57E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7396-8CA8-4EFA-BCB1-153C45B7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95D33-67AF-4840-8400-E7B13CC8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9089-B5FF-4F83-B14A-7408215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5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D80A-C97D-40DE-A81B-4327AA76B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CD97D-02F8-41F9-AE7C-AC2CFA608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64A8B-3D19-455A-B234-37B73AFF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D7C2-7888-4D05-85B9-9EE1159C57E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7832A-FA17-4B54-8B54-79012613A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EFBC3-DD5C-4A77-85BB-2D24E110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9089-B5FF-4F83-B14A-7408215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1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2DE2BD-B3D8-4D91-97BB-369A0938E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D6853-1FA9-46C4-B83E-E21149E23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27427-E4CE-49CD-AA2C-F64F0A5E7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D7C2-7888-4D05-85B9-9EE1159C57E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4077B-6251-4367-ABEE-60E865FB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A4062-EB7C-478A-A07B-123F5521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9089-B5FF-4F83-B14A-7408215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A941D-5220-4520-A33C-EA082C2B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88C9B-4D39-4747-8B21-4C7C7B1E5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B27CA-06A6-4928-8691-ADF69BED6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D7C2-7888-4D05-85B9-9EE1159C57E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45139-96E2-47E5-960F-E594AC8D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13102-842A-4E85-9FC6-08D859FF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9089-B5FF-4F83-B14A-7408215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8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64365-7426-440A-9A3F-89B14A9ED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899D4-CFE6-4D8C-AEF7-F347986AA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E8D2B-4AC9-4E66-A6D1-E3EC02BE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D7C2-7888-4D05-85B9-9EE1159C57E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48BE3-4852-4459-AC4B-0CCF20D3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673C9-806C-49D7-9D08-7C91D8DE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9089-B5FF-4F83-B14A-7408215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8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FE2A7-B02E-49FB-B58E-B35A5B74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45518-77FE-42CE-A388-0E1745BAF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FE9D0-961D-40A7-AC99-880596DD8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17EEC-D3E0-4716-A476-D6686DCB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D7C2-7888-4D05-85B9-9EE1159C57E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09186-2E59-475E-9278-8AD4EDF4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4E1FE-381E-480A-B865-3891931E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9089-B5FF-4F83-B14A-7408215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2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60CC-0035-493E-9AAD-17A0AF0CD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F0C05-80BC-43B2-82DC-4B1A19223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2DAE9-5F95-44A5-AEFC-A48486EAB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4E3109-36F3-49B5-8D5D-573CC72C3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56DD3-B662-4697-A671-5CA0C934E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1D436C-657F-4E67-9786-B6DF2F48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D7C2-7888-4D05-85B9-9EE1159C57E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76704-24C9-4721-A276-3F828AD2E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00D418-ADA2-4E8E-8BF0-3787A98D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9089-B5FF-4F83-B14A-7408215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9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912D-C735-417F-AB86-1B10079B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D6A97B-3631-42DB-B6EC-9815B669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D7C2-7888-4D05-85B9-9EE1159C57E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418264-44BC-4B37-BB7B-C8C7BEF2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8EB33-14CA-4FB9-95DC-6C598C66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9089-B5FF-4F83-B14A-7408215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0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6D058-B6A9-4780-A20E-86A9ABAC7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D7C2-7888-4D05-85B9-9EE1159C57E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325AE-06CE-4360-BEBC-4C6E4629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22B5A-2C79-4405-9046-AF6DE8D6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9089-B5FF-4F83-B14A-7408215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4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18EA-9C50-4A7B-839E-9FFFCFEC7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33C0E-B60F-4029-94C2-7434559D8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1FC96-C1FE-4CAE-BCFE-9CB34192D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E47E8-13B4-4A7D-9988-F76DA69F4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D7C2-7888-4D05-85B9-9EE1159C57E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13945-F46F-45DF-89AC-592174591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FAA18-0B5F-4404-9CAD-D373E7EE3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9089-B5FF-4F83-B14A-7408215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4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AC4F-2C71-496E-8793-A10664541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8AC782-F1E8-4021-900E-F033A6377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09669-2E21-4263-B56E-0006621DD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3B765-909C-42EF-9EE8-867B14E8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D7C2-7888-4D05-85B9-9EE1159C57E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4AE1C-0944-43C9-B0F8-4633F2DBB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0A2B8-9688-4A20-A1BF-2904B061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9089-B5FF-4F83-B14A-7408215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4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120FAC-4F2F-4746-A7D8-9408EC365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A3536-9792-4424-9677-3FF5FAA2B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8FD63-50EC-4706-8A3C-64C8D3413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7D7C2-7888-4D05-85B9-9EE1159C57E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09DC2-80C9-468E-AE4D-7EBBF83CB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2309A-2D53-43BF-B55E-B8A313688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9089-B5FF-4F83-B14A-7408215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7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p3NK7TMMzw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Decode-Conquer-Answers-Management-Interviews/dp/0615930417" TargetMode="External"/><Relationship Id="rId2" Type="http://schemas.openxmlformats.org/officeDocument/2006/relationships/hyperlink" Target="https://www.smashingmagazine.com/2016/08/running-a-ui-design-critiqu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ncur.com/" TargetMode="External"/><Relationship Id="rId4" Type="http://schemas.openxmlformats.org/officeDocument/2006/relationships/hyperlink" Target="https://www.makemytrip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mpsplus.com/info-center/b/blog/archive/2013/01/25/start-2013-off-with-an-organized-home.aspx#!" TargetMode="External"/><Relationship Id="rId2" Type="http://schemas.openxmlformats.org/officeDocument/2006/relationships/image" Target="../media/image1.jpg&amp;ehk=HA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mrenoblog.wordpress.com/2012/04/01/minimalist-5-room-hdb/" TargetMode="External"/><Relationship Id="rId4" Type="http://schemas.openxmlformats.org/officeDocument/2006/relationships/image" Target="../media/image2.jpg&amp;ehk=cF7pQfWgSkqPRpeBAJLtSw&amp;r=0&amp;pid=OfficeInsert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place.net/2009/08/relevance-in-context/" TargetMode="External"/><Relationship Id="rId2" Type="http://schemas.openxmlformats.org/officeDocument/2006/relationships/image" Target="../media/image3.jpg&amp;ehk=vECnyLt1TMUn2dz26Re8Jw&amp;r=0&amp;pid=OfficeInsert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&amp;ehk=jNpWewoBOumpBjVC5y080A&amp;r=0&amp;pid=OfficeInsert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D4DA-0915-49C4-A045-70CCA878F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PASSENGER1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08483-5010-4923-AA40-5F24E2C0C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Critiquing the website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1C316-CF77-45AF-BDAC-E19098DEB573}"/>
              </a:ext>
            </a:extLst>
          </p:cNvPr>
          <p:cNvSpPr txBox="1"/>
          <p:nvPr/>
        </p:nvSpPr>
        <p:spPr>
          <a:xfrm>
            <a:off x="8455631" y="5383658"/>
            <a:ext cx="3349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By: </a:t>
            </a:r>
          </a:p>
          <a:p>
            <a:r>
              <a:rPr lang="en-US" dirty="0"/>
              <a:t>Suman Sourav Dikshit</a:t>
            </a:r>
            <a:br>
              <a:rPr lang="en-US" dirty="0"/>
            </a:br>
            <a:r>
              <a:rPr lang="en-US" dirty="0"/>
              <a:t>University of Washington(MSIS)</a:t>
            </a:r>
          </a:p>
        </p:txBody>
      </p:sp>
    </p:spTree>
    <p:extLst>
      <p:ext uri="{BB962C8B-B14F-4D97-AF65-F5344CB8AC3E}">
        <p14:creationId xmlns:p14="http://schemas.microsoft.com/office/powerpoint/2010/main" val="568015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2" descr="Image result for website visit to money conversion">
            <a:extLst>
              <a:ext uri="{FF2B5EF4-FFF2-40B4-BE49-F238E27FC236}">
                <a16:creationId xmlns:a16="http://schemas.microsoft.com/office/drawing/2014/main" id="{CD2B7415-054B-4ED7-A2CD-732B2B112E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38600" y="1136067"/>
            <a:ext cx="7188199" cy="458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9B6383-67CB-43B1-84B4-7635DFFA8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Conversion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03177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E895-399A-4584-B121-F477B41A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540C9-C01D-41DF-9383-4E00973EE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7818"/>
            <a:ext cx="10515600" cy="4351338"/>
          </a:xfrm>
        </p:spPr>
        <p:txBody>
          <a:bodyPr/>
          <a:lstStyle/>
          <a:p>
            <a:r>
              <a:rPr lang="en-US" dirty="0"/>
              <a:t>Summarizing the total duration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D906213-89FB-4A97-A596-D111E3E61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269" y="1907818"/>
            <a:ext cx="5497531" cy="39985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67A25-5F45-4C31-B024-4A3FBB1A94AE}"/>
              </a:ext>
            </a:extLst>
          </p:cNvPr>
          <p:cNvSpPr txBox="1"/>
          <p:nvPr/>
        </p:nvSpPr>
        <p:spPr>
          <a:xfrm>
            <a:off x="8887144" y="2427282"/>
            <a:ext cx="83334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X hours &amp; Y minutes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61265-72E7-4C80-8244-128CA160A4B9}"/>
              </a:ext>
            </a:extLst>
          </p:cNvPr>
          <p:cNvSpPr txBox="1"/>
          <p:nvPr/>
        </p:nvSpPr>
        <p:spPr>
          <a:xfrm>
            <a:off x="8887144" y="4125948"/>
            <a:ext cx="833341" cy="4795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 hours &amp; Y minutes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BB653E-DEF8-4637-BAFF-78808682CA16}"/>
              </a:ext>
            </a:extLst>
          </p:cNvPr>
          <p:cNvSpPr/>
          <p:nvPr/>
        </p:nvSpPr>
        <p:spPr>
          <a:xfrm>
            <a:off x="8887147" y="2427283"/>
            <a:ext cx="833341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787585-570B-4F9D-86F6-8A6FC606858C}"/>
              </a:ext>
            </a:extLst>
          </p:cNvPr>
          <p:cNvSpPr/>
          <p:nvPr/>
        </p:nvSpPr>
        <p:spPr>
          <a:xfrm>
            <a:off x="8887146" y="4143827"/>
            <a:ext cx="833341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8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B74B-FB2D-4149-B28B-E9163081A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ABDAE-7D13-484D-A539-392A761D6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filters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2906D17-F432-4B92-828C-54CAFC6C8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91" y="2640458"/>
            <a:ext cx="5401532" cy="31133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A5304F-69EA-4AC0-8683-2D0C08C3A10B}"/>
              </a:ext>
            </a:extLst>
          </p:cNvPr>
          <p:cNvSpPr txBox="1"/>
          <p:nvPr/>
        </p:nvSpPr>
        <p:spPr>
          <a:xfrm>
            <a:off x="6863666" y="3880327"/>
            <a:ext cx="431515" cy="3698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BC925E-090E-45CE-8552-449D25C7A56A}"/>
              </a:ext>
            </a:extLst>
          </p:cNvPr>
          <p:cNvSpPr/>
          <p:nvPr/>
        </p:nvSpPr>
        <p:spPr>
          <a:xfrm>
            <a:off x="1030091" y="3688422"/>
            <a:ext cx="1160980" cy="3128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7783D4E-A9B1-44F3-BC02-E363312B1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224" y="1938332"/>
            <a:ext cx="3251367" cy="4143970"/>
          </a:xfrm>
          <a:prstGeom prst="rect">
            <a:avLst/>
          </a:prstGeom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15E05FF-B6E5-4A26-A5D0-98C8CC944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224" y="1929309"/>
            <a:ext cx="3251367" cy="414397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E96701E-CD77-4F00-9C1A-02AB3F029C44}"/>
              </a:ext>
            </a:extLst>
          </p:cNvPr>
          <p:cNvSpPr/>
          <p:nvPr/>
        </p:nvSpPr>
        <p:spPr>
          <a:xfrm>
            <a:off x="9555929" y="2671280"/>
            <a:ext cx="1160980" cy="46233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55CFF0-54FE-4A61-8618-7D9DC4ABA824}"/>
              </a:ext>
            </a:extLst>
          </p:cNvPr>
          <p:cNvSpPr txBox="1"/>
          <p:nvPr/>
        </p:nvSpPr>
        <p:spPr>
          <a:xfrm>
            <a:off x="7421821" y="6141542"/>
            <a:ext cx="426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knows which filter does not have a result, the easy way!</a:t>
            </a:r>
          </a:p>
        </p:txBody>
      </p:sp>
    </p:spTree>
    <p:extLst>
      <p:ext uri="{BB962C8B-B14F-4D97-AF65-F5344CB8AC3E}">
        <p14:creationId xmlns:p14="http://schemas.microsoft.com/office/powerpoint/2010/main" val="2878241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205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2" descr="Image result for miscellaneous">
            <a:extLst>
              <a:ext uri="{FF2B5EF4-FFF2-40B4-BE49-F238E27FC236}">
                <a16:creationId xmlns:a16="http://schemas.microsoft.com/office/drawing/2014/main" id="{461138C2-E4B2-44BC-95AC-13FD0A50F7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10566" y="961812"/>
            <a:ext cx="7044267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9B6383-67CB-43B1-84B4-7635DFFA8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Miscellaneous</a:t>
            </a:r>
          </a:p>
        </p:txBody>
      </p:sp>
    </p:spTree>
    <p:extLst>
      <p:ext uri="{BB962C8B-B14F-4D97-AF65-F5344CB8AC3E}">
        <p14:creationId xmlns:p14="http://schemas.microsoft.com/office/powerpoint/2010/main" val="2657800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E278-3F27-4408-AB10-5CC9A6E5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about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642DD-F0E1-4D46-910D-A580149E1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suitable explainer video at the home page</a:t>
            </a:r>
          </a:p>
          <a:p>
            <a:pPr lvl="1"/>
            <a:r>
              <a:rPr lang="en-US" dirty="0">
                <a:hlinkClick r:id="rId2"/>
              </a:rPr>
              <a:t>https://www.youtube.com/watch?v=dp3NK7TMMzw</a:t>
            </a:r>
            <a:endParaRPr lang="en-US" dirty="0"/>
          </a:p>
          <a:p>
            <a:r>
              <a:rPr lang="en-US" dirty="0"/>
              <a:t>Any promotion with deals/ coupons on the home page</a:t>
            </a:r>
          </a:p>
          <a:p>
            <a:r>
              <a:rPr lang="en-US" dirty="0"/>
              <a:t>New user’s tool-tips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58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00D5-FBEA-49B8-BBA8-909663BC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8E3A7-8590-4132-9FB2-40E327F0F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is only a part of how we make an user feel</a:t>
            </a:r>
          </a:p>
          <a:p>
            <a:r>
              <a:rPr lang="en-US" dirty="0"/>
              <a:t>Design critique should be done iteratively and often</a:t>
            </a:r>
          </a:p>
          <a:p>
            <a:r>
              <a:rPr lang="en-US" dirty="0"/>
              <a:t>Design works in tandem with the following:</a:t>
            </a:r>
          </a:p>
          <a:p>
            <a:pPr lvl="1"/>
            <a:r>
              <a:rPr lang="en-US" dirty="0"/>
              <a:t>The business goals</a:t>
            </a:r>
          </a:p>
          <a:p>
            <a:pPr lvl="1"/>
            <a:r>
              <a:rPr lang="en-US" dirty="0"/>
              <a:t>Usefulness</a:t>
            </a:r>
          </a:p>
          <a:p>
            <a:pPr lvl="1"/>
            <a:r>
              <a:rPr lang="en-US" dirty="0"/>
              <a:t>How easy to understand</a:t>
            </a:r>
          </a:p>
          <a:p>
            <a:pPr lvl="1"/>
            <a:r>
              <a:rPr lang="en-US" b="1" dirty="0"/>
              <a:t>‘And as little design as required!’</a:t>
            </a:r>
          </a:p>
        </p:txBody>
      </p:sp>
    </p:spTree>
    <p:extLst>
      <p:ext uri="{BB962C8B-B14F-4D97-AF65-F5344CB8AC3E}">
        <p14:creationId xmlns:p14="http://schemas.microsoft.com/office/powerpoint/2010/main" val="3859809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C71C-3AEE-4F35-8A7C-99D8426E0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251C7-AAA7-41C6-BF66-AD23D09E4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  <a:p>
            <a:pPr lvl="1"/>
            <a:r>
              <a:rPr lang="en-US" dirty="0">
                <a:hlinkClick r:id="rId2"/>
              </a:rPr>
              <a:t>https://www.smashingmagazine.com/2016/08/running-a-ui-design-critique/</a:t>
            </a:r>
            <a:endParaRPr lang="en-US" dirty="0"/>
          </a:p>
          <a:p>
            <a:r>
              <a:rPr lang="en-US"/>
              <a:t>Books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Decode and Conquer</a:t>
            </a:r>
            <a:endParaRPr lang="en-US" dirty="0"/>
          </a:p>
          <a:p>
            <a:r>
              <a:rPr lang="en-US" dirty="0"/>
              <a:t>Other products/ websites</a:t>
            </a:r>
          </a:p>
          <a:p>
            <a:pPr lvl="1"/>
            <a:r>
              <a:rPr lang="en-US" dirty="0">
                <a:hlinkClick r:id="rId4"/>
              </a:rPr>
              <a:t>https://www.makemytrip.com/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https://www.concur.com/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40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B00DA8-2646-45E2-8A3C-BCB63C80D66C}"/>
              </a:ext>
            </a:extLst>
          </p:cNvPr>
          <p:cNvSpPr txBox="1"/>
          <p:nvPr/>
        </p:nvSpPr>
        <p:spPr>
          <a:xfrm>
            <a:off x="4140484" y="2917859"/>
            <a:ext cx="3277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5622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A9559F-880A-4DC0-8150-9FE51EB0DC33}"/>
              </a:ext>
            </a:extLst>
          </p:cNvPr>
          <p:cNvSpPr/>
          <p:nvPr/>
        </p:nvSpPr>
        <p:spPr>
          <a:xfrm>
            <a:off x="1047964" y="1825625"/>
            <a:ext cx="4869951" cy="1277171"/>
          </a:xfrm>
          <a:prstGeom prst="rect">
            <a:avLst/>
          </a:prstGeom>
          <a:solidFill>
            <a:srgbClr val="00B050">
              <a:alpha val="41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8D4EE-F828-416E-8B30-7A625875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FBCB9-FA3B-4EA2-892A-FCA7B5DF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Scratching the surface</a:t>
            </a:r>
          </a:p>
          <a:p>
            <a:pPr lvl="1"/>
            <a:r>
              <a:rPr lang="en-US" dirty="0"/>
              <a:t>More generic comments</a:t>
            </a:r>
          </a:p>
          <a:p>
            <a:pPr lvl="1"/>
            <a:r>
              <a:rPr lang="en-US" dirty="0"/>
              <a:t>Superficial</a:t>
            </a:r>
          </a:p>
          <a:p>
            <a:r>
              <a:rPr lang="en-US" dirty="0"/>
              <a:t>Detailed, tailored, holistic – TBD</a:t>
            </a:r>
          </a:p>
          <a:p>
            <a:pPr lvl="1"/>
            <a:r>
              <a:rPr lang="en-US" dirty="0"/>
              <a:t>I should gather more information first!</a:t>
            </a:r>
          </a:p>
        </p:txBody>
      </p:sp>
    </p:spTree>
    <p:extLst>
      <p:ext uri="{BB962C8B-B14F-4D97-AF65-F5344CB8AC3E}">
        <p14:creationId xmlns:p14="http://schemas.microsoft.com/office/powerpoint/2010/main" val="197179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64F6814-96D5-4463-898E-405CC0C401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wall, indoor, shelf, many&#10;&#10;Description generated with high confidence">
            <a:extLst>
              <a:ext uri="{FF2B5EF4-FFF2-40B4-BE49-F238E27FC236}">
                <a16:creationId xmlns:a16="http://schemas.microsoft.com/office/drawing/2014/main" id="{9143E0B0-B75E-431F-9144-B32276FCDB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6589"/>
          <a:stretch/>
        </p:blipFill>
        <p:spPr>
          <a:xfrm>
            <a:off x="7829551" y="3688422"/>
            <a:ext cx="4042410" cy="2529496"/>
          </a:xfrm>
          <a:prstGeom prst="rect">
            <a:avLst/>
          </a:prstGeom>
        </p:spPr>
      </p:pic>
      <p:pic>
        <p:nvPicPr>
          <p:cNvPr id="8" name="Picture 7" descr="A large empty room&#10;&#10;Description generated with very high confidence">
            <a:extLst>
              <a:ext uri="{FF2B5EF4-FFF2-40B4-BE49-F238E27FC236}">
                <a16:creationId xmlns:a16="http://schemas.microsoft.com/office/drawing/2014/main" id="{82CC38CC-1E37-4371-9FAC-7B9D0DEEB8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11984"/>
          <a:stretch/>
        </p:blipFill>
        <p:spPr>
          <a:xfrm>
            <a:off x="7829551" y="306909"/>
            <a:ext cx="4042409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89DD8C-FE7E-4E4F-9886-8DCE858F1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 dirty="0"/>
              <a:t>Great things first!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B3C36-A5EA-4698-87A5-BAF793272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2400" dirty="0"/>
              <a:t>Minimalistic Design</a:t>
            </a:r>
          </a:p>
          <a:p>
            <a:pPr lvl="1"/>
            <a:r>
              <a:rPr lang="en-US" dirty="0"/>
              <a:t>User receives when required!</a:t>
            </a:r>
          </a:p>
          <a:p>
            <a:r>
              <a:rPr lang="en-US" sz="2400" dirty="0"/>
              <a:t>Organized and easy to use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346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object, mirror&#10;&#10;Description generated with high confidence">
            <a:extLst>
              <a:ext uri="{FF2B5EF4-FFF2-40B4-BE49-F238E27FC236}">
                <a16:creationId xmlns:a16="http://schemas.microsoft.com/office/drawing/2014/main" id="{7BB9E746-40E1-45F4-8722-E793861A0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71810" y="961812"/>
            <a:ext cx="6321778" cy="49309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9B6383-67CB-43B1-84B4-7635DFFA8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Search Relevance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8CCFA7-4C1F-41B7-9700-31B06527D41A}"/>
              </a:ext>
            </a:extLst>
          </p:cNvPr>
          <p:cNvSpPr txBox="1"/>
          <p:nvPr/>
        </p:nvSpPr>
        <p:spPr>
          <a:xfrm>
            <a:off x="8486546" y="5692744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commonplace.net/2009/08/relevance-in-context/"/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/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801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5B82D5-A8BB-45BF-BED8-C7B2068921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0F854B3-B23D-4BF1-9818-3AC9311B84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" y="1016922"/>
            <a:ext cx="3026664" cy="2042997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pic>
        <p:nvPicPr>
          <p:cNvPr id="13" name="Content Placeholder 7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" y="3708229"/>
            <a:ext cx="3026663" cy="19446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823A40-FA78-4196-AD05-573539E9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Search Relevance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>
          <a:xfrm>
            <a:off x="5116880" y="2438400"/>
            <a:ext cx="6422848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Search for a place, get the airport – Cool Feature!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BUT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Can confuse user!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Can disrupt user’s further planning – How?</a:t>
            </a:r>
          </a:p>
          <a:p>
            <a:r>
              <a:rPr lang="en-US" sz="2000" dirty="0">
                <a:solidFill>
                  <a:srgbClr val="00B050"/>
                </a:solidFill>
              </a:rPr>
              <a:t>Can we consider 3 letter code for the airport to optimize!</a:t>
            </a:r>
          </a:p>
        </p:txBody>
      </p:sp>
      <p:sp>
        <p:nvSpPr>
          <p:cNvPr id="20" name="Thought Bubble: Cloud 19">
            <a:extLst>
              <a:ext uri="{FF2B5EF4-FFF2-40B4-BE49-F238E27FC236}">
                <a16:creationId xmlns:a16="http://schemas.microsoft.com/office/drawing/2014/main" id="{4A7367F5-A36C-448A-A0D5-3B3D9EA08C61}"/>
              </a:ext>
            </a:extLst>
          </p:cNvPr>
          <p:cNvSpPr/>
          <p:nvPr/>
        </p:nvSpPr>
        <p:spPr>
          <a:xfrm>
            <a:off x="1036939" y="2336432"/>
            <a:ext cx="3275269" cy="773922"/>
          </a:xfrm>
          <a:prstGeom prst="cloudCallout">
            <a:avLst>
              <a:gd name="adj1" fmla="val -35549"/>
              <a:gd name="adj2" fmla="val -967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That is correct! Un-intuitive though!</a:t>
            </a:r>
          </a:p>
        </p:txBody>
      </p:sp>
      <p:sp>
        <p:nvSpPr>
          <p:cNvPr id="11" name="Explosion: 14 Points 10">
            <a:extLst>
              <a:ext uri="{FF2B5EF4-FFF2-40B4-BE49-F238E27FC236}">
                <a16:creationId xmlns:a16="http://schemas.microsoft.com/office/drawing/2014/main" id="{514923AC-0B0F-43A0-9EB4-35E61F073E25}"/>
              </a:ext>
            </a:extLst>
          </p:cNvPr>
          <p:cNvSpPr/>
          <p:nvPr/>
        </p:nvSpPr>
        <p:spPr>
          <a:xfrm>
            <a:off x="565609" y="5054860"/>
            <a:ext cx="3585767" cy="1149371"/>
          </a:xfrm>
          <a:custGeom>
            <a:avLst/>
            <a:gdLst>
              <a:gd name="connsiteX0" fmla="*/ 11462 w 21600"/>
              <a:gd name="connsiteY0" fmla="*/ 4342 h 21600"/>
              <a:gd name="connsiteX1" fmla="*/ 14790 w 21600"/>
              <a:gd name="connsiteY1" fmla="*/ 0 h 21600"/>
              <a:gd name="connsiteX2" fmla="*/ 14525 w 21600"/>
              <a:gd name="connsiteY2" fmla="*/ 5777 h 21600"/>
              <a:gd name="connsiteX3" fmla="*/ 18007 w 21600"/>
              <a:gd name="connsiteY3" fmla="*/ 3172 h 21600"/>
              <a:gd name="connsiteX4" fmla="*/ 16380 w 21600"/>
              <a:gd name="connsiteY4" fmla="*/ 6532 h 21600"/>
              <a:gd name="connsiteX5" fmla="*/ 21600 w 21600"/>
              <a:gd name="connsiteY5" fmla="*/ 6645 h 21600"/>
              <a:gd name="connsiteX6" fmla="*/ 16985 w 21600"/>
              <a:gd name="connsiteY6" fmla="*/ 9402 h 21600"/>
              <a:gd name="connsiteX7" fmla="*/ 18270 w 21600"/>
              <a:gd name="connsiteY7" fmla="*/ 11290 h 21600"/>
              <a:gd name="connsiteX8" fmla="*/ 16380 w 21600"/>
              <a:gd name="connsiteY8" fmla="*/ 12310 h 21600"/>
              <a:gd name="connsiteX9" fmla="*/ 18877 w 21600"/>
              <a:gd name="connsiteY9" fmla="*/ 15632 h 21600"/>
              <a:gd name="connsiteX10" fmla="*/ 14640 w 21600"/>
              <a:gd name="connsiteY10" fmla="*/ 14350 h 21600"/>
              <a:gd name="connsiteX11" fmla="*/ 14942 w 21600"/>
              <a:gd name="connsiteY11" fmla="*/ 17370 h 21600"/>
              <a:gd name="connsiteX12" fmla="*/ 12180 w 21600"/>
              <a:gd name="connsiteY12" fmla="*/ 15935 h 21600"/>
              <a:gd name="connsiteX13" fmla="*/ 11612 w 21600"/>
              <a:gd name="connsiteY13" fmla="*/ 18842 h 21600"/>
              <a:gd name="connsiteX14" fmla="*/ 9872 w 21600"/>
              <a:gd name="connsiteY14" fmla="*/ 17370 h 21600"/>
              <a:gd name="connsiteX15" fmla="*/ 8700 w 21600"/>
              <a:gd name="connsiteY15" fmla="*/ 19712 h 21600"/>
              <a:gd name="connsiteX16" fmla="*/ 7527 w 21600"/>
              <a:gd name="connsiteY16" fmla="*/ 18125 h 21600"/>
              <a:gd name="connsiteX17" fmla="*/ 4917 w 21600"/>
              <a:gd name="connsiteY17" fmla="*/ 21600 h 21600"/>
              <a:gd name="connsiteX18" fmla="*/ 4805 w 21600"/>
              <a:gd name="connsiteY18" fmla="*/ 18240 h 21600"/>
              <a:gd name="connsiteX19" fmla="*/ 1285 w 21600"/>
              <a:gd name="connsiteY19" fmla="*/ 17825 h 21600"/>
              <a:gd name="connsiteX20" fmla="*/ 3330 w 21600"/>
              <a:gd name="connsiteY20" fmla="*/ 15370 h 21600"/>
              <a:gd name="connsiteX21" fmla="*/ 0 w 21600"/>
              <a:gd name="connsiteY21" fmla="*/ 12877 h 21600"/>
              <a:gd name="connsiteX22" fmla="*/ 3935 w 21600"/>
              <a:gd name="connsiteY22" fmla="*/ 11592 h 21600"/>
              <a:gd name="connsiteX23" fmla="*/ 1172 w 21600"/>
              <a:gd name="connsiteY23" fmla="*/ 8270 h 21600"/>
              <a:gd name="connsiteX24" fmla="*/ 5372 w 21600"/>
              <a:gd name="connsiteY24" fmla="*/ 7817 h 21600"/>
              <a:gd name="connsiteX25" fmla="*/ 4502 w 21600"/>
              <a:gd name="connsiteY25" fmla="*/ 3625 h 21600"/>
              <a:gd name="connsiteX26" fmla="*/ 8550 w 21600"/>
              <a:gd name="connsiteY26" fmla="*/ 6382 h 21600"/>
              <a:gd name="connsiteX27" fmla="*/ 9722 w 21600"/>
              <a:gd name="connsiteY27" fmla="*/ 1887 h 21600"/>
              <a:gd name="connsiteX28" fmla="*/ 11462 w 21600"/>
              <a:gd name="connsiteY28" fmla="*/ 4342 h 21600"/>
              <a:gd name="connsiteX0" fmla="*/ 11462 w 21600"/>
              <a:gd name="connsiteY0" fmla="*/ 4342 h 21600"/>
              <a:gd name="connsiteX1" fmla="*/ 14790 w 21600"/>
              <a:gd name="connsiteY1" fmla="*/ 0 h 21600"/>
              <a:gd name="connsiteX2" fmla="*/ 14525 w 21600"/>
              <a:gd name="connsiteY2" fmla="*/ 5777 h 21600"/>
              <a:gd name="connsiteX3" fmla="*/ 18007 w 21600"/>
              <a:gd name="connsiteY3" fmla="*/ 3172 h 21600"/>
              <a:gd name="connsiteX4" fmla="*/ 16380 w 21600"/>
              <a:gd name="connsiteY4" fmla="*/ 6532 h 21600"/>
              <a:gd name="connsiteX5" fmla="*/ 21600 w 21600"/>
              <a:gd name="connsiteY5" fmla="*/ 6645 h 21600"/>
              <a:gd name="connsiteX6" fmla="*/ 16985 w 21600"/>
              <a:gd name="connsiteY6" fmla="*/ 9402 h 21600"/>
              <a:gd name="connsiteX7" fmla="*/ 18270 w 21600"/>
              <a:gd name="connsiteY7" fmla="*/ 11290 h 21600"/>
              <a:gd name="connsiteX8" fmla="*/ 16380 w 21600"/>
              <a:gd name="connsiteY8" fmla="*/ 12310 h 21600"/>
              <a:gd name="connsiteX9" fmla="*/ 18877 w 21600"/>
              <a:gd name="connsiteY9" fmla="*/ 15632 h 21600"/>
              <a:gd name="connsiteX10" fmla="*/ 14640 w 21600"/>
              <a:gd name="connsiteY10" fmla="*/ 14350 h 21600"/>
              <a:gd name="connsiteX11" fmla="*/ 14942 w 21600"/>
              <a:gd name="connsiteY11" fmla="*/ 17370 h 21600"/>
              <a:gd name="connsiteX12" fmla="*/ 12180 w 21600"/>
              <a:gd name="connsiteY12" fmla="*/ 15935 h 21600"/>
              <a:gd name="connsiteX13" fmla="*/ 11612 w 21600"/>
              <a:gd name="connsiteY13" fmla="*/ 18842 h 21600"/>
              <a:gd name="connsiteX14" fmla="*/ 9872 w 21600"/>
              <a:gd name="connsiteY14" fmla="*/ 17370 h 21600"/>
              <a:gd name="connsiteX15" fmla="*/ 8700 w 21600"/>
              <a:gd name="connsiteY15" fmla="*/ 19712 h 21600"/>
              <a:gd name="connsiteX16" fmla="*/ 7527 w 21600"/>
              <a:gd name="connsiteY16" fmla="*/ 18125 h 21600"/>
              <a:gd name="connsiteX17" fmla="*/ 4917 w 21600"/>
              <a:gd name="connsiteY17" fmla="*/ 21600 h 21600"/>
              <a:gd name="connsiteX18" fmla="*/ 4805 w 21600"/>
              <a:gd name="connsiteY18" fmla="*/ 18240 h 21600"/>
              <a:gd name="connsiteX19" fmla="*/ 1285 w 21600"/>
              <a:gd name="connsiteY19" fmla="*/ 17825 h 21600"/>
              <a:gd name="connsiteX20" fmla="*/ 3330 w 21600"/>
              <a:gd name="connsiteY20" fmla="*/ 15370 h 21600"/>
              <a:gd name="connsiteX21" fmla="*/ 0 w 21600"/>
              <a:gd name="connsiteY21" fmla="*/ 12877 h 21600"/>
              <a:gd name="connsiteX22" fmla="*/ 3935 w 21600"/>
              <a:gd name="connsiteY22" fmla="*/ 11592 h 21600"/>
              <a:gd name="connsiteX23" fmla="*/ 1172 w 21600"/>
              <a:gd name="connsiteY23" fmla="*/ 8270 h 21600"/>
              <a:gd name="connsiteX24" fmla="*/ 5372 w 21600"/>
              <a:gd name="connsiteY24" fmla="*/ 7817 h 21600"/>
              <a:gd name="connsiteX25" fmla="*/ 4502 w 21600"/>
              <a:gd name="connsiteY25" fmla="*/ 3625 h 21600"/>
              <a:gd name="connsiteX26" fmla="*/ 8493 w 21600"/>
              <a:gd name="connsiteY26" fmla="*/ 3547 h 21600"/>
              <a:gd name="connsiteX27" fmla="*/ 9722 w 21600"/>
              <a:gd name="connsiteY27" fmla="*/ 1887 h 21600"/>
              <a:gd name="connsiteX28" fmla="*/ 11462 w 21600"/>
              <a:gd name="connsiteY28" fmla="*/ 4342 h 21600"/>
              <a:gd name="connsiteX0" fmla="*/ 11462 w 21600"/>
              <a:gd name="connsiteY0" fmla="*/ 4342 h 21600"/>
              <a:gd name="connsiteX1" fmla="*/ 14790 w 21600"/>
              <a:gd name="connsiteY1" fmla="*/ 0 h 21600"/>
              <a:gd name="connsiteX2" fmla="*/ 14525 w 21600"/>
              <a:gd name="connsiteY2" fmla="*/ 5777 h 21600"/>
              <a:gd name="connsiteX3" fmla="*/ 18007 w 21600"/>
              <a:gd name="connsiteY3" fmla="*/ 3172 h 21600"/>
              <a:gd name="connsiteX4" fmla="*/ 16380 w 21600"/>
              <a:gd name="connsiteY4" fmla="*/ 6532 h 21600"/>
              <a:gd name="connsiteX5" fmla="*/ 21600 w 21600"/>
              <a:gd name="connsiteY5" fmla="*/ 6645 h 21600"/>
              <a:gd name="connsiteX6" fmla="*/ 16985 w 21600"/>
              <a:gd name="connsiteY6" fmla="*/ 9402 h 21600"/>
              <a:gd name="connsiteX7" fmla="*/ 18270 w 21600"/>
              <a:gd name="connsiteY7" fmla="*/ 11290 h 21600"/>
              <a:gd name="connsiteX8" fmla="*/ 16380 w 21600"/>
              <a:gd name="connsiteY8" fmla="*/ 12310 h 21600"/>
              <a:gd name="connsiteX9" fmla="*/ 18877 w 21600"/>
              <a:gd name="connsiteY9" fmla="*/ 15632 h 21600"/>
              <a:gd name="connsiteX10" fmla="*/ 14640 w 21600"/>
              <a:gd name="connsiteY10" fmla="*/ 14350 h 21600"/>
              <a:gd name="connsiteX11" fmla="*/ 14942 w 21600"/>
              <a:gd name="connsiteY11" fmla="*/ 17370 h 21600"/>
              <a:gd name="connsiteX12" fmla="*/ 12180 w 21600"/>
              <a:gd name="connsiteY12" fmla="*/ 15935 h 21600"/>
              <a:gd name="connsiteX13" fmla="*/ 11612 w 21600"/>
              <a:gd name="connsiteY13" fmla="*/ 18842 h 21600"/>
              <a:gd name="connsiteX14" fmla="*/ 9872 w 21600"/>
              <a:gd name="connsiteY14" fmla="*/ 17370 h 21600"/>
              <a:gd name="connsiteX15" fmla="*/ 8700 w 21600"/>
              <a:gd name="connsiteY15" fmla="*/ 19712 h 21600"/>
              <a:gd name="connsiteX16" fmla="*/ 7527 w 21600"/>
              <a:gd name="connsiteY16" fmla="*/ 18125 h 21600"/>
              <a:gd name="connsiteX17" fmla="*/ 4917 w 21600"/>
              <a:gd name="connsiteY17" fmla="*/ 21600 h 21600"/>
              <a:gd name="connsiteX18" fmla="*/ 4805 w 21600"/>
              <a:gd name="connsiteY18" fmla="*/ 18240 h 21600"/>
              <a:gd name="connsiteX19" fmla="*/ 1285 w 21600"/>
              <a:gd name="connsiteY19" fmla="*/ 17825 h 21600"/>
              <a:gd name="connsiteX20" fmla="*/ 3330 w 21600"/>
              <a:gd name="connsiteY20" fmla="*/ 15370 h 21600"/>
              <a:gd name="connsiteX21" fmla="*/ 0 w 21600"/>
              <a:gd name="connsiteY21" fmla="*/ 12877 h 21600"/>
              <a:gd name="connsiteX22" fmla="*/ 2402 w 21600"/>
              <a:gd name="connsiteY22" fmla="*/ 11238 h 21600"/>
              <a:gd name="connsiteX23" fmla="*/ 1172 w 21600"/>
              <a:gd name="connsiteY23" fmla="*/ 8270 h 21600"/>
              <a:gd name="connsiteX24" fmla="*/ 5372 w 21600"/>
              <a:gd name="connsiteY24" fmla="*/ 7817 h 21600"/>
              <a:gd name="connsiteX25" fmla="*/ 4502 w 21600"/>
              <a:gd name="connsiteY25" fmla="*/ 3625 h 21600"/>
              <a:gd name="connsiteX26" fmla="*/ 8493 w 21600"/>
              <a:gd name="connsiteY26" fmla="*/ 3547 h 21600"/>
              <a:gd name="connsiteX27" fmla="*/ 9722 w 21600"/>
              <a:gd name="connsiteY27" fmla="*/ 1887 h 21600"/>
              <a:gd name="connsiteX28" fmla="*/ 11462 w 21600"/>
              <a:gd name="connsiteY28" fmla="*/ 4342 h 21600"/>
              <a:gd name="connsiteX0" fmla="*/ 11462 w 21600"/>
              <a:gd name="connsiteY0" fmla="*/ 4342 h 21600"/>
              <a:gd name="connsiteX1" fmla="*/ 14790 w 21600"/>
              <a:gd name="connsiteY1" fmla="*/ 0 h 21600"/>
              <a:gd name="connsiteX2" fmla="*/ 14525 w 21600"/>
              <a:gd name="connsiteY2" fmla="*/ 5777 h 21600"/>
              <a:gd name="connsiteX3" fmla="*/ 18007 w 21600"/>
              <a:gd name="connsiteY3" fmla="*/ 3172 h 21600"/>
              <a:gd name="connsiteX4" fmla="*/ 16380 w 21600"/>
              <a:gd name="connsiteY4" fmla="*/ 6532 h 21600"/>
              <a:gd name="connsiteX5" fmla="*/ 21600 w 21600"/>
              <a:gd name="connsiteY5" fmla="*/ 6645 h 21600"/>
              <a:gd name="connsiteX6" fmla="*/ 16985 w 21600"/>
              <a:gd name="connsiteY6" fmla="*/ 9402 h 21600"/>
              <a:gd name="connsiteX7" fmla="*/ 20655 w 21600"/>
              <a:gd name="connsiteY7" fmla="*/ 10581 h 21600"/>
              <a:gd name="connsiteX8" fmla="*/ 16380 w 21600"/>
              <a:gd name="connsiteY8" fmla="*/ 12310 h 21600"/>
              <a:gd name="connsiteX9" fmla="*/ 18877 w 21600"/>
              <a:gd name="connsiteY9" fmla="*/ 15632 h 21600"/>
              <a:gd name="connsiteX10" fmla="*/ 14640 w 21600"/>
              <a:gd name="connsiteY10" fmla="*/ 14350 h 21600"/>
              <a:gd name="connsiteX11" fmla="*/ 14942 w 21600"/>
              <a:gd name="connsiteY11" fmla="*/ 17370 h 21600"/>
              <a:gd name="connsiteX12" fmla="*/ 12180 w 21600"/>
              <a:gd name="connsiteY12" fmla="*/ 15935 h 21600"/>
              <a:gd name="connsiteX13" fmla="*/ 11612 w 21600"/>
              <a:gd name="connsiteY13" fmla="*/ 18842 h 21600"/>
              <a:gd name="connsiteX14" fmla="*/ 9872 w 21600"/>
              <a:gd name="connsiteY14" fmla="*/ 17370 h 21600"/>
              <a:gd name="connsiteX15" fmla="*/ 8700 w 21600"/>
              <a:gd name="connsiteY15" fmla="*/ 19712 h 21600"/>
              <a:gd name="connsiteX16" fmla="*/ 7527 w 21600"/>
              <a:gd name="connsiteY16" fmla="*/ 18125 h 21600"/>
              <a:gd name="connsiteX17" fmla="*/ 4917 w 21600"/>
              <a:gd name="connsiteY17" fmla="*/ 21600 h 21600"/>
              <a:gd name="connsiteX18" fmla="*/ 4805 w 21600"/>
              <a:gd name="connsiteY18" fmla="*/ 18240 h 21600"/>
              <a:gd name="connsiteX19" fmla="*/ 1285 w 21600"/>
              <a:gd name="connsiteY19" fmla="*/ 17825 h 21600"/>
              <a:gd name="connsiteX20" fmla="*/ 3330 w 21600"/>
              <a:gd name="connsiteY20" fmla="*/ 15370 h 21600"/>
              <a:gd name="connsiteX21" fmla="*/ 0 w 21600"/>
              <a:gd name="connsiteY21" fmla="*/ 12877 h 21600"/>
              <a:gd name="connsiteX22" fmla="*/ 2402 w 21600"/>
              <a:gd name="connsiteY22" fmla="*/ 11238 h 21600"/>
              <a:gd name="connsiteX23" fmla="*/ 1172 w 21600"/>
              <a:gd name="connsiteY23" fmla="*/ 8270 h 21600"/>
              <a:gd name="connsiteX24" fmla="*/ 5372 w 21600"/>
              <a:gd name="connsiteY24" fmla="*/ 7817 h 21600"/>
              <a:gd name="connsiteX25" fmla="*/ 4502 w 21600"/>
              <a:gd name="connsiteY25" fmla="*/ 3625 h 21600"/>
              <a:gd name="connsiteX26" fmla="*/ 8493 w 21600"/>
              <a:gd name="connsiteY26" fmla="*/ 3547 h 21600"/>
              <a:gd name="connsiteX27" fmla="*/ 9722 w 21600"/>
              <a:gd name="connsiteY27" fmla="*/ 1887 h 21600"/>
              <a:gd name="connsiteX28" fmla="*/ 11462 w 21600"/>
              <a:gd name="connsiteY28" fmla="*/ 4342 h 21600"/>
              <a:gd name="connsiteX0" fmla="*/ 11462 w 21600"/>
              <a:gd name="connsiteY0" fmla="*/ 4342 h 21600"/>
              <a:gd name="connsiteX1" fmla="*/ 14790 w 21600"/>
              <a:gd name="connsiteY1" fmla="*/ 0 h 21600"/>
              <a:gd name="connsiteX2" fmla="*/ 14525 w 21600"/>
              <a:gd name="connsiteY2" fmla="*/ 5777 h 21600"/>
              <a:gd name="connsiteX3" fmla="*/ 18007 w 21600"/>
              <a:gd name="connsiteY3" fmla="*/ 3172 h 21600"/>
              <a:gd name="connsiteX4" fmla="*/ 16380 w 21600"/>
              <a:gd name="connsiteY4" fmla="*/ 6532 h 21600"/>
              <a:gd name="connsiteX5" fmla="*/ 21600 w 21600"/>
              <a:gd name="connsiteY5" fmla="*/ 6645 h 21600"/>
              <a:gd name="connsiteX6" fmla="*/ 16985 w 21600"/>
              <a:gd name="connsiteY6" fmla="*/ 9402 h 21600"/>
              <a:gd name="connsiteX7" fmla="*/ 20655 w 21600"/>
              <a:gd name="connsiteY7" fmla="*/ 10581 h 21600"/>
              <a:gd name="connsiteX8" fmla="*/ 18765 w 21600"/>
              <a:gd name="connsiteY8" fmla="*/ 12841 h 21600"/>
              <a:gd name="connsiteX9" fmla="*/ 18877 w 21600"/>
              <a:gd name="connsiteY9" fmla="*/ 15632 h 21600"/>
              <a:gd name="connsiteX10" fmla="*/ 14640 w 21600"/>
              <a:gd name="connsiteY10" fmla="*/ 14350 h 21600"/>
              <a:gd name="connsiteX11" fmla="*/ 14942 w 21600"/>
              <a:gd name="connsiteY11" fmla="*/ 17370 h 21600"/>
              <a:gd name="connsiteX12" fmla="*/ 12180 w 21600"/>
              <a:gd name="connsiteY12" fmla="*/ 15935 h 21600"/>
              <a:gd name="connsiteX13" fmla="*/ 11612 w 21600"/>
              <a:gd name="connsiteY13" fmla="*/ 18842 h 21600"/>
              <a:gd name="connsiteX14" fmla="*/ 9872 w 21600"/>
              <a:gd name="connsiteY14" fmla="*/ 17370 h 21600"/>
              <a:gd name="connsiteX15" fmla="*/ 8700 w 21600"/>
              <a:gd name="connsiteY15" fmla="*/ 19712 h 21600"/>
              <a:gd name="connsiteX16" fmla="*/ 7527 w 21600"/>
              <a:gd name="connsiteY16" fmla="*/ 18125 h 21600"/>
              <a:gd name="connsiteX17" fmla="*/ 4917 w 21600"/>
              <a:gd name="connsiteY17" fmla="*/ 21600 h 21600"/>
              <a:gd name="connsiteX18" fmla="*/ 4805 w 21600"/>
              <a:gd name="connsiteY18" fmla="*/ 18240 h 21600"/>
              <a:gd name="connsiteX19" fmla="*/ 1285 w 21600"/>
              <a:gd name="connsiteY19" fmla="*/ 17825 h 21600"/>
              <a:gd name="connsiteX20" fmla="*/ 3330 w 21600"/>
              <a:gd name="connsiteY20" fmla="*/ 15370 h 21600"/>
              <a:gd name="connsiteX21" fmla="*/ 0 w 21600"/>
              <a:gd name="connsiteY21" fmla="*/ 12877 h 21600"/>
              <a:gd name="connsiteX22" fmla="*/ 2402 w 21600"/>
              <a:gd name="connsiteY22" fmla="*/ 11238 h 21600"/>
              <a:gd name="connsiteX23" fmla="*/ 1172 w 21600"/>
              <a:gd name="connsiteY23" fmla="*/ 8270 h 21600"/>
              <a:gd name="connsiteX24" fmla="*/ 5372 w 21600"/>
              <a:gd name="connsiteY24" fmla="*/ 7817 h 21600"/>
              <a:gd name="connsiteX25" fmla="*/ 4502 w 21600"/>
              <a:gd name="connsiteY25" fmla="*/ 3625 h 21600"/>
              <a:gd name="connsiteX26" fmla="*/ 8493 w 21600"/>
              <a:gd name="connsiteY26" fmla="*/ 3547 h 21600"/>
              <a:gd name="connsiteX27" fmla="*/ 9722 w 21600"/>
              <a:gd name="connsiteY27" fmla="*/ 1887 h 21600"/>
              <a:gd name="connsiteX28" fmla="*/ 11462 w 21600"/>
              <a:gd name="connsiteY28" fmla="*/ 4342 h 21600"/>
              <a:gd name="connsiteX0" fmla="*/ 11462 w 21600"/>
              <a:gd name="connsiteY0" fmla="*/ 4342 h 21600"/>
              <a:gd name="connsiteX1" fmla="*/ 14790 w 21600"/>
              <a:gd name="connsiteY1" fmla="*/ 0 h 21600"/>
              <a:gd name="connsiteX2" fmla="*/ 14525 w 21600"/>
              <a:gd name="connsiteY2" fmla="*/ 5777 h 21600"/>
              <a:gd name="connsiteX3" fmla="*/ 18007 w 21600"/>
              <a:gd name="connsiteY3" fmla="*/ 3172 h 21600"/>
              <a:gd name="connsiteX4" fmla="*/ 16380 w 21600"/>
              <a:gd name="connsiteY4" fmla="*/ 6532 h 21600"/>
              <a:gd name="connsiteX5" fmla="*/ 21600 w 21600"/>
              <a:gd name="connsiteY5" fmla="*/ 6645 h 21600"/>
              <a:gd name="connsiteX6" fmla="*/ 18916 w 21600"/>
              <a:gd name="connsiteY6" fmla="*/ 8871 h 21600"/>
              <a:gd name="connsiteX7" fmla="*/ 20655 w 21600"/>
              <a:gd name="connsiteY7" fmla="*/ 10581 h 21600"/>
              <a:gd name="connsiteX8" fmla="*/ 18765 w 21600"/>
              <a:gd name="connsiteY8" fmla="*/ 12841 h 21600"/>
              <a:gd name="connsiteX9" fmla="*/ 18877 w 21600"/>
              <a:gd name="connsiteY9" fmla="*/ 15632 h 21600"/>
              <a:gd name="connsiteX10" fmla="*/ 14640 w 21600"/>
              <a:gd name="connsiteY10" fmla="*/ 14350 h 21600"/>
              <a:gd name="connsiteX11" fmla="*/ 14942 w 21600"/>
              <a:gd name="connsiteY11" fmla="*/ 17370 h 21600"/>
              <a:gd name="connsiteX12" fmla="*/ 12180 w 21600"/>
              <a:gd name="connsiteY12" fmla="*/ 15935 h 21600"/>
              <a:gd name="connsiteX13" fmla="*/ 11612 w 21600"/>
              <a:gd name="connsiteY13" fmla="*/ 18842 h 21600"/>
              <a:gd name="connsiteX14" fmla="*/ 9872 w 21600"/>
              <a:gd name="connsiteY14" fmla="*/ 17370 h 21600"/>
              <a:gd name="connsiteX15" fmla="*/ 8700 w 21600"/>
              <a:gd name="connsiteY15" fmla="*/ 19712 h 21600"/>
              <a:gd name="connsiteX16" fmla="*/ 7527 w 21600"/>
              <a:gd name="connsiteY16" fmla="*/ 18125 h 21600"/>
              <a:gd name="connsiteX17" fmla="*/ 4917 w 21600"/>
              <a:gd name="connsiteY17" fmla="*/ 21600 h 21600"/>
              <a:gd name="connsiteX18" fmla="*/ 4805 w 21600"/>
              <a:gd name="connsiteY18" fmla="*/ 18240 h 21600"/>
              <a:gd name="connsiteX19" fmla="*/ 1285 w 21600"/>
              <a:gd name="connsiteY19" fmla="*/ 17825 h 21600"/>
              <a:gd name="connsiteX20" fmla="*/ 3330 w 21600"/>
              <a:gd name="connsiteY20" fmla="*/ 15370 h 21600"/>
              <a:gd name="connsiteX21" fmla="*/ 0 w 21600"/>
              <a:gd name="connsiteY21" fmla="*/ 12877 h 21600"/>
              <a:gd name="connsiteX22" fmla="*/ 2402 w 21600"/>
              <a:gd name="connsiteY22" fmla="*/ 11238 h 21600"/>
              <a:gd name="connsiteX23" fmla="*/ 1172 w 21600"/>
              <a:gd name="connsiteY23" fmla="*/ 8270 h 21600"/>
              <a:gd name="connsiteX24" fmla="*/ 5372 w 21600"/>
              <a:gd name="connsiteY24" fmla="*/ 7817 h 21600"/>
              <a:gd name="connsiteX25" fmla="*/ 4502 w 21600"/>
              <a:gd name="connsiteY25" fmla="*/ 3625 h 21600"/>
              <a:gd name="connsiteX26" fmla="*/ 8493 w 21600"/>
              <a:gd name="connsiteY26" fmla="*/ 3547 h 21600"/>
              <a:gd name="connsiteX27" fmla="*/ 9722 w 21600"/>
              <a:gd name="connsiteY27" fmla="*/ 1887 h 21600"/>
              <a:gd name="connsiteX28" fmla="*/ 11462 w 21600"/>
              <a:gd name="connsiteY28" fmla="*/ 4342 h 21600"/>
              <a:gd name="connsiteX0" fmla="*/ 11462 w 21600"/>
              <a:gd name="connsiteY0" fmla="*/ 4342 h 21600"/>
              <a:gd name="connsiteX1" fmla="*/ 14790 w 21600"/>
              <a:gd name="connsiteY1" fmla="*/ 0 h 21600"/>
              <a:gd name="connsiteX2" fmla="*/ 14525 w 21600"/>
              <a:gd name="connsiteY2" fmla="*/ 5777 h 21600"/>
              <a:gd name="connsiteX3" fmla="*/ 18007 w 21600"/>
              <a:gd name="connsiteY3" fmla="*/ 3172 h 21600"/>
              <a:gd name="connsiteX4" fmla="*/ 16380 w 21600"/>
              <a:gd name="connsiteY4" fmla="*/ 6532 h 21600"/>
              <a:gd name="connsiteX5" fmla="*/ 21600 w 21600"/>
              <a:gd name="connsiteY5" fmla="*/ 6645 h 21600"/>
              <a:gd name="connsiteX6" fmla="*/ 18916 w 21600"/>
              <a:gd name="connsiteY6" fmla="*/ 8871 h 21600"/>
              <a:gd name="connsiteX7" fmla="*/ 20655 w 21600"/>
              <a:gd name="connsiteY7" fmla="*/ 10581 h 21600"/>
              <a:gd name="connsiteX8" fmla="*/ 18765 w 21600"/>
              <a:gd name="connsiteY8" fmla="*/ 12841 h 21600"/>
              <a:gd name="connsiteX9" fmla="*/ 18877 w 21600"/>
              <a:gd name="connsiteY9" fmla="*/ 15632 h 21600"/>
              <a:gd name="connsiteX10" fmla="*/ 14640 w 21600"/>
              <a:gd name="connsiteY10" fmla="*/ 14350 h 21600"/>
              <a:gd name="connsiteX11" fmla="*/ 14942 w 21600"/>
              <a:gd name="connsiteY11" fmla="*/ 17370 h 21600"/>
              <a:gd name="connsiteX12" fmla="*/ 12180 w 21600"/>
              <a:gd name="connsiteY12" fmla="*/ 15935 h 21600"/>
              <a:gd name="connsiteX13" fmla="*/ 11612 w 21600"/>
              <a:gd name="connsiteY13" fmla="*/ 18842 h 21600"/>
              <a:gd name="connsiteX14" fmla="*/ 9872 w 21600"/>
              <a:gd name="connsiteY14" fmla="*/ 17370 h 21600"/>
              <a:gd name="connsiteX15" fmla="*/ 8700 w 21600"/>
              <a:gd name="connsiteY15" fmla="*/ 19712 h 21600"/>
              <a:gd name="connsiteX16" fmla="*/ 7527 w 21600"/>
              <a:gd name="connsiteY16" fmla="*/ 18125 h 21600"/>
              <a:gd name="connsiteX17" fmla="*/ 4917 w 21600"/>
              <a:gd name="connsiteY17" fmla="*/ 21600 h 21600"/>
              <a:gd name="connsiteX18" fmla="*/ 4805 w 21600"/>
              <a:gd name="connsiteY18" fmla="*/ 18240 h 21600"/>
              <a:gd name="connsiteX19" fmla="*/ 1285 w 21600"/>
              <a:gd name="connsiteY19" fmla="*/ 17825 h 21600"/>
              <a:gd name="connsiteX20" fmla="*/ 3330 w 21600"/>
              <a:gd name="connsiteY20" fmla="*/ 15370 h 21600"/>
              <a:gd name="connsiteX21" fmla="*/ 0 w 21600"/>
              <a:gd name="connsiteY21" fmla="*/ 12877 h 21600"/>
              <a:gd name="connsiteX22" fmla="*/ 2402 w 21600"/>
              <a:gd name="connsiteY22" fmla="*/ 11238 h 21600"/>
              <a:gd name="connsiteX23" fmla="*/ 1172 w 21600"/>
              <a:gd name="connsiteY23" fmla="*/ 8270 h 21600"/>
              <a:gd name="connsiteX24" fmla="*/ 5372 w 21600"/>
              <a:gd name="connsiteY24" fmla="*/ 7817 h 21600"/>
              <a:gd name="connsiteX25" fmla="*/ 4502 w 21600"/>
              <a:gd name="connsiteY25" fmla="*/ 3625 h 21600"/>
              <a:gd name="connsiteX26" fmla="*/ 8379 w 21600"/>
              <a:gd name="connsiteY26" fmla="*/ 6559 h 21600"/>
              <a:gd name="connsiteX27" fmla="*/ 9722 w 21600"/>
              <a:gd name="connsiteY27" fmla="*/ 1887 h 21600"/>
              <a:gd name="connsiteX28" fmla="*/ 11462 w 21600"/>
              <a:gd name="connsiteY28" fmla="*/ 4342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600" h="21600">
                <a:moveTo>
                  <a:pt x="11462" y="4342"/>
                </a:moveTo>
                <a:lnTo>
                  <a:pt x="14790" y="0"/>
                </a:lnTo>
                <a:cubicBezTo>
                  <a:pt x="14702" y="1926"/>
                  <a:pt x="14613" y="3851"/>
                  <a:pt x="14525" y="5777"/>
                </a:cubicBezTo>
                <a:lnTo>
                  <a:pt x="18007" y="3172"/>
                </a:lnTo>
                <a:lnTo>
                  <a:pt x="16380" y="6532"/>
                </a:lnTo>
                <a:lnTo>
                  <a:pt x="21600" y="6645"/>
                </a:lnTo>
                <a:lnTo>
                  <a:pt x="18916" y="8871"/>
                </a:lnTo>
                <a:lnTo>
                  <a:pt x="20655" y="10581"/>
                </a:lnTo>
                <a:lnTo>
                  <a:pt x="18765" y="12841"/>
                </a:lnTo>
                <a:cubicBezTo>
                  <a:pt x="18802" y="13771"/>
                  <a:pt x="18840" y="14702"/>
                  <a:pt x="18877" y="15632"/>
                </a:cubicBezTo>
                <a:lnTo>
                  <a:pt x="14640" y="14350"/>
                </a:lnTo>
                <a:cubicBezTo>
                  <a:pt x="14741" y="15357"/>
                  <a:pt x="14841" y="16363"/>
                  <a:pt x="14942" y="17370"/>
                </a:cubicBezTo>
                <a:lnTo>
                  <a:pt x="12180" y="15935"/>
                </a:lnTo>
                <a:lnTo>
                  <a:pt x="11612" y="18842"/>
                </a:lnTo>
                <a:lnTo>
                  <a:pt x="9872" y="17370"/>
                </a:lnTo>
                <a:lnTo>
                  <a:pt x="8700" y="19712"/>
                </a:lnTo>
                <a:lnTo>
                  <a:pt x="7527" y="18125"/>
                </a:lnTo>
                <a:lnTo>
                  <a:pt x="4917" y="21600"/>
                </a:lnTo>
                <a:cubicBezTo>
                  <a:pt x="4880" y="20480"/>
                  <a:pt x="4842" y="19360"/>
                  <a:pt x="4805" y="18240"/>
                </a:cubicBezTo>
                <a:lnTo>
                  <a:pt x="1285" y="17825"/>
                </a:lnTo>
                <a:lnTo>
                  <a:pt x="3330" y="15370"/>
                </a:lnTo>
                <a:lnTo>
                  <a:pt x="0" y="12877"/>
                </a:lnTo>
                <a:lnTo>
                  <a:pt x="2402" y="11238"/>
                </a:lnTo>
                <a:lnTo>
                  <a:pt x="1172" y="8270"/>
                </a:lnTo>
                <a:lnTo>
                  <a:pt x="5372" y="7817"/>
                </a:lnTo>
                <a:lnTo>
                  <a:pt x="4502" y="3625"/>
                </a:lnTo>
                <a:lnTo>
                  <a:pt x="8379" y="6559"/>
                </a:lnTo>
                <a:lnTo>
                  <a:pt x="9722" y="1887"/>
                </a:lnTo>
                <a:lnTo>
                  <a:pt x="11462" y="4342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Wait! These are not airports!</a:t>
            </a:r>
          </a:p>
        </p:txBody>
      </p:sp>
    </p:spTree>
    <p:extLst>
      <p:ext uri="{BB962C8B-B14F-4D97-AF65-F5344CB8AC3E}">
        <p14:creationId xmlns:p14="http://schemas.microsoft.com/office/powerpoint/2010/main" val="129153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B9E746-40E1-45F4-8722-E793861A0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724" y="961812"/>
            <a:ext cx="5363110" cy="49309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9B6383-67CB-43B1-84B4-7635DFFA8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Flexibility</a:t>
            </a:r>
          </a:p>
        </p:txBody>
      </p:sp>
    </p:spTree>
    <p:extLst>
      <p:ext uri="{BB962C8B-B14F-4D97-AF65-F5344CB8AC3E}">
        <p14:creationId xmlns:p14="http://schemas.microsoft.com/office/powerpoint/2010/main" val="2843611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4575-BEE3-49A1-B1CF-163902308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12E3EB2-5F78-495E-A02B-D7C3635F0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076" y="2182594"/>
            <a:ext cx="5579724" cy="3637400"/>
          </a:xfrm>
          <a:ln>
            <a:solidFill>
              <a:schemeClr val="accent1"/>
            </a:solidFill>
          </a:ln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76513495-D147-4D0C-A105-59C6EE7A7185}"/>
              </a:ext>
            </a:extLst>
          </p:cNvPr>
          <p:cNvSpPr/>
          <p:nvPr/>
        </p:nvSpPr>
        <p:spPr>
          <a:xfrm>
            <a:off x="1654139" y="5157628"/>
            <a:ext cx="3852809" cy="1171254"/>
          </a:xfrm>
          <a:prstGeom prst="cloudCallout">
            <a:avLst>
              <a:gd name="adj1" fmla="val 108281"/>
              <a:gd name="adj2" fmla="val -184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know what! I just realized that I need a hotel too!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81CBEE-555E-44EF-AF0A-6D36E4AAD6B7}"/>
              </a:ext>
            </a:extLst>
          </p:cNvPr>
          <p:cNvSpPr txBox="1"/>
          <p:nvPr/>
        </p:nvSpPr>
        <p:spPr>
          <a:xfrm>
            <a:off x="708917" y="2182594"/>
            <a:ext cx="45514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Accommodate user’s changing need without much hassle!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Ex: Helping user change between hotel only, flights only without re-starting from scratch!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352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B9E746-40E1-45F4-8722-E793861A0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93"/>
          <a:stretch/>
        </p:blipFill>
        <p:spPr>
          <a:xfrm>
            <a:off x="5198724" y="1018723"/>
            <a:ext cx="4623370" cy="48171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9B6383-67CB-43B1-84B4-7635DFFA8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Emergency</a:t>
            </a:r>
          </a:p>
        </p:txBody>
      </p:sp>
    </p:spTree>
    <p:extLst>
      <p:ext uri="{BB962C8B-B14F-4D97-AF65-F5344CB8AC3E}">
        <p14:creationId xmlns:p14="http://schemas.microsoft.com/office/powerpoint/2010/main" val="319212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9CA5-9A39-440F-A891-10AF699F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B1E4F-3D41-485C-A62F-5301ADAE9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Help user in case of emergency:</a:t>
            </a:r>
          </a:p>
          <a:p>
            <a:pPr lvl="1"/>
            <a:r>
              <a:rPr lang="en-US" dirty="0"/>
              <a:t>Need to make the Emergency contact information visible.</a:t>
            </a:r>
          </a:p>
          <a:p>
            <a:pPr lvl="1"/>
            <a:r>
              <a:rPr lang="en-US" dirty="0"/>
              <a:t>Now, inside FAQs and less visible.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Need to be careful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We don’t want this number to be used as a Customer Care number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We have the Ask a Concierge feature too! – Users should leverage that first!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8559C89-1DDB-490D-939A-20AAEDF39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683" y="2978471"/>
            <a:ext cx="3968344" cy="204564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85579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10676</TotalTime>
  <Words>367</Words>
  <Application>Microsoft Office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PASSENGER1</vt:lpstr>
      <vt:lpstr>Approach</vt:lpstr>
      <vt:lpstr>Great things first!</vt:lpstr>
      <vt:lpstr>Search Relevance</vt:lpstr>
      <vt:lpstr>Search Relevance</vt:lpstr>
      <vt:lpstr>Flexibility</vt:lpstr>
      <vt:lpstr>PowerPoint Presentation</vt:lpstr>
      <vt:lpstr>Emergency</vt:lpstr>
      <vt:lpstr>PowerPoint Presentation</vt:lpstr>
      <vt:lpstr>Conversion</vt:lpstr>
      <vt:lpstr>PowerPoint Presentation</vt:lpstr>
      <vt:lpstr>PowerPoint Presentation</vt:lpstr>
      <vt:lpstr>Miscellaneous</vt:lpstr>
      <vt:lpstr>Think about it!</vt:lpstr>
      <vt:lpstr>My thoughts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PASSENGER1</dc:title>
  <dc:creator>Suman Dikshit</dc:creator>
  <cp:lastModifiedBy>Suman Dikshit</cp:lastModifiedBy>
  <cp:revision>7</cp:revision>
  <dcterms:created xsi:type="dcterms:W3CDTF">2017-09-23T17:14:46Z</dcterms:created>
  <dcterms:modified xsi:type="dcterms:W3CDTF">2018-01-20T00:57:19Z</dcterms:modified>
</cp:coreProperties>
</file>