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6AB407-47CD-434F-B0AC-90274ED62582}" type="doc">
      <dgm:prSet loTypeId="urn:microsoft.com/office/officeart/2005/8/layout/pyramid4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317C389-4943-4689-A92B-2993453911FA}">
      <dgm:prSet phldrT="[Text]"/>
      <dgm:spPr/>
      <dgm:t>
        <a:bodyPr/>
        <a:lstStyle/>
        <a:p>
          <a:r>
            <a:rPr lang="en-US" dirty="0"/>
            <a:t>Prashant</a:t>
          </a:r>
        </a:p>
      </dgm:t>
    </dgm:pt>
    <dgm:pt modelId="{7C6CEDFD-3C2C-4C0C-BC9B-8FCC3CD78911}" type="parTrans" cxnId="{F44F2FDD-C56E-4C2F-8586-A2DF56E03660}">
      <dgm:prSet/>
      <dgm:spPr/>
      <dgm:t>
        <a:bodyPr/>
        <a:lstStyle/>
        <a:p>
          <a:endParaRPr lang="en-US"/>
        </a:p>
      </dgm:t>
    </dgm:pt>
    <dgm:pt modelId="{1377A31B-8876-4B6A-9B19-5311BF50955E}" type="sibTrans" cxnId="{F44F2FDD-C56E-4C2F-8586-A2DF56E03660}">
      <dgm:prSet/>
      <dgm:spPr/>
      <dgm:t>
        <a:bodyPr/>
        <a:lstStyle/>
        <a:p>
          <a:endParaRPr lang="en-US"/>
        </a:p>
      </dgm:t>
    </dgm:pt>
    <dgm:pt modelId="{F4D8718F-B5EA-4829-A274-AC4339510797}">
      <dgm:prSet phldrT="[Text]"/>
      <dgm:spPr/>
      <dgm:t>
        <a:bodyPr/>
        <a:lstStyle/>
        <a:p>
          <a:r>
            <a:rPr lang="en-US" dirty="0"/>
            <a:t>Suman</a:t>
          </a:r>
        </a:p>
      </dgm:t>
    </dgm:pt>
    <dgm:pt modelId="{980A3FD7-E816-4D0B-ACE9-1C20103E8E53}" type="parTrans" cxnId="{8C156936-1FEA-471B-ABE4-1380A2F2B7E5}">
      <dgm:prSet/>
      <dgm:spPr/>
      <dgm:t>
        <a:bodyPr/>
        <a:lstStyle/>
        <a:p>
          <a:endParaRPr lang="en-US"/>
        </a:p>
      </dgm:t>
    </dgm:pt>
    <dgm:pt modelId="{F7649DAE-4344-4130-B520-B277C2723CD0}" type="sibTrans" cxnId="{8C156936-1FEA-471B-ABE4-1380A2F2B7E5}">
      <dgm:prSet/>
      <dgm:spPr/>
      <dgm:t>
        <a:bodyPr/>
        <a:lstStyle/>
        <a:p>
          <a:endParaRPr lang="en-US"/>
        </a:p>
      </dgm:t>
    </dgm:pt>
    <dgm:pt modelId="{493F649A-8C8C-400E-95A6-BFBC32E6E348}">
      <dgm:prSet phldrT="[Text]"/>
      <dgm:spPr>
        <a:noFill/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P2P n/w</a:t>
          </a:r>
        </a:p>
      </dgm:t>
    </dgm:pt>
    <dgm:pt modelId="{AC2DB093-3A26-411D-A557-C15E70B2F23D}" type="parTrans" cxnId="{41AA72ED-71B0-48E3-8638-7220654FE191}">
      <dgm:prSet/>
      <dgm:spPr/>
      <dgm:t>
        <a:bodyPr/>
        <a:lstStyle/>
        <a:p>
          <a:endParaRPr lang="en-US"/>
        </a:p>
      </dgm:t>
    </dgm:pt>
    <dgm:pt modelId="{C0603CA4-DF22-407F-ACDF-3197AD150FC1}" type="sibTrans" cxnId="{41AA72ED-71B0-48E3-8638-7220654FE191}">
      <dgm:prSet/>
      <dgm:spPr/>
      <dgm:t>
        <a:bodyPr/>
        <a:lstStyle/>
        <a:p>
          <a:endParaRPr lang="en-US"/>
        </a:p>
      </dgm:t>
    </dgm:pt>
    <dgm:pt modelId="{F8170E78-CF06-4A5E-8F9B-A0714C8AA823}">
      <dgm:prSet phldrT="[Text]"/>
      <dgm:spPr/>
      <dgm:t>
        <a:bodyPr/>
        <a:lstStyle/>
        <a:p>
          <a:r>
            <a:rPr lang="en-US" dirty="0"/>
            <a:t>Gaurav</a:t>
          </a:r>
        </a:p>
      </dgm:t>
    </dgm:pt>
    <dgm:pt modelId="{A93F6B07-8A00-4377-8AD5-5F2756B6DD53}" type="parTrans" cxnId="{26255731-E67A-463B-BA9F-46F4014C19A1}">
      <dgm:prSet/>
      <dgm:spPr/>
      <dgm:t>
        <a:bodyPr/>
        <a:lstStyle/>
        <a:p>
          <a:endParaRPr lang="en-US"/>
        </a:p>
      </dgm:t>
    </dgm:pt>
    <dgm:pt modelId="{88F132E8-D55F-40E1-973B-EB1AEE5C57D4}" type="sibTrans" cxnId="{26255731-E67A-463B-BA9F-46F4014C19A1}">
      <dgm:prSet/>
      <dgm:spPr/>
      <dgm:t>
        <a:bodyPr/>
        <a:lstStyle/>
        <a:p>
          <a:endParaRPr lang="en-US"/>
        </a:p>
      </dgm:t>
    </dgm:pt>
    <dgm:pt modelId="{BF535FE2-11A2-48B6-BF56-15B13B03413C}" type="pres">
      <dgm:prSet presAssocID="{F06AB407-47CD-434F-B0AC-90274ED62582}" presName="compositeShape" presStyleCnt="0">
        <dgm:presLayoutVars>
          <dgm:chMax val="9"/>
          <dgm:dir/>
          <dgm:resizeHandles val="exact"/>
        </dgm:presLayoutVars>
      </dgm:prSet>
      <dgm:spPr/>
    </dgm:pt>
    <dgm:pt modelId="{A2AD3434-CBEF-46EA-9B86-CA3DAC5F2597}" type="pres">
      <dgm:prSet presAssocID="{F06AB407-47CD-434F-B0AC-90274ED62582}" presName="triangle1" presStyleLbl="node1" presStyleIdx="0" presStyleCnt="4">
        <dgm:presLayoutVars>
          <dgm:bulletEnabled val="1"/>
        </dgm:presLayoutVars>
      </dgm:prSet>
      <dgm:spPr/>
    </dgm:pt>
    <dgm:pt modelId="{D31A32C6-FAD2-4576-B37E-E4E3F0AB2125}" type="pres">
      <dgm:prSet presAssocID="{F06AB407-47CD-434F-B0AC-90274ED62582}" presName="triangle2" presStyleLbl="node1" presStyleIdx="1" presStyleCnt="4">
        <dgm:presLayoutVars>
          <dgm:bulletEnabled val="1"/>
        </dgm:presLayoutVars>
      </dgm:prSet>
      <dgm:spPr/>
    </dgm:pt>
    <dgm:pt modelId="{82B8D9BD-90FE-4A14-94C0-01C9BF3B02B4}" type="pres">
      <dgm:prSet presAssocID="{F06AB407-47CD-434F-B0AC-90274ED62582}" presName="triangle3" presStyleLbl="node1" presStyleIdx="2" presStyleCnt="4">
        <dgm:presLayoutVars>
          <dgm:bulletEnabled val="1"/>
        </dgm:presLayoutVars>
      </dgm:prSet>
      <dgm:spPr/>
    </dgm:pt>
    <dgm:pt modelId="{F949CEF7-3E89-482E-BB82-84754DBFDDCA}" type="pres">
      <dgm:prSet presAssocID="{F06AB407-47CD-434F-B0AC-90274ED62582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4F6D061E-2BA9-43E9-B84F-5DA653B20AB0}" type="presOf" srcId="{F8170E78-CF06-4A5E-8F9B-A0714C8AA823}" destId="{F949CEF7-3E89-482E-BB82-84754DBFDDCA}" srcOrd="0" destOrd="0" presId="urn:microsoft.com/office/officeart/2005/8/layout/pyramid4"/>
    <dgm:cxn modelId="{26255731-E67A-463B-BA9F-46F4014C19A1}" srcId="{F06AB407-47CD-434F-B0AC-90274ED62582}" destId="{F8170E78-CF06-4A5E-8F9B-A0714C8AA823}" srcOrd="3" destOrd="0" parTransId="{A93F6B07-8A00-4377-8AD5-5F2756B6DD53}" sibTransId="{88F132E8-D55F-40E1-973B-EB1AEE5C57D4}"/>
    <dgm:cxn modelId="{8C156936-1FEA-471B-ABE4-1380A2F2B7E5}" srcId="{F06AB407-47CD-434F-B0AC-90274ED62582}" destId="{F4D8718F-B5EA-4829-A274-AC4339510797}" srcOrd="1" destOrd="0" parTransId="{980A3FD7-E816-4D0B-ACE9-1C20103E8E53}" sibTransId="{F7649DAE-4344-4130-B520-B277C2723CD0}"/>
    <dgm:cxn modelId="{1482C040-4F1A-412B-B9ED-71F5FE27CE30}" type="presOf" srcId="{6317C389-4943-4689-A92B-2993453911FA}" destId="{A2AD3434-CBEF-46EA-9B86-CA3DAC5F2597}" srcOrd="0" destOrd="0" presId="urn:microsoft.com/office/officeart/2005/8/layout/pyramid4"/>
    <dgm:cxn modelId="{04A6C878-278B-44F5-80C7-88A8834958ED}" type="presOf" srcId="{F06AB407-47CD-434F-B0AC-90274ED62582}" destId="{BF535FE2-11A2-48B6-BF56-15B13B03413C}" srcOrd="0" destOrd="0" presId="urn:microsoft.com/office/officeart/2005/8/layout/pyramid4"/>
    <dgm:cxn modelId="{A89454D1-7273-4C38-9562-5068D7D817D7}" type="presOf" srcId="{F4D8718F-B5EA-4829-A274-AC4339510797}" destId="{D31A32C6-FAD2-4576-B37E-E4E3F0AB2125}" srcOrd="0" destOrd="0" presId="urn:microsoft.com/office/officeart/2005/8/layout/pyramid4"/>
    <dgm:cxn modelId="{F44F2FDD-C56E-4C2F-8586-A2DF56E03660}" srcId="{F06AB407-47CD-434F-B0AC-90274ED62582}" destId="{6317C389-4943-4689-A92B-2993453911FA}" srcOrd="0" destOrd="0" parTransId="{7C6CEDFD-3C2C-4C0C-BC9B-8FCC3CD78911}" sibTransId="{1377A31B-8876-4B6A-9B19-5311BF50955E}"/>
    <dgm:cxn modelId="{41AA72ED-71B0-48E3-8638-7220654FE191}" srcId="{F06AB407-47CD-434F-B0AC-90274ED62582}" destId="{493F649A-8C8C-400E-95A6-BFBC32E6E348}" srcOrd="2" destOrd="0" parTransId="{AC2DB093-3A26-411D-A557-C15E70B2F23D}" sibTransId="{C0603CA4-DF22-407F-ACDF-3197AD150FC1}"/>
    <dgm:cxn modelId="{C4BB91F2-6417-4037-A0C5-B4C08F2504B9}" type="presOf" srcId="{493F649A-8C8C-400E-95A6-BFBC32E6E348}" destId="{82B8D9BD-90FE-4A14-94C0-01C9BF3B02B4}" srcOrd="0" destOrd="0" presId="urn:microsoft.com/office/officeart/2005/8/layout/pyramid4"/>
    <dgm:cxn modelId="{6580F077-585D-4A58-A14E-4BBFB628F1FD}" type="presParOf" srcId="{BF535FE2-11A2-48B6-BF56-15B13B03413C}" destId="{A2AD3434-CBEF-46EA-9B86-CA3DAC5F2597}" srcOrd="0" destOrd="0" presId="urn:microsoft.com/office/officeart/2005/8/layout/pyramid4"/>
    <dgm:cxn modelId="{A643D32A-66FA-4EF8-82DE-44FC7D178002}" type="presParOf" srcId="{BF535FE2-11A2-48B6-BF56-15B13B03413C}" destId="{D31A32C6-FAD2-4576-B37E-E4E3F0AB2125}" srcOrd="1" destOrd="0" presId="urn:microsoft.com/office/officeart/2005/8/layout/pyramid4"/>
    <dgm:cxn modelId="{D34A4F7C-869E-4139-AFEA-179BB812BAEF}" type="presParOf" srcId="{BF535FE2-11A2-48B6-BF56-15B13B03413C}" destId="{82B8D9BD-90FE-4A14-94C0-01C9BF3B02B4}" srcOrd="2" destOrd="0" presId="urn:microsoft.com/office/officeart/2005/8/layout/pyramid4"/>
    <dgm:cxn modelId="{26B282C2-F995-4A52-8FB6-65E38FB55B8F}" type="presParOf" srcId="{BF535FE2-11A2-48B6-BF56-15B13B03413C}" destId="{F949CEF7-3E89-482E-BB82-84754DBFDDCA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AD3434-CBEF-46EA-9B86-CA3DAC5F2597}">
      <dsp:nvSpPr>
        <dsp:cNvPr id="0" name=""/>
        <dsp:cNvSpPr/>
      </dsp:nvSpPr>
      <dsp:spPr>
        <a:xfrm>
          <a:off x="4169965" y="0"/>
          <a:ext cx="2175669" cy="2175669"/>
        </a:xfrm>
        <a:prstGeom prst="triangl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Prashant</a:t>
          </a:r>
        </a:p>
      </dsp:txBody>
      <dsp:txXfrm>
        <a:off x="4713882" y="1087835"/>
        <a:ext cx="1087835" cy="1087834"/>
      </dsp:txXfrm>
    </dsp:sp>
    <dsp:sp modelId="{D31A32C6-FAD2-4576-B37E-E4E3F0AB2125}">
      <dsp:nvSpPr>
        <dsp:cNvPr id="0" name=""/>
        <dsp:cNvSpPr/>
      </dsp:nvSpPr>
      <dsp:spPr>
        <a:xfrm>
          <a:off x="3082131" y="2175669"/>
          <a:ext cx="2175669" cy="2175669"/>
        </a:xfrm>
        <a:prstGeom prst="triangle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Suman</a:t>
          </a:r>
        </a:p>
      </dsp:txBody>
      <dsp:txXfrm>
        <a:off x="3626048" y="3263504"/>
        <a:ext cx="1087835" cy="1087834"/>
      </dsp:txXfrm>
    </dsp:sp>
    <dsp:sp modelId="{82B8D9BD-90FE-4A14-94C0-01C9BF3B02B4}">
      <dsp:nvSpPr>
        <dsp:cNvPr id="0" name=""/>
        <dsp:cNvSpPr/>
      </dsp:nvSpPr>
      <dsp:spPr>
        <a:xfrm rot="10800000">
          <a:off x="4169965" y="2175669"/>
          <a:ext cx="2175669" cy="2175669"/>
        </a:xfrm>
        <a:prstGeom prst="triangle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P2P n/w</a:t>
          </a:r>
        </a:p>
      </dsp:txBody>
      <dsp:txXfrm rot="10800000">
        <a:off x="4713882" y="2175669"/>
        <a:ext cx="1087835" cy="1087834"/>
      </dsp:txXfrm>
    </dsp:sp>
    <dsp:sp modelId="{F949CEF7-3E89-482E-BB82-84754DBFDDCA}">
      <dsp:nvSpPr>
        <dsp:cNvPr id="0" name=""/>
        <dsp:cNvSpPr/>
      </dsp:nvSpPr>
      <dsp:spPr>
        <a:xfrm>
          <a:off x="5257800" y="2175669"/>
          <a:ext cx="2175669" cy="2175669"/>
        </a:xfrm>
        <a:prstGeom prst="triangl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Gaurav</a:t>
          </a:r>
        </a:p>
      </dsp:txBody>
      <dsp:txXfrm>
        <a:off x="5801717" y="3263504"/>
        <a:ext cx="1087835" cy="10878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BC640-9ED7-4D59-9771-677176F8A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A237FD-6FB6-4F6E-98D0-73B07EA9E6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D624A-2BCD-477D-9904-B68B6DCB4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84EB7-E345-4A0D-9881-2E4E26494E95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CDFD3-AF37-4357-9700-34B583571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00C74-19AB-4782-A6C5-E3B8E9E2F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52A05-687C-4DBB-BFCC-5AEC3D03D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29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E1569-69CA-4ECF-931A-ED1515804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A259A5-7E0C-47A4-BE2E-EC4CA1D605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697DD-6DC0-4C81-A47D-ADD0A8E7E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84EB7-E345-4A0D-9881-2E4E26494E95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A5F2A-9311-4E96-A150-126CDFBC6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B59EB-6FDC-436C-B21C-BDEEFA174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52A05-687C-4DBB-BFCC-5AEC3D03D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16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5B36E-CAC3-43FC-8E3D-2F9617FD42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FF9E-CD24-42C4-99F9-E7A098662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D08E9-161A-441B-AA89-ED9803C04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84EB7-E345-4A0D-9881-2E4E26494E95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00391-54DB-46C6-8CB0-CE60753B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BE95E-4857-452D-B7CE-D54EDD354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52A05-687C-4DBB-BFCC-5AEC3D03D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67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4BF2C-6830-4140-86EA-C9D511D43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AB55B-3D5B-4860-B681-D86D2BEE1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40494-6A94-44B5-8FFB-A2CD76553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84EB7-E345-4A0D-9881-2E4E26494E95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59F00-DBEC-4F72-84EB-037CD7FB9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4EC05-4E73-4DA8-8607-E5C5B9906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52A05-687C-4DBB-BFCC-5AEC3D03D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06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48481-9A02-40E7-AC62-7AEB154A5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C3B03-A6E5-4A96-9E1E-98C6A8274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322BC-EC4D-4EA8-B639-6B2866161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84EB7-E345-4A0D-9881-2E4E26494E95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27219-A173-4B00-861E-89AADCE85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6C8FA-B28C-428A-B9C6-363B9E424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52A05-687C-4DBB-BFCC-5AEC3D03D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47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7FF6E-6BB6-4AE3-9867-849DBBD0E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9036C-27AB-4927-9B4A-AE02DAB337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538B7E-CED4-488F-B02F-A4D851D11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53022-E825-4BFC-875B-32513AFB2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84EB7-E345-4A0D-9881-2E4E26494E95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2442CD-F4DF-45E1-9F05-5E5553F73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37C684-FF97-4DEF-BA49-B72BEECA7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52A05-687C-4DBB-BFCC-5AEC3D03D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50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2ACFC-1D16-4F7C-86AB-EFC93D07C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D9954-A8FC-46A5-916B-FD5A47077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24239A-0F1C-41F6-8D49-865F304FD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B9A803-B2BC-4602-A2AB-08A0E859AA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7FB8C1-E770-4100-8F6F-6039737035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03A596-E62F-4257-B245-00FC1745B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84EB7-E345-4A0D-9881-2E4E26494E95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5191E1-B627-45E5-A61F-48861E779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1DA5C8-FFDE-489F-8235-883D74ECC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52A05-687C-4DBB-BFCC-5AEC3D03D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20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B425D-0CF1-41F4-A2EF-0BC80D105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1E91E4-DDEE-4CBE-A867-756C27ED8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84EB7-E345-4A0D-9881-2E4E26494E95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FF13BC-D314-44F6-A7C5-E8770D393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4AF173-A41C-48A5-A845-C7AB84523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52A05-687C-4DBB-BFCC-5AEC3D03D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977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3EDF9F-376F-4D91-A94E-DD158559B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84EB7-E345-4A0D-9881-2E4E26494E95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36B02D-3489-48EA-90C8-5B330CAF0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BA79C4-80E0-4042-95D1-27BDDC5EE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52A05-687C-4DBB-BFCC-5AEC3D03D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572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C9EA6-3B74-4A05-B747-D231C681D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37692-749E-4A6D-A4DD-F53DBDA85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E5816-00D3-45F6-9CDB-75B5EDE90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F0CB0F-3424-4718-BF2B-EE2C2E4A5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84EB7-E345-4A0D-9881-2E4E26494E95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57190-A8F7-4747-8B27-65436961B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2D0E8D-8CBD-47FC-B42F-9F6BE2B2C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52A05-687C-4DBB-BFCC-5AEC3D03D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580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EA99-A4FC-477A-9F69-D10C9654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4D15B9-A043-4BFB-96A8-1AFDC26E3B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0C0832-45F4-4CF5-B809-09B8671A5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D26034-668B-4EF3-BC6C-2B9BF72EF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84EB7-E345-4A0D-9881-2E4E26494E95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43BBE-35EE-467F-9E2D-1E6F7740C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80CF4-CD09-42A5-96E0-F5D9DE264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52A05-687C-4DBB-BFCC-5AEC3D03D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31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3C9486-61C5-4F85-975C-BBE13954A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725DA7-B9D9-406E-AA57-6CBA2F8A7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4AE0E-950B-424E-BD23-45E7F95940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84EB7-E345-4A0D-9881-2E4E26494E95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A360B-FDCA-4C95-A9A6-B5141D9B69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A3D3B-EF45-4A19-BA67-7D0F9E468D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52A05-687C-4DBB-BFCC-5AEC3D03D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331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ernoon.com/learn-blockchains-by-building-one-117428612f46" TargetMode="External"/><Relationship Id="rId2" Type="http://schemas.openxmlformats.org/officeDocument/2006/relationships/hyperlink" Target="https://github.com/dvf/blockchai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rodkey/deploying-a-flask-application-on-aws-a72daba6bb80" TargetMode="External"/><Relationship Id="rId2" Type="http://schemas.openxmlformats.org/officeDocument/2006/relationships/hyperlink" Target="https://hackernoon.com/learn-blockchains-by-building-one-117428612f4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hanacademy.org/economics-finance-domain/core-finance/money-and-banking/bitcoin/v/bitcoin-overview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4760E-BE9A-4396-B00A-60E62285A4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Blockchain Project</a:t>
            </a:r>
            <a:br>
              <a:rPr lang="en-US" sz="1400" dirty="0"/>
            </a:br>
            <a:r>
              <a:rPr lang="en-US" sz="2400" b="1" dirty="0"/>
              <a:t>Proof of concept for online peer-to-peer transactional Application using Blockchain.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EFA5CD-3469-4780-B6FC-BA816D65F7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By Suman Sourav and team.</a:t>
            </a:r>
          </a:p>
        </p:txBody>
      </p:sp>
    </p:spTree>
    <p:extLst>
      <p:ext uri="{BB962C8B-B14F-4D97-AF65-F5344CB8AC3E}">
        <p14:creationId xmlns:p14="http://schemas.microsoft.com/office/powerpoint/2010/main" val="1749925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26624-216C-4473-BB78-8EA0753E6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3828C-6686-4FC7-9BDD-3EC1705A7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Improvements and Challenges</a:t>
            </a:r>
          </a:p>
        </p:txBody>
      </p:sp>
    </p:spTree>
    <p:extLst>
      <p:ext uri="{BB962C8B-B14F-4D97-AF65-F5344CB8AC3E}">
        <p14:creationId xmlns:p14="http://schemas.microsoft.com/office/powerpoint/2010/main" val="3249375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98D96-AA53-4ED7-84F8-96F850B7B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6A454-120D-4009-ABEA-2D6EA782F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Project: </a:t>
            </a:r>
          </a:p>
          <a:p>
            <a:pPr marL="0" indent="0">
              <a:buNone/>
            </a:pPr>
            <a:r>
              <a:rPr lang="en-US" dirty="0"/>
              <a:t>   Topic 1: Implement a simple block-chain, make it available to the class</a:t>
            </a:r>
          </a:p>
          <a:p>
            <a:pPr lvl="1"/>
            <a:r>
              <a:rPr lang="en-US" dirty="0"/>
              <a:t>There’s working open source code for this e.g. </a:t>
            </a:r>
          </a:p>
          <a:p>
            <a:pPr lvl="2"/>
            <a:r>
              <a:rPr lang="en-US" dirty="0">
                <a:hlinkClick r:id="rId2"/>
              </a:rPr>
              <a:t>https://github.com/dvf/blockchain</a:t>
            </a:r>
            <a:endParaRPr lang="en-US" dirty="0"/>
          </a:p>
          <a:p>
            <a:pPr lvl="2"/>
            <a:r>
              <a:rPr lang="en-US" dirty="0"/>
              <a:t>Explained here: </a:t>
            </a:r>
            <a:r>
              <a:rPr lang="en-US" dirty="0">
                <a:hlinkClick r:id="rId3"/>
              </a:rPr>
              <a:t>https://hackernoon.com/learn-blockchains-by-building-one-117428612f46</a:t>
            </a:r>
            <a:endParaRPr lang="en-US" dirty="0"/>
          </a:p>
          <a:p>
            <a:pPr lvl="1"/>
            <a:r>
              <a:rPr lang="en-US" dirty="0"/>
              <a:t>To make this truly available, we would need a cloud resource</a:t>
            </a:r>
          </a:p>
        </p:txBody>
      </p:sp>
    </p:spTree>
    <p:extLst>
      <p:ext uri="{BB962C8B-B14F-4D97-AF65-F5344CB8AC3E}">
        <p14:creationId xmlns:p14="http://schemas.microsoft.com/office/powerpoint/2010/main" val="241498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8E02E-43FB-4CBA-9D18-20EFB1FDE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Setup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6842D6F-1E71-4C53-AEA0-1F7D84FE8E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90081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446B26A-B41A-4353-85AC-1B58DD6CB0A4}"/>
              </a:ext>
            </a:extLst>
          </p:cNvPr>
          <p:cNvSpPr txBox="1"/>
          <p:nvPr/>
        </p:nvSpPr>
        <p:spPr>
          <a:xfrm>
            <a:off x="6686550" y="2181225"/>
            <a:ext cx="80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4FD56A-5856-43B8-AD27-AF30A0F0A53B}"/>
              </a:ext>
            </a:extLst>
          </p:cNvPr>
          <p:cNvSpPr txBox="1"/>
          <p:nvPr/>
        </p:nvSpPr>
        <p:spPr>
          <a:xfrm>
            <a:off x="3162300" y="4248150"/>
            <a:ext cx="143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Regular Peer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02769B-C1F2-4B4F-9107-C66B02BAB01F}"/>
              </a:ext>
            </a:extLst>
          </p:cNvPr>
          <p:cNvSpPr txBox="1"/>
          <p:nvPr/>
        </p:nvSpPr>
        <p:spPr>
          <a:xfrm>
            <a:off x="7791450" y="4248150"/>
            <a:ext cx="143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Regular Peer</a:t>
            </a:r>
          </a:p>
        </p:txBody>
      </p:sp>
    </p:spTree>
    <p:extLst>
      <p:ext uri="{BB962C8B-B14F-4D97-AF65-F5344CB8AC3E}">
        <p14:creationId xmlns:p14="http://schemas.microsoft.com/office/powerpoint/2010/main" val="30883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E68CD-3AD9-4DD6-A6E4-31A2FC43F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1DEEEC-09CE-42A3-9231-1D9FD30F0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57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682AB-D6FF-41B3-8482-D1C7A9F6B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Improvements and Challenges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132FFEA-4242-4761-BD65-4C2EE9846F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2806172"/>
              </p:ext>
            </p:extLst>
          </p:nvPr>
        </p:nvGraphicFramePr>
        <p:xfrm>
          <a:off x="838199" y="1416050"/>
          <a:ext cx="10515601" cy="5284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874">
                  <a:extLst>
                    <a:ext uri="{9D8B030D-6E8A-4147-A177-3AD203B41FA5}">
                      <a16:colId xmlns:a16="http://schemas.microsoft.com/office/drawing/2014/main" val="2424351823"/>
                    </a:ext>
                  </a:extLst>
                </a:gridCol>
                <a:gridCol w="3651130">
                  <a:extLst>
                    <a:ext uri="{9D8B030D-6E8A-4147-A177-3AD203B41FA5}">
                      <a16:colId xmlns:a16="http://schemas.microsoft.com/office/drawing/2014/main" val="3892474297"/>
                    </a:ext>
                  </a:extLst>
                </a:gridCol>
                <a:gridCol w="1996089">
                  <a:extLst>
                    <a:ext uri="{9D8B030D-6E8A-4147-A177-3AD203B41FA5}">
                      <a16:colId xmlns:a16="http://schemas.microsoft.com/office/drawing/2014/main" val="1437129678"/>
                    </a:ext>
                  </a:extLst>
                </a:gridCol>
                <a:gridCol w="4091508">
                  <a:extLst>
                    <a:ext uri="{9D8B030D-6E8A-4147-A177-3AD203B41FA5}">
                      <a16:colId xmlns:a16="http://schemas.microsoft.com/office/drawing/2014/main" val="3373439118"/>
                    </a:ext>
                  </a:extLst>
                </a:gridCol>
              </a:tblGrid>
              <a:tr h="342421">
                <a:tc>
                  <a:txBody>
                    <a:bodyPr/>
                    <a:lstStyle/>
                    <a:p>
                      <a:r>
                        <a:rPr lang="en-US" dirty="0" err="1"/>
                        <a:t>Sl.No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Reference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Improvements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593051"/>
                  </a:ext>
                </a:extLst>
              </a:tr>
              <a:tr h="162649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Transaction Broadcast for discovery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Broadcast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Request-response based transaction discovery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New end points for discovery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Purge ‘transactions’ already accounted for 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760430"/>
                  </a:ext>
                </a:extLst>
              </a:tr>
              <a:tr h="599236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Chain Immutability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Vulnerable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Improved Hashing by including previous hash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0063513"/>
                  </a:ext>
                </a:extLst>
              </a:tr>
              <a:tr h="342421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Authorized access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access control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access control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6350168"/>
                  </a:ext>
                </a:extLst>
              </a:tr>
              <a:tr h="342421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Coin base Verification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Verification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Verification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028954"/>
                  </a:ext>
                </a:extLst>
              </a:tr>
              <a:tr h="342421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Encrypted transactions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encryption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encryption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620934"/>
                  </a:ext>
                </a:extLst>
              </a:tr>
              <a:tr h="599236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Race Condition Resolution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Corner Case Scenario - Transactions drop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Transactions drop. Implemented logic to make excluded transactions available for re-mining.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75903"/>
                  </a:ext>
                </a:extLst>
              </a:tr>
              <a:tr h="342421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Automatic transaction mining, consensus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Manual Steps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Manual Steps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353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6864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CCD50-2759-48DA-895E-EC9AB2AC6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Appendix1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91DC7-BB11-4755-8800-3DD9F15D4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22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List of all changes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40C873-4F52-46ED-9633-0A67F239A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75" y="2382837"/>
            <a:ext cx="7553325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636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3963D-3E84-4C93-8A40-6297F7B0B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Appendix2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9E50F-C682-4315-818F-DD27D9A9B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References:</a:t>
            </a:r>
          </a:p>
          <a:p>
            <a:pPr lvl="1"/>
            <a:r>
              <a:rPr lang="en-US" dirty="0">
                <a:hlinkClick r:id="rId2"/>
              </a:rPr>
              <a:t>https://hackernoon.com/learn-blockchains-by-building-one-117428612f46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https://medium.com/@rodkey/deploying-a-flask-application-on-aws-a72daba6bb80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https://www.khanacademy.org/economics-finance-domain/core-finance/money-and-banking/bitcoin/v/bitcoin-overview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894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3060DE-CBD0-44BC-8A75-4D2662F9C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397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54913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234</Words>
  <Application>Microsoft Office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Blockchain Project Proof of concept for online peer-to-peer transactional Application using Blockchain.</vt:lpstr>
      <vt:lpstr>Agenda</vt:lpstr>
      <vt:lpstr>Introduction</vt:lpstr>
      <vt:lpstr>The Setup</vt:lpstr>
      <vt:lpstr>Demo</vt:lpstr>
      <vt:lpstr>Improvements and Challenges</vt:lpstr>
      <vt:lpstr>Appendix1</vt:lpstr>
      <vt:lpstr>Appendix2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Project(MSIS512)</dc:title>
  <dc:creator>Suman Dikshit</dc:creator>
  <cp:lastModifiedBy>Suman Dikshit</cp:lastModifiedBy>
  <cp:revision>20</cp:revision>
  <dcterms:created xsi:type="dcterms:W3CDTF">2017-11-29T22:53:46Z</dcterms:created>
  <dcterms:modified xsi:type="dcterms:W3CDTF">2017-12-22T04:26:42Z</dcterms:modified>
</cp:coreProperties>
</file>