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5" r:id="rId11"/>
    <p:sldId id="267" r:id="rId12"/>
    <p:sldId id="2146847062" r:id="rId13"/>
    <p:sldId id="2146847063" r:id="rId14"/>
    <p:sldId id="2146847064"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umansourav29/IBM_Cloud_project.gi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docs/en/watsonx" TargetMode="External"/><Relationship Id="rId2" Type="http://schemas.openxmlformats.org/officeDocument/2006/relationships/hyperlink" Target="https://pmgsy.nic.in/" TargetMode="External"/><Relationship Id="rId1" Type="http://schemas.openxmlformats.org/officeDocument/2006/relationships/slideLayout" Target="../slideLayouts/slideLayout2.xml"/><Relationship Id="rId6" Type="http://schemas.openxmlformats.org/officeDocument/2006/relationships/hyperlink" Target="https://www.worldbank.org/en/projects-operations/project-detail/P124639" TargetMode="External"/><Relationship Id="rId5" Type="http://schemas.openxmlformats.org/officeDocument/2006/relationships/hyperlink" Target="https://scikit-learn.org/" TargetMode="External"/><Relationship Id="rId4" Type="http://schemas.openxmlformats.org/officeDocument/2006/relationships/hyperlink" Target="https://cloud.ibm.com/doc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400" b="1" dirty="0">
                <a:latin typeface="Calibri heading"/>
              </a:rPr>
              <a:t>Analyzing Demographic and Regional Disparities in Tele Law Case Registrations for Inclusive Legal Access </a:t>
            </a:r>
            <a:endParaRPr lang="en-US" sz="2400" b="1" dirty="0">
              <a:solidFill>
                <a:schemeClr val="accent1"/>
              </a:solidFill>
              <a:latin typeface="Calibri heading"/>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Suman Sourav Sahoo-ITER,SOA,BBSR-</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84325-4D2E-7AF1-A7AD-DF899CF8BF8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35CB54-FD79-658A-0CE9-647C1966153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9BBE5351-C16E-CD6A-323C-EA45475B6A6A}"/>
              </a:ext>
            </a:extLst>
          </p:cNvPr>
          <p:cNvPicPr>
            <a:picLocks noChangeAspect="1"/>
          </p:cNvPicPr>
          <p:nvPr/>
        </p:nvPicPr>
        <p:blipFill>
          <a:blip r:embed="rId2"/>
          <a:srcRect/>
          <a:stretch/>
        </p:blipFill>
        <p:spPr>
          <a:xfrm>
            <a:off x="668594" y="1437471"/>
            <a:ext cx="9857649" cy="4579037"/>
          </a:xfrm>
          <a:prstGeom prst="rect">
            <a:avLst/>
          </a:prstGeom>
        </p:spPr>
      </p:pic>
    </p:spTree>
    <p:extLst>
      <p:ext uri="{BB962C8B-B14F-4D97-AF65-F5344CB8AC3E}">
        <p14:creationId xmlns:p14="http://schemas.microsoft.com/office/powerpoint/2010/main" val="418637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86850-3753-0F1F-4EE2-570D0D6A54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5E07E0-1904-918B-7783-D0E2F36A7ED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014EB7FC-C846-A8E0-62D8-4A7E5F8B3E07}"/>
              </a:ext>
            </a:extLst>
          </p:cNvPr>
          <p:cNvPicPr>
            <a:picLocks noChangeAspect="1"/>
          </p:cNvPicPr>
          <p:nvPr/>
        </p:nvPicPr>
        <p:blipFill>
          <a:blip r:embed="rId2"/>
          <a:srcRect/>
          <a:stretch/>
        </p:blipFill>
        <p:spPr>
          <a:xfrm>
            <a:off x="668594" y="2077490"/>
            <a:ext cx="11067464" cy="3703877"/>
          </a:xfrm>
          <a:prstGeom prst="rect">
            <a:avLst/>
          </a:prstGeom>
        </p:spPr>
      </p:pic>
      <p:sp>
        <p:nvSpPr>
          <p:cNvPr id="3" name="TextBox 2">
            <a:extLst>
              <a:ext uri="{FF2B5EF4-FFF2-40B4-BE49-F238E27FC236}">
                <a16:creationId xmlns:a16="http://schemas.microsoft.com/office/drawing/2014/main" id="{ADABFEDD-A9B0-EAE8-378F-F657D4136039}"/>
              </a:ext>
            </a:extLst>
          </p:cNvPr>
          <p:cNvSpPr txBox="1"/>
          <p:nvPr/>
        </p:nvSpPr>
        <p:spPr>
          <a:xfrm>
            <a:off x="1248697" y="6233652"/>
            <a:ext cx="7681270" cy="369332"/>
          </a:xfrm>
          <a:prstGeom prst="rect">
            <a:avLst/>
          </a:prstGeom>
          <a:noFill/>
        </p:spPr>
        <p:txBody>
          <a:bodyPr wrap="none" rtlCol="0">
            <a:spAutoFit/>
          </a:bodyPr>
          <a:lstStyle/>
          <a:p>
            <a:r>
              <a:rPr lang="en-IN" dirty="0" err="1"/>
              <a:t>Github</a:t>
            </a:r>
            <a:r>
              <a:rPr lang="en-IN" dirty="0"/>
              <a:t> Repo link: </a:t>
            </a:r>
            <a:r>
              <a:rPr lang="en-IN" dirty="0">
                <a:hlinkClick r:id="rId3"/>
              </a:rPr>
              <a:t>https://github.com/sumansourav29/IBM_Cloud_project.git</a:t>
            </a:r>
            <a:endParaRPr lang="en-IN" dirty="0"/>
          </a:p>
        </p:txBody>
      </p:sp>
    </p:spTree>
    <p:extLst>
      <p:ext uri="{BB962C8B-B14F-4D97-AF65-F5344CB8AC3E}">
        <p14:creationId xmlns:p14="http://schemas.microsoft.com/office/powerpoint/2010/main" val="86478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implementation of a machine learning-based classification system for PMGSY projects marks a significant step toward modernizing rural infrastructure planning in India. By leveraging IBM Watsonx.ai on IBM Cloud, the proposed model effectively classifies projects into their respective schemes based on physical and financial features with near-perfect accuracy. This automation not only reduces manual effort and errors but also enhances transparency, accelerates decision-making, and enables better policy evaluation. With the potential to scale and integrate with other government platforms, this solution can serve as a blueprint for intelligent public infrastructure management across various domains.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F6864D5E-2EF7-FCB0-2A2F-D5DF0DDB030B}"/>
              </a:ext>
            </a:extLst>
          </p:cNvPr>
          <p:cNvSpPr>
            <a:spLocks noGrp="1" noChangeArrowheads="1"/>
          </p:cNvSpPr>
          <p:nvPr>
            <p:ph idx="1"/>
          </p:nvPr>
        </p:nvSpPr>
        <p:spPr bwMode="auto">
          <a:xfrm>
            <a:off x="206477" y="1539453"/>
            <a:ext cx="12221497"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Integration with Government Dashboards: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The model can be integrated with government portals like PMGSY’s Online Management, Monitoring and Accounting System (OMMAS) for real-time classification and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Extension to Other Infrastructure Schemes: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The same classification approach can be adapted for other rural and urban development programs (e.g., AMRUT, </a:t>
            </a:r>
            <a:r>
              <a:rPr kumimoji="0" lang="en-US" altLang="en-US" sz="1600" b="0" i="0" u="none" strike="noStrike" cap="none" normalizeH="0" baseline="0" dirty="0" err="1">
                <a:ln>
                  <a:noFill/>
                </a:ln>
                <a:solidFill>
                  <a:schemeClr val="tx1"/>
                </a:solidFill>
                <a:effectLst/>
                <a:latin typeface="Arial" panose="020B0604020202020204" pitchFamily="34" charset="0"/>
              </a:rPr>
              <a:t>BharatNet</a:t>
            </a:r>
            <a:r>
              <a:rPr kumimoji="0" lang="en-US" altLang="en-US" sz="1600" b="0" i="0" u="none" strike="noStrike" cap="none" normalizeH="0" baseline="0" dirty="0">
                <a:ln>
                  <a:noFill/>
                </a:ln>
                <a:solidFill>
                  <a:schemeClr val="tx1"/>
                </a:solidFill>
                <a:effectLst/>
                <a:latin typeface="Arial" panose="020B0604020202020204" pitchFamily="34" charset="0"/>
              </a:rPr>
              <a:t>, PMAY) using respective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Incorporation of Geospatial Data:</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Including satellite imagery or GIS coordinates can improve classification accuracy, especially in complex terrain or remote regions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Improved Model Explainability:</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Incorporating SHAP or LIME techniques can help policymakers understand which features influence the classification most, supporting data-driven policy refinement.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 and Web Interfaces: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Developing a frontend interface will allow field engineers and planners to input project details and instantly get scheme classification predictions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Anomaly Detection and Fraud Prevention:</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Future models can flag inconsistencies or misclassified projects that may indicate budgeting errors or misuse of funds.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Rectangle 3">
            <a:extLst>
              <a:ext uri="{FF2B5EF4-FFF2-40B4-BE49-F238E27FC236}">
                <a16:creationId xmlns:a16="http://schemas.microsoft.com/office/drawing/2014/main" id="{E9D9C849-594D-17EA-D4B9-A6F38344710C}"/>
              </a:ext>
            </a:extLst>
          </p:cNvPr>
          <p:cNvSpPr>
            <a:spLocks noGrp="1" noChangeArrowheads="1"/>
          </p:cNvSpPr>
          <p:nvPr>
            <p:ph idx="1"/>
          </p:nvPr>
        </p:nvSpPr>
        <p:spPr bwMode="auto">
          <a:xfrm>
            <a:off x="581025" y="1514892"/>
            <a:ext cx="1064741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Pradhan Mantri Gram Sadak Yojana (PMGSY) Official Website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https://pmgsy.nic.in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https://www.ibm.com/docs/en/watsonx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https://cloud.ibm.com/docs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Pedregosa et al., JMLR 12, 2011.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https://scikit-learn.org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Data Science Handbook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Jake VanderPlas, O'Reilly Media (2016)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Rural Connectivity in India: Challenges and Prospects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Ministry of Rural Development Reports, Government of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World Bank – PMGSY Project Assessment Reports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https://www.worldbank.org/en/projects-operations/project-detail/P124639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E18BBB9-D4B8-882F-9891-3810FCC88C39}"/>
              </a:ext>
            </a:extLst>
          </p:cNvPr>
          <p:cNvPicPr>
            <a:picLocks noGrp="1" noChangeAspect="1"/>
          </p:cNvPicPr>
          <p:nvPr>
            <p:ph idx="1"/>
          </p:nvPr>
        </p:nvPicPr>
        <p:blipFill>
          <a:blip r:embed="rId2"/>
          <a:stretch>
            <a:fillRect/>
          </a:stretch>
        </p:blipFill>
        <p:spPr>
          <a:xfrm>
            <a:off x="1838632" y="1301750"/>
            <a:ext cx="7924799"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538233D-91CC-6E3D-973D-1B5DA881BA09}"/>
              </a:ext>
            </a:extLst>
          </p:cNvPr>
          <p:cNvPicPr>
            <a:picLocks noGrp="1" noChangeAspect="1"/>
          </p:cNvPicPr>
          <p:nvPr>
            <p:ph idx="1"/>
          </p:nvPr>
        </p:nvPicPr>
        <p:blipFill>
          <a:blip r:embed="rId2"/>
          <a:stretch>
            <a:fillRect/>
          </a:stretch>
        </p:blipFill>
        <p:spPr>
          <a:xfrm>
            <a:off x="1150374" y="1301750"/>
            <a:ext cx="8750710" cy="4673600"/>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BF6C6FD8-1E68-B3C4-A603-DB46139BADB6}"/>
              </a:ext>
            </a:extLst>
          </p:cNvPr>
          <p:cNvPicPr>
            <a:picLocks noChangeAspect="1"/>
          </p:cNvPicPr>
          <p:nvPr/>
        </p:nvPicPr>
        <p:blipFill>
          <a:blip r:embed="rId2"/>
          <a:stretch>
            <a:fillRect/>
          </a:stretch>
        </p:blipFill>
        <p:spPr>
          <a:xfrm>
            <a:off x="1179872" y="1232452"/>
            <a:ext cx="9094838" cy="5254549"/>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3200" dirty="0"/>
              <a:t>	The Pradhan Mantri Gram Sadak Yojana (PMGSY) has been implemented in multiple phases, each tailored with distinct goals and resource allocation strategies. With thousands of road and bridge construction projects executed under schemes like PMGSY-I, PMGSY-II, and RCPLWEA, accurately identifying the scheme associated with each project is critical for monitoring progress, policy evaluation, and budget tracking. Currently, the classification process is performed manually, making it time-consuming, error-prone, and inefficient at scale. Hence, automating the classification of PMGSY projects based on their physical and financial features is essential for improving transparency, accountability, and operational efficiency in rural infrastructure planning.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DC9B0852-97E5-EAFB-8EED-478121663CAC}"/>
              </a:ext>
            </a:extLst>
          </p:cNvPr>
          <p:cNvSpPr>
            <a:spLocks noGrp="1"/>
          </p:cNvSpPr>
          <p:nvPr>
            <p:ph idx="1"/>
          </p:nvPr>
        </p:nvSpPr>
        <p:spPr>
          <a:xfrm>
            <a:off x="581192" y="1302026"/>
            <a:ext cx="11029615" cy="5365474"/>
          </a:xfrm>
        </p:spPr>
        <p:txBody>
          <a:bodyPr>
            <a:normAutofit lnSpcReduction="10000"/>
          </a:bodyPr>
          <a:lstStyle/>
          <a:p>
            <a:pPr marL="0" indent="0">
              <a:buNone/>
            </a:pPr>
            <a:r>
              <a:rPr lang="en-US" sz="1400" dirty="0">
                <a:latin typeface="Arial" panose="020B0604020202020204" pitchFamily="34" charset="0"/>
                <a:cs typeface="Arial" panose="020B0604020202020204" pitchFamily="34" charset="0"/>
              </a:rPr>
              <a:t>To automate the classification of PMGSY road and bridge construction projects into their respective schemes (e.g., PMGSY-I, PMGSY-II, RCPLWEA), the proposed system leverages data-driven machine learning approaches. This solution was implemented using </a:t>
            </a:r>
            <a:r>
              <a:rPr lang="en-US" sz="1400" b="1" dirty="0">
                <a:latin typeface="Arial" panose="020B0604020202020204" pitchFamily="34" charset="0"/>
                <a:cs typeface="Arial" panose="020B0604020202020204" pitchFamily="34" charset="0"/>
              </a:rPr>
              <a:t>IBM Watsonx.ai Studio</a:t>
            </a:r>
            <a:r>
              <a:rPr lang="en-US" sz="1400" dirty="0">
                <a:latin typeface="Arial" panose="020B0604020202020204" pitchFamily="34" charset="0"/>
                <a:cs typeface="Arial" panose="020B0604020202020204" pitchFamily="34" charset="0"/>
              </a:rPr>
              <a:t> on </a:t>
            </a:r>
            <a:r>
              <a:rPr lang="en-US" sz="1400" b="1" dirty="0">
                <a:latin typeface="Arial" panose="020B0604020202020204" pitchFamily="34" charset="0"/>
                <a:cs typeface="Arial" panose="020B0604020202020204" pitchFamily="34" charset="0"/>
              </a:rPr>
              <a:t>IBM Cloud</a:t>
            </a:r>
            <a:r>
              <a:rPr lang="en-US" sz="1400" dirty="0">
                <a:latin typeface="Arial" panose="020B0604020202020204" pitchFamily="34" charset="0"/>
                <a:cs typeface="Arial" panose="020B0604020202020204" pitchFamily="34" charset="0"/>
              </a:rPr>
              <a:t> to ensure scalability and accessibility.</a:t>
            </a:r>
          </a:p>
          <a:p>
            <a:pPr>
              <a:lnSpc>
                <a:spcPct val="100000"/>
              </a:lnSpc>
              <a:spcBef>
                <a:spcPts val="0"/>
              </a:spcBef>
              <a:spcAft>
                <a:spcPts val="0"/>
              </a:spcAft>
              <a:buClr>
                <a:schemeClr val="tx1"/>
              </a:buClr>
              <a:buFont typeface="Wingdings" panose="05000000000000000000" pitchFamily="2" charset="2"/>
              <a:buChar char="q"/>
            </a:pPr>
            <a:r>
              <a:rPr lang="en-IN" sz="1400" b="1" dirty="0">
                <a:latin typeface="Calibri" panose="020F0502020204030204" pitchFamily="34" charset="0"/>
                <a:ea typeface="Calibri" panose="020F0502020204030204" pitchFamily="34" charset="0"/>
                <a:cs typeface="Calibri" panose="020F0502020204030204" pitchFamily="34" charset="0"/>
              </a:rPr>
              <a:t>Data Collection</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Datasets were uploaded and managed through </a:t>
            </a:r>
            <a:r>
              <a:rPr lang="en-US" sz="1200" dirty="0" err="1">
                <a:latin typeface="Arial" panose="020B0604020202020204" pitchFamily="34" charset="0"/>
                <a:cs typeface="Arial" panose="020B0604020202020204" pitchFamily="34" charset="0"/>
              </a:rPr>
              <a:t>Watsonx.ai’s</a:t>
            </a:r>
            <a:r>
              <a:rPr lang="en-US" sz="1200" dirty="0">
                <a:latin typeface="Arial" panose="020B0604020202020204" pitchFamily="34" charset="0"/>
                <a:cs typeface="Arial" panose="020B0604020202020204" pitchFamily="34" charset="0"/>
              </a:rPr>
              <a:t> integrated data handling tools.</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Historical project-level data was collected, including:</a:t>
            </a:r>
          </a:p>
          <a:p>
            <a:pPr lvl="2">
              <a:spcBef>
                <a:spcPts val="0"/>
              </a:spcBef>
              <a:spcAft>
                <a:spcPts val="0"/>
              </a:spcAft>
              <a:buClr>
                <a:schemeClr val="tx1"/>
              </a:buClr>
              <a:buFont typeface="Arial" panose="020B0604020202020204" pitchFamily="34" charset="0"/>
              <a:buChar char="•"/>
            </a:pPr>
            <a:r>
              <a:rPr lang="en-IN" sz="1200" dirty="0">
                <a:latin typeface="Arial" panose="020B0604020202020204" pitchFamily="34" charset="0"/>
                <a:cs typeface="Arial" panose="020B0604020202020204" pitchFamily="34" charset="0"/>
              </a:rPr>
              <a:t>Physical attributes (length, terrain type, structure type)</a:t>
            </a:r>
          </a:p>
          <a:p>
            <a:pPr lvl="2">
              <a:spcBef>
                <a:spcPts val="0"/>
              </a:spcBef>
              <a:spcAft>
                <a:spcPts val="0"/>
              </a:spcAft>
              <a:buClr>
                <a:schemeClr val="tx1"/>
              </a:buClr>
              <a:buFont typeface="Arial" panose="020B0604020202020204" pitchFamily="34" charset="0"/>
              <a:buChar char="•"/>
            </a:pPr>
            <a:r>
              <a:rPr lang="en-US" sz="1200" dirty="0">
                <a:latin typeface="Arial" panose="020B0604020202020204" pitchFamily="34" charset="0"/>
                <a:cs typeface="Arial" panose="020B0604020202020204" pitchFamily="34" charset="0"/>
              </a:rPr>
              <a:t>Financial indicators (sanctioned cost, expenditure, payment stages)</a:t>
            </a:r>
          </a:p>
          <a:p>
            <a:pPr lvl="2">
              <a:spcBef>
                <a:spcPts val="0"/>
              </a:spcBef>
              <a:spcAft>
                <a:spcPts val="0"/>
              </a:spcAft>
              <a:buClr>
                <a:schemeClr val="tx1"/>
              </a:buClr>
              <a:buFont typeface="Arial" panose="020B0604020202020204" pitchFamily="34" charset="0"/>
              <a:buChar char="•"/>
            </a:pPr>
            <a:r>
              <a:rPr lang="en-US" sz="1200" dirty="0">
                <a:latin typeface="Arial" panose="020B0604020202020204" pitchFamily="34" charset="0"/>
                <a:cs typeface="Arial" panose="020B0604020202020204" pitchFamily="34" charset="0"/>
              </a:rPr>
              <a:t>Scheme tags for supervised learning (target column: PMGSY_SCHEME)</a:t>
            </a:r>
          </a:p>
          <a:p>
            <a:pPr>
              <a:lnSpc>
                <a:spcPct val="100000"/>
              </a:lnSpc>
              <a:spcBef>
                <a:spcPts val="0"/>
              </a:spcBef>
              <a:spcAft>
                <a:spcPts val="0"/>
              </a:spcAft>
              <a:buClr>
                <a:schemeClr val="tx1"/>
              </a:buClr>
              <a:buFont typeface="Wingdings" panose="05000000000000000000" pitchFamily="2" charset="2"/>
              <a:buChar char="q"/>
            </a:pPr>
            <a:r>
              <a:rPr lang="en-IN" sz="1400" b="1" dirty="0">
                <a:latin typeface="Calibri" panose="020F0502020204030204" pitchFamily="34" charset="0"/>
                <a:ea typeface="Calibri" panose="020F0502020204030204" pitchFamily="34" charset="0"/>
                <a:cs typeface="Calibri" panose="020F0502020204030204" pitchFamily="34" charset="0"/>
              </a:rPr>
              <a:t>Data Preprocessing</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Handled missing values, outliers, and inconsistent entries.</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Encoded categorical variables and normalized continuous features.</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Split data into </a:t>
            </a:r>
            <a:r>
              <a:rPr lang="en-US" sz="1200" b="1" dirty="0">
                <a:latin typeface="Arial" panose="020B0604020202020204" pitchFamily="34" charset="0"/>
                <a:cs typeface="Arial" panose="020B0604020202020204" pitchFamily="34" charset="0"/>
              </a:rPr>
              <a:t>training</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holdout</a:t>
            </a:r>
            <a:r>
              <a:rPr lang="en-US" sz="1200" dirty="0">
                <a:latin typeface="Arial" panose="020B0604020202020204" pitchFamily="34" charset="0"/>
                <a:cs typeface="Arial" panose="020B0604020202020204" pitchFamily="34" charset="0"/>
              </a:rPr>
              <a:t> sets automatically via </a:t>
            </a:r>
            <a:r>
              <a:rPr lang="en-US" sz="1200" dirty="0" err="1">
                <a:latin typeface="Arial" panose="020B0604020202020204" pitchFamily="34" charset="0"/>
                <a:cs typeface="Arial" panose="020B0604020202020204" pitchFamily="34" charset="0"/>
              </a:rPr>
              <a:t>Watsonx</a:t>
            </a:r>
            <a:r>
              <a:rPr lang="en-US" sz="1200" dirty="0">
                <a:latin typeface="Arial" panose="020B0604020202020204" pitchFamily="34" charset="0"/>
                <a:cs typeface="Arial" panose="020B0604020202020204" pitchFamily="34" charset="0"/>
              </a:rPr>
              <a:t> pipelines.</a:t>
            </a:r>
            <a:endParaRPr lang="en-IN" sz="1200" dirty="0">
              <a:latin typeface="Arial" panose="020B0604020202020204" pitchFamily="34" charset="0"/>
              <a:cs typeface="Arial" panose="020B0604020202020204" pitchFamily="34" charset="0"/>
            </a:endParaRPr>
          </a:p>
          <a:p>
            <a:pPr>
              <a:spcBef>
                <a:spcPts val="0"/>
              </a:spcBef>
              <a:spcAft>
                <a:spcPts val="0"/>
              </a:spcAft>
              <a:buClr>
                <a:schemeClr val="tx1"/>
              </a:buClr>
              <a:buFont typeface="Wingdings" panose="05000000000000000000" pitchFamily="2" charset="2"/>
              <a:buChar char="q"/>
            </a:pPr>
            <a:r>
              <a:rPr lang="en-IN" sz="1400" b="1" dirty="0">
                <a:latin typeface="Calibri" panose="020F0502020204030204" pitchFamily="34" charset="0"/>
                <a:ea typeface="Calibri" panose="020F0502020204030204" pitchFamily="34" charset="0"/>
                <a:cs typeface="Calibri" panose="020F0502020204030204" pitchFamily="34" charset="0"/>
              </a:rPr>
              <a:t>Model Building and Evaluation</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Multiple regression/classification models such as </a:t>
            </a:r>
            <a:r>
              <a:rPr lang="en-US" sz="1200" b="1" dirty="0">
                <a:latin typeface="Arial" panose="020B0604020202020204" pitchFamily="34" charset="0"/>
                <a:cs typeface="Arial" panose="020B0604020202020204" pitchFamily="34" charset="0"/>
              </a:rPr>
              <a:t>Linear Regression</a:t>
            </a:r>
            <a:r>
              <a:rPr lang="en-US" sz="1200" dirty="0">
                <a:latin typeface="Arial" panose="020B0604020202020204" pitchFamily="34" charset="0"/>
                <a:cs typeface="Arial" panose="020B0604020202020204" pitchFamily="34" charset="0"/>
              </a:rPr>
              <a:t> and </a:t>
            </a:r>
            <a:r>
              <a:rPr lang="en-US" sz="1200" b="1" dirty="0">
                <a:latin typeface="Arial" panose="020B0604020202020204" pitchFamily="34" charset="0"/>
                <a:cs typeface="Arial" panose="020B0604020202020204" pitchFamily="34" charset="0"/>
              </a:rPr>
              <a:t>Ridge Regression</a:t>
            </a:r>
            <a:r>
              <a:rPr lang="en-US" sz="1200" dirty="0">
                <a:latin typeface="Arial" panose="020B0604020202020204" pitchFamily="34" charset="0"/>
                <a:cs typeface="Arial" panose="020B0604020202020204" pitchFamily="34" charset="0"/>
              </a:rPr>
              <a:t> were evaluated</a:t>
            </a:r>
          </a:p>
          <a:p>
            <a:pPr lvl="1">
              <a:spcBef>
                <a:spcPts val="0"/>
              </a:spcBef>
              <a:spcAft>
                <a:spcPts val="0"/>
              </a:spcAft>
              <a:buClr>
                <a:schemeClr val="tx1"/>
              </a:buClr>
              <a:buFont typeface="Courier New" panose="02070309020205020404" pitchFamily="49" charset="0"/>
              <a:buChar char="o"/>
            </a:pPr>
            <a:r>
              <a:rPr lang="en-US" sz="1200" b="1" dirty="0">
                <a:latin typeface="Arial" panose="020B0604020202020204" pitchFamily="34" charset="0"/>
                <a:cs typeface="Arial" panose="020B0604020202020204" pitchFamily="34" charset="0"/>
              </a:rPr>
              <a:t>Pipelines P4 and P8</a:t>
            </a:r>
            <a:r>
              <a:rPr lang="en-US" sz="1200" dirty="0">
                <a:latin typeface="Arial" panose="020B0604020202020204" pitchFamily="34" charset="0"/>
                <a:cs typeface="Arial" panose="020B0604020202020204" pitchFamily="34" charset="0"/>
              </a:rPr>
              <a:t>, with hyperparameter tuning and feature engineering, yielded near-perfect performance.</a:t>
            </a:r>
          </a:p>
          <a:p>
            <a:pPr lvl="1">
              <a:spcBef>
                <a:spcPts val="0"/>
              </a:spcBef>
              <a:spcAft>
                <a:spcPts val="0"/>
              </a:spcAft>
              <a:buClr>
                <a:schemeClr val="tx1"/>
              </a:buClr>
              <a:buFont typeface="Courier New" panose="02070309020205020404" pitchFamily="49" charset="0"/>
              <a:buChar char="o"/>
            </a:pPr>
            <a:r>
              <a:rPr lang="en-US" sz="1200" dirty="0" err="1">
                <a:latin typeface="Arial" panose="020B0604020202020204" pitchFamily="34" charset="0"/>
                <a:cs typeface="Arial" panose="020B0604020202020204" pitchFamily="34" charset="0"/>
              </a:rPr>
              <a:t>Watsonx.ai’s</a:t>
            </a:r>
            <a:r>
              <a:rPr lang="en-US" sz="1200" dirty="0">
                <a:latin typeface="Arial" panose="020B0604020202020204" pitchFamily="34" charset="0"/>
                <a:cs typeface="Arial" panose="020B0604020202020204" pitchFamily="34" charset="0"/>
              </a:rPr>
              <a:t> </a:t>
            </a:r>
            <a:r>
              <a:rPr lang="en-US" sz="1200" b="1" dirty="0" err="1">
                <a:latin typeface="Arial" panose="020B0604020202020204" pitchFamily="34" charset="0"/>
                <a:cs typeface="Arial" panose="020B0604020202020204" pitchFamily="34" charset="0"/>
              </a:rPr>
              <a:t>AutoAI</a:t>
            </a:r>
            <a:r>
              <a:rPr lang="en-US" sz="1200" dirty="0">
                <a:latin typeface="Arial" panose="020B0604020202020204" pitchFamily="34" charset="0"/>
                <a:cs typeface="Arial" panose="020B0604020202020204" pitchFamily="34" charset="0"/>
              </a:rPr>
              <a:t> automatically selected the best algorithm and pipeline, ensuring both accuracy and explainability.</a:t>
            </a:r>
          </a:p>
          <a:p>
            <a:pPr>
              <a:spcBef>
                <a:spcPts val="0"/>
              </a:spcBef>
              <a:spcAft>
                <a:spcPts val="0"/>
              </a:spcAft>
              <a:buClr>
                <a:schemeClr val="tx1"/>
              </a:buClr>
              <a:buFont typeface="Wingdings" panose="05000000000000000000" pitchFamily="2" charset="2"/>
              <a:buChar char="q"/>
            </a:pPr>
            <a:r>
              <a:rPr lang="en-IN" sz="1400" b="1" dirty="0">
                <a:latin typeface="Calibri" panose="020F0502020204030204" pitchFamily="34" charset="0"/>
                <a:ea typeface="Calibri" panose="020F0502020204030204" pitchFamily="34" charset="0"/>
                <a:cs typeface="Calibri" panose="020F0502020204030204" pitchFamily="34" charset="0"/>
              </a:rPr>
              <a:t>Deployment and Prediction</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Deployed on IBM Cloud using </a:t>
            </a:r>
            <a:r>
              <a:rPr lang="en-US" sz="1200" dirty="0" err="1">
                <a:latin typeface="Arial" panose="020B0604020202020204" pitchFamily="34" charset="0"/>
                <a:cs typeface="Arial" panose="020B0604020202020204" pitchFamily="34" charset="0"/>
              </a:rPr>
              <a:t>Watsonx’s</a:t>
            </a:r>
            <a:r>
              <a:rPr lang="en-US" sz="1200" dirty="0">
                <a:latin typeface="Arial" panose="020B0604020202020204" pitchFamily="34" charset="0"/>
                <a:cs typeface="Arial" panose="020B0604020202020204" pitchFamily="34" charset="0"/>
              </a:rPr>
              <a:t> built-in model deployment services.</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Real-time predictions enabled for new project entries.</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Prediction results show high precision in scheme classification based on financial and physical characteristics.</a:t>
            </a:r>
          </a:p>
          <a:p>
            <a:pPr>
              <a:spcBef>
                <a:spcPts val="0"/>
              </a:spcBef>
              <a:spcAft>
                <a:spcPts val="0"/>
              </a:spcAft>
              <a:buClr>
                <a:schemeClr val="tx1"/>
              </a:buClr>
              <a:buFont typeface="Wingdings" panose="05000000000000000000" pitchFamily="2" charset="2"/>
              <a:buChar char="q"/>
            </a:pPr>
            <a:r>
              <a:rPr lang="en-IN" sz="1400" b="1" dirty="0">
                <a:latin typeface="Calibri" panose="020F0502020204030204" pitchFamily="34" charset="0"/>
                <a:ea typeface="Calibri" panose="020F0502020204030204" pitchFamily="34" charset="0"/>
                <a:cs typeface="Calibri" panose="020F0502020204030204" pitchFamily="34" charset="0"/>
              </a:rPr>
              <a:t>Outcome and Impact</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The proposed solution drastically reduces manual workload.</a:t>
            </a:r>
          </a:p>
          <a:p>
            <a:pPr lvl="1">
              <a:spcBef>
                <a:spcPts val="0"/>
              </a:spcBef>
              <a:spcAft>
                <a:spcPts val="0"/>
              </a:spcAft>
              <a:buClr>
                <a:schemeClr val="tx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Helps government officials and planners to:</a:t>
            </a:r>
          </a:p>
          <a:p>
            <a:pPr lvl="2">
              <a:spcBef>
                <a:spcPts val="0"/>
              </a:spcBef>
              <a:spcAft>
                <a:spcPts val="0"/>
              </a:spcAft>
              <a:buClr>
                <a:schemeClr val="tx1"/>
              </a:buClr>
              <a:buFont typeface="Arial" panose="020B0604020202020204" pitchFamily="34" charset="0"/>
              <a:buChar char="•"/>
            </a:pPr>
            <a:r>
              <a:rPr lang="en-IN" sz="1200" dirty="0">
                <a:latin typeface="Arial" panose="020B0604020202020204" pitchFamily="34" charset="0"/>
                <a:cs typeface="Arial" panose="020B0604020202020204" pitchFamily="34" charset="0"/>
              </a:rPr>
              <a:t>Monitor project allocation effectively.</a:t>
            </a:r>
          </a:p>
          <a:p>
            <a:pPr lvl="2">
              <a:spcBef>
                <a:spcPts val="0"/>
              </a:spcBef>
              <a:spcAft>
                <a:spcPts val="0"/>
              </a:spcAft>
              <a:buClr>
                <a:schemeClr val="tx1"/>
              </a:buClr>
              <a:buFont typeface="Arial" panose="020B0604020202020204" pitchFamily="34" charset="0"/>
              <a:buChar char="•"/>
            </a:pPr>
            <a:r>
              <a:rPr lang="en-IN" sz="1200" dirty="0">
                <a:latin typeface="Arial" panose="020B0604020202020204" pitchFamily="34" charset="0"/>
                <a:cs typeface="Arial" panose="020B0604020202020204" pitchFamily="34" charset="0"/>
              </a:rPr>
              <a:t>Perform scheme-specific analytics.</a:t>
            </a:r>
          </a:p>
          <a:p>
            <a:pPr lvl="2">
              <a:spcBef>
                <a:spcPts val="0"/>
              </a:spcBef>
              <a:spcAft>
                <a:spcPts val="0"/>
              </a:spcAft>
              <a:buClr>
                <a:schemeClr val="tx1"/>
              </a:buClr>
              <a:buFont typeface="Arial" panose="020B0604020202020204" pitchFamily="34" charset="0"/>
              <a:buChar char="•"/>
            </a:pPr>
            <a:r>
              <a:rPr lang="en-IN" sz="1200" dirty="0">
                <a:latin typeface="Arial" panose="020B0604020202020204" pitchFamily="34" charset="0"/>
                <a:cs typeface="Arial" panose="020B0604020202020204" pitchFamily="34" charset="0"/>
              </a:rPr>
              <a:t>Ensure budget transparency.</a:t>
            </a:r>
            <a:endParaRPr lang="en-IN" sz="1200" dirty="0">
              <a:latin typeface="Arial" panose="020B0604020202020204" pitchFamily="34" charset="0"/>
              <a:ea typeface="Calibri" panose="020F0502020204030204" pitchFamily="34" charset="0"/>
              <a:cs typeface="Arial" panose="020B0604020202020204" pitchFamily="34" charset="0"/>
            </a:endParaRPr>
          </a:p>
          <a:p>
            <a:pPr>
              <a:spcBef>
                <a:spcPts val="0"/>
              </a:spcBef>
              <a:spcAft>
                <a:spcPts val="0"/>
              </a:spcAft>
              <a:buClr>
                <a:schemeClr val="tx1"/>
              </a:buClr>
              <a:buFont typeface="Arial" panose="020B0604020202020204" pitchFamily="34" charset="0"/>
              <a:buChar char="•"/>
            </a:pPr>
            <a:endParaRPr lang="en-IN" sz="1400" b="1" dirty="0">
              <a:latin typeface="Calibri" panose="020F0502020204030204" pitchFamily="34" charset="0"/>
              <a:ea typeface="Calibri" panose="020F0502020204030204" pitchFamily="34" charset="0"/>
              <a:cs typeface="Calibri" panose="020F0502020204030204" pitchFamily="34" charset="0"/>
            </a:endParaRPr>
          </a:p>
          <a:p>
            <a:pPr marL="324000" lvl="1" indent="0">
              <a:spcBef>
                <a:spcPts val="0"/>
              </a:spcBef>
              <a:spcAft>
                <a:spcPts val="0"/>
              </a:spcAft>
              <a:buClr>
                <a:schemeClr val="tx1"/>
              </a:buClr>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4A85E23-4420-CECD-0C6F-A24455A92431}"/>
              </a:ext>
            </a:extLst>
          </p:cNvPr>
          <p:cNvSpPr>
            <a:spLocks noGrp="1" noChangeArrowheads="1"/>
          </p:cNvSpPr>
          <p:nvPr>
            <p:ph idx="1"/>
          </p:nvPr>
        </p:nvSpPr>
        <p:spPr bwMode="auto">
          <a:xfrm>
            <a:off x="117987" y="1329208"/>
            <a:ext cx="12978581" cy="3474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System Requirements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Platform:</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IBM Cloud (Watsonx.ai Studio)</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Environment:</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Cloud-based </a:t>
            </a:r>
            <a:r>
              <a:rPr kumimoji="0" lang="en-US" altLang="en-US" b="0" i="0" u="none" strike="noStrike" cap="none" normalizeH="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Jupyter</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Notebook / </a:t>
            </a:r>
            <a:r>
              <a:rPr kumimoji="0" lang="en-US" altLang="en-US" b="0" i="0" u="none" strike="noStrike" cap="none" normalizeH="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AutoAI</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pipeline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Operating System:</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Cross-platform (cloud-hosted)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Source:</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PMGSY project dataset (containing project features and corresponding scheme labels)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b="1"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Output:</a:t>
            </a:r>
            <a:r>
              <a:rPr kumimoji="0" lang="en-US" altLang="en-US"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Classified PMGSY scheme (PMGSY-I, PMGSY-II, RCPLWEA, etc.)</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200"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ClrTx/>
              <a:buFont typeface="Wingdings" panose="05000000000000000000" pitchFamily="2" charset="2"/>
              <a:buChar char="q"/>
            </a:pPr>
            <a:r>
              <a:rPr lang="en-US" sz="1600" b="1" dirty="0">
                <a:latin typeface="Calibri" panose="020F0502020204030204" pitchFamily="34" charset="0"/>
                <a:ea typeface="Calibri" panose="020F0502020204030204" pitchFamily="34" charset="0"/>
                <a:cs typeface="Calibri" panose="020F0502020204030204" pitchFamily="34" charset="0"/>
              </a:rPr>
              <a:t>Libraries Required</a:t>
            </a:r>
          </a:p>
          <a:p>
            <a:pPr lvl="1">
              <a:spcBef>
                <a:spcPts val="0"/>
              </a:spcBef>
              <a:spcAft>
                <a:spcPts val="0"/>
              </a:spcAft>
              <a:buClr>
                <a:schemeClr val="tx1"/>
              </a:buCl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Pandas</a:t>
            </a:r>
            <a:r>
              <a:rPr lang="en-US" dirty="0">
                <a:latin typeface="Calibri" panose="020F0502020204030204" pitchFamily="34" charset="0"/>
                <a:ea typeface="Calibri" panose="020F0502020204030204" pitchFamily="34" charset="0"/>
                <a:cs typeface="Calibri" panose="020F0502020204030204" pitchFamily="34" charset="0"/>
              </a:rPr>
              <a:t> – For data manipulation and analysis</a:t>
            </a:r>
          </a:p>
          <a:p>
            <a:pPr lvl="1">
              <a:spcBef>
                <a:spcPts val="0"/>
              </a:spcBef>
              <a:spcAft>
                <a:spcPts val="0"/>
              </a:spcAft>
              <a:buClr>
                <a:schemeClr val="tx1"/>
              </a:buCl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NumPy</a:t>
            </a:r>
            <a:r>
              <a:rPr lang="en-US" dirty="0">
                <a:latin typeface="Calibri" panose="020F0502020204030204" pitchFamily="34" charset="0"/>
                <a:ea typeface="Calibri" panose="020F0502020204030204" pitchFamily="34" charset="0"/>
                <a:cs typeface="Calibri" panose="020F0502020204030204" pitchFamily="34" charset="0"/>
              </a:rPr>
              <a:t> – For numerical operations</a:t>
            </a:r>
          </a:p>
          <a:p>
            <a:pPr lvl="1">
              <a:spcBef>
                <a:spcPts val="0"/>
              </a:spcBef>
              <a:spcAft>
                <a:spcPts val="0"/>
              </a:spcAft>
              <a:buClr>
                <a:schemeClr val="tx1"/>
              </a:buCl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Scikit-learn</a:t>
            </a:r>
            <a:r>
              <a:rPr lang="en-US" dirty="0">
                <a:latin typeface="Calibri" panose="020F0502020204030204" pitchFamily="34" charset="0"/>
                <a:ea typeface="Calibri" panose="020F0502020204030204" pitchFamily="34" charset="0"/>
                <a:cs typeface="Calibri" panose="020F0502020204030204" pitchFamily="34" charset="0"/>
              </a:rPr>
              <a:t> – For model building, preprocessing, and evaluation</a:t>
            </a:r>
          </a:p>
          <a:p>
            <a:pPr lvl="1">
              <a:spcBef>
                <a:spcPts val="0"/>
              </a:spcBef>
              <a:spcAft>
                <a:spcPts val="0"/>
              </a:spcAft>
              <a:buClr>
                <a:schemeClr val="tx1"/>
              </a:buCl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Matplotlib / Seaborn</a:t>
            </a:r>
            <a:r>
              <a:rPr lang="en-US" dirty="0">
                <a:latin typeface="Calibri" panose="020F0502020204030204" pitchFamily="34" charset="0"/>
                <a:ea typeface="Calibri" panose="020F0502020204030204" pitchFamily="34" charset="0"/>
                <a:cs typeface="Calibri" panose="020F0502020204030204" pitchFamily="34" charset="0"/>
              </a:rPr>
              <a:t> – For visualizing feature relationships (if used outside </a:t>
            </a:r>
            <a:r>
              <a:rPr lang="en-US" dirty="0" err="1">
                <a:latin typeface="Calibri" panose="020F0502020204030204" pitchFamily="34" charset="0"/>
                <a:ea typeface="Calibri" panose="020F0502020204030204" pitchFamily="34" charset="0"/>
                <a:cs typeface="Calibri" panose="020F0502020204030204" pitchFamily="34" charset="0"/>
              </a:rPr>
              <a:t>AutoAI</a:t>
            </a:r>
            <a:r>
              <a:rPr lang="en-US" dirty="0">
                <a:latin typeface="Calibri" panose="020F0502020204030204" pitchFamily="34" charset="0"/>
                <a:ea typeface="Calibri" panose="020F0502020204030204" pitchFamily="34" charset="0"/>
                <a:cs typeface="Calibri" panose="020F0502020204030204" pitchFamily="34" charset="0"/>
              </a:rPr>
              <a:t>)</a:t>
            </a:r>
          </a:p>
          <a:p>
            <a:pPr lvl="1">
              <a:spcBef>
                <a:spcPts val="0"/>
              </a:spcBef>
              <a:spcAft>
                <a:spcPts val="0"/>
              </a:spcAft>
              <a:buClr>
                <a:schemeClr val="tx1"/>
              </a:buClr>
              <a:buFont typeface="Courier New" panose="02070309020205020404" pitchFamily="49" charset="0"/>
              <a:buChar char="o"/>
            </a:pPr>
            <a:r>
              <a:rPr lang="en-US" b="1" dirty="0">
                <a:latin typeface="Calibri" panose="020F0502020204030204" pitchFamily="34" charset="0"/>
                <a:ea typeface="Calibri" panose="020F0502020204030204" pitchFamily="34" charset="0"/>
                <a:cs typeface="Calibri" panose="020F0502020204030204" pitchFamily="34" charset="0"/>
              </a:rPr>
              <a:t>Watsonx.ai </a:t>
            </a:r>
            <a:r>
              <a:rPr lang="en-US" b="1" dirty="0" err="1">
                <a:latin typeface="Calibri" panose="020F0502020204030204" pitchFamily="34" charset="0"/>
                <a:ea typeface="Calibri" panose="020F0502020204030204" pitchFamily="34" charset="0"/>
                <a:cs typeface="Calibri" panose="020F0502020204030204" pitchFamily="34" charset="0"/>
              </a:rPr>
              <a:t>AutoAI</a:t>
            </a:r>
            <a:r>
              <a:rPr lang="en-US" dirty="0">
                <a:latin typeface="Calibri" panose="020F0502020204030204" pitchFamily="34" charset="0"/>
                <a:ea typeface="Calibri" panose="020F0502020204030204" pitchFamily="34" charset="0"/>
                <a:cs typeface="Calibri" panose="020F0502020204030204" pitchFamily="34" charset="0"/>
              </a:rPr>
              <a:t> – For automated model generation, pipeline building, feature engineering, and evaluation</a:t>
            </a:r>
          </a:p>
          <a:p>
            <a:pPr lvl="1">
              <a:spcBef>
                <a:spcPts val="0"/>
              </a:spcBef>
              <a:spcAft>
                <a:spcPts val="0"/>
              </a:spcAft>
              <a:buClr>
                <a:schemeClr val="tx1"/>
              </a:buClr>
              <a:buFont typeface="Courier New" panose="02070309020205020404" pitchFamily="49" charset="0"/>
              <a:buChar char="o"/>
            </a:pPr>
            <a:r>
              <a:rPr lang="en-US" b="1" dirty="0" err="1">
                <a:latin typeface="Calibri" panose="020F0502020204030204" pitchFamily="34" charset="0"/>
                <a:ea typeface="Calibri" panose="020F0502020204030204" pitchFamily="34" charset="0"/>
                <a:cs typeface="Calibri" panose="020F0502020204030204" pitchFamily="34" charset="0"/>
              </a:rPr>
              <a:t>Joblib</a:t>
            </a:r>
            <a:r>
              <a:rPr lang="en-US" b="1" dirty="0">
                <a:latin typeface="Calibri" panose="020F0502020204030204" pitchFamily="34" charset="0"/>
                <a:ea typeface="Calibri" panose="020F0502020204030204" pitchFamily="34" charset="0"/>
                <a:cs typeface="Calibri" panose="020F0502020204030204" pitchFamily="34" charset="0"/>
              </a:rPr>
              <a:t> / Pickle</a:t>
            </a:r>
            <a:r>
              <a:rPr lang="en-US" dirty="0">
                <a:latin typeface="Calibri" panose="020F0502020204030204" pitchFamily="34" charset="0"/>
                <a:ea typeface="Calibri" panose="020F0502020204030204" pitchFamily="34" charset="0"/>
                <a:cs typeface="Calibri" panose="020F0502020204030204" pitchFamily="34" charset="0"/>
              </a:rPr>
              <a:t> – For model persistence (optional, in manual model building)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45806" y="1302025"/>
            <a:ext cx="11838039" cy="5452735"/>
          </a:xfrm>
        </p:spPr>
        <p:txBody>
          <a:bodyPr>
            <a:normAutofit/>
          </a:bodyPr>
          <a:lstStyle/>
          <a:p>
            <a:pPr>
              <a:lnSpc>
                <a:spcPct val="100000"/>
              </a:lnSpc>
              <a:spcBef>
                <a:spcPts val="0"/>
              </a:spcBef>
              <a:spcAft>
                <a:spcPts val="0"/>
              </a:spcAft>
              <a:buClr>
                <a:schemeClr val="tx1"/>
              </a:buClr>
              <a:buFont typeface="Wingdings" panose="05000000000000000000" pitchFamily="2" charset="2"/>
              <a:buChar char="q"/>
            </a:pPr>
            <a:r>
              <a:rPr lang="en-IN" sz="1600" b="1" dirty="0">
                <a:latin typeface="Calibri" panose="020F0502020204030204" pitchFamily="34" charset="0"/>
                <a:ea typeface="Calibri" panose="020F0502020204030204" pitchFamily="34" charset="0"/>
                <a:cs typeface="Calibri" panose="020F0502020204030204" pitchFamily="34" charset="0"/>
              </a:rPr>
              <a:t>Algorithm Selection</a:t>
            </a:r>
          </a:p>
          <a:p>
            <a:pPr marL="0" indent="0">
              <a:lnSpc>
                <a:spcPct val="100000"/>
              </a:lnSpc>
              <a:spcBef>
                <a:spcPts val="0"/>
              </a:spcBef>
              <a:spcAft>
                <a:spcPts val="0"/>
              </a:spcAft>
              <a:buNone/>
            </a:pPr>
            <a:r>
              <a:rPr lang="en-US" sz="1400" dirty="0">
                <a:latin typeface="Arial" panose="020B0604020202020204" pitchFamily="34" charset="0"/>
                <a:ea typeface="Calibri" panose="020F0502020204030204" pitchFamily="34" charset="0"/>
                <a:cs typeface="Arial" panose="020B0604020202020204" pitchFamily="34" charset="0"/>
              </a:rPr>
              <a:t>	The task of classifying PMGSY construction projects into their correct scheme (e.g., PMGSY-I, PMGSY-II, RCPLWEA) is a </a:t>
            </a:r>
            <a:r>
              <a:rPr lang="en-US" sz="1400" b="1" dirty="0">
                <a:latin typeface="Arial" panose="020B0604020202020204" pitchFamily="34" charset="0"/>
                <a:ea typeface="Calibri" panose="020F0502020204030204" pitchFamily="34" charset="0"/>
                <a:cs typeface="Arial" panose="020B0604020202020204" pitchFamily="34" charset="0"/>
              </a:rPr>
              <a:t>multi-class 	classification </a:t>
            </a:r>
            <a:r>
              <a:rPr lang="en-US" sz="1400" b="1" dirty="0" err="1">
                <a:latin typeface="Arial" panose="020B0604020202020204" pitchFamily="34" charset="0"/>
                <a:ea typeface="Calibri" panose="020F0502020204030204" pitchFamily="34" charset="0"/>
                <a:cs typeface="Arial" panose="020B0604020202020204" pitchFamily="34" charset="0"/>
              </a:rPr>
              <a:t>problem</a:t>
            </a:r>
            <a:r>
              <a:rPr lang="en-US" sz="1400" dirty="0" err="1">
                <a:latin typeface="Arial" panose="020B0604020202020204" pitchFamily="34" charset="0"/>
                <a:ea typeface="Calibri" panose="020F0502020204030204" pitchFamily="34" charset="0"/>
                <a:cs typeface="Arial" panose="020B0604020202020204" pitchFamily="34" charset="0"/>
              </a:rPr>
              <a:t>.Using</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b="1" dirty="0">
                <a:latin typeface="Arial" panose="020B0604020202020204" pitchFamily="34" charset="0"/>
                <a:ea typeface="Calibri" panose="020F0502020204030204" pitchFamily="34" charset="0"/>
                <a:cs typeface="Arial" panose="020B0604020202020204" pitchFamily="34" charset="0"/>
              </a:rPr>
              <a:t>IBM Watsonx.ai Studio</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dirty="0" err="1">
                <a:latin typeface="Arial" panose="020B0604020202020204" pitchFamily="34" charset="0"/>
                <a:ea typeface="Calibri" panose="020F0502020204030204" pitchFamily="34" charset="0"/>
                <a:cs typeface="Arial" panose="020B0604020202020204" pitchFamily="34" charset="0"/>
              </a:rPr>
              <a:t>AutoAI</a:t>
            </a:r>
            <a:r>
              <a:rPr lang="en-US" sz="1400" dirty="0">
                <a:latin typeface="Arial" panose="020B0604020202020204" pitchFamily="34" charset="0"/>
                <a:ea typeface="Calibri" panose="020F0502020204030204" pitchFamily="34" charset="0"/>
                <a:cs typeface="Arial" panose="020B0604020202020204" pitchFamily="34" charset="0"/>
              </a:rPr>
              <a:t> was used to automatically select and optimize the best machine learning 	pipeline. Among the tested algorithms, </a:t>
            </a:r>
            <a:r>
              <a:rPr lang="en-US" sz="1400" b="1" dirty="0">
                <a:latin typeface="Arial" panose="020B0604020202020204" pitchFamily="34" charset="0"/>
                <a:ea typeface="Calibri" panose="020F0502020204030204" pitchFamily="34" charset="0"/>
                <a:cs typeface="Arial" panose="020B0604020202020204" pitchFamily="34" charset="0"/>
              </a:rPr>
              <a:t>Ridge Classifier</a:t>
            </a:r>
            <a:r>
              <a:rPr lang="en-US" sz="1400" dirty="0">
                <a:latin typeface="Arial" panose="020B0604020202020204" pitchFamily="34" charset="0"/>
                <a:ea typeface="Calibri" panose="020F0502020204030204" pitchFamily="34" charset="0"/>
                <a:cs typeface="Arial" panose="020B0604020202020204" pitchFamily="34" charset="0"/>
              </a:rPr>
              <a:t>, </a:t>
            </a:r>
            <a:r>
              <a:rPr lang="en-US" sz="1400" b="1" dirty="0">
                <a:latin typeface="Arial" panose="020B0604020202020204" pitchFamily="34" charset="0"/>
                <a:ea typeface="Calibri" panose="020F0502020204030204" pitchFamily="34" charset="0"/>
                <a:cs typeface="Arial" panose="020B0604020202020204" pitchFamily="34" charset="0"/>
              </a:rPr>
              <a:t>Logistic Regression</a:t>
            </a:r>
            <a:r>
              <a:rPr lang="en-US" sz="1400" dirty="0">
                <a:latin typeface="Arial" panose="020B0604020202020204" pitchFamily="34" charset="0"/>
                <a:ea typeface="Calibri" panose="020F0502020204030204" pitchFamily="34" charset="0"/>
                <a:cs typeface="Arial" panose="020B0604020202020204" pitchFamily="34" charset="0"/>
              </a:rPr>
              <a:t>, and </a:t>
            </a:r>
            <a:r>
              <a:rPr lang="en-US" sz="1400" b="1" dirty="0">
                <a:latin typeface="Arial" panose="020B0604020202020204" pitchFamily="34" charset="0"/>
                <a:ea typeface="Calibri" panose="020F0502020204030204" pitchFamily="34" charset="0"/>
                <a:cs typeface="Arial" panose="020B0604020202020204" pitchFamily="34" charset="0"/>
              </a:rPr>
              <a:t>Tree-based classifiers</a:t>
            </a:r>
            <a:r>
              <a:rPr lang="en-US" sz="1400" dirty="0">
                <a:latin typeface="Arial" panose="020B0604020202020204" pitchFamily="34" charset="0"/>
                <a:ea typeface="Calibri" panose="020F0502020204030204" pitchFamily="34" charset="0"/>
                <a:cs typeface="Arial" panose="020B0604020202020204" pitchFamily="34" charset="0"/>
              </a:rPr>
              <a:t> like </a:t>
            </a:r>
            <a:r>
              <a:rPr lang="en-US" sz="1400" b="1" dirty="0">
                <a:latin typeface="Arial" panose="020B0604020202020204" pitchFamily="34" charset="0"/>
                <a:ea typeface="Calibri" panose="020F0502020204030204" pitchFamily="34" charset="0"/>
                <a:cs typeface="Arial" panose="020B0604020202020204" pitchFamily="34" charset="0"/>
              </a:rPr>
              <a:t>Random Forest</a:t>
            </a:r>
            <a:r>
              <a:rPr lang="en-US" sz="1400" dirty="0">
                <a:latin typeface="Arial" panose="020B0604020202020204" pitchFamily="34" charset="0"/>
                <a:ea typeface="Calibri" panose="020F0502020204030204" pitchFamily="34" charset="0"/>
                <a:cs typeface="Arial" panose="020B0604020202020204" pitchFamily="34" charset="0"/>
              </a:rPr>
              <a:t> were 	</a:t>
            </a:r>
            <a:r>
              <a:rPr lang="en-US" sz="1400" dirty="0" err="1">
                <a:latin typeface="Arial" panose="020B0604020202020204" pitchFamily="34" charset="0"/>
                <a:ea typeface="Calibri" panose="020F0502020204030204" pitchFamily="34" charset="0"/>
                <a:cs typeface="Arial" panose="020B0604020202020204" pitchFamily="34" charset="0"/>
              </a:rPr>
              <a:t>evaluated.</a:t>
            </a:r>
            <a:r>
              <a:rPr lang="en-US" sz="1400" b="1" dirty="0" err="1">
                <a:latin typeface="Arial" panose="020B0604020202020204" pitchFamily="34" charset="0"/>
                <a:ea typeface="Calibri" panose="020F0502020204030204" pitchFamily="34" charset="0"/>
                <a:cs typeface="Arial" panose="020B0604020202020204" pitchFamily="34" charset="0"/>
              </a:rPr>
              <a:t>Ridge</a:t>
            </a:r>
            <a:r>
              <a:rPr lang="en-US" sz="1400" b="1" dirty="0">
                <a:latin typeface="Arial" panose="020B0604020202020204" pitchFamily="34" charset="0"/>
                <a:ea typeface="Calibri" panose="020F0502020204030204" pitchFamily="34" charset="0"/>
                <a:cs typeface="Arial" panose="020B0604020202020204" pitchFamily="34" charset="0"/>
              </a:rPr>
              <a:t> Classifier</a:t>
            </a:r>
            <a:r>
              <a:rPr lang="en-US" sz="1400" dirty="0">
                <a:latin typeface="Arial" panose="020B0604020202020204" pitchFamily="34" charset="0"/>
                <a:ea typeface="Calibri" panose="020F0502020204030204" pitchFamily="34" charset="0"/>
                <a:cs typeface="Arial" panose="020B0604020202020204" pitchFamily="34" charset="0"/>
              </a:rPr>
              <a:t> was ultimately selected due to:</a:t>
            </a:r>
          </a:p>
          <a:p>
            <a:pPr lvl="1">
              <a:spcBef>
                <a:spcPts val="0"/>
              </a:spcBef>
              <a:spcAft>
                <a:spcPts val="0"/>
              </a:spcAft>
              <a:buClr>
                <a:schemeClr val="tx1"/>
              </a:buClr>
              <a:buFont typeface="Arial" panose="020B0604020202020204" pitchFamily="34" charset="0"/>
              <a:buChar char="•"/>
            </a:pPr>
            <a:r>
              <a:rPr lang="en-US" sz="1600" dirty="0">
                <a:latin typeface="Arial" panose="020B0604020202020204" pitchFamily="34" charset="0"/>
                <a:ea typeface="Calibri" panose="020F0502020204030204" pitchFamily="34" charset="0"/>
                <a:cs typeface="Arial" panose="020B0604020202020204" pitchFamily="34" charset="0"/>
              </a:rPr>
              <a:t>Its ability to handle multicollinearity in financial/physical features.</a:t>
            </a:r>
          </a:p>
          <a:p>
            <a:pPr lvl="1">
              <a:spcBef>
                <a:spcPts val="0"/>
              </a:spcBef>
              <a:spcAft>
                <a:spcPts val="0"/>
              </a:spcAft>
              <a:buClr>
                <a:schemeClr val="tx1"/>
              </a:buClr>
              <a:buFont typeface="Arial" panose="020B0604020202020204" pitchFamily="34" charset="0"/>
              <a:buChar char="•"/>
            </a:pPr>
            <a:r>
              <a:rPr lang="en-IN" sz="1600" dirty="0">
                <a:latin typeface="Arial" panose="020B0604020202020204" pitchFamily="34" charset="0"/>
                <a:ea typeface="Calibri" panose="020F0502020204030204" pitchFamily="34" charset="0"/>
                <a:cs typeface="Arial" panose="020B0604020202020204" pitchFamily="34" charset="0"/>
              </a:rPr>
              <a:t>High </a:t>
            </a:r>
            <a:r>
              <a:rPr lang="en-IN" dirty="0">
                <a:latin typeface="Arial" panose="020B0604020202020204" pitchFamily="34" charset="0"/>
                <a:ea typeface="Calibri" panose="020F0502020204030204" pitchFamily="34" charset="0"/>
                <a:cs typeface="Arial" panose="020B0604020202020204" pitchFamily="34" charset="0"/>
              </a:rPr>
              <a:t>accuracy</a:t>
            </a:r>
            <a:r>
              <a:rPr lang="en-IN" sz="1600" dirty="0">
                <a:latin typeface="Arial" panose="020B0604020202020204" pitchFamily="34" charset="0"/>
                <a:ea typeface="Calibri" panose="020F0502020204030204" pitchFamily="34" charset="0"/>
                <a:cs typeface="Arial" panose="020B0604020202020204" pitchFamily="34" charset="0"/>
              </a:rPr>
              <a:t> and generalization.</a:t>
            </a:r>
          </a:p>
          <a:p>
            <a:pPr lvl="1">
              <a:spcBef>
                <a:spcPts val="0"/>
              </a:spcBef>
              <a:spcAft>
                <a:spcPts val="0"/>
              </a:spcAft>
              <a:buClr>
                <a:schemeClr val="tx1"/>
              </a:buClr>
              <a:buFont typeface="Arial" panose="020B0604020202020204" pitchFamily="34" charset="0"/>
              <a:buChar char="•"/>
            </a:pPr>
            <a:r>
              <a:rPr lang="en-US" sz="1600" dirty="0">
                <a:latin typeface="Arial" panose="020B0604020202020204" pitchFamily="34" charset="0"/>
                <a:ea typeface="Calibri" panose="020F0502020204030204" pitchFamily="34" charset="0"/>
                <a:cs typeface="Arial" panose="020B0604020202020204" pitchFamily="34" charset="0"/>
              </a:rPr>
              <a:t>Simplicity and interpretability, suitable for structured tabular data.</a:t>
            </a:r>
          </a:p>
          <a:p>
            <a:pPr>
              <a:spcBef>
                <a:spcPts val="0"/>
              </a:spcBef>
              <a:spcAft>
                <a:spcPts val="0"/>
              </a:spcAft>
              <a:buClr>
                <a:schemeClr val="tx1"/>
              </a:buClr>
              <a:buFont typeface="Wingdings" panose="05000000000000000000" pitchFamily="2" charset="2"/>
              <a:buChar char="q"/>
            </a:pPr>
            <a:r>
              <a:rPr lang="en-IN" sz="1600" b="1" dirty="0">
                <a:latin typeface="Calibri" panose="020F0502020204030204" pitchFamily="34" charset="0"/>
                <a:ea typeface="Calibri" panose="020F0502020204030204" pitchFamily="34" charset="0"/>
                <a:cs typeface="Calibri" panose="020F0502020204030204" pitchFamily="34" charset="0"/>
              </a:rPr>
              <a:t>Data Input</a:t>
            </a:r>
          </a:p>
          <a:p>
            <a:pPr marL="0" indent="0">
              <a:spcBef>
                <a:spcPts val="0"/>
              </a:spcBef>
              <a:spcAft>
                <a:spcPts val="0"/>
              </a:spcAft>
              <a:buClr>
                <a:schemeClr val="tx1"/>
              </a:buClr>
              <a:buNone/>
            </a:pPr>
            <a:r>
              <a:rPr lang="en-US" sz="1400" dirty="0"/>
              <a:t>	</a:t>
            </a:r>
            <a:r>
              <a:rPr lang="en-US" sz="1400" dirty="0">
                <a:latin typeface="Arial" panose="020B0604020202020204" pitchFamily="34" charset="0"/>
                <a:cs typeface="Arial" panose="020B0604020202020204" pitchFamily="34" charset="0"/>
              </a:rPr>
              <a:t>The following features were used as inputs to the model:</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Physical Characteristics:</a:t>
            </a:r>
            <a:r>
              <a:rPr lang="en-US" dirty="0">
                <a:latin typeface="Arial" panose="020B0604020202020204" pitchFamily="34" charset="0"/>
                <a:cs typeface="Arial" panose="020B0604020202020204" pitchFamily="34" charset="0"/>
              </a:rPr>
              <a:t> Length of road, number of culverts/bridges, terrain type, road type.</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Financial Indicators:</a:t>
            </a:r>
            <a:r>
              <a:rPr lang="en-US" dirty="0">
                <a:latin typeface="Arial" panose="020B0604020202020204" pitchFamily="34" charset="0"/>
                <a:cs typeface="Arial" panose="020B0604020202020204" pitchFamily="34" charset="0"/>
              </a:rPr>
              <a:t> Sanctioned amount, expenditure incurred, percentage of fund utilization, project completion status.</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Other Metadata:</a:t>
            </a:r>
            <a:r>
              <a:rPr lang="en-US" dirty="0">
                <a:latin typeface="Arial" panose="020B0604020202020204" pitchFamily="34" charset="0"/>
                <a:cs typeface="Arial" panose="020B0604020202020204" pitchFamily="34" charset="0"/>
              </a:rPr>
              <a:t> Year of sanction, district, state, connectivity type.</a:t>
            </a:r>
          </a:p>
          <a:p>
            <a:pPr>
              <a:spcBef>
                <a:spcPts val="0"/>
              </a:spcBef>
              <a:spcAft>
                <a:spcPts val="0"/>
              </a:spcAft>
              <a:buClr>
                <a:schemeClr val="tx1"/>
              </a:buClr>
              <a:buFont typeface="Wingdings" panose="05000000000000000000" pitchFamily="2" charset="2"/>
              <a:buChar char="q"/>
            </a:pPr>
            <a:r>
              <a:rPr lang="en-IN" sz="1600" b="1" dirty="0">
                <a:latin typeface="Calibri" panose="020F0502020204030204" pitchFamily="34" charset="0"/>
                <a:ea typeface="Calibri" panose="020F0502020204030204" pitchFamily="34" charset="0"/>
                <a:cs typeface="Calibri" panose="020F0502020204030204" pitchFamily="34" charset="0"/>
              </a:rPr>
              <a:t>Training Process</a:t>
            </a:r>
          </a:p>
          <a:p>
            <a:pPr marL="0" indent="0">
              <a:spcBef>
                <a:spcPts val="0"/>
              </a:spcBef>
              <a:spcAft>
                <a:spcPts val="0"/>
              </a:spcAft>
              <a:buClr>
                <a:schemeClr val="tx1"/>
              </a:buClr>
              <a:buNone/>
            </a:pPr>
            <a:r>
              <a:rPr lang="en-US" sz="1400" b="1" dirty="0"/>
              <a:t>	Data Cleaning &amp; Preprocessing:</a:t>
            </a:r>
            <a:r>
              <a:rPr lang="en-US" sz="1400" dirty="0"/>
              <a:t> Handled missing values, normalized numerical features, and encoded categorical variables using </a:t>
            </a:r>
            <a:r>
              <a:rPr lang="en-US" sz="1400" dirty="0" err="1"/>
              <a:t>Watsonx.ai’s</a:t>
            </a:r>
            <a:r>
              <a:rPr lang="en-US" sz="1400" dirty="0"/>
              <a:t> </a:t>
            </a:r>
            <a:r>
              <a:rPr lang="en-US" sz="1400" dirty="0" err="1"/>
              <a:t>AutoAI</a:t>
            </a:r>
            <a:r>
              <a:rPr lang="en-US" sz="1400" dirty="0"/>
              <a:t> 	data prep features.</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Train-Test Split: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AutoAI</a:t>
            </a:r>
            <a:r>
              <a:rPr lang="en-US" dirty="0">
                <a:latin typeface="Arial" panose="020B0604020202020204" pitchFamily="34" charset="0"/>
                <a:cs typeface="Arial" panose="020B0604020202020204" pitchFamily="34" charset="0"/>
              </a:rPr>
              <a:t> performed an 80:20 split and built multiple models in parallel.</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Feature Selection: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AutoAI</a:t>
            </a:r>
            <a:r>
              <a:rPr lang="en-US" dirty="0">
                <a:latin typeface="Arial" panose="020B0604020202020204" pitchFamily="34" charset="0"/>
                <a:cs typeface="Arial" panose="020B0604020202020204" pitchFamily="34" charset="0"/>
              </a:rPr>
              <a:t> evaluated feature importance and eliminated redundant fields.</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Model Selection:</a:t>
            </a:r>
            <a:r>
              <a:rPr lang="en-US" dirty="0">
                <a:latin typeface="Arial" panose="020B0604020202020204" pitchFamily="34" charset="0"/>
                <a:cs typeface="Arial" panose="020B0604020202020204" pitchFamily="34" charset="0"/>
              </a:rPr>
              <a:t> The pipeline with the highest F1-score and accuracy was chosen (e.g., Pipeline P4).</a:t>
            </a:r>
          </a:p>
          <a:p>
            <a:pPr lvl="1">
              <a:spcBef>
                <a:spcPts val="0"/>
              </a:spcBef>
              <a:spcAft>
                <a:spcPts val="0"/>
              </a:spcAft>
              <a:buClr>
                <a:schemeClr val="tx1"/>
              </a:buClr>
              <a:buFont typeface="Arial" panose="020B0604020202020204" pitchFamily="34" charset="0"/>
              <a:buChar char="•"/>
            </a:pPr>
            <a:r>
              <a:rPr lang="en-IN" b="1" dirty="0">
                <a:latin typeface="Arial" panose="020B0604020202020204" pitchFamily="34" charset="0"/>
                <a:cs typeface="Arial" panose="020B0604020202020204" pitchFamily="34" charset="0"/>
              </a:rPr>
              <a:t>Hyperparameter Tuning: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AutoAI</a:t>
            </a:r>
            <a:r>
              <a:rPr lang="en-IN" dirty="0">
                <a:latin typeface="Arial" panose="020B0604020202020204" pitchFamily="34" charset="0"/>
                <a:cs typeface="Arial" panose="020B0604020202020204" pitchFamily="34" charset="0"/>
              </a:rPr>
              <a:t> automatically tuned parameters for each classifier (e.g., regularization strength for Ridge).</a:t>
            </a:r>
          </a:p>
          <a:p>
            <a:pPr>
              <a:spcBef>
                <a:spcPts val="0"/>
              </a:spcBef>
              <a:spcAft>
                <a:spcPts val="0"/>
              </a:spcAft>
              <a:buClr>
                <a:schemeClr val="tx1"/>
              </a:buClr>
              <a:buFont typeface="Arial" panose="020B0604020202020204" pitchFamily="34" charset="0"/>
              <a:buChar char="•"/>
            </a:pPr>
            <a:endParaRPr lang="en-US" sz="1400" dirty="0"/>
          </a:p>
          <a:p>
            <a:pPr marL="0" indent="0">
              <a:spcBef>
                <a:spcPts val="0"/>
              </a:spcBef>
              <a:spcAft>
                <a:spcPts val="0"/>
              </a:spcAft>
              <a:buClr>
                <a:schemeClr val="tx1"/>
              </a:buClr>
              <a:buNone/>
            </a:pP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spcAft>
                <a:spcPts val="0"/>
              </a:spcAft>
              <a:buClr>
                <a:schemeClr val="tx1"/>
              </a:buClr>
              <a:buNone/>
            </a:pPr>
            <a:endParaRPr lang="en-IN" sz="19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3EFA-BB4D-BDA1-0D05-B64E9C6BF4E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10C0B8-0A30-82DD-02B9-818AD850E32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330FA403-8606-860D-9CBE-A438233C3DB3}"/>
              </a:ext>
            </a:extLst>
          </p:cNvPr>
          <p:cNvSpPr>
            <a:spLocks noGrp="1"/>
          </p:cNvSpPr>
          <p:nvPr>
            <p:ph idx="1"/>
          </p:nvPr>
        </p:nvSpPr>
        <p:spPr>
          <a:xfrm>
            <a:off x="245806" y="-825909"/>
            <a:ext cx="11838039" cy="7580670"/>
          </a:xfrm>
        </p:spPr>
        <p:txBody>
          <a:bodyPr>
            <a:normAutofit/>
          </a:bodyPr>
          <a:lstStyle/>
          <a:p>
            <a:pPr>
              <a:spcBef>
                <a:spcPts val="0"/>
              </a:spcBef>
              <a:spcAft>
                <a:spcPts val="0"/>
              </a:spcAft>
              <a:buClr>
                <a:schemeClr val="tx1"/>
              </a:buClr>
              <a:buFont typeface="Wingdings" panose="05000000000000000000" pitchFamily="2" charset="2"/>
              <a:buChar char="q"/>
            </a:pPr>
            <a:r>
              <a:rPr lang="en-IN" sz="1600" b="1" dirty="0">
                <a:latin typeface="Calibri" panose="020F0502020204030204" pitchFamily="34" charset="0"/>
                <a:ea typeface="Calibri" panose="020F0502020204030204" pitchFamily="34" charset="0"/>
                <a:cs typeface="Calibri" panose="020F0502020204030204" pitchFamily="34" charset="0"/>
              </a:rPr>
              <a:t>Prediction Process</a:t>
            </a:r>
          </a:p>
          <a:p>
            <a:pPr marL="0" indent="0">
              <a:spcBef>
                <a:spcPts val="0"/>
              </a:spcBef>
              <a:spcAft>
                <a:spcPts val="0"/>
              </a:spcAft>
              <a:buClr>
                <a:schemeClr val="tx1"/>
              </a:buClr>
              <a:buNone/>
            </a:pPr>
            <a:r>
              <a:rPr lang="en-IN" sz="1400" dirty="0">
                <a:latin typeface="Arial" panose="020B0604020202020204" pitchFamily="34" charset="0"/>
                <a:cs typeface="Arial" panose="020B0604020202020204" pitchFamily="34" charset="0"/>
              </a:rPr>
              <a:t>	Once trained, the model:</a:t>
            </a:r>
          </a:p>
          <a:p>
            <a:pPr lvl="1">
              <a:spcBef>
                <a:spcPts val="0"/>
              </a:spcBef>
              <a:spcAft>
                <a:spcPts val="0"/>
              </a:spcAft>
              <a:buClr>
                <a:schemeClr val="tx1"/>
              </a:buClr>
              <a:buFont typeface="Arial" panose="020B0604020202020204" pitchFamily="34" charset="0"/>
              <a:buChar char="•"/>
            </a:pPr>
            <a:r>
              <a:rPr lang="en-US" dirty="0">
                <a:latin typeface="Arial" panose="020B0604020202020204" pitchFamily="34" charset="0"/>
                <a:cs typeface="Arial" panose="020B0604020202020204" pitchFamily="34" charset="0"/>
              </a:rPr>
              <a:t>Accepts a new project’s physical and financial attributes.</a:t>
            </a:r>
          </a:p>
          <a:p>
            <a:pPr lvl="1">
              <a:spcBef>
                <a:spcPts val="0"/>
              </a:spcBef>
              <a:spcAft>
                <a:spcPts val="0"/>
              </a:spcAft>
              <a:buClr>
                <a:schemeClr val="tx1"/>
              </a:buClr>
              <a:buFont typeface="Arial" panose="020B0604020202020204" pitchFamily="34" charset="0"/>
              <a:buChar char="•"/>
            </a:pPr>
            <a:r>
              <a:rPr lang="en-US" altLang="en-US" dirty="0">
                <a:solidFill>
                  <a:schemeClr val="tx1"/>
                </a:solidFill>
                <a:latin typeface="Arial" panose="020B0604020202020204" pitchFamily="34" charset="0"/>
                <a:cs typeface="Arial" panose="020B0604020202020204" pitchFamily="34" charset="0"/>
              </a:rPr>
              <a:t>Predicts the most likely scheme (PMGSY_SCHEME) using learned patterns.</a:t>
            </a:r>
          </a:p>
          <a:p>
            <a:pPr lvl="1">
              <a:spcBef>
                <a:spcPts val="0"/>
              </a:spcBef>
              <a:spcAft>
                <a:spcPts val="0"/>
              </a:spcAft>
              <a:buClr>
                <a:schemeClr val="tx1"/>
              </a:buClr>
              <a:buFont typeface="Arial" panose="020B0604020202020204" pitchFamily="34" charset="0"/>
              <a:buChar char="•"/>
            </a:pPr>
            <a:r>
              <a:rPr lang="en-US" dirty="0">
                <a:latin typeface="Arial" panose="020B0604020202020204" pitchFamily="34" charset="0"/>
                <a:cs typeface="Arial" panose="020B0604020202020204" pitchFamily="34" charset="0"/>
              </a:rPr>
              <a:t>Outputs the scheme label with high confidence, facilitating downstream analysis or reporting.</a:t>
            </a:r>
            <a:endParaRPr lang="en-US" altLang="en-US" dirty="0">
              <a:solidFill>
                <a:schemeClr val="tx1"/>
              </a:solidFill>
              <a:latin typeface="Arial" panose="020B0604020202020204" pitchFamily="34" charset="0"/>
              <a:cs typeface="Arial" panose="020B0604020202020204" pitchFamily="34" charset="0"/>
            </a:endParaRPr>
          </a:p>
          <a:p>
            <a:pPr>
              <a:spcBef>
                <a:spcPts val="0"/>
              </a:spcBef>
              <a:spcAft>
                <a:spcPts val="0"/>
              </a:spcAft>
              <a:buClr>
                <a:schemeClr val="tx1"/>
              </a:buClr>
              <a:buFont typeface="Wingdings" panose="05000000000000000000" pitchFamily="2" charset="2"/>
              <a:buChar char="q"/>
            </a:pPr>
            <a:r>
              <a:rPr lang="en-IN" sz="1600" b="1" dirty="0">
                <a:latin typeface="Calibri" panose="020F0502020204030204" pitchFamily="34" charset="0"/>
                <a:ea typeface="Calibri" panose="020F0502020204030204" pitchFamily="34" charset="0"/>
                <a:cs typeface="Calibri" panose="020F0502020204030204" pitchFamily="34" charset="0"/>
              </a:rPr>
              <a:t>Deployment</a:t>
            </a:r>
          </a:p>
          <a:p>
            <a:pPr marL="0" indent="0">
              <a:spcBef>
                <a:spcPts val="0"/>
              </a:spcBef>
              <a:spcAft>
                <a:spcPts val="0"/>
              </a:spcAft>
              <a:buClr>
                <a:schemeClr val="tx1"/>
              </a:buClr>
              <a:buNone/>
            </a:pPr>
            <a:r>
              <a:rPr lang="en-US" sz="1400" dirty="0">
                <a:latin typeface="Arial" panose="020B0604020202020204" pitchFamily="34" charset="0"/>
                <a:cs typeface="Arial" panose="020B0604020202020204" pitchFamily="34" charset="0"/>
              </a:rPr>
              <a:t>	The final model was </a:t>
            </a:r>
            <a:r>
              <a:rPr lang="en-US" sz="1400" b="1" dirty="0">
                <a:latin typeface="Arial" panose="020B0604020202020204" pitchFamily="34" charset="0"/>
                <a:cs typeface="Arial" panose="020B0604020202020204" pitchFamily="34" charset="0"/>
              </a:rPr>
              <a:t>deployed on IBM Cloud</a:t>
            </a:r>
            <a:r>
              <a:rPr lang="en-US" sz="1400" dirty="0">
                <a:latin typeface="Arial" panose="020B0604020202020204" pitchFamily="34" charset="0"/>
                <a:cs typeface="Arial" panose="020B0604020202020204" pitchFamily="34" charset="0"/>
              </a:rPr>
              <a:t> using </a:t>
            </a:r>
            <a:r>
              <a:rPr lang="en-US" sz="1400" dirty="0" err="1">
                <a:latin typeface="Arial" panose="020B0604020202020204" pitchFamily="34" charset="0"/>
                <a:cs typeface="Arial" panose="020B0604020202020204" pitchFamily="34" charset="0"/>
              </a:rPr>
              <a:t>Watsonx.ai’s</a:t>
            </a:r>
            <a:r>
              <a:rPr lang="en-US" sz="1400" dirty="0">
                <a:latin typeface="Arial" panose="020B0604020202020204" pitchFamily="34" charset="0"/>
                <a:cs typeface="Arial" panose="020B0604020202020204" pitchFamily="34" charset="0"/>
              </a:rPr>
              <a:t> in-built deployment feature.</a:t>
            </a:r>
          </a:p>
          <a:p>
            <a:pPr marL="0" indent="0">
              <a:spcBef>
                <a:spcPts val="0"/>
              </a:spcBef>
              <a:spcAft>
                <a:spcPts val="0"/>
              </a:spcAft>
              <a:buClr>
                <a:schemeClr val="tx1"/>
              </a:buClr>
              <a:buNone/>
            </a:pPr>
            <a:r>
              <a:rPr lang="en-IN" sz="1400" dirty="0">
                <a:latin typeface="Arial" panose="020B0604020202020204" pitchFamily="34" charset="0"/>
                <a:cs typeface="Arial" panose="020B0604020202020204" pitchFamily="34" charset="0"/>
              </a:rPr>
              <a:t>	IBM Cloud ensures:</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Scalability</a:t>
            </a:r>
            <a:r>
              <a:rPr lang="en-US" dirty="0">
                <a:latin typeface="Arial" panose="020B0604020202020204" pitchFamily="34" charset="0"/>
                <a:cs typeface="Arial" panose="020B0604020202020204" pitchFamily="34" charset="0"/>
              </a:rPr>
              <a:t> for handling thousands of projects.</a:t>
            </a:r>
          </a:p>
          <a:p>
            <a:pPr lvl="1">
              <a:spcBef>
                <a:spcPts val="0"/>
              </a:spcBef>
              <a:spcAft>
                <a:spcPts val="0"/>
              </a:spcAft>
              <a:buClr>
                <a:schemeClr val="tx1"/>
              </a:buClr>
              <a:buFont typeface="Arial" panose="020B0604020202020204" pitchFamily="34" charset="0"/>
              <a:buChar char="•"/>
            </a:pPr>
            <a:r>
              <a:rPr lang="en-IN" b="1" dirty="0">
                <a:latin typeface="Arial" panose="020B0604020202020204" pitchFamily="34" charset="0"/>
                <a:cs typeface="Arial" panose="020B0604020202020204" pitchFamily="34" charset="0"/>
              </a:rPr>
              <a:t>Security</a:t>
            </a:r>
            <a:r>
              <a:rPr lang="en-IN" dirty="0">
                <a:latin typeface="Arial" panose="020B0604020202020204" pitchFamily="34" charset="0"/>
                <a:cs typeface="Arial" panose="020B0604020202020204" pitchFamily="34" charset="0"/>
              </a:rPr>
              <a:t> and controlled access.</a:t>
            </a:r>
          </a:p>
          <a:p>
            <a:pPr lvl="1">
              <a:spcBef>
                <a:spcPts val="0"/>
              </a:spcBef>
              <a:spcAft>
                <a:spcPts val="0"/>
              </a:spcAft>
              <a:buClr>
                <a:schemeClr val="tx1"/>
              </a:buClr>
              <a:buFont typeface="Arial" panose="020B0604020202020204" pitchFamily="34" charset="0"/>
              <a:buChar char="•"/>
            </a:pPr>
            <a:r>
              <a:rPr lang="en-US" b="1" dirty="0">
                <a:latin typeface="Arial" panose="020B0604020202020204" pitchFamily="34" charset="0"/>
                <a:cs typeface="Arial" panose="020B0604020202020204" pitchFamily="34" charset="0"/>
              </a:rPr>
              <a:t>Monitoring</a:t>
            </a:r>
            <a:r>
              <a:rPr lang="en-US" dirty="0">
                <a:latin typeface="Arial" panose="020B0604020202020204" pitchFamily="34" charset="0"/>
                <a:cs typeface="Arial" panose="020B0604020202020204" pitchFamily="34" charset="0"/>
              </a:rPr>
              <a:t> and retraining options for continuous model improvement.</a:t>
            </a:r>
            <a:endParaRPr lang="en-US" dirty="0">
              <a:latin typeface="Arial" panose="020B0604020202020204" pitchFamily="34" charset="0"/>
              <a:ea typeface="Calibri" panose="020F0502020204030204" pitchFamily="34" charset="0"/>
              <a:cs typeface="Arial" panose="020B0604020202020204" pitchFamily="34" charset="0"/>
            </a:endParaRPr>
          </a:p>
          <a:p>
            <a:pPr marL="0" indent="0">
              <a:spcBef>
                <a:spcPts val="0"/>
              </a:spcBef>
              <a:spcAft>
                <a:spcPts val="0"/>
              </a:spcAft>
              <a:buClr>
                <a:schemeClr val="tx1"/>
              </a:buClr>
              <a:buNone/>
            </a:pPr>
            <a:endParaRPr lang="en-IN" sz="1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299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E0933D00-B6E9-375B-864E-E4D3704A0907}"/>
              </a:ext>
            </a:extLst>
          </p:cNvPr>
          <p:cNvPicPr>
            <a:picLocks noChangeAspect="1"/>
          </p:cNvPicPr>
          <p:nvPr/>
        </p:nvPicPr>
        <p:blipFill>
          <a:blip r:embed="rId2"/>
          <a:stretch>
            <a:fillRect/>
          </a:stretch>
        </p:blipFill>
        <p:spPr>
          <a:xfrm>
            <a:off x="210433" y="1232452"/>
            <a:ext cx="11574490" cy="559195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AB354-0409-E61A-7399-7C4D835A73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C33304-65C7-A061-F379-7161811388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A243F7B4-35DE-A6CF-5D59-725C1D6EC725}"/>
              </a:ext>
            </a:extLst>
          </p:cNvPr>
          <p:cNvPicPr>
            <a:picLocks noChangeAspect="1"/>
          </p:cNvPicPr>
          <p:nvPr/>
        </p:nvPicPr>
        <p:blipFill>
          <a:blip r:embed="rId2"/>
          <a:srcRect/>
          <a:stretch/>
        </p:blipFill>
        <p:spPr>
          <a:xfrm>
            <a:off x="141607" y="1745383"/>
            <a:ext cx="11574490" cy="4271125"/>
          </a:xfrm>
          <a:prstGeom prst="rect">
            <a:avLst/>
          </a:prstGeom>
        </p:spPr>
      </p:pic>
    </p:spTree>
    <p:extLst>
      <p:ext uri="{BB962C8B-B14F-4D97-AF65-F5344CB8AC3E}">
        <p14:creationId xmlns:p14="http://schemas.microsoft.com/office/powerpoint/2010/main" val="3859757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822</TotalTime>
  <Words>1385</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heading</vt:lpstr>
      <vt:lpstr>Calibri Light</vt:lpstr>
      <vt:lpstr>Courier New</vt:lpstr>
      <vt:lpstr>Franklin Gothic Book</vt:lpstr>
      <vt:lpstr>Franklin Gothic Demi</vt:lpstr>
      <vt:lpstr>Wingdings</vt:lpstr>
      <vt:lpstr>Wingdings 2</vt:lpstr>
      <vt:lpstr>DividendVTI</vt:lpstr>
      <vt:lpstr>Analyzing Demographic and Regional Disparities in Tele Law Case Registrations for Inclusive Legal Access </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Suman Sourav</cp:lastModifiedBy>
  <cp:revision>27</cp:revision>
  <dcterms:created xsi:type="dcterms:W3CDTF">2021-05-26T16:50:10Z</dcterms:created>
  <dcterms:modified xsi:type="dcterms:W3CDTF">2025-08-03T09:02:28Z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