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docs/en/watsonx" TargetMode="External"/><Relationship Id="rId2" Type="http://schemas.openxmlformats.org/officeDocument/2006/relationships/hyperlink" Target="https://pmgsy.nic.in/" TargetMode="External"/><Relationship Id="rId1" Type="http://schemas.openxmlformats.org/officeDocument/2006/relationships/slideLayout" Target="../slideLayouts/slideLayout2.xml"/><Relationship Id="rId6" Type="http://schemas.openxmlformats.org/officeDocument/2006/relationships/hyperlink" Target="https://www.worldbank.org/en/projects-operations/project-detail/P124639" TargetMode="External"/><Relationship Id="rId5" Type="http://schemas.openxmlformats.org/officeDocument/2006/relationships/hyperlink" Target="https://scikit-learn.org/" TargetMode="External"/><Relationship Id="rId4" Type="http://schemas.openxmlformats.org/officeDocument/2006/relationships/hyperlink" Target="https://cloud.ibm.com/doc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400" b="1" dirty="0">
                <a:latin typeface="Calibri heading"/>
              </a:rPr>
              <a:t>Analyzing Demographic and Regional Disparities in Tele Law Case Registrations for Inclusive Legal Access </a:t>
            </a:r>
            <a:endParaRPr lang="en-US" sz="2400" b="1" dirty="0">
              <a:solidFill>
                <a:schemeClr val="accent1"/>
              </a:solidFill>
              <a:latin typeface="Calibri heading"/>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Suman Sourav Sahoo-ITER,SOA,BBSR-</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86850-3753-0F1F-4EE2-570D0D6A543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5E07E0-1904-918B-7783-D0E2F36A7ED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014EB7FC-C846-A8E0-62D8-4A7E5F8B3E07}"/>
              </a:ext>
            </a:extLst>
          </p:cNvPr>
          <p:cNvPicPr>
            <a:picLocks noChangeAspect="1"/>
          </p:cNvPicPr>
          <p:nvPr/>
        </p:nvPicPr>
        <p:blipFill>
          <a:blip r:embed="rId2"/>
          <a:srcRect/>
          <a:stretch/>
        </p:blipFill>
        <p:spPr>
          <a:xfrm>
            <a:off x="668594" y="2077490"/>
            <a:ext cx="11067464" cy="3703877"/>
          </a:xfrm>
          <a:prstGeom prst="rect">
            <a:avLst/>
          </a:prstGeom>
        </p:spPr>
      </p:pic>
    </p:spTree>
    <p:extLst>
      <p:ext uri="{BB962C8B-B14F-4D97-AF65-F5344CB8AC3E}">
        <p14:creationId xmlns:p14="http://schemas.microsoft.com/office/powerpoint/2010/main" val="864784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The implementation of a machine learning-based classification system for PMGSY projects marks a significant step toward modernizing rural infrastructure planning in India. By leveraging IBM Watsonx.ai on IBM Cloud, the proposed model effectively classifies projects into their respective schemes based on physical and financial features with near-perfect accuracy. This automation not only reduces manual effort and errors but also enhances transparency, accelerates decision-making, and enables better policy evaluation. With the potential to scale and integrate with other government platforms, this solution can serve as a blueprint for intelligent public infrastructure management across various domains.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F6864D5E-2EF7-FCB0-2A2F-D5DF0DDB030B}"/>
              </a:ext>
            </a:extLst>
          </p:cNvPr>
          <p:cNvSpPr>
            <a:spLocks noGrp="1" noChangeArrowheads="1"/>
          </p:cNvSpPr>
          <p:nvPr>
            <p:ph idx="1"/>
          </p:nvPr>
        </p:nvSpPr>
        <p:spPr bwMode="auto">
          <a:xfrm>
            <a:off x="206477" y="1539453"/>
            <a:ext cx="12221497"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Integration with Government Dashboards: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The model can be integrated with government portals like PMGSY’s Online Management, Monitoring and Accounting System (OMMAS) for real-time classification and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Extension to Other Infrastructure Schemes: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The same classification approach can be adapted for other rural and urban development programs (e.g., AMRUT, </a:t>
            </a:r>
            <a:r>
              <a:rPr kumimoji="0" lang="en-US" altLang="en-US" sz="1600" b="0" i="0" u="none" strike="noStrike" cap="none" normalizeH="0" baseline="0" dirty="0" err="1">
                <a:ln>
                  <a:noFill/>
                </a:ln>
                <a:solidFill>
                  <a:schemeClr val="tx1"/>
                </a:solidFill>
                <a:effectLst/>
                <a:latin typeface="Arial" panose="020B0604020202020204" pitchFamily="34" charset="0"/>
              </a:rPr>
              <a:t>BharatNet</a:t>
            </a:r>
            <a:r>
              <a:rPr kumimoji="0" lang="en-US" altLang="en-US" sz="1600" b="0" i="0" u="none" strike="noStrike" cap="none" normalizeH="0" baseline="0" dirty="0">
                <a:ln>
                  <a:noFill/>
                </a:ln>
                <a:solidFill>
                  <a:schemeClr val="tx1"/>
                </a:solidFill>
                <a:effectLst/>
                <a:latin typeface="Arial" panose="020B0604020202020204" pitchFamily="34" charset="0"/>
              </a:rPr>
              <a:t>, PMAY) using respective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Incorporation of Geospatial Data:</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Including satellite imagery or GIS coordinates can improve classification accuracy, especially in complex terrain or remote regions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Improved Model Explainability:</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Incorporating SHAP or LIME techniques can help policymakers understand which features influence the classification most, supporting data-driven policy refinement.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Mobile and Web Interfaces: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Developing a frontend interface will allow field engineers and planners to input project details and instantly get scheme classification predictions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Anomaly Detection and Fraud Prevention:</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Future models can flag inconsistencies or misclassified projects that may indicate budgeting errors or misuse of funds.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Rectangle 3">
            <a:extLst>
              <a:ext uri="{FF2B5EF4-FFF2-40B4-BE49-F238E27FC236}">
                <a16:creationId xmlns:a16="http://schemas.microsoft.com/office/drawing/2014/main" id="{E9D9C849-594D-17EA-D4B9-A6F38344710C}"/>
              </a:ext>
            </a:extLst>
          </p:cNvPr>
          <p:cNvSpPr>
            <a:spLocks noGrp="1" noChangeArrowheads="1"/>
          </p:cNvSpPr>
          <p:nvPr>
            <p:ph idx="1"/>
          </p:nvPr>
        </p:nvSpPr>
        <p:spPr bwMode="auto">
          <a:xfrm>
            <a:off x="581025" y="1514892"/>
            <a:ext cx="1064741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Pradhan Mantri Gram Sadak Yojana (PMGSY) Official Website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https://pmgsy.nic.in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Watsonx.ai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https://www.ibm.com/docs/en/watsonx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https://cloud.ibm.com/docs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 Machine Learning in Python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Pedregosa et al., JMLR 12, 2011.</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https://scikit-learn.org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Data Science Handbook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Jake VanderPlas, O'Reilly Media (2016)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Rural Connectivity in India: Challenges and Prospects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Ministry of Rural Development Reports, Government of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World Bank – PMGSY Project Assessment Reports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6"/>
              </a:rPr>
              <a:t>https://www.worldbank.org/en/projects-operations/project-detail/P124639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E18BBB9-D4B8-882F-9891-3810FCC88C39}"/>
              </a:ext>
            </a:extLst>
          </p:cNvPr>
          <p:cNvPicPr>
            <a:picLocks noGrp="1" noChangeAspect="1"/>
          </p:cNvPicPr>
          <p:nvPr>
            <p:ph idx="1"/>
          </p:nvPr>
        </p:nvPicPr>
        <p:blipFill>
          <a:blip r:embed="rId2"/>
          <a:stretch>
            <a:fillRect/>
          </a:stretch>
        </p:blipFill>
        <p:spPr>
          <a:xfrm>
            <a:off x="1838632" y="1301750"/>
            <a:ext cx="7924799"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538233D-91CC-6E3D-973D-1B5DA881BA09}"/>
              </a:ext>
            </a:extLst>
          </p:cNvPr>
          <p:cNvPicPr>
            <a:picLocks noGrp="1" noChangeAspect="1"/>
          </p:cNvPicPr>
          <p:nvPr>
            <p:ph idx="1"/>
          </p:nvPr>
        </p:nvPicPr>
        <p:blipFill>
          <a:blip r:embed="rId2"/>
          <a:stretch>
            <a:fillRect/>
          </a:stretch>
        </p:blipFill>
        <p:spPr>
          <a:xfrm>
            <a:off x="1150374" y="1301750"/>
            <a:ext cx="8750710"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0" indent="0">
              <a:buNone/>
            </a:pPr>
            <a:r>
              <a:rPr lang="en-US" sz="3200" dirty="0"/>
              <a:t>	The Pradhan Mantri Gram Sadak Yojana (PMGSY) has been implemented in multiple phases, each tailored with distinct goals and resource allocation strategies. With thousands of road and bridge construction projects executed under schemes like PMGSY-I, PMGSY-II, and RCPLWEA, accurately identifying the scheme associated with each project is critical for monitoring progress, policy evaluation, and budget tracking. Currently, the classification process is performed manually, making it time-consuming, error-prone, and inefficient at scale. Hence, automating the classification of PMGSY projects based on their physical and financial features is essential for improving transparency, accountability, and operational efficiency in rural infrastructure planning.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9" name="Content Placeholder 8">
            <a:extLst>
              <a:ext uri="{FF2B5EF4-FFF2-40B4-BE49-F238E27FC236}">
                <a16:creationId xmlns:a16="http://schemas.microsoft.com/office/drawing/2014/main" id="{67EC6C1B-033F-D18D-5909-C8637A86A735}"/>
              </a:ext>
            </a:extLst>
          </p:cNvPr>
          <p:cNvSpPr>
            <a:spLocks noGrp="1"/>
          </p:cNvSpPr>
          <p:nvPr>
            <p:ph idx="1"/>
          </p:nvPr>
        </p:nvSpPr>
        <p:spPr/>
        <p:txBody>
          <a:bodyPr>
            <a:normAutofit/>
          </a:bodyPr>
          <a:lstStyle/>
          <a:p>
            <a:pPr marL="0" indent="0">
              <a:lnSpc>
                <a:spcPct val="100000"/>
              </a:lnSpc>
              <a:buNone/>
            </a:pPr>
            <a:r>
              <a:rPr lang="en-US" sz="1400" dirty="0"/>
              <a:t>To automate the classification of PMGSY road and bridge construction projects into their respective schemes (e.g., PMGSY-I, PMGSY-II, RCPLWEA), the proposed system leverages </a:t>
            </a:r>
            <a:r>
              <a:rPr lang="en-US" sz="1400" dirty="0">
                <a:latin typeface="Calibri" panose="020F0502020204030204" pitchFamily="34" charset="0"/>
                <a:ea typeface="Calibri" panose="020F0502020204030204" pitchFamily="34" charset="0"/>
                <a:cs typeface="Calibri" panose="020F0502020204030204" pitchFamily="34" charset="0"/>
              </a:rPr>
              <a:t>data-driven</a:t>
            </a:r>
            <a:r>
              <a:rPr lang="en-US" sz="1400" dirty="0"/>
              <a:t> machine learning approaches. This solution was implemented using IBM Watsonx.ai Studio on IBM Cloud to ensure scalability and accessibility.</a:t>
            </a:r>
            <a:r>
              <a:rPr lang="en-IN" sz="1400" dirty="0">
                <a:latin typeface="Calibri"/>
                <a:ea typeface="+mn-lt"/>
                <a:cs typeface="+mn-lt"/>
              </a:rPr>
              <a:t>The solution will consist of the following component</a:t>
            </a:r>
          </a:p>
          <a:p>
            <a:pPr defTabSz="914400" eaLnBrk="0" fontAlgn="base" hangingPunct="0">
              <a:lnSpc>
                <a:spcPct val="100000"/>
              </a:lnSpc>
              <a:spcBef>
                <a:spcPct val="0"/>
              </a:spcBef>
              <a:spcAft>
                <a:spcPct val="0"/>
              </a:spcAft>
              <a:buClrTx/>
              <a:buSzTx/>
              <a:buFont typeface="Wingdings" panose="05000000000000000000" pitchFamily="2" charset="2"/>
              <a:buChar char="q"/>
            </a:pPr>
            <a:r>
              <a:rPr lang="en-IN" sz="1400" b="1" dirty="0">
                <a:latin typeface="Arial" panose="020B0604020202020204" pitchFamily="34" charset="0"/>
                <a:cs typeface="Arial" panose="020B0604020202020204" pitchFamily="34" charset="0"/>
              </a:rPr>
              <a:t>Data Collection</a:t>
            </a:r>
          </a:p>
          <a:p>
            <a:pPr lvl="1" defTabSz="914400" eaLnBrk="0" fontAlgn="base" hangingPunct="0">
              <a:spcBef>
                <a:spcPct val="0"/>
              </a:spcBef>
              <a:spcAft>
                <a:spcPct val="0"/>
              </a:spcAft>
              <a:buClrTx/>
              <a:buSzTx/>
              <a:buFont typeface="Courier New" panose="02070309020205020404" pitchFamily="49" charset="0"/>
              <a:buChar char="o"/>
            </a:pPr>
            <a:r>
              <a:rPr lang="en-US" altLang="en-US" sz="1100" dirty="0">
                <a:solidFill>
                  <a:schemeClr val="tx1"/>
                </a:solidFill>
                <a:latin typeface="Arial" panose="020B0604020202020204" pitchFamily="34" charset="0"/>
                <a:cs typeface="Arial" panose="020B0604020202020204" pitchFamily="34" charset="0"/>
              </a:rPr>
              <a:t>Datasets were uploaded and managed through </a:t>
            </a:r>
            <a:r>
              <a:rPr lang="en-US" altLang="en-US" sz="1100" dirty="0" err="1">
                <a:solidFill>
                  <a:schemeClr val="tx1"/>
                </a:solidFill>
                <a:latin typeface="Arial" panose="020B0604020202020204" pitchFamily="34" charset="0"/>
                <a:cs typeface="Arial" panose="020B0604020202020204" pitchFamily="34" charset="0"/>
              </a:rPr>
              <a:t>Watsonx.ai’s</a:t>
            </a:r>
            <a:r>
              <a:rPr lang="en-US" altLang="en-US" sz="1100" dirty="0">
                <a:solidFill>
                  <a:schemeClr val="tx1"/>
                </a:solidFill>
                <a:latin typeface="Arial" panose="020B0604020202020204" pitchFamily="34" charset="0"/>
                <a:cs typeface="Arial" panose="020B0604020202020204" pitchFamily="34" charset="0"/>
              </a:rPr>
              <a:t> integrated data handling </a:t>
            </a:r>
            <a:r>
              <a:rPr lang="en-US" altLang="en-US" sz="1100" dirty="0" err="1">
                <a:solidFill>
                  <a:schemeClr val="tx1"/>
                </a:solidFill>
                <a:latin typeface="Arial" panose="020B0604020202020204" pitchFamily="34" charset="0"/>
                <a:cs typeface="Arial" panose="020B0604020202020204" pitchFamily="34" charset="0"/>
              </a:rPr>
              <a:t>tools.</a:t>
            </a:r>
            <a:r>
              <a:rPr lang="en-US" sz="1100" dirty="0" err="1">
                <a:latin typeface="Arial" panose="020B0604020202020204" pitchFamily="34" charset="0"/>
                <a:cs typeface="Arial" panose="020B0604020202020204" pitchFamily="34" charset="0"/>
              </a:rPr>
              <a:t>Historical</a:t>
            </a:r>
            <a:endParaRPr lang="en-US" sz="1100" dirty="0">
              <a:latin typeface="Arial" panose="020B0604020202020204" pitchFamily="34" charset="0"/>
              <a:cs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lang="en-US" sz="1100" dirty="0">
                <a:latin typeface="Arial" panose="020B0604020202020204" pitchFamily="34" charset="0"/>
                <a:cs typeface="Arial" panose="020B0604020202020204" pitchFamily="34" charset="0"/>
              </a:rPr>
              <a:t>project-level data was collected, including:</a:t>
            </a:r>
          </a:p>
          <a:p>
            <a:pPr lvl="2" defTabSz="914400" eaLnBrk="0" fontAlgn="base" hangingPunct="0">
              <a:spcBef>
                <a:spcPct val="0"/>
              </a:spcBef>
              <a:spcAft>
                <a:spcPct val="0"/>
              </a:spcAft>
              <a:buClrTx/>
              <a:buSzTx/>
              <a:buFont typeface="Arial" panose="020B0604020202020204" pitchFamily="34" charset="0"/>
              <a:buChar char="•"/>
            </a:pPr>
            <a:r>
              <a:rPr lang="en-IN" sz="1100" dirty="0">
                <a:latin typeface="Arial" panose="020B0604020202020204" pitchFamily="34" charset="0"/>
                <a:cs typeface="Arial" panose="020B0604020202020204" pitchFamily="34" charset="0"/>
              </a:rPr>
              <a:t>Physical attributes (length, terrain type, structure type)</a:t>
            </a:r>
          </a:p>
          <a:p>
            <a:pPr lvl="2" defTabSz="914400" eaLnBrk="0" fontAlgn="base" hangingPunct="0">
              <a:spcBef>
                <a:spcPct val="0"/>
              </a:spcBef>
              <a:spcAft>
                <a:spcPct val="0"/>
              </a:spcAft>
              <a:buClrTx/>
              <a:buSzTx/>
              <a:buFont typeface="Arial" panose="020B0604020202020204" pitchFamily="34" charset="0"/>
              <a:buChar char="•"/>
            </a:pPr>
            <a:r>
              <a:rPr lang="en-US" sz="1100" dirty="0">
                <a:latin typeface="Arial" panose="020B0604020202020204" pitchFamily="34" charset="0"/>
                <a:cs typeface="Arial" panose="020B0604020202020204" pitchFamily="34" charset="0"/>
              </a:rPr>
              <a:t>Financial indicators (sanctioned cost, expenditure, payment stages)</a:t>
            </a:r>
          </a:p>
          <a:p>
            <a:pPr lvl="2" defTabSz="914400" eaLnBrk="0" fontAlgn="base" hangingPunct="0">
              <a:spcBef>
                <a:spcPct val="0"/>
              </a:spcBef>
              <a:spcAft>
                <a:spcPct val="0"/>
              </a:spcAft>
              <a:buClrTx/>
              <a:buSzTx/>
              <a:buFont typeface="Arial" panose="020B0604020202020204" pitchFamily="34" charset="0"/>
              <a:buChar char="•"/>
            </a:pPr>
            <a:r>
              <a:rPr lang="en-US" sz="1100" dirty="0">
                <a:latin typeface="Arial" panose="020B0604020202020204" pitchFamily="34" charset="0"/>
                <a:cs typeface="Arial" panose="020B0604020202020204" pitchFamily="34" charset="0"/>
              </a:rPr>
              <a:t>Scheme tags for supervised learning (target column: PMGSY_SCHEME)</a:t>
            </a:r>
            <a:endParaRPr lang="en-IN" sz="1100" dirty="0">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q"/>
            </a:pPr>
            <a:r>
              <a:rPr lang="en-IN" sz="1400" b="1" dirty="0">
                <a:latin typeface="Arial" panose="020B0604020202020204" pitchFamily="34" charset="0"/>
                <a:cs typeface="Arial" panose="020B0604020202020204" pitchFamily="34" charset="0"/>
              </a:rPr>
              <a:t>Data Preprocessing</a:t>
            </a:r>
          </a:p>
          <a:p>
            <a:pPr lvl="1" defTabSz="914400" eaLnBrk="0" fontAlgn="base" hangingPunct="0">
              <a:spcBef>
                <a:spcPct val="0"/>
              </a:spcBef>
              <a:spcAft>
                <a:spcPct val="0"/>
              </a:spcAft>
              <a:buClrTx/>
              <a:buSzTx/>
              <a:buFont typeface="Courier New" panose="02070309020205020404" pitchFamily="49" charset="0"/>
              <a:buChar char="o"/>
            </a:pPr>
            <a:r>
              <a:rPr lang="en-US" sz="1100" dirty="0">
                <a:latin typeface="Arial" panose="020B0604020202020204" pitchFamily="34" charset="0"/>
                <a:cs typeface="Arial" panose="020B0604020202020204" pitchFamily="34" charset="0"/>
              </a:rPr>
              <a:t>Handled missing values, outliers, and inconsistent entries.</a:t>
            </a:r>
          </a:p>
          <a:p>
            <a:pPr lvl="1" defTabSz="914400" eaLnBrk="0" fontAlgn="base" hangingPunct="0">
              <a:spcBef>
                <a:spcPct val="0"/>
              </a:spcBef>
              <a:spcAft>
                <a:spcPct val="0"/>
              </a:spcAft>
              <a:buClrTx/>
              <a:buSzTx/>
              <a:buFont typeface="Courier New" panose="02070309020205020404" pitchFamily="49" charset="0"/>
              <a:buChar char="o"/>
            </a:pPr>
            <a:r>
              <a:rPr lang="en-US" sz="1100" dirty="0">
                <a:latin typeface="Arial" panose="020B0604020202020204" pitchFamily="34" charset="0"/>
                <a:cs typeface="Arial" panose="020B0604020202020204" pitchFamily="34" charset="0"/>
              </a:rPr>
              <a:t>Encoded categorical variables and normalized continuous features.</a:t>
            </a:r>
          </a:p>
          <a:p>
            <a:pPr lvl="1" defTabSz="914400" eaLnBrk="0" fontAlgn="base" hangingPunct="0">
              <a:spcBef>
                <a:spcPct val="0"/>
              </a:spcBef>
              <a:spcAft>
                <a:spcPct val="0"/>
              </a:spcAft>
              <a:buClrTx/>
              <a:buSzTx/>
              <a:buFont typeface="Courier New" panose="02070309020205020404" pitchFamily="49" charset="0"/>
              <a:buChar char="o"/>
            </a:pPr>
            <a:r>
              <a:rPr lang="en-US" sz="1100" dirty="0">
                <a:latin typeface="Arial" panose="020B0604020202020204" pitchFamily="34" charset="0"/>
                <a:cs typeface="Arial" panose="020B0604020202020204" pitchFamily="34" charset="0"/>
              </a:rPr>
              <a:t>Split data into </a:t>
            </a:r>
            <a:r>
              <a:rPr lang="en-US" sz="1100" b="1" dirty="0">
                <a:latin typeface="Arial" panose="020B0604020202020204" pitchFamily="34" charset="0"/>
                <a:cs typeface="Arial" panose="020B0604020202020204" pitchFamily="34" charset="0"/>
              </a:rPr>
              <a:t>training</a:t>
            </a:r>
            <a:r>
              <a:rPr lang="en-US" sz="1100" dirty="0">
                <a:latin typeface="Arial" panose="020B0604020202020204" pitchFamily="34" charset="0"/>
                <a:cs typeface="Arial" panose="020B0604020202020204" pitchFamily="34" charset="0"/>
              </a:rPr>
              <a:t> and </a:t>
            </a:r>
            <a:r>
              <a:rPr lang="en-US" sz="1100" b="1" dirty="0">
                <a:latin typeface="Arial" panose="020B0604020202020204" pitchFamily="34" charset="0"/>
                <a:cs typeface="Arial" panose="020B0604020202020204" pitchFamily="34" charset="0"/>
              </a:rPr>
              <a:t>holdout</a:t>
            </a:r>
            <a:r>
              <a:rPr lang="en-US" sz="1100" dirty="0">
                <a:latin typeface="Arial" panose="020B0604020202020204" pitchFamily="34" charset="0"/>
                <a:cs typeface="Arial" panose="020B0604020202020204" pitchFamily="34" charset="0"/>
              </a:rPr>
              <a:t> sets automatically via </a:t>
            </a:r>
            <a:r>
              <a:rPr lang="en-US" sz="1100" dirty="0" err="1">
                <a:latin typeface="Arial" panose="020B0604020202020204" pitchFamily="34" charset="0"/>
                <a:cs typeface="Arial" panose="020B0604020202020204" pitchFamily="34" charset="0"/>
              </a:rPr>
              <a:t>Watsonx</a:t>
            </a:r>
            <a:r>
              <a:rPr lang="en-US" sz="1100" dirty="0">
                <a:latin typeface="Arial" panose="020B0604020202020204" pitchFamily="34" charset="0"/>
                <a:cs typeface="Arial" panose="020B0604020202020204" pitchFamily="34" charset="0"/>
              </a:rPr>
              <a:t> pipelines.</a:t>
            </a:r>
            <a:endParaRPr lang="en-US" dirty="0">
              <a:latin typeface="Arial" panose="020B0604020202020204" pitchFamily="34" charset="0"/>
              <a:cs typeface="Arial" panose="020B0604020202020204" pitchFamily="34" charset="0"/>
            </a:endParaRPr>
          </a:p>
          <a:p>
            <a:pPr>
              <a:buClr>
                <a:schemeClr val="tx1"/>
              </a:buClr>
              <a:buFont typeface="Wingdings" panose="05000000000000000000" pitchFamily="2" charset="2"/>
              <a:buChar char="q"/>
            </a:pPr>
            <a:r>
              <a:rPr lang="en-IN" sz="1400" dirty="0">
                <a:latin typeface="Arial" panose="020B0604020202020204" pitchFamily="34" charset="0"/>
                <a:cs typeface="Arial" panose="020B0604020202020204" pitchFamily="34" charset="0"/>
              </a:rPr>
              <a:t>Model Building and Evaluation</a:t>
            </a:r>
          </a:p>
          <a:p>
            <a:pPr lvl="1">
              <a:spcBef>
                <a:spcPts val="0"/>
              </a:spcBef>
              <a:spcAft>
                <a:spcPts val="0"/>
              </a:spcAft>
              <a:buClr>
                <a:schemeClr val="tx1"/>
              </a:buClr>
              <a:buFont typeface="Courier New" panose="02070309020205020404" pitchFamily="49" charset="0"/>
              <a:buChar char="o"/>
            </a:pPr>
            <a:r>
              <a:rPr lang="en-US" dirty="0">
                <a:latin typeface="Arial" panose="020B0604020202020204" pitchFamily="34" charset="0"/>
                <a:cs typeface="Arial" panose="020B0604020202020204" pitchFamily="34" charset="0"/>
              </a:rPr>
              <a:t>Multiple regression/classification models such as </a:t>
            </a:r>
            <a:r>
              <a:rPr lang="en-US" b="1" dirty="0">
                <a:latin typeface="Arial" panose="020B0604020202020204" pitchFamily="34" charset="0"/>
                <a:cs typeface="Arial" panose="020B0604020202020204" pitchFamily="34" charset="0"/>
              </a:rPr>
              <a:t>Linear Regression</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Ridge Regression</a:t>
            </a:r>
            <a:r>
              <a:rPr lang="en-US" dirty="0">
                <a:latin typeface="Arial" panose="020B0604020202020204" pitchFamily="34" charset="0"/>
                <a:cs typeface="Arial" panose="020B0604020202020204" pitchFamily="34" charset="0"/>
              </a:rPr>
              <a:t> were evaluated.</a:t>
            </a:r>
          </a:p>
          <a:p>
            <a:pPr lvl="1">
              <a:spcBef>
                <a:spcPts val="0"/>
              </a:spcBef>
              <a:spcAft>
                <a:spcPts val="0"/>
              </a:spcAft>
              <a:buClr>
                <a:schemeClr val="tx1"/>
              </a:buClr>
              <a:buFont typeface="Courier New" panose="02070309020205020404" pitchFamily="49" charset="0"/>
              <a:buChar char="o"/>
            </a:pPr>
            <a:r>
              <a:rPr lang="en-US" b="1" dirty="0">
                <a:latin typeface="Arial" panose="020B0604020202020204" pitchFamily="34" charset="0"/>
                <a:cs typeface="Arial" panose="020B0604020202020204" pitchFamily="34" charset="0"/>
              </a:rPr>
              <a:t>Pipelines P4 and P8</a:t>
            </a:r>
            <a:r>
              <a:rPr lang="en-US" dirty="0">
                <a:latin typeface="Arial" panose="020B0604020202020204" pitchFamily="34" charset="0"/>
                <a:cs typeface="Arial" panose="020B0604020202020204" pitchFamily="34" charset="0"/>
              </a:rPr>
              <a:t>, with hyperparameter tuning and feature engineering, yielded near-perfect performance.</a:t>
            </a:r>
          </a:p>
          <a:p>
            <a:pPr lvl="1">
              <a:spcBef>
                <a:spcPts val="0"/>
              </a:spcBef>
              <a:spcAft>
                <a:spcPts val="0"/>
              </a:spcAft>
              <a:buClr>
                <a:schemeClr val="tx1"/>
              </a:buClr>
              <a:buFont typeface="Courier New" panose="02070309020205020404" pitchFamily="49" charset="0"/>
              <a:buChar char="o"/>
            </a:pPr>
            <a:r>
              <a:rPr lang="en-US" dirty="0" err="1">
                <a:latin typeface="Arial" panose="020B0604020202020204" pitchFamily="34" charset="0"/>
                <a:cs typeface="Arial" panose="020B0604020202020204" pitchFamily="34" charset="0"/>
              </a:rPr>
              <a:t>Watsonx.ai’s</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AutoAI</a:t>
            </a:r>
            <a:r>
              <a:rPr lang="en-US" dirty="0">
                <a:latin typeface="Arial" panose="020B0604020202020204" pitchFamily="34" charset="0"/>
                <a:cs typeface="Arial" panose="020B0604020202020204" pitchFamily="34" charset="0"/>
              </a:rPr>
              <a:t> automatically selected the best algorithm and pipeline, ensuring both accuracy and explainability</a:t>
            </a:r>
            <a:r>
              <a:rPr lang="en-US" sz="800"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E0933D00-B6E9-375B-864E-E4D3704A0907}"/>
              </a:ext>
            </a:extLst>
          </p:cNvPr>
          <p:cNvPicPr>
            <a:picLocks noChangeAspect="1"/>
          </p:cNvPicPr>
          <p:nvPr/>
        </p:nvPicPr>
        <p:blipFill>
          <a:blip r:embed="rId2"/>
          <a:stretch>
            <a:fillRect/>
          </a:stretch>
        </p:blipFill>
        <p:spPr>
          <a:xfrm>
            <a:off x="210433" y="1232452"/>
            <a:ext cx="11574490" cy="559195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AB354-0409-E61A-7399-7C4D835A73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C33304-65C7-A061-F379-7161811388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A243F7B4-35DE-A6CF-5D59-725C1D6EC725}"/>
              </a:ext>
            </a:extLst>
          </p:cNvPr>
          <p:cNvPicPr>
            <a:picLocks noChangeAspect="1"/>
          </p:cNvPicPr>
          <p:nvPr/>
        </p:nvPicPr>
        <p:blipFill>
          <a:blip r:embed="rId2"/>
          <a:srcRect/>
          <a:stretch/>
        </p:blipFill>
        <p:spPr>
          <a:xfrm>
            <a:off x="141607" y="1745383"/>
            <a:ext cx="11574490" cy="4271125"/>
          </a:xfrm>
          <a:prstGeom prst="rect">
            <a:avLst/>
          </a:prstGeom>
        </p:spPr>
      </p:pic>
    </p:spTree>
    <p:extLst>
      <p:ext uri="{BB962C8B-B14F-4D97-AF65-F5344CB8AC3E}">
        <p14:creationId xmlns:p14="http://schemas.microsoft.com/office/powerpoint/2010/main" val="38597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84325-4D2E-7AF1-A7AD-DF899CF8BF8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35CB54-FD79-658A-0CE9-647C1966153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9BBE5351-C16E-CD6A-323C-EA45475B6A6A}"/>
              </a:ext>
            </a:extLst>
          </p:cNvPr>
          <p:cNvPicPr>
            <a:picLocks noChangeAspect="1"/>
          </p:cNvPicPr>
          <p:nvPr/>
        </p:nvPicPr>
        <p:blipFill>
          <a:blip r:embed="rId2"/>
          <a:srcRect/>
          <a:stretch/>
        </p:blipFill>
        <p:spPr>
          <a:xfrm>
            <a:off x="668594" y="1437471"/>
            <a:ext cx="9857649" cy="4579037"/>
          </a:xfrm>
          <a:prstGeom prst="rect">
            <a:avLst/>
          </a:prstGeom>
        </p:spPr>
      </p:pic>
    </p:spTree>
    <p:extLst>
      <p:ext uri="{BB962C8B-B14F-4D97-AF65-F5344CB8AC3E}">
        <p14:creationId xmlns:p14="http://schemas.microsoft.com/office/powerpoint/2010/main" val="418637955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644</TotalTime>
  <Words>1002</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heading</vt:lpstr>
      <vt:lpstr>Calibri Light</vt:lpstr>
      <vt:lpstr>Courier New</vt:lpstr>
      <vt:lpstr>Franklin Gothic Book</vt:lpstr>
      <vt:lpstr>Franklin Gothic Demi</vt:lpstr>
      <vt:lpstr>Wingdings</vt:lpstr>
      <vt:lpstr>Wingdings 2</vt:lpstr>
      <vt:lpstr>DividendVTI</vt:lpstr>
      <vt:lpstr>Analyzing Demographic and Regional Disparities in Tele Law Case Registrations for Inclusive Legal Access </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Suman Sourav</cp:lastModifiedBy>
  <cp:revision>26</cp:revision>
  <dcterms:created xsi:type="dcterms:W3CDTF">2021-05-26T16:50:10Z</dcterms:created>
  <dcterms:modified xsi:type="dcterms:W3CDTF">2025-08-02T20:43:20Z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