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4" r:id="rId3"/>
    <p:sldId id="262" r:id="rId4"/>
    <p:sldId id="260" r:id="rId5"/>
    <p:sldId id="268" r:id="rId6"/>
    <p:sldId id="309" r:id="rId7"/>
    <p:sldId id="304" r:id="rId8"/>
    <p:sldId id="290" r:id="rId9"/>
    <p:sldId id="306" r:id="rId10"/>
    <p:sldId id="307" r:id="rId11"/>
    <p:sldId id="308" r:id="rId12"/>
    <p:sldId id="316" r:id="rId13"/>
    <p:sldId id="315" r:id="rId14"/>
    <p:sldId id="317" r:id="rId15"/>
    <p:sldId id="286" r:id="rId16"/>
    <p:sldId id="305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D4D4D"/>
    <a:srgbClr val="003366"/>
    <a:srgbClr val="300448"/>
    <a:srgbClr val="333399"/>
    <a:srgbClr val="6600CC"/>
    <a:srgbClr val="3366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76246" autoAdjust="0"/>
  </p:normalViewPr>
  <p:slideViewPr>
    <p:cSldViewPr>
      <p:cViewPr varScale="1">
        <p:scale>
          <a:sx n="88" d="100"/>
          <a:sy n="88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014-9A02-4370-98AF-8A4593A02C6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0A1D-0B06-4C79-9F26-2E2FB11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fld id="{5D7F18D2-2977-429E-8B6D-22778A44E6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B0713-4CCC-4E3E-846C-FACD634EFBA6}" type="slidenum">
              <a:rPr lang="zh-TW" altLang="en-US" sz="1200"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39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3730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71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36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03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5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81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5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2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3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4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Here</a:t>
            </a:r>
            <a:r>
              <a:rPr lang="en-US" baseline="0" dirty="0"/>
              <a:t> is our proposed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62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63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727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A4C9-2F9F-4941-AE8E-AC62D4D218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10D2D-20AB-4FDA-A7D1-25C10B534D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BEF21-3D8E-49E2-8FE9-D5A02E038B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07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760C2-38E4-496F-933D-2305F303D3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7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4D2E-7875-44F7-AD06-272F94F3FD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09B8-D849-4C92-A970-16FA4838A4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1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270A9-8D84-49FD-B2CD-C3D2813EE5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97711-EAFB-4E5A-A951-28BB742196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3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9F96C-5FBF-454D-AED9-6FBC07E261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9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6DE4-103E-47E4-9B1A-63D8DBEAA2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7166F-8A7E-4E15-882C-A9C18C7F8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41FC1-14D6-4CDA-B301-C72ECEE19E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fld id="{533C024B-1461-4457-9A28-300117C30C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ildebrandt-carl/SafeReinforcementLearn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Safe Reinforcement Learning via Shielding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2400" y="3292247"/>
            <a:ext cx="8839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By: Mohammed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Alshiekh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Roderick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Bloem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Ruediger Ehlers, Bettina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Könighofer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Scott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Niekum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Ufuk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Topcu</a:t>
            </a: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Reproduced by: Carl Hildebrandt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152400" y="5099348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October 20,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A4C9-2F9F-4941-AE8E-AC62D4D2183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A066-BB3A-7843-9C5F-6F573575CE0D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experimental results are shown below.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0B405-C9D8-DF4B-A2C1-EDDF67F6F2A1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789595-AEEC-4D45-BC6B-2DAF32B5A102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7C14D-9C37-9A4F-A5E9-F24A9C776D4A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A93561-9F46-9E40-AF90-FDFA117D0F9D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043FF-2933-0740-B006-B59F95BC71D7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DF705-827B-E248-B986-F8DFE38681E2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D9021D-010E-8F4E-9AE5-1F4F5EB7CDCF}"/>
              </a:ext>
            </a:extLst>
          </p:cNvPr>
          <p:cNvSpPr txBox="1"/>
          <p:nvPr/>
        </p:nvSpPr>
        <p:spPr>
          <a:xfrm>
            <a:off x="0" y="4861313"/>
            <a:ext cx="2381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blue and green dashed lines. Unshielded learning is shown in red and gray solid 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EEB37-A61B-DE48-A702-81CC93BAA1A4}"/>
              </a:ext>
            </a:extLst>
          </p:cNvPr>
          <p:cNvSpPr txBox="1"/>
          <p:nvPr/>
        </p:nvSpPr>
        <p:spPr>
          <a:xfrm>
            <a:off x="2410880" y="4860230"/>
            <a:ext cx="2169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the solid green line. Unshielded learning is shown in red dashed line and gray line. Gray line represents large negative penalty.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1959-9C62-3E49-99EF-5B9DA254CF26}"/>
              </a:ext>
            </a:extLst>
          </p:cNvPr>
          <p:cNvSpPr txBox="1"/>
          <p:nvPr/>
        </p:nvSpPr>
        <p:spPr>
          <a:xfrm>
            <a:off x="4609284" y="4827576"/>
            <a:ext cx="225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and black lines show shielded learning.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8B07CC-E5B5-1148-8164-0E39D44D3B38}"/>
              </a:ext>
            </a:extLst>
          </p:cNvPr>
          <p:cNvSpPr txBox="1"/>
          <p:nvPr/>
        </p:nvSpPr>
        <p:spPr>
          <a:xfrm>
            <a:off x="6864904" y="4774588"/>
            <a:ext cx="2189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solid line shows shielded learning.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28AFE81-10A2-A34C-9A9D-D1D9D3C5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E2597B2-B59B-C945-8FF1-FA2192652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2E007F-4E37-FC4E-A1AE-62A65B4BCCE0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A23AB4D-9DF3-D343-9272-F74327439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51B86C-49D5-5149-94A7-182B63252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39319B-2551-9E48-A436-6418BC966C62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observation are: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0C3-AF5C-3441-BC8D-059D452EA691}"/>
              </a:ext>
            </a:extLst>
          </p:cNvPr>
          <p:cNvSpPr txBox="1"/>
          <p:nvPr/>
        </p:nvSpPr>
        <p:spPr>
          <a:xfrm>
            <a:off x="0" y="4861313"/>
            <a:ext cx="2381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Both unshielded and shielded learning reaches optimal policy.</a:t>
            </a:r>
          </a:p>
          <a:p>
            <a:r>
              <a:rPr lang="en-US" sz="1400" dirty="0"/>
              <a:t>2) Shielded learning converges to optimal policy much faster.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11F06-D522-EA40-8753-98CE352A44A7}"/>
              </a:ext>
            </a:extLst>
          </p:cNvPr>
          <p:cNvSpPr txBox="1"/>
          <p:nvPr/>
        </p:nvSpPr>
        <p:spPr>
          <a:xfrm>
            <a:off x="2429778" y="4702295"/>
            <a:ext cx="221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1)Both unshielded techniques get negative rewards - implying they violate a safety constraint during training</a:t>
            </a:r>
          </a:p>
          <a:p>
            <a:r>
              <a:rPr lang="en-US" sz="1400" dirty="0"/>
              <a:t>2) High negative reward does not convert to optimal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826DB-6EAD-9841-BEB8-EBF29239455C}"/>
              </a:ext>
            </a:extLst>
          </p:cNvPr>
          <p:cNvSpPr txBox="1"/>
          <p:nvPr/>
        </p:nvSpPr>
        <p:spPr>
          <a:xfrm>
            <a:off x="4609284" y="4827576"/>
            <a:ext cx="2255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1)Unshielded technique still crashes at the end of training.</a:t>
            </a:r>
          </a:p>
          <a:p>
            <a:r>
              <a:rPr lang="en-US" sz="1400" dirty="0"/>
              <a:t>2)Shielded techniques learn more rapidly.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153-F905-C14A-A204-D373A8AFA3D4}"/>
              </a:ext>
            </a:extLst>
          </p:cNvPr>
          <p:cNvSpPr txBox="1"/>
          <p:nvPr/>
        </p:nvSpPr>
        <p:spPr>
          <a:xfrm>
            <a:off x="6818227" y="4810192"/>
            <a:ext cx="2325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1)Shielding did not change the performance of the learning agent.</a:t>
            </a:r>
          </a:p>
          <a:p>
            <a:r>
              <a:rPr lang="en-US" sz="1400" dirty="0"/>
              <a:t>2) Safety properties never violated when shield was implemented.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06FC2-41E6-E941-8606-6830B786F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358880-F804-684A-97EF-51E429FD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37A4EEB-22F3-6F44-86E4-11CE8C87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FE7A7A-23A8-0D47-8152-F85B05CBA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I selected this paper: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>
            <a:cxnSpLocks/>
          </p:cNvCxnSpPr>
          <p:nvPr/>
        </p:nvCxnSpPr>
        <p:spPr>
          <a:xfrm>
            <a:off x="6858000" y="2226250"/>
            <a:ext cx="0" cy="2040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>
            <a:cxnSpLocks/>
          </p:cNvCxnSpPr>
          <p:nvPr/>
        </p:nvCxnSpPr>
        <p:spPr>
          <a:xfrm>
            <a:off x="4609286" y="2202122"/>
            <a:ext cx="0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>
            <a:cxnSpLocks/>
          </p:cNvCxnSpPr>
          <p:nvPr/>
        </p:nvCxnSpPr>
        <p:spPr>
          <a:xfrm>
            <a:off x="2419692" y="2202122"/>
            <a:ext cx="17792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E4F6BA-8E9D-D74B-8D13-EC3D4EFA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41" y="3056487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2AE93562-81C1-C947-928C-3E19A2E30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477" y="3057946"/>
            <a:ext cx="914400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3F70D0-EF18-1B44-9C06-030B115D712B}"/>
              </a:ext>
            </a:extLst>
          </p:cNvPr>
          <p:cNvCxnSpPr>
            <a:cxnSpLocks/>
          </p:cNvCxnSpPr>
          <p:nvPr/>
        </p:nvCxnSpPr>
        <p:spPr>
          <a:xfrm flipV="1">
            <a:off x="373063" y="4252182"/>
            <a:ext cx="8466137" cy="15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BB57CD-6D91-7749-B1D2-96BEED7D0A1C}"/>
              </a:ext>
            </a:extLst>
          </p:cNvPr>
          <p:cNvSpPr txBox="1"/>
          <p:nvPr/>
        </p:nvSpPr>
        <p:spPr>
          <a:xfrm>
            <a:off x="373063" y="4614782"/>
            <a:ext cx="8466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 scenarios (1 per group member):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entire approach</a:t>
            </a:r>
            <a:r>
              <a:rPr lang="en-US" dirty="0"/>
              <a:t> is applied to </a:t>
            </a:r>
            <a:r>
              <a:rPr lang="en-US" b="1" dirty="0"/>
              <a:t>each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Reproducing 1 set of results requires understanding and implementing the entire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to implement the self-driving car as this is the closest to my research.</a:t>
            </a:r>
          </a:p>
        </p:txBody>
      </p:sp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F6375D50-E6B0-4F4D-AF17-5EA5B8423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7730" y="3034324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83C93D64-E4D5-4C45-B2A5-17080A2F4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4857" y="296581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B5D59-9CF4-F147-9EFB-1C044BE2CF9C}"/>
              </a:ext>
            </a:extLst>
          </p:cNvPr>
          <p:cNvSpPr txBox="1"/>
          <p:nvPr/>
        </p:nvSpPr>
        <p:spPr>
          <a:xfrm>
            <a:off x="1106677" y="272755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</a:t>
            </a:r>
          </a:p>
        </p:txBody>
      </p:sp>
    </p:spTree>
    <p:extLst>
      <p:ext uri="{BB962C8B-B14F-4D97-AF65-F5344CB8AC3E}">
        <p14:creationId xmlns:p14="http://schemas.microsoft.com/office/powerpoint/2010/main" val="352334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AFA7-8D5C-CF4C-81DB-447D66203A4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replicating papers is beneficial: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883EB-A43B-6B4F-9975-BDA081CF3BB3}"/>
              </a:ext>
            </a:extLst>
          </p:cNvPr>
          <p:cNvSpPr txBox="1"/>
          <p:nvPr/>
        </p:nvSpPr>
        <p:spPr>
          <a:xfrm>
            <a:off x="204621" y="2084525"/>
            <a:ext cx="84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get a </a:t>
            </a:r>
            <a:r>
              <a:rPr lang="en-US" b="1" dirty="0"/>
              <a:t>deeper understanding </a:t>
            </a:r>
            <a:r>
              <a:rPr lang="en-US" dirty="0"/>
              <a:t>of the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confirm that the </a:t>
            </a:r>
            <a:r>
              <a:rPr lang="en-US" b="1" dirty="0"/>
              <a:t>results are correct</a:t>
            </a:r>
            <a:r>
              <a:rPr lang="en-US" dirty="0"/>
              <a:t>, and not tailored to look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benefit the developer by </a:t>
            </a:r>
            <a:r>
              <a:rPr lang="en-US" b="1" dirty="0"/>
              <a:t>checking their work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70F49-6372-FF40-AF75-5550EB7F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84161"/>
            <a:ext cx="5334000" cy="89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D5C68-5ED2-634B-83C1-185709FBCE2C}"/>
              </a:ext>
            </a:extLst>
          </p:cNvPr>
          <p:cNvSpPr txBox="1"/>
          <p:nvPr/>
        </p:nvSpPr>
        <p:spPr>
          <a:xfrm>
            <a:off x="373063" y="4318265"/>
            <a:ext cx="846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a security issues on their </a:t>
            </a:r>
            <a:r>
              <a:rPr lang="en-US" dirty="0" err="1"/>
              <a:t>Github</a:t>
            </a:r>
            <a:r>
              <a:rPr lang="en-US" dirty="0"/>
              <a:t> repo and was able to submit a issue which was fixed and closed.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ED6A5-0811-B84F-8663-180B4C406BD1}"/>
              </a:ext>
            </a:extLst>
          </p:cNvPr>
          <p:cNvSpPr txBox="1"/>
          <p:nvPr/>
        </p:nvSpPr>
        <p:spPr>
          <a:xfrm>
            <a:off x="1447800" y="534038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Here is a link to my review of the code: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hildebrandt</a:t>
            </a:r>
            <a:r>
              <a:rPr lang="en-US" dirty="0">
                <a:hlinkClick r:id="rId4"/>
              </a:rPr>
              <a:t>-carl/</a:t>
            </a:r>
            <a:r>
              <a:rPr lang="en-US" dirty="0" err="1">
                <a:hlinkClick r:id="rId4"/>
              </a:rPr>
              <a:t>SafeReinforcementLearning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73B9C-7F8F-6E4E-B46A-8029EC21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4818376" cy="361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5770E-1FE0-EA44-BCE3-67BB3A99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38400"/>
            <a:ext cx="3962400" cy="3720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A3299-EA5F-6C4D-8618-084BEF7C0BC3}"/>
              </a:ext>
            </a:extLst>
          </p:cNvPr>
          <p:cNvSpPr txBox="1"/>
          <p:nvPr/>
        </p:nvSpPr>
        <p:spPr>
          <a:xfrm>
            <a:off x="1752600" y="202513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40DE0-590C-6E41-81D3-D4473C278D97}"/>
              </a:ext>
            </a:extLst>
          </p:cNvPr>
          <p:cNvSpPr txBox="1"/>
          <p:nvPr/>
        </p:nvSpPr>
        <p:spPr>
          <a:xfrm>
            <a:off x="5943600" y="2036802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Results</a:t>
            </a:r>
          </a:p>
        </p:txBody>
      </p:sp>
    </p:spTree>
    <p:extLst>
      <p:ext uri="{BB962C8B-B14F-4D97-AF65-F5344CB8AC3E}">
        <p14:creationId xmlns:p14="http://schemas.microsoft.com/office/powerpoint/2010/main" val="115128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Work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E422-FE57-9644-BE08-406024D1398B}"/>
              </a:ext>
            </a:extLst>
          </p:cNvPr>
          <p:cNvSpPr txBox="1"/>
          <p:nvPr/>
        </p:nvSpPr>
        <p:spPr>
          <a:xfrm>
            <a:off x="266230" y="1978025"/>
            <a:ext cx="8611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provide a method for reinforcement learning under safety constraints expressed as temporal logic specifications.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technique enforces safety constraints without changing the (often complex) inner workings of reinforcement learning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Demonstrate that the shielded agents perform at least as well as unshielded agents. However in most cases improve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show that their shielded agents do not violate their safety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Downside is that you need an approximate model which describes which actions are unsafe.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 is not mentioned in this paper.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References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38100" y="2010624"/>
            <a:ext cx="9067800" cy="484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[8]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Garcıa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Javier, and Fernando Fernández. "A comprehensive survey on safe reinforcement learning." Journal of Machine Learning Research 16.1 (2015): 1437-1480.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[14] Moldovan,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Teodor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Mihai, and 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Abbeel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"Safe exploration in Markov decision processes."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arXiv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preprint arXiv:1205.4810 (2012).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[1] Baier, Christel, and Joost-Pieter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Katoen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Principles of model checking. MIT press, 2008.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[22]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Quintía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Vidal, Pablo, et al. "Learning on real robots from experience and simple user feedback." (2013).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Thomaz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Andrea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Lockerd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Cynthia Breazeal. "Reinforcement learning with human teachers: Evidence of feedback and guidance with implications for learning performance."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Aaai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Vol. 6. 2006.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[4] Clouse, J. "On Integrating Apprentice Learning and Reinforcement Learning TITLE2." (1997).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[15]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Pecka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Martin, and Tomas Svoboda. "Safe exploration techniques for reinforcement learning–an overview." International Workshop on Modelling and Simulation for Autonomous Systems. Springer, Cham, 2014.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[24]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Wongpiromsarn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Tichakorn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Ufuk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Topcu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Richard M. Murray. "Receding horizon temporal logic planning." IEEE Transactions on Automatic Control 57.11 (2012): 2817-2830.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[5] DeCastro, Jonathan A., and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Hadas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Kress-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Gazit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"Nonlinear controller synthesis and automatic workspace partitioning for reactive high-level behaviors." Proceedings of the 19th International Conference on Hybrid Systems: Computation and Control. ACM, 2016.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Henzinger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Thomas A., and Peter W.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Kopke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"Discrete-time control for rectangular hybrid automata." Theoretical Computer Science 221.1-2 (1999): 369-392.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[3]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Bloem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Roderick, et al. "Shield synthesis." International Conference on Tools and Algorithms for the Construction and Analysis of Systems. Springer, Berlin, Heidelberg, 2015.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9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7AED3-9E14-9D4C-BDB8-113A37D6A8D0}"/>
              </a:ext>
            </a:extLst>
          </p:cNvPr>
          <p:cNvSpPr txBox="1"/>
          <p:nvPr/>
        </p:nvSpPr>
        <p:spPr>
          <a:xfrm>
            <a:off x="685800" y="150582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 are given the same number as in the paper for convenience.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0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Motivation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C3537-BA7F-A345-A75E-4B9C369CCAE5}"/>
              </a:ext>
            </a:extLst>
          </p:cNvPr>
          <p:cNvSpPr txBox="1"/>
          <p:nvPr/>
        </p:nvSpPr>
        <p:spPr>
          <a:xfrm>
            <a:off x="1000764" y="1585391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Advances in machine learning have given rise to </a:t>
            </a:r>
            <a:r>
              <a:rPr lang="en-US" b="1" dirty="0"/>
              <a:t>autonomous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AF172-BCB4-3843-B1C2-BAB0C38B1B3D}"/>
              </a:ext>
            </a:extLst>
          </p:cNvPr>
          <p:cNvSpPr txBox="1"/>
          <p:nvPr/>
        </p:nvSpPr>
        <p:spPr>
          <a:xfrm>
            <a:off x="209267" y="203234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particular type of machine learning is </a:t>
            </a:r>
            <a:r>
              <a:rPr lang="en-US" b="1" dirty="0"/>
              <a:t>reinforcement learning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is good at: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C6350-7A4F-064A-9C00-DF8404DCCFA8}"/>
              </a:ext>
            </a:extLst>
          </p:cNvPr>
          <p:cNvSpPr txBox="1"/>
          <p:nvPr/>
        </p:nvSpPr>
        <p:spPr>
          <a:xfrm>
            <a:off x="149313" y="2832096"/>
            <a:ext cx="2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Complicated Tasks</a:t>
            </a:r>
            <a:r>
              <a:rPr lang="en-US" baseline="30000" dirty="0"/>
              <a:t>1</a:t>
            </a:r>
            <a:endParaRPr lang="en-US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A3BBC-A1DD-8043-8218-C894F00773A4}"/>
              </a:ext>
            </a:extLst>
          </p:cNvPr>
          <p:cNvSpPr txBox="1"/>
          <p:nvPr/>
        </p:nvSpPr>
        <p:spPr>
          <a:xfrm>
            <a:off x="7183821" y="28320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Safety</a:t>
            </a:r>
            <a:r>
              <a:rPr lang="en-US" baseline="30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FBDD9-D4EA-0849-A8A8-A938D79F71AA}"/>
              </a:ext>
            </a:extLst>
          </p:cNvPr>
          <p:cNvSpPr txBox="1"/>
          <p:nvPr/>
        </p:nvSpPr>
        <p:spPr>
          <a:xfrm>
            <a:off x="3321108" y="28320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Environments</a:t>
            </a:r>
            <a:r>
              <a:rPr lang="en-US" baseline="30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CBB27-971B-F549-B774-DEC7074B0A74}"/>
              </a:ext>
            </a:extLst>
          </p:cNvPr>
          <p:cNvSpPr txBox="1"/>
          <p:nvPr/>
        </p:nvSpPr>
        <p:spPr>
          <a:xfrm>
            <a:off x="0" y="6273225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https://towardsdatascience.com/planning-the-path-for-a-self-driving-car-on-a-highway-7134fddd8707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https://fortune.com/2016/09/08/self-driving-cars-environment/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https://www.wired.com/2017/03/uber-redeploys-self-driving-cars-wreck-arizona/</a:t>
            </a:r>
          </a:p>
          <a:p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A8DDA-5E03-8D41-96BB-C8624EE7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" y="3218553"/>
            <a:ext cx="2877469" cy="1807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225C1-864F-7C40-94F6-9F22366A4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02" y="3202850"/>
            <a:ext cx="2877469" cy="179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811CF-3BB0-064E-B4F7-E49282CF0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61" y="3207210"/>
            <a:ext cx="2383971" cy="17879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3EB0B1-2708-1041-9C31-D248E11BD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4367196"/>
            <a:ext cx="1550601" cy="1436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22E9B3-6D20-0146-8229-8E85F6678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68" y="4448593"/>
            <a:ext cx="1550601" cy="143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34719-EB0F-A44E-98E9-0F6AE33E7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77078"/>
            <a:ext cx="2606272" cy="26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Background</a:t>
            </a:r>
            <a:endParaRPr lang="en-US" altLang="zh-TW" sz="360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7870ABC-D80C-9B42-81EA-27A8BCF4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DE942-CDA5-A849-96AA-CC0B751AA8A0}"/>
              </a:ext>
            </a:extLst>
          </p:cNvPr>
          <p:cNvSpPr txBox="1"/>
          <p:nvPr/>
        </p:nvSpPr>
        <p:spPr>
          <a:xfrm>
            <a:off x="661637" y="1610855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- discover policies that </a:t>
            </a:r>
            <a:r>
              <a:rPr lang="en-US" b="1" dirty="0"/>
              <a:t>maximize a reward</a:t>
            </a:r>
          </a:p>
          <a:p>
            <a:r>
              <a:rPr lang="en-US" dirty="0"/>
              <a:t>Reinforcement learning - </a:t>
            </a:r>
            <a:r>
              <a:rPr lang="en-US" b="1" dirty="0"/>
              <a:t>does not guarantee safety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A2A6B5-4F37-5D46-B0B2-80DEB1B6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2" y="3509464"/>
            <a:ext cx="2540000" cy="1905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D290C0-8F63-C64D-9D6C-08600B4F424C}"/>
              </a:ext>
            </a:extLst>
          </p:cNvPr>
          <p:cNvCxnSpPr>
            <a:cxnSpLocks/>
          </p:cNvCxnSpPr>
          <p:nvPr/>
        </p:nvCxnSpPr>
        <p:spPr>
          <a:xfrm flipV="1">
            <a:off x="3214829" y="3396050"/>
            <a:ext cx="1524000" cy="725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F55D3-32F2-C843-854B-53AEE854E22B}"/>
              </a:ext>
            </a:extLst>
          </p:cNvPr>
          <p:cNvCxnSpPr>
            <a:cxnSpLocks/>
          </p:cNvCxnSpPr>
          <p:nvPr/>
        </p:nvCxnSpPr>
        <p:spPr>
          <a:xfrm>
            <a:off x="3214829" y="4730920"/>
            <a:ext cx="1600200" cy="68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6241BB-1536-1444-B61E-3024B527C051}"/>
              </a:ext>
            </a:extLst>
          </p:cNvPr>
          <p:cNvSpPr txBox="1"/>
          <p:nvPr/>
        </p:nvSpPr>
        <p:spPr>
          <a:xfrm rot="20000508">
            <a:off x="2955701" y="382923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253F3-560B-4F4C-9D48-E5C3408FE866}"/>
              </a:ext>
            </a:extLst>
          </p:cNvPr>
          <p:cNvSpPr txBox="1"/>
          <p:nvPr/>
        </p:nvSpPr>
        <p:spPr>
          <a:xfrm rot="1298956">
            <a:off x="3595583" y="46852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024E7-B5A8-FC41-AE9A-59EEED2A8410}"/>
              </a:ext>
            </a:extLst>
          </p:cNvPr>
          <p:cNvSpPr txBox="1"/>
          <p:nvPr/>
        </p:nvSpPr>
        <p:spPr>
          <a:xfrm>
            <a:off x="770354" y="2767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Parallel Parking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D0AFF-74AC-5940-9380-27E61032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05" y="4396403"/>
            <a:ext cx="3260725" cy="1854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BA811-6CF9-414C-B67D-BE984E2072AF}"/>
              </a:ext>
            </a:extLst>
          </p:cNvPr>
          <p:cNvSpPr txBox="1"/>
          <p:nvPr/>
        </p:nvSpPr>
        <p:spPr>
          <a:xfrm>
            <a:off x="0" y="6420578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1. https://1funny.com/wp-content/uploads/2009/04/bad-</a:t>
            </a:r>
            <a:r>
              <a:rPr lang="en-US" sz="800" dirty="0" err="1"/>
              <a:t>parking.jpg</a:t>
            </a:r>
            <a:endParaRPr lang="en-US" sz="800" dirty="0"/>
          </a:p>
          <a:p>
            <a:r>
              <a:rPr lang="en-US" sz="800" dirty="0"/>
              <a:t>2. https://</a:t>
            </a:r>
            <a:r>
              <a:rPr lang="en-US" sz="800" dirty="0" err="1"/>
              <a:t>www.drivingtips.com</a:t>
            </a:r>
            <a:r>
              <a:rPr lang="en-US" sz="800" dirty="0"/>
              <a:t>/minimizing-risks-of-accidents-while-driving/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A3B19-06DD-AF4D-9527-8A0C8F672366}"/>
              </a:ext>
            </a:extLst>
          </p:cNvPr>
          <p:cNvSpPr txBox="1"/>
          <p:nvPr/>
        </p:nvSpPr>
        <p:spPr>
          <a:xfrm>
            <a:off x="8151601" y="43964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4E7E-3F77-4046-B37A-88C8E31E99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0" b="16710"/>
          <a:stretch/>
        </p:blipFill>
        <p:spPr>
          <a:xfrm>
            <a:off x="4949772" y="2484508"/>
            <a:ext cx="3193058" cy="17487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319AFA-6503-ED49-8C84-93E991954836}"/>
              </a:ext>
            </a:extLst>
          </p:cNvPr>
          <p:cNvSpPr txBox="1"/>
          <p:nvPr/>
        </p:nvSpPr>
        <p:spPr>
          <a:xfrm>
            <a:off x="8162830" y="24615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Related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2C78-13D0-174C-BD58-953138D43352}"/>
              </a:ext>
            </a:extLst>
          </p:cNvPr>
          <p:cNvSpPr txBox="1"/>
          <p:nvPr/>
        </p:nvSpPr>
        <p:spPr>
          <a:xfrm>
            <a:off x="2471057" y="2158941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Two mostly isolated threads of work: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E7B0E6-7C68-414B-A51C-10D874B4C71D}"/>
              </a:ext>
            </a:extLst>
          </p:cNvPr>
          <p:cNvCxnSpPr/>
          <p:nvPr/>
        </p:nvCxnSpPr>
        <p:spPr>
          <a:xfrm>
            <a:off x="4539342" y="2545693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D0CCA2-12D6-EA4C-891E-91828E7BE926}"/>
              </a:ext>
            </a:extLst>
          </p:cNvPr>
          <p:cNvSpPr txBox="1"/>
          <p:nvPr/>
        </p:nvSpPr>
        <p:spPr>
          <a:xfrm>
            <a:off x="582764" y="2658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reinforcement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C608E-77AD-3D49-89ED-61F9DE0738AD}"/>
              </a:ext>
            </a:extLst>
          </p:cNvPr>
          <p:cNvSpPr txBox="1"/>
          <p:nvPr/>
        </p:nvSpPr>
        <p:spPr>
          <a:xfrm>
            <a:off x="5179517" y="26693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formal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06396-DFE5-8442-BBEE-93DB62B35DBF}"/>
              </a:ext>
            </a:extLst>
          </p:cNvPr>
          <p:cNvCxnSpPr>
            <a:cxnSpLocks/>
          </p:cNvCxnSpPr>
          <p:nvPr/>
        </p:nvCxnSpPr>
        <p:spPr>
          <a:xfrm>
            <a:off x="373063" y="254569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FF794-A4C5-3A42-9384-D5B39C3A4150}"/>
              </a:ext>
            </a:extLst>
          </p:cNvPr>
          <p:cNvCxnSpPr>
            <a:cxnSpLocks/>
          </p:cNvCxnSpPr>
          <p:nvPr/>
        </p:nvCxnSpPr>
        <p:spPr>
          <a:xfrm>
            <a:off x="306273" y="306825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C305E-FB2F-A34E-95AE-1E8C31C668AC}"/>
              </a:ext>
            </a:extLst>
          </p:cNvPr>
          <p:cNvSpPr txBox="1"/>
          <p:nvPr/>
        </p:nvSpPr>
        <p:spPr>
          <a:xfrm>
            <a:off x="373063" y="1427730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Definition: An exploration process is called </a:t>
            </a:r>
            <a:r>
              <a:rPr lang="en-US" b="1" dirty="0"/>
              <a:t>safe</a:t>
            </a:r>
            <a:r>
              <a:rPr lang="en-US" i="1" dirty="0"/>
              <a:t> </a:t>
            </a:r>
            <a:r>
              <a:rPr lang="en-US" dirty="0"/>
              <a:t>if no undesirable </a:t>
            </a:r>
            <a:br>
              <a:rPr lang="en-US" dirty="0"/>
            </a:br>
            <a:r>
              <a:rPr lang="en-US" dirty="0"/>
              <a:t>states are ever visited[14]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B9B96-6F33-6B47-BAB0-F32ED59AB8E5}"/>
              </a:ext>
            </a:extLst>
          </p:cNvPr>
          <p:cNvSpPr txBox="1"/>
          <p:nvPr/>
        </p:nvSpPr>
        <p:spPr>
          <a:xfrm>
            <a:off x="373063" y="3140650"/>
            <a:ext cx="392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 achieved by incorporating external knowledge[8][14]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temporal logic to generate invariance properties[8][1]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teacher network [22][4]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human teacher [15][19]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8D19A-FD32-7E4E-8077-CB23F3B322BD}"/>
              </a:ext>
            </a:extLst>
          </p:cNvPr>
          <p:cNvSpPr txBox="1"/>
          <p:nvPr/>
        </p:nvSpPr>
        <p:spPr>
          <a:xfrm>
            <a:off x="4627903" y="3124212"/>
            <a:ext cx="3920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Receding horizon control which combines continuous control and discrete correctness guarantees[24]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safe controllers can be computed directly [9] and more complex ones can be computed using a combination of low level controllers[5]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Shield synthesize to enforce safety properties on controller[3]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Target Task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BD313-00ED-FF40-9789-C82565306981}"/>
              </a:ext>
            </a:extLst>
          </p:cNvPr>
          <p:cNvSpPr txBox="1"/>
          <p:nvPr/>
        </p:nvSpPr>
        <p:spPr>
          <a:xfrm>
            <a:off x="564149" y="3588084"/>
            <a:ext cx="777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Goals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Enforce safety properties in a traditional reinforcement learning setting.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 the agent as little as possible by having minimum interference.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system which clearly separates safety and optimality.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97388-2E6D-9D4D-A68D-2E28E0D9DB78}"/>
              </a:ext>
            </a:extLst>
          </p:cNvPr>
          <p:cNvSpPr txBox="1"/>
          <p:nvPr/>
        </p:nvSpPr>
        <p:spPr>
          <a:xfrm>
            <a:off x="564149" y="165617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sets out to generate a technique which </a:t>
            </a:r>
            <a:r>
              <a:rPr lang="en-US" b="1" dirty="0"/>
              <a:t>guarantees </a:t>
            </a:r>
            <a:br>
              <a:rPr lang="en-US" b="1" dirty="0"/>
            </a:br>
            <a:r>
              <a:rPr lang="en-US" b="1" dirty="0"/>
              <a:t>safety and correctness</a:t>
            </a:r>
            <a:r>
              <a:rPr lang="en-US" dirty="0"/>
              <a:t> of a learning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3A28-2F29-AA43-AB72-98D4CD1E08D4}"/>
              </a:ext>
            </a:extLst>
          </p:cNvPr>
          <p:cNvSpPr txBox="1"/>
          <p:nvPr/>
        </p:nvSpPr>
        <p:spPr>
          <a:xfrm>
            <a:off x="564149" y="2490720"/>
            <a:ext cx="7404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aim to do this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correctness guarantees provided by formal methods </a:t>
            </a:r>
            <a:r>
              <a:rPr lang="en-US" dirty="0"/>
              <a:t>and combine</a:t>
            </a:r>
            <a:br>
              <a:rPr lang="en-US" dirty="0"/>
            </a:br>
            <a:r>
              <a:rPr lang="en-US" dirty="0"/>
              <a:t> it with the </a:t>
            </a:r>
            <a:r>
              <a:rPr lang="en-US" b="1" dirty="0"/>
              <a:t>optimality provided by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70A95-612A-E54A-B6C0-F7632BBFD365}"/>
              </a:ext>
            </a:extLst>
          </p:cNvPr>
          <p:cNvSpPr/>
          <p:nvPr/>
        </p:nvSpPr>
        <p:spPr>
          <a:xfrm>
            <a:off x="3213101" y="5184830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E67D6-EC1F-FB46-BFEC-6EB547F35F46}"/>
              </a:ext>
            </a:extLst>
          </p:cNvPr>
          <p:cNvSpPr/>
          <p:nvPr/>
        </p:nvSpPr>
        <p:spPr>
          <a:xfrm>
            <a:off x="927101" y="5201822"/>
            <a:ext cx="1663700" cy="95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Correctness and Safety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4B585-8867-C642-8181-D9A5B01749EA}"/>
              </a:ext>
            </a:extLst>
          </p:cNvPr>
          <p:cNvSpPr txBox="1"/>
          <p:nvPr/>
        </p:nvSpPr>
        <p:spPr>
          <a:xfrm>
            <a:off x="3093494" y="611248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63FF6-36F2-E24F-82EC-4C27FE021CFA}"/>
              </a:ext>
            </a:extLst>
          </p:cNvPr>
          <p:cNvSpPr txBox="1"/>
          <p:nvPr/>
        </p:nvSpPr>
        <p:spPr>
          <a:xfrm>
            <a:off x="833056" y="613817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9461F-496C-D849-B3F8-671EE6805DB0}"/>
              </a:ext>
            </a:extLst>
          </p:cNvPr>
          <p:cNvSpPr txBox="1"/>
          <p:nvPr/>
        </p:nvSpPr>
        <p:spPr>
          <a:xfrm>
            <a:off x="2740520" y="54938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4C69-F4C5-D945-8214-DF22E3706B9E}"/>
              </a:ext>
            </a:extLst>
          </p:cNvPr>
          <p:cNvSpPr txBox="1"/>
          <p:nvPr/>
        </p:nvSpPr>
        <p:spPr>
          <a:xfrm>
            <a:off x="5072904" y="55080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BCB98-94C7-2C42-AC50-7905271E56C7}"/>
              </a:ext>
            </a:extLst>
          </p:cNvPr>
          <p:cNvSpPr/>
          <p:nvPr/>
        </p:nvSpPr>
        <p:spPr>
          <a:xfrm>
            <a:off x="5553778" y="5198279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Optimal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A7AC-93EB-0847-824D-5872DF80917E}"/>
              </a:ext>
            </a:extLst>
          </p:cNvPr>
          <p:cNvSpPr txBox="1"/>
          <p:nvPr/>
        </p:nvSpPr>
        <p:spPr>
          <a:xfrm>
            <a:off x="5498344" y="6171648"/>
            <a:ext cx="17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An Intuitive Figure Showing WHY Claim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6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64D2B-06C6-7646-8178-E33A780E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24" y="4793639"/>
            <a:ext cx="500380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8C6F4-AA3F-764A-AA7A-56EB86B7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70" y="2090095"/>
            <a:ext cx="5003800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EF96A-A42C-9148-80DE-EC39548F2FEE}"/>
              </a:ext>
            </a:extLst>
          </p:cNvPr>
          <p:cNvSpPr txBox="1"/>
          <p:nvPr/>
        </p:nvSpPr>
        <p:spPr>
          <a:xfrm>
            <a:off x="228600" y="1459713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leans by taking an action in an environment and </a:t>
            </a:r>
            <a:br>
              <a:rPr lang="en-US" dirty="0"/>
            </a:br>
            <a:r>
              <a:rPr lang="en-US" dirty="0"/>
              <a:t>getting a reward which it uses to update its policy: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D84ED-B975-514B-8994-E906EF685631}"/>
              </a:ext>
            </a:extLst>
          </p:cNvPr>
          <p:cNvSpPr txBox="1"/>
          <p:nvPr/>
        </p:nvSpPr>
        <p:spPr>
          <a:xfrm>
            <a:off x="373063" y="411698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of this paper is to block actions which are unsafe, before they are</a:t>
            </a:r>
            <a:br>
              <a:rPr lang="en-US" dirty="0"/>
            </a:br>
            <a:r>
              <a:rPr lang="en-US" dirty="0"/>
              <a:t>enacted in the environment: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54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7AB0D-7EDE-DA46-BE37-8F13939B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03" y="4156456"/>
            <a:ext cx="4021451" cy="223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B62D3-7716-8A4F-8EC1-7A394F35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69" y="1749274"/>
            <a:ext cx="3663117" cy="2238304"/>
          </a:xfrm>
          <a:prstGeom prst="rect">
            <a:avLst/>
          </a:prstGeom>
        </p:spPr>
      </p:pic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Proposed Solution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uni-marburg.de/sprachenzentrum/sprachen-tandem/icons/classic-timer-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ACE05-594E-DC4E-BC4B-396D0D5572ED}"/>
              </a:ext>
            </a:extLst>
          </p:cNvPr>
          <p:cNvSpPr txBox="1"/>
          <p:nvPr/>
        </p:nvSpPr>
        <p:spPr>
          <a:xfrm>
            <a:off x="303861" y="1627287"/>
            <a:ext cx="50246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a set of system specifications and an abstraction of the agents environment expressed as temporal logic.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Synthesize a reactive system (shield) which enforces the safety properties of the systems specifications.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Modify the learning loop (as shown on the right) by placing the shield in 1 of 2 places: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Before the learning agent, thus removing any unsafe actions.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After the learning agent, thus monitoring the selected actions and correcting them only if an unsafe action is chosen.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7152F-8678-A749-917A-29B30A1F9DB3}"/>
              </a:ext>
            </a:extLst>
          </p:cNvPr>
          <p:cNvSpPr txBox="1"/>
          <p:nvPr/>
        </p:nvSpPr>
        <p:spPr>
          <a:xfrm>
            <a:off x="318469" y="3024855"/>
            <a:ext cx="8611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System specifications are given as temporal logic. For instance to state that an autonomous car must never run out of fuel: </a:t>
            </a:r>
            <a:r>
              <a:rPr lang="en-US" i="1" dirty="0">
                <a:latin typeface="Avenir Book" panose="02000503020000020003" pitchFamily="2" charset="0"/>
              </a:rPr>
              <a:t>G(fuel_level &gt; 0)</a:t>
            </a:r>
            <a:br>
              <a:rPr lang="en-US" i="1" dirty="0">
                <a:latin typeface="Avenir Book" panose="02000503020000020003" pitchFamily="2" charset="0"/>
              </a:rPr>
            </a:b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safety specifications into an automaton in which only safe states </a:t>
            </a:r>
            <a:r>
              <a:rPr lang="en-US" i="1" dirty="0"/>
              <a:t>F</a:t>
            </a:r>
            <a:r>
              <a:rPr lang="en-US" dirty="0"/>
              <a:t> may be visited: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environment abstraction (often modeled as a Markov Decision Process) into an automaton: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reactive synthesis to enforce 𝜑</a:t>
            </a:r>
            <a:r>
              <a:rPr lang="en-US" baseline="30000" dirty="0"/>
              <a:t>s</a:t>
            </a:r>
            <a:r>
              <a:rPr lang="en-US" dirty="0"/>
              <a:t> by solving a safety game built from 𝜑</a:t>
            </a:r>
            <a:r>
              <a:rPr lang="en-US" baseline="30000" dirty="0"/>
              <a:t>s</a:t>
            </a:r>
            <a:r>
              <a:rPr lang="en-US" dirty="0"/>
              <a:t> and 𝜑</a:t>
            </a:r>
            <a:r>
              <a:rPr lang="en-US" baseline="30000" dirty="0"/>
              <a:t>M</a:t>
            </a:r>
            <a:r>
              <a:rPr lang="en-US" dirty="0"/>
              <a:t> which is won if the system only ever visits safe states </a:t>
            </a:r>
            <a:r>
              <a:rPr lang="en-US" i="1" dirty="0"/>
              <a:t>F.</a:t>
            </a:r>
          </a:p>
          <a:p>
            <a:pPr marL="342900" indent="-342900">
              <a:buFont typeface="+mj-lt"/>
              <a:buAutoNum type="arabicPeriod"/>
            </a:pPr>
            <a:endParaRPr lang="en-US" i="1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7F0D7-AB3D-5147-A158-84220EE82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1721929"/>
            <a:ext cx="8229600" cy="87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F1243-AF79-2F49-A65A-8CAC2821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9" y="4204950"/>
            <a:ext cx="1536700" cy="2389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8E187-F009-E34D-9029-B89ED9096E92}"/>
              </a:ext>
            </a:extLst>
          </p:cNvPr>
          <p:cNvGrpSpPr/>
          <p:nvPr/>
        </p:nvGrpSpPr>
        <p:grpSpPr>
          <a:xfrm>
            <a:off x="3718037" y="5037971"/>
            <a:ext cx="1707925" cy="238924"/>
            <a:chOff x="3568005" y="4901199"/>
            <a:chExt cx="1707925" cy="2389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8C24D1-6684-FD4C-9C47-4C2DEFA6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05" y="4901200"/>
              <a:ext cx="514138" cy="2389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A9C50F-9BF8-254B-BA09-FC5BF13F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686" y="4901199"/>
              <a:ext cx="1150244" cy="238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Data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14F58-67AE-FD4D-B349-3F27D55831E6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use four test environments to test their proposed solution to safety.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E7F9-CED2-9C4F-B66F-57AD6F32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12" y="2725932"/>
            <a:ext cx="2095603" cy="20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D3B5C-C564-2E45-B642-E59B7ECDE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10" y="2786460"/>
            <a:ext cx="2031095" cy="197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5AF31-2907-1744-8D01-E99A0806D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16" y="2755558"/>
            <a:ext cx="1925725" cy="2035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7641F-9E05-C542-8BD6-EE5CE5DE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9" y="2522917"/>
            <a:ext cx="2095603" cy="2334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C9B38-AE83-ED45-977A-1307AAAE6BAC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079A9B-55ED-B743-94AB-9BE9E42BA993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90F1D1-1F21-7645-8864-A6F88F17A785}"/>
              </a:ext>
            </a:extLst>
          </p:cNvPr>
          <p:cNvCxnSpPr/>
          <p:nvPr/>
        </p:nvCxnSpPr>
        <p:spPr>
          <a:xfrm>
            <a:off x="6895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4C226A-2F00-1F4A-9DEF-283B1A27F018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07697-7B0E-884E-8958-DD4A782A58C6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29707-B4D0-DA4B-8D17-7524B60E260F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34867-F6B2-FE44-8831-6E4C0EB9A98F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CA387-FC22-6140-A1F6-65E671FAF3F5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0DD04-6A0F-A84D-AA57-352932057A21}"/>
              </a:ext>
            </a:extLst>
          </p:cNvPr>
          <p:cNvSpPr txBox="1"/>
          <p:nvPr/>
        </p:nvSpPr>
        <p:spPr>
          <a:xfrm>
            <a:off x="0" y="4861313"/>
            <a:ext cx="23818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Keep water warm while minimizing energy consumption. Water runs out of tank constantly. Cold water runs into take through controllable switch. Can not overflow or run empty.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72942-DAC3-6845-AA39-D46E6B99E1A1}"/>
              </a:ext>
            </a:extLst>
          </p:cNvPr>
          <p:cNvSpPr txBox="1"/>
          <p:nvPr/>
        </p:nvSpPr>
        <p:spPr>
          <a:xfrm>
            <a:off x="2410880" y="4860230"/>
            <a:ext cx="216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 all colored regions in a given order while not crashing into walls or sitting on bombs for more than two consecutive steps.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A70B9-9545-444C-9760-D00D4D18D8FA}"/>
              </a:ext>
            </a:extLst>
          </p:cNvPr>
          <p:cNvSpPr txBox="1"/>
          <p:nvPr/>
        </p:nvSpPr>
        <p:spPr>
          <a:xfrm>
            <a:off x="4609284" y="4827576"/>
            <a:ext cx="2255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 clockwise around the track. The car can only turn 7.5 degrees and moves 3 pixels each time step. Avoid crashing into walls.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B6FB0-259F-CB45-9BC8-C79C0218FC11}"/>
              </a:ext>
            </a:extLst>
          </p:cNvPr>
          <p:cNvSpPr txBox="1"/>
          <p:nvPr/>
        </p:nvSpPr>
        <p:spPr>
          <a:xfrm>
            <a:off x="6939473" y="4819184"/>
            <a:ext cx="209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a submarine to collect divers while avoiding obstacles. The submarine needs to surface before running out of oxygen.</a:t>
            </a:r>
          </a:p>
        </p:txBody>
      </p:sp>
    </p:spTree>
    <p:extLst>
      <p:ext uri="{BB962C8B-B14F-4D97-AF65-F5344CB8AC3E}">
        <p14:creationId xmlns:p14="http://schemas.microsoft.com/office/powerpoint/2010/main" val="461079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1685</Words>
  <Application>Microsoft Macintosh PowerPoint</Application>
  <PresentationFormat>On-screen Show (4:3)</PresentationFormat>
  <Paragraphs>186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Book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Carl Hildebrandt</cp:lastModifiedBy>
  <cp:revision>285</cp:revision>
  <cp:lastPrinted>2014-10-01T00:28:47Z</cp:lastPrinted>
  <dcterms:created xsi:type="dcterms:W3CDTF">2009-01-05T15:07:26Z</dcterms:created>
  <dcterms:modified xsi:type="dcterms:W3CDTF">2019-12-06T16:36:22Z</dcterms:modified>
</cp:coreProperties>
</file>