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9" r:id="rId1"/>
  </p:sldMasterIdLst>
  <p:sldIdLst>
    <p:sldId id="256" r:id="rId2"/>
    <p:sldId id="257" r:id="rId3"/>
    <p:sldId id="258" r:id="rId4"/>
    <p:sldId id="259" r:id="rId5"/>
    <p:sldId id="272" r:id="rId6"/>
    <p:sldId id="274" r:id="rId7"/>
    <p:sldId id="260" r:id="rId8"/>
    <p:sldId id="261" r:id="rId9"/>
    <p:sldId id="262" r:id="rId10"/>
    <p:sldId id="263" r:id="rId11"/>
    <p:sldId id="265" r:id="rId12"/>
    <p:sldId id="266" r:id="rId13"/>
    <p:sldId id="264" r:id="rId14"/>
    <p:sldId id="275" r:id="rId15"/>
  </p:sldIdLst>
  <p:sldSz cx="10080625" cy="567055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ant Bhise" initials="SB" lastIdx="1" clrIdx="0">
    <p:extLst>
      <p:ext uri="{19B8F6BF-5375-455C-9EA6-DF929625EA0E}">
        <p15:presenceInfo xmlns:p15="http://schemas.microsoft.com/office/powerpoint/2012/main" userId="5680dd18a95062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65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7001"/>
            <a:ext cx="10080625" cy="5677551"/>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25005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278506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995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3897481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4174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467985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42403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699018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Arial"/>
            </a:endParaRPr>
          </a:p>
        </p:txBody>
      </p:sp>
      <p:sp>
        <p:nvSpPr>
          <p:cNvPr id="8"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3D5AD9F-2170-4C8C-A86B-2A1AABA3C570}" type="slidenum">
              <a:t>‹#›</a:t>
            </a:fld>
            <a:endParaRPr/>
          </a:p>
        </p:txBody>
      </p:sp>
      <p:sp>
        <p:nvSpPr>
          <p:cNvPr id="6" name="PlaceHolder 5"/>
          <p:cNvSpPr>
            <a:spLocks noGrp="1"/>
          </p:cNvSpPr>
          <p:nvPr>
            <p:ph type="dt" idx="1"/>
          </p:nvPr>
        </p:nvSpPr>
        <p:spPr/>
        <p:txBody>
          <a:bodyPr/>
          <a:lstStyle/>
          <a:p>
            <a:endParaRPr/>
          </a:p>
        </p:txBody>
      </p:sp>
    </p:spTree>
    <p:extLst>
      <p:ext uri="{BB962C8B-B14F-4D97-AF65-F5344CB8AC3E}">
        <p14:creationId xmlns:p14="http://schemas.microsoft.com/office/powerpoint/2010/main" val="1217204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224164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48427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6" name="Footer Placeholder 5"/>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7" name="Slide Number Placeholder 6"/>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358370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8" name="Footer Placeholder 7"/>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9" name="Slide Number Placeholder 8"/>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419048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4" name="Footer Placeholder 3"/>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5" name="Slide Number Placeholder 4"/>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91783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3" name="Footer Placeholder 2"/>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4" name="Slide Number Placeholder 3"/>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95038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6" name="Footer Placeholder 5"/>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7" name="Slide Number Placeholder 6"/>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422427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6" name="Footer Placeholder 5"/>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7" name="Slide Number Placeholder 6"/>
          <p:cNvSpPr>
            <a:spLocks noGrp="1"/>
          </p:cNvSpPr>
          <p:nvPr>
            <p:ph type="sldNum" sz="quarter" idx="12"/>
          </p:nvPr>
        </p:nvSpPr>
        <p:spPr/>
        <p:txBody>
          <a:body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
        <p:nvSpPr>
          <p:cNvPr id="5" name="Date Placeholder 4"/>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Tree>
    <p:extLst>
      <p:ext uri="{BB962C8B-B14F-4D97-AF65-F5344CB8AC3E}">
        <p14:creationId xmlns:p14="http://schemas.microsoft.com/office/powerpoint/2010/main" val="144622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pPr indent="0" algn="r">
              <a:buNone/>
            </a:pPr>
            <a:fld id="{59D58326-BB95-4325-9A6E-125E1CB6314A}"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73432357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pmc.ncbi.nlm.nih.gov/articles/PMC2813058/" TargetMode="External"/><Relationship Id="rId2" Type="http://schemas.openxmlformats.org/officeDocument/2006/relationships/hyperlink" Target="https://pmc.ncbi.nlm.nih.gov/articles/PMC10248257" TargetMode="External"/><Relationship Id="rId1" Type="http://schemas.openxmlformats.org/officeDocument/2006/relationships/slideLayout" Target="../slideLayouts/slideLayout17.xml"/><Relationship Id="rId4" Type="http://schemas.openxmlformats.org/officeDocument/2006/relationships/hyperlink" Target="https://pmc.ncbi.nlm.nih.gov/articles/PMC5747554"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10016403" TargetMode="External"/><Relationship Id="rId2" Type="http://schemas.openxmlformats.org/officeDocument/2006/relationships/hyperlink" Target="https://ieeexplore.ieee.org/document/7905273" TargetMode="External"/><Relationship Id="rId1" Type="http://schemas.openxmlformats.org/officeDocument/2006/relationships/slideLayout" Target="../slideLayouts/slideLayout17.xml"/><Relationship Id="rId5" Type="http://schemas.openxmlformats.org/officeDocument/2006/relationships/hyperlink" Target="https://pubmed.ncbi.nlm.nih.gov/30925073/" TargetMode="External"/><Relationship Id="rId4" Type="http://schemas.openxmlformats.org/officeDocument/2006/relationships/hyperlink" Target="https://onlinelibrary.wiley.com/doi/abs/10.1111/j.1468-2885.2011.01391.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220;p2"/>
          <p:cNvPicPr/>
          <p:nvPr/>
        </p:nvPicPr>
        <p:blipFill>
          <a:blip r:embed="rId2"/>
          <a:stretch/>
        </p:blipFill>
        <p:spPr>
          <a:xfrm>
            <a:off x="1371600" y="360"/>
            <a:ext cx="7315200" cy="1371240"/>
          </a:xfrm>
          <a:prstGeom prst="rect">
            <a:avLst/>
          </a:prstGeom>
          <a:noFill/>
          <a:ln w="0">
            <a:noFill/>
          </a:ln>
        </p:spPr>
      </p:pic>
      <p:sp>
        <p:nvSpPr>
          <p:cNvPr id="10" name="TextBox 9"/>
          <p:cNvSpPr txBox="1"/>
          <p:nvPr/>
        </p:nvSpPr>
        <p:spPr>
          <a:xfrm>
            <a:off x="2664373" y="1733315"/>
            <a:ext cx="5715000" cy="1101960"/>
          </a:xfrm>
          <a:prstGeom prst="rect">
            <a:avLst/>
          </a:prstGeom>
          <a:noFill/>
          <a:ln w="0">
            <a:noFill/>
          </a:ln>
        </p:spPr>
        <p:txBody>
          <a:bodyPr lIns="90000" tIns="45000" rIns="90000" bIns="45000" anchor="t">
            <a:noAutofit/>
          </a:bodyPr>
          <a:lstStyle/>
          <a:p>
            <a:r>
              <a:rPr lang="en-US" sz="3600" b="1" u="none" strike="noStrike" dirty="0">
                <a:solidFill>
                  <a:srgbClr val="000000"/>
                </a:solidFill>
                <a:uFillTx/>
                <a:latin typeface="Times New Roman"/>
                <a:ea typeface="Times New Roman"/>
              </a:rPr>
              <a:t>Parental Control System</a:t>
            </a:r>
            <a:endParaRPr lang="en-US" sz="3600" b="0" u="none" strike="noStrike" dirty="0">
              <a:solidFill>
                <a:srgbClr val="000000"/>
              </a:solidFill>
              <a:uFillTx/>
              <a:latin typeface="Arial"/>
            </a:endParaRPr>
          </a:p>
        </p:txBody>
      </p:sp>
      <p:sp>
        <p:nvSpPr>
          <p:cNvPr id="11" name="TextBox 10"/>
          <p:cNvSpPr txBox="1"/>
          <p:nvPr/>
        </p:nvSpPr>
        <p:spPr>
          <a:xfrm>
            <a:off x="2105100" y="2717230"/>
            <a:ext cx="5848200" cy="1258920"/>
          </a:xfrm>
          <a:prstGeom prst="rect">
            <a:avLst/>
          </a:prstGeom>
          <a:noFill/>
          <a:ln w="0">
            <a:noFill/>
          </a:ln>
        </p:spPr>
        <p:txBody>
          <a:bodyPr lIns="90000" tIns="45000" rIns="90000" bIns="45000" anchor="t">
            <a:noAutofit/>
          </a:bodyPr>
          <a:lstStyle/>
          <a:p>
            <a:pPr algn="ctr"/>
            <a:r>
              <a:rPr lang="en-US" sz="2100" b="1" u="none" strike="noStrike" dirty="0">
                <a:solidFill>
                  <a:srgbClr val="000000"/>
                </a:solidFill>
                <a:uFillTx/>
                <a:latin typeface="Times New Roman"/>
                <a:ea typeface="Times New Roman"/>
              </a:rPr>
              <a:t>Sumant Bhise - (22106095)</a:t>
            </a:r>
            <a:endParaRPr lang="en-US" sz="2100" b="0" u="none" strike="noStrike" dirty="0">
              <a:solidFill>
                <a:srgbClr val="000000"/>
              </a:solidFill>
              <a:uFillTx/>
              <a:latin typeface="Arial"/>
            </a:endParaRPr>
          </a:p>
          <a:p>
            <a:pPr algn="ctr"/>
            <a:r>
              <a:rPr lang="en-US" sz="2100" b="1" u="none" strike="noStrike" dirty="0">
                <a:solidFill>
                  <a:srgbClr val="000000"/>
                </a:solidFill>
                <a:uFillTx/>
                <a:latin typeface="Times New Roman"/>
                <a:ea typeface="Times New Roman"/>
              </a:rPr>
              <a:t>Gaurav </a:t>
            </a:r>
            <a:r>
              <a:rPr lang="en-US" sz="2100" b="1" dirty="0" err="1">
                <a:solidFill>
                  <a:srgbClr val="000000"/>
                </a:solidFill>
                <a:latin typeface="Times New Roman"/>
                <a:ea typeface="Times New Roman"/>
              </a:rPr>
              <a:t>K</a:t>
            </a:r>
            <a:r>
              <a:rPr lang="en-US" sz="2100" b="1" u="none" strike="noStrike" dirty="0" err="1">
                <a:solidFill>
                  <a:srgbClr val="000000"/>
                </a:solidFill>
                <a:uFillTx/>
                <a:latin typeface="Times New Roman"/>
                <a:ea typeface="Times New Roman"/>
              </a:rPr>
              <a:t>olambe</a:t>
            </a:r>
            <a:r>
              <a:rPr lang="en-US" sz="2100" b="1" u="none" strike="noStrike" dirty="0">
                <a:solidFill>
                  <a:srgbClr val="000000"/>
                </a:solidFill>
                <a:uFillTx/>
                <a:latin typeface="Times New Roman"/>
                <a:ea typeface="Times New Roman"/>
              </a:rPr>
              <a:t> - (22106085)</a:t>
            </a:r>
            <a:endParaRPr lang="en-US" sz="2100" b="0" u="none" strike="noStrike" dirty="0">
              <a:solidFill>
                <a:srgbClr val="000000"/>
              </a:solidFill>
              <a:uFillTx/>
              <a:latin typeface="Arial"/>
            </a:endParaRPr>
          </a:p>
          <a:p>
            <a:pPr algn="ctr"/>
            <a:r>
              <a:rPr lang="en-US" sz="2100" b="1" u="none" strike="noStrike" dirty="0">
                <a:solidFill>
                  <a:srgbClr val="000000"/>
                </a:solidFill>
                <a:uFillTx/>
                <a:latin typeface="Times New Roman"/>
                <a:ea typeface="Times New Roman"/>
              </a:rPr>
              <a:t>Ashutosh Pandey - (22106078)</a:t>
            </a:r>
            <a:endParaRPr lang="en-US" sz="2100" b="0" u="none" strike="noStrike" dirty="0">
              <a:solidFill>
                <a:srgbClr val="000000"/>
              </a:solidFill>
              <a:uFillTx/>
              <a:latin typeface="Arial"/>
            </a:endParaRPr>
          </a:p>
          <a:p>
            <a:endParaRPr lang="en-US" sz="2000" b="0" u="none" strike="noStrike" dirty="0">
              <a:solidFill>
                <a:srgbClr val="000000"/>
              </a:solidFill>
              <a:uFillTx/>
              <a:latin typeface="Arial"/>
            </a:endParaRPr>
          </a:p>
        </p:txBody>
      </p:sp>
      <p:sp>
        <p:nvSpPr>
          <p:cNvPr id="12" name="TextBox 11"/>
          <p:cNvSpPr txBox="1"/>
          <p:nvPr/>
        </p:nvSpPr>
        <p:spPr>
          <a:xfrm>
            <a:off x="3996360" y="4002120"/>
            <a:ext cx="2294280" cy="821160"/>
          </a:xfrm>
          <a:prstGeom prst="rect">
            <a:avLst/>
          </a:prstGeom>
          <a:noFill/>
          <a:ln w="0">
            <a:noFill/>
          </a:ln>
        </p:spPr>
        <p:txBody>
          <a:bodyPr lIns="90000" tIns="45000" rIns="90000" bIns="45000" anchor="t">
            <a:noAutofit/>
          </a:bodyPr>
          <a:lstStyle/>
          <a:p>
            <a:pPr algn="ctr"/>
            <a:r>
              <a:rPr lang="en-US" sz="1800" b="1" u="none" strike="noStrike" dirty="0">
                <a:solidFill>
                  <a:srgbClr val="000000"/>
                </a:solidFill>
                <a:uFillTx/>
                <a:latin typeface="Times New Roman"/>
                <a:ea typeface="Times New Roman"/>
              </a:rPr>
              <a:t>Project Guide</a:t>
            </a:r>
            <a:endParaRPr lang="en-US" sz="1800" b="0" u="none" strike="noStrike" dirty="0">
              <a:solidFill>
                <a:srgbClr val="000000"/>
              </a:solidFill>
              <a:uFillTx/>
              <a:latin typeface="Arial"/>
            </a:endParaRPr>
          </a:p>
          <a:p>
            <a:pPr algn="ctr"/>
            <a:r>
              <a:rPr lang="en-US" sz="1800" b="1" u="none" strike="noStrike" dirty="0">
                <a:solidFill>
                  <a:srgbClr val="000000"/>
                </a:solidFill>
                <a:uFillTx/>
                <a:latin typeface="Times New Roman"/>
                <a:ea typeface="Times New Roman"/>
              </a:rPr>
              <a:t>Prof. Viki Patil</a:t>
            </a:r>
            <a:endParaRPr lang="en-US" sz="1800" b="0" u="none" strike="noStrike" dirty="0">
              <a:solidFill>
                <a:srgbClr val="000000"/>
              </a:solidFill>
              <a:uFillTx/>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28600" y="317880"/>
            <a:ext cx="3304800" cy="596520"/>
          </a:xfrm>
          <a:prstGeom prst="rect">
            <a:avLst/>
          </a:prstGeom>
          <a:noFill/>
          <a:ln w="0">
            <a:noFill/>
          </a:ln>
        </p:spPr>
        <p:txBody>
          <a:bodyPr lIns="90000" tIns="45000" rIns="90000" bIns="45000" anchor="t">
            <a:noAutofit/>
          </a:bodyPr>
          <a:lstStyle/>
          <a:p>
            <a:r>
              <a:rPr lang="en-US" sz="3600" b="1" u="none" strike="noStrike" dirty="0">
                <a:solidFill>
                  <a:srgbClr val="000000"/>
                </a:solidFill>
                <a:uFillTx/>
                <a:latin typeface="Times New Roman"/>
                <a:ea typeface="Times New Roman"/>
              </a:rPr>
              <a:t>Implementation</a:t>
            </a:r>
            <a:endParaRPr lang="en-US" sz="3600" b="0" u="none" strike="noStrike" dirty="0">
              <a:solidFill>
                <a:srgbClr val="000000"/>
              </a:solidFill>
              <a:uFillTx/>
              <a:latin typeface="Arial"/>
            </a:endParaRPr>
          </a:p>
        </p:txBody>
      </p:sp>
      <p:pic>
        <p:nvPicPr>
          <p:cNvPr id="4" name="Picture 3">
            <a:extLst>
              <a:ext uri="{FF2B5EF4-FFF2-40B4-BE49-F238E27FC236}">
                <a16:creationId xmlns:a16="http://schemas.microsoft.com/office/drawing/2014/main" id="{1224EB15-444B-D0AF-9385-F357CE3EBB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451" y="1022188"/>
            <a:ext cx="2047722" cy="45695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6FCEFB-46A4-8101-1D04-EFD908F123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6972" y="172313"/>
            <a:ext cx="2386679" cy="5325923"/>
          </a:xfrm>
          <a:prstGeom prst="rect">
            <a:avLst/>
          </a:prstGeom>
        </p:spPr>
      </p:pic>
    </p:spTree>
    <p:extLst>
      <p:ext uri="{BB962C8B-B14F-4D97-AF65-F5344CB8AC3E}">
        <p14:creationId xmlns:p14="http://schemas.microsoft.com/office/powerpoint/2010/main" val="76224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86E001-A1CC-32ED-80FC-30F6871889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2793" y="252248"/>
            <a:ext cx="2315037" cy="5166053"/>
          </a:xfrm>
          <a:prstGeom prst="rect">
            <a:avLst/>
          </a:prstGeom>
        </p:spPr>
      </p:pic>
    </p:spTree>
    <p:extLst>
      <p:ext uri="{BB962C8B-B14F-4D97-AF65-F5344CB8AC3E}">
        <p14:creationId xmlns:p14="http://schemas.microsoft.com/office/powerpoint/2010/main" val="3917007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28599" y="317880"/>
            <a:ext cx="2506717" cy="596520"/>
          </a:xfrm>
          <a:prstGeom prst="rect">
            <a:avLst/>
          </a:prstGeom>
          <a:noFill/>
          <a:ln w="0">
            <a:noFill/>
          </a:ln>
        </p:spPr>
        <p:txBody>
          <a:bodyPr lIns="90000" tIns="45000" rIns="90000" bIns="45000" anchor="t">
            <a:noAutofit/>
          </a:bodyPr>
          <a:lstStyle/>
          <a:p>
            <a:r>
              <a:rPr lang="en-US" sz="3600" b="1" u="none" strike="noStrike" dirty="0">
                <a:solidFill>
                  <a:srgbClr val="000000"/>
                </a:solidFill>
                <a:uFillTx/>
                <a:latin typeface="Times New Roman"/>
                <a:ea typeface="Times New Roman"/>
              </a:rPr>
              <a:t>References</a:t>
            </a:r>
            <a:endParaRPr lang="en-US" sz="3600" b="0" u="none" strike="noStrike" dirty="0">
              <a:solidFill>
                <a:srgbClr val="000000"/>
              </a:solidFill>
              <a:uFillTx/>
              <a:latin typeface="Arial"/>
            </a:endParaRPr>
          </a:p>
        </p:txBody>
      </p:sp>
      <p:sp>
        <p:nvSpPr>
          <p:cNvPr id="25" name="TextBox 24"/>
          <p:cNvSpPr txBox="1"/>
          <p:nvPr/>
        </p:nvSpPr>
        <p:spPr>
          <a:xfrm>
            <a:off x="228600" y="1143000"/>
            <a:ext cx="9515520" cy="3929760"/>
          </a:xfrm>
          <a:prstGeom prst="rect">
            <a:avLst/>
          </a:prstGeom>
          <a:noFill/>
          <a:ln w="0">
            <a:noFill/>
          </a:ln>
        </p:spPr>
        <p:txBody>
          <a:bodyPr lIns="90000" tIns="45000" rIns="90000" bIns="45000" anchor="t">
            <a:noAutofit/>
          </a:bodyPr>
          <a:lstStyle/>
          <a:p>
            <a:r>
              <a:rPr lang="en-US" sz="1800" b="0" u="none" strike="noStrike" dirty="0">
                <a:solidFill>
                  <a:srgbClr val="000000"/>
                </a:solidFill>
                <a:uFillTx/>
                <a:latin typeface="Arial"/>
              </a:rPr>
              <a:t>[1] </a:t>
            </a:r>
            <a:r>
              <a:rPr lang="en-US" sz="1800" b="0" u="none" strike="noStrike" dirty="0" err="1">
                <a:solidFill>
                  <a:srgbClr val="000000"/>
                </a:solidFill>
                <a:uFillTx/>
                <a:latin typeface="Arial"/>
              </a:rPr>
              <a:t>Xiaoqin</a:t>
            </a:r>
            <a:r>
              <a:rPr lang="en-US" sz="1800" b="0" u="none" strike="noStrike" dirty="0">
                <a:solidFill>
                  <a:srgbClr val="000000"/>
                </a:solidFill>
                <a:uFillTx/>
                <a:latin typeface="Arial"/>
              </a:rPr>
              <a:t> Zhu, Chen Deng, </a:t>
            </a:r>
            <a:r>
              <a:rPr lang="en-US" sz="1800" b="0" u="none" strike="noStrike" dirty="0" err="1">
                <a:solidFill>
                  <a:srgbClr val="000000"/>
                </a:solidFill>
                <a:uFillTx/>
                <a:latin typeface="Arial"/>
              </a:rPr>
              <a:t>Wanyue</a:t>
            </a:r>
            <a:r>
              <a:rPr lang="en-US" sz="1800" b="0" u="none" strike="noStrike" dirty="0">
                <a:solidFill>
                  <a:srgbClr val="000000"/>
                </a:solidFill>
                <a:uFillTx/>
                <a:latin typeface="Arial"/>
              </a:rPr>
              <a:t> Bai. </a:t>
            </a:r>
            <a:r>
              <a:rPr lang="en-US" sz="1800" b="1" u="none" strike="noStrike" dirty="0">
                <a:solidFill>
                  <a:srgbClr val="000000"/>
                </a:solidFill>
                <a:uFillTx/>
                <a:latin typeface="Arial"/>
              </a:rPr>
              <a:t>Parental control and adolescent internet addiction: the moderating effect of parent child relationships</a:t>
            </a:r>
            <a:r>
              <a:rPr lang="en-US" sz="1800" b="0" u="none" strike="noStrike" dirty="0">
                <a:solidFill>
                  <a:srgbClr val="000000"/>
                </a:solidFill>
                <a:uFillTx/>
                <a:latin typeface="Arial"/>
              </a:rPr>
              <a:t>. The Department of Applied Social Sciences, The Hong Kong Polytechnic University, Kowloon. (2023)</a:t>
            </a:r>
          </a:p>
          <a:p>
            <a:r>
              <a:rPr lang="en-US" sz="1800" b="0" u="none" strike="noStrike" dirty="0">
                <a:solidFill>
                  <a:srgbClr val="000000"/>
                </a:solidFill>
                <a:uFillTx/>
                <a:latin typeface="Arial"/>
                <a:hlinkClick r:id="rId2"/>
              </a:rPr>
              <a:t>https://pmc.ncbi.nlm.nih.gov/articles/PMC10248257</a:t>
            </a:r>
            <a:endParaRPr lang="en-US" sz="1800" b="0" u="none" strike="noStrike" dirty="0">
              <a:solidFill>
                <a:srgbClr val="000000"/>
              </a:solidFill>
              <a:uFillTx/>
              <a:latin typeface="Arial"/>
            </a:endParaRPr>
          </a:p>
          <a:p>
            <a:endParaRPr lang="en-US" sz="1800" b="0" u="none" strike="noStrike" dirty="0">
              <a:solidFill>
                <a:srgbClr val="000000"/>
              </a:solidFill>
              <a:uFillTx/>
              <a:latin typeface="Arial"/>
            </a:endParaRPr>
          </a:p>
          <a:p>
            <a:r>
              <a:rPr lang="en-US" sz="1800" b="0" u="none" strike="noStrike" dirty="0">
                <a:solidFill>
                  <a:srgbClr val="000000"/>
                </a:solidFill>
                <a:uFillTx/>
                <a:latin typeface="Arial"/>
              </a:rPr>
              <a:t>[2] Wendy S. </a:t>
            </a:r>
            <a:r>
              <a:rPr lang="en-US" sz="1800" b="0" u="none" strike="noStrike" dirty="0" err="1">
                <a:solidFill>
                  <a:srgbClr val="000000"/>
                </a:solidFill>
                <a:uFillTx/>
                <a:latin typeface="Arial"/>
              </a:rPr>
              <a:t>Grolnick</a:t>
            </a:r>
            <a:r>
              <a:rPr lang="en-US" sz="1800" b="0" u="none" strike="noStrike" dirty="0">
                <a:solidFill>
                  <a:srgbClr val="000000"/>
                </a:solidFill>
                <a:uFillTx/>
                <a:latin typeface="Arial"/>
              </a:rPr>
              <a:t>, Eva M. Pomerantz. </a:t>
            </a:r>
            <a:r>
              <a:rPr lang="en-US" sz="1800" b="1" u="none" strike="noStrike" dirty="0">
                <a:solidFill>
                  <a:srgbClr val="000000"/>
                </a:solidFill>
                <a:uFillTx/>
                <a:latin typeface="Arial"/>
              </a:rPr>
              <a:t>Issues and Challenges in Studying Parental Control: Toward a New Conceptualization</a:t>
            </a:r>
            <a:r>
              <a:rPr lang="en-US" sz="1800" b="0" u="none" strike="noStrike" dirty="0">
                <a:solidFill>
                  <a:srgbClr val="000000"/>
                </a:solidFill>
                <a:uFillTx/>
                <a:latin typeface="Arial"/>
              </a:rPr>
              <a:t>. Clark University, University of Illinois, Urbana-Champaign. (2019)</a:t>
            </a:r>
          </a:p>
          <a:p>
            <a:r>
              <a:rPr lang="en-US" sz="1800" b="0" u="none" strike="noStrike" dirty="0">
                <a:solidFill>
                  <a:srgbClr val="000000"/>
                </a:solidFill>
                <a:uFillTx/>
                <a:latin typeface="Arial"/>
                <a:hlinkClick r:id="rId3"/>
              </a:rPr>
              <a:t>https://pmc.ncbi.nlm.nih.gov/articles/PMC2813058/</a:t>
            </a:r>
            <a:endParaRPr lang="en-US" sz="1800" b="0" u="none" strike="noStrike" dirty="0">
              <a:solidFill>
                <a:srgbClr val="000000"/>
              </a:solidFill>
              <a:uFillTx/>
              <a:latin typeface="Arial"/>
            </a:endParaRPr>
          </a:p>
          <a:p>
            <a:endParaRPr lang="en-US" sz="1800" b="0" u="none" strike="noStrike" dirty="0">
              <a:solidFill>
                <a:srgbClr val="000000"/>
              </a:solidFill>
              <a:uFillTx/>
              <a:latin typeface="Arial"/>
            </a:endParaRPr>
          </a:p>
          <a:p>
            <a:r>
              <a:rPr lang="en-US" sz="1800" b="0" u="none" strike="noStrike" dirty="0">
                <a:solidFill>
                  <a:srgbClr val="000000"/>
                </a:solidFill>
                <a:uFillTx/>
                <a:latin typeface="Arial"/>
              </a:rPr>
              <a:t>[3] Wesley Sanders, Justin Parent, Rex Forehand</a:t>
            </a:r>
            <a:r>
              <a:rPr lang="en-US" sz="1800" b="1" u="none" strike="noStrike" dirty="0">
                <a:solidFill>
                  <a:srgbClr val="000000"/>
                </a:solidFill>
                <a:uFillTx/>
                <a:latin typeface="Arial"/>
              </a:rPr>
              <a:t>. Parenting to Reduce Child Screen Time: A Feasibility Pilot Study</a:t>
            </a:r>
            <a:r>
              <a:rPr lang="en-US" sz="1800" b="0" u="none" strike="noStrike" dirty="0">
                <a:solidFill>
                  <a:srgbClr val="000000"/>
                </a:solidFill>
                <a:uFillTx/>
                <a:latin typeface="Arial"/>
              </a:rPr>
              <a:t>. University of </a:t>
            </a:r>
            <a:r>
              <a:rPr lang="en-US" sz="1800" b="0" u="none" strike="noStrike" dirty="0" err="1">
                <a:solidFill>
                  <a:srgbClr val="000000"/>
                </a:solidFill>
                <a:uFillTx/>
                <a:latin typeface="Arial"/>
              </a:rPr>
              <a:t>Vermont,Boston</a:t>
            </a:r>
            <a:r>
              <a:rPr lang="en-US" sz="1800" b="0" u="none" strike="noStrike" dirty="0">
                <a:solidFill>
                  <a:srgbClr val="000000"/>
                </a:solidFill>
                <a:uFillTx/>
                <a:latin typeface="Arial"/>
              </a:rPr>
              <a:t> VA Hospital, Alpert Medical School of Brown University. (2018)</a:t>
            </a:r>
          </a:p>
          <a:p>
            <a:pPr>
              <a:lnSpc>
                <a:spcPct val="100000"/>
              </a:lnSpc>
            </a:pPr>
            <a:r>
              <a:rPr lang="en-US" sz="1800" b="0" u="none" strike="noStrike" dirty="0">
                <a:solidFill>
                  <a:srgbClr val="000000"/>
                </a:solidFill>
                <a:uFillTx/>
                <a:latin typeface="Arial"/>
                <a:hlinkClick r:id="rId4"/>
              </a:rPr>
              <a:t>https://pmc.ncbi.nlm.nih.gov/articles/PMC5747554</a:t>
            </a:r>
            <a:endParaRPr lang="en-US" sz="1800" b="0" u="none" strike="noStrike" dirty="0">
              <a:solidFill>
                <a:srgbClr val="000000"/>
              </a:solidFill>
              <a:uFillTx/>
              <a:latin typeface="Arial"/>
            </a:endParaRPr>
          </a:p>
          <a:p>
            <a:endParaRPr lang="en-US" sz="1800" b="0" u="none" strike="noStrike" dirty="0">
              <a:solidFill>
                <a:srgbClr val="000000"/>
              </a:solidFill>
              <a:uFillTx/>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21B0-D694-4CB3-400F-498E889C5A2E}"/>
              </a:ext>
            </a:extLst>
          </p:cNvPr>
          <p:cNvSpPr>
            <a:spLocks noGrp="1"/>
          </p:cNvSpPr>
          <p:nvPr>
            <p:ph type="title"/>
          </p:nvPr>
        </p:nvSpPr>
        <p:spPr/>
        <p:txBody>
          <a:bodyPr/>
          <a:lstStyle/>
          <a:p>
            <a:endParaRPr lang="en-IN" dirty="0"/>
          </a:p>
        </p:txBody>
      </p:sp>
      <p:sp>
        <p:nvSpPr>
          <p:cNvPr id="3" name="Subtitle 2">
            <a:extLst>
              <a:ext uri="{FF2B5EF4-FFF2-40B4-BE49-F238E27FC236}">
                <a16:creationId xmlns:a16="http://schemas.microsoft.com/office/drawing/2014/main" id="{EE962AB8-ABB1-E7F5-5985-B22AC2D223F4}"/>
              </a:ext>
            </a:extLst>
          </p:cNvPr>
          <p:cNvSpPr>
            <a:spLocks noGrp="1"/>
          </p:cNvSpPr>
          <p:nvPr>
            <p:ph type="subTitle"/>
          </p:nvPr>
        </p:nvSpPr>
        <p:spPr/>
        <p:txBody>
          <a:bodyPr/>
          <a:lstStyle/>
          <a:p>
            <a:pPr algn="just">
              <a:lnSpc>
                <a:spcPct val="150000"/>
              </a:lnSpc>
              <a:buNone/>
            </a:pPr>
            <a:r>
              <a:rPr lang="en-IN" sz="1800" b="1" dirty="0">
                <a:solidFill>
                  <a:srgbClr val="0D0D0D"/>
                </a:solidFill>
                <a:effectLst/>
                <a:latin typeface="Times New Roman" panose="02020603050405020304" pitchFamily="18" charset="0"/>
                <a:ea typeface="Calibri" panose="020F0502020204030204" pitchFamily="34" charset="0"/>
              </a:rPr>
              <a:t>[4]</a:t>
            </a:r>
            <a:r>
              <a:rPr lang="en-IN" sz="1800" dirty="0">
                <a:solidFill>
                  <a:srgbClr val="0D0D0D"/>
                </a:solidFill>
                <a:effectLst/>
                <a:latin typeface="Times New Roman" panose="02020603050405020304" pitchFamily="18" charset="0"/>
                <a:ea typeface="Calibri" panose="020F0502020204030204" pitchFamily="34" charset="0"/>
              </a:rPr>
              <a:t> Norah Alqahtani, </a:t>
            </a:r>
            <a:r>
              <a:rPr lang="en-IN" sz="1800" b="1" dirty="0">
                <a:solidFill>
                  <a:srgbClr val="0D0D0D"/>
                </a:solidFill>
                <a:effectLst/>
                <a:latin typeface="Times New Roman" panose="02020603050405020304" pitchFamily="18" charset="0"/>
                <a:ea typeface="Calibri" panose="020F0502020204030204" pitchFamily="34" charset="0"/>
              </a:rPr>
              <a:t>A State of the Art Review of Internet Risks on Children</a:t>
            </a:r>
            <a:r>
              <a:rPr lang="en-IN" sz="1800" dirty="0">
                <a:solidFill>
                  <a:srgbClr val="0D0D0D"/>
                </a:solidFill>
                <a:effectLst/>
                <a:latin typeface="Times New Roman" panose="02020603050405020304" pitchFamily="18" charset="0"/>
                <a:ea typeface="Calibri" panose="020F0502020204030204" pitchFamily="34" charset="0"/>
              </a:rPr>
              <a:t>. Centre for Security, Communications and Network Research, Plymouth University, Plymouth, Hemaya Group,</a:t>
            </a:r>
            <a:r>
              <a:rPr lang="en-IN" sz="1800" b="1" dirty="0">
                <a:solidFill>
                  <a:srgbClr val="0D0D0D"/>
                </a:solidFill>
                <a:effectLst/>
                <a:latin typeface="Times New Roman" panose="02020603050405020304" pitchFamily="18" charset="0"/>
                <a:ea typeface="Calibri" panose="020F0502020204030204" pitchFamily="34" charset="0"/>
              </a:rPr>
              <a:t>(2018)</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buNone/>
            </a:pPr>
            <a:r>
              <a:rPr lang="en-IN" sz="1800" dirty="0">
                <a:solidFill>
                  <a:srgbClr val="000000"/>
                </a:solidFill>
                <a:effectLst/>
                <a:latin typeface="Times New Roman" panose="02020603050405020304" pitchFamily="18" charset="0"/>
                <a:ea typeface="Calibri" panose="020F0502020204030204" pitchFamily="34" charset="0"/>
              </a:rPr>
              <a:t> </a:t>
            </a:r>
          </a:p>
          <a:p>
            <a:pPr algn="just">
              <a:lnSpc>
                <a:spcPct val="150000"/>
              </a:lnSpc>
              <a:buNone/>
            </a:pPr>
            <a:r>
              <a:rPr lang="en-IN" sz="1800" u="sng" dirty="0">
                <a:solidFill>
                  <a:srgbClr val="000000"/>
                </a:solidFill>
                <a:effectLst/>
                <a:latin typeface="Times New Roman" panose="02020603050405020304" pitchFamily="18" charset="0"/>
                <a:ea typeface="Calibri" panose="020F0502020204030204" pitchFamily="34" charset="0"/>
                <a:hlinkClick r:id="rId2"/>
              </a:rPr>
              <a:t>https://ieeexplore.ieee.org/document/7905273</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buNone/>
            </a:pPr>
            <a:r>
              <a:rPr lang="en-IN" sz="1800" dirty="0">
                <a:solidFill>
                  <a:srgbClr val="000000"/>
                </a:solidFill>
                <a:effectLst/>
                <a:latin typeface="Times New Roman" panose="02020603050405020304" pitchFamily="18" charset="0"/>
                <a:ea typeface="Calibri" panose="020F0502020204030204" pitchFamily="34" charset="0"/>
              </a:rPr>
              <a:t> </a:t>
            </a:r>
          </a:p>
          <a:p>
            <a:pPr algn="just">
              <a:lnSpc>
                <a:spcPct val="150000"/>
              </a:lnSpc>
              <a:buNone/>
            </a:pPr>
            <a:r>
              <a:rPr lang="en-IN" sz="1800" b="1" dirty="0">
                <a:solidFill>
                  <a:srgbClr val="0D0D0D"/>
                </a:solidFill>
                <a:effectLst/>
                <a:latin typeface="Times New Roman" panose="02020603050405020304" pitchFamily="18" charset="0"/>
                <a:ea typeface="Calibri" panose="020F0502020204030204" pitchFamily="34" charset="0"/>
              </a:rPr>
              <a:t>[5]</a:t>
            </a:r>
            <a:r>
              <a:rPr lang="en-IN" sz="1800" dirty="0">
                <a:solidFill>
                  <a:srgbClr val="0D0D0D"/>
                </a:solidFill>
                <a:effectLst/>
                <a:latin typeface="Times New Roman" panose="02020603050405020304" pitchFamily="18" charset="0"/>
                <a:ea typeface="Calibri" panose="020F0502020204030204" pitchFamily="34" charset="0"/>
              </a:rPr>
              <a:t> C. Yang and H. Guiqiong.</a:t>
            </a:r>
            <a:r>
              <a:rPr lang="en-IN" sz="1800" b="1" dirty="0">
                <a:solidFill>
                  <a:srgbClr val="0D0D0D"/>
                </a:solidFill>
                <a:effectLst/>
                <a:latin typeface="Times New Roman" panose="02020603050405020304" pitchFamily="18" charset="0"/>
                <a:ea typeface="Calibri" panose="020F0502020204030204" pitchFamily="34" charset="0"/>
              </a:rPr>
              <a:t> Self-regulation and Supervision: A Study on Online Privacy Protection of Chinese and American Children in Mobile Apps, </a:t>
            </a:r>
            <a:r>
              <a:rPr lang="en-IN" sz="1800" i="1" dirty="0">
                <a:solidFill>
                  <a:srgbClr val="0D0D0D"/>
                </a:solidFill>
                <a:effectLst/>
                <a:latin typeface="Times New Roman" panose="02020603050405020304" pitchFamily="18" charset="0"/>
                <a:ea typeface="Calibri" panose="020F0502020204030204" pitchFamily="34" charset="0"/>
              </a:rPr>
              <a:t>2022 IEEE 8th International Conference on Cloud Computing and Intelligent Systems (CCIS)</a:t>
            </a:r>
            <a:r>
              <a:rPr lang="en-IN" sz="1800" dirty="0">
                <a:solidFill>
                  <a:srgbClr val="0D0D0D"/>
                </a:solidFill>
                <a:effectLst/>
                <a:latin typeface="Times New Roman" panose="02020603050405020304" pitchFamily="18" charset="0"/>
                <a:ea typeface="Calibri" panose="020F0502020204030204" pitchFamily="34" charset="0"/>
              </a:rPr>
              <a:t>, Chengdu, (</a:t>
            </a:r>
            <a:r>
              <a:rPr lang="en-IN" sz="1800" b="1" dirty="0">
                <a:solidFill>
                  <a:srgbClr val="0D0D0D"/>
                </a:solidFill>
                <a:effectLst/>
                <a:latin typeface="Times New Roman" panose="02020603050405020304" pitchFamily="18" charset="0"/>
                <a:ea typeface="Calibri" panose="020F0502020204030204" pitchFamily="34" charset="0"/>
              </a:rPr>
              <a:t>2022)</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buNone/>
            </a:pPr>
            <a:r>
              <a:rPr lang="en-IN" sz="1800" dirty="0">
                <a:solidFill>
                  <a:srgbClr val="000000"/>
                </a:solidFill>
                <a:effectLst/>
                <a:latin typeface="Times New Roman" panose="02020603050405020304" pitchFamily="18" charset="0"/>
                <a:ea typeface="Calibri" panose="020F0502020204030204" pitchFamily="34" charset="0"/>
              </a:rPr>
              <a:t> </a:t>
            </a:r>
          </a:p>
          <a:p>
            <a:pPr algn="just">
              <a:lnSpc>
                <a:spcPct val="150000"/>
              </a:lnSpc>
              <a:buNone/>
            </a:pPr>
            <a:r>
              <a:rPr lang="en-IN" sz="1800" u="sng" dirty="0">
                <a:solidFill>
                  <a:srgbClr val="000000"/>
                </a:solidFill>
                <a:effectLst/>
                <a:latin typeface="Times New Roman" panose="02020603050405020304" pitchFamily="18" charset="0"/>
                <a:ea typeface="Calibri" panose="020F0502020204030204" pitchFamily="34" charset="0"/>
                <a:hlinkClick r:id="rId3"/>
              </a:rPr>
              <a:t>https://ieeexplore.ieee.org/document/10016403</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buNone/>
            </a:pPr>
            <a:r>
              <a:rPr lang="en-IN" sz="1800" dirty="0">
                <a:solidFill>
                  <a:srgbClr val="0D0D0D"/>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buNone/>
            </a:pPr>
            <a:r>
              <a:rPr lang="en-IN" sz="1800" b="1" dirty="0">
                <a:solidFill>
                  <a:srgbClr val="0D0D0D"/>
                </a:solidFill>
                <a:effectLst/>
                <a:latin typeface="Times New Roman" panose="02020603050405020304" pitchFamily="18" charset="0"/>
                <a:ea typeface="Calibri" panose="020F0502020204030204" pitchFamily="34" charset="0"/>
              </a:rPr>
              <a:t>[6]</a:t>
            </a:r>
            <a:r>
              <a:rPr lang="en-IN" sz="1800" dirty="0">
                <a:solidFill>
                  <a:srgbClr val="0D0D0D"/>
                </a:solidFill>
                <a:effectLst/>
                <a:latin typeface="Times New Roman" panose="02020603050405020304" pitchFamily="18" charset="0"/>
                <a:ea typeface="Calibri" panose="020F0502020204030204" pitchFamily="34" charset="0"/>
              </a:rPr>
              <a:t> Lynn Schofield Clark, </a:t>
            </a:r>
            <a:r>
              <a:rPr lang="en-IN" sz="1800" b="1" dirty="0">
                <a:solidFill>
                  <a:srgbClr val="0D0D0D"/>
                </a:solidFill>
                <a:effectLst/>
                <a:latin typeface="Times New Roman" panose="02020603050405020304" pitchFamily="18" charset="0"/>
                <a:ea typeface="Calibri" panose="020F0502020204030204" pitchFamily="34" charset="0"/>
              </a:rPr>
              <a:t>Parental Mediation Theory for the Digital Age, </a:t>
            </a:r>
            <a:r>
              <a:rPr lang="en-IN" sz="1800" i="1" dirty="0">
                <a:solidFill>
                  <a:srgbClr val="0D0D0D"/>
                </a:solidFill>
                <a:effectLst/>
                <a:latin typeface="Times New Roman" panose="02020603050405020304" pitchFamily="18" charset="0"/>
                <a:ea typeface="Calibri" panose="020F0502020204030204" pitchFamily="34" charset="0"/>
              </a:rPr>
              <a:t>Department of Media, Film and Journalism Studies, University of Denver</a:t>
            </a:r>
            <a:r>
              <a:rPr lang="en-IN" sz="1800" dirty="0">
                <a:solidFill>
                  <a:srgbClr val="0D0D0D"/>
                </a:solidFill>
                <a:effectLst/>
                <a:latin typeface="Times New Roman" panose="02020603050405020304" pitchFamily="18" charset="0"/>
                <a:ea typeface="Calibri" panose="020F0502020204030204" pitchFamily="34" charset="0"/>
              </a:rPr>
              <a:t>, (</a:t>
            </a:r>
            <a:r>
              <a:rPr lang="en-IN" sz="1800" b="1" dirty="0">
                <a:solidFill>
                  <a:srgbClr val="0D0D0D"/>
                </a:solidFill>
                <a:effectLst/>
                <a:latin typeface="Times New Roman" panose="02020603050405020304" pitchFamily="18" charset="0"/>
                <a:ea typeface="Calibri" panose="020F0502020204030204" pitchFamily="34" charset="0"/>
              </a:rPr>
              <a:t>2021)</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buNone/>
            </a:pPr>
            <a:r>
              <a:rPr lang="en-IN" sz="1800" b="1" dirty="0">
                <a:solidFill>
                  <a:srgbClr val="0D0D0D"/>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buNone/>
            </a:pPr>
            <a:r>
              <a:rPr lang="en-IN" sz="1800" u="sng" dirty="0">
                <a:solidFill>
                  <a:srgbClr val="000000"/>
                </a:solidFill>
                <a:effectLst/>
                <a:latin typeface="Times New Roman" panose="02020603050405020304" pitchFamily="18" charset="0"/>
                <a:ea typeface="Calibri" panose="020F0502020204030204" pitchFamily="34" charset="0"/>
                <a:hlinkClick r:id="rId4"/>
              </a:rPr>
              <a:t>https://onlinelibrary.wiley.com/doi/abs/10.1111/j.1468-2885.2011.01391.x</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buNone/>
            </a:pPr>
            <a:r>
              <a:rPr lang="en-IN" sz="1800" b="1" dirty="0">
                <a:solidFill>
                  <a:srgbClr val="0D0D0D"/>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buNone/>
            </a:pPr>
            <a:r>
              <a:rPr lang="en-IN" sz="1800" b="1" dirty="0">
                <a:solidFill>
                  <a:srgbClr val="0D0D0D"/>
                </a:solidFill>
                <a:effectLst/>
                <a:latin typeface="Times New Roman" panose="02020603050405020304" pitchFamily="18" charset="0"/>
                <a:ea typeface="Calibri" panose="020F0502020204030204" pitchFamily="34" charset="0"/>
              </a:rPr>
              <a:t>[7] </a:t>
            </a:r>
            <a:r>
              <a:rPr lang="en-IN" sz="1800" dirty="0" err="1">
                <a:solidFill>
                  <a:srgbClr val="0D0D0D"/>
                </a:solidFill>
                <a:effectLst/>
                <a:latin typeface="Times New Roman" panose="02020603050405020304" pitchFamily="18" charset="0"/>
                <a:ea typeface="Calibri" panose="020F0502020204030204" pitchFamily="34" charset="0"/>
              </a:rPr>
              <a:t>Meyran</a:t>
            </a:r>
            <a:r>
              <a:rPr lang="en-IN" sz="1800" dirty="0">
                <a:solidFill>
                  <a:srgbClr val="0D0D0D"/>
                </a:solidFill>
                <a:effectLst/>
                <a:latin typeface="Times New Roman" panose="02020603050405020304" pitchFamily="18" charset="0"/>
                <a:ea typeface="Calibri" panose="020F0502020204030204" pitchFamily="34" charset="0"/>
              </a:rPr>
              <a:t> </a:t>
            </a:r>
            <a:r>
              <a:rPr lang="en-IN" sz="1800" dirty="0" err="1">
                <a:solidFill>
                  <a:srgbClr val="0D0D0D"/>
                </a:solidFill>
                <a:effectLst/>
                <a:latin typeface="Times New Roman" panose="02020603050405020304" pitchFamily="18" charset="0"/>
                <a:ea typeface="Calibri" panose="020F0502020204030204" pitchFamily="34" charset="0"/>
              </a:rPr>
              <a:t>Boniel</a:t>
            </a:r>
            <a:r>
              <a:rPr lang="en-IN" sz="1800" dirty="0">
                <a:solidFill>
                  <a:srgbClr val="0D0D0D"/>
                </a:solidFill>
                <a:effectLst/>
                <a:latin typeface="Times New Roman" panose="02020603050405020304" pitchFamily="18" charset="0"/>
                <a:ea typeface="Calibri" panose="020F0502020204030204" pitchFamily="34" charset="0"/>
              </a:rPr>
              <a:t>-Nissim, Yaniv Efrati &amp; Michal Dolev-Cohen</a:t>
            </a:r>
            <a:r>
              <a:rPr lang="en-IN" sz="1800" b="1" dirty="0">
                <a:solidFill>
                  <a:srgbClr val="0D0D0D"/>
                </a:solidFill>
                <a:effectLst/>
                <a:latin typeface="Times New Roman" panose="02020603050405020304" pitchFamily="18" charset="0"/>
                <a:ea typeface="Calibri" panose="020F0502020204030204" pitchFamily="34" charset="0"/>
              </a:rPr>
              <a:t>. Parental Mediation Regarding Children’s Pornography Exposure: The Role of Parenting Style, Protection Motivation and Gender, </a:t>
            </a:r>
            <a:r>
              <a:rPr lang="en-IN" sz="1800" dirty="0">
                <a:solidFill>
                  <a:srgbClr val="0D0D0D"/>
                </a:solidFill>
                <a:effectLst/>
                <a:latin typeface="Times New Roman" panose="02020603050405020304" pitchFamily="18" charset="0"/>
                <a:ea typeface="Calibri" panose="020F0502020204030204" pitchFamily="34" charset="0"/>
              </a:rPr>
              <a:t>School of Social Sciences and Humanities, Kinneret Academic College, Department of Education and Society and Culture, Beit Berl College, Department of Educational </a:t>
            </a:r>
            <a:r>
              <a:rPr lang="en-IN" sz="1800" dirty="0" err="1">
                <a:solidFill>
                  <a:srgbClr val="0D0D0D"/>
                </a:solidFill>
                <a:effectLst/>
                <a:latin typeface="Times New Roman" panose="02020603050405020304" pitchFamily="18" charset="0"/>
                <a:ea typeface="Calibri" panose="020F0502020204030204" pitchFamily="34" charset="0"/>
              </a:rPr>
              <a:t>Counseling</a:t>
            </a:r>
            <a:r>
              <a:rPr lang="en-IN" sz="1800" dirty="0">
                <a:solidFill>
                  <a:srgbClr val="0D0D0D"/>
                </a:solidFill>
                <a:effectLst/>
                <a:latin typeface="Times New Roman" panose="02020603050405020304" pitchFamily="18" charset="0"/>
                <a:ea typeface="Calibri" panose="020F0502020204030204" pitchFamily="34" charset="0"/>
              </a:rPr>
              <a:t>, (</a:t>
            </a:r>
            <a:r>
              <a:rPr lang="en-IN" sz="1800" b="1" dirty="0">
                <a:solidFill>
                  <a:srgbClr val="0D0D0D"/>
                </a:solidFill>
                <a:effectLst/>
                <a:latin typeface="Times New Roman" panose="02020603050405020304" pitchFamily="18" charset="0"/>
                <a:ea typeface="Calibri" panose="020F0502020204030204" pitchFamily="34" charset="0"/>
              </a:rPr>
              <a:t>2022)</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buNone/>
            </a:pPr>
            <a:r>
              <a:rPr lang="en-IN" sz="1800" b="1" dirty="0">
                <a:solidFill>
                  <a:srgbClr val="0D0D0D"/>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u="sng" dirty="0">
                <a:solidFill>
                  <a:srgbClr val="000000"/>
                </a:solidFill>
                <a:effectLst/>
                <a:latin typeface="Times New Roman" panose="02020603050405020304" pitchFamily="18" charset="0"/>
                <a:ea typeface="Calibri" panose="020F0502020204030204" pitchFamily="34" charset="0"/>
                <a:hlinkClick r:id="rId5"/>
              </a:rPr>
              <a:t>https://pubmed.ncbi.nlm.nih.gov/30925073/</a:t>
            </a: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296695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709212" y="247150"/>
            <a:ext cx="2662200" cy="596520"/>
          </a:xfrm>
          <a:prstGeom prst="rect">
            <a:avLst/>
          </a:prstGeom>
          <a:noFill/>
          <a:ln w="0">
            <a:noFill/>
          </a:ln>
        </p:spPr>
        <p:txBody>
          <a:bodyPr lIns="90000" tIns="45000" rIns="90000" bIns="45000" anchor="t">
            <a:noAutofit/>
          </a:bodyPr>
          <a:lstStyle/>
          <a:p>
            <a:r>
              <a:rPr lang="en-US" sz="3600" b="1" u="none" strike="noStrike" dirty="0">
                <a:solidFill>
                  <a:srgbClr val="000000"/>
                </a:solidFill>
                <a:uFillTx/>
                <a:latin typeface="Times New Roman"/>
                <a:ea typeface="Times New Roman"/>
              </a:rPr>
              <a:t>Introduction</a:t>
            </a:r>
            <a:endParaRPr lang="en-US" sz="3600" b="0" u="none" strike="noStrike" dirty="0">
              <a:solidFill>
                <a:srgbClr val="000000"/>
              </a:solidFill>
              <a:uFillTx/>
              <a:latin typeface="Arial"/>
            </a:endParaRPr>
          </a:p>
        </p:txBody>
      </p:sp>
      <p:sp>
        <p:nvSpPr>
          <p:cNvPr id="14" name="TextBox 13"/>
          <p:cNvSpPr txBox="1"/>
          <p:nvPr/>
        </p:nvSpPr>
        <p:spPr>
          <a:xfrm>
            <a:off x="228600" y="906732"/>
            <a:ext cx="9372600" cy="3920148"/>
          </a:xfrm>
          <a:prstGeom prst="rect">
            <a:avLst/>
          </a:prstGeom>
          <a:noFill/>
          <a:ln w="0">
            <a:noFill/>
          </a:ln>
        </p:spPr>
        <p:txBody>
          <a:bodyPr lIns="90000" tIns="45000" rIns="90000" bIns="45000" anchor="t">
            <a:noAutofit/>
          </a:bodyPr>
          <a:lstStyle/>
          <a:p>
            <a:pPr marL="216000" indent="-216000" algn="just">
              <a:lnSpc>
                <a:spcPct val="115000"/>
              </a:lnSpc>
              <a:spcBef>
                <a:spcPts val="1191"/>
              </a:spcBef>
              <a:spcAft>
                <a:spcPts val="992"/>
              </a:spcAft>
              <a:buClr>
                <a:srgbClr val="000000"/>
              </a:buClr>
              <a:buSzPct val="45000"/>
              <a:buFont typeface="Wingdings" charset="2"/>
              <a:buChar char=""/>
            </a:pPr>
            <a:r>
              <a:rPr lang="en-US" dirty="0">
                <a:solidFill>
                  <a:srgbClr val="000000"/>
                </a:solidFill>
                <a:latin typeface="Times New Roman"/>
                <a:ea typeface="Times New Roman"/>
              </a:rPr>
              <a:t>C</a:t>
            </a:r>
            <a:r>
              <a:rPr lang="en-US" sz="1800" b="0" u="none" strike="noStrike" dirty="0">
                <a:solidFill>
                  <a:srgbClr val="000000"/>
                </a:solidFill>
                <a:uFillTx/>
                <a:latin typeface="Times New Roman"/>
                <a:ea typeface="Times New Roman"/>
              </a:rPr>
              <a:t>hildren are exposed to online risks like inappropriate content, excessive screen time, and cybersecurity threats</a:t>
            </a:r>
            <a:endParaRPr lang="en-US" sz="1800" b="0" u="none" strike="noStrike" dirty="0">
              <a:solidFill>
                <a:srgbClr val="000000"/>
              </a:solidFill>
              <a:uFillTx/>
              <a:latin typeface="Arial"/>
            </a:endParaRPr>
          </a:p>
          <a:p>
            <a:pPr marL="216000" indent="-216000" algn="just">
              <a:lnSpc>
                <a:spcPct val="115000"/>
              </a:lnSpc>
              <a:spcBef>
                <a:spcPts val="1191"/>
              </a:spcBef>
              <a:spcAft>
                <a:spcPts val="992"/>
              </a:spcAft>
              <a:buClr>
                <a:srgbClr val="000000"/>
              </a:buClr>
              <a:buSzPct val="45000"/>
              <a:buFont typeface="Wingdings" charset="2"/>
              <a:buChar char=""/>
            </a:pPr>
            <a:r>
              <a:rPr lang="en-US" sz="1800" b="0" u="none" strike="noStrike" dirty="0">
                <a:solidFill>
                  <a:srgbClr val="000000"/>
                </a:solidFill>
                <a:uFillTx/>
                <a:latin typeface="Times New Roman"/>
                <a:ea typeface="Times New Roman"/>
              </a:rPr>
              <a:t>Existing parental control solutions are either too complex, lack real-time monitoring, or can be easily bypassed</a:t>
            </a:r>
            <a:endParaRPr lang="en-US" sz="1800" b="0" u="none" strike="noStrike" dirty="0">
              <a:solidFill>
                <a:srgbClr val="000000"/>
              </a:solidFill>
              <a:uFillTx/>
              <a:latin typeface="Arial"/>
            </a:endParaRPr>
          </a:p>
          <a:p>
            <a:pPr algn="just">
              <a:lnSpc>
                <a:spcPct val="100000"/>
              </a:lnSpc>
              <a:spcBef>
                <a:spcPts val="1191"/>
              </a:spcBef>
              <a:spcAft>
                <a:spcPts val="992"/>
              </a:spcAft>
            </a:pPr>
            <a:r>
              <a:rPr lang="en-US" sz="1800" b="1" u="none" strike="noStrike" dirty="0">
                <a:solidFill>
                  <a:srgbClr val="000000"/>
                </a:solidFill>
                <a:uFillTx/>
                <a:latin typeface="Times New Roman"/>
                <a:ea typeface="Times New Roman"/>
              </a:rPr>
              <a:t>Motivation</a:t>
            </a:r>
            <a:r>
              <a:rPr lang="en-US" sz="1800" b="0" u="none" strike="noStrike" dirty="0">
                <a:solidFill>
                  <a:srgbClr val="000000"/>
                </a:solidFill>
                <a:uFillTx/>
                <a:latin typeface="Times New Roman"/>
                <a:ea typeface="Times New Roman"/>
              </a:rPr>
              <a:t>: </a:t>
            </a:r>
            <a:endParaRPr lang="en-US" sz="1800" b="0" u="none" strike="noStrike" dirty="0">
              <a:solidFill>
                <a:srgbClr val="000000"/>
              </a:solidFill>
              <a:uFillTx/>
              <a:latin typeface="Arial"/>
            </a:endParaRPr>
          </a:p>
          <a:p>
            <a:pPr marL="216000" indent="-216000" algn="just">
              <a:lnSpc>
                <a:spcPct val="100000"/>
              </a:lnSpc>
              <a:spcBef>
                <a:spcPts val="1191"/>
              </a:spcBef>
              <a:spcAft>
                <a:spcPts val="992"/>
              </a:spcAft>
              <a:buClr>
                <a:srgbClr val="000000"/>
              </a:buClr>
              <a:buSzPct val="45000"/>
              <a:buFont typeface="Wingdings" charset="2"/>
              <a:buChar char=""/>
            </a:pPr>
            <a:r>
              <a:rPr lang="en-US" sz="1800" b="0" u="none" strike="noStrike" dirty="0">
                <a:solidFill>
                  <a:srgbClr val="000000"/>
                </a:solidFill>
                <a:uFillTx/>
                <a:latin typeface="Times New Roman"/>
                <a:ea typeface="Times New Roman"/>
              </a:rPr>
              <a:t>The widespread use of smartphones among children has led to concerns about excessive screen time, exposure to inappropriate content, and online threats.</a:t>
            </a:r>
            <a:endParaRPr lang="en-US" sz="1800" b="0" u="none" strike="noStrike" dirty="0">
              <a:solidFill>
                <a:srgbClr val="000000"/>
              </a:solidFill>
              <a:uFillTx/>
              <a:latin typeface="Arial"/>
            </a:endParaRPr>
          </a:p>
          <a:p>
            <a:pPr marL="216000" indent="-216000" algn="just">
              <a:lnSpc>
                <a:spcPct val="100000"/>
              </a:lnSpc>
              <a:spcBef>
                <a:spcPts val="1191"/>
              </a:spcBef>
              <a:spcAft>
                <a:spcPts val="992"/>
              </a:spcAft>
              <a:buClr>
                <a:srgbClr val="000000"/>
              </a:buClr>
              <a:buSzPct val="45000"/>
              <a:buFont typeface="Wingdings" charset="2"/>
              <a:buChar char=""/>
            </a:pPr>
            <a:r>
              <a:rPr lang="en-US" sz="1800" b="0" u="none" strike="noStrike" dirty="0">
                <a:solidFill>
                  <a:srgbClr val="000000"/>
                </a:solidFill>
                <a:uFillTx/>
                <a:latin typeface="Times New Roman"/>
                <a:ea typeface="Times New Roman"/>
              </a:rPr>
              <a:t>There is a need for a comprehensive and user-friendly solution that enables parents to remotely monitor and control their child’s device usage in real time</a:t>
            </a:r>
            <a:endParaRPr lang="en-US" sz="1800" b="0" u="none" strike="noStrike" dirty="0">
              <a:solidFill>
                <a:srgbClr val="000000"/>
              </a:solidFill>
              <a:uFillTx/>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28600" y="446760"/>
            <a:ext cx="9372600" cy="5268240"/>
          </a:xfrm>
          <a:prstGeom prst="rect">
            <a:avLst/>
          </a:prstGeom>
          <a:noFill/>
          <a:ln w="0">
            <a:noFill/>
          </a:ln>
        </p:spPr>
        <p:txBody>
          <a:bodyPr lIns="90000" tIns="45000" rIns="90000" bIns="45000" anchor="t">
            <a:noAutofit/>
          </a:bodyPr>
          <a:lstStyle/>
          <a:p>
            <a:pPr algn="just">
              <a:spcBef>
                <a:spcPts val="1191"/>
              </a:spcBef>
              <a:spcAft>
                <a:spcPts val="992"/>
              </a:spcAft>
            </a:pPr>
            <a:r>
              <a:rPr lang="en-US" sz="1800" b="1" u="none" strike="noStrike" dirty="0">
                <a:solidFill>
                  <a:srgbClr val="000000"/>
                </a:solidFill>
                <a:uFillTx/>
                <a:latin typeface="Times New Roman"/>
                <a:ea typeface="Times New Roman"/>
              </a:rPr>
              <a:t>Objectives:</a:t>
            </a:r>
            <a:endParaRPr lang="en-US" sz="1800" b="0" u="none" strike="noStrike" dirty="0">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lang="en-US" sz="1800" b="0" u="none" strike="noStrike" dirty="0">
                <a:solidFill>
                  <a:srgbClr val="000000"/>
                </a:solidFill>
                <a:uFillTx/>
                <a:latin typeface="times new roman"/>
              </a:rPr>
              <a:t>Develop a web-based admin panel where parents can monitor and manage their child’s smartphone usage.</a:t>
            </a:r>
            <a:endParaRPr lang="en-US" sz="1800" b="0" u="none" strike="noStrike" dirty="0">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lang="en-US" sz="1800" b="0" u="none" strike="noStrike" dirty="0">
                <a:solidFill>
                  <a:srgbClr val="000000"/>
                </a:solidFill>
                <a:uFillTx/>
                <a:latin typeface="times new roman"/>
              </a:rPr>
              <a:t>Create a mobile application that enforces restrictions, monitors usage, and syncs data with the admin panel.</a:t>
            </a:r>
            <a:endParaRPr lang="en-US" sz="1800" b="0" u="none" strike="noStrike" dirty="0">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lang="en-US" sz="1800" b="0" u="none" strike="noStrike" dirty="0">
                <a:solidFill>
                  <a:srgbClr val="000000"/>
                </a:solidFill>
                <a:uFillTx/>
                <a:latin typeface="times new roman"/>
              </a:rPr>
              <a:t>Provide real-time insights and controls, including app usage tracking, content filtering, and screen time management.</a:t>
            </a:r>
            <a:endParaRPr lang="en-US" sz="1800" b="0" u="none" strike="noStrike" dirty="0">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lang="en-US" sz="1800" b="0" u="none" strike="noStrike" dirty="0">
                <a:solidFill>
                  <a:srgbClr val="000000"/>
                </a:solidFill>
                <a:uFillTx/>
                <a:latin typeface="times new roman"/>
              </a:rPr>
              <a:t>Ensure security and ease of use, allowing parents to effectively regulate device usage without complex configurations</a:t>
            </a:r>
            <a:r>
              <a:rPr lang="en-US" sz="1000" b="0" u="none" strike="noStrike" dirty="0">
                <a:solidFill>
                  <a:srgbClr val="000000"/>
                </a:solidFill>
                <a:uFillTx/>
                <a:latin typeface="times new roman"/>
              </a:rPr>
              <a:t>.</a:t>
            </a:r>
            <a:endParaRPr lang="en-US" sz="1000" b="0" u="none" strike="noStrike" dirty="0">
              <a:solidFill>
                <a:srgbClr val="000000"/>
              </a:solidFill>
              <a:uFillTx/>
              <a:latin typeface="Arial"/>
            </a:endParaRPr>
          </a:p>
          <a:p>
            <a:endParaRPr lang="en-US" sz="1000" b="0" u="none" strike="noStrike" dirty="0">
              <a:solidFill>
                <a:srgbClr val="000000"/>
              </a:solidFill>
              <a:uFillTx/>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13840" y="685800"/>
            <a:ext cx="9387360" cy="4532586"/>
          </a:xfrm>
          <a:prstGeom prst="rect">
            <a:avLst/>
          </a:prstGeom>
          <a:noFill/>
          <a:ln w="0">
            <a:noFill/>
          </a:ln>
        </p:spPr>
        <p:txBody>
          <a:bodyPr lIns="90000" tIns="45000" rIns="90000" bIns="45000" anchor="t">
            <a:noAutofit/>
          </a:bodyPr>
          <a:lstStyle/>
          <a:p>
            <a:pPr algn="just">
              <a:spcBef>
                <a:spcPts val="1191"/>
              </a:spcBef>
              <a:spcAft>
                <a:spcPts val="992"/>
              </a:spcAft>
            </a:pPr>
            <a:r>
              <a:rPr lang="en-US" sz="1800" b="1" u="none" strike="noStrike" dirty="0">
                <a:solidFill>
                  <a:srgbClr val="000000"/>
                </a:solidFill>
                <a:uFillTx/>
                <a:latin typeface="Times New Roman" panose="02020603050405020304" pitchFamily="18" charset="0"/>
                <a:cs typeface="Times New Roman" panose="02020603050405020304" pitchFamily="18" charset="0"/>
              </a:rPr>
              <a:t>Existing solutions in the real world:</a:t>
            </a:r>
          </a:p>
          <a:p>
            <a:pPr marL="285750" indent="-285750" algn="just">
              <a:spcBef>
                <a:spcPts val="1191"/>
              </a:spcBef>
              <a:spcAft>
                <a:spcPts val="992"/>
              </a:spcAft>
              <a:buFont typeface="Arial" panose="020B0604020202020204" pitchFamily="34" charset="0"/>
              <a:buChar char="•"/>
            </a:pPr>
            <a:r>
              <a:rPr lang="en-US" sz="1800" b="0" u="none" strike="noStrike" dirty="0">
                <a:solidFill>
                  <a:srgbClr val="000000"/>
                </a:solidFill>
                <a:uFillTx/>
                <a:latin typeface="Times New Roman"/>
              </a:rPr>
              <a:t>Various parental control applications exist, such as Google Family Link, Norton Family, and </a:t>
            </a:r>
            <a:r>
              <a:rPr lang="en-US" sz="1800" b="0" u="none" strike="noStrike" dirty="0" err="1">
                <a:solidFill>
                  <a:srgbClr val="000000"/>
                </a:solidFill>
                <a:uFillTx/>
                <a:latin typeface="Times New Roman"/>
              </a:rPr>
              <a:t>Qustodio</a:t>
            </a:r>
            <a:r>
              <a:rPr lang="en-US" sz="1800" b="0" u="none" strike="noStrike" dirty="0">
                <a:solidFill>
                  <a:srgbClr val="000000"/>
                </a:solidFill>
                <a:uFillTx/>
                <a:latin typeface="Times New Roman"/>
              </a:rPr>
              <a:t>.</a:t>
            </a:r>
            <a:endParaRPr lang="en-US" sz="1800" b="0" u="none" strike="noStrike" dirty="0">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lang="en-US" sz="1800" b="0" u="none" strike="noStrike" dirty="0">
                <a:solidFill>
                  <a:srgbClr val="000000"/>
                </a:solidFill>
                <a:uFillTx/>
                <a:latin typeface="Times New Roman"/>
              </a:rPr>
              <a:t>These solutions provide app blocking, screen time limits, and web filtering to restrict inappropriate content.</a:t>
            </a:r>
            <a:endParaRPr lang="en-US" sz="1800" b="0" u="none" strike="noStrike" dirty="0">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lang="en-US" sz="1800" b="0" u="none" strike="noStrike" dirty="0">
                <a:solidFill>
                  <a:srgbClr val="000000"/>
                </a:solidFill>
                <a:uFillTx/>
                <a:latin typeface="Times New Roman"/>
              </a:rPr>
              <a:t>Some solutions integrate AI for monitoring and content categorization.</a:t>
            </a:r>
            <a:endParaRPr lang="en-US" sz="1800" b="0" u="none" strike="noStrike" dirty="0">
              <a:solidFill>
                <a:srgbClr val="000000"/>
              </a:solidFill>
              <a:uFillTx/>
              <a:latin typeface="Arial"/>
            </a:endParaRPr>
          </a:p>
          <a:p>
            <a:pPr algn="just">
              <a:spcBef>
                <a:spcPts val="1191"/>
              </a:spcBef>
              <a:spcAft>
                <a:spcPts val="992"/>
              </a:spcAft>
            </a:pPr>
            <a:r>
              <a:rPr lang="en-US" sz="1800" b="1" u="none" strike="noStrike" dirty="0">
                <a:solidFill>
                  <a:srgbClr val="000000"/>
                </a:solidFill>
                <a:uFillTx/>
                <a:latin typeface="Times New Roman"/>
              </a:rPr>
              <a:t>Issues present in the surveyed solutions:</a:t>
            </a:r>
            <a:endParaRPr lang="en-US" sz="1800" b="0" u="none" strike="noStrike" dirty="0">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lang="en-US" sz="1800" b="0" u="none" strike="noStrike" dirty="0">
                <a:solidFill>
                  <a:srgbClr val="000000"/>
                </a:solidFill>
                <a:uFillTx/>
                <a:latin typeface="Times New Roman"/>
              </a:rPr>
              <a:t>Many existing solutions are complicated to set up and require extensive technical knowledge.</a:t>
            </a:r>
            <a:endParaRPr lang="en-US" sz="1800" b="0" u="none" strike="noStrike" dirty="0">
              <a:solidFill>
                <a:srgbClr val="000000"/>
              </a:solidFill>
              <a:uFillTx/>
              <a:latin typeface="Arial"/>
            </a:endParaRPr>
          </a:p>
          <a:p>
            <a:pPr marL="216000" indent="-216000" algn="just">
              <a:spcBef>
                <a:spcPts val="1191"/>
              </a:spcBef>
              <a:spcAft>
                <a:spcPts val="992"/>
              </a:spcAft>
              <a:buClr>
                <a:srgbClr val="000000"/>
              </a:buClr>
              <a:buSzPct val="45000"/>
              <a:buFont typeface="Wingdings" charset="2"/>
              <a:buChar char=""/>
            </a:pPr>
            <a:r>
              <a:rPr lang="en-US" sz="1800" b="0" u="none" strike="noStrike" dirty="0">
                <a:solidFill>
                  <a:srgbClr val="000000"/>
                </a:solidFill>
                <a:uFillTx/>
                <a:latin typeface="Times New Roman"/>
              </a:rPr>
              <a:t>Limited real-time monitoring capabilities in free versions, requiring paid subscriptions for full functionality.</a:t>
            </a:r>
            <a:endParaRPr lang="en-US" sz="1800" b="0" u="none" strike="noStrike" dirty="0">
              <a:solidFill>
                <a:srgbClr val="000000"/>
              </a:solidFill>
              <a:uFillTx/>
              <a:latin typeface="Arial"/>
            </a:endParaRPr>
          </a:p>
          <a:p>
            <a:endParaRPr lang="en-US" sz="1800" b="0" u="none" strike="noStrike" dirty="0">
              <a:solidFill>
                <a:srgbClr val="000000"/>
              </a:solidFill>
              <a:uFillTx/>
              <a:latin typeface="Arial"/>
            </a:endParaRPr>
          </a:p>
          <a:p>
            <a:endParaRPr lang="en-US" sz="1800" b="0" u="none" strike="noStrike" dirty="0">
              <a:solidFill>
                <a:srgbClr val="000000"/>
              </a:solidFill>
              <a:uFillTx/>
              <a:latin typeface="Arial"/>
            </a:endParaRPr>
          </a:p>
          <a:p>
            <a:endParaRPr lang="en-US" sz="1800" b="0" u="none" strike="noStrike" dirty="0">
              <a:solidFill>
                <a:srgbClr val="000000"/>
              </a:solidFill>
              <a:uFillTx/>
              <a:latin typeface="Arial"/>
            </a:endParaRPr>
          </a:p>
        </p:txBody>
      </p:sp>
      <p:sp>
        <p:nvSpPr>
          <p:cNvPr id="3" name="TextBox 2">
            <a:extLst>
              <a:ext uri="{FF2B5EF4-FFF2-40B4-BE49-F238E27FC236}">
                <a16:creationId xmlns:a16="http://schemas.microsoft.com/office/drawing/2014/main" id="{72BA8C44-F1CF-B528-692B-7A341C4AE312}"/>
              </a:ext>
            </a:extLst>
          </p:cNvPr>
          <p:cNvSpPr txBox="1"/>
          <p:nvPr/>
        </p:nvSpPr>
        <p:spPr>
          <a:xfrm>
            <a:off x="3311765" y="130074"/>
            <a:ext cx="5041024" cy="646331"/>
          </a:xfrm>
          <a:prstGeom prst="rect">
            <a:avLst/>
          </a:prstGeom>
          <a:noFill/>
        </p:spPr>
        <p:txBody>
          <a:bodyPr wrap="square">
            <a:spAutoFit/>
          </a:bodyPr>
          <a:lstStyle/>
          <a:p>
            <a:r>
              <a:rPr lang="en-US" sz="3600" b="1" dirty="0">
                <a:solidFill>
                  <a:srgbClr val="000000"/>
                </a:solidFill>
                <a:latin typeface="Times New Roman"/>
              </a:rPr>
              <a:t>Literature Survey</a:t>
            </a:r>
            <a:endParaRPr lang="en-US" sz="3600" b="0" u="none" strike="noStrike" dirty="0">
              <a:solidFill>
                <a:srgbClr val="000000"/>
              </a:solidFill>
              <a:uFillTx/>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6C443-3974-2986-2477-80D1B9D4C80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F50E2FB-F1DE-CC9F-7669-D0A77790FD4B}"/>
              </a:ext>
            </a:extLst>
          </p:cNvPr>
          <p:cNvSpPr>
            <a:spLocks noGrp="1"/>
          </p:cNvSpPr>
          <p:nvPr>
            <p:ph type="subTitle"/>
          </p:nvPr>
        </p:nvSpPr>
        <p:spPr/>
        <p:txBody>
          <a:bodyPr/>
          <a:lstStyle/>
          <a:p>
            <a:endParaRPr lang="en-IN"/>
          </a:p>
        </p:txBody>
      </p:sp>
      <p:sp>
        <p:nvSpPr>
          <p:cNvPr id="2" name="Title 1">
            <a:extLst>
              <a:ext uri="{FF2B5EF4-FFF2-40B4-BE49-F238E27FC236}">
                <a16:creationId xmlns:a16="http://schemas.microsoft.com/office/drawing/2014/main" id="{406B43FB-479A-65CD-33D0-87016E13CC7B}"/>
              </a:ext>
            </a:extLst>
          </p:cNvPr>
          <p:cNvSpPr>
            <a:spLocks noGrp="1"/>
          </p:cNvSpPr>
          <p:nvPr>
            <p:ph type="title"/>
          </p:nvPr>
        </p:nvSpPr>
        <p:spPr/>
        <p:txBody>
          <a:bodyPr/>
          <a:lstStyle/>
          <a:p>
            <a:endParaRPr lang="en-IN"/>
          </a:p>
        </p:txBody>
      </p:sp>
      <p:graphicFrame>
        <p:nvGraphicFramePr>
          <p:cNvPr id="4" name="Table 3">
            <a:extLst>
              <a:ext uri="{FF2B5EF4-FFF2-40B4-BE49-F238E27FC236}">
                <a16:creationId xmlns:a16="http://schemas.microsoft.com/office/drawing/2014/main" id="{9CFFE9E1-C27B-02CA-B510-8414089383F9}"/>
              </a:ext>
            </a:extLst>
          </p:cNvPr>
          <p:cNvGraphicFramePr>
            <a:graphicFrameLocks noGrp="1"/>
          </p:cNvGraphicFramePr>
          <p:nvPr>
            <p:extLst>
              <p:ext uri="{D42A27DB-BD31-4B8C-83A1-F6EECF244321}">
                <p14:modId xmlns:p14="http://schemas.microsoft.com/office/powerpoint/2010/main" val="1085051867"/>
              </p:ext>
            </p:extLst>
          </p:nvPr>
        </p:nvGraphicFramePr>
        <p:xfrm>
          <a:off x="504000" y="226080"/>
          <a:ext cx="9071640" cy="5519871"/>
        </p:xfrm>
        <a:graphic>
          <a:graphicData uri="http://schemas.openxmlformats.org/drawingml/2006/table">
            <a:tbl>
              <a:tblPr firstRow="1" bandRow="1">
                <a:tableStyleId>{5C22544A-7EE6-4342-B048-85BDC9FD1C3A}</a:tableStyleId>
              </a:tblPr>
              <a:tblGrid>
                <a:gridCol w="749359">
                  <a:extLst>
                    <a:ext uri="{9D8B030D-6E8A-4147-A177-3AD203B41FA5}">
                      <a16:colId xmlns:a16="http://schemas.microsoft.com/office/drawing/2014/main" val="2453658084"/>
                    </a:ext>
                  </a:extLst>
                </a:gridCol>
                <a:gridCol w="1805151">
                  <a:extLst>
                    <a:ext uri="{9D8B030D-6E8A-4147-A177-3AD203B41FA5}">
                      <a16:colId xmlns:a16="http://schemas.microsoft.com/office/drawing/2014/main" val="2694660724"/>
                    </a:ext>
                  </a:extLst>
                </a:gridCol>
                <a:gridCol w="2577662">
                  <a:extLst>
                    <a:ext uri="{9D8B030D-6E8A-4147-A177-3AD203B41FA5}">
                      <a16:colId xmlns:a16="http://schemas.microsoft.com/office/drawing/2014/main" val="1512008123"/>
                    </a:ext>
                  </a:extLst>
                </a:gridCol>
                <a:gridCol w="3939468">
                  <a:extLst>
                    <a:ext uri="{9D8B030D-6E8A-4147-A177-3AD203B41FA5}">
                      <a16:colId xmlns:a16="http://schemas.microsoft.com/office/drawing/2014/main" val="1801759178"/>
                    </a:ext>
                  </a:extLst>
                </a:gridCol>
              </a:tblGrid>
              <a:tr h="362659">
                <a:tc>
                  <a:txBody>
                    <a:bodyPr/>
                    <a:lstStyle/>
                    <a:p>
                      <a:pPr algn="ctr"/>
                      <a:r>
                        <a:rPr lang="en-US" dirty="0"/>
                        <a:t>Sr. No</a:t>
                      </a:r>
                      <a:endParaRPr lang="en-IN" dirty="0"/>
                    </a:p>
                  </a:txBody>
                  <a:tcPr/>
                </a:tc>
                <a:tc>
                  <a:txBody>
                    <a:bodyPr/>
                    <a:lstStyle/>
                    <a:p>
                      <a:pPr algn="ctr"/>
                      <a:r>
                        <a:rPr lang="en-US" dirty="0"/>
                        <a:t>Authors</a:t>
                      </a:r>
                      <a:endParaRPr lang="en-IN" dirty="0"/>
                    </a:p>
                  </a:txBody>
                  <a:tcPr/>
                </a:tc>
                <a:tc>
                  <a:txBody>
                    <a:bodyPr/>
                    <a:lstStyle/>
                    <a:p>
                      <a:pPr algn="ctr"/>
                      <a:r>
                        <a:rPr lang="en-US" dirty="0"/>
                        <a:t>Title</a:t>
                      </a:r>
                      <a:endParaRPr lang="en-IN" dirty="0"/>
                    </a:p>
                  </a:txBody>
                  <a:tcPr/>
                </a:tc>
                <a:tc>
                  <a:txBody>
                    <a:bodyPr/>
                    <a:lstStyle/>
                    <a:p>
                      <a:pPr algn="ctr"/>
                      <a:r>
                        <a:rPr lang="en-US" dirty="0"/>
                        <a:t>Abstract</a:t>
                      </a:r>
                      <a:endParaRPr lang="en-IN" dirty="0"/>
                    </a:p>
                  </a:txBody>
                  <a:tcPr/>
                </a:tc>
                <a:extLst>
                  <a:ext uri="{0D108BD9-81ED-4DB2-BD59-A6C34878D82A}">
                    <a16:rowId xmlns:a16="http://schemas.microsoft.com/office/drawing/2014/main" val="2148810149"/>
                  </a:ext>
                </a:extLst>
              </a:tr>
              <a:tr h="1964119">
                <a:tc>
                  <a:txBody>
                    <a:bodyPr/>
                    <a:lstStyle/>
                    <a:p>
                      <a:pPr algn="ctr"/>
                      <a:r>
                        <a:rPr lang="en-US" dirty="0"/>
                        <a:t>1.</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uFillTx/>
                          <a:latin typeface="+mn-lt"/>
                        </a:rPr>
                        <a:t>Xiaoqin Zhu, Chen Deng, </a:t>
                      </a:r>
                      <a:r>
                        <a:rPr lang="en-US" sz="1800" b="0" u="none" strike="noStrike" dirty="0" err="1">
                          <a:solidFill>
                            <a:srgbClr val="000000"/>
                          </a:solidFill>
                          <a:uFillTx/>
                          <a:latin typeface="+mn-lt"/>
                        </a:rPr>
                        <a:t>Wanyue</a:t>
                      </a:r>
                      <a:r>
                        <a:rPr lang="en-US" sz="1800" b="0" u="none" strike="noStrike" dirty="0">
                          <a:solidFill>
                            <a:srgbClr val="000000"/>
                          </a:solidFill>
                          <a:uFillTx/>
                          <a:latin typeface="+mn-lt"/>
                        </a:rPr>
                        <a:t> Bai</a:t>
                      </a:r>
                      <a:endParaRPr lang="en-IN" sz="1800" dirty="0"/>
                    </a:p>
                    <a:p>
                      <a:pPr algn="ct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uFillTx/>
                          <a:latin typeface="+mn-lt"/>
                        </a:rPr>
                        <a:t>“Parental control and adolescent internet addiction: the moderating effect of parent child relationships.”</a:t>
                      </a:r>
                      <a:endParaRPr lang="en-IN" sz="1800" b="0" dirty="0"/>
                    </a:p>
                    <a:p>
                      <a:pPr algn="ctr"/>
                      <a:endParaRPr lang="en-IN" dirty="0"/>
                    </a:p>
                  </a:txBody>
                  <a:tcPr anchor="ctr"/>
                </a:tc>
                <a:tc>
                  <a:txBody>
                    <a:bodyPr/>
                    <a:lstStyle/>
                    <a:p>
                      <a:pPr algn="ctr"/>
                      <a:endParaRPr lang="en-IN" dirty="0"/>
                    </a:p>
                  </a:txBody>
                  <a:tcPr anchor="ctr"/>
                </a:tc>
                <a:extLst>
                  <a:ext uri="{0D108BD9-81ED-4DB2-BD59-A6C34878D82A}">
                    <a16:rowId xmlns:a16="http://schemas.microsoft.com/office/drawing/2014/main" val="888910255"/>
                  </a:ext>
                </a:extLst>
              </a:tr>
              <a:tr h="1574516">
                <a:tc>
                  <a:txBody>
                    <a:bodyPr/>
                    <a:lstStyle/>
                    <a:p>
                      <a:pPr algn="ctr"/>
                      <a:r>
                        <a:rPr lang="en-US" dirty="0"/>
                        <a:t>2.</a:t>
                      </a:r>
                      <a:endParaRPr lang="en-IN" dirty="0"/>
                    </a:p>
                  </a:txBody>
                  <a:tcPr anchor="ctr"/>
                </a:tc>
                <a:tc>
                  <a:txBody>
                    <a:bodyPr/>
                    <a:lstStyle/>
                    <a:p>
                      <a:pPr marL="0" marR="0" lvl="0" indent="0" algn="ctr" defTabSz="378013" rtl="0" eaLnBrk="1" fontAlgn="auto" latinLnBrk="0" hangingPunct="1">
                        <a:lnSpc>
                          <a:spcPct val="100000"/>
                        </a:lnSpc>
                        <a:spcBef>
                          <a:spcPts val="0"/>
                        </a:spcBef>
                        <a:spcAft>
                          <a:spcPts val="0"/>
                        </a:spcAft>
                        <a:buClrTx/>
                        <a:buSzTx/>
                        <a:buFontTx/>
                        <a:buNone/>
                        <a:tabLst/>
                        <a:defRPr/>
                      </a:pPr>
                      <a:r>
                        <a:rPr lang="en-US" sz="1600" b="0" u="none" strike="noStrike" dirty="0">
                          <a:solidFill>
                            <a:srgbClr val="000000"/>
                          </a:solidFill>
                          <a:uFillTx/>
                          <a:latin typeface="+mn-lt"/>
                        </a:rPr>
                        <a:t>Wendy S. </a:t>
                      </a:r>
                      <a:r>
                        <a:rPr lang="en-US" sz="1600" b="0" u="none" strike="noStrike" dirty="0" err="1">
                          <a:solidFill>
                            <a:srgbClr val="000000"/>
                          </a:solidFill>
                          <a:uFillTx/>
                          <a:latin typeface="+mn-lt"/>
                        </a:rPr>
                        <a:t>Grolnick</a:t>
                      </a:r>
                      <a:r>
                        <a:rPr lang="en-US" sz="1600" b="0" u="none" strike="noStrike" dirty="0">
                          <a:solidFill>
                            <a:srgbClr val="000000"/>
                          </a:solidFill>
                          <a:uFillTx/>
                          <a:latin typeface="+mn-lt"/>
                        </a:rPr>
                        <a:t>, Eva M. Pomerantz</a:t>
                      </a:r>
                      <a:endParaRPr lang="en-IN" sz="1600" dirty="0"/>
                    </a:p>
                    <a:p>
                      <a:pPr algn="ctr"/>
                      <a:endParaRPr lang="en-IN" dirty="0"/>
                    </a:p>
                  </a:txBody>
                  <a:tcPr anchor="ctr"/>
                </a:tc>
                <a:tc>
                  <a:txBody>
                    <a:bodyPr/>
                    <a:lstStyle/>
                    <a:p>
                      <a:pPr marL="0" marR="0" lvl="0" indent="0" algn="ctr" defTabSz="378013"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“Issues and Challenges in Studying Parental Control: Toward a New Conceptualization”</a:t>
                      </a:r>
                    </a:p>
                    <a:p>
                      <a:pPr algn="ctr"/>
                      <a:endParaRPr lang="en-IN" dirty="0"/>
                    </a:p>
                  </a:txBody>
                  <a:tcPr anchor="ctr"/>
                </a:tc>
                <a:tc>
                  <a:txBody>
                    <a:bodyPr/>
                    <a:lstStyle/>
                    <a:p>
                      <a:endParaRPr lang="en-IN" dirty="0"/>
                    </a:p>
                  </a:txBody>
                  <a:tcPr anchor="ctr"/>
                </a:tc>
                <a:extLst>
                  <a:ext uri="{0D108BD9-81ED-4DB2-BD59-A6C34878D82A}">
                    <a16:rowId xmlns:a16="http://schemas.microsoft.com/office/drawing/2014/main" val="864643879"/>
                  </a:ext>
                </a:extLst>
              </a:tr>
              <a:tr h="1618577">
                <a:tc>
                  <a:txBody>
                    <a:bodyPr/>
                    <a:lstStyle/>
                    <a:p>
                      <a:pPr algn="ctr"/>
                      <a:r>
                        <a:rPr lang="en-US" dirty="0"/>
                        <a:t>3.</a:t>
                      </a:r>
                      <a:endParaRPr lang="en-IN" dirty="0"/>
                    </a:p>
                  </a:txBody>
                  <a:tcPr anchor="ctr"/>
                </a:tc>
                <a:tc>
                  <a:txBody>
                    <a:bodyPr/>
                    <a:lstStyle/>
                    <a:p>
                      <a:pPr marL="0" marR="0" lvl="0" indent="0" algn="ctr" defTabSz="378013" rtl="0" eaLnBrk="1" fontAlgn="auto" latinLnBrk="0" hangingPunct="1">
                        <a:lnSpc>
                          <a:spcPct val="100000"/>
                        </a:lnSpc>
                        <a:spcBef>
                          <a:spcPts val="0"/>
                        </a:spcBef>
                        <a:spcAft>
                          <a:spcPts val="0"/>
                        </a:spcAft>
                        <a:buClrTx/>
                        <a:buSzTx/>
                        <a:buFontTx/>
                        <a:buNone/>
                        <a:tabLst/>
                        <a:defRPr/>
                      </a:pPr>
                      <a:r>
                        <a:rPr lang="en-US" sz="1600" b="0" u="none" strike="noStrike" dirty="0">
                          <a:solidFill>
                            <a:srgbClr val="000000"/>
                          </a:solidFill>
                          <a:uFillTx/>
                          <a:latin typeface="+mn-lt"/>
                        </a:rPr>
                        <a:t>Wesley Sanders, Justin Parent, Rex Forehand</a:t>
                      </a:r>
                      <a:endParaRPr lang="en-IN" sz="1600" dirty="0"/>
                    </a:p>
                    <a:p>
                      <a:pPr algn="ctr"/>
                      <a:endParaRPr lang="en-IN" dirty="0"/>
                    </a:p>
                  </a:txBody>
                  <a:tcPr anchor="ctr"/>
                </a:tc>
                <a:tc>
                  <a:txBody>
                    <a:bodyPr/>
                    <a:lstStyle/>
                    <a:p>
                      <a:pPr marL="0" marR="0" lvl="0" indent="0" algn="ctr" defTabSz="378013" rtl="0" eaLnBrk="1" fontAlgn="auto" latinLnBrk="0" hangingPunct="1">
                        <a:lnSpc>
                          <a:spcPct val="100000"/>
                        </a:lnSpc>
                        <a:spcBef>
                          <a:spcPts val="0"/>
                        </a:spcBef>
                        <a:spcAft>
                          <a:spcPts val="0"/>
                        </a:spcAft>
                        <a:buClrTx/>
                        <a:buSzTx/>
                        <a:buFontTx/>
                        <a:buNone/>
                        <a:tabLst/>
                        <a:defRPr/>
                      </a:pPr>
                      <a:r>
                        <a:rPr lang="en-US" sz="1600" b="0" u="none" strike="noStrike" dirty="0">
                          <a:solidFill>
                            <a:srgbClr val="000000"/>
                          </a:solidFill>
                          <a:uFillTx/>
                          <a:latin typeface="+mn-lt"/>
                        </a:rPr>
                        <a:t>“Parenting to Reduce Child Screen Time: A Feasibility Pilot Study’’</a:t>
                      </a:r>
                      <a:endParaRPr lang="en-IN" sz="1600" b="0" dirty="0"/>
                    </a:p>
                    <a:p>
                      <a:pPr algn="ctr"/>
                      <a:endParaRPr lang="en-IN" dirty="0"/>
                    </a:p>
                  </a:txBody>
                  <a:tcPr anchor="ctr"/>
                </a:tc>
                <a:tc>
                  <a:txBody>
                    <a:bodyPr/>
                    <a:lstStyle/>
                    <a:p>
                      <a:endParaRPr lang="en-IN" dirty="0"/>
                    </a:p>
                  </a:txBody>
                  <a:tcPr anchor="ctr"/>
                </a:tc>
                <a:extLst>
                  <a:ext uri="{0D108BD9-81ED-4DB2-BD59-A6C34878D82A}">
                    <a16:rowId xmlns:a16="http://schemas.microsoft.com/office/drawing/2014/main" val="1192907835"/>
                  </a:ext>
                </a:extLst>
              </a:tr>
            </a:tbl>
          </a:graphicData>
        </a:graphic>
      </p:graphicFrame>
    </p:spTree>
    <p:extLst>
      <p:ext uri="{BB962C8B-B14F-4D97-AF65-F5344CB8AC3E}">
        <p14:creationId xmlns:p14="http://schemas.microsoft.com/office/powerpoint/2010/main" val="332730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CC941-3E36-D681-B7DB-22E398196D2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A4EF3C8-1107-5F17-51C5-E200175A31B5}"/>
              </a:ext>
            </a:extLst>
          </p:cNvPr>
          <p:cNvSpPr>
            <a:spLocks noGrp="1"/>
          </p:cNvSpPr>
          <p:nvPr>
            <p:ph type="subTitle"/>
          </p:nvPr>
        </p:nvSpPr>
        <p:spPr/>
        <p:txBody>
          <a:bodyPr/>
          <a:lstStyle/>
          <a:p>
            <a:endParaRPr lang="en-IN"/>
          </a:p>
        </p:txBody>
      </p:sp>
      <p:sp>
        <p:nvSpPr>
          <p:cNvPr id="2" name="Title 1">
            <a:extLst>
              <a:ext uri="{FF2B5EF4-FFF2-40B4-BE49-F238E27FC236}">
                <a16:creationId xmlns:a16="http://schemas.microsoft.com/office/drawing/2014/main" id="{5E2644E5-DE3B-1BE0-1D0B-EFE0D285FF32}"/>
              </a:ext>
            </a:extLst>
          </p:cNvPr>
          <p:cNvSpPr>
            <a:spLocks noGrp="1"/>
          </p:cNvSpPr>
          <p:nvPr>
            <p:ph type="title"/>
          </p:nvPr>
        </p:nvSpPr>
        <p:spPr/>
        <p:txBody>
          <a:bodyPr/>
          <a:lstStyle/>
          <a:p>
            <a:endParaRPr lang="en-IN"/>
          </a:p>
        </p:txBody>
      </p:sp>
      <p:graphicFrame>
        <p:nvGraphicFramePr>
          <p:cNvPr id="4" name="Table 3">
            <a:extLst>
              <a:ext uri="{FF2B5EF4-FFF2-40B4-BE49-F238E27FC236}">
                <a16:creationId xmlns:a16="http://schemas.microsoft.com/office/drawing/2014/main" id="{3CE107AE-3D3E-6631-C6AB-D904C1D24DDC}"/>
              </a:ext>
            </a:extLst>
          </p:cNvPr>
          <p:cNvGraphicFramePr>
            <a:graphicFrameLocks noGrp="1"/>
          </p:cNvGraphicFramePr>
          <p:nvPr>
            <p:extLst>
              <p:ext uri="{D42A27DB-BD31-4B8C-83A1-F6EECF244321}">
                <p14:modId xmlns:p14="http://schemas.microsoft.com/office/powerpoint/2010/main" val="2340729721"/>
              </p:ext>
            </p:extLst>
          </p:nvPr>
        </p:nvGraphicFramePr>
        <p:xfrm>
          <a:off x="504000" y="226080"/>
          <a:ext cx="9071640" cy="5519871"/>
        </p:xfrm>
        <a:graphic>
          <a:graphicData uri="http://schemas.openxmlformats.org/drawingml/2006/table">
            <a:tbl>
              <a:tblPr firstRow="1" bandRow="1">
                <a:tableStyleId>{5C22544A-7EE6-4342-B048-85BDC9FD1C3A}</a:tableStyleId>
              </a:tblPr>
              <a:tblGrid>
                <a:gridCol w="749359">
                  <a:extLst>
                    <a:ext uri="{9D8B030D-6E8A-4147-A177-3AD203B41FA5}">
                      <a16:colId xmlns:a16="http://schemas.microsoft.com/office/drawing/2014/main" val="2453658084"/>
                    </a:ext>
                  </a:extLst>
                </a:gridCol>
                <a:gridCol w="1805151">
                  <a:extLst>
                    <a:ext uri="{9D8B030D-6E8A-4147-A177-3AD203B41FA5}">
                      <a16:colId xmlns:a16="http://schemas.microsoft.com/office/drawing/2014/main" val="2694660724"/>
                    </a:ext>
                  </a:extLst>
                </a:gridCol>
                <a:gridCol w="2577662">
                  <a:extLst>
                    <a:ext uri="{9D8B030D-6E8A-4147-A177-3AD203B41FA5}">
                      <a16:colId xmlns:a16="http://schemas.microsoft.com/office/drawing/2014/main" val="1512008123"/>
                    </a:ext>
                  </a:extLst>
                </a:gridCol>
                <a:gridCol w="3939468">
                  <a:extLst>
                    <a:ext uri="{9D8B030D-6E8A-4147-A177-3AD203B41FA5}">
                      <a16:colId xmlns:a16="http://schemas.microsoft.com/office/drawing/2014/main" val="1801759178"/>
                    </a:ext>
                  </a:extLst>
                </a:gridCol>
              </a:tblGrid>
              <a:tr h="362659">
                <a:tc>
                  <a:txBody>
                    <a:bodyPr/>
                    <a:lstStyle/>
                    <a:p>
                      <a:pPr algn="ctr"/>
                      <a:r>
                        <a:rPr lang="en-US" dirty="0"/>
                        <a:t>Sr. No</a:t>
                      </a:r>
                      <a:endParaRPr lang="en-IN" dirty="0"/>
                    </a:p>
                  </a:txBody>
                  <a:tcPr/>
                </a:tc>
                <a:tc>
                  <a:txBody>
                    <a:bodyPr/>
                    <a:lstStyle/>
                    <a:p>
                      <a:pPr algn="ctr"/>
                      <a:r>
                        <a:rPr lang="en-US" dirty="0"/>
                        <a:t>Authors</a:t>
                      </a:r>
                      <a:endParaRPr lang="en-IN" dirty="0"/>
                    </a:p>
                  </a:txBody>
                  <a:tcPr/>
                </a:tc>
                <a:tc>
                  <a:txBody>
                    <a:bodyPr/>
                    <a:lstStyle/>
                    <a:p>
                      <a:pPr algn="ctr"/>
                      <a:r>
                        <a:rPr lang="en-US" dirty="0"/>
                        <a:t>Title</a:t>
                      </a:r>
                      <a:endParaRPr lang="en-IN" dirty="0"/>
                    </a:p>
                  </a:txBody>
                  <a:tcPr/>
                </a:tc>
                <a:tc>
                  <a:txBody>
                    <a:bodyPr/>
                    <a:lstStyle/>
                    <a:p>
                      <a:pPr algn="ctr"/>
                      <a:r>
                        <a:rPr lang="en-US" dirty="0"/>
                        <a:t>Abstract</a:t>
                      </a:r>
                      <a:endParaRPr lang="en-IN" dirty="0"/>
                    </a:p>
                  </a:txBody>
                  <a:tcPr/>
                </a:tc>
                <a:extLst>
                  <a:ext uri="{0D108BD9-81ED-4DB2-BD59-A6C34878D82A}">
                    <a16:rowId xmlns:a16="http://schemas.microsoft.com/office/drawing/2014/main" val="2148810149"/>
                  </a:ext>
                </a:extLst>
              </a:tr>
              <a:tr h="1964119">
                <a:tc>
                  <a:txBody>
                    <a:bodyPr/>
                    <a:lstStyle/>
                    <a:p>
                      <a:pPr algn="ctr"/>
                      <a:r>
                        <a:rPr lang="en-US" dirty="0"/>
                        <a:t>4.</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uFillTx/>
                          <a:latin typeface="+mn-lt"/>
                        </a:rPr>
                        <a:t>Xiaoqin Zhu, Chen Deng, </a:t>
                      </a:r>
                      <a:r>
                        <a:rPr lang="en-US" sz="1800" b="0" u="none" strike="noStrike" dirty="0" err="1">
                          <a:solidFill>
                            <a:srgbClr val="000000"/>
                          </a:solidFill>
                          <a:uFillTx/>
                          <a:latin typeface="+mn-lt"/>
                        </a:rPr>
                        <a:t>Wanyue</a:t>
                      </a:r>
                      <a:r>
                        <a:rPr lang="en-US" sz="1800" b="0" u="none" strike="noStrike" dirty="0">
                          <a:solidFill>
                            <a:srgbClr val="000000"/>
                          </a:solidFill>
                          <a:uFillTx/>
                          <a:latin typeface="+mn-lt"/>
                        </a:rPr>
                        <a:t> Bai</a:t>
                      </a:r>
                      <a:endParaRPr lang="en-IN" sz="1800" dirty="0"/>
                    </a:p>
                    <a:p>
                      <a:pPr algn="ct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uFillTx/>
                          <a:latin typeface="+mn-lt"/>
                        </a:rPr>
                        <a:t>“Parental control and adolescent internet addiction: the moderating effect of parent child relationships.”</a:t>
                      </a:r>
                      <a:endParaRPr lang="en-IN" sz="1800" b="0" dirty="0"/>
                    </a:p>
                    <a:p>
                      <a:pPr algn="ctr"/>
                      <a:endParaRPr lang="en-IN" dirty="0"/>
                    </a:p>
                  </a:txBody>
                  <a:tcPr anchor="ctr"/>
                </a:tc>
                <a:tc>
                  <a:txBody>
                    <a:bodyPr/>
                    <a:lstStyle/>
                    <a:p>
                      <a:pPr algn="ctr"/>
                      <a:endParaRPr lang="en-IN" dirty="0"/>
                    </a:p>
                  </a:txBody>
                  <a:tcPr anchor="ctr"/>
                </a:tc>
                <a:extLst>
                  <a:ext uri="{0D108BD9-81ED-4DB2-BD59-A6C34878D82A}">
                    <a16:rowId xmlns:a16="http://schemas.microsoft.com/office/drawing/2014/main" val="888910255"/>
                  </a:ext>
                </a:extLst>
              </a:tr>
              <a:tr h="1574516">
                <a:tc>
                  <a:txBody>
                    <a:bodyPr/>
                    <a:lstStyle/>
                    <a:p>
                      <a:pPr algn="ctr"/>
                      <a:r>
                        <a:rPr lang="en-US" dirty="0"/>
                        <a:t>5.</a:t>
                      </a:r>
                      <a:endParaRPr lang="en-IN" dirty="0"/>
                    </a:p>
                  </a:txBody>
                  <a:tcPr anchor="ctr"/>
                </a:tc>
                <a:tc>
                  <a:txBody>
                    <a:bodyPr/>
                    <a:lstStyle/>
                    <a:p>
                      <a:pPr marL="0" marR="0" lvl="0" indent="0" algn="ctr" defTabSz="378013" rtl="0" eaLnBrk="1" fontAlgn="auto" latinLnBrk="0" hangingPunct="1">
                        <a:lnSpc>
                          <a:spcPct val="100000"/>
                        </a:lnSpc>
                        <a:spcBef>
                          <a:spcPts val="0"/>
                        </a:spcBef>
                        <a:spcAft>
                          <a:spcPts val="0"/>
                        </a:spcAft>
                        <a:buClrTx/>
                        <a:buSzTx/>
                        <a:buFontTx/>
                        <a:buNone/>
                        <a:tabLst/>
                        <a:defRPr/>
                      </a:pPr>
                      <a:r>
                        <a:rPr lang="en-US" sz="1600" b="0" u="none" strike="noStrike" dirty="0">
                          <a:solidFill>
                            <a:srgbClr val="000000"/>
                          </a:solidFill>
                          <a:uFillTx/>
                          <a:latin typeface="+mn-lt"/>
                        </a:rPr>
                        <a:t>Wendy S. </a:t>
                      </a:r>
                      <a:r>
                        <a:rPr lang="en-US" sz="1600" b="0" u="none" strike="noStrike" dirty="0" err="1">
                          <a:solidFill>
                            <a:srgbClr val="000000"/>
                          </a:solidFill>
                          <a:uFillTx/>
                          <a:latin typeface="+mn-lt"/>
                        </a:rPr>
                        <a:t>Grolnick</a:t>
                      </a:r>
                      <a:r>
                        <a:rPr lang="en-US" sz="1600" b="0" u="none" strike="noStrike" dirty="0">
                          <a:solidFill>
                            <a:srgbClr val="000000"/>
                          </a:solidFill>
                          <a:uFillTx/>
                          <a:latin typeface="+mn-lt"/>
                        </a:rPr>
                        <a:t>, Eva M. Pomerantz</a:t>
                      </a:r>
                      <a:endParaRPr lang="en-IN" sz="1600" dirty="0"/>
                    </a:p>
                    <a:p>
                      <a:pPr algn="ctr"/>
                      <a:endParaRPr lang="en-IN" dirty="0"/>
                    </a:p>
                  </a:txBody>
                  <a:tcPr anchor="ctr"/>
                </a:tc>
                <a:tc>
                  <a:txBody>
                    <a:bodyPr/>
                    <a:lstStyle/>
                    <a:p>
                      <a:pPr marL="0" marR="0" lvl="0" indent="0" algn="ctr" defTabSz="378013"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“Issues and Challenges in Studying Parental Control: Toward a New Conceptualization”</a:t>
                      </a:r>
                    </a:p>
                    <a:p>
                      <a:pPr algn="ctr"/>
                      <a:endParaRPr lang="en-IN" dirty="0"/>
                    </a:p>
                  </a:txBody>
                  <a:tcPr anchor="ctr"/>
                </a:tc>
                <a:tc>
                  <a:txBody>
                    <a:bodyPr/>
                    <a:lstStyle/>
                    <a:p>
                      <a:endParaRPr lang="en-IN" dirty="0"/>
                    </a:p>
                  </a:txBody>
                  <a:tcPr anchor="ctr"/>
                </a:tc>
                <a:extLst>
                  <a:ext uri="{0D108BD9-81ED-4DB2-BD59-A6C34878D82A}">
                    <a16:rowId xmlns:a16="http://schemas.microsoft.com/office/drawing/2014/main" val="864643879"/>
                  </a:ext>
                </a:extLst>
              </a:tr>
              <a:tr h="1618577">
                <a:tc>
                  <a:txBody>
                    <a:bodyPr/>
                    <a:lstStyle/>
                    <a:p>
                      <a:pPr algn="ctr"/>
                      <a:r>
                        <a:rPr lang="en-US" dirty="0"/>
                        <a:t>6.</a:t>
                      </a:r>
                      <a:endParaRPr lang="en-IN" dirty="0"/>
                    </a:p>
                  </a:txBody>
                  <a:tcPr anchor="ctr"/>
                </a:tc>
                <a:tc>
                  <a:txBody>
                    <a:bodyPr/>
                    <a:lstStyle/>
                    <a:p>
                      <a:pPr marL="0" marR="0" lvl="0" indent="0" algn="ctr" defTabSz="378013" rtl="0" eaLnBrk="1" fontAlgn="auto" latinLnBrk="0" hangingPunct="1">
                        <a:lnSpc>
                          <a:spcPct val="100000"/>
                        </a:lnSpc>
                        <a:spcBef>
                          <a:spcPts val="0"/>
                        </a:spcBef>
                        <a:spcAft>
                          <a:spcPts val="0"/>
                        </a:spcAft>
                        <a:buClrTx/>
                        <a:buSzTx/>
                        <a:buFontTx/>
                        <a:buNone/>
                        <a:tabLst/>
                        <a:defRPr/>
                      </a:pPr>
                      <a:r>
                        <a:rPr lang="en-US" sz="1600" b="0" u="none" strike="noStrike" dirty="0">
                          <a:solidFill>
                            <a:srgbClr val="000000"/>
                          </a:solidFill>
                          <a:uFillTx/>
                          <a:latin typeface="+mn-lt"/>
                        </a:rPr>
                        <a:t>Wesley Sanders, Justin Parent, Rex Forehand</a:t>
                      </a:r>
                      <a:endParaRPr lang="en-IN" sz="1600" dirty="0"/>
                    </a:p>
                    <a:p>
                      <a:pPr algn="ctr"/>
                      <a:endParaRPr lang="en-IN" dirty="0"/>
                    </a:p>
                  </a:txBody>
                  <a:tcPr anchor="ctr"/>
                </a:tc>
                <a:tc>
                  <a:txBody>
                    <a:bodyPr/>
                    <a:lstStyle/>
                    <a:p>
                      <a:pPr marL="0" marR="0" lvl="0" indent="0" algn="ctr" defTabSz="378013" rtl="0" eaLnBrk="1" fontAlgn="auto" latinLnBrk="0" hangingPunct="1">
                        <a:lnSpc>
                          <a:spcPct val="100000"/>
                        </a:lnSpc>
                        <a:spcBef>
                          <a:spcPts val="0"/>
                        </a:spcBef>
                        <a:spcAft>
                          <a:spcPts val="0"/>
                        </a:spcAft>
                        <a:buClrTx/>
                        <a:buSzTx/>
                        <a:buFontTx/>
                        <a:buNone/>
                        <a:tabLst/>
                        <a:defRPr/>
                      </a:pPr>
                      <a:r>
                        <a:rPr lang="en-US" sz="1600" b="0" u="none" strike="noStrike" dirty="0">
                          <a:solidFill>
                            <a:srgbClr val="000000"/>
                          </a:solidFill>
                          <a:uFillTx/>
                          <a:latin typeface="+mn-lt"/>
                        </a:rPr>
                        <a:t>“Parenting to Reduce Child Screen Time: A Feasibility Pilot Study’’</a:t>
                      </a:r>
                      <a:endParaRPr lang="en-IN" sz="1600" b="0" dirty="0"/>
                    </a:p>
                    <a:p>
                      <a:pPr algn="ctr"/>
                      <a:endParaRPr lang="en-IN" dirty="0"/>
                    </a:p>
                  </a:txBody>
                  <a:tcPr anchor="ctr"/>
                </a:tc>
                <a:tc>
                  <a:txBody>
                    <a:bodyPr/>
                    <a:lstStyle/>
                    <a:p>
                      <a:endParaRPr lang="en-IN" dirty="0"/>
                    </a:p>
                  </a:txBody>
                  <a:tcPr anchor="ctr"/>
                </a:tc>
                <a:extLst>
                  <a:ext uri="{0D108BD9-81ED-4DB2-BD59-A6C34878D82A}">
                    <a16:rowId xmlns:a16="http://schemas.microsoft.com/office/drawing/2014/main" val="1192907835"/>
                  </a:ext>
                </a:extLst>
              </a:tr>
            </a:tbl>
          </a:graphicData>
        </a:graphic>
      </p:graphicFrame>
    </p:spTree>
    <p:extLst>
      <p:ext uri="{BB962C8B-B14F-4D97-AF65-F5344CB8AC3E}">
        <p14:creationId xmlns:p14="http://schemas.microsoft.com/office/powerpoint/2010/main" val="27494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766848" y="317880"/>
            <a:ext cx="4095720" cy="596520"/>
          </a:xfrm>
          <a:prstGeom prst="rect">
            <a:avLst/>
          </a:prstGeom>
          <a:noFill/>
          <a:ln w="0">
            <a:noFill/>
          </a:ln>
        </p:spPr>
        <p:txBody>
          <a:bodyPr lIns="90000" tIns="45000" rIns="90000" bIns="45000" anchor="t">
            <a:noAutofit/>
          </a:bodyPr>
          <a:lstStyle/>
          <a:p>
            <a:r>
              <a:rPr lang="en-US" sz="3600" b="1" u="none" strike="noStrike">
                <a:solidFill>
                  <a:srgbClr val="000000"/>
                </a:solidFill>
                <a:uFillTx/>
                <a:latin typeface="Times New Roman"/>
                <a:ea typeface="Times New Roman"/>
              </a:rPr>
              <a:t> Problem statement </a:t>
            </a:r>
            <a:endParaRPr lang="en-US" sz="3600" b="0" u="none" strike="noStrike">
              <a:solidFill>
                <a:srgbClr val="000000"/>
              </a:solidFill>
              <a:uFillTx/>
              <a:latin typeface="Arial"/>
            </a:endParaRPr>
          </a:p>
        </p:txBody>
      </p:sp>
      <p:sp>
        <p:nvSpPr>
          <p:cNvPr id="18" name="TextBox 17"/>
          <p:cNvSpPr txBox="1"/>
          <p:nvPr/>
        </p:nvSpPr>
        <p:spPr>
          <a:xfrm>
            <a:off x="228600" y="914400"/>
            <a:ext cx="9372600" cy="4114800"/>
          </a:xfrm>
          <a:prstGeom prst="rect">
            <a:avLst/>
          </a:prstGeom>
          <a:noFill/>
          <a:ln w="0">
            <a:noFill/>
          </a:ln>
        </p:spPr>
        <p:txBody>
          <a:bodyPr lIns="90000" tIns="45000" rIns="90000" bIns="45000" anchor="t">
            <a:noAutofit/>
          </a:bodyPr>
          <a:lstStyle/>
          <a:p>
            <a:endParaRPr lang="en-US" sz="1800" b="0" u="none" strike="noStrike" dirty="0">
              <a:solidFill>
                <a:srgbClr val="000000"/>
              </a:solidFill>
              <a:uFillTx/>
              <a:latin typeface="times new roman"/>
            </a:endParaRPr>
          </a:p>
          <a:p>
            <a:pPr algn="just">
              <a:spcBef>
                <a:spcPts val="1191"/>
              </a:spcBef>
              <a:spcAft>
                <a:spcPts val="992"/>
              </a:spcAft>
            </a:pPr>
            <a:r>
              <a:rPr lang="en-US" sz="1800" b="0" u="none" strike="noStrike" dirty="0">
                <a:solidFill>
                  <a:srgbClr val="000000"/>
                </a:solidFill>
                <a:uFillTx/>
                <a:latin typeface="Times New Roman"/>
              </a:rPr>
              <a:t>To develop a Parental Control System that enables parents to monitor and manage their child’s digital activities, ensuring safe browsing, balanced screen time, and real-time supervision for a secure online environment.</a:t>
            </a:r>
          </a:p>
          <a:p>
            <a:pPr>
              <a:spcBef>
                <a:spcPts val="1191"/>
              </a:spcBef>
              <a:spcAft>
                <a:spcPts val="992"/>
              </a:spcAft>
            </a:pPr>
            <a:r>
              <a:rPr lang="en-US" sz="1800" b="0" u="none" strike="noStrike" dirty="0">
                <a:solidFill>
                  <a:srgbClr val="000000"/>
                </a:solidFill>
                <a:uFillTx/>
                <a:latin typeface="Times New Roman"/>
              </a:rPr>
              <a:t>The system should provide content filtering, usage tracking, and remote accessibility to help parents set restrictions and receive alerts.</a:t>
            </a:r>
          </a:p>
          <a:p>
            <a:pPr algn="just">
              <a:spcBef>
                <a:spcPts val="1191"/>
              </a:spcBef>
              <a:spcAft>
                <a:spcPts val="992"/>
              </a:spcAft>
            </a:pPr>
            <a:r>
              <a:rPr lang="en-US" sz="1800" b="0" u="none" strike="noStrike" dirty="0">
                <a:solidFill>
                  <a:srgbClr val="000000"/>
                </a:solidFill>
                <a:uFillTx/>
                <a:latin typeface="Times New Roman"/>
              </a:rPr>
              <a:t>By offering a user-friendly platform, it should promote healthy digital habits and online safety for children.</a:t>
            </a:r>
            <a:endParaRPr lang="en-US" sz="1800" b="0" u="none" strike="noStrike" dirty="0">
              <a:solidFill>
                <a:srgbClr val="000000"/>
              </a:solidFill>
              <a:uFillTx/>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p:nvPr/>
        </p:nvPicPr>
        <p:blipFill>
          <a:blip r:embed="rId2"/>
          <a:stretch/>
        </p:blipFill>
        <p:spPr>
          <a:xfrm>
            <a:off x="1883203" y="1088796"/>
            <a:ext cx="6314218" cy="3853693"/>
          </a:xfrm>
          <a:prstGeom prst="rect">
            <a:avLst/>
          </a:prstGeom>
          <a:noFill/>
          <a:ln w="0">
            <a:noFill/>
          </a:ln>
        </p:spPr>
      </p:pic>
      <p:sp>
        <p:nvSpPr>
          <p:cNvPr id="20" name="TextBox 19"/>
          <p:cNvSpPr txBox="1"/>
          <p:nvPr/>
        </p:nvSpPr>
        <p:spPr>
          <a:xfrm>
            <a:off x="304220" y="200306"/>
            <a:ext cx="5404680" cy="596520"/>
          </a:xfrm>
          <a:prstGeom prst="rect">
            <a:avLst/>
          </a:prstGeom>
          <a:noFill/>
          <a:ln w="0">
            <a:noFill/>
          </a:ln>
        </p:spPr>
        <p:txBody>
          <a:bodyPr lIns="90000" tIns="45000" rIns="90000" bIns="45000" anchor="t">
            <a:noAutofit/>
          </a:bodyPr>
          <a:lstStyle/>
          <a:p>
            <a:r>
              <a:rPr lang="en-US" sz="3600" b="1" u="none" strike="noStrike" dirty="0">
                <a:solidFill>
                  <a:srgbClr val="000000"/>
                </a:solidFill>
                <a:uFillTx/>
                <a:latin typeface="Times New Roman"/>
                <a:ea typeface="Times New Roman"/>
              </a:rPr>
              <a:t>Proposed System Design</a:t>
            </a:r>
            <a:endParaRPr lang="en-US" sz="3600" b="0" u="none" strike="noStrike" dirty="0">
              <a:solidFill>
                <a:srgbClr val="000000"/>
              </a:solidFill>
              <a:uFillTx/>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28600" y="914400"/>
            <a:ext cx="9372600" cy="2905920"/>
          </a:xfrm>
          <a:prstGeom prst="rect">
            <a:avLst/>
          </a:prstGeom>
          <a:noFill/>
          <a:ln w="0">
            <a:noFill/>
          </a:ln>
        </p:spPr>
        <p:txBody>
          <a:bodyPr lIns="90000" tIns="45000" rIns="90000" bIns="45000" anchor="t">
            <a:noAutofit/>
          </a:bodyPr>
          <a:lstStyle/>
          <a:p>
            <a:pPr marL="216000" indent="-216000" algn="just">
              <a:buClr>
                <a:srgbClr val="000000"/>
              </a:buClr>
              <a:buSzPct val="45000"/>
              <a:buFont typeface="Wingdings" charset="2"/>
              <a:buChar char=""/>
            </a:pPr>
            <a:r>
              <a:rPr lang="en-US" sz="1800" b="0" u="none" strike="noStrike" dirty="0">
                <a:solidFill>
                  <a:srgbClr val="000000"/>
                </a:solidFill>
                <a:uFillTx/>
                <a:latin typeface="Arial"/>
              </a:rPr>
              <a:t>Admin/parent: This represents the user (parent or administrator) who logs into the system to monitor</a:t>
            </a:r>
          </a:p>
          <a:p>
            <a:pPr algn="just">
              <a:buClr>
                <a:srgbClr val="000000"/>
              </a:buClr>
              <a:buSzPct val="45000"/>
            </a:pPr>
            <a:endParaRPr lang="en-US" sz="1800" b="0" u="none" strike="noStrike" dirty="0">
              <a:solidFill>
                <a:srgbClr val="000000"/>
              </a:solidFill>
              <a:uFillTx/>
              <a:latin typeface="Arial"/>
            </a:endParaRPr>
          </a:p>
          <a:p>
            <a:pPr marL="216000" indent="-216000" algn="just">
              <a:buClr>
                <a:srgbClr val="000000"/>
              </a:buClr>
              <a:buSzPct val="45000"/>
              <a:buFont typeface="Wingdings" charset="2"/>
              <a:buChar char=""/>
            </a:pPr>
            <a:r>
              <a:rPr lang="en-US" sz="1800" b="0" u="none" strike="noStrike" dirty="0">
                <a:solidFill>
                  <a:srgbClr val="000000"/>
                </a:solidFill>
                <a:uFillTx/>
                <a:latin typeface="Arial"/>
              </a:rPr>
              <a:t>Administration Portal: This serves as the control center where parents can set rules, view usage data, and apply restrictions. It acts as a bridge between the parent and the Android application installed on the child's device </a:t>
            </a:r>
          </a:p>
          <a:p>
            <a:pPr algn="just">
              <a:buClr>
                <a:srgbClr val="000000"/>
              </a:buClr>
              <a:buSzPct val="45000"/>
            </a:pPr>
            <a:endParaRPr lang="en-US" sz="1800" b="0" u="none" strike="noStrike" dirty="0">
              <a:solidFill>
                <a:srgbClr val="000000"/>
              </a:solidFill>
              <a:uFillTx/>
              <a:latin typeface="Arial"/>
            </a:endParaRPr>
          </a:p>
          <a:p>
            <a:pPr marL="216000" indent="-216000" algn="just">
              <a:buClr>
                <a:srgbClr val="000000"/>
              </a:buClr>
              <a:buSzPct val="45000"/>
              <a:buFont typeface="Wingdings" charset="2"/>
              <a:buChar char=""/>
            </a:pPr>
            <a:r>
              <a:rPr lang="en-US" sz="1800" b="0" u="none" strike="noStrike" dirty="0">
                <a:solidFill>
                  <a:srgbClr val="000000"/>
                </a:solidFill>
                <a:uFillTx/>
                <a:latin typeface="Arial"/>
              </a:rPr>
              <a:t>Application: Installed on the children’s device, it enforces the rules set by the parent. It sends usage data back to the Administration Portal and receives rules and usage blocks that restrict certain activities.</a:t>
            </a:r>
          </a:p>
          <a:p>
            <a:pPr algn="just">
              <a:buClr>
                <a:srgbClr val="000000"/>
              </a:buClr>
              <a:buSzPct val="45000"/>
            </a:pPr>
            <a:endParaRPr lang="en-US" sz="1800" b="0" u="none" strike="noStrike" dirty="0">
              <a:solidFill>
                <a:srgbClr val="000000"/>
              </a:solidFill>
              <a:uFillTx/>
              <a:latin typeface="Arial"/>
            </a:endParaRPr>
          </a:p>
          <a:p>
            <a:pPr marL="216000" indent="-216000" algn="just">
              <a:buClr>
                <a:srgbClr val="000000"/>
              </a:buClr>
              <a:buSzPct val="45000"/>
              <a:buFont typeface="Wingdings" charset="2"/>
              <a:buChar char=""/>
            </a:pPr>
            <a:r>
              <a:rPr lang="en-US" sz="1800" b="0" u="none" strike="noStrike" dirty="0">
                <a:solidFill>
                  <a:srgbClr val="000000"/>
                </a:solidFill>
                <a:uFillTx/>
                <a:latin typeface="Arial"/>
              </a:rPr>
              <a:t>Database: Stores login credentials, rules, usage data, and restrictions. Connected to the Administration Portal, ensuring real-time updates between the parental dashboard and the </a:t>
            </a:r>
            <a:r>
              <a:rPr lang="en-US" sz="1800" b="0" u="none" strike="noStrike" dirty="0" err="1">
                <a:solidFill>
                  <a:srgbClr val="000000"/>
                </a:solidFill>
                <a:uFillTx/>
                <a:latin typeface="Arial"/>
              </a:rPr>
              <a:t>childeren’s</a:t>
            </a:r>
            <a:r>
              <a:rPr lang="en-US" sz="1800" b="0" u="none" strike="noStrike" dirty="0">
                <a:solidFill>
                  <a:srgbClr val="000000"/>
                </a:solidFill>
                <a:uFillTx/>
                <a:latin typeface="Arial"/>
              </a:rPr>
              <a:t> device.</a:t>
            </a:r>
          </a:p>
        </p:txBody>
      </p:sp>
      <p:sp>
        <p:nvSpPr>
          <p:cNvPr id="22" name="TextBox 21"/>
          <p:cNvSpPr txBox="1"/>
          <p:nvPr/>
        </p:nvSpPr>
        <p:spPr>
          <a:xfrm>
            <a:off x="228600" y="258120"/>
            <a:ext cx="5715000" cy="764280"/>
          </a:xfrm>
          <a:prstGeom prst="rect">
            <a:avLst/>
          </a:prstGeom>
          <a:noFill/>
          <a:ln w="0">
            <a:noFill/>
          </a:ln>
        </p:spPr>
        <p:txBody>
          <a:bodyPr lIns="90000" tIns="45000" rIns="90000" bIns="45000" anchor="t">
            <a:noAutofit/>
          </a:bodyPr>
          <a:lstStyle/>
          <a:p>
            <a:r>
              <a:rPr lang="en-US" sz="2400" b="1" u="none" strike="noStrike">
                <a:solidFill>
                  <a:srgbClr val="000000"/>
                </a:solidFill>
                <a:uFillTx/>
                <a:latin typeface="Times New Roman"/>
                <a:ea typeface="Times New Roman"/>
              </a:rPr>
              <a:t>Explanation of the approach:</a:t>
            </a:r>
            <a:endParaRPr lang="en-US" sz="2400" b="0" u="none" strike="noStrike">
              <a:solidFill>
                <a:srgbClr val="000000"/>
              </a:solidFill>
              <a:uFillTx/>
              <a:latin typeface="Aria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977</TotalTime>
  <Words>1068</Words>
  <Application>Microsoft Office PowerPoint</Application>
  <PresentationFormat>Custom</PresentationFormat>
  <Paragraphs>91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times new roman</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Sumant Bhise</dc:creator>
  <dc:description/>
  <cp:lastModifiedBy>Sumant Bhise</cp:lastModifiedBy>
  <cp:revision>6</cp:revision>
  <dcterms:created xsi:type="dcterms:W3CDTF">2025-02-07T22:20:41Z</dcterms:created>
  <dcterms:modified xsi:type="dcterms:W3CDTF">2025-03-19T12:24:35Z</dcterms:modified>
  <dc:language>en-US</dc:language>
</cp:coreProperties>
</file>