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7" r:id="rId6"/>
    <p:sldId id="266" r:id="rId7"/>
    <p:sldId id="271" r:id="rId8"/>
    <p:sldId id="272" r:id="rId9"/>
    <p:sldId id="270" r:id="rId10"/>
    <p:sldId id="273" r:id="rId11"/>
    <p:sldId id="274" r:id="rId12"/>
    <p:sldId id="265" r:id="rId13"/>
    <p:sldId id="268" r:id="rId14"/>
    <p:sldId id="260" r:id="rId15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>
      <p:cViewPr varScale="1">
        <p:scale>
          <a:sx n="73" d="100"/>
          <a:sy n="73" d="100"/>
        </p:scale>
        <p:origin x="1555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B00A9-CC2A-4E5E-81A1-6A7DE90AA4B4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2B2498-666D-411D-9A4C-F391B8B1D4AF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Flutter SDK</a:t>
          </a:r>
          <a:endParaRPr lang="en-IN" dirty="0"/>
        </a:p>
      </dgm:t>
    </dgm:pt>
    <dgm:pt modelId="{F84F94C9-0AE0-46AA-AEF1-59E73D1C1E6E}" type="parTrans" cxnId="{68FD42A7-968F-4DDC-919D-058C2A8EE44D}">
      <dgm:prSet/>
      <dgm:spPr/>
      <dgm:t>
        <a:bodyPr/>
        <a:lstStyle/>
        <a:p>
          <a:endParaRPr lang="en-IN"/>
        </a:p>
      </dgm:t>
    </dgm:pt>
    <dgm:pt modelId="{E4DCFB06-6051-4C7E-B982-C8AAAC45C9D2}" type="sibTrans" cxnId="{68FD42A7-968F-4DDC-919D-058C2A8EE44D}">
      <dgm:prSet/>
      <dgm:spPr/>
      <dgm:t>
        <a:bodyPr/>
        <a:lstStyle/>
        <a:p>
          <a:endParaRPr lang="en-IN"/>
        </a:p>
      </dgm:t>
    </dgm:pt>
    <dgm:pt modelId="{2BEAE629-B674-43DE-A021-6C5977AE6CD6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Firebase Console</a:t>
          </a:r>
          <a:endParaRPr lang="en-IN" dirty="0"/>
        </a:p>
      </dgm:t>
    </dgm:pt>
    <dgm:pt modelId="{18DE6B7F-CACA-410B-A424-2E16519673F5}" type="parTrans" cxnId="{EE63DB81-88D1-4874-94C2-6D0CC20140F4}">
      <dgm:prSet/>
      <dgm:spPr/>
      <dgm:t>
        <a:bodyPr/>
        <a:lstStyle/>
        <a:p>
          <a:endParaRPr lang="en-IN"/>
        </a:p>
      </dgm:t>
    </dgm:pt>
    <dgm:pt modelId="{31A535B9-C643-4109-9B33-152CF006F7E8}" type="sibTrans" cxnId="{EE63DB81-88D1-4874-94C2-6D0CC20140F4}">
      <dgm:prSet/>
      <dgm:spPr/>
      <dgm:t>
        <a:bodyPr/>
        <a:lstStyle/>
        <a:p>
          <a:endParaRPr lang="en-IN"/>
        </a:p>
      </dgm:t>
    </dgm:pt>
    <dgm:pt modelId="{695A6535-9D8B-4817-B535-40284812F452}">
      <dgm:prSet phldrT="[Text]"/>
      <dgm:spPr/>
      <dgm:t>
        <a:bodyPr/>
        <a:lstStyle/>
        <a:p>
          <a:r>
            <a: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VS Code</a:t>
          </a:r>
          <a:endParaRPr lang="en-IN" dirty="0"/>
        </a:p>
      </dgm:t>
    </dgm:pt>
    <dgm:pt modelId="{ADC0F5E3-1460-432F-A26A-1E8CE21DE82A}" type="parTrans" cxnId="{FD082D71-C820-4F69-A548-E3FB04BD436A}">
      <dgm:prSet/>
      <dgm:spPr/>
      <dgm:t>
        <a:bodyPr/>
        <a:lstStyle/>
        <a:p>
          <a:endParaRPr lang="en-IN"/>
        </a:p>
      </dgm:t>
    </dgm:pt>
    <dgm:pt modelId="{8CD641B4-7D5D-4595-A9D6-7662608D5D0D}" type="sibTrans" cxnId="{FD082D71-C820-4F69-A548-E3FB04BD436A}">
      <dgm:prSet/>
      <dgm:spPr/>
      <dgm:t>
        <a:bodyPr/>
        <a:lstStyle/>
        <a:p>
          <a:endParaRPr lang="en-IN"/>
        </a:p>
      </dgm:t>
    </dgm:pt>
    <dgm:pt modelId="{39933D14-0866-4C5E-9E9F-FEA57D650B5B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Dart</a:t>
          </a:r>
          <a:endParaRPr lang="en-IN" dirty="0"/>
        </a:p>
      </dgm:t>
    </dgm:pt>
    <dgm:pt modelId="{7A7CCCCF-11AA-464A-9C31-C13706AF928E}" type="parTrans" cxnId="{CD2F033F-E91C-49B3-A8E8-E01B199FF08E}">
      <dgm:prSet/>
      <dgm:spPr/>
      <dgm:t>
        <a:bodyPr/>
        <a:lstStyle/>
        <a:p>
          <a:endParaRPr lang="en-IN"/>
        </a:p>
      </dgm:t>
    </dgm:pt>
    <dgm:pt modelId="{851A45EC-BC6F-4F95-B0A9-1412AF823C3D}" type="sibTrans" cxnId="{CD2F033F-E91C-49B3-A8E8-E01B199FF08E}">
      <dgm:prSet/>
      <dgm:spPr/>
      <dgm:t>
        <a:bodyPr/>
        <a:lstStyle/>
        <a:p>
          <a:endParaRPr lang="en-IN"/>
        </a:p>
      </dgm:t>
    </dgm:pt>
    <dgm:pt modelId="{51E53223-4FCA-4B96-A67B-25DF781C505E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Android Studio</a:t>
          </a:r>
          <a:endParaRPr lang="en-IN" dirty="0"/>
        </a:p>
      </dgm:t>
    </dgm:pt>
    <dgm:pt modelId="{1F738C2E-01B3-4A15-9958-29C8273D4234}" type="parTrans" cxnId="{233B47E1-26FA-4037-842D-00909E35627C}">
      <dgm:prSet/>
      <dgm:spPr/>
      <dgm:t>
        <a:bodyPr/>
        <a:lstStyle/>
        <a:p>
          <a:endParaRPr lang="en-IN"/>
        </a:p>
      </dgm:t>
    </dgm:pt>
    <dgm:pt modelId="{97EFFE35-EDDE-4825-8B79-97C433044DFA}" type="sibTrans" cxnId="{233B47E1-26FA-4037-842D-00909E35627C}">
      <dgm:prSet/>
      <dgm:spPr/>
      <dgm:t>
        <a:bodyPr/>
        <a:lstStyle/>
        <a:p>
          <a:endParaRPr lang="en-IN"/>
        </a:p>
      </dgm:t>
    </dgm:pt>
    <dgm:pt modelId="{3EE78832-05BA-4D7E-9849-F332D1A6A5D4}" type="pres">
      <dgm:prSet presAssocID="{3B6B00A9-CC2A-4E5E-81A1-6A7DE90AA4B4}" presName="cycle" presStyleCnt="0">
        <dgm:presLayoutVars>
          <dgm:dir/>
          <dgm:resizeHandles val="exact"/>
        </dgm:presLayoutVars>
      </dgm:prSet>
      <dgm:spPr/>
    </dgm:pt>
    <dgm:pt modelId="{04609DB4-D1DF-4A37-BAD0-ACC2010D7C05}" type="pres">
      <dgm:prSet presAssocID="{0F2B2498-666D-411D-9A4C-F391B8B1D4AF}" presName="node" presStyleLbl="node1" presStyleIdx="0" presStyleCnt="5">
        <dgm:presLayoutVars>
          <dgm:bulletEnabled val="1"/>
        </dgm:presLayoutVars>
      </dgm:prSet>
      <dgm:spPr/>
    </dgm:pt>
    <dgm:pt modelId="{35CCF63E-537F-4D65-8C0B-C67BE26416C6}" type="pres">
      <dgm:prSet presAssocID="{0F2B2498-666D-411D-9A4C-F391B8B1D4AF}" presName="spNode" presStyleCnt="0"/>
      <dgm:spPr/>
    </dgm:pt>
    <dgm:pt modelId="{3C6B3B7F-3598-4087-8971-2DC2C9998ABD}" type="pres">
      <dgm:prSet presAssocID="{E4DCFB06-6051-4C7E-B982-C8AAAC45C9D2}" presName="sibTrans" presStyleLbl="sibTrans1D1" presStyleIdx="0" presStyleCnt="5"/>
      <dgm:spPr/>
    </dgm:pt>
    <dgm:pt modelId="{C78F4294-65B5-4554-BB03-B2DAFEF1FA9F}" type="pres">
      <dgm:prSet presAssocID="{2BEAE629-B674-43DE-A021-6C5977AE6CD6}" presName="node" presStyleLbl="node1" presStyleIdx="1" presStyleCnt="5">
        <dgm:presLayoutVars>
          <dgm:bulletEnabled val="1"/>
        </dgm:presLayoutVars>
      </dgm:prSet>
      <dgm:spPr/>
    </dgm:pt>
    <dgm:pt modelId="{3268254F-9376-484A-873E-BE2BA31BD0A9}" type="pres">
      <dgm:prSet presAssocID="{2BEAE629-B674-43DE-A021-6C5977AE6CD6}" presName="spNode" presStyleCnt="0"/>
      <dgm:spPr/>
    </dgm:pt>
    <dgm:pt modelId="{DC6990B8-B1CC-49BF-B3F6-7899BFAB71F5}" type="pres">
      <dgm:prSet presAssocID="{31A535B9-C643-4109-9B33-152CF006F7E8}" presName="sibTrans" presStyleLbl="sibTrans1D1" presStyleIdx="1" presStyleCnt="5"/>
      <dgm:spPr/>
    </dgm:pt>
    <dgm:pt modelId="{7C1FB750-2924-4416-AC24-94B70ED13792}" type="pres">
      <dgm:prSet presAssocID="{695A6535-9D8B-4817-B535-40284812F452}" presName="node" presStyleLbl="node1" presStyleIdx="2" presStyleCnt="5">
        <dgm:presLayoutVars>
          <dgm:bulletEnabled val="1"/>
        </dgm:presLayoutVars>
      </dgm:prSet>
      <dgm:spPr/>
    </dgm:pt>
    <dgm:pt modelId="{EAEE357A-88BC-40F4-9C34-17E28B933309}" type="pres">
      <dgm:prSet presAssocID="{695A6535-9D8B-4817-B535-40284812F452}" presName="spNode" presStyleCnt="0"/>
      <dgm:spPr/>
    </dgm:pt>
    <dgm:pt modelId="{9EAF280E-81BE-4F24-97EC-0557B12B00C0}" type="pres">
      <dgm:prSet presAssocID="{8CD641B4-7D5D-4595-A9D6-7662608D5D0D}" presName="sibTrans" presStyleLbl="sibTrans1D1" presStyleIdx="2" presStyleCnt="5"/>
      <dgm:spPr/>
    </dgm:pt>
    <dgm:pt modelId="{7F308B1C-D3CB-4876-851B-03086DB44A70}" type="pres">
      <dgm:prSet presAssocID="{39933D14-0866-4C5E-9E9F-FEA57D650B5B}" presName="node" presStyleLbl="node1" presStyleIdx="3" presStyleCnt="5">
        <dgm:presLayoutVars>
          <dgm:bulletEnabled val="1"/>
        </dgm:presLayoutVars>
      </dgm:prSet>
      <dgm:spPr/>
    </dgm:pt>
    <dgm:pt modelId="{EACE924B-E528-49CD-9C0C-D8EEA78BC944}" type="pres">
      <dgm:prSet presAssocID="{39933D14-0866-4C5E-9E9F-FEA57D650B5B}" presName="spNode" presStyleCnt="0"/>
      <dgm:spPr/>
    </dgm:pt>
    <dgm:pt modelId="{D4217507-B58E-4687-838C-B508A3DC67AC}" type="pres">
      <dgm:prSet presAssocID="{851A45EC-BC6F-4F95-B0A9-1412AF823C3D}" presName="sibTrans" presStyleLbl="sibTrans1D1" presStyleIdx="3" presStyleCnt="5"/>
      <dgm:spPr/>
    </dgm:pt>
    <dgm:pt modelId="{49C6DDC2-F121-413B-8B58-012713695443}" type="pres">
      <dgm:prSet presAssocID="{51E53223-4FCA-4B96-A67B-25DF781C505E}" presName="node" presStyleLbl="node1" presStyleIdx="4" presStyleCnt="5">
        <dgm:presLayoutVars>
          <dgm:bulletEnabled val="1"/>
        </dgm:presLayoutVars>
      </dgm:prSet>
      <dgm:spPr/>
    </dgm:pt>
    <dgm:pt modelId="{E90EA2B1-FE9D-4077-A4CF-B24EB6C2225A}" type="pres">
      <dgm:prSet presAssocID="{51E53223-4FCA-4B96-A67B-25DF781C505E}" presName="spNode" presStyleCnt="0"/>
      <dgm:spPr/>
    </dgm:pt>
    <dgm:pt modelId="{9B58090B-E193-4864-ACED-1DBD8026CF77}" type="pres">
      <dgm:prSet presAssocID="{97EFFE35-EDDE-4825-8B79-97C433044DFA}" presName="sibTrans" presStyleLbl="sibTrans1D1" presStyleIdx="4" presStyleCnt="5"/>
      <dgm:spPr/>
    </dgm:pt>
  </dgm:ptLst>
  <dgm:cxnLst>
    <dgm:cxn modelId="{A3398005-5B4A-4227-84C2-A6EEBD9F8E9E}" type="presOf" srcId="{39933D14-0866-4C5E-9E9F-FEA57D650B5B}" destId="{7F308B1C-D3CB-4876-851B-03086DB44A70}" srcOrd="0" destOrd="0" presId="urn:microsoft.com/office/officeart/2005/8/layout/cycle6"/>
    <dgm:cxn modelId="{444ED127-76BF-45FC-A753-904AA4A2D3D4}" type="presOf" srcId="{3B6B00A9-CC2A-4E5E-81A1-6A7DE90AA4B4}" destId="{3EE78832-05BA-4D7E-9849-F332D1A6A5D4}" srcOrd="0" destOrd="0" presId="urn:microsoft.com/office/officeart/2005/8/layout/cycle6"/>
    <dgm:cxn modelId="{3411472A-9991-412D-9BF1-716752805C22}" type="presOf" srcId="{8CD641B4-7D5D-4595-A9D6-7662608D5D0D}" destId="{9EAF280E-81BE-4F24-97EC-0557B12B00C0}" srcOrd="0" destOrd="0" presId="urn:microsoft.com/office/officeart/2005/8/layout/cycle6"/>
    <dgm:cxn modelId="{4EF8813A-A208-4385-884A-B674D5AF8A7C}" type="presOf" srcId="{2BEAE629-B674-43DE-A021-6C5977AE6CD6}" destId="{C78F4294-65B5-4554-BB03-B2DAFEF1FA9F}" srcOrd="0" destOrd="0" presId="urn:microsoft.com/office/officeart/2005/8/layout/cycle6"/>
    <dgm:cxn modelId="{CD2F033F-E91C-49B3-A8E8-E01B199FF08E}" srcId="{3B6B00A9-CC2A-4E5E-81A1-6A7DE90AA4B4}" destId="{39933D14-0866-4C5E-9E9F-FEA57D650B5B}" srcOrd="3" destOrd="0" parTransId="{7A7CCCCF-11AA-464A-9C31-C13706AF928E}" sibTransId="{851A45EC-BC6F-4F95-B0A9-1412AF823C3D}"/>
    <dgm:cxn modelId="{7B5FBA6E-FEDF-45A1-B8C7-E9B742117F24}" type="presOf" srcId="{31A535B9-C643-4109-9B33-152CF006F7E8}" destId="{DC6990B8-B1CC-49BF-B3F6-7899BFAB71F5}" srcOrd="0" destOrd="0" presId="urn:microsoft.com/office/officeart/2005/8/layout/cycle6"/>
    <dgm:cxn modelId="{C76F224F-2B38-45F8-9FA1-399F035581F9}" type="presOf" srcId="{695A6535-9D8B-4817-B535-40284812F452}" destId="{7C1FB750-2924-4416-AC24-94B70ED13792}" srcOrd="0" destOrd="0" presId="urn:microsoft.com/office/officeart/2005/8/layout/cycle6"/>
    <dgm:cxn modelId="{FD082D71-C820-4F69-A548-E3FB04BD436A}" srcId="{3B6B00A9-CC2A-4E5E-81A1-6A7DE90AA4B4}" destId="{695A6535-9D8B-4817-B535-40284812F452}" srcOrd="2" destOrd="0" parTransId="{ADC0F5E3-1460-432F-A26A-1E8CE21DE82A}" sibTransId="{8CD641B4-7D5D-4595-A9D6-7662608D5D0D}"/>
    <dgm:cxn modelId="{2035F371-7D48-44F4-B403-C6B18968076E}" type="presOf" srcId="{97EFFE35-EDDE-4825-8B79-97C433044DFA}" destId="{9B58090B-E193-4864-ACED-1DBD8026CF77}" srcOrd="0" destOrd="0" presId="urn:microsoft.com/office/officeart/2005/8/layout/cycle6"/>
    <dgm:cxn modelId="{EE63DB81-88D1-4874-94C2-6D0CC20140F4}" srcId="{3B6B00A9-CC2A-4E5E-81A1-6A7DE90AA4B4}" destId="{2BEAE629-B674-43DE-A021-6C5977AE6CD6}" srcOrd="1" destOrd="0" parTransId="{18DE6B7F-CACA-410B-A424-2E16519673F5}" sibTransId="{31A535B9-C643-4109-9B33-152CF006F7E8}"/>
    <dgm:cxn modelId="{8D45F28D-5367-4AF8-9044-320C0E13234A}" type="presOf" srcId="{0F2B2498-666D-411D-9A4C-F391B8B1D4AF}" destId="{04609DB4-D1DF-4A37-BAD0-ACC2010D7C05}" srcOrd="0" destOrd="0" presId="urn:microsoft.com/office/officeart/2005/8/layout/cycle6"/>
    <dgm:cxn modelId="{0529A3A4-FEB9-4DE9-999C-E8C9667CDA94}" type="presOf" srcId="{E4DCFB06-6051-4C7E-B982-C8AAAC45C9D2}" destId="{3C6B3B7F-3598-4087-8971-2DC2C9998ABD}" srcOrd="0" destOrd="0" presId="urn:microsoft.com/office/officeart/2005/8/layout/cycle6"/>
    <dgm:cxn modelId="{68FD42A7-968F-4DDC-919D-058C2A8EE44D}" srcId="{3B6B00A9-CC2A-4E5E-81A1-6A7DE90AA4B4}" destId="{0F2B2498-666D-411D-9A4C-F391B8B1D4AF}" srcOrd="0" destOrd="0" parTransId="{F84F94C9-0AE0-46AA-AEF1-59E73D1C1E6E}" sibTransId="{E4DCFB06-6051-4C7E-B982-C8AAAC45C9D2}"/>
    <dgm:cxn modelId="{EEA2F6AF-1F88-489A-8C22-0B42E1E4CCE8}" type="presOf" srcId="{51E53223-4FCA-4B96-A67B-25DF781C505E}" destId="{49C6DDC2-F121-413B-8B58-012713695443}" srcOrd="0" destOrd="0" presId="urn:microsoft.com/office/officeart/2005/8/layout/cycle6"/>
    <dgm:cxn modelId="{8537A2C3-15A2-41CD-9868-DA3D266DF708}" type="presOf" srcId="{851A45EC-BC6F-4F95-B0A9-1412AF823C3D}" destId="{D4217507-B58E-4687-838C-B508A3DC67AC}" srcOrd="0" destOrd="0" presId="urn:microsoft.com/office/officeart/2005/8/layout/cycle6"/>
    <dgm:cxn modelId="{233B47E1-26FA-4037-842D-00909E35627C}" srcId="{3B6B00A9-CC2A-4E5E-81A1-6A7DE90AA4B4}" destId="{51E53223-4FCA-4B96-A67B-25DF781C505E}" srcOrd="4" destOrd="0" parTransId="{1F738C2E-01B3-4A15-9958-29C8273D4234}" sibTransId="{97EFFE35-EDDE-4825-8B79-97C433044DFA}"/>
    <dgm:cxn modelId="{B14D7C40-FE20-443B-843F-3E7068B90BEC}" type="presParOf" srcId="{3EE78832-05BA-4D7E-9849-F332D1A6A5D4}" destId="{04609DB4-D1DF-4A37-BAD0-ACC2010D7C05}" srcOrd="0" destOrd="0" presId="urn:microsoft.com/office/officeart/2005/8/layout/cycle6"/>
    <dgm:cxn modelId="{C78B5D56-3A65-41E7-AF6F-4AA67AE866DD}" type="presParOf" srcId="{3EE78832-05BA-4D7E-9849-F332D1A6A5D4}" destId="{35CCF63E-537F-4D65-8C0B-C67BE26416C6}" srcOrd="1" destOrd="0" presId="urn:microsoft.com/office/officeart/2005/8/layout/cycle6"/>
    <dgm:cxn modelId="{B4EAF732-008E-4D5D-94D2-B31783FA74E9}" type="presParOf" srcId="{3EE78832-05BA-4D7E-9849-F332D1A6A5D4}" destId="{3C6B3B7F-3598-4087-8971-2DC2C9998ABD}" srcOrd="2" destOrd="0" presId="urn:microsoft.com/office/officeart/2005/8/layout/cycle6"/>
    <dgm:cxn modelId="{7B1FD764-7C44-465F-AAED-8370AC3DD797}" type="presParOf" srcId="{3EE78832-05BA-4D7E-9849-F332D1A6A5D4}" destId="{C78F4294-65B5-4554-BB03-B2DAFEF1FA9F}" srcOrd="3" destOrd="0" presId="urn:microsoft.com/office/officeart/2005/8/layout/cycle6"/>
    <dgm:cxn modelId="{E37C0469-9133-4FDA-86A8-AE6D1D15E77E}" type="presParOf" srcId="{3EE78832-05BA-4D7E-9849-F332D1A6A5D4}" destId="{3268254F-9376-484A-873E-BE2BA31BD0A9}" srcOrd="4" destOrd="0" presId="urn:microsoft.com/office/officeart/2005/8/layout/cycle6"/>
    <dgm:cxn modelId="{549BB054-5B41-4F63-9FEB-413C9D8D3008}" type="presParOf" srcId="{3EE78832-05BA-4D7E-9849-F332D1A6A5D4}" destId="{DC6990B8-B1CC-49BF-B3F6-7899BFAB71F5}" srcOrd="5" destOrd="0" presId="urn:microsoft.com/office/officeart/2005/8/layout/cycle6"/>
    <dgm:cxn modelId="{4CD3DDD4-4AD6-4350-8E80-C8724358470F}" type="presParOf" srcId="{3EE78832-05BA-4D7E-9849-F332D1A6A5D4}" destId="{7C1FB750-2924-4416-AC24-94B70ED13792}" srcOrd="6" destOrd="0" presId="urn:microsoft.com/office/officeart/2005/8/layout/cycle6"/>
    <dgm:cxn modelId="{7B4C0FD6-F2F6-4FF8-A6C2-B2B15699C8D1}" type="presParOf" srcId="{3EE78832-05BA-4D7E-9849-F332D1A6A5D4}" destId="{EAEE357A-88BC-40F4-9C34-17E28B933309}" srcOrd="7" destOrd="0" presId="urn:microsoft.com/office/officeart/2005/8/layout/cycle6"/>
    <dgm:cxn modelId="{1A0890ED-E6EC-4921-BCFD-F66801878D08}" type="presParOf" srcId="{3EE78832-05BA-4D7E-9849-F332D1A6A5D4}" destId="{9EAF280E-81BE-4F24-97EC-0557B12B00C0}" srcOrd="8" destOrd="0" presId="urn:microsoft.com/office/officeart/2005/8/layout/cycle6"/>
    <dgm:cxn modelId="{9458125D-239A-4F4F-8B0D-AE8ECE0077C9}" type="presParOf" srcId="{3EE78832-05BA-4D7E-9849-F332D1A6A5D4}" destId="{7F308B1C-D3CB-4876-851B-03086DB44A70}" srcOrd="9" destOrd="0" presId="urn:microsoft.com/office/officeart/2005/8/layout/cycle6"/>
    <dgm:cxn modelId="{F1E18717-85AD-4FBD-BE16-2D45DEC5F232}" type="presParOf" srcId="{3EE78832-05BA-4D7E-9849-F332D1A6A5D4}" destId="{EACE924B-E528-49CD-9C0C-D8EEA78BC944}" srcOrd="10" destOrd="0" presId="urn:microsoft.com/office/officeart/2005/8/layout/cycle6"/>
    <dgm:cxn modelId="{DB98E6A5-6F72-4CAC-AF8D-E13E3CAC9B58}" type="presParOf" srcId="{3EE78832-05BA-4D7E-9849-F332D1A6A5D4}" destId="{D4217507-B58E-4687-838C-B508A3DC67AC}" srcOrd="11" destOrd="0" presId="urn:microsoft.com/office/officeart/2005/8/layout/cycle6"/>
    <dgm:cxn modelId="{1E3B8C13-1652-4EA8-94A3-A5542021CEAB}" type="presParOf" srcId="{3EE78832-05BA-4D7E-9849-F332D1A6A5D4}" destId="{49C6DDC2-F121-413B-8B58-012713695443}" srcOrd="12" destOrd="0" presId="urn:microsoft.com/office/officeart/2005/8/layout/cycle6"/>
    <dgm:cxn modelId="{D2FD0593-AF36-4700-BE5D-1478818D98A8}" type="presParOf" srcId="{3EE78832-05BA-4D7E-9849-F332D1A6A5D4}" destId="{E90EA2B1-FE9D-4077-A4CF-B24EB6C2225A}" srcOrd="13" destOrd="0" presId="urn:microsoft.com/office/officeart/2005/8/layout/cycle6"/>
    <dgm:cxn modelId="{22BF6FD4-8344-47ED-AADE-E44973C7D180}" type="presParOf" srcId="{3EE78832-05BA-4D7E-9849-F332D1A6A5D4}" destId="{9B58090B-E193-4864-ACED-1DBD8026CF77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09DB4-D1DF-4A37-BAD0-ACC2010D7C05}">
      <dsp:nvSpPr>
        <dsp:cNvPr id="0" name=""/>
        <dsp:cNvSpPr/>
      </dsp:nvSpPr>
      <dsp:spPr>
        <a:xfrm>
          <a:off x="2796688" y="2225"/>
          <a:ext cx="1404323" cy="91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GB" altLang="en-US" sz="24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Flutter SDK</a:t>
          </a:r>
          <a:endParaRPr lang="en-IN" sz="2400" kern="1200" dirty="0"/>
        </a:p>
      </dsp:txBody>
      <dsp:txXfrm>
        <a:off x="2841248" y="46785"/>
        <a:ext cx="1315203" cy="823690"/>
      </dsp:txXfrm>
    </dsp:sp>
    <dsp:sp modelId="{3C6B3B7F-3598-4087-8971-2DC2C9998ABD}">
      <dsp:nvSpPr>
        <dsp:cNvPr id="0" name=""/>
        <dsp:cNvSpPr/>
      </dsp:nvSpPr>
      <dsp:spPr>
        <a:xfrm>
          <a:off x="1674380" y="458630"/>
          <a:ext cx="3648938" cy="3648938"/>
        </a:xfrm>
        <a:custGeom>
          <a:avLst/>
          <a:gdLst/>
          <a:ahLst/>
          <a:cxnLst/>
          <a:rect l="0" t="0" r="0" b="0"/>
          <a:pathLst>
            <a:path>
              <a:moveTo>
                <a:pt x="2536287" y="144587"/>
              </a:moveTo>
              <a:arcTo wR="1824469" hR="1824469" stAng="17577834" swAng="196250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F4294-65B5-4554-BB03-B2DAFEF1FA9F}">
      <dsp:nvSpPr>
        <dsp:cNvPr id="0" name=""/>
        <dsp:cNvSpPr/>
      </dsp:nvSpPr>
      <dsp:spPr>
        <a:xfrm>
          <a:off x="4531861" y="1262902"/>
          <a:ext cx="1404323" cy="91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GB" altLang="en-US" sz="24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Firebase Console</a:t>
          </a:r>
          <a:endParaRPr lang="en-IN" sz="2400" kern="1200" dirty="0"/>
        </a:p>
      </dsp:txBody>
      <dsp:txXfrm>
        <a:off x="4576421" y="1307462"/>
        <a:ext cx="1315203" cy="823690"/>
      </dsp:txXfrm>
    </dsp:sp>
    <dsp:sp modelId="{DC6990B8-B1CC-49BF-B3F6-7899BFAB71F5}">
      <dsp:nvSpPr>
        <dsp:cNvPr id="0" name=""/>
        <dsp:cNvSpPr/>
      </dsp:nvSpPr>
      <dsp:spPr>
        <a:xfrm>
          <a:off x="1674380" y="458630"/>
          <a:ext cx="3648938" cy="3648938"/>
        </a:xfrm>
        <a:custGeom>
          <a:avLst/>
          <a:gdLst/>
          <a:ahLst/>
          <a:cxnLst/>
          <a:rect l="0" t="0" r="0" b="0"/>
          <a:pathLst>
            <a:path>
              <a:moveTo>
                <a:pt x="3646425" y="1728748"/>
              </a:moveTo>
              <a:arcTo wR="1824469" hR="1824469" stAng="21419556" swAng="219704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FB750-2924-4416-AC24-94B70ED13792}">
      <dsp:nvSpPr>
        <dsp:cNvPr id="0" name=""/>
        <dsp:cNvSpPr/>
      </dsp:nvSpPr>
      <dsp:spPr>
        <a:xfrm>
          <a:off x="3869084" y="3302721"/>
          <a:ext cx="1404323" cy="91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24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VS Code</a:t>
          </a:r>
          <a:endParaRPr lang="en-IN" sz="2400" kern="1200" dirty="0"/>
        </a:p>
      </dsp:txBody>
      <dsp:txXfrm>
        <a:off x="3913644" y="3347281"/>
        <a:ext cx="1315203" cy="823690"/>
      </dsp:txXfrm>
    </dsp:sp>
    <dsp:sp modelId="{9EAF280E-81BE-4F24-97EC-0557B12B00C0}">
      <dsp:nvSpPr>
        <dsp:cNvPr id="0" name=""/>
        <dsp:cNvSpPr/>
      </dsp:nvSpPr>
      <dsp:spPr>
        <a:xfrm>
          <a:off x="1674380" y="458630"/>
          <a:ext cx="3648938" cy="3648938"/>
        </a:xfrm>
        <a:custGeom>
          <a:avLst/>
          <a:gdLst/>
          <a:ahLst/>
          <a:cxnLst/>
          <a:rect l="0" t="0" r="0" b="0"/>
          <a:pathLst>
            <a:path>
              <a:moveTo>
                <a:pt x="2187450" y="3612466"/>
              </a:moveTo>
              <a:arcTo wR="1824469" hR="1824469" stAng="4711461" swAng="137707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08B1C-D3CB-4876-851B-03086DB44A70}">
      <dsp:nvSpPr>
        <dsp:cNvPr id="0" name=""/>
        <dsp:cNvSpPr/>
      </dsp:nvSpPr>
      <dsp:spPr>
        <a:xfrm>
          <a:off x="1724292" y="3302721"/>
          <a:ext cx="1404323" cy="91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GB" altLang="en-US" sz="24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Dart</a:t>
          </a:r>
          <a:endParaRPr lang="en-IN" sz="2400" kern="1200" dirty="0"/>
        </a:p>
      </dsp:txBody>
      <dsp:txXfrm>
        <a:off x="1768852" y="3347281"/>
        <a:ext cx="1315203" cy="823690"/>
      </dsp:txXfrm>
    </dsp:sp>
    <dsp:sp modelId="{D4217507-B58E-4687-838C-B508A3DC67AC}">
      <dsp:nvSpPr>
        <dsp:cNvPr id="0" name=""/>
        <dsp:cNvSpPr/>
      </dsp:nvSpPr>
      <dsp:spPr>
        <a:xfrm>
          <a:off x="1674380" y="458630"/>
          <a:ext cx="3648938" cy="3648938"/>
        </a:xfrm>
        <a:custGeom>
          <a:avLst/>
          <a:gdLst/>
          <a:ahLst/>
          <a:cxnLst/>
          <a:rect l="0" t="0" r="0" b="0"/>
          <a:pathLst>
            <a:path>
              <a:moveTo>
                <a:pt x="305006" y="2834380"/>
              </a:moveTo>
              <a:arcTo wR="1824469" hR="1824469" stAng="8783399" swAng="219704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C6DDC2-F121-413B-8B58-012713695443}">
      <dsp:nvSpPr>
        <dsp:cNvPr id="0" name=""/>
        <dsp:cNvSpPr/>
      </dsp:nvSpPr>
      <dsp:spPr>
        <a:xfrm>
          <a:off x="1061514" y="1262902"/>
          <a:ext cx="1404323" cy="912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GB" altLang="en-US" sz="2400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Android Studio</a:t>
          </a:r>
          <a:endParaRPr lang="en-IN" sz="2400" kern="1200" dirty="0"/>
        </a:p>
      </dsp:txBody>
      <dsp:txXfrm>
        <a:off x="1106074" y="1307462"/>
        <a:ext cx="1315203" cy="823690"/>
      </dsp:txXfrm>
    </dsp:sp>
    <dsp:sp modelId="{9B58090B-E193-4864-ACED-1DBD8026CF77}">
      <dsp:nvSpPr>
        <dsp:cNvPr id="0" name=""/>
        <dsp:cNvSpPr/>
      </dsp:nvSpPr>
      <dsp:spPr>
        <a:xfrm>
          <a:off x="1674380" y="458630"/>
          <a:ext cx="3648938" cy="3648938"/>
        </a:xfrm>
        <a:custGeom>
          <a:avLst/>
          <a:gdLst/>
          <a:ahLst/>
          <a:cxnLst/>
          <a:rect l="0" t="0" r="0" b="0"/>
          <a:pathLst>
            <a:path>
              <a:moveTo>
                <a:pt x="317775" y="795604"/>
              </a:moveTo>
              <a:arcTo wR="1824469" hR="1824469" stAng="12859663" swAng="196250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90411226-CBC9-6B4A-3B79-D08C1779E0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EE45FA7-0BEE-EFA4-EFF5-4E3F135B398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D5886D-F8A8-2D2A-0CBE-6B6CA43DC12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8566DC-E23A-D4F3-7873-B46FA0CD3F0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590C3B4-D642-B41A-073B-257084178C9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EBB76A0-675E-AE9E-0FF7-E95AB373ED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D582CC20-50BC-4F5B-8D5E-4C059F0FE31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3AD41F0D-69B8-20C6-812D-11FD7797DC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C2CC68-0267-4B6B-98FD-20E7535BCDD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FDFFA29C-0682-3B72-F7D3-A4826BCF6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7B184C3-C33B-D35A-AD27-9B68CC868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D2597F20-BE2A-6990-C0DB-D0434B35F6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49E44F-91EB-401A-8D97-4C21D4DBE762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D517D743-FECA-F4BD-F013-33BB042CC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050403B-C99F-A16E-FF84-F7AC2367A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BFA1210B-E859-22D4-782D-DBD9304DF7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9733D4-08C5-4F64-A911-BE22C28AA21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AFBEA0A1-C21C-96CF-42E8-6B7C4341C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C960FCE6-C1CB-38B9-96E7-450BC82B1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27F49786-190C-8E9B-EF3C-F2F3A1AF1A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6D04D6-1FCF-42FB-98D0-9DAE273FF55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6AC9DF1-212C-DA8F-1840-3043EDD0C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1A0582A-EA08-2D42-A0A2-0114D8E0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27F49786-190C-8E9B-EF3C-F2F3A1AF1A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6D04D6-1FCF-42FB-98D0-9DAE273FF55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6AC9DF1-212C-DA8F-1840-3043EDD0C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1A0582A-EA08-2D42-A0A2-0114D8E0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08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27F49786-190C-8E9B-EF3C-F2F3A1AF1A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6D04D6-1FCF-42FB-98D0-9DAE273FF55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F6AC9DF1-212C-DA8F-1840-3043EDD0C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1A0582A-EA08-2D42-A0A2-0114D8E0B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18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DB828853-AE88-2A20-1B23-CE6B8232FC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BC9058-EE63-4411-A7BC-05CDC85DC67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E418160-7F82-3DED-72AE-E44023EDA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D63EE53-DA83-695C-3FA9-3A0DB6A3C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0C67E9F0-814F-523F-E569-A5BE9EAE850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22A8AD-2229-4E32-ACE1-0428870B349D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E24C9F17-C9A5-D16E-1C79-051BB298C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7097736-FF2C-5715-ED85-0773EA3FF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819054DC-6B41-2672-BF01-1C6AEFEFEA6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B0E961-7AB6-4DF4-890D-1CC4F76E938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IN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2A622738-2722-6B23-4C3C-ABD9F3265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0E26B44-C85A-B8D5-3B73-C455AB3B9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80F70C9F-E2D9-5C43-7454-FAB0F84C51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4C059BC-ADD3-9BDA-2496-8B4DFD4EDB2E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38320F-E98A-B80D-C197-A0F3FA7802A0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84397F5B-0375-D3FA-0891-603D56DDBF29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E0A7FF67-A395-5136-558B-E7D2C3B5C751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C4C6A884-8C3D-848A-A249-9A456088C77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4FAB9577-F99B-7BE9-B651-59A17BA0CE5D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E6FAFD0A-3DCD-CD07-9F10-0812D5043BD3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EDE13238-57FD-BBAF-E4B1-4FA8AE64B3C7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DBFBE127-1335-E670-AA80-BE7A8876244D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08D55A0A-75C9-74DE-0C7D-44E9CD0DC610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50666A9-50F2-633C-0869-BB4A905E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B44-6BB2-4A18-9F1D-704762A7CF9C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9F3E835-4433-2D3D-08C3-9385B30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C9F7EB3-5E41-7F32-E5BB-DC8D4180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36F2D-4F67-407E-9263-80138AC543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7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5FD1F-2EFF-3A90-0192-10733E0D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D511-B5B1-4AE5-9615-F0A0DCBDDFB4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6B1F-51EC-CA46-2DFB-21B9487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E347-059C-5644-3AD6-A79B4A71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87964-450D-42D1-A23F-751CACEA19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9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B277A-4A6F-500E-B161-040A8E090956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336CC-9CA9-F003-61C5-46582B1FC998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7C50E1-BEF4-8E1F-2BF6-1B25004DBE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B5B47-E5A1-4B50-B8FE-E84D9D1C68B9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215D98-B3C8-F89C-AD56-586E06D805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8790EC-F15A-DDB4-14FB-FD693196A2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E6A2B-D1F5-4D75-AB7F-0C32AE1B8D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1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8B4D5-07E9-F656-9371-34B0D3B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0B8DF-A157-4FBE-9CE3-AAAAD423109E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A60A-4279-F1B3-1770-9C69436F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9255-9C9F-367C-B8EE-996AB43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95D12-687B-4670-BA9B-B3BED2E7AB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59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57A9AE-BB06-6D6C-45B5-D3D7C895ACB9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EB2CA-F91F-8463-66B0-2AB1AF8CB0DF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580D001-EB6D-947D-A528-429B256EFF1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A39A7-C019-49B4-B6DE-C0B230F95A9B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971D44-DDBE-B797-1EF4-221D5CD35D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BF3512-1EFB-2F87-6533-7C0B494FD1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204CB-D3DF-43C5-BB56-06D8BFA0A5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A5D9-1152-AE24-7710-F02C2EF7E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08932-9255-4B1A-9225-319B79007734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8DCB-E29F-A7B0-D8D3-3FEA3052022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B92C-468B-B3C1-4576-81CEA60995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4EDD1-3E2E-4584-BB27-19EFF5980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26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F85A-3BC4-C914-98C6-F696B742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070B5-790E-4D49-ABDE-7E3D3EBA327B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3B5C-AA4C-15D2-5F76-D56753B4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784A-0B3F-76DE-ADBE-48C8769F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C4BE5-6FD4-46E0-819A-33856DFD5E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38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D341-3306-28F7-DA91-5E7B6E81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7C368-B306-44EC-87B9-A21E453E67C2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4DBE-BC09-3D6F-0117-E1ABCCEA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FBFE-62E1-93FB-86F7-B0763FBF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CFC6-FA36-48DB-87BD-BB69CDA12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0002C-045F-5307-9EC2-26BE0DEC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C1F2F-1D80-4DAF-8DD0-6C65A7C3C4C5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623F-D98D-3218-449C-5C2FB8E0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4DD00-6DDB-7D22-1C20-DE4C915C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11F38-0751-4704-8AF7-3C89D3F6C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70A0-6884-77B2-3559-FC8CECBA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01042-F80B-4264-9BE9-D479179FE690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AF78-7929-7467-B00A-F1031777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2903-DCD8-BAA8-2A49-CD70E7EF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BED58-F1A2-4B35-86BD-7F50FD13B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2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152499-D06E-CF99-C3EF-5BDEEFAF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0EE0F-D9CE-48D7-BBD3-0A8F82390556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C14DC6-AF14-394E-7D4B-D3538F30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842C3-EEA9-23BC-B6D9-D79061C3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13B23-3EF1-49E3-AEBF-A62AE149B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8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452795-3756-F531-0A93-07E95861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377E-E8A9-4D6C-9DDE-9E7FD4E83665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4FC22E-632E-F2CD-2DBE-5CD63E07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392CB3-0709-C052-2D37-36576250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4469C-F34A-4368-AC9B-AE9239993C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E3242E9-3BE2-C1EB-3C7C-4AB44894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46DAF-E51B-4D57-9EFF-FB8ECF5ADD61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EA9FFA-7D54-FB96-CEB1-A66FCECA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62D314-1EA8-4236-63C9-6357DAFD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76C0-193D-455A-9359-179B2BB2EB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AC4384E-85E6-670E-FAB1-C1ECCE83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A5AE5-0C68-4793-B2E8-58867A06BD15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2DE519-D825-95E9-87BB-BA04429F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E1D177-1522-4A74-CE56-F23CFFC1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42CB0-76FD-44E9-9625-DA7FA72F40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2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6C7E8D-25C4-E388-6B8F-4151A6DC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4C5BC-85A1-47CE-B871-930332C6AEB2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6369BD-816B-57BE-81C5-5CA1F8AD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23823D-6558-A00D-63A5-5A9B303D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CBE63-BF22-479B-BE76-920C0AD2FA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68E21F-AF31-251B-564A-8BF82151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29A4D-EACB-4638-AEF2-A16DA9AF6353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648A96-04BF-DE55-F53F-3EBA4B83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4F0149-52FE-55D3-D1D4-37A74B7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5FC3C-1C0D-4DCF-B701-A95C91C8D7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12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5990F774-0433-DE00-3489-E35829F00D6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EE3E6CE-11A3-9217-5E93-52284BF46A70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1637EE2-0A8D-1948-86D0-FD1E971ABBB4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51B5D7-A772-179F-D6D4-19CD40396B87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BDD660F-413C-DFAB-7838-C1ED4F82BC67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8914223-9198-975B-8D2C-32612AFC456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56A413E-AFEC-DB4E-E051-6D74FD356B38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E0AD6D2-3697-FF9F-31E0-005D8C5DCF9C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2CF910B-7E81-4111-CC16-6CF9AAD68D6B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CA48445-0EE3-3067-7819-E7622C6791ED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373B03-38B8-E1AD-780A-14D491FCE75F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3C66D77-D3D0-ECA1-7679-9AAF87B61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31D35A82-8990-A0C3-EFAD-B265CEF78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76A8-D7CA-5033-E05C-EB30FF99C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DB5255-F0A3-4560-B574-D3E777A82F44}" type="datetimeFigureOut">
              <a:rPr lang="en-US"/>
              <a:pPr>
                <a:defRPr/>
              </a:pPr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AD10-78D2-99B7-0899-FD6D54086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1D2DC-B52B-1C8A-E5C1-5471189E4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842A2E74-47F7-4264-966E-DAA9C6590F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5" r:id="rId11"/>
    <p:sldLayoutId id="2147483830" r:id="rId12"/>
    <p:sldLayoutId id="2147483836" r:id="rId13"/>
    <p:sldLayoutId id="2147483831" r:id="rId14"/>
    <p:sldLayoutId id="2147483832" r:id="rId15"/>
    <p:sldLayoutId id="2147483833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jcrt.org/papers/IJCRT2410189.pdf" TargetMode="External"/><Relationship Id="rId3" Type="http://schemas.openxmlformats.org/officeDocument/2006/relationships/hyperlink" Target="https://ijiird.com/wp-content/uploads/050142.pdf" TargetMode="External"/><Relationship Id="rId7" Type="http://schemas.openxmlformats.org/officeDocument/2006/relationships/hyperlink" Target="https://firebase.google.com/doc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" TargetMode="External"/><Relationship Id="rId5" Type="http://schemas.openxmlformats.org/officeDocument/2006/relationships/hyperlink" Target="https://www.pubnub.com/blog/building-a-chat-application-using-flutter/" TargetMode="External"/><Relationship Id="rId4" Type="http://schemas.openxmlformats.org/officeDocument/2006/relationships/hyperlink" Target="https://www.irjmets.com/uploadedfiles/paper/volume2/issue_8_august_2020/3180/1628083124.pdf" TargetMode="External"/><Relationship Id="rId9" Type="http://schemas.openxmlformats.org/officeDocument/2006/relationships/hyperlink" Target="https://www.ijraset.com/research-paper/a-privacy-focused-chat-application-build-using-flutte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BA90BE31-E458-F4AF-E53A-245E4EAC2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1988323"/>
            <a:ext cx="9070975" cy="478335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>
            <a:noAutofit/>
          </a:bodyPr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Chatting Application Using Flutter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AutoNum type="arabicPlain"/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Monali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Korde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584BE5-7B9B-FD60-5D89-C1CD31D5B158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>
            <a:extLst>
              <a:ext uri="{FF2B5EF4-FFF2-40B4-BE49-F238E27FC236}">
                <a16:creationId xmlns:a16="http://schemas.microsoft.com/office/drawing/2014/main" id="{14DDF5DE-515A-E222-2800-A6CA246FE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79388"/>
            <a:ext cx="7705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136F05-3289-E617-783D-C5F6BF58D56E}"/>
              </a:ext>
            </a:extLst>
          </p:cNvPr>
          <p:cNvSpPr txBox="1"/>
          <p:nvPr/>
        </p:nvSpPr>
        <p:spPr>
          <a:xfrm>
            <a:off x="3456136" y="3563813"/>
            <a:ext cx="5297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  </a:t>
            </a:r>
            <a:r>
              <a:rPr lang="en-IN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Mithil</a:t>
            </a: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Bhosale 22106134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09  </a:t>
            </a:r>
            <a:r>
              <a:rPr lang="en-IN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Sumant</a:t>
            </a: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Bhise 22106065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41  Tejas Joshi 22106018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21  Devang </a:t>
            </a:r>
            <a:r>
              <a:rPr lang="en-IN" alt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Dhuri</a:t>
            </a:r>
            <a:r>
              <a:rPr lang="en-I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22106036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AB47-A907-28E7-DF0B-125C0EFF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8760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E3B99-3F40-D11B-9F5A-5D846059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6" y="1531385"/>
            <a:ext cx="3240360" cy="5111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F11FA-29EB-0129-CF44-4A37B663F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" r="-1147"/>
          <a:stretch/>
        </p:blipFill>
        <p:spPr>
          <a:xfrm>
            <a:off x="5256336" y="1547590"/>
            <a:ext cx="3702445" cy="509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5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3BE3-8655-78C9-DA24-92202CE2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Technology Used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684D86-07E8-5DAC-FE92-D40AD85A2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857874"/>
              </p:ext>
            </p:extLst>
          </p:nvPr>
        </p:nvGraphicFramePr>
        <p:xfrm>
          <a:off x="671513" y="2381250"/>
          <a:ext cx="6997700" cy="42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32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04EBD9A-E447-5252-5615-FF0023256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Conclusion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AEC3C1C-4118-5FE5-21AE-B96B06A8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journey of conceptualizing, designing, and implementing, our team has ventured into the realm of digital communication with a commitment to innovation and user-centricity. As we conclude this project, it is evident that stands not just as a culmination of code and features, but as a testament to our dedication to overcoming the limitations inherent in existing chatting applications.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more than just a solution; it is a response to the evolving needs of users in an interconnected world.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not just a closing chapter; it's an opening statement for the future of online conversations.</a:t>
            </a:r>
          </a:p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428E400-6F1B-3762-6FBD-43F7B50B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References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1479894-E15E-9A50-E716-32E795AD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8FA1A9A9-2AE3-3F52-0C1F-96F23E061705}"/>
              </a:ext>
            </a:extLst>
          </p:cNvPr>
          <p:cNvSpPr txBox="1">
            <a:spLocks/>
          </p:cNvSpPr>
          <p:nvPr/>
        </p:nvSpPr>
        <p:spPr bwMode="auto">
          <a:xfrm>
            <a:off x="539750" y="1484313"/>
            <a:ext cx="8677275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 Kumar, "Developing Real-Time Chat Applications Using Flutter and Firebase,"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Mobile Computing and Multimedia Communications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[1]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Shah, "Cross-Platform Chat Application Development Using Flutter,"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Software Engineering and Applications,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 14, no. 7, pp. 450-462, 2020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[2]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Sharma, "Building Secure Chat Applications Using Flutter and End-to-End Encryption,"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Access,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vol. 8, pp. 160-172, 2020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[ 3]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hlinkClick r:id="rId6"/>
              </a:rPr>
              <a:t>https://docs.flutter.dev/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hlinkClick r:id="rId7"/>
              </a:rPr>
              <a:t>https://firebase.google.com/docs</a:t>
            </a: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https://ijiird.com/wp-content/uploads/050142.pdf</a:t>
            </a:r>
            <a:endParaRPr lang="en-US" sz="1800" u="sng" dirty="0">
              <a:solidFill>
                <a:srgbClr val="00008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https://www.ijcrt.org/papers/IJCRT2410189.pdf</a:t>
            </a:r>
            <a:endParaRPr lang="en-US" sz="1800" u="sng" dirty="0">
              <a:solidFill>
                <a:srgbClr val="00008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https://www.ijraset.com/research-paper/a-privacy-focused-chat-application-build-using-flutter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endParaRPr lang="en-GB" altLang="en-US" sz="180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A9E02AB3-5A31-C416-DD91-8198C623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EE5950C-CC6F-84F5-A4E5-01835FDE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Outline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36C0C34-A614-999C-5E88-F967B711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23666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/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/>
              <a:t>Objectives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/>
              <a:t>Problem statement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/>
              <a:t>Literature Survey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System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/>
              <a:t>Implementation</a:t>
            </a:r>
            <a:endParaRPr lang="en-US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Technologies and methodologies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Conclusion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/>
              <a:t>References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52A40A62-00EB-594B-EBD9-746BD9D4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B2C2A5-17AF-6B6C-7E6D-AFB0C501849C}"/>
              </a:ext>
            </a:extLst>
          </p:cNvPr>
          <p:cNvSpPr txBox="1">
            <a:spLocks/>
          </p:cNvSpPr>
          <p:nvPr/>
        </p:nvSpPr>
        <p:spPr bwMode="auto">
          <a:xfrm>
            <a:off x="412750" y="1563688"/>
            <a:ext cx="9251950" cy="553561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ource Sans Pro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Arial" panose="020B0604020202020204" pitchFamily="34" charset="0"/>
              <a:buNone/>
              <a:defRPr/>
            </a:pPr>
            <a:r>
              <a:rPr lang="en-US" altLang="en-US" sz="2200" b="1" dirty="0">
                <a:solidFill>
                  <a:sysClr val="windowText" lastClr="000000"/>
                </a:solidFill>
              </a:rPr>
              <a:t>Current Vulnerability: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Users communicate on social media platforms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Weak authentication mechanisms can lead to unauthorized access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Most current applications focus on basic messaging without integrating advanced features like AI-driven chatbots 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Many chat applications monetize user data by sharing it with third parties, raising ethical concerns about privacy</a:t>
            </a:r>
          </a:p>
          <a:p>
            <a:pPr marL="0" indent="0" defTabSz="914400">
              <a:buNone/>
              <a:defRPr/>
            </a:pPr>
            <a:endParaRPr lang="en-US" altLang="en-US" sz="2000" b="1" dirty="0">
              <a:solidFill>
                <a:sysClr val="windowText" lastClr="000000"/>
              </a:solidFill>
            </a:endParaRPr>
          </a:p>
          <a:p>
            <a:pPr marL="0" indent="0" defTabSz="914400">
              <a:buNone/>
              <a:defRPr/>
            </a:pPr>
            <a:r>
              <a:rPr lang="en-US" altLang="en-US" sz="2000" b="1" dirty="0">
                <a:solidFill>
                  <a:sysClr val="windowText" lastClr="000000"/>
                </a:solidFill>
              </a:rPr>
              <a:t>Why Use Flutter?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Secure authentication methods to protect user data</a:t>
            </a:r>
            <a:r>
              <a:rPr lang="en-US" altLang="en-US" sz="2000" b="1" dirty="0">
                <a:solidFill>
                  <a:sysClr val="windowText" lastClr="000000"/>
                </a:solidFill>
              </a:rPr>
              <a:t>.</a:t>
            </a:r>
          </a:p>
          <a:p>
            <a:pPr defTabSz="914400">
              <a:defRPr/>
            </a:pPr>
            <a:r>
              <a:rPr lang="en-US" sz="2000" dirty="0"/>
              <a:t>Flutter allows you to write one codebase that runs on both Android and iOS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Flutter applications are compiled directly to native code, ensuring smooth performance </a:t>
            </a:r>
          </a:p>
          <a:p>
            <a:pPr defTabSz="914400">
              <a:defRPr/>
            </a:pPr>
            <a:r>
              <a:rPr lang="en-US" altLang="en-US" sz="2000" dirty="0">
                <a:solidFill>
                  <a:sysClr val="windowText" lastClr="000000"/>
                </a:solidFill>
              </a:rPr>
              <a:t>Flutter’s widget-based architecture allows for highly customizable and adaptive UI</a:t>
            </a:r>
          </a:p>
          <a:p>
            <a:pPr marL="0" indent="0" defTabSz="914400">
              <a:buNone/>
              <a:defRPr/>
            </a:pPr>
            <a:endParaRPr lang="en-US" altLang="en-US" sz="2000" b="1" dirty="0">
              <a:solidFill>
                <a:sysClr val="windowText" lastClr="000000"/>
              </a:solidFill>
            </a:endParaRPr>
          </a:p>
          <a:p>
            <a:pPr defTabSz="914400">
              <a:defRPr/>
            </a:pPr>
            <a:endParaRPr lang="en-US" altLang="en-US" sz="2000" dirty="0">
              <a:solidFill>
                <a:sysClr val="windowText" lastClr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3935-D1D9-8871-A2E4-1472302A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6" y="863810"/>
            <a:ext cx="6997700" cy="5832054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boasts an intuitive and visually appealing interface, ensuring a smooth and enjoyable user experience.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design prioritizes simplicity without compromising functionality.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engage in real-time conversations, making communication instantaneous and dynamic.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supports both one-on-one and group messaging, enhancing its versatility.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have developed a single codebase that runs on both IOS and Android Platform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</a:t>
            </a:r>
            <a:r>
              <a:rPr lang="en-US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and Interactive user experience</a:t>
            </a:r>
            <a:endParaRPr lang="en-US" sz="18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746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DE94-04CC-6C46-4100-94A6CD95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 Problem statement </a:t>
            </a:r>
            <a:endParaRPr lang="en-IN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77D0-10DA-D456-0D79-6032AC6B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763713"/>
            <a:ext cx="8640763" cy="5616575"/>
          </a:xfrm>
        </p:spPr>
        <p:txBody>
          <a:bodyPr/>
          <a:lstStyle/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Needs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seek a comprehensive solution that addresses the limitations of current platforms. Real-time collaboration, cross-platform compatibility, and enhanced security are among the key user requirements.</a:t>
            </a:r>
          </a:p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</a:t>
            </a:r>
            <a:r>
              <a:rPr lang="en-US" sz="2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a efficient 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eal-time communication features. Develop a real-time messaging that supports instant texting and file sharing features.</a:t>
            </a:r>
          </a:p>
          <a:p>
            <a:pPr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and Development Efficiency: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flutter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-platform capabilities to reduce application development time and cost along with feature rich application.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83E2118-D014-18A5-42DA-553C1CE1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FC089B0-1164-FAEB-D365-B25C00FC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91605"/>
            <a:ext cx="9070975" cy="506638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 anchor="t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None/>
              <a:tabLst/>
              <a:defRPr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783F2-CE1C-C05F-BF31-19F450F9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59272"/>
              </p:ext>
            </p:extLst>
          </p:nvPr>
        </p:nvGraphicFramePr>
        <p:xfrm>
          <a:off x="647823" y="1539696"/>
          <a:ext cx="8926389" cy="52182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138376709"/>
                    </a:ext>
                  </a:extLst>
                </a:gridCol>
                <a:gridCol w="3455081">
                  <a:extLst>
                    <a:ext uri="{9D8B030D-6E8A-4147-A177-3AD203B41FA5}">
                      <a16:colId xmlns:a16="http://schemas.microsoft.com/office/drawing/2014/main" val="3880317193"/>
                    </a:ext>
                  </a:extLst>
                </a:gridCol>
                <a:gridCol w="1225439">
                  <a:extLst>
                    <a:ext uri="{9D8B030D-6E8A-4147-A177-3AD203B41FA5}">
                      <a16:colId xmlns:a16="http://schemas.microsoft.com/office/drawing/2014/main" val="2631866053"/>
                    </a:ext>
                  </a:extLst>
                </a:gridCol>
                <a:gridCol w="3237756">
                  <a:extLst>
                    <a:ext uri="{9D8B030D-6E8A-4147-A177-3AD203B41FA5}">
                      <a16:colId xmlns:a16="http://schemas.microsoft.com/office/drawing/2014/main" val="1977135758"/>
                    </a:ext>
                  </a:extLst>
                </a:gridCol>
              </a:tblGrid>
              <a:tr h="990901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59551"/>
                  </a:ext>
                </a:extLst>
              </a:tr>
              <a:tr h="422739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"Developing Real-Time Chat Applications Using Flutter and Firebase," </a:t>
                      </a:r>
                      <a:r>
                        <a:rPr lang="en-US" sz="1984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Mobile Computing and Multimedia Communications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84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provides a comprehensive guide to building a real-time chat application using Flutter, a popular UI toolkit, and Firebase, a cloud-based platform. </a:t>
                      </a:r>
                      <a:endParaRPr lang="en-IN" sz="1984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8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83E2118-D014-18A5-42DA-553C1CE1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FC089B0-1164-FAEB-D365-B25C00FC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91605"/>
            <a:ext cx="9070975" cy="506638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 anchor="t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None/>
              <a:tabLst/>
              <a:defRPr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783F2-CE1C-C05F-BF31-19F450F9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69990"/>
              </p:ext>
            </p:extLst>
          </p:nvPr>
        </p:nvGraphicFramePr>
        <p:xfrm>
          <a:off x="647823" y="1539696"/>
          <a:ext cx="7403804" cy="56181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138376709"/>
                    </a:ext>
                  </a:extLst>
                </a:gridCol>
                <a:gridCol w="2590985">
                  <a:extLst>
                    <a:ext uri="{9D8B030D-6E8A-4147-A177-3AD203B41FA5}">
                      <a16:colId xmlns:a16="http://schemas.microsoft.com/office/drawing/2014/main" val="3880317193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631866053"/>
                    </a:ext>
                  </a:extLst>
                </a:gridCol>
                <a:gridCol w="2589684">
                  <a:extLst>
                    <a:ext uri="{9D8B030D-6E8A-4147-A177-3AD203B41FA5}">
                      <a16:colId xmlns:a16="http://schemas.microsoft.com/office/drawing/2014/main" val="1977135758"/>
                    </a:ext>
                  </a:extLst>
                </a:gridCol>
              </a:tblGrid>
              <a:tr h="990901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59551"/>
                  </a:ext>
                </a:extLst>
              </a:tr>
              <a:tr h="422739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"Cross-Platform Chat Application Development Using Flutter," </a:t>
                      </a:r>
                      <a:r>
                        <a:rPr lang="en-US" sz="1984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Journal of Software Engineering and Applications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 Shah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application supports key features such as real-time messaging, group chats, and push notifications, making it a versatile tool for communication. The development process described in the article places a strong emphasis on performance and scalability.</a:t>
                      </a:r>
                      <a:endParaRPr lang="en-IN" sz="1984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228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83E2118-D014-18A5-42DA-553C1CE1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FC089B0-1164-FAEB-D365-B25C00FCA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691605"/>
            <a:ext cx="9070975" cy="506638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 anchor="t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None/>
              <a:tabLst/>
              <a:defRPr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7783F2-CE1C-C05F-BF31-19F450F9D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77124"/>
              </p:ext>
            </p:extLst>
          </p:nvPr>
        </p:nvGraphicFramePr>
        <p:xfrm>
          <a:off x="647823" y="1539696"/>
          <a:ext cx="8108353" cy="56181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4255">
                  <a:extLst>
                    <a:ext uri="{9D8B030D-6E8A-4147-A177-3AD203B41FA5}">
                      <a16:colId xmlns:a16="http://schemas.microsoft.com/office/drawing/2014/main" val="138376709"/>
                    </a:ext>
                  </a:extLst>
                </a:gridCol>
                <a:gridCol w="2773693">
                  <a:extLst>
                    <a:ext uri="{9D8B030D-6E8A-4147-A177-3AD203B41FA5}">
                      <a16:colId xmlns:a16="http://schemas.microsoft.com/office/drawing/2014/main" val="3880317193"/>
                    </a:ext>
                  </a:extLst>
                </a:gridCol>
                <a:gridCol w="1576705">
                  <a:extLst>
                    <a:ext uri="{9D8B030D-6E8A-4147-A177-3AD203B41FA5}">
                      <a16:colId xmlns:a16="http://schemas.microsoft.com/office/drawing/2014/main" val="2631866053"/>
                    </a:ext>
                  </a:extLst>
                </a:gridCol>
                <a:gridCol w="2733700">
                  <a:extLst>
                    <a:ext uri="{9D8B030D-6E8A-4147-A177-3AD203B41FA5}">
                      <a16:colId xmlns:a16="http://schemas.microsoft.com/office/drawing/2014/main" val="1977135758"/>
                    </a:ext>
                  </a:extLst>
                </a:gridCol>
              </a:tblGrid>
              <a:tr h="990901">
                <a:tc>
                  <a:txBody>
                    <a:bodyPr/>
                    <a:lstStyle/>
                    <a:p>
                      <a:r>
                        <a:rPr lang="en-US" dirty="0"/>
                        <a:t>SR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59551"/>
                  </a:ext>
                </a:extLst>
              </a:tr>
              <a:tr h="4227390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"Building Secure Chat Applications Using Flutter and End-to-End Encryption”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84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B.N.Sharma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article "Building Secure Chat Applications Using Flutter and End-to-End Encryption" by Sharma, published in </a:t>
                      </a:r>
                      <a:r>
                        <a:rPr lang="en-US" sz="1984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Access</a:t>
                      </a:r>
                      <a:r>
                        <a:rPr lang="en-US" sz="1984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2020, focuses on the development of a secure messaging application inspired by Signal, utilizing Flutter as the development framework. </a:t>
                      </a:r>
                      <a:endParaRPr lang="en-IN" sz="1984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102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5946-2922-204D-8164-DC391D0E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912" y="-254080"/>
            <a:ext cx="6997700" cy="1512169"/>
          </a:xfrm>
        </p:spPr>
        <p:txBody>
          <a:bodyPr/>
          <a:lstStyle/>
          <a:p>
            <a:r>
              <a:rPr lang="en-US" sz="3950" dirty="0">
                <a:solidFill>
                  <a:schemeClr val="tx1"/>
                </a:solidFill>
                <a:latin typeface="Times New Roman"/>
                <a:cs typeface="Times New Roman"/>
              </a:rPr>
              <a:t> </a:t>
            </a:r>
            <a:br>
              <a:rPr lang="en-US" sz="395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3950" dirty="0">
                <a:solidFill>
                  <a:schemeClr val="tx1"/>
                </a:solidFill>
                <a:latin typeface="Times New Roman"/>
                <a:cs typeface="Times New Roman"/>
              </a:rPr>
              <a:t>  </a:t>
            </a: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  System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1F9B88-B0ED-D2DE-7478-08D18CD7A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6" y="1115541"/>
            <a:ext cx="6768752" cy="6192688"/>
          </a:xfrm>
        </p:spPr>
      </p:pic>
    </p:spTree>
    <p:extLst>
      <p:ext uri="{BB962C8B-B14F-4D97-AF65-F5344CB8AC3E}">
        <p14:creationId xmlns:p14="http://schemas.microsoft.com/office/powerpoint/2010/main" val="1737123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</TotalTime>
  <Words>804</Words>
  <Application>Microsoft Office PowerPoint</Application>
  <PresentationFormat>Custom</PresentationFormat>
  <Paragraphs>105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Source Sans Pro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 Problem statement </vt:lpstr>
      <vt:lpstr>PowerPoint Presentation</vt:lpstr>
      <vt:lpstr>PowerPoint Presentation</vt:lpstr>
      <vt:lpstr>PowerPoint Presentation</vt:lpstr>
      <vt:lpstr>      System Design</vt:lpstr>
      <vt:lpstr>Implementation</vt:lpstr>
      <vt:lpstr>Technology Used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Mithil Bhosale</cp:lastModifiedBy>
  <cp:revision>73</cp:revision>
  <cp:lastPrinted>1601-01-01T00:00:00Z</cp:lastPrinted>
  <dcterms:created xsi:type="dcterms:W3CDTF">2017-10-25T08:22:14Z</dcterms:created>
  <dcterms:modified xsi:type="dcterms:W3CDTF">2024-10-24T04:40:19Z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