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7" r:id="rId29"/>
    <p:sldId id="268" r:id="rId30"/>
    <p:sldId id="269" r:id="rId31"/>
    <p:sldId id="270" r:id="rId32"/>
    <p:sldId id="266" r:id="rId33"/>
    <p:sldId id="285" r:id="rId34"/>
    <p:sldId id="286" r:id="rId35"/>
    <p:sldId id="287" r:id="rId36"/>
    <p:sldId id="288" r:id="rId37"/>
    <p:sldId id="289" r:id="rId38"/>
    <p:sldId id="290" r:id="rId39"/>
    <p:sldId id="275" r:id="rId40"/>
    <p:sldId id="292" r:id="rId41"/>
    <p:sldId id="277" r:id="rId42"/>
    <p:sldId id="31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7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>
        <p:scale>
          <a:sx n="75" d="100"/>
          <a:sy n="75" d="100"/>
        </p:scale>
        <p:origin x="-11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8F297-9120-4ED5-94DE-503D84BAE8E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06FFA-2D88-49AE-9625-AA337CD93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C201A-3041-4E7B-B480-D24174A9585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4CF45-84B4-4327-9998-F356DC288599}" type="slidenum">
              <a:rPr lang="en-CA" smtClean="0"/>
              <a:pPr/>
              <a:t>29</a:t>
            </a:fld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216C1-8067-4B27-8B48-633EA78A51E7}" type="slidenum">
              <a:rPr lang="en-CA" smtClean="0"/>
              <a:pPr/>
              <a:t>30</a:t>
            </a:fld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E725D6-7249-4AEA-9E6C-5860E8C0647B}" type="slidenum">
              <a:rPr lang="en-CA" smtClean="0"/>
              <a:pPr/>
              <a:t>31</a:t>
            </a:fld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89B4C-726F-4F81-9587-A274BAFA61C9}" type="slidenum">
              <a:rPr lang="en-US"/>
              <a:pPr/>
              <a:t>10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Blind source separation: (1) instantaneous mixtures or (2) convolutive mixtures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3FB37-8298-4BC9-BF01-5EC92C47ED6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68634-96B2-4378-9E17-A5F225EAAF6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FE26F-9FE1-4D09-978C-D50D4B9F1F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6D577-D49C-4B61-861F-ACE6DFC27B94}" type="slidenum">
              <a:rPr lang="en-US"/>
              <a:pPr/>
              <a:t>14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understand the model of our incoming mixtures, the ICA model can be defined as x = As</a:t>
            </a:r>
          </a:p>
          <a:p>
            <a:r>
              <a:rPr lang="en-US"/>
              <a:t>Where A is some unknown mixing matrix, s is our source signals and x is our observed mixtures.</a:t>
            </a:r>
          </a:p>
          <a:p>
            <a:r>
              <a:rPr lang="en-US"/>
              <a:t>With this model we can then see that the goal of ICA is to find some matrix W, so that s = Wx</a:t>
            </a:r>
          </a:p>
          <a:p>
            <a:r>
              <a:rPr lang="en-US"/>
              <a:t>This means that the ideal solution to ICA would be to find W so that it is the inverse of the mixing matrix 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8B0A3-736A-4CFB-8D98-12B38B5F3F50}" type="slidenum">
              <a:rPr lang="en-US"/>
              <a:pPr/>
              <a:t>15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order to solve this problem using ICA there are several assumptions that have to be made in order to correctly determine the independent components.</a:t>
            </a:r>
          </a:p>
          <a:p>
            <a:r>
              <a:rPr lang="en-US"/>
              <a:t>The first assumption is that all source signals are statistically independent.</a:t>
            </a:r>
          </a:p>
          <a:p>
            <a:r>
              <a:rPr lang="en-US"/>
              <a:t>This means that knowing the value of one of the components does not give any information about the other components.</a:t>
            </a:r>
          </a:p>
          <a:p>
            <a:r>
              <a:rPr lang="en-US"/>
              <a:t>In order to do so these ICS have to have some unknown nongaussian distributions.</a:t>
            </a:r>
          </a:p>
          <a:p>
            <a:r>
              <a:rPr lang="en-US"/>
              <a:t>If we knew the distributions to the sources, then this problem could be siimplified and you wouldn’t need ICA to solve it</a:t>
            </a:r>
          </a:p>
          <a:p>
            <a:r>
              <a:rPr lang="en-US"/>
              <a:t>This assumption is not totally correct because BSS problem can be solved if there is at most one Gaussian source.</a:t>
            </a:r>
          </a:p>
          <a:p>
            <a:r>
              <a:rPr lang="en-US"/>
              <a:t>I will talk later about why there needs to only be at most only one gaussian source</a:t>
            </a:r>
          </a:p>
          <a:p>
            <a:r>
              <a:rPr lang="en-US"/>
              <a:t>The last assumption from the ICA algorithm is that the recovered sources will not be equal to the original source.</a:t>
            </a:r>
          </a:p>
          <a:p>
            <a:r>
              <a:rPr lang="en-US"/>
              <a:t>They will be some permutated and scaled form the original signal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C201A-3041-4E7B-B480-D24174A9585E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1C179-D1CD-4471-8334-EDB31C50A65B}" type="slidenum">
              <a:rPr lang="en-CA" smtClean="0"/>
              <a:pPr/>
              <a:t>28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5403-8BF6-41E2-9E1F-E9F51D8BD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nal_proces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atistical_independe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miked\My%20Documents\presentations\NCAF\separated2.wav" TargetMode="External"/><Relationship Id="rId1" Type="http://schemas.openxmlformats.org/officeDocument/2006/relationships/audio" Target="file:///C:\Users\Mark%20at%20KCL%20Only\Slides\0109%20NCAF\Lee_data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Ex1Ur85AVs&amp;t=181s" TargetMode="External"/><Relationship Id="rId2" Type="http://schemas.openxmlformats.org/officeDocument/2006/relationships/hyperlink" Target="https://www.youtube.com/watch?v=AyzOUbkUf3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fldl.stanford.edu/wiki/index.php/Stacked_Autoencod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7772400" cy="1470025"/>
          </a:xfrm>
        </p:spPr>
        <p:txBody>
          <a:bodyPr>
            <a:noAutofit/>
          </a:bodyPr>
          <a:lstStyle/>
          <a:p>
            <a:pPr eaLnBrk="1" hangingPunct="1"/>
            <a:r>
              <a:rPr lang="en-US" sz="6600" dirty="0" smtClean="0"/>
              <a:t>Principal Component Analysis ( PCA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While PCA seeks directions that represents data best in a </a:t>
            </a:r>
            <a:r>
              <a:rPr lang="en-US" dirty="0">
                <a:cs typeface="Times New Roman" charset="0"/>
              </a:rPr>
              <a:t>Σ|</a:t>
            </a:r>
            <a:r>
              <a:rPr lang="en-US" b="1" i="1" dirty="0">
                <a:cs typeface="Times New Roman" charset="0"/>
              </a:rPr>
              <a:t>x</a:t>
            </a:r>
            <a:r>
              <a:rPr lang="en-US" baseline="-25000" dirty="0">
                <a:cs typeface="Times New Roman" charset="0"/>
              </a:rPr>
              <a:t>0</a:t>
            </a:r>
            <a:r>
              <a:rPr lang="en-US" dirty="0">
                <a:cs typeface="Times New Roman" charset="0"/>
              </a:rPr>
              <a:t> – </a:t>
            </a:r>
            <a:r>
              <a:rPr lang="en-US" b="1" i="1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|</a:t>
            </a:r>
            <a:r>
              <a:rPr lang="en-US" baseline="30000" dirty="0">
                <a:cs typeface="Times New Roman" charset="0"/>
              </a:rPr>
              <a:t>2</a:t>
            </a:r>
            <a:r>
              <a:rPr lang="en-US" dirty="0">
                <a:cs typeface="Times New Roman" charset="0"/>
              </a:rPr>
              <a:t> sense, ICA seeks such directions that are most independent from each other.</a:t>
            </a:r>
          </a:p>
          <a:p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Used primarily for separating unknown </a:t>
            </a:r>
            <a:r>
              <a:rPr lang="en-US" b="1" i="1" dirty="0">
                <a:cs typeface="Times New Roman" charset="0"/>
              </a:rPr>
              <a:t>source </a:t>
            </a:r>
            <a:r>
              <a:rPr lang="en-US" dirty="0">
                <a:cs typeface="Times New Roman" charset="0"/>
              </a:rPr>
              <a:t>signals from their </a:t>
            </a:r>
            <a:r>
              <a:rPr lang="en-US" b="1" i="1" dirty="0">
                <a:cs typeface="Times New Roman" charset="0"/>
              </a:rPr>
              <a:t>observed </a:t>
            </a:r>
            <a:r>
              <a:rPr lang="en-US" dirty="0">
                <a:cs typeface="Times New Roman" charset="0"/>
              </a:rPr>
              <a:t>linear mixtures.  </a:t>
            </a:r>
          </a:p>
          <a:p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Typically used in </a:t>
            </a:r>
            <a:r>
              <a:rPr lang="en-US" b="1" i="1" dirty="0">
                <a:cs typeface="Times New Roman" charset="0"/>
              </a:rPr>
              <a:t>Blind Source Separation</a:t>
            </a:r>
            <a:r>
              <a:rPr lang="en-US" dirty="0">
                <a:cs typeface="Times New Roman" charset="0"/>
              </a:rPr>
              <a:t> problems.  ICA is also used in </a:t>
            </a:r>
            <a:r>
              <a:rPr lang="en-US" b="1" i="1" dirty="0">
                <a:cs typeface="Times New Roman" charset="0"/>
              </a:rPr>
              <a:t>feature extraction</a:t>
            </a:r>
            <a:r>
              <a:rPr lang="en-US" dirty="0">
                <a:cs typeface="Times New Roman" charset="0"/>
              </a:rPr>
              <a:t>.</a:t>
            </a:r>
            <a:endParaRPr lang="en-US" baseline="30000" dirty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What is ICA?</a:t>
            </a:r>
            <a:endParaRPr lang="ru-RU" smtClean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Times New Roman" charset="0"/>
                <a:cs typeface="Times New Roman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 tooltip="Signal processing"/>
              </a:rPr>
              <a:t>signal processing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independent component analysis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a computational method for separating a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multivariate signal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into additive subcomponents. This is done by assuming that the subcomponents are non-Gaussian signals and that they are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4" tooltip="Statistical independence"/>
              </a:rPr>
              <a:t>statistically independent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from each other.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685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>
              <a:defRPr/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The simple “Cocktail Party” Problem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Line 6"/>
          <p:cNvSpPr>
            <a:spLocks noChangeShapeType="1"/>
          </p:cNvSpPr>
          <p:nvPr/>
        </p:nvSpPr>
        <p:spPr bwMode="auto">
          <a:xfrm>
            <a:off x="2743200" y="2590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0" y="3886200"/>
            <a:ext cx="914400" cy="304800"/>
            <a:chOff x="3744" y="1728"/>
            <a:chExt cx="576" cy="192"/>
          </a:xfrm>
        </p:grpSpPr>
        <p:sp>
          <p:nvSpPr>
            <p:cNvPr id="14361" name="Oval 8" descr="Outlined diamond"/>
            <p:cNvSpPr>
              <a:spLocks noChangeArrowheads="1"/>
            </p:cNvSpPr>
            <p:nvPr/>
          </p:nvSpPr>
          <p:spPr bwMode="auto">
            <a:xfrm>
              <a:off x="3744" y="1728"/>
              <a:ext cx="144" cy="144"/>
            </a:xfrm>
            <a:prstGeom prst="ellipse">
              <a:avLst/>
            </a:prstGeom>
            <a:pattFill prst="openDmn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9"/>
            <p:cNvSpPr>
              <a:spLocks noChangeArrowheads="1"/>
            </p:cNvSpPr>
            <p:nvPr/>
          </p:nvSpPr>
          <p:spPr bwMode="auto">
            <a:xfrm>
              <a:off x="3888" y="1776"/>
              <a:ext cx="192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0"/>
            <p:cNvCxnSpPr>
              <a:cxnSpLocks noChangeShapeType="1"/>
              <a:stCxn id="14362" idx="3"/>
            </p:cNvCxnSpPr>
            <p:nvPr/>
          </p:nvCxnSpPr>
          <p:spPr bwMode="auto">
            <a:xfrm>
              <a:off x="4080" y="1800"/>
              <a:ext cx="240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743200" y="2743200"/>
            <a:ext cx="2819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12"/>
          <p:cNvSpPr>
            <a:spLocks noChangeShapeType="1"/>
          </p:cNvSpPr>
          <p:nvPr/>
        </p:nvSpPr>
        <p:spPr bwMode="auto">
          <a:xfrm flipV="1">
            <a:off x="4114800" y="411480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13"/>
          <p:cNvSpPr>
            <a:spLocks noChangeShapeType="1"/>
          </p:cNvSpPr>
          <p:nvPr/>
        </p:nvSpPr>
        <p:spPr bwMode="auto">
          <a:xfrm flipV="1">
            <a:off x="4038600" y="2895600"/>
            <a:ext cx="1600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479550" y="362743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>
                <a:latin typeface="Times New Roman" charset="0"/>
                <a:cs typeface="Times New Roman" charset="0"/>
              </a:rPr>
              <a:t>Sources</a:t>
            </a:r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6196013" y="3124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>
                <a:latin typeface="Times New Roman" charset="0"/>
                <a:cs typeface="Times New Roman" charset="0"/>
              </a:rPr>
              <a:t>Observations</a:t>
            </a:r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1524000" y="2590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 i="1">
                <a:latin typeface="Times New Roman" charset="0"/>
                <a:cs typeface="Times New Roman" charset="0"/>
              </a:rPr>
              <a:t>s</a:t>
            </a:r>
            <a:r>
              <a:rPr lang="en-GB" sz="2400" baseline="-25000">
                <a:latin typeface="Times New Roman" charset="0"/>
                <a:cs typeface="Times New Roman" charset="0"/>
              </a:rPr>
              <a:t>1</a:t>
            </a:r>
            <a:endParaRPr lang="en-GB" sz="2400" i="1">
              <a:latin typeface="Times New Roman" charset="0"/>
              <a:cs typeface="Times New Roman" charset="0"/>
            </a:endParaRPr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2743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 i="1">
                <a:latin typeface="Times New Roman" charset="0"/>
                <a:cs typeface="Times New Roman" charset="0"/>
              </a:rPr>
              <a:t>s</a:t>
            </a:r>
            <a:r>
              <a:rPr lang="en-GB" sz="2400" baseline="-25000">
                <a:latin typeface="Times New Roman" charset="0"/>
                <a:cs typeface="Times New Roman" charset="0"/>
              </a:rPr>
              <a:t>2</a:t>
            </a:r>
            <a:endParaRPr lang="en-GB" sz="2400" i="1">
              <a:latin typeface="Times New Roman" charset="0"/>
              <a:cs typeface="Times New Roman" charset="0"/>
            </a:endParaRPr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6924675" y="2514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 i="1">
                <a:latin typeface="Times New Roman" charset="0"/>
                <a:cs typeface="Times New Roman" charset="0"/>
              </a:rPr>
              <a:t>x</a:t>
            </a:r>
            <a:r>
              <a:rPr lang="en-GB" sz="2400" baseline="-25000">
                <a:latin typeface="Times New Roman" charset="0"/>
                <a:cs typeface="Times New Roman" charset="0"/>
              </a:rPr>
              <a:t>1</a:t>
            </a:r>
            <a:endParaRPr lang="en-GB" sz="2400" i="1">
              <a:latin typeface="Times New Roman" charset="0"/>
              <a:cs typeface="Times New Roman" charset="0"/>
            </a:endParaRPr>
          </a:p>
        </p:txBody>
      </p:sp>
      <p:sp>
        <p:nvSpPr>
          <p:cNvPr id="14349" name="Text Box 19"/>
          <p:cNvSpPr txBox="1">
            <a:spLocks noChangeArrowheads="1"/>
          </p:cNvSpPr>
          <p:nvPr/>
        </p:nvSpPr>
        <p:spPr bwMode="auto">
          <a:xfrm>
            <a:off x="6942138" y="39624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 i="1">
                <a:latin typeface="Times New Roman" charset="0"/>
                <a:cs typeface="Times New Roman" charset="0"/>
              </a:rPr>
              <a:t>x</a:t>
            </a:r>
            <a:r>
              <a:rPr lang="en-GB" sz="2400" baseline="-25000">
                <a:latin typeface="Times New Roman" charset="0"/>
                <a:cs typeface="Times New Roman" charset="0"/>
              </a:rPr>
              <a:t>2</a:t>
            </a:r>
            <a:endParaRPr lang="en-GB" sz="2400" i="1">
              <a:latin typeface="Times New Roman" charset="0"/>
              <a:cs typeface="Times New Roman" charset="0"/>
            </a:endParaRPr>
          </a:p>
        </p:txBody>
      </p:sp>
      <p:sp>
        <p:nvSpPr>
          <p:cNvPr id="14350" name="Text Box 20"/>
          <p:cNvSpPr txBox="1">
            <a:spLocks noChangeArrowheads="1"/>
          </p:cNvSpPr>
          <p:nvPr/>
        </p:nvSpPr>
        <p:spPr bwMode="auto">
          <a:xfrm>
            <a:off x="3068638" y="1905000"/>
            <a:ext cx="224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>
                <a:latin typeface="Times New Roman" charset="0"/>
                <a:cs typeface="Times New Roman" charset="0"/>
              </a:rPr>
              <a:t>Mixing matrix </a:t>
            </a:r>
            <a:r>
              <a:rPr lang="en-GB" sz="2400" b="1">
                <a:latin typeface="Times New Roman" charset="0"/>
                <a:cs typeface="Times New Roman" charset="0"/>
              </a:rPr>
              <a:t>A</a:t>
            </a:r>
            <a:endParaRPr lang="en-GB" sz="2400">
              <a:latin typeface="Times New Roman" charset="0"/>
              <a:cs typeface="Times New Roman" charset="0"/>
            </a:endParaRPr>
          </a:p>
        </p:txBody>
      </p:sp>
      <p:sp>
        <p:nvSpPr>
          <p:cNvPr id="14351" name="Text Box 21"/>
          <p:cNvSpPr txBox="1">
            <a:spLocks noChangeArrowheads="1"/>
          </p:cNvSpPr>
          <p:nvPr/>
        </p:nvSpPr>
        <p:spPr bwMode="auto">
          <a:xfrm>
            <a:off x="7186613" y="46482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 sz="2400" b="1">
                <a:latin typeface="Times New Roman" charset="0"/>
                <a:cs typeface="Times New Roman" charset="0"/>
              </a:rPr>
              <a:t>x</a:t>
            </a:r>
            <a:r>
              <a:rPr lang="en-GB" sz="2400">
                <a:latin typeface="Times New Roman" charset="0"/>
                <a:cs typeface="Times New Roman" charset="0"/>
              </a:rPr>
              <a:t> = </a:t>
            </a:r>
            <a:r>
              <a:rPr lang="en-GB" sz="2400" b="1">
                <a:latin typeface="Times New Roman" charset="0"/>
                <a:cs typeface="Times New Roman" charset="0"/>
              </a:rPr>
              <a:t>As</a:t>
            </a:r>
            <a:endParaRPr lang="en-GB" sz="2400">
              <a:latin typeface="Times New Roman" charset="0"/>
              <a:cs typeface="Times New Roman" charset="0"/>
            </a:endParaRPr>
          </a:p>
        </p:txBody>
      </p:sp>
      <p:sp>
        <p:nvSpPr>
          <p:cNvPr id="14352" name="Text Box 24"/>
          <p:cNvSpPr txBox="1">
            <a:spLocks noChangeArrowheads="1"/>
          </p:cNvSpPr>
          <p:nvPr/>
        </p:nvSpPr>
        <p:spPr bwMode="auto">
          <a:xfrm>
            <a:off x="838200" y="5364163"/>
            <a:ext cx="365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GB" sz="2400" i="1">
                <a:latin typeface="Times New Roman" charset="0"/>
                <a:cs typeface="Times New Roman" charset="0"/>
              </a:rPr>
              <a:t>n</a:t>
            </a:r>
            <a:r>
              <a:rPr lang="en-GB" sz="2400">
                <a:latin typeface="Times New Roman" charset="0"/>
                <a:cs typeface="Times New Roman" charset="0"/>
              </a:rPr>
              <a:t> sources, m=</a:t>
            </a:r>
            <a:r>
              <a:rPr lang="en-GB" sz="2400" i="1">
                <a:latin typeface="Times New Roman" charset="0"/>
                <a:cs typeface="Times New Roman" charset="0"/>
              </a:rPr>
              <a:t>n</a:t>
            </a:r>
            <a:r>
              <a:rPr lang="en-GB" sz="2400">
                <a:latin typeface="Times New Roman" charset="0"/>
                <a:cs typeface="Times New Roman" charset="0"/>
              </a:rPr>
              <a:t> observations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791200" y="2514600"/>
            <a:ext cx="914400" cy="304800"/>
            <a:chOff x="3744" y="1728"/>
            <a:chExt cx="576" cy="192"/>
          </a:xfrm>
        </p:grpSpPr>
        <p:sp>
          <p:nvSpPr>
            <p:cNvPr id="14358" name="Oval 26" descr="Outlined diamond"/>
            <p:cNvSpPr>
              <a:spLocks noChangeArrowheads="1"/>
            </p:cNvSpPr>
            <p:nvPr/>
          </p:nvSpPr>
          <p:spPr bwMode="auto">
            <a:xfrm>
              <a:off x="3744" y="1728"/>
              <a:ext cx="144" cy="144"/>
            </a:xfrm>
            <a:prstGeom prst="ellipse">
              <a:avLst/>
            </a:prstGeom>
            <a:pattFill prst="openDmnd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27"/>
            <p:cNvSpPr>
              <a:spLocks noChangeArrowheads="1"/>
            </p:cNvSpPr>
            <p:nvPr/>
          </p:nvSpPr>
          <p:spPr bwMode="auto">
            <a:xfrm>
              <a:off x="3888" y="1776"/>
              <a:ext cx="192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0" name="AutoShape 28"/>
            <p:cNvCxnSpPr>
              <a:cxnSpLocks noChangeShapeType="1"/>
              <a:stCxn id="14359" idx="3"/>
            </p:cNvCxnSpPr>
            <p:nvPr/>
          </p:nvCxnSpPr>
          <p:spPr bwMode="auto">
            <a:xfrm>
              <a:off x="4080" y="1800"/>
              <a:ext cx="240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5149" name="Lee_data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5845175" y="2562225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0" name="Lee_data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5838825" y="3924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1" name="separated2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2" name="separated2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1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4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1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50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5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5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" fill="hold"/>
                                        <p:tgtEl>
                                          <p:spTgt spid="5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52"/>
                  </p:tgtEl>
                </p:cond>
              </p:nextCondLst>
            </p:seq>
            <p:audi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49"/>
                </p:tgtEl>
              </p:cMediaNode>
            </p:audio>
            <p:audio>
              <p:cMediaNode>
                <p:cTn id="2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50"/>
                </p:tgtEl>
              </p:cMediaNode>
            </p:audio>
            <p:audi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51"/>
                </p:tgtEl>
              </p:cMediaNode>
            </p:audio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5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Classical ICA (fast ICA) estimation</a:t>
            </a:r>
            <a:endParaRPr lang="ru-RU" sz="3600" smtClean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6313" y="1600200"/>
            <a:ext cx="2998787" cy="2187575"/>
          </a:xfrm>
        </p:spPr>
      </p:pic>
      <p:pic>
        <p:nvPicPr>
          <p:cNvPr id="15364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77900" y="3938588"/>
            <a:ext cx="2997200" cy="2187575"/>
          </a:xfrm>
          <a:noFill/>
        </p:spPr>
      </p:pic>
      <p:pic>
        <p:nvPicPr>
          <p:cNvPr id="1536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183188" y="1600200"/>
            <a:ext cx="2967037" cy="2187575"/>
          </a:xfrm>
          <a:noFill/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211638" y="3500438"/>
            <a:ext cx="1008062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CC99"/>
                </a:solidFill>
                <a:latin typeface="Times New Roman" charset="0"/>
                <a:cs typeface="Times New Roman" charset="0"/>
              </a:rPr>
              <a:t>  ICA</a:t>
            </a:r>
            <a:endParaRPr lang="ru-RU" sz="2400" b="1">
              <a:solidFill>
                <a:srgbClr val="00CC99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3995738" y="2492375"/>
            <a:ext cx="2159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V="1">
            <a:off x="3995738" y="4005263"/>
            <a:ext cx="2159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V="1">
            <a:off x="5219700" y="2565400"/>
            <a:ext cx="2889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5219700" y="4005263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1619250" y="1127125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CC99"/>
                </a:solidFill>
                <a:latin typeface="Times New Roman" charset="0"/>
                <a:cs typeface="Times New Roman" charset="0"/>
              </a:rPr>
              <a:t>Observing signals</a:t>
            </a:r>
            <a:endParaRPr lang="ru-RU">
              <a:solidFill>
                <a:srgbClr val="00CC99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5651500" y="1127125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CC99"/>
                </a:solidFill>
                <a:latin typeface="Times New Roman" charset="0"/>
                <a:cs typeface="Times New Roman" charset="0"/>
              </a:rPr>
              <a:t>Original source signal</a:t>
            </a:r>
            <a:endParaRPr lang="ru-RU">
              <a:solidFill>
                <a:srgbClr val="00CC99"/>
              </a:solidFill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5183188" y="3937000"/>
            <a:ext cx="2967037" cy="2189163"/>
            <a:chOff x="3265" y="2480"/>
            <a:chExt cx="1869" cy="1379"/>
          </a:xfrm>
        </p:grpSpPr>
        <p:sp>
          <p:nvSpPr>
            <p:cNvPr id="1537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265" y="2481"/>
              <a:ext cx="1869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Rectangle 16"/>
            <p:cNvSpPr>
              <a:spLocks noChangeArrowheads="1"/>
            </p:cNvSpPr>
            <p:nvPr/>
          </p:nvSpPr>
          <p:spPr bwMode="auto">
            <a:xfrm>
              <a:off x="3495" y="3694"/>
              <a:ext cx="1622" cy="2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 flipV="1">
              <a:off x="3630" y="3695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 flipV="1">
              <a:off x="3894" y="3695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 flipV="1">
              <a:off x="4158" y="3695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 flipV="1">
              <a:off x="4422" y="3695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 flipV="1">
              <a:off x="4686" y="3695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V="1">
              <a:off x="4950" y="3695"/>
              <a:ext cx="1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Rectangle 23"/>
            <p:cNvSpPr>
              <a:spLocks noChangeArrowheads="1"/>
            </p:cNvSpPr>
            <p:nvPr/>
          </p:nvSpPr>
          <p:spPr bwMode="auto">
            <a:xfrm>
              <a:off x="3495" y="2480"/>
              <a:ext cx="1622" cy="1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Rectangle 24"/>
            <p:cNvSpPr>
              <a:spLocks noChangeArrowheads="1"/>
            </p:cNvSpPr>
            <p:nvPr/>
          </p:nvSpPr>
          <p:spPr bwMode="auto">
            <a:xfrm>
              <a:off x="3617" y="3737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84" name="Rectangle 25"/>
            <p:cNvSpPr>
              <a:spLocks noChangeArrowheads="1"/>
            </p:cNvSpPr>
            <p:nvPr/>
          </p:nvSpPr>
          <p:spPr bwMode="auto">
            <a:xfrm>
              <a:off x="3868" y="3737"/>
              <a:ext cx="4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50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85" name="Rectangle 26"/>
            <p:cNvSpPr>
              <a:spLocks noChangeArrowheads="1"/>
            </p:cNvSpPr>
            <p:nvPr/>
          </p:nvSpPr>
          <p:spPr bwMode="auto">
            <a:xfrm>
              <a:off x="4120" y="3737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100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86" name="Rectangle 27"/>
            <p:cNvSpPr>
              <a:spLocks noChangeArrowheads="1"/>
            </p:cNvSpPr>
            <p:nvPr/>
          </p:nvSpPr>
          <p:spPr bwMode="auto">
            <a:xfrm>
              <a:off x="4384" y="3737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150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87" name="Rectangle 28"/>
            <p:cNvSpPr>
              <a:spLocks noChangeArrowheads="1"/>
            </p:cNvSpPr>
            <p:nvPr/>
          </p:nvSpPr>
          <p:spPr bwMode="auto">
            <a:xfrm>
              <a:off x="4648" y="3737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200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88" name="Rectangle 29"/>
            <p:cNvSpPr>
              <a:spLocks noChangeArrowheads="1"/>
            </p:cNvSpPr>
            <p:nvPr/>
          </p:nvSpPr>
          <p:spPr bwMode="auto">
            <a:xfrm>
              <a:off x="4912" y="3737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250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89" name="Rectangle 30"/>
            <p:cNvSpPr>
              <a:spLocks noChangeArrowheads="1"/>
            </p:cNvSpPr>
            <p:nvPr/>
          </p:nvSpPr>
          <p:spPr bwMode="auto">
            <a:xfrm>
              <a:off x="3494" y="2481"/>
              <a:ext cx="1" cy="1214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1"/>
            <p:cNvSpPr>
              <a:spLocks noChangeShapeType="1"/>
            </p:cNvSpPr>
            <p:nvPr/>
          </p:nvSpPr>
          <p:spPr bwMode="auto">
            <a:xfrm>
              <a:off x="3475" y="3594"/>
              <a:ext cx="2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>
              <a:off x="3475" y="3341"/>
              <a:ext cx="2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3"/>
            <p:cNvSpPr>
              <a:spLocks noChangeShapeType="1"/>
            </p:cNvSpPr>
            <p:nvPr/>
          </p:nvSpPr>
          <p:spPr bwMode="auto">
            <a:xfrm>
              <a:off x="3475" y="3088"/>
              <a:ext cx="2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4"/>
            <p:cNvSpPr>
              <a:spLocks noChangeShapeType="1"/>
            </p:cNvSpPr>
            <p:nvPr/>
          </p:nvSpPr>
          <p:spPr bwMode="auto">
            <a:xfrm>
              <a:off x="3475" y="2835"/>
              <a:ext cx="2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35"/>
            <p:cNvSpPr>
              <a:spLocks noChangeShapeType="1"/>
            </p:cNvSpPr>
            <p:nvPr/>
          </p:nvSpPr>
          <p:spPr bwMode="auto">
            <a:xfrm>
              <a:off x="3475" y="2582"/>
              <a:ext cx="2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Rectangle 36"/>
            <p:cNvSpPr>
              <a:spLocks noChangeArrowheads="1"/>
            </p:cNvSpPr>
            <p:nvPr/>
          </p:nvSpPr>
          <p:spPr bwMode="auto">
            <a:xfrm>
              <a:off x="5116" y="2481"/>
              <a:ext cx="1" cy="1214"/>
            </a:xfrm>
            <a:prstGeom prst="rect">
              <a:avLst/>
            </a:prstGeom>
            <a:solidFill>
              <a:srgbClr val="00000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Rectangle 37"/>
            <p:cNvSpPr>
              <a:spLocks noChangeArrowheads="1"/>
            </p:cNvSpPr>
            <p:nvPr/>
          </p:nvSpPr>
          <p:spPr bwMode="auto">
            <a:xfrm>
              <a:off x="3353" y="3575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-0.10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97" name="Rectangle 38"/>
            <p:cNvSpPr>
              <a:spLocks noChangeArrowheads="1"/>
            </p:cNvSpPr>
            <p:nvPr/>
          </p:nvSpPr>
          <p:spPr bwMode="auto">
            <a:xfrm>
              <a:off x="3353" y="3322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-0.05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98" name="Rectangle 39"/>
            <p:cNvSpPr>
              <a:spLocks noChangeArrowheads="1"/>
            </p:cNvSpPr>
            <p:nvPr/>
          </p:nvSpPr>
          <p:spPr bwMode="auto">
            <a:xfrm>
              <a:off x="3366" y="3069"/>
              <a:ext cx="8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0.00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399" name="Rectangle 40"/>
            <p:cNvSpPr>
              <a:spLocks noChangeArrowheads="1"/>
            </p:cNvSpPr>
            <p:nvPr/>
          </p:nvSpPr>
          <p:spPr bwMode="auto">
            <a:xfrm>
              <a:off x="3366" y="2816"/>
              <a:ext cx="8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0.05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400" name="Rectangle 41"/>
            <p:cNvSpPr>
              <a:spLocks noChangeArrowheads="1"/>
            </p:cNvSpPr>
            <p:nvPr/>
          </p:nvSpPr>
          <p:spPr bwMode="auto">
            <a:xfrm>
              <a:off x="3366" y="2564"/>
              <a:ext cx="8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0.10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401" name="Rectangle 42"/>
            <p:cNvSpPr>
              <a:spLocks noChangeArrowheads="1"/>
            </p:cNvSpPr>
            <p:nvPr/>
          </p:nvSpPr>
          <p:spPr bwMode="auto">
            <a:xfrm rot="5400000">
              <a:off x="3308" y="3118"/>
              <a:ext cx="5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>
                  <a:solidFill>
                    <a:srgbClr val="00CC99"/>
                  </a:solidFill>
                  <a:latin typeface="Times New Roman" charset="0"/>
                  <a:cs typeface="Times New Roman" charset="0"/>
                </a:rPr>
                <a:t>V4</a:t>
              </a:r>
              <a:endParaRPr lang="en-US">
                <a:solidFill>
                  <a:srgbClr val="00CC99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402" name="Freeform 43"/>
            <p:cNvSpPr>
              <a:spLocks/>
            </p:cNvSpPr>
            <p:nvPr/>
          </p:nvSpPr>
          <p:spPr bwMode="auto">
            <a:xfrm>
              <a:off x="3635" y="2582"/>
              <a:ext cx="1347" cy="1012"/>
            </a:xfrm>
            <a:custGeom>
              <a:avLst/>
              <a:gdLst>
                <a:gd name="T0" fmla="*/ 1 w 4041"/>
                <a:gd name="T1" fmla="*/ 2 h 3035"/>
                <a:gd name="T2" fmla="*/ 2 w 4041"/>
                <a:gd name="T3" fmla="*/ 37 h 3035"/>
                <a:gd name="T4" fmla="*/ 3 w 4041"/>
                <a:gd name="T5" fmla="*/ 6 h 3035"/>
                <a:gd name="T6" fmla="*/ 4 w 4041"/>
                <a:gd name="T7" fmla="*/ 20 h 3035"/>
                <a:gd name="T8" fmla="*/ 5 w 4041"/>
                <a:gd name="T9" fmla="*/ 29 h 3035"/>
                <a:gd name="T10" fmla="*/ 6 w 4041"/>
                <a:gd name="T11" fmla="*/ 1 h 3035"/>
                <a:gd name="T12" fmla="*/ 7 w 4041"/>
                <a:gd name="T13" fmla="*/ 37 h 3035"/>
                <a:gd name="T14" fmla="*/ 8 w 4041"/>
                <a:gd name="T15" fmla="*/ 7 h 3035"/>
                <a:gd name="T16" fmla="*/ 9 w 4041"/>
                <a:gd name="T17" fmla="*/ 19 h 3035"/>
                <a:gd name="T18" fmla="*/ 10 w 4041"/>
                <a:gd name="T19" fmla="*/ 30 h 3035"/>
                <a:gd name="T20" fmla="*/ 11 w 4041"/>
                <a:gd name="T21" fmla="*/ 1 h 3035"/>
                <a:gd name="T22" fmla="*/ 12 w 4041"/>
                <a:gd name="T23" fmla="*/ 36 h 3035"/>
                <a:gd name="T24" fmla="*/ 13 w 4041"/>
                <a:gd name="T25" fmla="*/ 8 h 3035"/>
                <a:gd name="T26" fmla="*/ 14 w 4041"/>
                <a:gd name="T27" fmla="*/ 18 h 3035"/>
                <a:gd name="T28" fmla="*/ 14 w 4041"/>
                <a:gd name="T29" fmla="*/ 31 h 3035"/>
                <a:gd name="T30" fmla="*/ 15 w 4041"/>
                <a:gd name="T31" fmla="*/ 0 h 3035"/>
                <a:gd name="T32" fmla="*/ 16 w 4041"/>
                <a:gd name="T33" fmla="*/ 36 h 3035"/>
                <a:gd name="T34" fmla="*/ 17 w 4041"/>
                <a:gd name="T35" fmla="*/ 9 h 3035"/>
                <a:gd name="T36" fmla="*/ 18 w 4041"/>
                <a:gd name="T37" fmla="*/ 16 h 3035"/>
                <a:gd name="T38" fmla="*/ 19 w 4041"/>
                <a:gd name="T39" fmla="*/ 32 h 3035"/>
                <a:gd name="T40" fmla="*/ 20 w 4041"/>
                <a:gd name="T41" fmla="*/ 0 h 3035"/>
                <a:gd name="T42" fmla="*/ 21 w 4041"/>
                <a:gd name="T43" fmla="*/ 35 h 3035"/>
                <a:gd name="T44" fmla="*/ 22 w 4041"/>
                <a:gd name="T45" fmla="*/ 11 h 3035"/>
                <a:gd name="T46" fmla="*/ 23 w 4041"/>
                <a:gd name="T47" fmla="*/ 15 h 3035"/>
                <a:gd name="T48" fmla="*/ 24 w 4041"/>
                <a:gd name="T49" fmla="*/ 33 h 3035"/>
                <a:gd name="T50" fmla="*/ 25 w 4041"/>
                <a:gd name="T51" fmla="*/ 0 h 3035"/>
                <a:gd name="T52" fmla="*/ 26 w 4041"/>
                <a:gd name="T53" fmla="*/ 35 h 3035"/>
                <a:gd name="T54" fmla="*/ 27 w 4041"/>
                <a:gd name="T55" fmla="*/ 12 h 3035"/>
                <a:gd name="T56" fmla="*/ 28 w 4041"/>
                <a:gd name="T57" fmla="*/ 14 h 3035"/>
                <a:gd name="T58" fmla="*/ 29 w 4041"/>
                <a:gd name="T59" fmla="*/ 33 h 3035"/>
                <a:gd name="T60" fmla="*/ 30 w 4041"/>
                <a:gd name="T61" fmla="*/ 0 h 3035"/>
                <a:gd name="T62" fmla="*/ 31 w 4041"/>
                <a:gd name="T63" fmla="*/ 34 h 3035"/>
                <a:gd name="T64" fmla="*/ 32 w 4041"/>
                <a:gd name="T65" fmla="*/ 13 h 3035"/>
                <a:gd name="T66" fmla="*/ 33 w 4041"/>
                <a:gd name="T67" fmla="*/ 13 h 3035"/>
                <a:gd name="T68" fmla="*/ 34 w 4041"/>
                <a:gd name="T69" fmla="*/ 34 h 3035"/>
                <a:gd name="T70" fmla="*/ 35 w 4041"/>
                <a:gd name="T71" fmla="*/ 0 h 3035"/>
                <a:gd name="T72" fmla="*/ 36 w 4041"/>
                <a:gd name="T73" fmla="*/ 33 h 3035"/>
                <a:gd name="T74" fmla="*/ 37 w 4041"/>
                <a:gd name="T75" fmla="*/ 14 h 3035"/>
                <a:gd name="T76" fmla="*/ 38 w 4041"/>
                <a:gd name="T77" fmla="*/ 12 h 3035"/>
                <a:gd name="T78" fmla="*/ 39 w 4041"/>
                <a:gd name="T79" fmla="*/ 35 h 3035"/>
                <a:gd name="T80" fmla="*/ 40 w 4041"/>
                <a:gd name="T81" fmla="*/ 0 h 3035"/>
                <a:gd name="T82" fmla="*/ 41 w 4041"/>
                <a:gd name="T83" fmla="*/ 33 h 3035"/>
                <a:gd name="T84" fmla="*/ 42 w 4041"/>
                <a:gd name="T85" fmla="*/ 15 h 3035"/>
                <a:gd name="T86" fmla="*/ 43 w 4041"/>
                <a:gd name="T87" fmla="*/ 10 h 3035"/>
                <a:gd name="T88" fmla="*/ 44 w 4041"/>
                <a:gd name="T89" fmla="*/ 35 h 3035"/>
                <a:gd name="T90" fmla="*/ 45 w 4041"/>
                <a:gd name="T91" fmla="*/ 0 h 3035"/>
                <a:gd name="T92" fmla="*/ 46 w 4041"/>
                <a:gd name="T93" fmla="*/ 32 h 3035"/>
                <a:gd name="T94" fmla="*/ 47 w 4041"/>
                <a:gd name="T95" fmla="*/ 16 h 3035"/>
                <a:gd name="T96" fmla="*/ 48 w 4041"/>
                <a:gd name="T97" fmla="*/ 9 h 3035"/>
                <a:gd name="T98" fmla="*/ 49 w 4041"/>
                <a:gd name="T99" fmla="*/ 36 h 3035"/>
                <a:gd name="T100" fmla="*/ 50 w 4041"/>
                <a:gd name="T101" fmla="*/ 1 h 30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41"/>
                <a:gd name="T154" fmla="*/ 0 h 3035"/>
                <a:gd name="T155" fmla="*/ 4041 w 4041"/>
                <a:gd name="T156" fmla="*/ 3035 h 303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41" h="3035">
                  <a:moveTo>
                    <a:pt x="0" y="1517"/>
                  </a:moveTo>
                  <a:lnTo>
                    <a:pt x="15" y="789"/>
                  </a:lnTo>
                  <a:lnTo>
                    <a:pt x="31" y="239"/>
                  </a:lnTo>
                  <a:lnTo>
                    <a:pt x="48" y="4"/>
                  </a:lnTo>
                  <a:lnTo>
                    <a:pt x="64" y="137"/>
                  </a:lnTo>
                  <a:lnTo>
                    <a:pt x="79" y="608"/>
                  </a:lnTo>
                  <a:lnTo>
                    <a:pt x="95" y="1303"/>
                  </a:lnTo>
                  <a:lnTo>
                    <a:pt x="111" y="2050"/>
                  </a:lnTo>
                  <a:lnTo>
                    <a:pt x="126" y="2665"/>
                  </a:lnTo>
                  <a:lnTo>
                    <a:pt x="142" y="3000"/>
                  </a:lnTo>
                  <a:lnTo>
                    <a:pt x="159" y="2972"/>
                  </a:lnTo>
                  <a:lnTo>
                    <a:pt x="174" y="2588"/>
                  </a:lnTo>
                  <a:lnTo>
                    <a:pt x="190" y="1942"/>
                  </a:lnTo>
                  <a:lnTo>
                    <a:pt x="206" y="1191"/>
                  </a:lnTo>
                  <a:lnTo>
                    <a:pt x="221" y="520"/>
                  </a:lnTo>
                  <a:lnTo>
                    <a:pt x="237" y="94"/>
                  </a:lnTo>
                  <a:lnTo>
                    <a:pt x="254" y="15"/>
                  </a:lnTo>
                  <a:lnTo>
                    <a:pt x="270" y="306"/>
                  </a:lnTo>
                  <a:lnTo>
                    <a:pt x="285" y="891"/>
                  </a:lnTo>
                  <a:lnTo>
                    <a:pt x="301" y="1631"/>
                  </a:lnTo>
                  <a:lnTo>
                    <a:pt x="317" y="2343"/>
                  </a:lnTo>
                  <a:lnTo>
                    <a:pt x="332" y="2853"/>
                  </a:lnTo>
                  <a:lnTo>
                    <a:pt x="348" y="3035"/>
                  </a:lnTo>
                  <a:lnTo>
                    <a:pt x="365" y="2846"/>
                  </a:lnTo>
                  <a:lnTo>
                    <a:pt x="380" y="2331"/>
                  </a:lnTo>
                  <a:lnTo>
                    <a:pt x="396" y="1617"/>
                  </a:lnTo>
                  <a:lnTo>
                    <a:pt x="412" y="879"/>
                  </a:lnTo>
                  <a:lnTo>
                    <a:pt x="427" y="297"/>
                  </a:lnTo>
                  <a:lnTo>
                    <a:pt x="443" y="14"/>
                  </a:lnTo>
                  <a:lnTo>
                    <a:pt x="459" y="99"/>
                  </a:lnTo>
                  <a:lnTo>
                    <a:pt x="476" y="530"/>
                  </a:lnTo>
                  <a:lnTo>
                    <a:pt x="491" y="1204"/>
                  </a:lnTo>
                  <a:lnTo>
                    <a:pt x="507" y="1953"/>
                  </a:lnTo>
                  <a:lnTo>
                    <a:pt x="523" y="2597"/>
                  </a:lnTo>
                  <a:lnTo>
                    <a:pt x="538" y="2976"/>
                  </a:lnTo>
                  <a:lnTo>
                    <a:pt x="554" y="2997"/>
                  </a:lnTo>
                  <a:lnTo>
                    <a:pt x="571" y="2657"/>
                  </a:lnTo>
                  <a:lnTo>
                    <a:pt x="586" y="2037"/>
                  </a:lnTo>
                  <a:lnTo>
                    <a:pt x="602" y="1290"/>
                  </a:lnTo>
                  <a:lnTo>
                    <a:pt x="618" y="598"/>
                  </a:lnTo>
                  <a:lnTo>
                    <a:pt x="633" y="131"/>
                  </a:lnTo>
                  <a:lnTo>
                    <a:pt x="649" y="5"/>
                  </a:lnTo>
                  <a:lnTo>
                    <a:pt x="665" y="247"/>
                  </a:lnTo>
                  <a:lnTo>
                    <a:pt x="682" y="801"/>
                  </a:lnTo>
                  <a:lnTo>
                    <a:pt x="697" y="1531"/>
                  </a:lnTo>
                  <a:lnTo>
                    <a:pt x="713" y="2257"/>
                  </a:lnTo>
                  <a:lnTo>
                    <a:pt x="729" y="2802"/>
                  </a:lnTo>
                  <a:lnTo>
                    <a:pt x="744" y="3031"/>
                  </a:lnTo>
                  <a:lnTo>
                    <a:pt x="760" y="2892"/>
                  </a:lnTo>
                  <a:lnTo>
                    <a:pt x="777" y="2415"/>
                  </a:lnTo>
                  <a:lnTo>
                    <a:pt x="792" y="1717"/>
                  </a:lnTo>
                  <a:lnTo>
                    <a:pt x="808" y="972"/>
                  </a:lnTo>
                  <a:lnTo>
                    <a:pt x="824" y="359"/>
                  </a:lnTo>
                  <a:lnTo>
                    <a:pt x="839" y="31"/>
                  </a:lnTo>
                  <a:lnTo>
                    <a:pt x="855" y="66"/>
                  </a:lnTo>
                  <a:lnTo>
                    <a:pt x="871" y="456"/>
                  </a:lnTo>
                  <a:lnTo>
                    <a:pt x="888" y="1106"/>
                  </a:lnTo>
                  <a:lnTo>
                    <a:pt x="903" y="1857"/>
                  </a:lnTo>
                  <a:lnTo>
                    <a:pt x="919" y="2524"/>
                  </a:lnTo>
                  <a:lnTo>
                    <a:pt x="935" y="2945"/>
                  </a:lnTo>
                  <a:lnTo>
                    <a:pt x="950" y="3017"/>
                  </a:lnTo>
                  <a:lnTo>
                    <a:pt x="966" y="2721"/>
                  </a:lnTo>
                  <a:lnTo>
                    <a:pt x="983" y="2131"/>
                  </a:lnTo>
                  <a:lnTo>
                    <a:pt x="998" y="1389"/>
                  </a:lnTo>
                  <a:lnTo>
                    <a:pt x="1014" y="680"/>
                  </a:lnTo>
                  <a:lnTo>
                    <a:pt x="1030" y="176"/>
                  </a:lnTo>
                  <a:lnTo>
                    <a:pt x="1045" y="0"/>
                  </a:lnTo>
                  <a:lnTo>
                    <a:pt x="1061" y="195"/>
                  </a:lnTo>
                  <a:lnTo>
                    <a:pt x="1077" y="714"/>
                  </a:lnTo>
                  <a:lnTo>
                    <a:pt x="1094" y="1429"/>
                  </a:lnTo>
                  <a:lnTo>
                    <a:pt x="1109" y="2167"/>
                  </a:lnTo>
                  <a:lnTo>
                    <a:pt x="1125" y="2744"/>
                  </a:lnTo>
                  <a:lnTo>
                    <a:pt x="1141" y="3022"/>
                  </a:lnTo>
                  <a:lnTo>
                    <a:pt x="1156" y="2931"/>
                  </a:lnTo>
                  <a:lnTo>
                    <a:pt x="1172" y="2494"/>
                  </a:lnTo>
                  <a:lnTo>
                    <a:pt x="1189" y="1818"/>
                  </a:lnTo>
                  <a:lnTo>
                    <a:pt x="1205" y="1067"/>
                  </a:lnTo>
                  <a:lnTo>
                    <a:pt x="1220" y="427"/>
                  </a:lnTo>
                  <a:lnTo>
                    <a:pt x="1236" y="54"/>
                  </a:lnTo>
                  <a:lnTo>
                    <a:pt x="1251" y="40"/>
                  </a:lnTo>
                  <a:lnTo>
                    <a:pt x="1267" y="387"/>
                  </a:lnTo>
                  <a:lnTo>
                    <a:pt x="1283" y="1010"/>
                  </a:lnTo>
                  <a:lnTo>
                    <a:pt x="1300" y="1758"/>
                  </a:lnTo>
                  <a:lnTo>
                    <a:pt x="1315" y="2447"/>
                  </a:lnTo>
                  <a:lnTo>
                    <a:pt x="1331" y="2907"/>
                  </a:lnTo>
                  <a:lnTo>
                    <a:pt x="1347" y="3028"/>
                  </a:lnTo>
                  <a:lnTo>
                    <a:pt x="1362" y="2780"/>
                  </a:lnTo>
                  <a:lnTo>
                    <a:pt x="1378" y="2220"/>
                  </a:lnTo>
                  <a:lnTo>
                    <a:pt x="1395" y="1491"/>
                  </a:lnTo>
                  <a:lnTo>
                    <a:pt x="1411" y="766"/>
                  </a:lnTo>
                  <a:lnTo>
                    <a:pt x="1426" y="225"/>
                  </a:lnTo>
                  <a:lnTo>
                    <a:pt x="1442" y="2"/>
                  </a:lnTo>
                  <a:lnTo>
                    <a:pt x="1457" y="148"/>
                  </a:lnTo>
                  <a:lnTo>
                    <a:pt x="1473" y="630"/>
                  </a:lnTo>
                  <a:lnTo>
                    <a:pt x="1489" y="1329"/>
                  </a:lnTo>
                  <a:lnTo>
                    <a:pt x="1506" y="2074"/>
                  </a:lnTo>
                  <a:lnTo>
                    <a:pt x="1521" y="2683"/>
                  </a:lnTo>
                  <a:lnTo>
                    <a:pt x="1537" y="3006"/>
                  </a:lnTo>
                  <a:lnTo>
                    <a:pt x="1553" y="2965"/>
                  </a:lnTo>
                  <a:lnTo>
                    <a:pt x="1568" y="2568"/>
                  </a:lnTo>
                  <a:lnTo>
                    <a:pt x="1584" y="1915"/>
                  </a:lnTo>
                  <a:lnTo>
                    <a:pt x="1601" y="1165"/>
                  </a:lnTo>
                  <a:lnTo>
                    <a:pt x="1617" y="500"/>
                  </a:lnTo>
                  <a:lnTo>
                    <a:pt x="1632" y="84"/>
                  </a:lnTo>
                  <a:lnTo>
                    <a:pt x="1648" y="19"/>
                  </a:lnTo>
                  <a:lnTo>
                    <a:pt x="1664" y="322"/>
                  </a:lnTo>
                  <a:lnTo>
                    <a:pt x="1679" y="916"/>
                  </a:lnTo>
                  <a:lnTo>
                    <a:pt x="1695" y="1657"/>
                  </a:lnTo>
                  <a:lnTo>
                    <a:pt x="1712" y="2365"/>
                  </a:lnTo>
                  <a:lnTo>
                    <a:pt x="1727" y="2864"/>
                  </a:lnTo>
                  <a:lnTo>
                    <a:pt x="1743" y="3034"/>
                  </a:lnTo>
                  <a:lnTo>
                    <a:pt x="1759" y="2832"/>
                  </a:lnTo>
                  <a:lnTo>
                    <a:pt x="1774" y="2309"/>
                  </a:lnTo>
                  <a:lnTo>
                    <a:pt x="1790" y="1591"/>
                  </a:lnTo>
                  <a:lnTo>
                    <a:pt x="1807" y="855"/>
                  </a:lnTo>
                  <a:lnTo>
                    <a:pt x="1823" y="281"/>
                  </a:lnTo>
                  <a:lnTo>
                    <a:pt x="1838" y="10"/>
                  </a:lnTo>
                  <a:lnTo>
                    <a:pt x="1854" y="108"/>
                  </a:lnTo>
                  <a:lnTo>
                    <a:pt x="1870" y="551"/>
                  </a:lnTo>
                  <a:lnTo>
                    <a:pt x="1885" y="1230"/>
                  </a:lnTo>
                  <a:lnTo>
                    <a:pt x="1901" y="1979"/>
                  </a:lnTo>
                  <a:lnTo>
                    <a:pt x="1918" y="2615"/>
                  </a:lnTo>
                  <a:lnTo>
                    <a:pt x="1933" y="2983"/>
                  </a:lnTo>
                  <a:lnTo>
                    <a:pt x="1949" y="2992"/>
                  </a:lnTo>
                  <a:lnTo>
                    <a:pt x="1965" y="2639"/>
                  </a:lnTo>
                  <a:lnTo>
                    <a:pt x="1980" y="2012"/>
                  </a:lnTo>
                  <a:lnTo>
                    <a:pt x="1996" y="1263"/>
                  </a:lnTo>
                  <a:lnTo>
                    <a:pt x="2013" y="577"/>
                  </a:lnTo>
                  <a:lnTo>
                    <a:pt x="2029" y="121"/>
                  </a:lnTo>
                  <a:lnTo>
                    <a:pt x="2044" y="6"/>
                  </a:lnTo>
                  <a:lnTo>
                    <a:pt x="2060" y="263"/>
                  </a:lnTo>
                  <a:lnTo>
                    <a:pt x="2076" y="825"/>
                  </a:lnTo>
                  <a:lnTo>
                    <a:pt x="2091" y="1557"/>
                  </a:lnTo>
                  <a:lnTo>
                    <a:pt x="2107" y="2279"/>
                  </a:lnTo>
                  <a:lnTo>
                    <a:pt x="2124" y="2815"/>
                  </a:lnTo>
                  <a:lnTo>
                    <a:pt x="2139" y="3032"/>
                  </a:lnTo>
                  <a:lnTo>
                    <a:pt x="2155" y="2880"/>
                  </a:lnTo>
                  <a:lnTo>
                    <a:pt x="2171" y="2392"/>
                  </a:lnTo>
                  <a:lnTo>
                    <a:pt x="2186" y="1691"/>
                  </a:lnTo>
                  <a:lnTo>
                    <a:pt x="2202" y="947"/>
                  </a:lnTo>
                  <a:lnTo>
                    <a:pt x="2218" y="342"/>
                  </a:lnTo>
                  <a:lnTo>
                    <a:pt x="2235" y="26"/>
                  </a:lnTo>
                  <a:lnTo>
                    <a:pt x="2250" y="74"/>
                  </a:lnTo>
                  <a:lnTo>
                    <a:pt x="2266" y="475"/>
                  </a:lnTo>
                  <a:lnTo>
                    <a:pt x="2282" y="1132"/>
                  </a:lnTo>
                  <a:lnTo>
                    <a:pt x="2297" y="1883"/>
                  </a:lnTo>
                  <a:lnTo>
                    <a:pt x="2313" y="2544"/>
                  </a:lnTo>
                  <a:lnTo>
                    <a:pt x="2330" y="2954"/>
                  </a:lnTo>
                  <a:lnTo>
                    <a:pt x="2345" y="3012"/>
                  </a:lnTo>
                  <a:lnTo>
                    <a:pt x="2361" y="2704"/>
                  </a:lnTo>
                  <a:lnTo>
                    <a:pt x="2377" y="2106"/>
                  </a:lnTo>
                  <a:lnTo>
                    <a:pt x="2392" y="1363"/>
                  </a:lnTo>
                  <a:lnTo>
                    <a:pt x="2408" y="658"/>
                  </a:lnTo>
                  <a:lnTo>
                    <a:pt x="2424" y="164"/>
                  </a:lnTo>
                  <a:lnTo>
                    <a:pt x="2441" y="0"/>
                  </a:lnTo>
                  <a:lnTo>
                    <a:pt x="2456" y="208"/>
                  </a:lnTo>
                  <a:lnTo>
                    <a:pt x="2472" y="737"/>
                  </a:lnTo>
                  <a:lnTo>
                    <a:pt x="2488" y="1457"/>
                  </a:lnTo>
                  <a:lnTo>
                    <a:pt x="2503" y="2190"/>
                  </a:lnTo>
                  <a:lnTo>
                    <a:pt x="2519" y="2760"/>
                  </a:lnTo>
                  <a:lnTo>
                    <a:pt x="2536" y="3026"/>
                  </a:lnTo>
                  <a:lnTo>
                    <a:pt x="2552" y="2920"/>
                  </a:lnTo>
                  <a:lnTo>
                    <a:pt x="2567" y="2473"/>
                  </a:lnTo>
                  <a:lnTo>
                    <a:pt x="2583" y="1790"/>
                  </a:lnTo>
                  <a:lnTo>
                    <a:pt x="2598" y="1042"/>
                  </a:lnTo>
                  <a:lnTo>
                    <a:pt x="2614" y="409"/>
                  </a:lnTo>
                  <a:lnTo>
                    <a:pt x="2630" y="48"/>
                  </a:lnTo>
                  <a:lnTo>
                    <a:pt x="2647" y="45"/>
                  </a:lnTo>
                  <a:lnTo>
                    <a:pt x="2662" y="405"/>
                  </a:lnTo>
                  <a:lnTo>
                    <a:pt x="2678" y="1036"/>
                  </a:lnTo>
                  <a:lnTo>
                    <a:pt x="2694" y="1784"/>
                  </a:lnTo>
                  <a:lnTo>
                    <a:pt x="2709" y="2468"/>
                  </a:lnTo>
                  <a:lnTo>
                    <a:pt x="2725" y="2919"/>
                  </a:lnTo>
                  <a:lnTo>
                    <a:pt x="2742" y="3026"/>
                  </a:lnTo>
                  <a:lnTo>
                    <a:pt x="2758" y="2764"/>
                  </a:lnTo>
                  <a:lnTo>
                    <a:pt x="2773" y="2197"/>
                  </a:lnTo>
                  <a:lnTo>
                    <a:pt x="2789" y="1463"/>
                  </a:lnTo>
                  <a:lnTo>
                    <a:pt x="2804" y="743"/>
                  </a:lnTo>
                  <a:lnTo>
                    <a:pt x="2820" y="212"/>
                  </a:lnTo>
                  <a:lnTo>
                    <a:pt x="2836" y="1"/>
                  </a:lnTo>
                  <a:lnTo>
                    <a:pt x="2853" y="160"/>
                  </a:lnTo>
                  <a:lnTo>
                    <a:pt x="2868" y="653"/>
                  </a:lnTo>
                  <a:lnTo>
                    <a:pt x="2884" y="1356"/>
                  </a:lnTo>
                  <a:lnTo>
                    <a:pt x="2900" y="2099"/>
                  </a:lnTo>
                  <a:lnTo>
                    <a:pt x="2915" y="2700"/>
                  </a:lnTo>
                  <a:lnTo>
                    <a:pt x="2931" y="3010"/>
                  </a:lnTo>
                  <a:lnTo>
                    <a:pt x="2948" y="2956"/>
                  </a:lnTo>
                  <a:lnTo>
                    <a:pt x="2964" y="2549"/>
                  </a:lnTo>
                  <a:lnTo>
                    <a:pt x="2979" y="1889"/>
                  </a:lnTo>
                  <a:lnTo>
                    <a:pt x="2995" y="1139"/>
                  </a:lnTo>
                  <a:lnTo>
                    <a:pt x="3010" y="481"/>
                  </a:lnTo>
                  <a:lnTo>
                    <a:pt x="3026" y="75"/>
                  </a:lnTo>
                  <a:lnTo>
                    <a:pt x="3042" y="24"/>
                  </a:lnTo>
                  <a:lnTo>
                    <a:pt x="3059" y="339"/>
                  </a:lnTo>
                  <a:lnTo>
                    <a:pt x="3074" y="941"/>
                  </a:lnTo>
                  <a:lnTo>
                    <a:pt x="3090" y="1685"/>
                  </a:lnTo>
                  <a:lnTo>
                    <a:pt x="3106" y="2387"/>
                  </a:lnTo>
                  <a:lnTo>
                    <a:pt x="3121" y="2877"/>
                  </a:lnTo>
                  <a:lnTo>
                    <a:pt x="3137" y="3034"/>
                  </a:lnTo>
                  <a:lnTo>
                    <a:pt x="3154" y="2819"/>
                  </a:lnTo>
                  <a:lnTo>
                    <a:pt x="3170" y="2286"/>
                  </a:lnTo>
                  <a:lnTo>
                    <a:pt x="3185" y="1564"/>
                  </a:lnTo>
                  <a:lnTo>
                    <a:pt x="3201" y="831"/>
                  </a:lnTo>
                  <a:lnTo>
                    <a:pt x="3217" y="266"/>
                  </a:lnTo>
                  <a:lnTo>
                    <a:pt x="3232" y="7"/>
                  </a:lnTo>
                  <a:lnTo>
                    <a:pt x="3248" y="118"/>
                  </a:lnTo>
                  <a:lnTo>
                    <a:pt x="3265" y="572"/>
                  </a:lnTo>
                  <a:lnTo>
                    <a:pt x="3280" y="1256"/>
                  </a:lnTo>
                  <a:lnTo>
                    <a:pt x="3296" y="2005"/>
                  </a:lnTo>
                  <a:lnTo>
                    <a:pt x="3312" y="2634"/>
                  </a:lnTo>
                  <a:lnTo>
                    <a:pt x="3327" y="2989"/>
                  </a:lnTo>
                  <a:lnTo>
                    <a:pt x="3343" y="2984"/>
                  </a:lnTo>
                  <a:lnTo>
                    <a:pt x="3360" y="2621"/>
                  </a:lnTo>
                  <a:lnTo>
                    <a:pt x="3376" y="1986"/>
                  </a:lnTo>
                  <a:lnTo>
                    <a:pt x="3391" y="1236"/>
                  </a:lnTo>
                  <a:lnTo>
                    <a:pt x="3407" y="556"/>
                  </a:lnTo>
                  <a:lnTo>
                    <a:pt x="3423" y="110"/>
                  </a:lnTo>
                  <a:lnTo>
                    <a:pt x="3438" y="10"/>
                  </a:lnTo>
                  <a:lnTo>
                    <a:pt x="3454" y="277"/>
                  </a:lnTo>
                  <a:lnTo>
                    <a:pt x="3471" y="849"/>
                  </a:lnTo>
                  <a:lnTo>
                    <a:pt x="3486" y="1584"/>
                  </a:lnTo>
                  <a:lnTo>
                    <a:pt x="3502" y="2303"/>
                  </a:lnTo>
                  <a:lnTo>
                    <a:pt x="3518" y="2829"/>
                  </a:lnTo>
                  <a:lnTo>
                    <a:pt x="3533" y="3034"/>
                  </a:lnTo>
                  <a:lnTo>
                    <a:pt x="3549" y="2868"/>
                  </a:lnTo>
                  <a:lnTo>
                    <a:pt x="3566" y="2370"/>
                  </a:lnTo>
                  <a:lnTo>
                    <a:pt x="3582" y="1664"/>
                  </a:lnTo>
                  <a:lnTo>
                    <a:pt x="3597" y="922"/>
                  </a:lnTo>
                  <a:lnTo>
                    <a:pt x="3613" y="325"/>
                  </a:lnTo>
                  <a:lnTo>
                    <a:pt x="3629" y="21"/>
                  </a:lnTo>
                  <a:lnTo>
                    <a:pt x="3644" y="82"/>
                  </a:lnTo>
                  <a:lnTo>
                    <a:pt x="3660" y="495"/>
                  </a:lnTo>
                  <a:lnTo>
                    <a:pt x="3677" y="1158"/>
                  </a:lnTo>
                  <a:lnTo>
                    <a:pt x="3692" y="1909"/>
                  </a:lnTo>
                  <a:lnTo>
                    <a:pt x="3708" y="2563"/>
                  </a:lnTo>
                  <a:lnTo>
                    <a:pt x="3724" y="2962"/>
                  </a:lnTo>
                  <a:lnTo>
                    <a:pt x="3739" y="3008"/>
                  </a:lnTo>
                  <a:lnTo>
                    <a:pt x="3755" y="2687"/>
                  </a:lnTo>
                  <a:lnTo>
                    <a:pt x="3771" y="2081"/>
                  </a:lnTo>
                  <a:lnTo>
                    <a:pt x="3788" y="1336"/>
                  </a:lnTo>
                  <a:lnTo>
                    <a:pt x="3803" y="636"/>
                  </a:lnTo>
                  <a:lnTo>
                    <a:pt x="3819" y="151"/>
                  </a:lnTo>
                  <a:lnTo>
                    <a:pt x="3835" y="1"/>
                  </a:lnTo>
                  <a:lnTo>
                    <a:pt x="3850" y="223"/>
                  </a:lnTo>
                  <a:lnTo>
                    <a:pt x="3866" y="761"/>
                  </a:lnTo>
                  <a:lnTo>
                    <a:pt x="3883" y="1484"/>
                  </a:lnTo>
                  <a:lnTo>
                    <a:pt x="3898" y="2215"/>
                  </a:lnTo>
                  <a:lnTo>
                    <a:pt x="3914" y="2776"/>
                  </a:lnTo>
                  <a:lnTo>
                    <a:pt x="3930" y="3028"/>
                  </a:lnTo>
                  <a:lnTo>
                    <a:pt x="3945" y="2910"/>
                  </a:lnTo>
                  <a:lnTo>
                    <a:pt x="3961" y="2452"/>
                  </a:lnTo>
                  <a:lnTo>
                    <a:pt x="3977" y="1764"/>
                  </a:lnTo>
                  <a:lnTo>
                    <a:pt x="3994" y="1016"/>
                  </a:lnTo>
                  <a:lnTo>
                    <a:pt x="4009" y="391"/>
                  </a:lnTo>
                  <a:lnTo>
                    <a:pt x="4025" y="41"/>
                  </a:lnTo>
                  <a:lnTo>
                    <a:pt x="4041" y="53"/>
                  </a:lnTo>
                </a:path>
              </a:pathLst>
            </a:custGeom>
            <a:noFill/>
            <a:ln w="175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ICA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ICA </a:t>
            </a:r>
            <a:r>
              <a:rPr lang="en-US" dirty="0"/>
              <a:t>Mixture model: x=As</a:t>
            </a:r>
          </a:p>
          <a:p>
            <a:pPr lvl="1"/>
            <a:r>
              <a:rPr lang="en-US" dirty="0"/>
              <a:t>A is mixing matrix; s is matrix of source signals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some matrix W, so that</a:t>
            </a:r>
          </a:p>
          <a:p>
            <a:pPr lvl="1" algn="ctr">
              <a:buFont typeface="Wingdings" pitchFamily="2" charset="2"/>
              <a:buNone/>
            </a:pPr>
            <a:r>
              <a:rPr lang="en-US" dirty="0"/>
              <a:t>s = </a:t>
            </a:r>
            <a:r>
              <a:rPr lang="en-US" dirty="0" err="1"/>
              <a:t>Wx</a:t>
            </a:r>
            <a:endParaRPr lang="en-US" dirty="0"/>
          </a:p>
          <a:p>
            <a:pPr lvl="1"/>
            <a:r>
              <a:rPr lang="en-US" dirty="0"/>
              <a:t>W = inverse of </a:t>
            </a:r>
            <a:r>
              <a:rPr lang="en-US" dirty="0" smtClean="0"/>
              <a:t>A</a:t>
            </a:r>
          </a:p>
          <a:p>
            <a:pPr lvl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43000" y="1371600"/>
          <a:ext cx="3657600" cy="1295400"/>
        </p:xfrm>
        <a:graphic>
          <a:graphicData uri="http://schemas.openxmlformats.org/presentationml/2006/ole">
            <p:oleObj spid="_x0000_s51202" name="Equation" r:id="rId4" imgW="1193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signals are statistically independent</a:t>
            </a:r>
          </a:p>
          <a:p>
            <a:pPr lvl="1"/>
            <a:r>
              <a:rPr lang="en-US" dirty="0"/>
              <a:t>Knowing the value of one of the components does not give any information about the others</a:t>
            </a:r>
          </a:p>
          <a:p>
            <a:r>
              <a:rPr lang="en-US" dirty="0" smtClean="0"/>
              <a:t> The source signals have </a:t>
            </a:r>
            <a:r>
              <a:rPr lang="en-US" dirty="0" err="1" smtClean="0"/>
              <a:t>nongaussian</a:t>
            </a:r>
            <a:r>
              <a:rPr lang="en-US" dirty="0" smtClean="0"/>
              <a:t> distributions.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72313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VS 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</a:t>
            </a:r>
            <a:r>
              <a:rPr lang="en-US" dirty="0" smtClean="0"/>
              <a:t>helps </a:t>
            </a:r>
            <a:r>
              <a:rPr lang="en-US" dirty="0"/>
              <a:t>to find a reduced-rank representation of your </a:t>
            </a:r>
            <a:r>
              <a:rPr lang="en-US" dirty="0" smtClean="0"/>
              <a:t>data(compress data)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PCA yields orthogonal vectors of high energy contents in terms of the variance of the signals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ICA helps when you want to find a representation of your data as independent sub-elements</a:t>
            </a:r>
            <a:r>
              <a:rPr lang="en-US" dirty="0" smtClean="0"/>
              <a:t>.(separate data)</a:t>
            </a:r>
          </a:p>
          <a:p>
            <a:r>
              <a:rPr lang="en-US" dirty="0" smtClean="0"/>
              <a:t>ICA identifies independent components for non-Gaussian signals.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autoencoders</a:t>
            </a:r>
            <a:r>
              <a:rPr lang="en-US" dirty="0" smtClean="0"/>
              <a:t> is required?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PCA projects the data onto a low dimensional surface and it restricts that surface to be linear. In the real world, this can be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restrictive.Many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in the real world are non linear.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doesn’t impose that restriction.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Autoencoders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non linear dimensionality reduction technique which can learn complex representations of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7772400" cy="1470025"/>
          </a:xfrm>
        </p:spPr>
        <p:txBody>
          <a:bodyPr>
            <a:noAutofit/>
          </a:bodyPr>
          <a:lstStyle/>
          <a:p>
            <a:pPr eaLnBrk="1" hangingPunct="1"/>
            <a:r>
              <a:rPr lang="en-US" sz="6600" dirty="0" err="1" smtClean="0"/>
              <a:t>Autoencoders</a:t>
            </a:r>
            <a:endParaRPr lang="en-US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9DFB-5366-480E-87C5-430A1BFB9F61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1143000"/>
          </a:xfrm>
        </p:spPr>
        <p:txBody>
          <a:bodyPr/>
          <a:lstStyle/>
          <a:p>
            <a:r>
              <a:rPr lang="sv-SE" sz="4000" dirty="0"/>
              <a:t>Principal Components Analysis ( PCA)</a:t>
            </a:r>
            <a:endParaRPr lang="en-US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exploratory technique used to reduce the dimensionality of the data set to 2D or 3D</a:t>
            </a:r>
            <a:endParaRPr lang="sv-SE" dirty="0"/>
          </a:p>
          <a:p>
            <a:pPr>
              <a:lnSpc>
                <a:spcPct val="90000"/>
              </a:lnSpc>
            </a:pPr>
            <a:r>
              <a:rPr lang="sv-SE" dirty="0"/>
              <a:t>Can be used to: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number of dimensions in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patterns in high-dimensional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Visualize data of high dimensionality</a:t>
            </a:r>
          </a:p>
          <a:p>
            <a:pPr>
              <a:lnSpc>
                <a:spcPct val="90000"/>
              </a:lnSpc>
            </a:pPr>
            <a:r>
              <a:rPr lang="en-US" dirty="0"/>
              <a:t>Example applications: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Face recognition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Image compression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 expression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4419600" cy="236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The aim of an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autoencoder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is to learn a representation (encoding) for a set of data, typically for the purpose of dimensionality reduction. 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 descr="http://ufldl.stanford.edu/tutorial/images/Autoencoder6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24000"/>
            <a:ext cx="3495624" cy="38925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556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548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548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Autoencoders</a:t>
            </a:r>
            <a:r>
              <a:rPr lang="en-US" sz="3200" dirty="0" smtClean="0"/>
              <a:t> with one hidden layer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X is the input data</a:t>
            </a:r>
          </a:p>
          <a:p>
            <a:r>
              <a:rPr lang="en-US" sz="2000" dirty="0" smtClean="0"/>
              <a:t>Y is the hidden layer activations</a:t>
            </a:r>
          </a:p>
          <a:p>
            <a:r>
              <a:rPr lang="en-US" sz="2000" dirty="0" smtClean="0"/>
              <a:t>Z is the predicted output or the reconstruction of the input X.</a:t>
            </a:r>
          </a:p>
          <a:p>
            <a:r>
              <a:rPr lang="en-US" sz="2000" dirty="0" smtClean="0"/>
              <a:t>W denote the weights from input to hidden layer</a:t>
            </a:r>
          </a:p>
          <a:p>
            <a:r>
              <a:rPr lang="en-US" sz="2000" dirty="0" smtClean="0"/>
              <a:t>b is the input and hidden layer bias</a:t>
            </a:r>
          </a:p>
          <a:p>
            <a:r>
              <a:rPr lang="en-US" sz="2000" dirty="0" smtClean="0"/>
              <a:t>s(.) denote the </a:t>
            </a:r>
            <a:r>
              <a:rPr lang="en-US" sz="2000" dirty="0" err="1" smtClean="0"/>
              <a:t>sigmoidal</a:t>
            </a:r>
            <a:r>
              <a:rPr lang="en-US" sz="2000" dirty="0" smtClean="0"/>
              <a:t> function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Step 1</a:t>
            </a:r>
            <a:r>
              <a:rPr lang="en-US" sz="2000" dirty="0" smtClean="0"/>
              <a:t>: Take the input X </a:t>
            </a:r>
            <a:r>
              <a:rPr lang="el-GR" sz="2000" dirty="0" smtClean="0"/>
              <a:t>ε</a:t>
            </a:r>
            <a:r>
              <a:rPr lang="en-US" sz="2000" dirty="0" smtClean="0"/>
              <a:t> [0,1] and map it ( with an encoder )  to a hidden representation y </a:t>
            </a:r>
            <a:r>
              <a:rPr lang="el-GR" sz="2000" dirty="0" smtClean="0"/>
              <a:t>ε</a:t>
            </a:r>
            <a:r>
              <a:rPr lang="en-US" sz="2000" dirty="0" smtClean="0"/>
              <a:t> [0,1] through a deterministic mapping.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Step 2 </a:t>
            </a:r>
            <a:r>
              <a:rPr lang="en-US" sz="2000" dirty="0" smtClean="0"/>
              <a:t>: The latent representation , or code is then mapped back (with a </a:t>
            </a:r>
            <a:r>
              <a:rPr lang="en-US" sz="2000" i="1" dirty="0" smtClean="0"/>
              <a:t>decoder)</a:t>
            </a:r>
            <a:r>
              <a:rPr lang="en-US" sz="2000" dirty="0" smtClean="0"/>
              <a:t> into a reconstruction  of the same shape as . The mapping happens through a similar transformation.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4114800"/>
          <a:ext cx="2419350" cy="609600"/>
        </p:xfrm>
        <a:graphic>
          <a:graphicData uri="http://schemas.openxmlformats.org/presentationml/2006/ole">
            <p:oleObj spid="_x0000_s2050" name="Equation" r:id="rId3" imgW="85068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48000" y="5638800"/>
          <a:ext cx="2635250" cy="609600"/>
        </p:xfrm>
        <a:graphic>
          <a:graphicData uri="http://schemas.openxmlformats.org/presentationml/2006/ole">
            <p:oleObj spid="_x0000_s2051" name="Equation" r:id="rId4" imgW="927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3 :</a:t>
            </a:r>
            <a:r>
              <a:rPr lang="en-US" sz="2000" dirty="0" smtClean="0"/>
              <a:t>The reconstruction error is calculated using the cross- entropy loss function.</a:t>
            </a:r>
            <a:endParaRPr lang="en-US" sz="2000" u="sn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22350" y="914400"/>
          <a:ext cx="6165850" cy="1008063"/>
        </p:xfrm>
        <a:graphic>
          <a:graphicData uri="http://schemas.openxmlformats.org/presentationml/2006/ole">
            <p:oleObj spid="_x0000_s1026" name="Equation" r:id="rId3" imgW="264132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209800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Step 4 </a:t>
            </a:r>
            <a:r>
              <a:rPr lang="en-US" sz="2000" dirty="0" smtClean="0"/>
              <a:t>: The weights are updated using the equation :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4000" y="2743200"/>
          <a:ext cx="6218900" cy="838200"/>
        </p:xfrm>
        <a:graphic>
          <a:graphicData uri="http://schemas.openxmlformats.org/presentationml/2006/ole">
            <p:oleObj spid="_x0000_s1027" name="Equation" r:id="rId4" imgW="2920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61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Autoencoders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derivation with one hidden layer</a:t>
            </a:r>
            <a:endParaRPr lang="en-US" sz="32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5" name="Picture 2" descr="C:\Users\SUMANTH C\Desktop\Autoencoders_singlehiddenlayer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61703"/>
            <a:ext cx="5660981" cy="6296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SUMANTH C\Desktop\Autoencoders_singlehiddenlayer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381897" cy="6375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SUMANTH C\Desktop\Autoencoders_singlehiddenlayer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"/>
            <a:ext cx="5415372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UMANTH C\Desktop\Autoencoders_singlehiddenlayer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09600"/>
            <a:ext cx="5451701" cy="5185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Deep </a:t>
            </a:r>
            <a:r>
              <a:rPr lang="en-US" sz="8000" dirty="0" err="1" smtClean="0"/>
              <a:t>Autoencoders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Historical background:</a:t>
            </a:r>
            <a:br>
              <a:rPr lang="en-US" smtClean="0"/>
            </a:br>
            <a:r>
              <a:rPr lang="en-US" sz="3200" smtClean="0"/>
              <a:t>First generation neural networks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Perceptrons (~1960) used a layer of hand-coded features and tried to recognize objects by learning how to weight these features.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was a neat learning algorithm for adjusting the weights.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But perceptrons are fundamentally limited in what they can learn to do.</a:t>
            </a:r>
          </a:p>
        </p:txBody>
      </p:sp>
      <p:sp>
        <p:nvSpPr>
          <p:cNvPr id="31748" name="Text Box 14"/>
          <p:cNvSpPr txBox="1">
            <a:spLocks noChangeArrowheads="1"/>
          </p:cNvSpPr>
          <p:nvPr/>
        </p:nvSpPr>
        <p:spPr bwMode="auto">
          <a:xfrm>
            <a:off x="7272338" y="3213100"/>
            <a:ext cx="1652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non-adaptive</a:t>
            </a:r>
          </a:p>
          <a:p>
            <a:r>
              <a:rPr lang="en-US" sz="2000">
                <a:solidFill>
                  <a:srgbClr val="3333CC"/>
                </a:solidFill>
              </a:rPr>
              <a:t>hand-coded</a:t>
            </a:r>
          </a:p>
          <a:p>
            <a:r>
              <a:rPr lang="en-US" sz="2000">
                <a:solidFill>
                  <a:srgbClr val="3333CC"/>
                </a:solidFill>
              </a:rPr>
              <a:t>features</a:t>
            </a:r>
          </a:p>
        </p:txBody>
      </p:sp>
      <p:sp>
        <p:nvSpPr>
          <p:cNvPr id="31749" name="Text Box 15"/>
          <p:cNvSpPr txBox="1">
            <a:spLocks noChangeArrowheads="1"/>
          </p:cNvSpPr>
          <p:nvPr/>
        </p:nvSpPr>
        <p:spPr bwMode="auto">
          <a:xfrm>
            <a:off x="6875463" y="1700213"/>
            <a:ext cx="2016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output units  e.g. class labels</a:t>
            </a:r>
          </a:p>
        </p:txBody>
      </p:sp>
      <p:sp>
        <p:nvSpPr>
          <p:cNvPr id="31750" name="Text Box 32"/>
          <p:cNvSpPr txBox="1">
            <a:spLocks noChangeArrowheads="1"/>
          </p:cNvSpPr>
          <p:nvPr/>
        </p:nvSpPr>
        <p:spPr bwMode="auto">
          <a:xfrm>
            <a:off x="7253288" y="4779963"/>
            <a:ext cx="1603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input units e.g. pixels</a:t>
            </a:r>
          </a:p>
        </p:txBody>
      </p:sp>
      <p:sp>
        <p:nvSpPr>
          <p:cNvPr id="31751" name="Text Box 33"/>
          <p:cNvSpPr txBox="1">
            <a:spLocks noChangeArrowheads="1"/>
          </p:cNvSpPr>
          <p:nvPr/>
        </p:nvSpPr>
        <p:spPr bwMode="auto">
          <a:xfrm>
            <a:off x="4679950" y="5667375"/>
            <a:ext cx="3997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Sketch of a typical perceptron from the 1960’s</a:t>
            </a:r>
          </a:p>
        </p:txBody>
      </p:sp>
      <p:sp>
        <p:nvSpPr>
          <p:cNvPr id="31752" name="Oval 37"/>
          <p:cNvSpPr>
            <a:spLocks noChangeArrowheads="1"/>
          </p:cNvSpPr>
          <p:nvPr/>
        </p:nvSpPr>
        <p:spPr bwMode="auto">
          <a:xfrm>
            <a:off x="4824413" y="350043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3" name="Oval 38"/>
          <p:cNvSpPr>
            <a:spLocks noChangeArrowheads="1"/>
          </p:cNvSpPr>
          <p:nvPr/>
        </p:nvSpPr>
        <p:spPr bwMode="auto">
          <a:xfrm>
            <a:off x="5508625" y="350043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4" name="Oval 39"/>
          <p:cNvSpPr>
            <a:spLocks noChangeArrowheads="1"/>
          </p:cNvSpPr>
          <p:nvPr/>
        </p:nvSpPr>
        <p:spPr bwMode="auto">
          <a:xfrm>
            <a:off x="6191250" y="350043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5" name="Oval 40"/>
          <p:cNvSpPr>
            <a:spLocks noChangeArrowheads="1"/>
          </p:cNvSpPr>
          <p:nvPr/>
        </p:nvSpPr>
        <p:spPr bwMode="auto">
          <a:xfrm>
            <a:off x="5254625" y="19161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6" name="Oval 41"/>
          <p:cNvSpPr>
            <a:spLocks noChangeArrowheads="1"/>
          </p:cNvSpPr>
          <p:nvPr/>
        </p:nvSpPr>
        <p:spPr bwMode="auto">
          <a:xfrm>
            <a:off x="6191250" y="19161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7" name="Oval 42"/>
          <p:cNvSpPr>
            <a:spLocks noChangeArrowheads="1"/>
          </p:cNvSpPr>
          <p:nvPr/>
        </p:nvSpPr>
        <p:spPr bwMode="auto">
          <a:xfrm>
            <a:off x="5003800" y="49768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8" name="Oval 43"/>
          <p:cNvSpPr>
            <a:spLocks noChangeArrowheads="1"/>
          </p:cNvSpPr>
          <p:nvPr/>
        </p:nvSpPr>
        <p:spPr bwMode="auto">
          <a:xfrm>
            <a:off x="5795963" y="49768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9" name="Oval 44"/>
          <p:cNvSpPr>
            <a:spLocks noChangeArrowheads="1"/>
          </p:cNvSpPr>
          <p:nvPr/>
        </p:nvSpPr>
        <p:spPr bwMode="auto">
          <a:xfrm>
            <a:off x="6588125" y="49768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60" name="Oval 46"/>
          <p:cNvSpPr>
            <a:spLocks noChangeArrowheads="1"/>
          </p:cNvSpPr>
          <p:nvPr/>
        </p:nvSpPr>
        <p:spPr bwMode="auto">
          <a:xfrm>
            <a:off x="6840538" y="350043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31761" name="AutoShape 48"/>
          <p:cNvCxnSpPr>
            <a:cxnSpLocks noChangeShapeType="1"/>
            <a:stCxn id="31758" idx="0"/>
            <a:endCxn id="31754" idx="4"/>
          </p:cNvCxnSpPr>
          <p:nvPr/>
        </p:nvCxnSpPr>
        <p:spPr bwMode="auto">
          <a:xfrm flipV="1">
            <a:off x="6011863" y="3946525"/>
            <a:ext cx="395287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2" name="AutoShape 49"/>
          <p:cNvCxnSpPr>
            <a:cxnSpLocks noChangeShapeType="1"/>
            <a:stCxn id="31757" idx="0"/>
            <a:endCxn id="31753" idx="4"/>
          </p:cNvCxnSpPr>
          <p:nvPr/>
        </p:nvCxnSpPr>
        <p:spPr bwMode="auto">
          <a:xfrm flipV="1">
            <a:off x="5219700" y="3946525"/>
            <a:ext cx="504825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3" name="AutoShape 50"/>
          <p:cNvCxnSpPr>
            <a:cxnSpLocks noChangeShapeType="1"/>
            <a:stCxn id="31759" idx="0"/>
            <a:endCxn id="31760" idx="4"/>
          </p:cNvCxnSpPr>
          <p:nvPr/>
        </p:nvCxnSpPr>
        <p:spPr bwMode="auto">
          <a:xfrm flipV="1">
            <a:off x="6804025" y="3946525"/>
            <a:ext cx="252413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4" name="AutoShape 52"/>
          <p:cNvCxnSpPr>
            <a:cxnSpLocks noChangeShapeType="1"/>
            <a:stCxn id="31753" idx="0"/>
            <a:endCxn id="31755" idx="4"/>
          </p:cNvCxnSpPr>
          <p:nvPr/>
        </p:nvCxnSpPr>
        <p:spPr bwMode="auto">
          <a:xfrm flipH="1" flipV="1">
            <a:off x="5470525" y="2362200"/>
            <a:ext cx="254000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5" name="AutoShape 54"/>
          <p:cNvCxnSpPr>
            <a:cxnSpLocks noChangeShapeType="1"/>
            <a:stCxn id="31758" idx="7"/>
            <a:endCxn id="31760" idx="3"/>
          </p:cNvCxnSpPr>
          <p:nvPr/>
        </p:nvCxnSpPr>
        <p:spPr bwMode="auto">
          <a:xfrm flipV="1">
            <a:off x="6164263" y="3883025"/>
            <a:ext cx="739775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6" name="AutoShape 56"/>
          <p:cNvCxnSpPr>
            <a:cxnSpLocks noChangeShapeType="1"/>
            <a:stCxn id="31752" idx="0"/>
            <a:endCxn id="31755" idx="3"/>
          </p:cNvCxnSpPr>
          <p:nvPr/>
        </p:nvCxnSpPr>
        <p:spPr bwMode="auto">
          <a:xfrm flipV="1">
            <a:off x="5040313" y="2298700"/>
            <a:ext cx="277812" cy="1187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57"/>
          <p:cNvCxnSpPr>
            <a:cxnSpLocks noChangeShapeType="1"/>
            <a:stCxn id="31753" idx="7"/>
            <a:endCxn id="31756" idx="3"/>
          </p:cNvCxnSpPr>
          <p:nvPr/>
        </p:nvCxnSpPr>
        <p:spPr bwMode="auto">
          <a:xfrm flipV="1">
            <a:off x="5876925" y="2298700"/>
            <a:ext cx="377825" cy="1250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8" name="AutoShape 59"/>
          <p:cNvCxnSpPr>
            <a:cxnSpLocks noChangeShapeType="1"/>
            <a:stCxn id="31759" idx="1"/>
            <a:endCxn id="31754" idx="5"/>
          </p:cNvCxnSpPr>
          <p:nvPr/>
        </p:nvCxnSpPr>
        <p:spPr bwMode="auto">
          <a:xfrm flipH="1" flipV="1">
            <a:off x="6559550" y="3883025"/>
            <a:ext cx="92075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9" name="AutoShape 60"/>
          <p:cNvCxnSpPr>
            <a:cxnSpLocks noChangeShapeType="1"/>
            <a:stCxn id="31754" idx="1"/>
            <a:endCxn id="31755" idx="5"/>
          </p:cNvCxnSpPr>
          <p:nvPr/>
        </p:nvCxnSpPr>
        <p:spPr bwMode="auto">
          <a:xfrm flipH="1" flipV="1">
            <a:off x="5622925" y="2298700"/>
            <a:ext cx="631825" cy="1250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62"/>
          <p:cNvCxnSpPr>
            <a:cxnSpLocks noChangeShapeType="1"/>
            <a:stCxn id="31757" idx="1"/>
            <a:endCxn id="31752" idx="4"/>
          </p:cNvCxnSpPr>
          <p:nvPr/>
        </p:nvCxnSpPr>
        <p:spPr bwMode="auto">
          <a:xfrm flipH="1" flipV="1">
            <a:off x="5040313" y="3946525"/>
            <a:ext cx="26987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1" name="AutoShape 63"/>
          <p:cNvCxnSpPr>
            <a:cxnSpLocks noChangeShapeType="1"/>
            <a:stCxn id="31758" idx="0"/>
            <a:endCxn id="31753" idx="5"/>
          </p:cNvCxnSpPr>
          <p:nvPr/>
        </p:nvCxnSpPr>
        <p:spPr bwMode="auto">
          <a:xfrm flipH="1" flipV="1">
            <a:off x="5876925" y="3883025"/>
            <a:ext cx="134938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2" name="AutoShape 65"/>
          <p:cNvCxnSpPr>
            <a:cxnSpLocks noChangeShapeType="1"/>
            <a:stCxn id="31757" idx="7"/>
            <a:endCxn id="31754" idx="3"/>
          </p:cNvCxnSpPr>
          <p:nvPr/>
        </p:nvCxnSpPr>
        <p:spPr bwMode="auto">
          <a:xfrm flipV="1">
            <a:off x="5372100" y="3883025"/>
            <a:ext cx="8826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3" name="AutoShape 75"/>
          <p:cNvCxnSpPr>
            <a:cxnSpLocks noChangeShapeType="1"/>
            <a:stCxn id="31760" idx="1"/>
            <a:endCxn id="31756" idx="5"/>
          </p:cNvCxnSpPr>
          <p:nvPr/>
        </p:nvCxnSpPr>
        <p:spPr bwMode="auto">
          <a:xfrm flipH="1" flipV="1">
            <a:off x="6559550" y="2298700"/>
            <a:ext cx="344488" cy="1250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4" name="AutoShape 76"/>
          <p:cNvCxnSpPr>
            <a:cxnSpLocks noChangeShapeType="1"/>
            <a:stCxn id="31754" idx="0"/>
            <a:endCxn id="31756" idx="4"/>
          </p:cNvCxnSpPr>
          <p:nvPr/>
        </p:nvCxnSpPr>
        <p:spPr bwMode="auto">
          <a:xfrm flipV="1">
            <a:off x="6407150" y="2362200"/>
            <a:ext cx="0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5" name="AutoShape 77"/>
          <p:cNvCxnSpPr>
            <a:cxnSpLocks noChangeShapeType="1"/>
            <a:stCxn id="31758" idx="1"/>
            <a:endCxn id="31752" idx="5"/>
          </p:cNvCxnSpPr>
          <p:nvPr/>
        </p:nvCxnSpPr>
        <p:spPr bwMode="auto">
          <a:xfrm flipH="1" flipV="1">
            <a:off x="5192713" y="3883025"/>
            <a:ext cx="6667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76" name="Oval 70"/>
          <p:cNvSpPr>
            <a:spLocks noChangeArrowheads="1"/>
          </p:cNvSpPr>
          <p:nvPr/>
        </p:nvSpPr>
        <p:spPr bwMode="auto">
          <a:xfrm>
            <a:off x="6551613" y="2420938"/>
            <a:ext cx="144462" cy="1444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77" name="Oval 71"/>
          <p:cNvSpPr>
            <a:spLocks noChangeArrowheads="1"/>
          </p:cNvSpPr>
          <p:nvPr/>
        </p:nvSpPr>
        <p:spPr bwMode="auto">
          <a:xfrm>
            <a:off x="6119813" y="2419350"/>
            <a:ext cx="144462" cy="144463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78" name="Oval 73"/>
          <p:cNvSpPr>
            <a:spLocks noChangeArrowheads="1"/>
          </p:cNvSpPr>
          <p:nvPr/>
        </p:nvSpPr>
        <p:spPr bwMode="auto">
          <a:xfrm>
            <a:off x="6335713" y="249078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79" name="Text Box 78"/>
          <p:cNvSpPr txBox="1">
            <a:spLocks noChangeArrowheads="1"/>
          </p:cNvSpPr>
          <p:nvPr/>
        </p:nvSpPr>
        <p:spPr bwMode="auto">
          <a:xfrm>
            <a:off x="5076825" y="1520825"/>
            <a:ext cx="790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Bomb</a:t>
            </a:r>
          </a:p>
        </p:txBody>
      </p:sp>
      <p:sp>
        <p:nvSpPr>
          <p:cNvPr id="31780" name="Text Box 79"/>
          <p:cNvSpPr txBox="1">
            <a:spLocks noChangeArrowheads="1"/>
          </p:cNvSpPr>
          <p:nvPr/>
        </p:nvSpPr>
        <p:spPr bwMode="auto">
          <a:xfrm>
            <a:off x="6119813" y="15144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57287"/>
          </a:xfrm>
        </p:spPr>
        <p:txBody>
          <a:bodyPr/>
          <a:lstStyle/>
          <a:p>
            <a:pPr eaLnBrk="1" hangingPunct="1"/>
            <a:r>
              <a:rPr lang="en-US" sz="3200" smtClean="0"/>
              <a:t>Second generation neural networks (~1985)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840538" y="5840413"/>
            <a:ext cx="162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input vector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596188" y="4264025"/>
            <a:ext cx="1152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hidden layers</a:t>
            </a:r>
            <a:endParaRPr lang="en-US" sz="1800">
              <a:solidFill>
                <a:srgbClr val="3333CC"/>
              </a:solidFill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6913563" y="2636838"/>
            <a:ext cx="1547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outputs</a:t>
            </a: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2916238" y="4870450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3708400" y="4870450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4500563" y="4870450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3563938" y="386238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4500563" y="386238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3708400" y="58785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0" name="Oval 13"/>
          <p:cNvSpPr>
            <a:spLocks noChangeArrowheads="1"/>
          </p:cNvSpPr>
          <p:nvPr/>
        </p:nvSpPr>
        <p:spPr bwMode="auto">
          <a:xfrm>
            <a:off x="4500563" y="58785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1" name="Oval 14"/>
          <p:cNvSpPr>
            <a:spLocks noChangeArrowheads="1"/>
          </p:cNvSpPr>
          <p:nvPr/>
        </p:nvSpPr>
        <p:spPr bwMode="auto">
          <a:xfrm>
            <a:off x="5292725" y="587851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2" name="Oval 15"/>
          <p:cNvSpPr>
            <a:spLocks noChangeArrowheads="1"/>
          </p:cNvSpPr>
          <p:nvPr/>
        </p:nvSpPr>
        <p:spPr bwMode="auto">
          <a:xfrm>
            <a:off x="4068763" y="270986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3" name="Oval 16"/>
          <p:cNvSpPr>
            <a:spLocks noChangeArrowheads="1"/>
          </p:cNvSpPr>
          <p:nvPr/>
        </p:nvSpPr>
        <p:spPr bwMode="auto">
          <a:xfrm>
            <a:off x="4860925" y="2709863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4" name="Oval 17"/>
          <p:cNvSpPr>
            <a:spLocks noChangeArrowheads="1"/>
          </p:cNvSpPr>
          <p:nvPr/>
        </p:nvSpPr>
        <p:spPr bwMode="auto">
          <a:xfrm>
            <a:off x="5508625" y="3933825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5" name="Oval 18"/>
          <p:cNvSpPr>
            <a:spLocks noChangeArrowheads="1"/>
          </p:cNvSpPr>
          <p:nvPr/>
        </p:nvSpPr>
        <p:spPr bwMode="auto">
          <a:xfrm>
            <a:off x="5292725" y="4870450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6" name="Oval 19"/>
          <p:cNvSpPr>
            <a:spLocks noChangeArrowheads="1"/>
          </p:cNvSpPr>
          <p:nvPr/>
        </p:nvSpPr>
        <p:spPr bwMode="auto">
          <a:xfrm>
            <a:off x="6084888" y="4870450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32787" name="AutoShape 20"/>
          <p:cNvCxnSpPr>
            <a:cxnSpLocks noChangeShapeType="1"/>
            <a:stCxn id="32780" idx="0"/>
            <a:endCxn id="32776" idx="4"/>
          </p:cNvCxnSpPr>
          <p:nvPr/>
        </p:nvCxnSpPr>
        <p:spPr bwMode="auto">
          <a:xfrm flipV="1">
            <a:off x="4716463" y="5316538"/>
            <a:ext cx="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8" name="AutoShape 21"/>
          <p:cNvCxnSpPr>
            <a:cxnSpLocks noChangeShapeType="1"/>
            <a:stCxn id="32779" idx="0"/>
            <a:endCxn id="32775" idx="4"/>
          </p:cNvCxnSpPr>
          <p:nvPr/>
        </p:nvCxnSpPr>
        <p:spPr bwMode="auto">
          <a:xfrm flipV="1">
            <a:off x="3924300" y="5316538"/>
            <a:ext cx="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9" name="AutoShape 22"/>
          <p:cNvCxnSpPr>
            <a:cxnSpLocks noChangeShapeType="1"/>
            <a:stCxn id="32781" idx="0"/>
            <a:endCxn id="32785" idx="4"/>
          </p:cNvCxnSpPr>
          <p:nvPr/>
        </p:nvCxnSpPr>
        <p:spPr bwMode="auto">
          <a:xfrm flipV="1">
            <a:off x="5508625" y="5316538"/>
            <a:ext cx="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0" name="AutoShape 23"/>
          <p:cNvCxnSpPr>
            <a:cxnSpLocks noChangeShapeType="1"/>
            <a:stCxn id="32776" idx="0"/>
            <a:endCxn id="32778" idx="4"/>
          </p:cNvCxnSpPr>
          <p:nvPr/>
        </p:nvCxnSpPr>
        <p:spPr bwMode="auto">
          <a:xfrm flipV="1">
            <a:off x="4716463" y="4308475"/>
            <a:ext cx="0" cy="54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1" name="AutoShape 24"/>
          <p:cNvCxnSpPr>
            <a:cxnSpLocks noChangeShapeType="1"/>
            <a:stCxn id="32775" idx="0"/>
            <a:endCxn id="32777" idx="4"/>
          </p:cNvCxnSpPr>
          <p:nvPr/>
        </p:nvCxnSpPr>
        <p:spPr bwMode="auto">
          <a:xfrm flipH="1" flipV="1">
            <a:off x="3779838" y="4308475"/>
            <a:ext cx="144462" cy="54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2" name="AutoShape 25"/>
          <p:cNvCxnSpPr>
            <a:cxnSpLocks noChangeShapeType="1"/>
            <a:stCxn id="32785" idx="0"/>
            <a:endCxn id="32784" idx="4"/>
          </p:cNvCxnSpPr>
          <p:nvPr/>
        </p:nvCxnSpPr>
        <p:spPr bwMode="auto">
          <a:xfrm flipV="1">
            <a:off x="5508625" y="4379913"/>
            <a:ext cx="2159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3" name="AutoShape 26"/>
          <p:cNvCxnSpPr>
            <a:cxnSpLocks noChangeShapeType="1"/>
            <a:stCxn id="32778" idx="7"/>
            <a:endCxn id="32783" idx="4"/>
          </p:cNvCxnSpPr>
          <p:nvPr/>
        </p:nvCxnSpPr>
        <p:spPr bwMode="auto">
          <a:xfrm flipV="1">
            <a:off x="4868863" y="3155950"/>
            <a:ext cx="207962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4" name="AutoShape 27"/>
          <p:cNvCxnSpPr>
            <a:cxnSpLocks noChangeShapeType="1"/>
            <a:stCxn id="32784" idx="0"/>
            <a:endCxn id="32783" idx="5"/>
          </p:cNvCxnSpPr>
          <p:nvPr/>
        </p:nvCxnSpPr>
        <p:spPr bwMode="auto">
          <a:xfrm flipH="1" flipV="1">
            <a:off x="5229225" y="3092450"/>
            <a:ext cx="495300" cy="827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5" name="AutoShape 28"/>
          <p:cNvCxnSpPr>
            <a:cxnSpLocks noChangeShapeType="1"/>
            <a:stCxn id="32780" idx="7"/>
            <a:endCxn id="32785" idx="3"/>
          </p:cNvCxnSpPr>
          <p:nvPr/>
        </p:nvCxnSpPr>
        <p:spPr bwMode="auto">
          <a:xfrm flipV="1">
            <a:off x="4868863" y="5253038"/>
            <a:ext cx="487362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6" name="AutoShape 29"/>
          <p:cNvCxnSpPr>
            <a:cxnSpLocks noChangeShapeType="1"/>
            <a:stCxn id="32781" idx="7"/>
            <a:endCxn id="32786" idx="3"/>
          </p:cNvCxnSpPr>
          <p:nvPr/>
        </p:nvCxnSpPr>
        <p:spPr bwMode="auto">
          <a:xfrm flipV="1">
            <a:off x="5661025" y="5253038"/>
            <a:ext cx="487363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7" name="AutoShape 30"/>
          <p:cNvCxnSpPr>
            <a:cxnSpLocks noChangeShapeType="1"/>
            <a:stCxn id="32774" idx="0"/>
            <a:endCxn id="32777" idx="3"/>
          </p:cNvCxnSpPr>
          <p:nvPr/>
        </p:nvCxnSpPr>
        <p:spPr bwMode="auto">
          <a:xfrm flipV="1">
            <a:off x="3132138" y="4244975"/>
            <a:ext cx="495300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8" name="AutoShape 31"/>
          <p:cNvCxnSpPr>
            <a:cxnSpLocks noChangeShapeType="1"/>
            <a:stCxn id="32775" idx="7"/>
            <a:endCxn id="32778" idx="3"/>
          </p:cNvCxnSpPr>
          <p:nvPr/>
        </p:nvCxnSpPr>
        <p:spPr bwMode="auto">
          <a:xfrm flipV="1">
            <a:off x="4076700" y="4244975"/>
            <a:ext cx="487363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9" name="AutoShape 32"/>
          <p:cNvCxnSpPr>
            <a:cxnSpLocks noChangeShapeType="1"/>
            <a:stCxn id="32786" idx="0"/>
            <a:endCxn id="32784" idx="5"/>
          </p:cNvCxnSpPr>
          <p:nvPr/>
        </p:nvCxnSpPr>
        <p:spPr bwMode="auto">
          <a:xfrm flipH="1" flipV="1">
            <a:off x="5876925" y="4316413"/>
            <a:ext cx="423863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0" name="AutoShape 33"/>
          <p:cNvCxnSpPr>
            <a:cxnSpLocks noChangeShapeType="1"/>
            <a:stCxn id="32781" idx="1"/>
            <a:endCxn id="32776" idx="5"/>
          </p:cNvCxnSpPr>
          <p:nvPr/>
        </p:nvCxnSpPr>
        <p:spPr bwMode="auto">
          <a:xfrm flipH="1" flipV="1">
            <a:off x="4868863" y="5253038"/>
            <a:ext cx="487362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1" name="AutoShape 34"/>
          <p:cNvCxnSpPr>
            <a:cxnSpLocks noChangeShapeType="1"/>
            <a:stCxn id="32776" idx="1"/>
            <a:endCxn id="32777" idx="5"/>
          </p:cNvCxnSpPr>
          <p:nvPr/>
        </p:nvCxnSpPr>
        <p:spPr bwMode="auto">
          <a:xfrm flipH="1" flipV="1">
            <a:off x="3932238" y="4244975"/>
            <a:ext cx="631825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2" name="AutoShape 35"/>
          <p:cNvCxnSpPr>
            <a:cxnSpLocks noChangeShapeType="1"/>
            <a:stCxn id="32785" idx="1"/>
            <a:endCxn id="32778" idx="5"/>
          </p:cNvCxnSpPr>
          <p:nvPr/>
        </p:nvCxnSpPr>
        <p:spPr bwMode="auto">
          <a:xfrm flipH="1" flipV="1">
            <a:off x="4868863" y="4244975"/>
            <a:ext cx="487362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3" name="AutoShape 36"/>
          <p:cNvCxnSpPr>
            <a:cxnSpLocks noChangeShapeType="1"/>
            <a:stCxn id="32779" idx="1"/>
            <a:endCxn id="32774" idx="4"/>
          </p:cNvCxnSpPr>
          <p:nvPr/>
        </p:nvCxnSpPr>
        <p:spPr bwMode="auto">
          <a:xfrm flipH="1" flipV="1">
            <a:off x="3132138" y="5316538"/>
            <a:ext cx="63976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4" name="AutoShape 37"/>
          <p:cNvCxnSpPr>
            <a:cxnSpLocks noChangeShapeType="1"/>
            <a:stCxn id="32780" idx="1"/>
            <a:endCxn id="32775" idx="5"/>
          </p:cNvCxnSpPr>
          <p:nvPr/>
        </p:nvCxnSpPr>
        <p:spPr bwMode="auto">
          <a:xfrm flipH="1" flipV="1">
            <a:off x="4076700" y="5253038"/>
            <a:ext cx="487363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5" name="AutoShape 38"/>
          <p:cNvCxnSpPr>
            <a:cxnSpLocks noChangeShapeType="1"/>
            <a:stCxn id="32778" idx="1"/>
            <a:endCxn id="32782" idx="4"/>
          </p:cNvCxnSpPr>
          <p:nvPr/>
        </p:nvCxnSpPr>
        <p:spPr bwMode="auto">
          <a:xfrm flipH="1" flipV="1">
            <a:off x="4284663" y="3155950"/>
            <a:ext cx="27940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6" name="AutoShape 39"/>
          <p:cNvCxnSpPr>
            <a:cxnSpLocks noChangeShapeType="1"/>
            <a:stCxn id="32784" idx="1"/>
            <a:endCxn id="32782" idx="5"/>
          </p:cNvCxnSpPr>
          <p:nvPr/>
        </p:nvCxnSpPr>
        <p:spPr bwMode="auto">
          <a:xfrm flipH="1" flipV="1">
            <a:off x="4437063" y="3092450"/>
            <a:ext cx="1135062" cy="890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7" name="AutoShape 40"/>
          <p:cNvCxnSpPr>
            <a:cxnSpLocks noChangeShapeType="1"/>
            <a:stCxn id="32777" idx="7"/>
            <a:endCxn id="32783" idx="3"/>
          </p:cNvCxnSpPr>
          <p:nvPr/>
        </p:nvCxnSpPr>
        <p:spPr bwMode="auto">
          <a:xfrm flipV="1">
            <a:off x="3932238" y="3092450"/>
            <a:ext cx="992187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8" name="AutoShape 41"/>
          <p:cNvCxnSpPr>
            <a:cxnSpLocks noChangeShapeType="1"/>
            <a:stCxn id="32777" idx="0"/>
            <a:endCxn id="32782" idx="3"/>
          </p:cNvCxnSpPr>
          <p:nvPr/>
        </p:nvCxnSpPr>
        <p:spPr bwMode="auto">
          <a:xfrm flipV="1">
            <a:off x="3779838" y="3092450"/>
            <a:ext cx="352425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09" name="AutoShape 42"/>
          <p:cNvCxnSpPr>
            <a:cxnSpLocks noChangeShapeType="1"/>
            <a:stCxn id="32776" idx="7"/>
            <a:endCxn id="32784" idx="3"/>
          </p:cNvCxnSpPr>
          <p:nvPr/>
        </p:nvCxnSpPr>
        <p:spPr bwMode="auto">
          <a:xfrm flipV="1">
            <a:off x="4868863" y="4316413"/>
            <a:ext cx="703262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10" name="AutoShape 43"/>
          <p:cNvCxnSpPr>
            <a:cxnSpLocks noChangeShapeType="1"/>
            <a:stCxn id="32779" idx="7"/>
            <a:endCxn id="32776" idx="3"/>
          </p:cNvCxnSpPr>
          <p:nvPr/>
        </p:nvCxnSpPr>
        <p:spPr bwMode="auto">
          <a:xfrm flipV="1">
            <a:off x="4076700" y="5253038"/>
            <a:ext cx="487363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11" name="AutoShape 44"/>
          <p:cNvCxnSpPr>
            <a:cxnSpLocks noChangeShapeType="1"/>
            <a:stCxn id="32774" idx="7"/>
            <a:endCxn id="32778" idx="2"/>
          </p:cNvCxnSpPr>
          <p:nvPr/>
        </p:nvCxnSpPr>
        <p:spPr bwMode="auto">
          <a:xfrm flipV="1">
            <a:off x="3284538" y="4078288"/>
            <a:ext cx="1201737" cy="841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12" name="AutoShape 45"/>
          <p:cNvCxnSpPr>
            <a:cxnSpLocks noChangeShapeType="1"/>
            <a:stCxn id="32786" idx="1"/>
            <a:endCxn id="32778" idx="6"/>
          </p:cNvCxnSpPr>
          <p:nvPr/>
        </p:nvCxnSpPr>
        <p:spPr bwMode="auto">
          <a:xfrm flipH="1" flipV="1">
            <a:off x="4946650" y="4078288"/>
            <a:ext cx="1201738" cy="841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813" name="AutoShape 46"/>
          <p:cNvSpPr>
            <a:spLocks noChangeArrowheads="1"/>
          </p:cNvSpPr>
          <p:nvPr/>
        </p:nvSpPr>
        <p:spPr bwMode="auto">
          <a:xfrm>
            <a:off x="6156325" y="6021388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14" name="AutoShape 47"/>
          <p:cNvSpPr>
            <a:spLocks noChangeArrowheads="1"/>
          </p:cNvSpPr>
          <p:nvPr/>
        </p:nvSpPr>
        <p:spPr bwMode="auto">
          <a:xfrm rot="784861">
            <a:off x="6731000" y="4294188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15" name="AutoShape 48"/>
          <p:cNvSpPr>
            <a:spLocks noChangeArrowheads="1"/>
          </p:cNvSpPr>
          <p:nvPr/>
        </p:nvSpPr>
        <p:spPr bwMode="auto">
          <a:xfrm>
            <a:off x="6156325" y="2854325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16" name="AutoShape 49"/>
          <p:cNvSpPr>
            <a:spLocks noChangeArrowheads="1"/>
          </p:cNvSpPr>
          <p:nvPr/>
        </p:nvSpPr>
        <p:spPr bwMode="auto">
          <a:xfrm rot="-768256">
            <a:off x="6732588" y="4870450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17" name="Rectangle 50"/>
          <p:cNvSpPr>
            <a:spLocks noChangeArrowheads="1"/>
          </p:cNvSpPr>
          <p:nvPr/>
        </p:nvSpPr>
        <p:spPr bwMode="auto">
          <a:xfrm>
            <a:off x="6661150" y="2565400"/>
            <a:ext cx="1655763" cy="647700"/>
          </a:xfrm>
          <a:prstGeom prst="rect">
            <a:avLst/>
          </a:prstGeom>
          <a:solidFill>
            <a:srgbClr val="3333CC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18" name="Rectangle 51"/>
          <p:cNvSpPr>
            <a:spLocks noChangeArrowheads="1"/>
          </p:cNvSpPr>
          <p:nvPr/>
        </p:nvSpPr>
        <p:spPr bwMode="auto">
          <a:xfrm>
            <a:off x="7237413" y="4221163"/>
            <a:ext cx="1655762" cy="935037"/>
          </a:xfrm>
          <a:prstGeom prst="rect">
            <a:avLst/>
          </a:prstGeom>
          <a:solidFill>
            <a:srgbClr val="3333CC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19" name="Rectangle 52"/>
          <p:cNvSpPr>
            <a:spLocks noChangeArrowheads="1"/>
          </p:cNvSpPr>
          <p:nvPr/>
        </p:nvSpPr>
        <p:spPr bwMode="auto">
          <a:xfrm>
            <a:off x="6661150" y="5734050"/>
            <a:ext cx="1800225" cy="647700"/>
          </a:xfrm>
          <a:prstGeom prst="rect">
            <a:avLst/>
          </a:prstGeom>
          <a:solidFill>
            <a:srgbClr val="3333CC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0" name="Oval 53"/>
          <p:cNvSpPr>
            <a:spLocks noChangeArrowheads="1"/>
          </p:cNvSpPr>
          <p:nvPr/>
        </p:nvSpPr>
        <p:spPr bwMode="auto">
          <a:xfrm>
            <a:off x="4356100" y="5373688"/>
            <a:ext cx="144463" cy="1444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1" name="Oval 54"/>
          <p:cNvSpPr>
            <a:spLocks noChangeArrowheads="1"/>
          </p:cNvSpPr>
          <p:nvPr/>
        </p:nvSpPr>
        <p:spPr bwMode="auto">
          <a:xfrm>
            <a:off x="4932363" y="5373688"/>
            <a:ext cx="144462" cy="1444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2" name="Oval 55"/>
          <p:cNvSpPr>
            <a:spLocks noChangeArrowheads="1"/>
          </p:cNvSpPr>
          <p:nvPr/>
        </p:nvSpPr>
        <p:spPr bwMode="auto">
          <a:xfrm>
            <a:off x="4714875" y="3141663"/>
            <a:ext cx="144463" cy="1444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3" name="Oval 56"/>
          <p:cNvSpPr>
            <a:spLocks noChangeArrowheads="1"/>
          </p:cNvSpPr>
          <p:nvPr/>
        </p:nvSpPr>
        <p:spPr bwMode="auto">
          <a:xfrm>
            <a:off x="5291138" y="3213100"/>
            <a:ext cx="144462" cy="144463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4" name="Oval 57"/>
          <p:cNvSpPr>
            <a:spLocks noChangeArrowheads="1"/>
          </p:cNvSpPr>
          <p:nvPr/>
        </p:nvSpPr>
        <p:spPr bwMode="auto">
          <a:xfrm>
            <a:off x="4356100" y="4365625"/>
            <a:ext cx="144463" cy="144463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5" name="Oval 58"/>
          <p:cNvSpPr>
            <a:spLocks noChangeArrowheads="1"/>
          </p:cNvSpPr>
          <p:nvPr/>
        </p:nvSpPr>
        <p:spPr bwMode="auto">
          <a:xfrm>
            <a:off x="4932363" y="436562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6" name="Oval 59"/>
          <p:cNvSpPr>
            <a:spLocks noChangeArrowheads="1"/>
          </p:cNvSpPr>
          <p:nvPr/>
        </p:nvSpPr>
        <p:spPr bwMode="auto">
          <a:xfrm>
            <a:off x="4645025" y="44370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7" name="Oval 60"/>
          <p:cNvSpPr>
            <a:spLocks noChangeArrowheads="1"/>
          </p:cNvSpPr>
          <p:nvPr/>
        </p:nvSpPr>
        <p:spPr bwMode="auto">
          <a:xfrm>
            <a:off x="4645025" y="544512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8" name="Oval 61"/>
          <p:cNvSpPr>
            <a:spLocks noChangeArrowheads="1"/>
          </p:cNvSpPr>
          <p:nvPr/>
        </p:nvSpPr>
        <p:spPr bwMode="auto">
          <a:xfrm>
            <a:off x="4932363" y="328612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29" name="AutoShape 62"/>
          <p:cNvSpPr>
            <a:spLocks noChangeArrowheads="1"/>
          </p:cNvSpPr>
          <p:nvPr/>
        </p:nvSpPr>
        <p:spPr bwMode="auto">
          <a:xfrm>
            <a:off x="1547813" y="3141663"/>
            <a:ext cx="287337" cy="2303462"/>
          </a:xfrm>
          <a:prstGeom prst="downArrow">
            <a:avLst>
              <a:gd name="adj1" fmla="val 50000"/>
              <a:gd name="adj2" fmla="val 20041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830" name="Text Box 63"/>
          <p:cNvSpPr txBox="1">
            <a:spLocks noChangeArrowheads="1"/>
          </p:cNvSpPr>
          <p:nvPr/>
        </p:nvSpPr>
        <p:spPr bwMode="auto">
          <a:xfrm>
            <a:off x="468313" y="1412875"/>
            <a:ext cx="2447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</a:rPr>
              <a:t>Back-propagate                error signal to get derivatives for learning</a:t>
            </a:r>
          </a:p>
        </p:txBody>
      </p:sp>
      <p:cxnSp>
        <p:nvCxnSpPr>
          <p:cNvPr id="32831" name="AutoShape 64"/>
          <p:cNvCxnSpPr>
            <a:cxnSpLocks noChangeShapeType="1"/>
            <a:stCxn id="32782" idx="0"/>
          </p:cNvCxnSpPr>
          <p:nvPr/>
        </p:nvCxnSpPr>
        <p:spPr bwMode="auto">
          <a:xfrm flipV="1">
            <a:off x="4284663" y="2349500"/>
            <a:ext cx="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32" name="AutoShape 65"/>
          <p:cNvCxnSpPr>
            <a:cxnSpLocks noChangeShapeType="1"/>
            <a:stCxn id="32783" idx="0"/>
          </p:cNvCxnSpPr>
          <p:nvPr/>
        </p:nvCxnSpPr>
        <p:spPr bwMode="auto">
          <a:xfrm flipV="1">
            <a:off x="5076825" y="2349500"/>
            <a:ext cx="1588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833" name="Text Box 66"/>
          <p:cNvSpPr txBox="1">
            <a:spLocks noChangeArrowheads="1"/>
          </p:cNvSpPr>
          <p:nvPr/>
        </p:nvSpPr>
        <p:spPr bwMode="auto">
          <a:xfrm>
            <a:off x="3421063" y="1196975"/>
            <a:ext cx="27352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Compare outputs with </a:t>
            </a:r>
            <a:r>
              <a:rPr lang="en-US" sz="2000">
                <a:solidFill>
                  <a:srgbClr val="FF0000"/>
                </a:solidFill>
              </a:rPr>
              <a:t>correct answer</a:t>
            </a:r>
            <a:r>
              <a:rPr lang="en-US" sz="2000"/>
              <a:t> to get error signal</a:t>
            </a:r>
          </a:p>
        </p:txBody>
      </p:sp>
      <p:sp>
        <p:nvSpPr>
          <p:cNvPr id="32834" name="Rectangle 67"/>
          <p:cNvSpPr>
            <a:spLocks noChangeArrowheads="1"/>
          </p:cNvSpPr>
          <p:nvPr/>
        </p:nvSpPr>
        <p:spPr bwMode="auto">
          <a:xfrm>
            <a:off x="3348038" y="1125538"/>
            <a:ext cx="2736850" cy="115252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50B-9398-437F-B45D-840554E32603}" type="slidenum">
              <a:rPr lang="en-US"/>
              <a:pPr/>
              <a:t>3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/>
              <a:t>Principal Components Analysis Ideas ( PCA)</a:t>
            </a:r>
            <a:endParaRPr 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Does the data set ‘span’ the whole of d dimensional space?</a:t>
            </a:r>
          </a:p>
          <a:p>
            <a:pPr>
              <a:lnSpc>
                <a:spcPct val="90000"/>
              </a:lnSpc>
            </a:pPr>
            <a:r>
              <a:rPr lang="en-US" sz="2800"/>
              <a:t>For a matrix of </a:t>
            </a:r>
            <a:r>
              <a:rPr lang="en-US" sz="2800" i="1"/>
              <a:t>m</a:t>
            </a:r>
            <a:r>
              <a:rPr lang="en-US" sz="2800"/>
              <a:t> samples x </a:t>
            </a:r>
            <a:r>
              <a:rPr lang="en-US" sz="2800" i="1"/>
              <a:t>n</a:t>
            </a:r>
            <a:r>
              <a:rPr lang="en-US" sz="2800"/>
              <a:t> genes, create a new covariance matrix of size </a:t>
            </a:r>
            <a:r>
              <a:rPr lang="en-US" sz="2800" i="1"/>
              <a:t>n</a:t>
            </a:r>
            <a:r>
              <a:rPr lang="en-US" sz="2800"/>
              <a:t> x </a:t>
            </a:r>
            <a:r>
              <a:rPr lang="en-US" sz="2800" i="1"/>
              <a:t>n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/>
              <a:t>Transform some large number of variables into a smaller number of uncorrelated variables called principal components (PCs).</a:t>
            </a:r>
          </a:p>
          <a:p>
            <a:pPr>
              <a:lnSpc>
                <a:spcPct val="90000"/>
              </a:lnSpc>
            </a:pPr>
            <a:r>
              <a:rPr lang="da-DK" sz="2800"/>
              <a:t>developed to capture as much of the variation in data as possible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What is wrong with back-propagation?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628775"/>
            <a:ext cx="8435975" cy="4852988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It requires labeled training data.</a:t>
            </a:r>
          </a:p>
          <a:p>
            <a:pPr lvl="1" eaLnBrk="1" hangingPunct="1"/>
            <a:r>
              <a:rPr lang="en-US" sz="3200" dirty="0" smtClean="0">
                <a:solidFill>
                  <a:srgbClr val="00B050"/>
                </a:solidFill>
              </a:rPr>
              <a:t>Almost all data is unlabeled.</a:t>
            </a:r>
            <a:r>
              <a:rPr lang="en-US" sz="3200" dirty="0" smtClean="0"/>
              <a:t>	</a:t>
            </a:r>
          </a:p>
          <a:p>
            <a:pPr eaLnBrk="1" hangingPunct="1"/>
            <a:r>
              <a:rPr lang="en-US" sz="3200" dirty="0" smtClean="0"/>
              <a:t>The learning time does not scale well</a:t>
            </a:r>
          </a:p>
          <a:p>
            <a:pPr lvl="1" eaLnBrk="1" hangingPunct="1"/>
            <a:r>
              <a:rPr lang="en-US" sz="3200" dirty="0" smtClean="0">
                <a:solidFill>
                  <a:srgbClr val="00B050"/>
                </a:solidFill>
              </a:rPr>
              <a:t>It is very slow in networks with multiple hidden layers.</a:t>
            </a:r>
          </a:p>
          <a:p>
            <a:pPr eaLnBrk="1" hangingPunct="1"/>
            <a:r>
              <a:rPr lang="en-US" sz="3200" dirty="0" smtClean="0"/>
              <a:t>It can get stuck in poor local optima.</a:t>
            </a:r>
          </a:p>
          <a:p>
            <a:pPr eaLnBrk="1" hangingPunct="1"/>
            <a:endParaRPr lang="en-US" sz="3200" dirty="0" smtClean="0"/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152400"/>
            <a:ext cx="88677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3333CC"/>
                </a:solidFill>
              </a:rPr>
              <a:t>Overcoming the limitations of  back-propagation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128713"/>
            <a:ext cx="8435975" cy="48529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dirty="0" smtClean="0"/>
          </a:p>
          <a:p>
            <a:pPr lvl="1" eaLnBrk="1" hangingPunct="1"/>
            <a:r>
              <a:rPr lang="en-US" dirty="0" smtClean="0">
                <a:solidFill>
                  <a:srgbClr val="00B050"/>
                </a:solidFill>
              </a:rPr>
              <a:t>Adjust the weights to maximize the probability that a generative model would have produced the sensory input. </a:t>
            </a:r>
          </a:p>
          <a:p>
            <a:pPr lvl="1" eaLnBrk="1" hangingPunct="1"/>
            <a:r>
              <a:rPr lang="en-US" dirty="0" smtClean="0">
                <a:solidFill>
                  <a:srgbClr val="00B050"/>
                </a:solidFill>
              </a:rPr>
              <a:t>Learn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p(image)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not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p(label | image)</a:t>
            </a:r>
          </a:p>
          <a:p>
            <a:pPr eaLnBrk="1" hangingPunct="1"/>
            <a:r>
              <a:rPr lang="en-US" dirty="0" smtClean="0"/>
              <a:t>Use unsupervised </a:t>
            </a:r>
            <a:r>
              <a:rPr lang="en-US" dirty="0" err="1" smtClean="0"/>
              <a:t>pretraining</a:t>
            </a:r>
            <a:r>
              <a:rPr lang="en-US" dirty="0" smtClean="0"/>
              <a:t> to overcome limitations of </a:t>
            </a:r>
            <a:r>
              <a:rPr lang="en-US" dirty="0" err="1" smtClean="0"/>
              <a:t>backpropogation</a:t>
            </a:r>
            <a:r>
              <a:rPr lang="en-US" dirty="0" smtClean="0"/>
              <a:t> which is a generative model.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</a:t>
            </a:r>
            <a:r>
              <a:rPr lang="en-US" u="sng" dirty="0" smtClean="0"/>
              <a:t>unsupervised pre-training </a:t>
            </a:r>
            <a:r>
              <a:rPr lang="en-US" dirty="0" smtClean="0">
                <a:solidFill>
                  <a:srgbClr val="00B050"/>
                </a:solidFill>
              </a:rPr>
              <a:t>, the model learns the features well and the weights are trained.</a:t>
            </a:r>
          </a:p>
          <a:p>
            <a:r>
              <a:rPr lang="en-US" dirty="0" smtClean="0"/>
              <a:t>If the random initialization of </a:t>
            </a:r>
            <a:r>
              <a:rPr lang="en-US" dirty="0" smtClean="0">
                <a:solidFill>
                  <a:srgbClr val="00B050"/>
                </a:solidFill>
              </a:rPr>
              <a:t>weights is of lower value, the gradient drops to 0 with </a:t>
            </a:r>
            <a:r>
              <a:rPr lang="en-US" dirty="0" err="1" smtClean="0">
                <a:solidFill>
                  <a:srgbClr val="00B050"/>
                </a:solidFill>
              </a:rPr>
              <a:t>backpropogation</a:t>
            </a:r>
            <a:r>
              <a:rPr lang="en-US" dirty="0" smtClean="0">
                <a:solidFill>
                  <a:srgbClr val="00B050"/>
                </a:solidFill>
              </a:rPr>
              <a:t> over multiple hidden layers which might lead to </a:t>
            </a:r>
            <a:r>
              <a:rPr lang="en-US" dirty="0" err="1" smtClean="0">
                <a:solidFill>
                  <a:srgbClr val="00B050"/>
                </a:solidFill>
              </a:rPr>
              <a:t>overfitting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/>
              <a:t>If the random initialization of weights is </a:t>
            </a:r>
            <a:r>
              <a:rPr lang="en-US" dirty="0" smtClean="0">
                <a:solidFill>
                  <a:srgbClr val="00B050"/>
                </a:solidFill>
              </a:rPr>
              <a:t>large, the gradient is large and hence the error is large.</a:t>
            </a:r>
          </a:p>
          <a:p>
            <a:r>
              <a:rPr lang="en-US" dirty="0" smtClean="0"/>
              <a:t>The unsupervised </a:t>
            </a:r>
            <a:r>
              <a:rPr lang="en-US" dirty="0" err="1" smtClean="0"/>
              <a:t>pretraining</a:t>
            </a:r>
            <a:r>
              <a:rPr lang="en-US" dirty="0" smtClean="0"/>
              <a:t> gives a good estimate of the weights so that it can perform a </a:t>
            </a:r>
            <a:r>
              <a:rPr lang="en-US" dirty="0" smtClean="0">
                <a:solidFill>
                  <a:srgbClr val="FF0000"/>
                </a:solidFill>
              </a:rPr>
              <a:t>local search </a:t>
            </a:r>
            <a:r>
              <a:rPr lang="en-US" dirty="0" smtClean="0">
                <a:solidFill>
                  <a:srgbClr val="00B050"/>
                </a:solidFill>
              </a:rPr>
              <a:t>instead of a</a:t>
            </a:r>
            <a:r>
              <a:rPr lang="en-US" dirty="0" smtClean="0">
                <a:solidFill>
                  <a:srgbClr val="FF0000"/>
                </a:solidFill>
              </a:rPr>
              <a:t> global search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661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3333CC"/>
                </a:solidFill>
              </a:rPr>
              <a:t>Why unsupervised pre-training is required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Training Deep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pic>
        <p:nvPicPr>
          <p:cNvPr id="44035" name="Picture 3" descr="C:\Users\SUMANTH C\Downloads\Aut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305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Pre-Training 1</a:t>
            </a:r>
            <a:endParaRPr lang="en-US" dirty="0"/>
          </a:p>
        </p:txBody>
      </p:sp>
      <p:pic>
        <p:nvPicPr>
          <p:cNvPr id="45058" name="Picture 2" descr="C:\Users\SUMANTH C\Downloads\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4420998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Pre-Training 2</a:t>
            </a:r>
            <a:endParaRPr lang="en-US" dirty="0"/>
          </a:p>
        </p:txBody>
      </p:sp>
      <p:pic>
        <p:nvPicPr>
          <p:cNvPr id="46082" name="Picture 2" descr="C:\Users\SUMANTH C\Downloads\A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4471707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Pre-Training 3</a:t>
            </a:r>
            <a:endParaRPr lang="en-US" dirty="0"/>
          </a:p>
        </p:txBody>
      </p:sp>
      <p:pic>
        <p:nvPicPr>
          <p:cNvPr id="47106" name="Picture 2" descr="C:\Users\SUMANTH C\Downloads\Untitled Diagram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940776" cy="3276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5334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the end of unsupervised pre-training, all the weights W1, W2 and W3 are trained.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Fine Tuning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the weights W1, W2, W3 trained using unsupervised pre-training perform a </a:t>
            </a:r>
            <a:r>
              <a:rPr lang="en-US" sz="2000" dirty="0" err="1" smtClean="0"/>
              <a:t>feedforward</a:t>
            </a:r>
            <a:r>
              <a:rPr lang="en-US" sz="2000" dirty="0" smtClean="0"/>
              <a:t> pass from the input layer to the last hidden layer using </a:t>
            </a:r>
            <a:r>
              <a:rPr lang="en-US" sz="2000" dirty="0" err="1" smtClean="0"/>
              <a:t>sigmoidal</a:t>
            </a:r>
            <a:r>
              <a:rPr lang="en-US" sz="2000" dirty="0" smtClean="0"/>
              <a:t> activation function to obtain the last hidden layer’s activations</a:t>
            </a:r>
            <a:endParaRPr lang="en-US" sz="2000" dirty="0"/>
          </a:p>
        </p:txBody>
      </p:sp>
      <p:pic>
        <p:nvPicPr>
          <p:cNvPr id="48130" name="Picture 2" descr="C:\Users\SUMANTH C\Downloads\Auto_clu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72390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20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get the reconstructed input use a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classifier ( multi label classification ), the label as the input itself and </a:t>
            </a:r>
            <a:r>
              <a:rPr lang="en-US" sz="2000" dirty="0" err="1" smtClean="0"/>
              <a:t>backpropogate</a:t>
            </a:r>
            <a:r>
              <a:rPr lang="en-US" sz="2000" dirty="0" smtClean="0"/>
              <a:t> the error between the reconstructed input and predicted input and adjust the weights between the last hidden layer and the output layer.</a:t>
            </a:r>
          </a:p>
          <a:p>
            <a:pPr>
              <a:buNone/>
            </a:pPr>
            <a:r>
              <a:rPr lang="en-US" sz="2000" dirty="0" smtClean="0"/>
              <a:t>       Perform the same for some number of epochs.</a:t>
            </a:r>
          </a:p>
          <a:p>
            <a:r>
              <a:rPr lang="en-US" sz="2000" dirty="0" smtClean="0"/>
              <a:t>Using the fine tuned weights, predict the reconstructed input.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This is not required for our clustering purpose as we have already obtained the encoded hidden layer activations. This is for the decoder layer to obtain the reconstructed input.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Deep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  be the input</a:t>
            </a:r>
          </a:p>
          <a:p>
            <a:r>
              <a:rPr lang="en-US" sz="2000" dirty="0" smtClean="0"/>
              <a:t>h1, h2, …….,</a:t>
            </a:r>
            <a:r>
              <a:rPr lang="en-US" sz="2000" dirty="0" err="1" smtClean="0"/>
              <a:t>hn</a:t>
            </a:r>
            <a:r>
              <a:rPr lang="en-US" sz="2000" dirty="0" smtClean="0"/>
              <a:t> be the hidden layers</a:t>
            </a:r>
          </a:p>
          <a:p>
            <a:r>
              <a:rPr lang="en-US" sz="2000" dirty="0" smtClean="0"/>
              <a:t>Y be the output</a:t>
            </a:r>
          </a:p>
          <a:p>
            <a:r>
              <a:rPr lang="en-US" sz="2000" dirty="0" smtClean="0"/>
              <a:t>W1, W2, W3……</a:t>
            </a:r>
            <a:r>
              <a:rPr lang="en-US" sz="2000" dirty="0" err="1" smtClean="0"/>
              <a:t>Wn</a:t>
            </a:r>
            <a:r>
              <a:rPr lang="en-US" sz="2000" dirty="0" smtClean="0"/>
              <a:t> be the weights of the encoder layers</a:t>
            </a:r>
          </a:p>
          <a:p>
            <a:r>
              <a:rPr lang="en-US" sz="2000" dirty="0" smtClean="0"/>
              <a:t>Consider </a:t>
            </a:r>
            <a:r>
              <a:rPr lang="en-US" sz="2000" dirty="0" err="1" smtClean="0"/>
              <a:t>sigmoidal</a:t>
            </a:r>
            <a:r>
              <a:rPr lang="en-US" sz="2000" dirty="0" smtClean="0"/>
              <a:t> hidden layers</a:t>
            </a:r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output layer to reconstruct the input at the last hidden layer.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 descr="C:\Users\SUMANTH C\Downloads\Aut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371600"/>
            <a:ext cx="51054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69850"/>
            <a:ext cx="8966200" cy="99695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Geometric Rationale of PCA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90600"/>
            <a:ext cx="8648700" cy="5719763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of PCA is to </a:t>
            </a:r>
            <a:r>
              <a:rPr lang="en-US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rigidly rotate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axes of this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-dimensional space to new positions (</a:t>
            </a:r>
            <a:r>
              <a:rPr lang="en-US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principal axes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that have the following properties: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ordered such that </a:t>
            </a:r>
            <a:r>
              <a:rPr lang="en-US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principal axis 1 has the highest variance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axis 2 has the next highest variance, .... , and axis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the lowest variance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covariance among each pair of the principal axes is zero (</a:t>
            </a:r>
            <a:r>
              <a:rPr lang="en-US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the principal axes are uncorrelated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buClr>
                <a:srgbClr val="00FF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eigenvalue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represents the variance displayed (“explained” or “extracted”) by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axis</a:t>
            </a:r>
          </a:p>
          <a:p>
            <a:pPr lvl="1" eaLnBrk="1" hangingPunct="1">
              <a:buClr>
                <a:srgbClr val="00FF00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876800" cy="6705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Unsupervised Pre-Training :</a:t>
            </a:r>
          </a:p>
          <a:p>
            <a:pPr>
              <a:buNone/>
            </a:pPr>
            <a:r>
              <a:rPr lang="en-US" sz="2000" b="1" dirty="0" smtClean="0"/>
              <a:t>Step 1</a:t>
            </a:r>
            <a:r>
              <a:rPr lang="en-US" sz="2000" dirty="0" smtClean="0"/>
              <a:t> : </a:t>
            </a:r>
          </a:p>
          <a:p>
            <a:pPr>
              <a:buNone/>
            </a:pPr>
            <a:r>
              <a:rPr lang="en-US" sz="2000" dirty="0" smtClean="0"/>
              <a:t>1</a:t>
            </a:r>
            <a:r>
              <a:rPr lang="en-US" sz="1800" dirty="0" smtClean="0"/>
              <a:t>.    Recursively train the weights starting      from INPUT-&gt;h1, h1-&gt;h2 and so on till hn-1-&gt;</a:t>
            </a:r>
            <a:r>
              <a:rPr lang="en-US" sz="1800" dirty="0" err="1" smtClean="0"/>
              <a:t>hn</a:t>
            </a:r>
            <a:r>
              <a:rPr lang="en-US" sz="1800" dirty="0" smtClean="0"/>
              <a:t> as separate </a:t>
            </a:r>
            <a:r>
              <a:rPr lang="en-US" sz="1800" dirty="0" err="1" smtClean="0"/>
              <a:t>autoencoders</a:t>
            </a:r>
            <a:r>
              <a:rPr lang="en-US" sz="1800" dirty="0" smtClean="0"/>
              <a:t> passing the activations of one hidden layer to another using </a:t>
            </a:r>
            <a:r>
              <a:rPr lang="en-US" sz="1800" dirty="0" err="1" smtClean="0"/>
              <a:t>sigmoidal</a:t>
            </a:r>
            <a:r>
              <a:rPr lang="en-US" sz="1800" dirty="0" smtClean="0"/>
              <a:t> activation function and cross-entropy loss function.</a:t>
            </a:r>
          </a:p>
          <a:p>
            <a:pPr marL="514350" indent="-514350">
              <a:buNone/>
            </a:pPr>
            <a:r>
              <a:rPr lang="en-US" sz="1800" dirty="0" smtClean="0"/>
              <a:t>2.      Unroll the layers to construct the decoder part and fix the weight of the   decoder layer as 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Fine-Tuning</a:t>
            </a:r>
          </a:p>
          <a:p>
            <a:pPr>
              <a:buNone/>
            </a:pPr>
            <a:r>
              <a:rPr lang="en-US" sz="1800" b="1" dirty="0" smtClean="0"/>
              <a:t>Step 2 : </a:t>
            </a:r>
            <a:r>
              <a:rPr lang="en-US" sz="1800" dirty="0" smtClean="0"/>
              <a:t>Do a </a:t>
            </a:r>
            <a:r>
              <a:rPr lang="en-US" sz="1800" dirty="0" err="1" smtClean="0"/>
              <a:t>feedforward</a:t>
            </a:r>
            <a:r>
              <a:rPr lang="en-US" sz="1800" dirty="0" smtClean="0"/>
              <a:t> pass from the INPUT layer to the last hidden layer </a:t>
            </a:r>
            <a:r>
              <a:rPr lang="en-US" sz="1800" dirty="0" err="1" smtClean="0"/>
              <a:t>hn</a:t>
            </a:r>
            <a:r>
              <a:rPr lang="en-US" sz="1800" dirty="0" smtClean="0"/>
              <a:t> and obtain its activations. These encoded activation of the INPUT are used for clustering purpose.</a:t>
            </a:r>
          </a:p>
          <a:p>
            <a:pPr>
              <a:buNone/>
            </a:pPr>
            <a:r>
              <a:rPr lang="en-US" sz="1800" b="1" dirty="0" smtClean="0"/>
              <a:t>Step 3 :</a:t>
            </a:r>
            <a:r>
              <a:rPr lang="en-US" sz="1800" dirty="0" smtClean="0"/>
              <a:t>To get the reconstructed input use a </a:t>
            </a:r>
            <a:r>
              <a:rPr lang="en-US" sz="1800" dirty="0" err="1" smtClean="0"/>
              <a:t>softmax</a:t>
            </a:r>
            <a:r>
              <a:rPr lang="en-US" sz="1800" dirty="0" smtClean="0"/>
              <a:t> classifier ( multi label classification ), the label as the input itself and </a:t>
            </a:r>
            <a:r>
              <a:rPr lang="en-US" sz="1800" dirty="0" err="1" smtClean="0"/>
              <a:t>backpropogate</a:t>
            </a:r>
            <a:r>
              <a:rPr lang="en-US" sz="1800" dirty="0" smtClean="0"/>
              <a:t> the error between the reconstructed input and predicted input and adjust the weights between the last hidden layer and the output layer.</a:t>
            </a:r>
          </a:p>
          <a:p>
            <a:pPr>
              <a:buNone/>
            </a:pPr>
            <a:r>
              <a:rPr lang="en-US" sz="1800" dirty="0" smtClean="0"/>
              <a:t>       Perform the same for some number of epochs.</a:t>
            </a:r>
          </a:p>
          <a:p>
            <a:pPr>
              <a:buNone/>
            </a:pPr>
            <a:r>
              <a:rPr lang="en-US" sz="1800" b="1" dirty="0" smtClean="0"/>
              <a:t>Step 4:</a:t>
            </a:r>
            <a:r>
              <a:rPr lang="en-US" sz="1800" dirty="0" smtClean="0"/>
              <a:t> Using the fine tuned weights, predict the   reconstructed input.</a:t>
            </a:r>
          </a:p>
          <a:p>
            <a:pPr>
              <a:buNone/>
            </a:pPr>
            <a:endParaRPr lang="en-US" sz="1800" dirty="0" smtClean="0"/>
          </a:p>
          <a:p>
            <a:endParaRPr lang="en-US" sz="2000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905000" y="2590800"/>
          <a:ext cx="2362200" cy="381000"/>
        </p:xfrm>
        <a:graphic>
          <a:graphicData uri="http://schemas.openxmlformats.org/presentationml/2006/ole">
            <p:oleObj spid="_x0000_s50178" name="Equation" r:id="rId3" imgW="1384200" imgH="253800" progId="Equation.3">
              <p:embed/>
            </p:oleObj>
          </a:graphicData>
        </a:graphic>
      </p:graphicFrame>
      <p:pic>
        <p:nvPicPr>
          <p:cNvPr id="5" name="Picture 3" descr="C:\Users\SUMANTH C\Downloads\Auto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33400"/>
            <a:ext cx="35814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Deep Boltzmann Machine with Deep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Deep Boltzmann Machine is  seen to outperform PCA, which demonstrates the expressive power of Deep Boltzmann Machine. </a:t>
            </a:r>
            <a:r>
              <a:rPr lang="en-US" dirty="0" smtClean="0">
                <a:solidFill>
                  <a:srgbClr val="00B050"/>
                </a:solidFill>
              </a:rPr>
              <a:t>We achieve good compression since we’re able to estimate the probability distribution of the images well. </a:t>
            </a:r>
            <a:r>
              <a:rPr lang="en-US" dirty="0" smtClean="0"/>
              <a:t>We also train a deep auto-encoder using stacked </a:t>
            </a:r>
            <a:r>
              <a:rPr lang="en-US" dirty="0" err="1" smtClean="0"/>
              <a:t>autoencoder</a:t>
            </a:r>
            <a:r>
              <a:rPr lang="en-US" dirty="0" smtClean="0"/>
              <a:t> pre-training method. </a:t>
            </a:r>
            <a:r>
              <a:rPr lang="en-US" dirty="0" smtClean="0">
                <a:solidFill>
                  <a:srgbClr val="00B050"/>
                </a:solidFill>
              </a:rPr>
              <a:t>We note that in this case, this method of pre-training isn’t as effective as Deep Boltzmann Machine, and isn’t really much better than PCA, although the performance rapidly improves upon fine tuning via back-propagation.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Deep Boltzmann Machine is used for </a:t>
            </a:r>
            <a:r>
              <a:rPr lang="en-US" dirty="0" smtClean="0">
                <a:solidFill>
                  <a:srgbClr val="00B050"/>
                </a:solidFill>
              </a:rPr>
              <a:t>better feature extraction </a:t>
            </a:r>
            <a:r>
              <a:rPr lang="en-US" dirty="0" smtClean="0"/>
              <a:t>whereas Deep </a:t>
            </a:r>
            <a:r>
              <a:rPr lang="en-US" dirty="0" err="1" smtClean="0"/>
              <a:t>Autoencoders</a:t>
            </a:r>
            <a:r>
              <a:rPr lang="en-US" dirty="0" smtClean="0"/>
              <a:t> is used as a </a:t>
            </a:r>
            <a:r>
              <a:rPr lang="en-US" dirty="0" smtClean="0">
                <a:solidFill>
                  <a:srgbClr val="00B050"/>
                </a:solidFill>
              </a:rPr>
              <a:t>compression technique for encoding the input and the images.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Reducing the Dimensionality of Data with Neural Networks - G. E. Hinton* and R. R. </a:t>
            </a:r>
            <a:r>
              <a:rPr lang="en-US" dirty="0" err="1" smtClean="0"/>
              <a:t>Salakhutdinov</a:t>
            </a:r>
            <a:endParaRPr lang="en-US" dirty="0" smtClean="0"/>
          </a:p>
          <a:p>
            <a:r>
              <a:rPr lang="en-US" dirty="0" smtClean="0"/>
              <a:t>Stacked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r>
              <a:rPr lang="en-US" dirty="0" smtClean="0"/>
              <a:t>: Learning Useful Representations in a Deep Network with a Local </a:t>
            </a:r>
            <a:r>
              <a:rPr lang="en-US" dirty="0" err="1" smtClean="0"/>
              <a:t>Denoising</a:t>
            </a:r>
            <a:r>
              <a:rPr lang="en-US" dirty="0" smtClean="0"/>
              <a:t> Criterion – Pascal Vincent, Hugo </a:t>
            </a:r>
            <a:r>
              <a:rPr lang="en-US" dirty="0" err="1" smtClean="0"/>
              <a:t>Larochelle</a:t>
            </a:r>
            <a:r>
              <a:rPr lang="en-US" dirty="0" smtClean="0"/>
              <a:t>, Isabelle </a:t>
            </a:r>
            <a:r>
              <a:rPr lang="en-US" dirty="0" err="1" smtClean="0"/>
              <a:t>Lajoie</a:t>
            </a:r>
            <a:r>
              <a:rPr lang="en-US" dirty="0" smtClean="0"/>
              <a:t>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Pierre-Antoine </a:t>
            </a:r>
            <a:r>
              <a:rPr lang="en-US" dirty="0" err="1" smtClean="0"/>
              <a:t>Manzagol</a:t>
            </a:r>
            <a:endParaRPr lang="en-US" dirty="0" smtClean="0"/>
          </a:p>
          <a:p>
            <a:r>
              <a:rPr lang="en-US" dirty="0" smtClean="0"/>
              <a:t>The Next Generation of Neural Networks by Geoffrey Hinton - </a:t>
            </a:r>
            <a:r>
              <a:rPr lang="en-US" dirty="0" smtClean="0">
                <a:hlinkClick r:id="rId2"/>
              </a:rPr>
              <a:t>https://www.youtube.com/watch?v=AyzOUbkUf3M</a:t>
            </a:r>
            <a:endParaRPr lang="en-US" dirty="0" smtClean="0"/>
          </a:p>
          <a:p>
            <a:r>
              <a:rPr lang="en-US" dirty="0" smtClean="0"/>
              <a:t>Deep </a:t>
            </a:r>
            <a:r>
              <a:rPr lang="en-US" dirty="0" err="1" smtClean="0"/>
              <a:t>Autoencoders</a:t>
            </a:r>
            <a:r>
              <a:rPr lang="en-US" dirty="0" smtClean="0"/>
              <a:t> by Geoffrey Hinton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https://www.youtube.com/watch?v=_Ex1Ur85AVs&amp;t=181s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http://ufldl.stanford.edu/wiki/index.php/Stacked_Autoencoders</a:t>
            </a:r>
            <a:endParaRPr lang="en-US" dirty="0" smtClean="0"/>
          </a:p>
          <a:p>
            <a:r>
              <a:rPr lang="en-US" dirty="0" smtClean="0"/>
              <a:t>http://deeplearning.net/tutorial/dA.html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8C8-BD92-4F26-AA04-1933E8DB6BCB}" type="slidenum">
              <a:rPr lang="en-US"/>
              <a:pPr/>
              <a:t>5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a-DK"/>
              <a:t>Principal components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r>
              <a:rPr lang="da-DK"/>
              <a:t>1. principal component (PC1)</a:t>
            </a:r>
          </a:p>
          <a:p>
            <a:pPr lvl="1"/>
            <a:r>
              <a:rPr lang="da-DK"/>
              <a:t>The eigenvalue with the largest absolute value will indicate that the data have the largest variance along its eigenvector, the direction along which there is greatest variation</a:t>
            </a:r>
          </a:p>
          <a:p>
            <a:r>
              <a:rPr lang="da-DK"/>
              <a:t>2. principal component (PC2)</a:t>
            </a:r>
          </a:p>
          <a:p>
            <a:pPr lvl="1"/>
            <a:r>
              <a:rPr lang="da-DK"/>
              <a:t>the direction with maximum variation left in data,  orthogonal to the 1. PC </a:t>
            </a:r>
          </a:p>
          <a:p>
            <a:r>
              <a:rPr lang="da-DK"/>
              <a:t>In general, only few directions manage to capture most of the variability in the data.</a:t>
            </a:r>
          </a:p>
          <a:p>
            <a:pPr lvl="1"/>
            <a:endParaRPr lang="da-DK"/>
          </a:p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28600" y="1828800"/>
            <a:ext cx="8623300" cy="5248275"/>
            <a:chOff x="150" y="1121"/>
            <a:chExt cx="5432" cy="3306"/>
          </a:xfrm>
        </p:grpSpPr>
        <p:pic>
          <p:nvPicPr>
            <p:cNvPr id="2355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" y="1121"/>
              <a:ext cx="5432" cy="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 flipV="1">
              <a:off x="1104" y="1401"/>
              <a:ext cx="2999" cy="250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4090" y="1327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FF00"/>
                  </a:solidFill>
                </a:rPr>
                <a:t>PC 1</a:t>
              </a: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H="1" flipV="1">
              <a:off x="1661" y="2076"/>
              <a:ext cx="1346" cy="138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1196" y="2029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FF00"/>
                  </a:solidFill>
                </a:rPr>
                <a:t>PC 2</a:t>
              </a:r>
            </a:p>
          </p:txBody>
        </p:sp>
      </p:grp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187325"/>
            <a:ext cx="8672512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FF0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 axes are a rigid rotation of the original variables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00FF0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 1 is simultaneously the direction of maximum variance and a least-squares “line of best fit” (squared distances of points away from PC 1 are minimized).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00FF00"/>
              </a:buClr>
            </a:pPr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8C8-BD92-4F26-AA04-1933E8DB6BCB}" type="slidenum">
              <a:rPr lang="en-US"/>
              <a:pPr/>
              <a:t>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a-DK"/>
              <a:t>Principal components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r>
              <a:rPr lang="da-DK"/>
              <a:t>1. principal component (PC1)</a:t>
            </a:r>
          </a:p>
          <a:p>
            <a:pPr lvl="1"/>
            <a:r>
              <a:rPr lang="da-DK"/>
              <a:t>The eigenvalue with the largest absolute value will indicate that the data have the largest variance along its eigenvector, the direction along which there is greatest variation</a:t>
            </a:r>
          </a:p>
          <a:p>
            <a:r>
              <a:rPr lang="da-DK"/>
              <a:t>2. principal component (PC2)</a:t>
            </a:r>
          </a:p>
          <a:p>
            <a:pPr lvl="1"/>
            <a:r>
              <a:rPr lang="da-DK"/>
              <a:t>the direction with maximum variation left in data,  orthogonal to the 1. PC </a:t>
            </a:r>
          </a:p>
          <a:p>
            <a:r>
              <a:rPr lang="da-DK"/>
              <a:t>In general, only few directions manage to capture most of the variability in the data.</a:t>
            </a:r>
          </a:p>
          <a:p>
            <a:pPr lvl="1"/>
            <a:endParaRPr lang="da-DK"/>
          </a:p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9B0C-0CCF-42CD-9463-CE8938A8ECC3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Principal components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General about principal </a:t>
            </a:r>
            <a:r>
              <a:rPr lang="da-DK" dirty="0" smtClean="0"/>
              <a:t>components</a:t>
            </a:r>
          </a:p>
          <a:p>
            <a:pPr lvl="1"/>
            <a:r>
              <a:rPr lang="da-DK" dirty="0" smtClean="0"/>
              <a:t>linear </a:t>
            </a:r>
            <a:r>
              <a:rPr lang="da-DK" dirty="0"/>
              <a:t>combinations of the original variables</a:t>
            </a:r>
          </a:p>
          <a:p>
            <a:pPr lvl="1"/>
            <a:r>
              <a:rPr lang="da-DK" dirty="0"/>
              <a:t>uncorrelated with each other</a:t>
            </a:r>
          </a:p>
          <a:p>
            <a:pPr lvl="1"/>
            <a:r>
              <a:rPr lang="da-DK" dirty="0"/>
              <a:t>capture as much of the original variance as </a:t>
            </a:r>
            <a:r>
              <a:rPr lang="da-DK" dirty="0" smtClean="0"/>
              <a:t>possible.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If we </a:t>
            </a:r>
            <a:r>
              <a:rPr lang="en-US" sz="2800" dirty="0"/>
              <a:t>have some of the variables in </a:t>
            </a:r>
            <a:r>
              <a:rPr lang="en-US" sz="2800" dirty="0" smtClean="0"/>
              <a:t>our </a:t>
            </a:r>
            <a:r>
              <a:rPr lang="en-US" sz="2800" dirty="0"/>
              <a:t>dataset that are linearly correlated, PCA can find directions that represents </a:t>
            </a:r>
            <a:r>
              <a:rPr lang="en-US" sz="2800" dirty="0" err="1" smtClean="0"/>
              <a:t>data.But</a:t>
            </a:r>
            <a:r>
              <a:rPr lang="en-US" sz="2800" dirty="0" smtClean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if the data is not linearly correlated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in spiral, where x=t*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(t) and y =t*sin(t) ),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principal axes will not be an efficient and informative summary of the data.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Relies on orthogonal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tranformations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 image with 256 ×256 pixels ,covariance matrix will be of dimension 65536×65536. Thus it requires huge memory to store and computation will also tend to be slow.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2099</Words>
  <Application>Microsoft Office PowerPoint</Application>
  <PresentationFormat>On-screen Show (4:3)</PresentationFormat>
  <Paragraphs>238</Paragraphs>
  <Slides>42</Slides>
  <Notes>12</Notes>
  <HiddenSlides>0</HiddenSlides>
  <MMClips>4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Principal Component Analysis ( PCA )</vt:lpstr>
      <vt:lpstr>Principal Components Analysis ( PCA)</vt:lpstr>
      <vt:lpstr>Principal Components Analysis Ideas ( PCA)</vt:lpstr>
      <vt:lpstr>Geometric Rationale of PCA</vt:lpstr>
      <vt:lpstr>Principal components</vt:lpstr>
      <vt:lpstr>Slide 6</vt:lpstr>
      <vt:lpstr>Principal components</vt:lpstr>
      <vt:lpstr>Principal components</vt:lpstr>
      <vt:lpstr>Limitations of PCA</vt:lpstr>
      <vt:lpstr>ICA</vt:lpstr>
      <vt:lpstr>What is ICA?</vt:lpstr>
      <vt:lpstr>Slide 12</vt:lpstr>
      <vt:lpstr>Classical ICA (fast ICA) estimation</vt:lpstr>
      <vt:lpstr>ICA</vt:lpstr>
      <vt:lpstr>Assumptions</vt:lpstr>
      <vt:lpstr>Slide 16</vt:lpstr>
      <vt:lpstr>PCA VS ICA</vt:lpstr>
      <vt:lpstr>Why autoencoders is required?</vt:lpstr>
      <vt:lpstr>Autoencoders</vt:lpstr>
      <vt:lpstr>Slide 20</vt:lpstr>
      <vt:lpstr>Algorithm</vt:lpstr>
      <vt:lpstr>Slide 22</vt:lpstr>
      <vt:lpstr>Slide 23</vt:lpstr>
      <vt:lpstr>Slide 24</vt:lpstr>
      <vt:lpstr>Slide 25</vt:lpstr>
      <vt:lpstr>Slide 26</vt:lpstr>
      <vt:lpstr>Deep Autoencoders</vt:lpstr>
      <vt:lpstr>Historical background: First generation neural networks</vt:lpstr>
      <vt:lpstr>Second generation neural networks (~1985)</vt:lpstr>
      <vt:lpstr>What is wrong with back-propagation?</vt:lpstr>
      <vt:lpstr>Overcoming the limitations of  back-propagation</vt:lpstr>
      <vt:lpstr>Why unsupervised pre-training is required ?</vt:lpstr>
      <vt:lpstr>Example of Training Deep Autoencoders</vt:lpstr>
      <vt:lpstr>Unsupervised Pre-Training 1</vt:lpstr>
      <vt:lpstr>Unsupervised Pre-Training 2</vt:lpstr>
      <vt:lpstr>Unsupervised Pre-Training 3</vt:lpstr>
      <vt:lpstr>Fine Tuning 1 </vt:lpstr>
      <vt:lpstr>Fine Tuning 2</vt:lpstr>
      <vt:lpstr>Algorithm for Deep Autoencoders</vt:lpstr>
      <vt:lpstr>Slide 40</vt:lpstr>
      <vt:lpstr>Comparison of Deep Boltzmann Machine with Deep Autoencoders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 with one hidden layer</dc:title>
  <dc:creator>SUMANTH C</dc:creator>
  <cp:lastModifiedBy>SUMANTH C</cp:lastModifiedBy>
  <cp:revision>35</cp:revision>
  <dcterms:created xsi:type="dcterms:W3CDTF">2006-08-16T00:00:00Z</dcterms:created>
  <dcterms:modified xsi:type="dcterms:W3CDTF">2017-11-29T10:50:43Z</dcterms:modified>
</cp:coreProperties>
</file>