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5" r:id="rId2"/>
    <p:sldId id="289" r:id="rId3"/>
    <p:sldId id="290" r:id="rId4"/>
    <p:sldId id="276" r:id="rId5"/>
    <p:sldId id="277" r:id="rId6"/>
    <p:sldId id="278" r:id="rId7"/>
    <p:sldId id="301" r:id="rId8"/>
    <p:sldId id="302" r:id="rId9"/>
    <p:sldId id="303" r:id="rId10"/>
    <p:sldId id="279" r:id="rId11"/>
    <p:sldId id="262" r:id="rId12"/>
    <p:sldId id="256" r:id="rId13"/>
    <p:sldId id="257" r:id="rId14"/>
    <p:sldId id="258" r:id="rId15"/>
    <p:sldId id="260" r:id="rId16"/>
    <p:sldId id="261" r:id="rId17"/>
    <p:sldId id="293" r:id="rId18"/>
    <p:sldId id="294" r:id="rId19"/>
    <p:sldId id="295" r:id="rId20"/>
    <p:sldId id="296" r:id="rId21"/>
    <p:sldId id="274" r:id="rId22"/>
    <p:sldId id="281" r:id="rId23"/>
    <p:sldId id="282" r:id="rId24"/>
    <p:sldId id="283" r:id="rId25"/>
    <p:sldId id="284" r:id="rId26"/>
    <p:sldId id="285" r:id="rId27"/>
    <p:sldId id="286" r:id="rId28"/>
    <p:sldId id="287" r:id="rId29"/>
    <p:sldId id="291" r:id="rId30"/>
    <p:sldId id="292" r:id="rId31"/>
    <p:sldId id="263" r:id="rId32"/>
    <p:sldId id="264" r:id="rId33"/>
    <p:sldId id="265" r:id="rId34"/>
    <p:sldId id="266" r:id="rId35"/>
    <p:sldId id="267" r:id="rId36"/>
    <p:sldId id="268" r:id="rId37"/>
    <p:sldId id="269" r:id="rId38"/>
    <p:sldId id="297" r:id="rId39"/>
    <p:sldId id="298" r:id="rId40"/>
    <p:sldId id="271" r:id="rId41"/>
    <p:sldId id="299" r:id="rId42"/>
    <p:sldId id="300" r:id="rId43"/>
    <p:sldId id="28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8EC"/>
    <a:srgbClr val="FDF4DB"/>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4" d="100"/>
          <a:sy n="74" d="100"/>
        </p:scale>
        <p:origin x="-1170"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4.wmf"/><Relationship Id="rId7" Type="http://schemas.openxmlformats.org/officeDocument/2006/relationships/image" Target="../media/image26.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25.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F6BDB-9285-4941-A336-C56891F8A337}" type="datetimeFigureOut">
              <a:rPr lang="en-US" smtClean="0"/>
              <a:pPr/>
              <a:t>10/18/2017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18E165-1653-4BA5-BDE8-5A5E0D62D4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en-CA" smtClean="0"/>
          </a:p>
        </p:txBody>
      </p:sp>
      <p:sp>
        <p:nvSpPr>
          <p:cNvPr id="120836" name="Slide Number Placeholder 3"/>
          <p:cNvSpPr>
            <a:spLocks noGrp="1"/>
          </p:cNvSpPr>
          <p:nvPr>
            <p:ph type="sldNum" sz="quarter" idx="5"/>
          </p:nvPr>
        </p:nvSpPr>
        <p:spPr>
          <a:noFill/>
        </p:spPr>
        <p:txBody>
          <a:bodyPr/>
          <a:lstStyle/>
          <a:p>
            <a:fld id="{18AA6A63-A8DD-4994-99AF-927E3F8C5D59}" type="slidenum">
              <a:rPr lang="en-US" smtClean="0"/>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eaLnBrk="1" hangingPunct="1"/>
            <a:endParaRPr lang="en-CA" smtClean="0"/>
          </a:p>
        </p:txBody>
      </p:sp>
      <p:sp>
        <p:nvSpPr>
          <p:cNvPr id="121860" name="Slide Number Placeholder 3"/>
          <p:cNvSpPr>
            <a:spLocks noGrp="1"/>
          </p:cNvSpPr>
          <p:nvPr>
            <p:ph type="sldNum" sz="quarter" idx="5"/>
          </p:nvPr>
        </p:nvSpPr>
        <p:spPr>
          <a:noFill/>
        </p:spPr>
        <p:txBody>
          <a:bodyPr/>
          <a:lstStyle/>
          <a:p>
            <a:fld id="{3E70BA47-432E-44EB-BDE8-90219A5A654F}" type="slidenum">
              <a:rPr lang="en-US" smtClean="0"/>
              <a:pPr/>
              <a:t>13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eaLnBrk="1" hangingPunct="1"/>
            <a:endParaRPr lang="en-CA" smtClean="0"/>
          </a:p>
        </p:txBody>
      </p:sp>
      <p:sp>
        <p:nvSpPr>
          <p:cNvPr id="122884" name="Slide Number Placeholder 3"/>
          <p:cNvSpPr>
            <a:spLocks noGrp="1"/>
          </p:cNvSpPr>
          <p:nvPr>
            <p:ph type="sldNum" sz="quarter" idx="5"/>
          </p:nvPr>
        </p:nvSpPr>
        <p:spPr>
          <a:noFill/>
        </p:spPr>
        <p:txBody>
          <a:bodyPr/>
          <a:lstStyle/>
          <a:p>
            <a:fld id="{A30584AA-AD7F-4FB9-AE7C-C05D70686ADC}" type="slidenum">
              <a:rPr lang="en-US" smtClean="0"/>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CA" smtClean="0"/>
          </a:p>
        </p:txBody>
      </p:sp>
      <p:sp>
        <p:nvSpPr>
          <p:cNvPr id="124932" name="Slide Number Placeholder 3"/>
          <p:cNvSpPr>
            <a:spLocks noGrp="1"/>
          </p:cNvSpPr>
          <p:nvPr>
            <p:ph type="sldNum" sz="quarter" idx="5"/>
          </p:nvPr>
        </p:nvSpPr>
        <p:spPr>
          <a:noFill/>
        </p:spPr>
        <p:txBody>
          <a:bodyPr/>
          <a:lstStyle/>
          <a:p>
            <a:fld id="{5905F4F4-F643-49B5-8088-8A0D1F69BC67}" type="slidenum">
              <a:rPr lang="en-US" smtClean="0"/>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pPr eaLnBrk="1" hangingPunct="1"/>
            <a:endParaRPr lang="en-CA" smtClean="0"/>
          </a:p>
        </p:txBody>
      </p:sp>
      <p:sp>
        <p:nvSpPr>
          <p:cNvPr id="125956" name="Slide Number Placeholder 3"/>
          <p:cNvSpPr>
            <a:spLocks noGrp="1"/>
          </p:cNvSpPr>
          <p:nvPr>
            <p:ph type="sldNum" sz="quarter" idx="5"/>
          </p:nvPr>
        </p:nvSpPr>
        <p:spPr>
          <a:noFill/>
        </p:spPr>
        <p:txBody>
          <a:bodyPr/>
          <a:lstStyle/>
          <a:p>
            <a:fld id="{843B3C57-02B8-40BD-A4CC-72E02C661AA8}" type="slidenum">
              <a:rPr lang="en-US" smtClean="0"/>
              <a:pPr/>
              <a:t>16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B1DF633-E11E-462A-AF2F-56EC914EDD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1EA82C-8E43-492F-B71D-CF3CF4D2AFD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9.png"/><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9" Type="http://schemas.openxmlformats.org/officeDocument/2006/relationships/image" Target="../media/image62.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 Id="rId9"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hyperlink" Target="https://www.cs.toronto.edu/~hinton/csc2535/notes/lec4new.pdf" TargetMode="External"/><Relationship Id="rId2" Type="http://schemas.openxmlformats.org/officeDocument/2006/relationships/hyperlink" Target="https://www.cs.toronto.edu/~hinton/absps/guideTR.pdf" TargetMode="External"/><Relationship Id="rId1" Type="http://schemas.openxmlformats.org/officeDocument/2006/relationships/slideLayout" Target="../slideLayouts/slideLayout2.xml"/><Relationship Id="rId5" Type="http://schemas.openxmlformats.org/officeDocument/2006/relationships/hyperlink" Target="https://uwaterloo.ca/data-analytics/sites/ca.data-analytics/files/uploads/files/dbn2.pdf" TargetMode="External"/><Relationship Id="rId4" Type="http://schemas.openxmlformats.org/officeDocument/2006/relationships/hyperlink" Target="https://www.youtube.com/watch?v=JvF3gninXi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Autofit/>
          </a:bodyPr>
          <a:lstStyle/>
          <a:p>
            <a:r>
              <a:rPr lang="en-US" sz="6600" dirty="0" smtClean="0"/>
              <a:t>Boltzmann Machine</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Illustration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838200" y="1447800"/>
            <a:ext cx="7341326"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Autofit/>
          </a:bodyPr>
          <a:lstStyle/>
          <a:p>
            <a:r>
              <a:rPr lang="en-US" sz="6600" dirty="0" smtClean="0"/>
              <a:t>Restricted Boltzmann Machine</a:t>
            </a:r>
            <a:endParaRPr lang="en-US" sz="6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938"/>
            <a:ext cx="8229600" cy="1143000"/>
          </a:xfrm>
        </p:spPr>
        <p:txBody>
          <a:bodyPr>
            <a:normAutofit fontScale="90000"/>
          </a:bodyPr>
          <a:lstStyle/>
          <a:p>
            <a:pPr eaLnBrk="1" hangingPunct="1"/>
            <a:r>
              <a:rPr lang="en-US" dirty="0" smtClean="0"/>
              <a:t/>
            </a:r>
            <a:br>
              <a:rPr lang="en-US" dirty="0" smtClean="0"/>
            </a:br>
            <a:r>
              <a:rPr lang="en-US" dirty="0" smtClean="0"/>
              <a:t>Restricted Boltzmann Machines with one hidden layer</a:t>
            </a:r>
            <a:br>
              <a:rPr lang="en-US" dirty="0" smtClean="0"/>
            </a:br>
            <a:endParaRPr lang="en-US" sz="3200" dirty="0" smtClean="0"/>
          </a:p>
        </p:txBody>
      </p:sp>
      <p:sp>
        <p:nvSpPr>
          <p:cNvPr id="41987" name="Rectangle 3"/>
          <p:cNvSpPr>
            <a:spLocks noGrp="1" noChangeArrowheads="1"/>
          </p:cNvSpPr>
          <p:nvPr>
            <p:ph type="body" sz="half" idx="1"/>
          </p:nvPr>
        </p:nvSpPr>
        <p:spPr>
          <a:xfrm>
            <a:off x="228600" y="1371600"/>
            <a:ext cx="6156325" cy="5661025"/>
          </a:xfrm>
        </p:spPr>
        <p:txBody>
          <a:bodyPr/>
          <a:lstStyle/>
          <a:p>
            <a:pPr eaLnBrk="1" hangingPunct="1"/>
            <a:r>
              <a:rPr lang="en-US" sz="2400" dirty="0" smtClean="0"/>
              <a:t>We restrict the connectivity to make learning easier.</a:t>
            </a:r>
          </a:p>
          <a:p>
            <a:pPr lvl="1" eaLnBrk="1" hangingPunct="1"/>
            <a:r>
              <a:rPr lang="en-US" sz="2400" dirty="0" smtClean="0"/>
              <a:t>Only one layer of hidden units.</a:t>
            </a:r>
          </a:p>
          <a:p>
            <a:pPr lvl="2" eaLnBrk="1" hangingPunct="1"/>
            <a:r>
              <a:rPr lang="en-US" sz="2000" dirty="0" smtClean="0"/>
              <a:t>We will deal with more layers later</a:t>
            </a:r>
          </a:p>
          <a:p>
            <a:pPr lvl="1" eaLnBrk="1" hangingPunct="1"/>
            <a:r>
              <a:rPr lang="en-US" sz="2400" dirty="0" smtClean="0"/>
              <a:t>No connections between hidden units.</a:t>
            </a:r>
          </a:p>
          <a:p>
            <a:pPr eaLnBrk="1" hangingPunct="1"/>
            <a:r>
              <a:rPr lang="en-US" sz="2400" dirty="0" smtClean="0"/>
              <a:t>In an RBM, the hidden units are conditionally independent given the visible states.  </a:t>
            </a:r>
          </a:p>
          <a:p>
            <a:pPr lvl="1" eaLnBrk="1" hangingPunct="1"/>
            <a:r>
              <a:rPr lang="en-US" sz="2400" dirty="0" smtClean="0"/>
              <a:t>So we can quickly get an unbiased sample from the posterior distribution when given a data-vector.</a:t>
            </a:r>
          </a:p>
          <a:p>
            <a:pPr lvl="1" eaLnBrk="1" hangingPunct="1"/>
            <a:r>
              <a:rPr lang="en-US" sz="2400" dirty="0" smtClean="0">
                <a:solidFill>
                  <a:srgbClr val="FF0000"/>
                </a:solidFill>
              </a:rPr>
              <a:t>This is a big advantage over directed belief nets</a:t>
            </a:r>
          </a:p>
        </p:txBody>
      </p:sp>
      <p:sp>
        <p:nvSpPr>
          <p:cNvPr id="41988" name="Oval 4"/>
          <p:cNvSpPr>
            <a:spLocks noChangeArrowheads="1"/>
          </p:cNvSpPr>
          <p:nvPr/>
        </p:nvSpPr>
        <p:spPr bwMode="auto">
          <a:xfrm>
            <a:off x="6911975" y="3427413"/>
            <a:ext cx="468313" cy="468312"/>
          </a:xfrm>
          <a:prstGeom prst="ellipse">
            <a:avLst/>
          </a:prstGeom>
          <a:solidFill>
            <a:schemeClr val="accent1"/>
          </a:solidFill>
          <a:ln w="28575">
            <a:solidFill>
              <a:schemeClr val="tx1"/>
            </a:solidFill>
            <a:round/>
            <a:headEnd/>
            <a:tailEnd/>
          </a:ln>
        </p:spPr>
        <p:txBody>
          <a:bodyPr wrap="none" anchor="ctr"/>
          <a:lstStyle/>
          <a:p>
            <a:endParaRPr lang="en-CA"/>
          </a:p>
        </p:txBody>
      </p:sp>
      <p:sp>
        <p:nvSpPr>
          <p:cNvPr id="41989" name="Oval 5"/>
          <p:cNvSpPr>
            <a:spLocks noChangeArrowheads="1"/>
          </p:cNvSpPr>
          <p:nvPr/>
        </p:nvSpPr>
        <p:spPr bwMode="auto">
          <a:xfrm>
            <a:off x="7775575" y="3427413"/>
            <a:ext cx="468313" cy="468312"/>
          </a:xfrm>
          <a:prstGeom prst="ellipse">
            <a:avLst/>
          </a:prstGeom>
          <a:solidFill>
            <a:schemeClr val="accent1"/>
          </a:solidFill>
          <a:ln w="28575">
            <a:solidFill>
              <a:schemeClr val="tx1"/>
            </a:solidFill>
            <a:round/>
            <a:headEnd/>
            <a:tailEnd/>
          </a:ln>
        </p:spPr>
        <p:txBody>
          <a:bodyPr wrap="none" anchor="ctr"/>
          <a:lstStyle/>
          <a:p>
            <a:endParaRPr lang="en-CA"/>
          </a:p>
        </p:txBody>
      </p:sp>
      <p:sp>
        <p:nvSpPr>
          <p:cNvPr id="41990" name="Oval 6"/>
          <p:cNvSpPr>
            <a:spLocks noChangeArrowheads="1"/>
          </p:cNvSpPr>
          <p:nvPr/>
        </p:nvSpPr>
        <p:spPr bwMode="auto">
          <a:xfrm>
            <a:off x="6370638" y="2166938"/>
            <a:ext cx="468312" cy="468312"/>
          </a:xfrm>
          <a:prstGeom prst="ellipse">
            <a:avLst/>
          </a:prstGeom>
          <a:solidFill>
            <a:schemeClr val="accent1"/>
          </a:solidFill>
          <a:ln w="28575">
            <a:solidFill>
              <a:schemeClr val="tx1"/>
            </a:solidFill>
            <a:round/>
            <a:headEnd/>
            <a:tailEnd/>
          </a:ln>
        </p:spPr>
        <p:txBody>
          <a:bodyPr wrap="none" anchor="ctr"/>
          <a:lstStyle/>
          <a:p>
            <a:endParaRPr lang="en-CA"/>
          </a:p>
        </p:txBody>
      </p:sp>
      <p:cxnSp>
        <p:nvCxnSpPr>
          <p:cNvPr id="41991" name="AutoShape 7"/>
          <p:cNvCxnSpPr>
            <a:cxnSpLocks noChangeShapeType="1"/>
            <a:stCxn id="41990" idx="4"/>
            <a:endCxn id="41988" idx="1"/>
          </p:cNvCxnSpPr>
          <p:nvPr/>
        </p:nvCxnSpPr>
        <p:spPr bwMode="auto">
          <a:xfrm>
            <a:off x="6605588" y="2649538"/>
            <a:ext cx="374650" cy="831850"/>
          </a:xfrm>
          <a:prstGeom prst="straightConnector1">
            <a:avLst/>
          </a:prstGeom>
          <a:noFill/>
          <a:ln w="9525">
            <a:solidFill>
              <a:schemeClr val="tx1"/>
            </a:solidFill>
            <a:round/>
            <a:headEnd type="triangle" w="lg" len="lg"/>
            <a:tailEnd type="triangle" w="lg" len="lg"/>
          </a:ln>
        </p:spPr>
      </p:cxnSp>
      <p:cxnSp>
        <p:nvCxnSpPr>
          <p:cNvPr id="41992" name="AutoShape 8"/>
          <p:cNvCxnSpPr>
            <a:cxnSpLocks noChangeShapeType="1"/>
            <a:stCxn id="41990" idx="5"/>
            <a:endCxn id="41989" idx="1"/>
          </p:cNvCxnSpPr>
          <p:nvPr/>
        </p:nvCxnSpPr>
        <p:spPr bwMode="auto">
          <a:xfrm>
            <a:off x="6770688" y="2581275"/>
            <a:ext cx="1073150" cy="900113"/>
          </a:xfrm>
          <a:prstGeom prst="straightConnector1">
            <a:avLst/>
          </a:prstGeom>
          <a:noFill/>
          <a:ln w="9525">
            <a:solidFill>
              <a:schemeClr val="tx1"/>
            </a:solidFill>
            <a:round/>
            <a:headEnd type="triangle" w="lg" len="lg"/>
            <a:tailEnd type="triangle" w="lg" len="lg"/>
          </a:ln>
        </p:spPr>
      </p:cxnSp>
      <p:sp>
        <p:nvSpPr>
          <p:cNvPr id="41993" name="Oval 9"/>
          <p:cNvSpPr>
            <a:spLocks noChangeArrowheads="1"/>
          </p:cNvSpPr>
          <p:nvPr/>
        </p:nvSpPr>
        <p:spPr bwMode="auto">
          <a:xfrm>
            <a:off x="7307263" y="2166938"/>
            <a:ext cx="468312" cy="468312"/>
          </a:xfrm>
          <a:prstGeom prst="ellipse">
            <a:avLst/>
          </a:prstGeom>
          <a:solidFill>
            <a:schemeClr val="accent1"/>
          </a:solidFill>
          <a:ln w="28575">
            <a:solidFill>
              <a:schemeClr val="tx1"/>
            </a:solidFill>
            <a:round/>
            <a:headEnd/>
            <a:tailEnd/>
          </a:ln>
        </p:spPr>
        <p:txBody>
          <a:bodyPr wrap="none" anchor="ctr"/>
          <a:lstStyle/>
          <a:p>
            <a:endParaRPr lang="en-CA"/>
          </a:p>
        </p:txBody>
      </p:sp>
      <p:cxnSp>
        <p:nvCxnSpPr>
          <p:cNvPr id="41994" name="AutoShape 10"/>
          <p:cNvCxnSpPr>
            <a:cxnSpLocks noChangeShapeType="1"/>
            <a:stCxn id="41993" idx="3"/>
            <a:endCxn id="41988" idx="0"/>
          </p:cNvCxnSpPr>
          <p:nvPr/>
        </p:nvCxnSpPr>
        <p:spPr bwMode="auto">
          <a:xfrm flipH="1">
            <a:off x="7146925" y="2581275"/>
            <a:ext cx="228600" cy="831850"/>
          </a:xfrm>
          <a:prstGeom prst="straightConnector1">
            <a:avLst/>
          </a:prstGeom>
          <a:noFill/>
          <a:ln w="9525">
            <a:solidFill>
              <a:schemeClr val="tx1"/>
            </a:solidFill>
            <a:round/>
            <a:headEnd type="triangle" w="lg" len="lg"/>
            <a:tailEnd type="triangle" w="lg" len="lg"/>
          </a:ln>
        </p:spPr>
      </p:cxnSp>
      <p:cxnSp>
        <p:nvCxnSpPr>
          <p:cNvPr id="41995" name="AutoShape 11"/>
          <p:cNvCxnSpPr>
            <a:cxnSpLocks noChangeShapeType="1"/>
            <a:stCxn id="41993" idx="5"/>
            <a:endCxn id="41989" idx="0"/>
          </p:cNvCxnSpPr>
          <p:nvPr/>
        </p:nvCxnSpPr>
        <p:spPr bwMode="auto">
          <a:xfrm>
            <a:off x="7707313" y="2581275"/>
            <a:ext cx="303212" cy="831850"/>
          </a:xfrm>
          <a:prstGeom prst="straightConnector1">
            <a:avLst/>
          </a:prstGeom>
          <a:noFill/>
          <a:ln w="9525">
            <a:solidFill>
              <a:schemeClr val="tx1"/>
            </a:solidFill>
            <a:round/>
            <a:headEnd type="triangle" w="lg" len="lg"/>
            <a:tailEnd type="triangle" w="lg" len="lg"/>
          </a:ln>
        </p:spPr>
      </p:cxnSp>
      <p:sp>
        <p:nvSpPr>
          <p:cNvPr id="41996" name="Oval 12"/>
          <p:cNvSpPr>
            <a:spLocks noChangeArrowheads="1"/>
          </p:cNvSpPr>
          <p:nvPr/>
        </p:nvSpPr>
        <p:spPr bwMode="auto">
          <a:xfrm>
            <a:off x="8243888" y="2166938"/>
            <a:ext cx="468312" cy="468312"/>
          </a:xfrm>
          <a:prstGeom prst="ellipse">
            <a:avLst/>
          </a:prstGeom>
          <a:solidFill>
            <a:schemeClr val="accent1"/>
          </a:solidFill>
          <a:ln w="28575">
            <a:solidFill>
              <a:schemeClr val="tx1"/>
            </a:solidFill>
            <a:round/>
            <a:headEnd/>
            <a:tailEnd/>
          </a:ln>
        </p:spPr>
        <p:txBody>
          <a:bodyPr wrap="none" anchor="ctr"/>
          <a:lstStyle/>
          <a:p>
            <a:endParaRPr lang="en-CA"/>
          </a:p>
        </p:txBody>
      </p:sp>
      <p:cxnSp>
        <p:nvCxnSpPr>
          <p:cNvPr id="41997" name="AutoShape 13"/>
          <p:cNvCxnSpPr>
            <a:cxnSpLocks noChangeShapeType="1"/>
            <a:stCxn id="41996" idx="3"/>
            <a:endCxn id="41988" idx="7"/>
          </p:cNvCxnSpPr>
          <p:nvPr/>
        </p:nvCxnSpPr>
        <p:spPr bwMode="auto">
          <a:xfrm flipH="1">
            <a:off x="7312025" y="2581275"/>
            <a:ext cx="1000125" cy="900113"/>
          </a:xfrm>
          <a:prstGeom prst="straightConnector1">
            <a:avLst/>
          </a:prstGeom>
          <a:noFill/>
          <a:ln w="9525">
            <a:solidFill>
              <a:schemeClr val="tx1"/>
            </a:solidFill>
            <a:round/>
            <a:headEnd type="triangle" w="lg" len="lg"/>
            <a:tailEnd type="triangle" w="lg" len="lg"/>
          </a:ln>
        </p:spPr>
      </p:cxnSp>
      <p:cxnSp>
        <p:nvCxnSpPr>
          <p:cNvPr id="41998" name="AutoShape 14"/>
          <p:cNvCxnSpPr>
            <a:cxnSpLocks noChangeShapeType="1"/>
            <a:stCxn id="41996" idx="4"/>
            <a:endCxn id="41989" idx="7"/>
          </p:cNvCxnSpPr>
          <p:nvPr/>
        </p:nvCxnSpPr>
        <p:spPr bwMode="auto">
          <a:xfrm flipH="1">
            <a:off x="8175625" y="2649538"/>
            <a:ext cx="303213" cy="831850"/>
          </a:xfrm>
          <a:prstGeom prst="straightConnector1">
            <a:avLst/>
          </a:prstGeom>
          <a:noFill/>
          <a:ln w="9525">
            <a:solidFill>
              <a:schemeClr val="tx1"/>
            </a:solidFill>
            <a:round/>
            <a:headEnd type="triangle" w="lg" len="lg"/>
            <a:tailEnd type="triangle" w="lg" len="lg"/>
          </a:ln>
        </p:spPr>
      </p:cxnSp>
      <p:sp>
        <p:nvSpPr>
          <p:cNvPr id="41999" name="Text Box 15"/>
          <p:cNvSpPr txBox="1">
            <a:spLocks noChangeArrowheads="1"/>
          </p:cNvSpPr>
          <p:nvPr/>
        </p:nvSpPr>
        <p:spPr bwMode="auto">
          <a:xfrm>
            <a:off x="7019925" y="1592263"/>
            <a:ext cx="1008063"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hidden</a:t>
            </a:r>
          </a:p>
        </p:txBody>
      </p:sp>
      <p:sp>
        <p:nvSpPr>
          <p:cNvPr id="42000" name="Text Box 16"/>
          <p:cNvSpPr txBox="1">
            <a:spLocks noChangeArrowheads="1"/>
          </p:cNvSpPr>
          <p:nvPr/>
        </p:nvSpPr>
        <p:spPr bwMode="auto">
          <a:xfrm>
            <a:off x="7021513" y="3462338"/>
            <a:ext cx="358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42001" name="Text Box 17"/>
          <p:cNvSpPr txBox="1">
            <a:spLocks noChangeArrowheads="1"/>
          </p:cNvSpPr>
          <p:nvPr/>
        </p:nvSpPr>
        <p:spPr bwMode="auto">
          <a:xfrm>
            <a:off x="7413625" y="2203450"/>
            <a:ext cx="433388"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sp>
        <p:nvSpPr>
          <p:cNvPr id="42002" name="Text Box 18"/>
          <p:cNvSpPr txBox="1">
            <a:spLocks noChangeArrowheads="1"/>
          </p:cNvSpPr>
          <p:nvPr/>
        </p:nvSpPr>
        <p:spPr bwMode="auto">
          <a:xfrm>
            <a:off x="7091363" y="3967163"/>
            <a:ext cx="1008062"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visible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152400"/>
            <a:ext cx="8229600" cy="1143000"/>
          </a:xfrm>
        </p:spPr>
        <p:txBody>
          <a:bodyPr/>
          <a:lstStyle/>
          <a:p>
            <a:pPr eaLnBrk="1" hangingPunct="1"/>
            <a:r>
              <a:rPr lang="en-US" dirty="0" smtClean="0"/>
              <a:t>The Energy of a joint configuration</a:t>
            </a:r>
            <a:br>
              <a:rPr lang="en-US" dirty="0" smtClean="0"/>
            </a:br>
            <a:r>
              <a:rPr lang="en-US" sz="2400" dirty="0" smtClean="0"/>
              <a:t>(ignoring terms to do with biases)</a:t>
            </a:r>
          </a:p>
        </p:txBody>
      </p:sp>
      <p:graphicFrame>
        <p:nvGraphicFramePr>
          <p:cNvPr id="3074" name="Object 3"/>
          <p:cNvGraphicFramePr>
            <a:graphicFrameLocks noChangeAspect="1"/>
          </p:cNvGraphicFramePr>
          <p:nvPr>
            <p:ph idx="1"/>
          </p:nvPr>
        </p:nvGraphicFramePr>
        <p:xfrm>
          <a:off x="1524000" y="2819400"/>
          <a:ext cx="6400800" cy="1090977"/>
        </p:xfrm>
        <a:graphic>
          <a:graphicData uri="http://schemas.openxmlformats.org/presentationml/2006/ole">
            <p:oleObj spid="_x0000_s1026" name="Equation" r:id="rId4" imgW="2539800" imgH="457200" progId="Equation.3">
              <p:embed/>
            </p:oleObj>
          </a:graphicData>
        </a:graphic>
      </p:graphicFrame>
      <p:sp>
        <p:nvSpPr>
          <p:cNvPr id="3077" name="Text Box 4"/>
          <p:cNvSpPr txBox="1">
            <a:spLocks noChangeArrowheads="1"/>
          </p:cNvSpPr>
          <p:nvPr/>
        </p:nvSpPr>
        <p:spPr bwMode="auto">
          <a:xfrm>
            <a:off x="4419600" y="4191000"/>
            <a:ext cx="2016125" cy="701675"/>
          </a:xfrm>
          <a:prstGeom prst="rect">
            <a:avLst/>
          </a:prstGeom>
          <a:noFill/>
          <a:ln w="9525">
            <a:noFill/>
            <a:miter lim="800000"/>
            <a:headEnd/>
            <a:tailEnd/>
          </a:ln>
        </p:spPr>
        <p:txBody>
          <a:bodyPr>
            <a:spAutoFit/>
          </a:bodyPr>
          <a:lstStyle/>
          <a:p>
            <a:pPr>
              <a:spcBef>
                <a:spcPct val="50000"/>
              </a:spcBef>
            </a:pPr>
            <a:r>
              <a:rPr lang="en-US" sz="2000" dirty="0">
                <a:solidFill>
                  <a:srgbClr val="3333CC"/>
                </a:solidFill>
              </a:rPr>
              <a:t>weight between units </a:t>
            </a:r>
            <a:r>
              <a:rPr lang="en-US" sz="2000" dirty="0" err="1">
                <a:solidFill>
                  <a:srgbClr val="3333CC"/>
                </a:solidFill>
              </a:rPr>
              <a:t>i</a:t>
            </a:r>
            <a:r>
              <a:rPr lang="en-US" sz="2000" dirty="0">
                <a:solidFill>
                  <a:srgbClr val="3333CC"/>
                </a:solidFill>
              </a:rPr>
              <a:t> and j</a:t>
            </a:r>
          </a:p>
        </p:txBody>
      </p:sp>
      <p:sp>
        <p:nvSpPr>
          <p:cNvPr id="3078" name="Text Box 5"/>
          <p:cNvSpPr txBox="1">
            <a:spLocks noChangeArrowheads="1"/>
          </p:cNvSpPr>
          <p:nvPr/>
        </p:nvSpPr>
        <p:spPr bwMode="auto">
          <a:xfrm>
            <a:off x="358775" y="4114800"/>
            <a:ext cx="3097213" cy="1006475"/>
          </a:xfrm>
          <a:prstGeom prst="rect">
            <a:avLst/>
          </a:prstGeom>
          <a:noFill/>
          <a:ln w="9525">
            <a:noFill/>
            <a:miter lim="800000"/>
            <a:headEnd/>
            <a:tailEnd/>
          </a:ln>
        </p:spPr>
        <p:txBody>
          <a:bodyPr>
            <a:spAutoFit/>
          </a:bodyPr>
          <a:lstStyle/>
          <a:p>
            <a:pPr>
              <a:spcBef>
                <a:spcPct val="50000"/>
              </a:spcBef>
            </a:pPr>
            <a:r>
              <a:rPr lang="en-US" sz="2000">
                <a:solidFill>
                  <a:srgbClr val="3333CC"/>
                </a:solidFill>
              </a:rPr>
              <a:t>Energy with configuration </a:t>
            </a:r>
            <a:r>
              <a:rPr lang="en-US" sz="2000"/>
              <a:t>v</a:t>
            </a:r>
            <a:r>
              <a:rPr lang="en-US" sz="2000">
                <a:solidFill>
                  <a:srgbClr val="3333CC"/>
                </a:solidFill>
              </a:rPr>
              <a:t> on the visible units and </a:t>
            </a:r>
            <a:r>
              <a:rPr lang="en-US" sz="2000"/>
              <a:t>h</a:t>
            </a:r>
            <a:r>
              <a:rPr lang="en-US" sz="2000">
                <a:solidFill>
                  <a:srgbClr val="3333CC"/>
                </a:solidFill>
              </a:rPr>
              <a:t> on the hidden units</a:t>
            </a:r>
          </a:p>
        </p:txBody>
      </p:sp>
      <p:sp>
        <p:nvSpPr>
          <p:cNvPr id="3079" name="Text Box 6"/>
          <p:cNvSpPr txBox="1">
            <a:spLocks noChangeArrowheads="1"/>
          </p:cNvSpPr>
          <p:nvPr/>
        </p:nvSpPr>
        <p:spPr bwMode="auto">
          <a:xfrm>
            <a:off x="2971800" y="1752600"/>
            <a:ext cx="2052637" cy="701675"/>
          </a:xfrm>
          <a:prstGeom prst="rect">
            <a:avLst/>
          </a:prstGeom>
          <a:noFill/>
          <a:ln w="9525">
            <a:noFill/>
            <a:miter lim="800000"/>
            <a:headEnd/>
            <a:tailEnd/>
          </a:ln>
        </p:spPr>
        <p:txBody>
          <a:bodyPr>
            <a:spAutoFit/>
          </a:bodyPr>
          <a:lstStyle/>
          <a:p>
            <a:pPr>
              <a:spcBef>
                <a:spcPct val="50000"/>
              </a:spcBef>
            </a:pPr>
            <a:r>
              <a:rPr lang="en-US" sz="2000" dirty="0">
                <a:solidFill>
                  <a:srgbClr val="3333CC"/>
                </a:solidFill>
              </a:rPr>
              <a:t>binary state of visible unit </a:t>
            </a:r>
            <a:r>
              <a:rPr lang="en-US" sz="2000" dirty="0" err="1">
                <a:solidFill>
                  <a:srgbClr val="3333CC"/>
                </a:solidFill>
              </a:rPr>
              <a:t>i</a:t>
            </a:r>
            <a:endParaRPr lang="en-US" sz="2000" dirty="0"/>
          </a:p>
        </p:txBody>
      </p:sp>
      <p:sp>
        <p:nvSpPr>
          <p:cNvPr id="3080" name="AutoShape 7"/>
          <p:cNvSpPr>
            <a:spLocks noChangeArrowheads="1"/>
          </p:cNvSpPr>
          <p:nvPr/>
        </p:nvSpPr>
        <p:spPr bwMode="auto">
          <a:xfrm rot="1754401">
            <a:off x="2108200" y="3521075"/>
            <a:ext cx="153988" cy="557213"/>
          </a:xfrm>
          <a:prstGeom prst="upArrow">
            <a:avLst>
              <a:gd name="adj1" fmla="val 50000"/>
              <a:gd name="adj2" fmla="val 90464"/>
            </a:avLst>
          </a:prstGeom>
          <a:solidFill>
            <a:srgbClr val="3333CC"/>
          </a:solidFill>
          <a:ln w="9525">
            <a:solidFill>
              <a:schemeClr val="tx1"/>
            </a:solidFill>
            <a:miter lim="800000"/>
            <a:headEnd/>
            <a:tailEnd/>
          </a:ln>
        </p:spPr>
        <p:txBody>
          <a:bodyPr wrap="none" anchor="ctr"/>
          <a:lstStyle/>
          <a:p>
            <a:endParaRPr lang="en-CA"/>
          </a:p>
        </p:txBody>
      </p:sp>
      <p:sp>
        <p:nvSpPr>
          <p:cNvPr id="3081" name="AutoShape 8"/>
          <p:cNvSpPr>
            <a:spLocks noChangeArrowheads="1"/>
          </p:cNvSpPr>
          <p:nvPr/>
        </p:nvSpPr>
        <p:spPr bwMode="auto">
          <a:xfrm rot="-1598772">
            <a:off x="5069726" y="3576607"/>
            <a:ext cx="107950" cy="546100"/>
          </a:xfrm>
          <a:prstGeom prst="upArrow">
            <a:avLst>
              <a:gd name="adj1" fmla="val 50000"/>
              <a:gd name="adj2" fmla="val 126471"/>
            </a:avLst>
          </a:prstGeom>
          <a:solidFill>
            <a:srgbClr val="3333CC"/>
          </a:solidFill>
          <a:ln w="9525">
            <a:solidFill>
              <a:schemeClr val="tx1"/>
            </a:solidFill>
            <a:miter lim="800000"/>
            <a:headEnd/>
            <a:tailEnd/>
          </a:ln>
        </p:spPr>
        <p:txBody>
          <a:bodyPr wrap="none" anchor="ctr"/>
          <a:lstStyle/>
          <a:p>
            <a:endParaRPr lang="en-CA"/>
          </a:p>
        </p:txBody>
      </p:sp>
      <p:sp>
        <p:nvSpPr>
          <p:cNvPr id="3082" name="AutoShape 9"/>
          <p:cNvSpPr>
            <a:spLocks noChangeArrowheads="1"/>
          </p:cNvSpPr>
          <p:nvPr/>
        </p:nvSpPr>
        <p:spPr bwMode="auto">
          <a:xfrm rot="-1437977">
            <a:off x="4170527" y="2502302"/>
            <a:ext cx="80962" cy="666750"/>
          </a:xfrm>
          <a:prstGeom prst="downArrow">
            <a:avLst>
              <a:gd name="adj1" fmla="val 50000"/>
              <a:gd name="adj2" fmla="val 205884"/>
            </a:avLst>
          </a:prstGeom>
          <a:solidFill>
            <a:srgbClr val="3333CC"/>
          </a:solidFill>
          <a:ln w="9525">
            <a:solidFill>
              <a:schemeClr val="tx1"/>
            </a:solidFill>
            <a:miter lim="800000"/>
            <a:headEnd/>
            <a:tailEnd/>
          </a:ln>
        </p:spPr>
        <p:txBody>
          <a:bodyPr wrap="none" anchor="ctr"/>
          <a:lstStyle/>
          <a:p>
            <a:endParaRPr lang="en-CA"/>
          </a:p>
        </p:txBody>
      </p:sp>
      <p:sp>
        <p:nvSpPr>
          <p:cNvPr id="3083" name="Text Box 10"/>
          <p:cNvSpPr txBox="1">
            <a:spLocks noChangeArrowheads="1"/>
          </p:cNvSpPr>
          <p:nvPr/>
        </p:nvSpPr>
        <p:spPr bwMode="auto">
          <a:xfrm>
            <a:off x="4648200" y="1524000"/>
            <a:ext cx="1871662" cy="701675"/>
          </a:xfrm>
          <a:prstGeom prst="rect">
            <a:avLst/>
          </a:prstGeom>
          <a:noFill/>
          <a:ln w="9525">
            <a:noFill/>
            <a:miter lim="800000"/>
            <a:headEnd/>
            <a:tailEnd/>
          </a:ln>
        </p:spPr>
        <p:txBody>
          <a:bodyPr>
            <a:spAutoFit/>
          </a:bodyPr>
          <a:lstStyle/>
          <a:p>
            <a:pPr>
              <a:spcBef>
                <a:spcPct val="50000"/>
              </a:spcBef>
            </a:pPr>
            <a:r>
              <a:rPr lang="en-US" sz="2000" dirty="0">
                <a:solidFill>
                  <a:srgbClr val="3333CC"/>
                </a:solidFill>
              </a:rPr>
              <a:t>binary state of hidden unit j</a:t>
            </a:r>
            <a:endParaRPr lang="en-US" sz="2000" dirty="0"/>
          </a:p>
        </p:txBody>
      </p:sp>
      <p:sp>
        <p:nvSpPr>
          <p:cNvPr id="3084" name="AutoShape 11"/>
          <p:cNvSpPr>
            <a:spLocks noChangeArrowheads="1"/>
          </p:cNvSpPr>
          <p:nvPr/>
        </p:nvSpPr>
        <p:spPr bwMode="auto">
          <a:xfrm rot="1716628">
            <a:off x="4858949" y="2302267"/>
            <a:ext cx="45719" cy="891884"/>
          </a:xfrm>
          <a:prstGeom prst="downArrow">
            <a:avLst>
              <a:gd name="adj1" fmla="val 50000"/>
              <a:gd name="adj2" fmla="val 247434"/>
            </a:avLst>
          </a:prstGeom>
          <a:solidFill>
            <a:srgbClr val="3333CC"/>
          </a:solidFill>
          <a:ln w="9525">
            <a:solidFill>
              <a:schemeClr val="tx1"/>
            </a:solidFill>
            <a:miter lim="800000"/>
            <a:headEnd/>
            <a:tailEnd/>
          </a:ln>
        </p:spPr>
        <p:txBody>
          <a:bodyPr wrap="none" anchor="ctr"/>
          <a:lstStyle/>
          <a:p>
            <a:endParaRPr lang="en-CA"/>
          </a:p>
        </p:txBody>
      </p:sp>
      <p:graphicFrame>
        <p:nvGraphicFramePr>
          <p:cNvPr id="3075" name="Object 12"/>
          <p:cNvGraphicFramePr>
            <a:graphicFrameLocks noChangeAspect="1"/>
          </p:cNvGraphicFramePr>
          <p:nvPr/>
        </p:nvGraphicFramePr>
        <p:xfrm>
          <a:off x="2917825" y="5233988"/>
          <a:ext cx="3378200" cy="1344612"/>
        </p:xfrm>
        <a:graphic>
          <a:graphicData uri="http://schemas.openxmlformats.org/presentationml/2006/ole">
            <p:oleObj spid="_x0000_s1027" name="Equation" r:id="rId5" imgW="1117440" imgH="4442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fontScale="90000"/>
          </a:bodyPr>
          <a:lstStyle/>
          <a:p>
            <a:pPr eaLnBrk="1" hangingPunct="1"/>
            <a:r>
              <a:rPr lang="en-US" smtClean="0"/>
              <a:t>Weights </a:t>
            </a:r>
            <a:r>
              <a:rPr lang="en-US" smtClean="0">
                <a:sym typeface="Wingdings" pitchFamily="2" charset="2"/>
              </a:rPr>
              <a:t></a:t>
            </a:r>
            <a:r>
              <a:rPr lang="en-US" smtClean="0"/>
              <a:t> Energies </a:t>
            </a:r>
            <a:r>
              <a:rPr lang="en-US" smtClean="0">
                <a:sym typeface="Wingdings" pitchFamily="2" charset="2"/>
              </a:rPr>
              <a:t></a:t>
            </a:r>
            <a:r>
              <a:rPr lang="en-US" smtClean="0"/>
              <a:t> Probabilities</a:t>
            </a:r>
          </a:p>
        </p:txBody>
      </p:sp>
      <p:sp>
        <p:nvSpPr>
          <p:cNvPr id="4100" name="Rectangle 3"/>
          <p:cNvSpPr>
            <a:spLocks noGrp="1" noChangeArrowheads="1"/>
          </p:cNvSpPr>
          <p:nvPr>
            <p:ph type="body" idx="1"/>
          </p:nvPr>
        </p:nvSpPr>
        <p:spPr>
          <a:xfrm>
            <a:off x="457200" y="908050"/>
            <a:ext cx="8229600" cy="5949950"/>
          </a:xfrm>
        </p:spPr>
        <p:txBody>
          <a:bodyPr>
            <a:normAutofit fontScale="92500" lnSpcReduction="10000"/>
          </a:bodyPr>
          <a:lstStyle/>
          <a:p>
            <a:pPr eaLnBrk="1" hangingPunct="1">
              <a:buFontTx/>
              <a:buNone/>
            </a:pPr>
            <a:endParaRPr lang="en-US" dirty="0" smtClean="0"/>
          </a:p>
          <a:p>
            <a:pPr eaLnBrk="1" hangingPunct="1"/>
            <a:r>
              <a:rPr lang="en-US" dirty="0" smtClean="0"/>
              <a:t>Each possible joint configuration of the visible and hidden units has an energy</a:t>
            </a:r>
          </a:p>
          <a:p>
            <a:pPr lvl="1" eaLnBrk="1" hangingPunct="1"/>
            <a:r>
              <a:rPr lang="en-US" dirty="0" smtClean="0"/>
              <a:t> The energy is determined by the weights and biases (as in a Hopfield net).</a:t>
            </a:r>
          </a:p>
          <a:p>
            <a:pPr eaLnBrk="1" hangingPunct="1"/>
            <a:r>
              <a:rPr lang="en-US" dirty="0" smtClean="0"/>
              <a:t>The energy of a joint configuration of the visible and hidden units determines its probability:</a:t>
            </a:r>
          </a:p>
          <a:p>
            <a:pPr eaLnBrk="1" hangingPunct="1"/>
            <a:endParaRPr lang="en-US" dirty="0" smtClean="0"/>
          </a:p>
          <a:p>
            <a:pPr eaLnBrk="1" hangingPunct="1"/>
            <a:endParaRPr lang="en-US" dirty="0" smtClean="0"/>
          </a:p>
          <a:p>
            <a:pPr eaLnBrk="1" hangingPunct="1"/>
            <a:r>
              <a:rPr lang="en-US" dirty="0" smtClean="0"/>
              <a:t>The probability of a configuration over the visible units is found by summing the probabilities of all the joint configurations that contain it. </a:t>
            </a:r>
          </a:p>
        </p:txBody>
      </p:sp>
      <p:graphicFrame>
        <p:nvGraphicFramePr>
          <p:cNvPr id="4098" name="Object 4"/>
          <p:cNvGraphicFramePr>
            <a:graphicFrameLocks noChangeAspect="1"/>
          </p:cNvGraphicFramePr>
          <p:nvPr/>
        </p:nvGraphicFramePr>
        <p:xfrm>
          <a:off x="2743200" y="4038600"/>
          <a:ext cx="3670300" cy="882650"/>
        </p:xfrm>
        <a:graphic>
          <a:graphicData uri="http://schemas.openxmlformats.org/presentationml/2006/ole">
            <p:oleObj spid="_x0000_s2050" name="Equation" r:id="rId4" imgW="1002960" imgH="2412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ChangeArrowheads="1"/>
          </p:cNvSpPr>
          <p:nvPr/>
        </p:nvSpPr>
        <p:spPr bwMode="auto">
          <a:xfrm>
            <a:off x="3995738" y="3176588"/>
            <a:ext cx="1008062"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50" name="Rectangle 3"/>
          <p:cNvSpPr>
            <a:spLocks noChangeArrowheads="1"/>
          </p:cNvSpPr>
          <p:nvPr/>
        </p:nvSpPr>
        <p:spPr bwMode="auto">
          <a:xfrm>
            <a:off x="2266950" y="3176588"/>
            <a:ext cx="1008063"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51" name="Rectangle 4"/>
          <p:cNvSpPr>
            <a:spLocks noGrp="1" noChangeArrowheads="1"/>
          </p:cNvSpPr>
          <p:nvPr>
            <p:ph type="title" sz="quarter"/>
          </p:nvPr>
        </p:nvSpPr>
        <p:spPr>
          <a:xfrm>
            <a:off x="250825" y="274638"/>
            <a:ext cx="8686800" cy="1143000"/>
          </a:xfrm>
        </p:spPr>
        <p:txBody>
          <a:bodyPr/>
          <a:lstStyle/>
          <a:p>
            <a:pPr eaLnBrk="1" hangingPunct="1"/>
            <a:r>
              <a:rPr lang="en-US" sz="3200" smtClean="0"/>
              <a:t>A picture of the maximum likelihood learning algorithm for an RBM</a:t>
            </a:r>
          </a:p>
        </p:txBody>
      </p:sp>
      <p:graphicFrame>
        <p:nvGraphicFramePr>
          <p:cNvPr id="6146" name="Object 5"/>
          <p:cNvGraphicFramePr>
            <a:graphicFrameLocks noChangeAspect="1"/>
          </p:cNvGraphicFramePr>
          <p:nvPr>
            <p:ph sz="quarter" idx="1"/>
          </p:nvPr>
        </p:nvGraphicFramePr>
        <p:xfrm>
          <a:off x="215900" y="2327275"/>
          <a:ext cx="1116013" cy="558800"/>
        </p:xfrm>
        <a:graphic>
          <a:graphicData uri="http://schemas.openxmlformats.org/presentationml/2006/ole">
            <p:oleObj spid="_x0000_s4098" name="Equation" r:id="rId4" imgW="507960" imgH="253800" progId="Equation.3">
              <p:embed/>
            </p:oleObj>
          </a:graphicData>
        </a:graphic>
      </p:graphicFrame>
      <p:graphicFrame>
        <p:nvGraphicFramePr>
          <p:cNvPr id="6147" name="Object 7"/>
          <p:cNvGraphicFramePr>
            <a:graphicFrameLocks noChangeAspect="1"/>
          </p:cNvGraphicFramePr>
          <p:nvPr>
            <p:ph sz="quarter" idx="3"/>
          </p:nvPr>
        </p:nvGraphicFramePr>
        <p:xfrm>
          <a:off x="6480175" y="2300288"/>
          <a:ext cx="1117600" cy="571500"/>
        </p:xfrm>
        <a:graphic>
          <a:graphicData uri="http://schemas.openxmlformats.org/presentationml/2006/ole">
            <p:oleObj spid="_x0000_s4099" name="Equation" r:id="rId5" imgW="545760" imgH="279360" progId="Equation.3">
              <p:embed/>
            </p:oleObj>
          </a:graphicData>
        </a:graphic>
      </p:graphicFrame>
      <p:sp>
        <p:nvSpPr>
          <p:cNvPr id="6152" name="Rectangle 8"/>
          <p:cNvSpPr>
            <a:spLocks noChangeArrowheads="1"/>
          </p:cNvSpPr>
          <p:nvPr/>
        </p:nvSpPr>
        <p:spPr bwMode="auto">
          <a:xfrm>
            <a:off x="503238" y="3176588"/>
            <a:ext cx="1008062"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53" name="Oval 9"/>
          <p:cNvSpPr>
            <a:spLocks noChangeArrowheads="1"/>
          </p:cNvSpPr>
          <p:nvPr/>
        </p:nvSpPr>
        <p:spPr bwMode="auto">
          <a:xfrm>
            <a:off x="574675" y="32845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54" name="Oval 10"/>
          <p:cNvSpPr>
            <a:spLocks noChangeArrowheads="1"/>
          </p:cNvSpPr>
          <p:nvPr/>
        </p:nvSpPr>
        <p:spPr bwMode="auto">
          <a:xfrm>
            <a:off x="1028700" y="32845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55" name="Rectangle 11"/>
          <p:cNvSpPr>
            <a:spLocks noChangeArrowheads="1"/>
          </p:cNvSpPr>
          <p:nvPr/>
        </p:nvSpPr>
        <p:spPr bwMode="auto">
          <a:xfrm>
            <a:off x="900113" y="173672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56" name="Oval 12"/>
          <p:cNvSpPr>
            <a:spLocks noChangeArrowheads="1"/>
          </p:cNvSpPr>
          <p:nvPr/>
        </p:nvSpPr>
        <p:spPr bwMode="auto">
          <a:xfrm>
            <a:off x="993775" y="18669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57" name="Oval 13"/>
          <p:cNvSpPr>
            <a:spLocks noChangeArrowheads="1"/>
          </p:cNvSpPr>
          <p:nvPr/>
        </p:nvSpPr>
        <p:spPr bwMode="auto">
          <a:xfrm>
            <a:off x="1498600" y="18669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58" name="Oval 14"/>
          <p:cNvSpPr>
            <a:spLocks noChangeArrowheads="1"/>
          </p:cNvSpPr>
          <p:nvPr/>
        </p:nvSpPr>
        <p:spPr bwMode="auto">
          <a:xfrm>
            <a:off x="1979613" y="188118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6159" name="AutoShape 15"/>
          <p:cNvCxnSpPr>
            <a:cxnSpLocks noChangeShapeType="1"/>
            <a:stCxn id="6153" idx="7"/>
            <a:endCxn id="6157" idx="3"/>
          </p:cNvCxnSpPr>
          <p:nvPr/>
        </p:nvCxnSpPr>
        <p:spPr bwMode="auto">
          <a:xfrm flipV="1">
            <a:off x="863600" y="2155825"/>
            <a:ext cx="684213" cy="1177925"/>
          </a:xfrm>
          <a:prstGeom prst="straightConnector1">
            <a:avLst/>
          </a:prstGeom>
          <a:noFill/>
          <a:ln w="9525">
            <a:solidFill>
              <a:schemeClr val="tx1"/>
            </a:solidFill>
            <a:round/>
            <a:headEnd type="triangle" w="med" len="med"/>
            <a:tailEnd type="triangle" w="med" len="med"/>
          </a:ln>
        </p:spPr>
      </p:cxnSp>
      <p:sp>
        <p:nvSpPr>
          <p:cNvPr id="6160" name="Text Box 16"/>
          <p:cNvSpPr txBox="1">
            <a:spLocks noChangeArrowheads="1"/>
          </p:cNvSpPr>
          <p:nvPr/>
        </p:nvSpPr>
        <p:spPr bwMode="auto">
          <a:xfrm>
            <a:off x="609600" y="32480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6161" name="Text Box 17"/>
          <p:cNvSpPr txBox="1">
            <a:spLocks noChangeArrowheads="1"/>
          </p:cNvSpPr>
          <p:nvPr/>
        </p:nvSpPr>
        <p:spPr bwMode="auto">
          <a:xfrm>
            <a:off x="1547813" y="18081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cxnSp>
        <p:nvCxnSpPr>
          <p:cNvPr id="6162" name="AutoShape 18"/>
          <p:cNvCxnSpPr>
            <a:cxnSpLocks noChangeShapeType="1"/>
            <a:stCxn id="6161" idx="2"/>
            <a:endCxn id="6163" idx="1"/>
          </p:cNvCxnSpPr>
          <p:nvPr/>
        </p:nvCxnSpPr>
        <p:spPr bwMode="auto">
          <a:xfrm>
            <a:off x="1763713" y="2205038"/>
            <a:ext cx="623887" cy="1128712"/>
          </a:xfrm>
          <a:prstGeom prst="straightConnector1">
            <a:avLst/>
          </a:prstGeom>
          <a:noFill/>
          <a:ln w="9525">
            <a:solidFill>
              <a:schemeClr val="tx1"/>
            </a:solidFill>
            <a:round/>
            <a:headEnd type="triangle" w="med" len="med"/>
            <a:tailEnd type="triangle" w="med" len="med"/>
          </a:ln>
        </p:spPr>
      </p:cxnSp>
      <p:sp>
        <p:nvSpPr>
          <p:cNvPr id="6163" name="Oval 19"/>
          <p:cNvSpPr>
            <a:spLocks noChangeArrowheads="1"/>
          </p:cNvSpPr>
          <p:nvPr/>
        </p:nvSpPr>
        <p:spPr bwMode="auto">
          <a:xfrm>
            <a:off x="2338388" y="32845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64" name="Oval 20"/>
          <p:cNvSpPr>
            <a:spLocks noChangeArrowheads="1"/>
          </p:cNvSpPr>
          <p:nvPr/>
        </p:nvSpPr>
        <p:spPr bwMode="auto">
          <a:xfrm>
            <a:off x="2792413" y="32845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65" name="Rectangle 21"/>
          <p:cNvSpPr>
            <a:spLocks noChangeArrowheads="1"/>
          </p:cNvSpPr>
          <p:nvPr/>
        </p:nvSpPr>
        <p:spPr bwMode="auto">
          <a:xfrm>
            <a:off x="2663825" y="173672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66" name="Oval 22"/>
          <p:cNvSpPr>
            <a:spLocks noChangeArrowheads="1"/>
          </p:cNvSpPr>
          <p:nvPr/>
        </p:nvSpPr>
        <p:spPr bwMode="auto">
          <a:xfrm>
            <a:off x="2757488" y="18669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67" name="Oval 23"/>
          <p:cNvSpPr>
            <a:spLocks noChangeArrowheads="1"/>
          </p:cNvSpPr>
          <p:nvPr/>
        </p:nvSpPr>
        <p:spPr bwMode="auto">
          <a:xfrm>
            <a:off x="3262313" y="18669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68" name="Oval 24"/>
          <p:cNvSpPr>
            <a:spLocks noChangeArrowheads="1"/>
          </p:cNvSpPr>
          <p:nvPr/>
        </p:nvSpPr>
        <p:spPr bwMode="auto">
          <a:xfrm>
            <a:off x="3743325" y="188118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6169" name="AutoShape 25"/>
          <p:cNvCxnSpPr>
            <a:cxnSpLocks noChangeShapeType="1"/>
            <a:stCxn id="6163" idx="7"/>
            <a:endCxn id="6167" idx="3"/>
          </p:cNvCxnSpPr>
          <p:nvPr/>
        </p:nvCxnSpPr>
        <p:spPr bwMode="auto">
          <a:xfrm flipV="1">
            <a:off x="2627313" y="2155825"/>
            <a:ext cx="684212" cy="1177925"/>
          </a:xfrm>
          <a:prstGeom prst="straightConnector1">
            <a:avLst/>
          </a:prstGeom>
          <a:noFill/>
          <a:ln w="9525">
            <a:solidFill>
              <a:schemeClr val="tx1"/>
            </a:solidFill>
            <a:round/>
            <a:headEnd type="triangle" w="med" len="med"/>
            <a:tailEnd type="triangle" w="med" len="med"/>
          </a:ln>
        </p:spPr>
      </p:cxnSp>
      <p:sp>
        <p:nvSpPr>
          <p:cNvPr id="6170" name="Text Box 26"/>
          <p:cNvSpPr txBox="1">
            <a:spLocks noChangeArrowheads="1"/>
          </p:cNvSpPr>
          <p:nvPr/>
        </p:nvSpPr>
        <p:spPr bwMode="auto">
          <a:xfrm>
            <a:off x="2374900" y="32480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6171" name="Text Box 27"/>
          <p:cNvSpPr txBox="1">
            <a:spLocks noChangeArrowheads="1"/>
          </p:cNvSpPr>
          <p:nvPr/>
        </p:nvSpPr>
        <p:spPr bwMode="auto">
          <a:xfrm>
            <a:off x="3311525" y="18081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cxnSp>
        <p:nvCxnSpPr>
          <p:cNvPr id="6172" name="AutoShape 28"/>
          <p:cNvCxnSpPr>
            <a:cxnSpLocks noChangeShapeType="1"/>
            <a:stCxn id="6171" idx="2"/>
            <a:endCxn id="6173" idx="1"/>
          </p:cNvCxnSpPr>
          <p:nvPr/>
        </p:nvCxnSpPr>
        <p:spPr bwMode="auto">
          <a:xfrm>
            <a:off x="3527425" y="2205038"/>
            <a:ext cx="588963" cy="1128712"/>
          </a:xfrm>
          <a:prstGeom prst="straightConnector1">
            <a:avLst/>
          </a:prstGeom>
          <a:noFill/>
          <a:ln w="9525">
            <a:solidFill>
              <a:schemeClr val="tx1"/>
            </a:solidFill>
            <a:round/>
            <a:headEnd type="triangle" w="med" len="med"/>
            <a:tailEnd type="triangle" w="med" len="med"/>
          </a:ln>
        </p:spPr>
      </p:cxnSp>
      <p:sp>
        <p:nvSpPr>
          <p:cNvPr id="6173" name="Oval 29"/>
          <p:cNvSpPr>
            <a:spLocks noChangeArrowheads="1"/>
          </p:cNvSpPr>
          <p:nvPr/>
        </p:nvSpPr>
        <p:spPr bwMode="auto">
          <a:xfrm>
            <a:off x="4067175" y="32845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74" name="Oval 30"/>
          <p:cNvSpPr>
            <a:spLocks noChangeArrowheads="1"/>
          </p:cNvSpPr>
          <p:nvPr/>
        </p:nvSpPr>
        <p:spPr bwMode="auto">
          <a:xfrm>
            <a:off x="4521200" y="32845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75" name="Rectangle 31"/>
          <p:cNvSpPr>
            <a:spLocks noChangeArrowheads="1"/>
          </p:cNvSpPr>
          <p:nvPr/>
        </p:nvSpPr>
        <p:spPr bwMode="auto">
          <a:xfrm>
            <a:off x="4392613" y="173672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76" name="Oval 32"/>
          <p:cNvSpPr>
            <a:spLocks noChangeArrowheads="1"/>
          </p:cNvSpPr>
          <p:nvPr/>
        </p:nvSpPr>
        <p:spPr bwMode="auto">
          <a:xfrm>
            <a:off x="4486275" y="18669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77" name="Oval 33"/>
          <p:cNvSpPr>
            <a:spLocks noChangeArrowheads="1"/>
          </p:cNvSpPr>
          <p:nvPr/>
        </p:nvSpPr>
        <p:spPr bwMode="auto">
          <a:xfrm>
            <a:off x="4991100" y="18669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78" name="Oval 34"/>
          <p:cNvSpPr>
            <a:spLocks noChangeArrowheads="1"/>
          </p:cNvSpPr>
          <p:nvPr/>
        </p:nvSpPr>
        <p:spPr bwMode="auto">
          <a:xfrm>
            <a:off x="5472113" y="188118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6179" name="AutoShape 35"/>
          <p:cNvCxnSpPr>
            <a:cxnSpLocks noChangeShapeType="1"/>
            <a:stCxn id="6173" idx="7"/>
            <a:endCxn id="6177" idx="3"/>
          </p:cNvCxnSpPr>
          <p:nvPr/>
        </p:nvCxnSpPr>
        <p:spPr bwMode="auto">
          <a:xfrm flipV="1">
            <a:off x="4356100" y="2155825"/>
            <a:ext cx="684213" cy="1177925"/>
          </a:xfrm>
          <a:prstGeom prst="straightConnector1">
            <a:avLst/>
          </a:prstGeom>
          <a:noFill/>
          <a:ln w="9525">
            <a:solidFill>
              <a:schemeClr val="tx1"/>
            </a:solidFill>
            <a:round/>
            <a:headEnd type="triangle" w="med" len="med"/>
            <a:tailEnd type="triangle" w="med" len="med"/>
          </a:ln>
        </p:spPr>
      </p:cxnSp>
      <p:sp>
        <p:nvSpPr>
          <p:cNvPr id="6180" name="Text Box 36"/>
          <p:cNvSpPr txBox="1">
            <a:spLocks noChangeArrowheads="1"/>
          </p:cNvSpPr>
          <p:nvPr/>
        </p:nvSpPr>
        <p:spPr bwMode="auto">
          <a:xfrm>
            <a:off x="4103688" y="32480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6181" name="Text Box 37"/>
          <p:cNvSpPr txBox="1">
            <a:spLocks noChangeArrowheads="1"/>
          </p:cNvSpPr>
          <p:nvPr/>
        </p:nvSpPr>
        <p:spPr bwMode="auto">
          <a:xfrm>
            <a:off x="5040313" y="18081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sp>
        <p:nvSpPr>
          <p:cNvPr id="6182" name="Rectangle 38"/>
          <p:cNvSpPr>
            <a:spLocks noChangeArrowheads="1"/>
          </p:cNvSpPr>
          <p:nvPr/>
        </p:nvSpPr>
        <p:spPr bwMode="auto">
          <a:xfrm>
            <a:off x="6804025" y="3176588"/>
            <a:ext cx="1008063"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83" name="Oval 39"/>
          <p:cNvSpPr>
            <a:spLocks noChangeArrowheads="1"/>
          </p:cNvSpPr>
          <p:nvPr/>
        </p:nvSpPr>
        <p:spPr bwMode="auto">
          <a:xfrm>
            <a:off x="6875463" y="32845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84" name="Oval 40"/>
          <p:cNvSpPr>
            <a:spLocks noChangeArrowheads="1"/>
          </p:cNvSpPr>
          <p:nvPr/>
        </p:nvSpPr>
        <p:spPr bwMode="auto">
          <a:xfrm>
            <a:off x="7329488" y="32845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85" name="Rectangle 41"/>
          <p:cNvSpPr>
            <a:spLocks noChangeArrowheads="1"/>
          </p:cNvSpPr>
          <p:nvPr/>
        </p:nvSpPr>
        <p:spPr bwMode="auto">
          <a:xfrm>
            <a:off x="7200900" y="173672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6186" name="Oval 42"/>
          <p:cNvSpPr>
            <a:spLocks noChangeArrowheads="1"/>
          </p:cNvSpPr>
          <p:nvPr/>
        </p:nvSpPr>
        <p:spPr bwMode="auto">
          <a:xfrm>
            <a:off x="7294563" y="18669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87" name="Oval 43"/>
          <p:cNvSpPr>
            <a:spLocks noChangeArrowheads="1"/>
          </p:cNvSpPr>
          <p:nvPr/>
        </p:nvSpPr>
        <p:spPr bwMode="auto">
          <a:xfrm>
            <a:off x="7799388" y="18669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6188" name="Oval 44"/>
          <p:cNvSpPr>
            <a:spLocks noChangeArrowheads="1"/>
          </p:cNvSpPr>
          <p:nvPr/>
        </p:nvSpPr>
        <p:spPr bwMode="auto">
          <a:xfrm>
            <a:off x="8280400" y="188118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6189" name="AutoShape 45"/>
          <p:cNvCxnSpPr>
            <a:cxnSpLocks noChangeShapeType="1"/>
            <a:stCxn id="6183" idx="7"/>
            <a:endCxn id="6187" idx="3"/>
          </p:cNvCxnSpPr>
          <p:nvPr/>
        </p:nvCxnSpPr>
        <p:spPr bwMode="auto">
          <a:xfrm flipV="1">
            <a:off x="7164388" y="2155825"/>
            <a:ext cx="684212" cy="1177925"/>
          </a:xfrm>
          <a:prstGeom prst="straightConnector1">
            <a:avLst/>
          </a:prstGeom>
          <a:noFill/>
          <a:ln w="9525">
            <a:solidFill>
              <a:schemeClr val="tx1"/>
            </a:solidFill>
            <a:round/>
            <a:headEnd type="triangle" w="med" len="med"/>
            <a:tailEnd type="triangle" w="med" len="med"/>
          </a:ln>
        </p:spPr>
      </p:cxnSp>
      <p:sp>
        <p:nvSpPr>
          <p:cNvPr id="6190" name="Text Box 46"/>
          <p:cNvSpPr txBox="1">
            <a:spLocks noChangeArrowheads="1"/>
          </p:cNvSpPr>
          <p:nvPr/>
        </p:nvSpPr>
        <p:spPr bwMode="auto">
          <a:xfrm>
            <a:off x="6910388" y="32480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6191" name="Text Box 47"/>
          <p:cNvSpPr txBox="1">
            <a:spLocks noChangeArrowheads="1"/>
          </p:cNvSpPr>
          <p:nvPr/>
        </p:nvSpPr>
        <p:spPr bwMode="auto">
          <a:xfrm>
            <a:off x="7848600" y="18081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sp>
        <p:nvSpPr>
          <p:cNvPr id="6192" name="Oval 48"/>
          <p:cNvSpPr>
            <a:spLocks noChangeArrowheads="1"/>
          </p:cNvSpPr>
          <p:nvPr/>
        </p:nvSpPr>
        <p:spPr bwMode="auto">
          <a:xfrm>
            <a:off x="5759450" y="2816225"/>
            <a:ext cx="144463" cy="144463"/>
          </a:xfrm>
          <a:prstGeom prst="ellipse">
            <a:avLst/>
          </a:prstGeom>
          <a:solidFill>
            <a:schemeClr val="tx1"/>
          </a:solidFill>
          <a:ln w="9525">
            <a:solidFill>
              <a:schemeClr val="tx1"/>
            </a:solidFill>
            <a:round/>
            <a:headEnd/>
            <a:tailEnd/>
          </a:ln>
        </p:spPr>
        <p:txBody>
          <a:bodyPr wrap="none" anchor="ctr"/>
          <a:lstStyle/>
          <a:p>
            <a:endParaRPr lang="en-CA"/>
          </a:p>
        </p:txBody>
      </p:sp>
      <p:sp>
        <p:nvSpPr>
          <p:cNvPr id="6193" name="Oval 49"/>
          <p:cNvSpPr>
            <a:spLocks noChangeArrowheads="1"/>
          </p:cNvSpPr>
          <p:nvPr/>
        </p:nvSpPr>
        <p:spPr bwMode="auto">
          <a:xfrm>
            <a:off x="6011863" y="2816225"/>
            <a:ext cx="144462" cy="144463"/>
          </a:xfrm>
          <a:prstGeom prst="ellipse">
            <a:avLst/>
          </a:prstGeom>
          <a:solidFill>
            <a:schemeClr val="tx1"/>
          </a:solidFill>
          <a:ln w="9525">
            <a:solidFill>
              <a:schemeClr val="tx1"/>
            </a:solidFill>
            <a:round/>
            <a:headEnd/>
            <a:tailEnd/>
          </a:ln>
        </p:spPr>
        <p:txBody>
          <a:bodyPr wrap="none" anchor="ctr"/>
          <a:lstStyle/>
          <a:p>
            <a:endParaRPr lang="en-CA"/>
          </a:p>
        </p:txBody>
      </p:sp>
      <p:sp>
        <p:nvSpPr>
          <p:cNvPr id="6194" name="Oval 50"/>
          <p:cNvSpPr>
            <a:spLocks noChangeArrowheads="1"/>
          </p:cNvSpPr>
          <p:nvPr/>
        </p:nvSpPr>
        <p:spPr bwMode="auto">
          <a:xfrm>
            <a:off x="6299200" y="2816225"/>
            <a:ext cx="144463" cy="144463"/>
          </a:xfrm>
          <a:prstGeom prst="ellipse">
            <a:avLst/>
          </a:prstGeom>
          <a:solidFill>
            <a:schemeClr val="tx1"/>
          </a:solidFill>
          <a:ln w="9525">
            <a:solidFill>
              <a:schemeClr val="tx1"/>
            </a:solidFill>
            <a:round/>
            <a:headEnd/>
            <a:tailEnd/>
          </a:ln>
        </p:spPr>
        <p:txBody>
          <a:bodyPr wrap="none" anchor="ctr"/>
          <a:lstStyle/>
          <a:p>
            <a:endParaRPr lang="en-CA"/>
          </a:p>
        </p:txBody>
      </p:sp>
      <p:sp>
        <p:nvSpPr>
          <p:cNvPr id="6195" name="Text Box 51"/>
          <p:cNvSpPr txBox="1">
            <a:spLocks noChangeArrowheads="1"/>
          </p:cNvSpPr>
          <p:nvPr/>
        </p:nvSpPr>
        <p:spPr bwMode="auto">
          <a:xfrm>
            <a:off x="647700" y="3789363"/>
            <a:ext cx="8280400" cy="396875"/>
          </a:xfrm>
          <a:prstGeom prst="rect">
            <a:avLst/>
          </a:prstGeom>
          <a:noFill/>
          <a:ln w="9525">
            <a:noFill/>
            <a:miter lim="800000"/>
            <a:headEnd/>
            <a:tailEnd/>
          </a:ln>
        </p:spPr>
        <p:txBody>
          <a:bodyPr>
            <a:spAutoFit/>
          </a:bodyPr>
          <a:lstStyle/>
          <a:p>
            <a:pPr>
              <a:spcBef>
                <a:spcPct val="50000"/>
              </a:spcBef>
            </a:pPr>
            <a:r>
              <a:rPr lang="en-US" sz="2000">
                <a:solidFill>
                  <a:srgbClr val="009900"/>
                </a:solidFill>
              </a:rPr>
              <a:t>t = 0                 t = 1                  t = 2                               t = infinity</a:t>
            </a:r>
          </a:p>
        </p:txBody>
      </p:sp>
      <p:graphicFrame>
        <p:nvGraphicFramePr>
          <p:cNvPr id="6148" name="Object 52"/>
          <p:cNvGraphicFramePr>
            <a:graphicFrameLocks noChangeAspect="1"/>
          </p:cNvGraphicFramePr>
          <p:nvPr>
            <p:ph sz="quarter" idx="4"/>
          </p:nvPr>
        </p:nvGraphicFramePr>
        <p:xfrm>
          <a:off x="1700213" y="5599113"/>
          <a:ext cx="5535612" cy="1214437"/>
        </p:xfrm>
        <a:graphic>
          <a:graphicData uri="http://schemas.openxmlformats.org/presentationml/2006/ole">
            <p:oleObj spid="_x0000_s4100" name="Equation" r:id="rId6" imgW="2082600" imgH="457200" progId="Equation.3">
              <p:embed/>
            </p:oleObj>
          </a:graphicData>
        </a:graphic>
      </p:graphicFrame>
      <p:sp>
        <p:nvSpPr>
          <p:cNvPr id="6196" name="Text Box 53"/>
          <p:cNvSpPr txBox="1">
            <a:spLocks noChangeArrowheads="1"/>
          </p:cNvSpPr>
          <p:nvPr/>
        </p:nvSpPr>
        <p:spPr bwMode="auto">
          <a:xfrm>
            <a:off x="700088" y="4257675"/>
            <a:ext cx="7885112" cy="1370013"/>
          </a:xfrm>
          <a:prstGeom prst="rect">
            <a:avLst/>
          </a:prstGeom>
          <a:noFill/>
          <a:ln w="9525">
            <a:noFill/>
            <a:miter lim="800000"/>
            <a:headEnd/>
            <a:tailEnd/>
          </a:ln>
        </p:spPr>
        <p:txBody>
          <a:bodyPr>
            <a:spAutoFit/>
          </a:bodyPr>
          <a:lstStyle/>
          <a:p>
            <a:pPr>
              <a:spcBef>
                <a:spcPct val="50000"/>
              </a:spcBef>
            </a:pPr>
            <a:r>
              <a:rPr lang="en-US" sz="2400"/>
              <a:t>Start with a training vector on the visible units.</a:t>
            </a:r>
          </a:p>
          <a:p>
            <a:pPr>
              <a:spcBef>
                <a:spcPct val="50000"/>
              </a:spcBef>
            </a:pPr>
            <a:r>
              <a:rPr lang="en-US" sz="2400"/>
              <a:t>Then alternate between updating all the hidden units in parallel and updating all the visible units in parallel.</a:t>
            </a:r>
          </a:p>
        </p:txBody>
      </p:sp>
      <p:sp>
        <p:nvSpPr>
          <p:cNvPr id="6197" name="Text Box 54"/>
          <p:cNvSpPr txBox="1">
            <a:spLocks noChangeArrowheads="1"/>
          </p:cNvSpPr>
          <p:nvPr/>
        </p:nvSpPr>
        <p:spPr bwMode="auto">
          <a:xfrm>
            <a:off x="7775575" y="2673350"/>
            <a:ext cx="1368425" cy="396875"/>
          </a:xfrm>
          <a:prstGeom prst="rect">
            <a:avLst/>
          </a:prstGeom>
          <a:noFill/>
          <a:ln w="9525">
            <a:noFill/>
            <a:miter lim="800000"/>
            <a:headEnd/>
            <a:tailEnd/>
          </a:ln>
        </p:spPr>
        <p:txBody>
          <a:bodyPr>
            <a:spAutoFit/>
          </a:bodyPr>
          <a:lstStyle/>
          <a:p>
            <a:pPr>
              <a:spcBef>
                <a:spcPct val="50000"/>
              </a:spcBef>
            </a:pPr>
            <a:r>
              <a:rPr lang="en-US" sz="2000">
                <a:solidFill>
                  <a:srgbClr val="FF0000"/>
                </a:solidFill>
              </a:rPr>
              <a:t>a fantasy</a:t>
            </a:r>
          </a:p>
        </p:txBody>
      </p:sp>
      <p:sp>
        <p:nvSpPr>
          <p:cNvPr id="6198" name="Line 55"/>
          <p:cNvSpPr>
            <a:spLocks noChangeShapeType="1"/>
          </p:cNvSpPr>
          <p:nvPr/>
        </p:nvSpPr>
        <p:spPr bwMode="auto">
          <a:xfrm flipH="1">
            <a:off x="7885113" y="3033713"/>
            <a:ext cx="287337" cy="287337"/>
          </a:xfrm>
          <a:prstGeom prst="line">
            <a:avLst/>
          </a:prstGeom>
          <a:noFill/>
          <a:ln w="57150">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ChangeArrowheads="1"/>
          </p:cNvSpPr>
          <p:nvPr/>
        </p:nvSpPr>
        <p:spPr bwMode="auto">
          <a:xfrm>
            <a:off x="2266950" y="2751138"/>
            <a:ext cx="1008063"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7174" name="Rectangle 3"/>
          <p:cNvSpPr>
            <a:spLocks noGrp="1" noChangeArrowheads="1"/>
          </p:cNvSpPr>
          <p:nvPr>
            <p:ph type="title" sz="quarter"/>
          </p:nvPr>
        </p:nvSpPr>
        <p:spPr>
          <a:xfrm>
            <a:off x="457200" y="69850"/>
            <a:ext cx="8229600" cy="1143000"/>
          </a:xfrm>
        </p:spPr>
        <p:txBody>
          <a:bodyPr>
            <a:normAutofit fontScale="90000"/>
          </a:bodyPr>
          <a:lstStyle/>
          <a:p>
            <a:pPr eaLnBrk="1" hangingPunct="1"/>
            <a:r>
              <a:rPr lang="en-US" dirty="0" smtClean="0"/>
              <a:t>A quick way to learn an RBM</a:t>
            </a:r>
            <a:br>
              <a:rPr lang="en-US" dirty="0" smtClean="0"/>
            </a:br>
            <a:r>
              <a:rPr lang="en-US" dirty="0" smtClean="0"/>
              <a:t>( Contrastive Divergence )</a:t>
            </a:r>
          </a:p>
        </p:txBody>
      </p:sp>
      <p:graphicFrame>
        <p:nvGraphicFramePr>
          <p:cNvPr id="7170" name="Object 4"/>
          <p:cNvGraphicFramePr>
            <a:graphicFrameLocks noChangeAspect="1"/>
          </p:cNvGraphicFramePr>
          <p:nvPr>
            <p:ph sz="quarter" idx="1"/>
          </p:nvPr>
        </p:nvGraphicFramePr>
        <p:xfrm>
          <a:off x="392113" y="1901825"/>
          <a:ext cx="976312" cy="488950"/>
        </p:xfrm>
        <a:graphic>
          <a:graphicData uri="http://schemas.openxmlformats.org/presentationml/2006/ole">
            <p:oleObj spid="_x0000_s5122" name="Equation" r:id="rId4" imgW="507960" imgH="253800" progId="Equation.3">
              <p:embed/>
            </p:oleObj>
          </a:graphicData>
        </a:graphic>
      </p:graphicFrame>
      <p:graphicFrame>
        <p:nvGraphicFramePr>
          <p:cNvPr id="7171" name="Object 5"/>
          <p:cNvGraphicFramePr>
            <a:graphicFrameLocks noChangeAspect="1"/>
          </p:cNvGraphicFramePr>
          <p:nvPr>
            <p:ph sz="quarter" idx="2"/>
          </p:nvPr>
        </p:nvGraphicFramePr>
        <p:xfrm>
          <a:off x="2376488" y="1924050"/>
          <a:ext cx="900112" cy="461963"/>
        </p:xfrm>
        <a:graphic>
          <a:graphicData uri="http://schemas.openxmlformats.org/presentationml/2006/ole">
            <p:oleObj spid="_x0000_s5123" name="Equation" r:id="rId5" imgW="495000" imgH="253800" progId="Equation.3">
              <p:embed/>
            </p:oleObj>
          </a:graphicData>
        </a:graphic>
      </p:graphicFrame>
      <p:sp>
        <p:nvSpPr>
          <p:cNvPr id="7175" name="Rectangle 6"/>
          <p:cNvSpPr>
            <a:spLocks noChangeArrowheads="1"/>
          </p:cNvSpPr>
          <p:nvPr/>
        </p:nvSpPr>
        <p:spPr bwMode="auto">
          <a:xfrm>
            <a:off x="503238" y="2751138"/>
            <a:ext cx="1008062"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7176" name="Oval 7"/>
          <p:cNvSpPr>
            <a:spLocks noChangeArrowheads="1"/>
          </p:cNvSpPr>
          <p:nvPr/>
        </p:nvSpPr>
        <p:spPr bwMode="auto">
          <a:xfrm>
            <a:off x="574675" y="285908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77" name="Oval 8"/>
          <p:cNvSpPr>
            <a:spLocks noChangeArrowheads="1"/>
          </p:cNvSpPr>
          <p:nvPr/>
        </p:nvSpPr>
        <p:spPr bwMode="auto">
          <a:xfrm>
            <a:off x="1028700" y="285908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78" name="Rectangle 9"/>
          <p:cNvSpPr>
            <a:spLocks noChangeArrowheads="1"/>
          </p:cNvSpPr>
          <p:nvPr/>
        </p:nvSpPr>
        <p:spPr bwMode="auto">
          <a:xfrm>
            <a:off x="900113" y="131127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7179" name="Oval 10"/>
          <p:cNvSpPr>
            <a:spLocks noChangeArrowheads="1"/>
          </p:cNvSpPr>
          <p:nvPr/>
        </p:nvSpPr>
        <p:spPr bwMode="auto">
          <a:xfrm>
            <a:off x="993775" y="144145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80" name="Oval 11"/>
          <p:cNvSpPr>
            <a:spLocks noChangeArrowheads="1"/>
          </p:cNvSpPr>
          <p:nvPr/>
        </p:nvSpPr>
        <p:spPr bwMode="auto">
          <a:xfrm>
            <a:off x="1498600" y="144145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81" name="Oval 12"/>
          <p:cNvSpPr>
            <a:spLocks noChangeArrowheads="1"/>
          </p:cNvSpPr>
          <p:nvPr/>
        </p:nvSpPr>
        <p:spPr bwMode="auto">
          <a:xfrm>
            <a:off x="1979613" y="14557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7182" name="AutoShape 13"/>
          <p:cNvCxnSpPr>
            <a:cxnSpLocks noChangeShapeType="1"/>
            <a:stCxn id="7176" idx="7"/>
            <a:endCxn id="7180" idx="3"/>
          </p:cNvCxnSpPr>
          <p:nvPr/>
        </p:nvCxnSpPr>
        <p:spPr bwMode="auto">
          <a:xfrm flipV="1">
            <a:off x="863600" y="1730375"/>
            <a:ext cx="684213" cy="1177925"/>
          </a:xfrm>
          <a:prstGeom prst="straightConnector1">
            <a:avLst/>
          </a:prstGeom>
          <a:noFill/>
          <a:ln w="9525">
            <a:solidFill>
              <a:schemeClr val="tx1"/>
            </a:solidFill>
            <a:round/>
            <a:headEnd type="triangle" w="med" len="med"/>
            <a:tailEnd type="triangle" w="med" len="med"/>
          </a:ln>
        </p:spPr>
      </p:cxnSp>
      <p:sp>
        <p:nvSpPr>
          <p:cNvPr id="7183" name="Text Box 14"/>
          <p:cNvSpPr txBox="1">
            <a:spLocks noChangeArrowheads="1"/>
          </p:cNvSpPr>
          <p:nvPr/>
        </p:nvSpPr>
        <p:spPr bwMode="auto">
          <a:xfrm>
            <a:off x="609600" y="282257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7184" name="Text Box 15"/>
          <p:cNvSpPr txBox="1">
            <a:spLocks noChangeArrowheads="1"/>
          </p:cNvSpPr>
          <p:nvPr/>
        </p:nvSpPr>
        <p:spPr bwMode="auto">
          <a:xfrm>
            <a:off x="1547813" y="138271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cxnSp>
        <p:nvCxnSpPr>
          <p:cNvPr id="7185" name="AutoShape 16"/>
          <p:cNvCxnSpPr>
            <a:cxnSpLocks noChangeShapeType="1"/>
            <a:stCxn id="7184" idx="2"/>
            <a:endCxn id="7186" idx="1"/>
          </p:cNvCxnSpPr>
          <p:nvPr/>
        </p:nvCxnSpPr>
        <p:spPr bwMode="auto">
          <a:xfrm>
            <a:off x="1763713" y="1779588"/>
            <a:ext cx="623887" cy="1128712"/>
          </a:xfrm>
          <a:prstGeom prst="straightConnector1">
            <a:avLst/>
          </a:prstGeom>
          <a:noFill/>
          <a:ln w="9525">
            <a:solidFill>
              <a:schemeClr val="tx1"/>
            </a:solidFill>
            <a:round/>
            <a:headEnd type="triangle" w="med" len="med"/>
            <a:tailEnd type="triangle" w="med" len="med"/>
          </a:ln>
        </p:spPr>
      </p:cxnSp>
      <p:sp>
        <p:nvSpPr>
          <p:cNvPr id="7186" name="Oval 17"/>
          <p:cNvSpPr>
            <a:spLocks noChangeArrowheads="1"/>
          </p:cNvSpPr>
          <p:nvPr/>
        </p:nvSpPr>
        <p:spPr bwMode="auto">
          <a:xfrm>
            <a:off x="2338388" y="285908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87" name="Oval 18"/>
          <p:cNvSpPr>
            <a:spLocks noChangeArrowheads="1"/>
          </p:cNvSpPr>
          <p:nvPr/>
        </p:nvSpPr>
        <p:spPr bwMode="auto">
          <a:xfrm>
            <a:off x="2792413" y="285908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88" name="Rectangle 19"/>
          <p:cNvSpPr>
            <a:spLocks noChangeArrowheads="1"/>
          </p:cNvSpPr>
          <p:nvPr/>
        </p:nvSpPr>
        <p:spPr bwMode="auto">
          <a:xfrm>
            <a:off x="2952750" y="1311275"/>
            <a:ext cx="1511300" cy="611188"/>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7189" name="Oval 20"/>
          <p:cNvSpPr>
            <a:spLocks noChangeArrowheads="1"/>
          </p:cNvSpPr>
          <p:nvPr/>
        </p:nvSpPr>
        <p:spPr bwMode="auto">
          <a:xfrm>
            <a:off x="3046413" y="144145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90" name="Oval 21"/>
          <p:cNvSpPr>
            <a:spLocks noChangeArrowheads="1"/>
          </p:cNvSpPr>
          <p:nvPr/>
        </p:nvSpPr>
        <p:spPr bwMode="auto">
          <a:xfrm>
            <a:off x="3551238" y="144145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7191" name="Oval 22"/>
          <p:cNvSpPr>
            <a:spLocks noChangeArrowheads="1"/>
          </p:cNvSpPr>
          <p:nvPr/>
        </p:nvSpPr>
        <p:spPr bwMode="auto">
          <a:xfrm>
            <a:off x="4032250" y="14557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7192" name="AutoShape 23"/>
          <p:cNvCxnSpPr>
            <a:cxnSpLocks noChangeShapeType="1"/>
            <a:stCxn id="7186" idx="7"/>
            <a:endCxn id="7190" idx="3"/>
          </p:cNvCxnSpPr>
          <p:nvPr/>
        </p:nvCxnSpPr>
        <p:spPr bwMode="auto">
          <a:xfrm flipV="1">
            <a:off x="2627313" y="1730375"/>
            <a:ext cx="973137" cy="1177925"/>
          </a:xfrm>
          <a:prstGeom prst="straightConnector1">
            <a:avLst/>
          </a:prstGeom>
          <a:noFill/>
          <a:ln w="9525">
            <a:solidFill>
              <a:schemeClr val="tx1"/>
            </a:solidFill>
            <a:round/>
            <a:headEnd type="triangle" w="med" len="med"/>
            <a:tailEnd type="triangle" w="med" len="med"/>
          </a:ln>
        </p:spPr>
      </p:cxnSp>
      <p:sp>
        <p:nvSpPr>
          <p:cNvPr id="7193" name="Text Box 24"/>
          <p:cNvSpPr txBox="1">
            <a:spLocks noChangeArrowheads="1"/>
          </p:cNvSpPr>
          <p:nvPr/>
        </p:nvSpPr>
        <p:spPr bwMode="auto">
          <a:xfrm>
            <a:off x="2374900" y="282257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7194" name="Text Box 25"/>
          <p:cNvSpPr txBox="1">
            <a:spLocks noChangeArrowheads="1"/>
          </p:cNvSpPr>
          <p:nvPr/>
        </p:nvSpPr>
        <p:spPr bwMode="auto">
          <a:xfrm>
            <a:off x="3600450" y="138271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sp>
        <p:nvSpPr>
          <p:cNvPr id="7195" name="Text Box 26"/>
          <p:cNvSpPr txBox="1">
            <a:spLocks noChangeArrowheads="1"/>
          </p:cNvSpPr>
          <p:nvPr/>
        </p:nvSpPr>
        <p:spPr bwMode="auto">
          <a:xfrm>
            <a:off x="647700" y="3363913"/>
            <a:ext cx="2844800" cy="396875"/>
          </a:xfrm>
          <a:prstGeom prst="rect">
            <a:avLst/>
          </a:prstGeom>
          <a:noFill/>
          <a:ln w="9525">
            <a:noFill/>
            <a:miter lim="800000"/>
            <a:headEnd/>
            <a:tailEnd/>
          </a:ln>
        </p:spPr>
        <p:txBody>
          <a:bodyPr>
            <a:spAutoFit/>
          </a:bodyPr>
          <a:lstStyle/>
          <a:p>
            <a:pPr>
              <a:spcBef>
                <a:spcPct val="50000"/>
              </a:spcBef>
            </a:pPr>
            <a:r>
              <a:rPr lang="en-US" sz="2000">
                <a:solidFill>
                  <a:srgbClr val="009900"/>
                </a:solidFill>
              </a:rPr>
              <a:t>t = 0                 t = 1   </a:t>
            </a:r>
          </a:p>
        </p:txBody>
      </p:sp>
      <p:graphicFrame>
        <p:nvGraphicFramePr>
          <p:cNvPr id="7172" name="Object 27"/>
          <p:cNvGraphicFramePr>
            <a:graphicFrameLocks noChangeAspect="1"/>
          </p:cNvGraphicFramePr>
          <p:nvPr>
            <p:ph sz="quarter" idx="4"/>
          </p:nvPr>
        </p:nvGraphicFramePr>
        <p:xfrm>
          <a:off x="1250950" y="4305300"/>
          <a:ext cx="5329238" cy="709613"/>
        </p:xfrm>
        <a:graphic>
          <a:graphicData uri="http://schemas.openxmlformats.org/presentationml/2006/ole">
            <p:oleObj spid="_x0000_s5124" name="Equation" r:id="rId6" imgW="1904760" imgH="253800" progId="Equation.3">
              <p:embed/>
            </p:oleObj>
          </a:graphicData>
        </a:graphic>
      </p:graphicFrame>
      <p:sp>
        <p:nvSpPr>
          <p:cNvPr id="7196" name="Text Box 28"/>
          <p:cNvSpPr txBox="1">
            <a:spLocks noChangeArrowheads="1"/>
          </p:cNvSpPr>
          <p:nvPr/>
        </p:nvSpPr>
        <p:spPr bwMode="auto">
          <a:xfrm>
            <a:off x="4841875" y="1311275"/>
            <a:ext cx="4159250" cy="2708275"/>
          </a:xfrm>
          <a:prstGeom prst="rect">
            <a:avLst/>
          </a:prstGeom>
          <a:noFill/>
          <a:ln w="9525">
            <a:noFill/>
            <a:miter lim="800000"/>
            <a:headEnd/>
            <a:tailEnd/>
          </a:ln>
        </p:spPr>
        <p:txBody>
          <a:bodyPr>
            <a:spAutoFit/>
          </a:bodyPr>
          <a:lstStyle/>
          <a:p>
            <a:pPr>
              <a:spcBef>
                <a:spcPct val="50000"/>
              </a:spcBef>
            </a:pPr>
            <a:r>
              <a:rPr lang="en-US" sz="2000"/>
              <a:t>Start with a training vector on the visible units.</a:t>
            </a:r>
          </a:p>
          <a:p>
            <a:pPr>
              <a:spcBef>
                <a:spcPct val="50000"/>
              </a:spcBef>
            </a:pPr>
            <a:r>
              <a:rPr lang="en-US" sz="2000"/>
              <a:t>Update all the hidden units in parallel</a:t>
            </a:r>
          </a:p>
          <a:p>
            <a:pPr>
              <a:spcBef>
                <a:spcPct val="50000"/>
              </a:spcBef>
            </a:pPr>
            <a:r>
              <a:rPr lang="en-US" sz="2000"/>
              <a:t>Update the all the visible units in parallel to get a “reconstruction”.</a:t>
            </a:r>
          </a:p>
          <a:p>
            <a:pPr>
              <a:spcBef>
                <a:spcPct val="50000"/>
              </a:spcBef>
            </a:pPr>
            <a:r>
              <a:rPr lang="en-US" sz="2000"/>
              <a:t>Update the hidden units again</a:t>
            </a:r>
            <a:r>
              <a:rPr lang="en-US" sz="1800"/>
              <a:t>. </a:t>
            </a:r>
          </a:p>
        </p:txBody>
      </p:sp>
      <p:sp>
        <p:nvSpPr>
          <p:cNvPr id="7197" name="Text Box 29"/>
          <p:cNvSpPr txBox="1">
            <a:spLocks noChangeArrowheads="1"/>
          </p:cNvSpPr>
          <p:nvPr/>
        </p:nvSpPr>
        <p:spPr bwMode="auto">
          <a:xfrm>
            <a:off x="287338" y="5327650"/>
            <a:ext cx="8712200" cy="1200150"/>
          </a:xfrm>
          <a:prstGeom prst="rect">
            <a:avLst/>
          </a:prstGeom>
          <a:noFill/>
          <a:ln w="9525">
            <a:noFill/>
            <a:miter lim="800000"/>
            <a:headEnd/>
            <a:tailEnd/>
          </a:ln>
        </p:spPr>
        <p:txBody>
          <a:bodyPr>
            <a:spAutoFit/>
          </a:bodyPr>
          <a:lstStyle/>
          <a:p>
            <a:pPr>
              <a:spcBef>
                <a:spcPct val="50000"/>
              </a:spcBef>
            </a:pPr>
            <a:r>
              <a:rPr lang="en-US" sz="2400">
                <a:solidFill>
                  <a:srgbClr val="00B050"/>
                </a:solidFill>
              </a:rPr>
              <a:t>This is not following the gradient of the log likelihood. But it works well. It is approximately following the gradient of another objective function (Carreira-Perpinan &amp; Hinton, 2005).</a:t>
            </a:r>
          </a:p>
        </p:txBody>
      </p:sp>
      <p:sp>
        <p:nvSpPr>
          <p:cNvPr id="7198" name="Text Box 30"/>
          <p:cNvSpPr txBox="1">
            <a:spLocks noChangeArrowheads="1"/>
          </p:cNvSpPr>
          <p:nvPr/>
        </p:nvSpPr>
        <p:spPr bwMode="auto">
          <a:xfrm>
            <a:off x="1979613" y="3652838"/>
            <a:ext cx="2052637"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reconstruction</a:t>
            </a:r>
          </a:p>
        </p:txBody>
      </p:sp>
      <p:sp>
        <p:nvSpPr>
          <p:cNvPr id="7199" name="Text Box 31"/>
          <p:cNvSpPr txBox="1">
            <a:spLocks noChangeArrowheads="1"/>
          </p:cNvSpPr>
          <p:nvPr/>
        </p:nvSpPr>
        <p:spPr bwMode="auto">
          <a:xfrm>
            <a:off x="647700" y="3689350"/>
            <a:ext cx="719138"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data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438400"/>
            <a:ext cx="8229600" cy="1143000"/>
          </a:xfrm>
        </p:spPr>
        <p:txBody>
          <a:bodyPr>
            <a:normAutofit fontScale="90000"/>
          </a:bodyPr>
          <a:lstStyle/>
          <a:p>
            <a:r>
              <a:rPr lang="en-US" dirty="0" smtClean="0"/>
              <a:t>Derivation of probabilities in terms of </a:t>
            </a:r>
            <a:r>
              <a:rPr lang="en-US" dirty="0" err="1" smtClean="0"/>
              <a:t>sigmoidal</a:t>
            </a:r>
            <a:r>
              <a:rPr lang="en-US" dirty="0" smtClean="0"/>
              <a:t> function using the energy equation  of joint configuration of visible and hidden neurons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Users\SUMANTH C\Desktop\RBM_1.jpg"/>
          <p:cNvPicPr>
            <a:picLocks noChangeAspect="1" noChangeArrowheads="1"/>
          </p:cNvPicPr>
          <p:nvPr/>
        </p:nvPicPr>
        <p:blipFill>
          <a:blip r:embed="rId2"/>
          <a:srcRect/>
          <a:stretch>
            <a:fillRect/>
          </a:stretch>
        </p:blipFill>
        <p:spPr bwMode="auto">
          <a:xfrm>
            <a:off x="0" y="114300"/>
            <a:ext cx="5181600" cy="6743700"/>
          </a:xfrm>
          <a:prstGeom prst="rect">
            <a:avLst/>
          </a:prstGeom>
          <a:noFill/>
        </p:spPr>
      </p:pic>
      <p:pic>
        <p:nvPicPr>
          <p:cNvPr id="3" name="Content Placeholder 2" descr="C:\Users\SUMANTH C\Desktop\a21.png"/>
          <p:cNvPicPr>
            <a:picLocks noGrp="1" noChangeAspect="1" noChangeArrowheads="1"/>
          </p:cNvPicPr>
          <p:nvPr>
            <p:ph idx="1"/>
          </p:nvPr>
        </p:nvPicPr>
        <p:blipFill>
          <a:blip r:embed="rId3"/>
          <a:srcRect/>
          <a:stretch>
            <a:fillRect/>
          </a:stretch>
        </p:blipFill>
        <p:spPr bwMode="auto">
          <a:xfrm>
            <a:off x="5486400" y="152400"/>
            <a:ext cx="3337180" cy="209866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SUMANTH C\Desktop\RBM_2.jpg"/>
          <p:cNvPicPr>
            <a:picLocks noChangeAspect="1" noChangeArrowheads="1"/>
          </p:cNvPicPr>
          <p:nvPr/>
        </p:nvPicPr>
        <p:blipFill>
          <a:blip r:embed="rId2"/>
          <a:srcRect/>
          <a:stretch>
            <a:fillRect/>
          </a:stretch>
        </p:blipFill>
        <p:spPr bwMode="auto">
          <a:xfrm>
            <a:off x="0" y="228600"/>
            <a:ext cx="5105400" cy="6400800"/>
          </a:xfrm>
          <a:prstGeom prst="rect">
            <a:avLst/>
          </a:prstGeom>
          <a:noFill/>
        </p:spPr>
      </p:pic>
      <p:pic>
        <p:nvPicPr>
          <p:cNvPr id="3" name="Content Placeholder 2" descr="C:\Users\SUMANTH C\Desktop\a21.png"/>
          <p:cNvPicPr>
            <a:picLocks noGrp="1" noChangeAspect="1" noChangeArrowheads="1"/>
          </p:cNvPicPr>
          <p:nvPr>
            <p:ph idx="1"/>
          </p:nvPr>
        </p:nvPicPr>
        <p:blipFill>
          <a:blip r:embed="rId3"/>
          <a:srcRect/>
          <a:stretch>
            <a:fillRect/>
          </a:stretch>
        </p:blipFill>
        <p:spPr bwMode="auto">
          <a:xfrm>
            <a:off x="5486400" y="152400"/>
            <a:ext cx="3337180" cy="209866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304801"/>
            <a:ext cx="8229600" cy="685800"/>
          </a:xfrm>
        </p:spPr>
        <p:txBody>
          <a:bodyPr>
            <a:normAutofit fontScale="92500" lnSpcReduction="20000"/>
          </a:bodyPr>
          <a:lstStyle/>
          <a:p>
            <a:pPr algn="ctr">
              <a:buNone/>
            </a:pPr>
            <a:r>
              <a:rPr lang="en-US" sz="4800" dirty="0" smtClean="0">
                <a:solidFill>
                  <a:srgbClr val="002060"/>
                </a:solidFill>
              </a:rPr>
              <a:t>Statistical Mechanics</a:t>
            </a:r>
          </a:p>
        </p:txBody>
      </p:sp>
      <p:sp>
        <p:nvSpPr>
          <p:cNvPr id="6" name="TextBox 5"/>
          <p:cNvSpPr txBox="1"/>
          <p:nvPr/>
        </p:nvSpPr>
        <p:spPr>
          <a:xfrm>
            <a:off x="457200" y="1219200"/>
            <a:ext cx="8305800" cy="6370975"/>
          </a:xfrm>
          <a:prstGeom prst="rect">
            <a:avLst/>
          </a:prstGeom>
          <a:noFill/>
        </p:spPr>
        <p:txBody>
          <a:bodyPr wrap="square" rtlCol="0">
            <a:spAutoFit/>
          </a:bodyPr>
          <a:lstStyle/>
          <a:p>
            <a:r>
              <a:rPr lang="en-US" sz="2400" dirty="0" smtClean="0"/>
              <a:t>Consider a physical system with large number of possible states</a:t>
            </a:r>
          </a:p>
          <a:p>
            <a:r>
              <a:rPr lang="en-US" sz="2400" dirty="0" smtClean="0"/>
              <a:t>and many degrees of freedom. Let pi be the occurrence probability of state </a:t>
            </a:r>
            <a:r>
              <a:rPr lang="en-US" sz="2400" dirty="0" err="1" smtClean="0"/>
              <a:t>i</a:t>
            </a:r>
            <a:r>
              <a:rPr lang="en-US" sz="2400" dirty="0" smtClean="0"/>
              <a:t>, such that :</a:t>
            </a:r>
          </a:p>
          <a:p>
            <a:endParaRPr lang="en-US" sz="2400" dirty="0" smtClean="0"/>
          </a:p>
          <a:p>
            <a:endParaRPr lang="en-US" sz="2400" dirty="0" smtClean="0"/>
          </a:p>
          <a:p>
            <a:r>
              <a:rPr lang="en-US" sz="2400" dirty="0" smtClean="0"/>
              <a:t>At thermal equilibrium, state </a:t>
            </a:r>
            <a:r>
              <a:rPr lang="en-US" sz="2400" dirty="0" err="1" smtClean="0"/>
              <a:t>i</a:t>
            </a:r>
            <a:r>
              <a:rPr lang="en-US" sz="2400" dirty="0" smtClean="0"/>
              <a:t> occurs with probability :</a:t>
            </a:r>
          </a:p>
          <a:p>
            <a:endParaRPr lang="en-US" sz="2400" dirty="0" smtClean="0"/>
          </a:p>
          <a:p>
            <a:endParaRPr lang="en-US" sz="2400" dirty="0" smtClean="0"/>
          </a:p>
          <a:p>
            <a:r>
              <a:rPr lang="en-US" sz="2400" dirty="0" smtClean="0"/>
              <a:t> </a:t>
            </a:r>
            <a:r>
              <a:rPr lang="en-US" sz="2400" dirty="0" err="1" smtClean="0"/>
              <a:t>Ei</a:t>
            </a:r>
            <a:r>
              <a:rPr lang="en-US" sz="2400" dirty="0" smtClean="0"/>
              <a:t> is the energy of the system,</a:t>
            </a:r>
          </a:p>
          <a:p>
            <a:r>
              <a:rPr lang="en-US" sz="2400" dirty="0" smtClean="0"/>
              <a:t>      is the Boltzmann constant</a:t>
            </a:r>
          </a:p>
          <a:p>
            <a:r>
              <a:rPr lang="en-US" sz="2400" dirty="0" smtClean="0"/>
              <a:t> T is the temperature.</a:t>
            </a:r>
          </a:p>
          <a:p>
            <a:r>
              <a:rPr lang="en-US" sz="2400" dirty="0" smtClean="0"/>
              <a:t> </a:t>
            </a:r>
          </a:p>
          <a:p>
            <a:r>
              <a:rPr lang="en-US" sz="2400" dirty="0" smtClean="0"/>
              <a:t>                             is called the partition function</a:t>
            </a:r>
          </a:p>
          <a:p>
            <a:endParaRPr lang="en-US" sz="2400" dirty="0" smtClean="0"/>
          </a:p>
          <a:p>
            <a:endParaRPr lang="en-US" sz="2400" dirty="0" smtClean="0"/>
          </a:p>
          <a:p>
            <a:endParaRPr lang="en-US" sz="2400" dirty="0" smtClean="0"/>
          </a:p>
          <a:p>
            <a:r>
              <a:rPr lang="en-US" sz="2400" dirty="0" smtClean="0"/>
              <a:t>             </a:t>
            </a:r>
          </a:p>
        </p:txBody>
      </p:sp>
      <p:graphicFrame>
        <p:nvGraphicFramePr>
          <p:cNvPr id="7" name="Object 6"/>
          <p:cNvGraphicFramePr>
            <a:graphicFrameLocks noChangeAspect="1"/>
          </p:cNvGraphicFramePr>
          <p:nvPr/>
        </p:nvGraphicFramePr>
        <p:xfrm>
          <a:off x="2627313" y="2362200"/>
          <a:ext cx="1374775" cy="511175"/>
        </p:xfrm>
        <a:graphic>
          <a:graphicData uri="http://schemas.openxmlformats.org/presentationml/2006/ole">
            <p:oleObj spid="_x0000_s75778" name="Equation" r:id="rId3" imgW="545760" imgH="203040" progId="Equation.3">
              <p:embed/>
            </p:oleObj>
          </a:graphicData>
        </a:graphic>
      </p:graphicFrame>
      <p:graphicFrame>
        <p:nvGraphicFramePr>
          <p:cNvPr id="8" name="Object 7"/>
          <p:cNvGraphicFramePr>
            <a:graphicFrameLocks noChangeAspect="1"/>
          </p:cNvGraphicFramePr>
          <p:nvPr/>
        </p:nvGraphicFramePr>
        <p:xfrm>
          <a:off x="4876800" y="2286000"/>
          <a:ext cx="1185332" cy="762000"/>
        </p:xfrm>
        <a:graphic>
          <a:graphicData uri="http://schemas.openxmlformats.org/presentationml/2006/ole">
            <p:oleObj spid="_x0000_s75779" name="Equation" r:id="rId4" imgW="558720" imgH="342720" progId="Equation.3">
              <p:embed/>
            </p:oleObj>
          </a:graphicData>
        </a:graphic>
      </p:graphicFrame>
      <p:graphicFrame>
        <p:nvGraphicFramePr>
          <p:cNvPr id="9" name="Object 8"/>
          <p:cNvGraphicFramePr>
            <a:graphicFrameLocks noChangeAspect="1"/>
          </p:cNvGraphicFramePr>
          <p:nvPr/>
        </p:nvGraphicFramePr>
        <p:xfrm>
          <a:off x="3581400" y="3429000"/>
          <a:ext cx="2057401" cy="777798"/>
        </p:xfrm>
        <a:graphic>
          <a:graphicData uri="http://schemas.openxmlformats.org/presentationml/2006/ole">
            <p:oleObj spid="_x0000_s75780" name="Equation" r:id="rId5" imgW="1041120" imgH="393480" progId="Equation.3">
              <p:embed/>
            </p:oleObj>
          </a:graphicData>
        </a:graphic>
      </p:graphicFrame>
      <p:graphicFrame>
        <p:nvGraphicFramePr>
          <p:cNvPr id="10" name="Object 9"/>
          <p:cNvGraphicFramePr>
            <a:graphicFrameLocks noChangeAspect="1"/>
          </p:cNvGraphicFramePr>
          <p:nvPr/>
        </p:nvGraphicFramePr>
        <p:xfrm>
          <a:off x="533400" y="4572000"/>
          <a:ext cx="457200" cy="381000"/>
        </p:xfrm>
        <a:graphic>
          <a:graphicData uri="http://schemas.openxmlformats.org/presentationml/2006/ole">
            <p:oleObj spid="_x0000_s75781" name="Equation" r:id="rId6" imgW="177480" imgH="177480" progId="Equation.3">
              <p:embed/>
            </p:oleObj>
          </a:graphicData>
        </a:graphic>
      </p:graphicFrame>
      <p:graphicFrame>
        <p:nvGraphicFramePr>
          <p:cNvPr id="75782" name="Object 6"/>
          <p:cNvGraphicFramePr>
            <a:graphicFrameLocks noChangeAspect="1"/>
          </p:cNvGraphicFramePr>
          <p:nvPr/>
        </p:nvGraphicFramePr>
        <p:xfrm>
          <a:off x="4343400" y="4495800"/>
          <a:ext cx="2546350" cy="434975"/>
        </p:xfrm>
        <a:graphic>
          <a:graphicData uri="http://schemas.openxmlformats.org/presentationml/2006/ole">
            <p:oleObj spid="_x0000_s75782" name="Equation" r:id="rId7" imgW="990360" imgH="203040" progId="Equation.3">
              <p:embed/>
            </p:oleObj>
          </a:graphicData>
        </a:graphic>
      </p:graphicFrame>
      <p:graphicFrame>
        <p:nvGraphicFramePr>
          <p:cNvPr id="12" name="Object 11"/>
          <p:cNvGraphicFramePr>
            <a:graphicFrameLocks noChangeAspect="1"/>
          </p:cNvGraphicFramePr>
          <p:nvPr/>
        </p:nvGraphicFramePr>
        <p:xfrm>
          <a:off x="609600" y="5486400"/>
          <a:ext cx="1766455" cy="685800"/>
        </p:xfrm>
        <a:graphic>
          <a:graphicData uri="http://schemas.openxmlformats.org/presentationml/2006/ole">
            <p:oleObj spid="_x0000_s75783" name="Equation" r:id="rId8" imgW="1079280" imgH="41904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C:\Users\SUMANTH C\Desktop\RBM_3.jpg"/>
          <p:cNvPicPr>
            <a:picLocks noChangeAspect="1" noChangeArrowheads="1"/>
          </p:cNvPicPr>
          <p:nvPr/>
        </p:nvPicPr>
        <p:blipFill>
          <a:blip r:embed="rId2"/>
          <a:srcRect/>
          <a:stretch>
            <a:fillRect/>
          </a:stretch>
        </p:blipFill>
        <p:spPr bwMode="auto">
          <a:xfrm>
            <a:off x="457200" y="304800"/>
            <a:ext cx="4600575" cy="2971800"/>
          </a:xfrm>
          <a:prstGeom prst="rect">
            <a:avLst/>
          </a:prstGeom>
          <a:noFill/>
        </p:spPr>
      </p:pic>
      <p:pic>
        <p:nvPicPr>
          <p:cNvPr id="3" name="Content Placeholder 2" descr="C:\Users\SUMANTH C\Desktop\a21.png"/>
          <p:cNvPicPr>
            <a:picLocks noGrp="1" noChangeAspect="1" noChangeArrowheads="1"/>
          </p:cNvPicPr>
          <p:nvPr>
            <p:ph idx="1"/>
          </p:nvPr>
        </p:nvPicPr>
        <p:blipFill>
          <a:blip r:embed="rId3"/>
          <a:srcRect/>
          <a:stretch>
            <a:fillRect/>
          </a:stretch>
        </p:blipFill>
        <p:spPr bwMode="auto">
          <a:xfrm>
            <a:off x="5486400" y="457200"/>
            <a:ext cx="3337180" cy="209866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Restricted Boltzmann Machine with one hidden layer</a:t>
            </a:r>
            <a:endParaRPr lang="en-US" dirty="0"/>
          </a:p>
        </p:txBody>
      </p:sp>
      <p:pic>
        <p:nvPicPr>
          <p:cNvPr id="1026" name="Picture 2" descr="C:\Users\SUMANTH C\Desktop\a21.png"/>
          <p:cNvPicPr>
            <a:picLocks noGrp="1" noChangeAspect="1" noChangeArrowheads="1"/>
          </p:cNvPicPr>
          <p:nvPr>
            <p:ph idx="1"/>
          </p:nvPr>
        </p:nvPicPr>
        <p:blipFill>
          <a:blip r:embed="rId3"/>
          <a:srcRect/>
          <a:stretch>
            <a:fillRect/>
          </a:stretch>
        </p:blipFill>
        <p:spPr bwMode="auto">
          <a:xfrm>
            <a:off x="5181600" y="1524000"/>
            <a:ext cx="3337180" cy="1870061"/>
          </a:xfrm>
          <a:prstGeom prst="rect">
            <a:avLst/>
          </a:prstGeom>
          <a:noFill/>
        </p:spPr>
      </p:pic>
      <p:sp>
        <p:nvSpPr>
          <p:cNvPr id="5" name="TextBox 4"/>
          <p:cNvSpPr txBox="1"/>
          <p:nvPr/>
        </p:nvSpPr>
        <p:spPr>
          <a:xfrm>
            <a:off x="228600" y="1676400"/>
            <a:ext cx="4724400" cy="1569660"/>
          </a:xfrm>
          <a:prstGeom prst="rect">
            <a:avLst/>
          </a:prstGeom>
          <a:noFill/>
        </p:spPr>
        <p:txBody>
          <a:bodyPr wrap="square" rtlCol="0">
            <a:spAutoFit/>
          </a:bodyPr>
          <a:lstStyle/>
          <a:p>
            <a:pPr>
              <a:buFont typeface="Arial" pitchFamily="34" charset="0"/>
              <a:buChar char="•"/>
            </a:pPr>
            <a:r>
              <a:rPr lang="en-US" sz="2400" dirty="0" smtClean="0"/>
              <a:t> </a:t>
            </a:r>
            <a:r>
              <a:rPr lang="en-US" dirty="0" smtClean="0"/>
              <a:t>Vi denote the visible units</a:t>
            </a:r>
          </a:p>
          <a:p>
            <a:pPr>
              <a:buFont typeface="Arial" pitchFamily="34" charset="0"/>
              <a:buChar char="•"/>
            </a:pPr>
            <a:r>
              <a:rPr lang="en-US" dirty="0" smtClean="0"/>
              <a:t> hi denote the hidden units</a:t>
            </a:r>
          </a:p>
          <a:p>
            <a:pPr>
              <a:buFont typeface="Arial" pitchFamily="34" charset="0"/>
              <a:buChar char="•"/>
            </a:pPr>
            <a:r>
              <a:rPr lang="en-US" dirty="0" smtClean="0"/>
              <a:t> b denote the visible biases and hidden biases </a:t>
            </a:r>
            <a:r>
              <a:rPr lang="en-US" dirty="0" smtClean="0">
                <a:latin typeface="+mj-lt"/>
              </a:rPr>
              <a:t> </a:t>
            </a:r>
          </a:p>
          <a:p>
            <a:pPr>
              <a:buFont typeface="Arial" pitchFamily="34" charset="0"/>
              <a:buChar char="•"/>
            </a:pPr>
            <a:r>
              <a:rPr lang="en-US" dirty="0" smtClean="0">
                <a:latin typeface="+mj-lt"/>
              </a:rPr>
              <a:t> </a:t>
            </a:r>
            <a:r>
              <a:rPr lang="el-GR" dirty="0" smtClean="0">
                <a:latin typeface="+mj-lt"/>
              </a:rPr>
              <a:t>ε</a:t>
            </a:r>
            <a:r>
              <a:rPr lang="en-US" dirty="0" smtClean="0">
                <a:latin typeface="+mj-lt"/>
              </a:rPr>
              <a:t> denote the learning rate</a:t>
            </a:r>
          </a:p>
          <a:p>
            <a:pPr>
              <a:buFont typeface="Arial" pitchFamily="34" charset="0"/>
              <a:buChar char="•"/>
            </a:pPr>
            <a:r>
              <a:rPr lang="en-US" dirty="0" smtClean="0">
                <a:latin typeface="+mj-lt"/>
              </a:rPr>
              <a:t> Normalize the data before applying RBM</a:t>
            </a:r>
            <a:endParaRPr lang="en-US" dirty="0">
              <a:latin typeface="+mj-lt"/>
            </a:endParaRPr>
          </a:p>
        </p:txBody>
      </p:sp>
      <p:sp>
        <p:nvSpPr>
          <p:cNvPr id="6" name="TextBox 5"/>
          <p:cNvSpPr txBox="1"/>
          <p:nvPr/>
        </p:nvSpPr>
        <p:spPr>
          <a:xfrm>
            <a:off x="0" y="3200400"/>
            <a:ext cx="9144000" cy="5909310"/>
          </a:xfrm>
          <a:prstGeom prst="rect">
            <a:avLst/>
          </a:prstGeom>
          <a:noFill/>
        </p:spPr>
        <p:txBody>
          <a:bodyPr wrap="square" rtlCol="0">
            <a:spAutoFit/>
          </a:bodyPr>
          <a:lstStyle/>
          <a:p>
            <a:r>
              <a:rPr lang="en-US" dirty="0" smtClean="0"/>
              <a:t>Step 1 : Positive Contrastive Divergence :</a:t>
            </a:r>
          </a:p>
          <a:p>
            <a:endParaRPr lang="en-US" dirty="0" smtClean="0"/>
          </a:p>
          <a:p>
            <a:endParaRPr lang="en-US" dirty="0" smtClean="0"/>
          </a:p>
          <a:p>
            <a:endParaRPr lang="en-US" dirty="0" smtClean="0"/>
          </a:p>
          <a:p>
            <a:r>
              <a:rPr lang="en-US" dirty="0" smtClean="0"/>
              <a:t>Step 2 : Negative Contrastive Divergence :</a:t>
            </a:r>
          </a:p>
          <a:p>
            <a:endParaRPr lang="en-US" dirty="0" smtClean="0"/>
          </a:p>
          <a:p>
            <a:endParaRPr lang="en-US" dirty="0" smtClean="0"/>
          </a:p>
          <a:p>
            <a:endParaRPr lang="en-US" dirty="0" smtClean="0"/>
          </a:p>
          <a:p>
            <a:endParaRPr lang="en-US" dirty="0" smtClean="0"/>
          </a:p>
          <a:p>
            <a:pPr>
              <a:buNone/>
            </a:pPr>
            <a:r>
              <a:rPr lang="en-US" dirty="0" smtClean="0"/>
              <a:t>Step 3 : Weight </a:t>
            </a:r>
            <a:r>
              <a:rPr lang="en-US" dirty="0" err="1" smtClean="0"/>
              <a:t>Updation</a:t>
            </a:r>
            <a:r>
              <a:rPr lang="en-US" dirty="0" smtClean="0"/>
              <a:t> Step :</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13" name="Object 12"/>
          <p:cNvGraphicFramePr>
            <a:graphicFrameLocks noChangeAspect="1"/>
          </p:cNvGraphicFramePr>
          <p:nvPr/>
        </p:nvGraphicFramePr>
        <p:xfrm>
          <a:off x="762000" y="3581401"/>
          <a:ext cx="2362200" cy="304799"/>
        </p:xfrm>
        <a:graphic>
          <a:graphicData uri="http://schemas.openxmlformats.org/presentationml/2006/ole">
            <p:oleObj spid="_x0000_s33794" name="Equation" r:id="rId4" imgW="1930320" imgH="228600" progId="Equation.3">
              <p:embed/>
            </p:oleObj>
          </a:graphicData>
        </a:graphic>
      </p:graphicFrame>
      <p:graphicFrame>
        <p:nvGraphicFramePr>
          <p:cNvPr id="1028" name="Object 4"/>
          <p:cNvGraphicFramePr>
            <a:graphicFrameLocks noChangeAspect="1"/>
          </p:cNvGraphicFramePr>
          <p:nvPr/>
        </p:nvGraphicFramePr>
        <p:xfrm>
          <a:off x="762000" y="4724401"/>
          <a:ext cx="2590799" cy="304800"/>
        </p:xfrm>
        <a:graphic>
          <a:graphicData uri="http://schemas.openxmlformats.org/presentationml/2006/ole">
            <p:oleObj spid="_x0000_s33795" name="Equation" r:id="rId5" imgW="1981080" imgH="228600" progId="Equation.3">
              <p:embed/>
            </p:oleObj>
          </a:graphicData>
        </a:graphic>
      </p:graphicFrame>
      <p:graphicFrame>
        <p:nvGraphicFramePr>
          <p:cNvPr id="1029" name="Object 5"/>
          <p:cNvGraphicFramePr>
            <a:graphicFrameLocks noChangeAspect="1"/>
          </p:cNvGraphicFramePr>
          <p:nvPr/>
        </p:nvGraphicFramePr>
        <p:xfrm>
          <a:off x="762000" y="5105401"/>
          <a:ext cx="2590800" cy="304800"/>
        </p:xfrm>
        <a:graphic>
          <a:graphicData uri="http://schemas.openxmlformats.org/presentationml/2006/ole">
            <p:oleObj spid="_x0000_s33796" name="Equation" r:id="rId6" imgW="1904760" imgH="228600" progId="Equation.3">
              <p:embed/>
            </p:oleObj>
          </a:graphicData>
        </a:graphic>
      </p:graphicFrame>
      <p:graphicFrame>
        <p:nvGraphicFramePr>
          <p:cNvPr id="16" name="Object 15"/>
          <p:cNvGraphicFramePr>
            <a:graphicFrameLocks noChangeAspect="1"/>
          </p:cNvGraphicFramePr>
          <p:nvPr/>
        </p:nvGraphicFramePr>
        <p:xfrm>
          <a:off x="533400" y="3886200"/>
          <a:ext cx="3352800" cy="304800"/>
        </p:xfrm>
        <a:graphic>
          <a:graphicData uri="http://schemas.openxmlformats.org/presentationml/2006/ole">
            <p:oleObj spid="_x0000_s33797" name="Equation" r:id="rId7" imgW="2311200" imgH="228600" progId="Equation.3">
              <p:embed/>
            </p:oleObj>
          </a:graphicData>
        </a:graphic>
      </p:graphicFrame>
      <p:graphicFrame>
        <p:nvGraphicFramePr>
          <p:cNvPr id="1031" name="Object 7"/>
          <p:cNvGraphicFramePr>
            <a:graphicFrameLocks noChangeAspect="1"/>
          </p:cNvGraphicFramePr>
          <p:nvPr/>
        </p:nvGraphicFramePr>
        <p:xfrm>
          <a:off x="762000" y="5410200"/>
          <a:ext cx="2819400" cy="304800"/>
        </p:xfrm>
        <a:graphic>
          <a:graphicData uri="http://schemas.openxmlformats.org/presentationml/2006/ole">
            <p:oleObj spid="_x0000_s33798" name="Equation" r:id="rId8" imgW="2260440" imgH="228600" progId="Equation.3">
              <p:embed/>
            </p:oleObj>
          </a:graphicData>
        </a:graphic>
      </p:graphicFrame>
      <p:sp>
        <p:nvSpPr>
          <p:cNvPr id="29" name="Rectangle 2"/>
          <p:cNvSpPr>
            <a:spLocks noChangeArrowheads="1"/>
          </p:cNvSpPr>
          <p:nvPr/>
        </p:nvSpPr>
        <p:spPr bwMode="auto">
          <a:xfrm>
            <a:off x="6864350" y="5272088"/>
            <a:ext cx="1008063" cy="576262"/>
          </a:xfrm>
          <a:prstGeom prst="rect">
            <a:avLst/>
          </a:prstGeom>
          <a:solidFill>
            <a:schemeClr val="accent1"/>
          </a:solidFill>
          <a:ln w="9525">
            <a:solidFill>
              <a:schemeClr val="tx1"/>
            </a:solidFill>
            <a:miter lim="800000"/>
            <a:headEnd/>
            <a:tailEnd/>
          </a:ln>
        </p:spPr>
        <p:txBody>
          <a:bodyPr wrap="none" anchor="ctr"/>
          <a:lstStyle/>
          <a:p>
            <a:endParaRPr lang="en-CA"/>
          </a:p>
        </p:txBody>
      </p:sp>
      <p:graphicFrame>
        <p:nvGraphicFramePr>
          <p:cNvPr id="30" name="Object 4"/>
          <p:cNvGraphicFramePr>
            <a:graphicFrameLocks noChangeAspect="1"/>
          </p:cNvGraphicFramePr>
          <p:nvPr/>
        </p:nvGraphicFramePr>
        <p:xfrm>
          <a:off x="4989513" y="4422775"/>
          <a:ext cx="976312" cy="488950"/>
        </p:xfrm>
        <a:graphic>
          <a:graphicData uri="http://schemas.openxmlformats.org/presentationml/2006/ole">
            <p:oleObj spid="_x0000_s33799" name="Equation" r:id="rId9" imgW="507960" imgH="253800" progId="Equation.3">
              <p:embed/>
            </p:oleObj>
          </a:graphicData>
        </a:graphic>
      </p:graphicFrame>
      <p:graphicFrame>
        <p:nvGraphicFramePr>
          <p:cNvPr id="31" name="Object 5"/>
          <p:cNvGraphicFramePr>
            <a:graphicFrameLocks noChangeAspect="1"/>
          </p:cNvGraphicFramePr>
          <p:nvPr/>
        </p:nvGraphicFramePr>
        <p:xfrm>
          <a:off x="6973888" y="4445000"/>
          <a:ext cx="900112" cy="461963"/>
        </p:xfrm>
        <a:graphic>
          <a:graphicData uri="http://schemas.openxmlformats.org/presentationml/2006/ole">
            <p:oleObj spid="_x0000_s33800" name="Equation" r:id="rId10" imgW="495000" imgH="253800" progId="Equation.3">
              <p:embed/>
            </p:oleObj>
          </a:graphicData>
        </a:graphic>
      </p:graphicFrame>
      <p:sp>
        <p:nvSpPr>
          <p:cNvPr id="32" name="Rectangle 6"/>
          <p:cNvSpPr>
            <a:spLocks noChangeArrowheads="1"/>
          </p:cNvSpPr>
          <p:nvPr/>
        </p:nvSpPr>
        <p:spPr bwMode="auto">
          <a:xfrm>
            <a:off x="5100638" y="5272088"/>
            <a:ext cx="1008062" cy="576262"/>
          </a:xfrm>
          <a:prstGeom prst="rect">
            <a:avLst/>
          </a:prstGeom>
          <a:solidFill>
            <a:schemeClr val="accent1"/>
          </a:solidFill>
          <a:ln w="9525">
            <a:solidFill>
              <a:schemeClr val="tx1"/>
            </a:solidFill>
            <a:miter lim="800000"/>
            <a:headEnd/>
            <a:tailEnd/>
          </a:ln>
        </p:spPr>
        <p:txBody>
          <a:bodyPr wrap="none" anchor="ctr"/>
          <a:lstStyle/>
          <a:p>
            <a:endParaRPr lang="en-CA"/>
          </a:p>
        </p:txBody>
      </p:sp>
      <p:sp>
        <p:nvSpPr>
          <p:cNvPr id="33" name="Oval 7"/>
          <p:cNvSpPr>
            <a:spLocks noChangeArrowheads="1"/>
          </p:cNvSpPr>
          <p:nvPr/>
        </p:nvSpPr>
        <p:spPr bwMode="auto">
          <a:xfrm>
            <a:off x="5172075" y="53800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34" name="Oval 8"/>
          <p:cNvSpPr>
            <a:spLocks noChangeArrowheads="1"/>
          </p:cNvSpPr>
          <p:nvPr/>
        </p:nvSpPr>
        <p:spPr bwMode="auto">
          <a:xfrm>
            <a:off x="5626100" y="538003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35" name="Oval 10"/>
          <p:cNvSpPr>
            <a:spLocks noChangeArrowheads="1"/>
          </p:cNvSpPr>
          <p:nvPr/>
        </p:nvSpPr>
        <p:spPr bwMode="auto">
          <a:xfrm>
            <a:off x="5591175" y="39624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36" name="Oval 11"/>
          <p:cNvSpPr>
            <a:spLocks noChangeArrowheads="1"/>
          </p:cNvSpPr>
          <p:nvPr/>
        </p:nvSpPr>
        <p:spPr bwMode="auto">
          <a:xfrm>
            <a:off x="6096000" y="3962400"/>
            <a:ext cx="338138"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37" name="Oval 12"/>
          <p:cNvSpPr>
            <a:spLocks noChangeArrowheads="1"/>
          </p:cNvSpPr>
          <p:nvPr/>
        </p:nvSpPr>
        <p:spPr bwMode="auto">
          <a:xfrm>
            <a:off x="6577013" y="397668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38" name="AutoShape 13"/>
          <p:cNvCxnSpPr>
            <a:cxnSpLocks noChangeShapeType="1"/>
            <a:stCxn id="33" idx="7"/>
            <a:endCxn id="36" idx="3"/>
          </p:cNvCxnSpPr>
          <p:nvPr/>
        </p:nvCxnSpPr>
        <p:spPr bwMode="auto">
          <a:xfrm flipV="1">
            <a:off x="5461000" y="4251325"/>
            <a:ext cx="684213" cy="1177925"/>
          </a:xfrm>
          <a:prstGeom prst="straightConnector1">
            <a:avLst/>
          </a:prstGeom>
          <a:noFill/>
          <a:ln w="9525">
            <a:solidFill>
              <a:schemeClr val="tx1"/>
            </a:solidFill>
            <a:round/>
            <a:headEnd type="triangle" w="med" len="med"/>
            <a:tailEnd type="triangle" w="med" len="med"/>
          </a:ln>
        </p:spPr>
      </p:cxnSp>
      <p:sp>
        <p:nvSpPr>
          <p:cNvPr id="39" name="Text Box 14"/>
          <p:cNvSpPr txBox="1">
            <a:spLocks noChangeArrowheads="1"/>
          </p:cNvSpPr>
          <p:nvPr/>
        </p:nvSpPr>
        <p:spPr bwMode="auto">
          <a:xfrm>
            <a:off x="5207000" y="53435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40" name="Text Box 15"/>
          <p:cNvSpPr txBox="1">
            <a:spLocks noChangeArrowheads="1"/>
          </p:cNvSpPr>
          <p:nvPr/>
        </p:nvSpPr>
        <p:spPr bwMode="auto">
          <a:xfrm>
            <a:off x="6145213" y="39036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cxnSp>
        <p:nvCxnSpPr>
          <p:cNvPr id="41" name="AutoShape 16"/>
          <p:cNvCxnSpPr>
            <a:cxnSpLocks noChangeShapeType="1"/>
            <a:stCxn id="40" idx="2"/>
            <a:endCxn id="42" idx="1"/>
          </p:cNvCxnSpPr>
          <p:nvPr/>
        </p:nvCxnSpPr>
        <p:spPr bwMode="auto">
          <a:xfrm>
            <a:off x="6361113" y="4300538"/>
            <a:ext cx="623887" cy="1128712"/>
          </a:xfrm>
          <a:prstGeom prst="straightConnector1">
            <a:avLst/>
          </a:prstGeom>
          <a:noFill/>
          <a:ln w="9525">
            <a:solidFill>
              <a:schemeClr val="tx1"/>
            </a:solidFill>
            <a:round/>
            <a:headEnd type="triangle" w="med" len="med"/>
            <a:tailEnd type="triangle" w="med" len="med"/>
          </a:ln>
        </p:spPr>
      </p:cxnSp>
      <p:sp>
        <p:nvSpPr>
          <p:cNvPr id="42" name="Oval 17"/>
          <p:cNvSpPr>
            <a:spLocks noChangeArrowheads="1"/>
          </p:cNvSpPr>
          <p:nvPr/>
        </p:nvSpPr>
        <p:spPr bwMode="auto">
          <a:xfrm>
            <a:off x="6935788" y="53800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43" name="Oval 18"/>
          <p:cNvSpPr>
            <a:spLocks noChangeArrowheads="1"/>
          </p:cNvSpPr>
          <p:nvPr/>
        </p:nvSpPr>
        <p:spPr bwMode="auto">
          <a:xfrm>
            <a:off x="7389813" y="5380038"/>
            <a:ext cx="338137" cy="338137"/>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44" name="Oval 20"/>
          <p:cNvSpPr>
            <a:spLocks noChangeArrowheads="1"/>
          </p:cNvSpPr>
          <p:nvPr/>
        </p:nvSpPr>
        <p:spPr bwMode="auto">
          <a:xfrm>
            <a:off x="7643813" y="39624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45" name="Oval 21"/>
          <p:cNvSpPr>
            <a:spLocks noChangeArrowheads="1"/>
          </p:cNvSpPr>
          <p:nvPr/>
        </p:nvSpPr>
        <p:spPr bwMode="auto">
          <a:xfrm>
            <a:off x="8148638" y="3962400"/>
            <a:ext cx="338137" cy="338138"/>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46" name="Oval 22"/>
          <p:cNvSpPr>
            <a:spLocks noChangeArrowheads="1"/>
          </p:cNvSpPr>
          <p:nvPr/>
        </p:nvSpPr>
        <p:spPr bwMode="auto">
          <a:xfrm>
            <a:off x="8629650" y="3976688"/>
            <a:ext cx="338138" cy="338137"/>
          </a:xfrm>
          <a:prstGeom prst="ellipse">
            <a:avLst/>
          </a:prstGeom>
          <a:solidFill>
            <a:schemeClr val="accent1"/>
          </a:solidFill>
          <a:ln w="9525">
            <a:solidFill>
              <a:schemeClr val="tx1"/>
            </a:solidFill>
            <a:round/>
            <a:headEnd/>
            <a:tailEnd/>
          </a:ln>
        </p:spPr>
        <p:txBody>
          <a:bodyPr wrap="none" anchor="ctr"/>
          <a:lstStyle/>
          <a:p>
            <a:endParaRPr lang="en-CA"/>
          </a:p>
        </p:txBody>
      </p:sp>
      <p:cxnSp>
        <p:nvCxnSpPr>
          <p:cNvPr id="47" name="AutoShape 23"/>
          <p:cNvCxnSpPr>
            <a:cxnSpLocks noChangeShapeType="1"/>
            <a:stCxn id="42" idx="7"/>
            <a:endCxn id="45" idx="3"/>
          </p:cNvCxnSpPr>
          <p:nvPr/>
        </p:nvCxnSpPr>
        <p:spPr bwMode="auto">
          <a:xfrm flipV="1">
            <a:off x="7224713" y="4251325"/>
            <a:ext cx="973137" cy="1177925"/>
          </a:xfrm>
          <a:prstGeom prst="straightConnector1">
            <a:avLst/>
          </a:prstGeom>
          <a:noFill/>
          <a:ln w="9525">
            <a:solidFill>
              <a:schemeClr val="tx1"/>
            </a:solidFill>
            <a:round/>
            <a:headEnd type="triangle" w="med" len="med"/>
            <a:tailEnd type="triangle" w="med" len="med"/>
          </a:ln>
        </p:spPr>
      </p:cxnSp>
      <p:sp>
        <p:nvSpPr>
          <p:cNvPr id="48" name="Text Box 24"/>
          <p:cNvSpPr txBox="1">
            <a:spLocks noChangeArrowheads="1"/>
          </p:cNvSpPr>
          <p:nvPr/>
        </p:nvSpPr>
        <p:spPr bwMode="auto">
          <a:xfrm>
            <a:off x="6972300" y="5343525"/>
            <a:ext cx="61277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i</a:t>
            </a:r>
          </a:p>
        </p:txBody>
      </p:sp>
      <p:sp>
        <p:nvSpPr>
          <p:cNvPr id="49" name="Text Box 25"/>
          <p:cNvSpPr txBox="1">
            <a:spLocks noChangeArrowheads="1"/>
          </p:cNvSpPr>
          <p:nvPr/>
        </p:nvSpPr>
        <p:spPr bwMode="auto">
          <a:xfrm>
            <a:off x="8197850" y="3903663"/>
            <a:ext cx="431800"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j</a:t>
            </a:r>
          </a:p>
        </p:txBody>
      </p:sp>
      <p:sp>
        <p:nvSpPr>
          <p:cNvPr id="50" name="Text Box 26"/>
          <p:cNvSpPr txBox="1">
            <a:spLocks noChangeArrowheads="1"/>
          </p:cNvSpPr>
          <p:nvPr/>
        </p:nvSpPr>
        <p:spPr bwMode="auto">
          <a:xfrm>
            <a:off x="5245100" y="5884863"/>
            <a:ext cx="2844800" cy="396875"/>
          </a:xfrm>
          <a:prstGeom prst="rect">
            <a:avLst/>
          </a:prstGeom>
          <a:noFill/>
          <a:ln w="9525">
            <a:noFill/>
            <a:miter lim="800000"/>
            <a:headEnd/>
            <a:tailEnd/>
          </a:ln>
        </p:spPr>
        <p:txBody>
          <a:bodyPr>
            <a:spAutoFit/>
          </a:bodyPr>
          <a:lstStyle/>
          <a:p>
            <a:pPr>
              <a:spcBef>
                <a:spcPct val="50000"/>
              </a:spcBef>
            </a:pPr>
            <a:r>
              <a:rPr lang="en-US" sz="2000">
                <a:solidFill>
                  <a:srgbClr val="009900"/>
                </a:solidFill>
              </a:rPr>
              <a:t>t = 0                 t = 1   </a:t>
            </a:r>
          </a:p>
        </p:txBody>
      </p:sp>
      <p:sp>
        <p:nvSpPr>
          <p:cNvPr id="51" name="Text Box 30"/>
          <p:cNvSpPr txBox="1">
            <a:spLocks noChangeArrowheads="1"/>
          </p:cNvSpPr>
          <p:nvPr/>
        </p:nvSpPr>
        <p:spPr bwMode="auto">
          <a:xfrm>
            <a:off x="6577013" y="6173788"/>
            <a:ext cx="2052637"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reconstruction</a:t>
            </a:r>
          </a:p>
        </p:txBody>
      </p:sp>
      <p:sp>
        <p:nvSpPr>
          <p:cNvPr id="52" name="Text Box 31"/>
          <p:cNvSpPr txBox="1">
            <a:spLocks noChangeArrowheads="1"/>
          </p:cNvSpPr>
          <p:nvPr/>
        </p:nvSpPr>
        <p:spPr bwMode="auto">
          <a:xfrm>
            <a:off x="5245100" y="6210300"/>
            <a:ext cx="719138"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data</a:t>
            </a:r>
          </a:p>
        </p:txBody>
      </p:sp>
      <p:cxnSp>
        <p:nvCxnSpPr>
          <p:cNvPr id="54" name="Straight Connector 53"/>
          <p:cNvCxnSpPr/>
          <p:nvPr/>
        </p:nvCxnSpPr>
        <p:spPr>
          <a:xfrm rot="16200000" flipH="1">
            <a:off x="2171700" y="4076700"/>
            <a:ext cx="5486400"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876800" y="3733800"/>
            <a:ext cx="426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0" y="1371600"/>
            <a:ext cx="9144000" cy="1588"/>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034" name="Object 10"/>
          <p:cNvGraphicFramePr>
            <a:graphicFrameLocks noChangeAspect="1"/>
          </p:cNvGraphicFramePr>
          <p:nvPr/>
        </p:nvGraphicFramePr>
        <p:xfrm>
          <a:off x="838200" y="6096000"/>
          <a:ext cx="2590801" cy="316433"/>
        </p:xfrm>
        <a:graphic>
          <a:graphicData uri="http://schemas.openxmlformats.org/presentationml/2006/ole">
            <p:oleObj spid="_x0000_s33801" name="Equation" r:id="rId11" imgW="1663560" imgH="2030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SUMANTH C\Desktop\RBM solved manually for sample data set\RBM solved manually for sample data set-1.png"/>
          <p:cNvPicPr>
            <a:picLocks noChangeAspect="1" noChangeArrowheads="1"/>
          </p:cNvPicPr>
          <p:nvPr/>
        </p:nvPicPr>
        <p:blipFill>
          <a:blip r:embed="rId2"/>
          <a:srcRect/>
          <a:stretch>
            <a:fillRect/>
          </a:stretch>
        </p:blipFill>
        <p:spPr bwMode="auto">
          <a:xfrm>
            <a:off x="1752600" y="609600"/>
            <a:ext cx="5715000" cy="6161088"/>
          </a:xfrm>
          <a:prstGeom prst="rect">
            <a:avLst/>
          </a:prstGeom>
          <a:noFill/>
        </p:spPr>
      </p:pic>
      <p:sp>
        <p:nvSpPr>
          <p:cNvPr id="5" name="Title 1"/>
          <p:cNvSpPr>
            <a:spLocks noGrp="1"/>
          </p:cNvSpPr>
          <p:nvPr>
            <p:ph type="title"/>
          </p:nvPr>
        </p:nvSpPr>
        <p:spPr>
          <a:xfrm>
            <a:off x="457200" y="-228600"/>
            <a:ext cx="8229600" cy="1143000"/>
          </a:xfrm>
        </p:spPr>
        <p:txBody>
          <a:bodyPr/>
          <a:lstStyle/>
          <a:p>
            <a:r>
              <a:rPr lang="en-US" dirty="0" smtClean="0"/>
              <a:t>Numerical Illustration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SUMANTH C\Desktop\RBM solved manually for sample data set\RBM solved manually for sample data set-2.png"/>
          <p:cNvPicPr>
            <a:picLocks noChangeAspect="1" noChangeArrowheads="1"/>
          </p:cNvPicPr>
          <p:nvPr/>
        </p:nvPicPr>
        <p:blipFill>
          <a:blip r:embed="rId2"/>
          <a:srcRect/>
          <a:stretch>
            <a:fillRect/>
          </a:stretch>
        </p:blipFill>
        <p:spPr bwMode="auto">
          <a:xfrm>
            <a:off x="1600200" y="85725"/>
            <a:ext cx="6019800" cy="66849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SUMANTH C\Desktop\RBM solved manually for sample data set\RBM solved manually for sample data set-3.png"/>
          <p:cNvPicPr>
            <a:picLocks noChangeAspect="1" noChangeArrowheads="1"/>
          </p:cNvPicPr>
          <p:nvPr/>
        </p:nvPicPr>
        <p:blipFill>
          <a:blip r:embed="rId2"/>
          <a:srcRect/>
          <a:stretch>
            <a:fillRect/>
          </a:stretch>
        </p:blipFill>
        <p:spPr bwMode="auto">
          <a:xfrm>
            <a:off x="1219200" y="85725"/>
            <a:ext cx="6324600" cy="66849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SUMANTH C\Desktop\RBM solved manually for sample data set\RBM solved manually for sample data set-4.png"/>
          <p:cNvPicPr>
            <a:picLocks noChangeAspect="1" noChangeArrowheads="1"/>
          </p:cNvPicPr>
          <p:nvPr/>
        </p:nvPicPr>
        <p:blipFill>
          <a:blip r:embed="rId2"/>
          <a:srcRect/>
          <a:stretch>
            <a:fillRect/>
          </a:stretch>
        </p:blipFill>
        <p:spPr bwMode="auto">
          <a:xfrm>
            <a:off x="1524000" y="85725"/>
            <a:ext cx="5791200" cy="668496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UMANTH C\Desktop\RBM solved manually for sample data set\RBM solved manually for sample data set-5.png"/>
          <p:cNvPicPr>
            <a:picLocks noChangeAspect="1" noChangeArrowheads="1"/>
          </p:cNvPicPr>
          <p:nvPr/>
        </p:nvPicPr>
        <p:blipFill>
          <a:blip r:embed="rId2"/>
          <a:srcRect/>
          <a:stretch>
            <a:fillRect/>
          </a:stretch>
        </p:blipFill>
        <p:spPr bwMode="auto">
          <a:xfrm>
            <a:off x="1447800" y="85725"/>
            <a:ext cx="5867400" cy="668496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SUMANTH C\Desktop\RBM solved manually for sample data set\RBM solved manually for sample data set-6.png"/>
          <p:cNvPicPr>
            <a:picLocks noChangeAspect="1" noChangeArrowheads="1"/>
          </p:cNvPicPr>
          <p:nvPr/>
        </p:nvPicPr>
        <p:blipFill>
          <a:blip r:embed="rId2"/>
          <a:srcRect/>
          <a:stretch>
            <a:fillRect/>
          </a:stretch>
        </p:blipFill>
        <p:spPr bwMode="auto">
          <a:xfrm>
            <a:off x="1371600" y="85725"/>
            <a:ext cx="6096000" cy="66849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SUMANTH C\Desktop\RBM solved manually for sample data set\RBM solved manually for sample data set-7.png"/>
          <p:cNvPicPr>
            <a:picLocks noChangeAspect="1" noChangeArrowheads="1"/>
          </p:cNvPicPr>
          <p:nvPr/>
        </p:nvPicPr>
        <p:blipFill>
          <a:blip r:embed="rId2"/>
          <a:srcRect/>
          <a:stretch>
            <a:fillRect/>
          </a:stretch>
        </p:blipFill>
        <p:spPr bwMode="auto">
          <a:xfrm>
            <a:off x="1524000" y="85725"/>
            <a:ext cx="5867400" cy="66849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838198"/>
          <a:ext cx="9144000" cy="5791202"/>
        </p:xfrm>
        <a:graphic>
          <a:graphicData uri="http://schemas.openxmlformats.org/drawingml/2006/table">
            <a:tbl>
              <a:tblPr firstRow="1" bandRow="1">
                <a:tableStyleId>{2D5ABB26-0587-4C30-8999-92F81FD0307C}</a:tableStyleId>
              </a:tblPr>
              <a:tblGrid>
                <a:gridCol w="5181600"/>
                <a:gridCol w="3962400"/>
              </a:tblGrid>
              <a:tr h="908998">
                <a:tc>
                  <a:txBody>
                    <a:bodyPr/>
                    <a:lstStyle/>
                    <a:p>
                      <a:pPr algn="ctr"/>
                      <a:r>
                        <a:rPr lang="en-US" sz="2400" dirty="0" smtClean="0"/>
                        <a:t>Boltzmann Machine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Restricted Boltzmann Machine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6237">
                <a:tc>
                  <a:txBody>
                    <a:bodyPr/>
                    <a:lstStyle/>
                    <a:p>
                      <a:pPr algn="ctr"/>
                      <a:r>
                        <a:rPr lang="en-US" sz="2000" dirty="0" smtClean="0"/>
                        <a:t>Architecture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2000" kern="1200" dirty="0" smtClean="0">
                          <a:solidFill>
                            <a:schemeClr val="tx1"/>
                          </a:solidFill>
                          <a:latin typeface="+mn-lt"/>
                          <a:ea typeface="+mn-ea"/>
                          <a:cs typeface="+mn-cs"/>
                        </a:rPr>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967">
                <a:tc>
                  <a:txBody>
                    <a:bodyPr/>
                    <a:lstStyle/>
                    <a:p>
                      <a:pPr algn="ctr"/>
                      <a:r>
                        <a:rPr lang="en-US" sz="2000" dirty="0" smtClean="0"/>
                        <a:t>Energy Equation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Energy Equation</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381000" y="0"/>
            <a:ext cx="8229600" cy="954107"/>
          </a:xfrm>
          <a:prstGeom prst="rect">
            <a:avLst/>
          </a:prstGeom>
          <a:noFill/>
        </p:spPr>
        <p:txBody>
          <a:bodyPr wrap="square" rtlCol="0">
            <a:spAutoFit/>
          </a:bodyPr>
          <a:lstStyle/>
          <a:p>
            <a:pPr algn="ctr"/>
            <a:r>
              <a:rPr lang="en-US" sz="2800" dirty="0" smtClean="0">
                <a:solidFill>
                  <a:srgbClr val="002060"/>
                </a:solidFill>
              </a:rPr>
              <a:t>Comparison of Boltzmann Machine and Restricted Boltzmann Machine</a:t>
            </a:r>
            <a:endParaRPr lang="en-US" sz="2800" dirty="0">
              <a:solidFill>
                <a:srgbClr val="002060"/>
              </a:solidFill>
            </a:endParaRPr>
          </a:p>
        </p:txBody>
      </p:sp>
      <p:pic>
        <p:nvPicPr>
          <p:cNvPr id="6" name="Picture 2" descr="C:\Users\SUMANTH C\Desktop\a21.png"/>
          <p:cNvPicPr>
            <a:picLocks noChangeAspect="1" noChangeArrowheads="1"/>
          </p:cNvPicPr>
          <p:nvPr/>
        </p:nvPicPr>
        <p:blipFill>
          <a:blip r:embed="rId3"/>
          <a:srcRect/>
          <a:stretch>
            <a:fillRect/>
          </a:stretch>
        </p:blipFill>
        <p:spPr bwMode="auto">
          <a:xfrm>
            <a:off x="914400" y="2209800"/>
            <a:ext cx="3538331" cy="2514600"/>
          </a:xfrm>
          <a:prstGeom prst="rect">
            <a:avLst/>
          </a:prstGeom>
          <a:noFill/>
        </p:spPr>
      </p:pic>
      <p:pic>
        <p:nvPicPr>
          <p:cNvPr id="7" name="Picture 2" descr="C:\Users\SUMANTH C\Desktop\a21.png"/>
          <p:cNvPicPr>
            <a:picLocks noGrp="1" noChangeAspect="1" noChangeArrowheads="1"/>
          </p:cNvPicPr>
          <p:nvPr>
            <p:ph idx="1"/>
          </p:nvPr>
        </p:nvPicPr>
        <p:blipFill>
          <a:blip r:embed="rId4"/>
          <a:srcRect/>
          <a:stretch>
            <a:fillRect/>
          </a:stretch>
        </p:blipFill>
        <p:spPr bwMode="auto">
          <a:xfrm>
            <a:off x="5562600" y="2362200"/>
            <a:ext cx="3337180" cy="1870061"/>
          </a:xfrm>
          <a:prstGeom prst="rect">
            <a:avLst/>
          </a:prstGeom>
          <a:noFill/>
        </p:spPr>
      </p:pic>
      <p:graphicFrame>
        <p:nvGraphicFramePr>
          <p:cNvPr id="77826" name="Object 3"/>
          <p:cNvGraphicFramePr>
            <a:graphicFrameLocks noChangeAspect="1"/>
          </p:cNvGraphicFramePr>
          <p:nvPr/>
        </p:nvGraphicFramePr>
        <p:xfrm>
          <a:off x="0" y="5410200"/>
          <a:ext cx="5181600" cy="609600"/>
        </p:xfrm>
        <a:graphic>
          <a:graphicData uri="http://schemas.openxmlformats.org/presentationml/2006/ole">
            <p:oleObj spid="_x0000_s77826" name="Equation" r:id="rId5" imgW="3924000" imgH="457200" progId="Equation.3">
              <p:embed/>
            </p:oleObj>
          </a:graphicData>
        </a:graphic>
      </p:graphicFrame>
      <p:graphicFrame>
        <p:nvGraphicFramePr>
          <p:cNvPr id="77827" name="Object 3"/>
          <p:cNvGraphicFramePr>
            <a:graphicFrameLocks noChangeAspect="1"/>
          </p:cNvGraphicFramePr>
          <p:nvPr/>
        </p:nvGraphicFramePr>
        <p:xfrm>
          <a:off x="5257800" y="5334000"/>
          <a:ext cx="3657600" cy="706143"/>
        </p:xfrm>
        <a:graphic>
          <a:graphicData uri="http://schemas.openxmlformats.org/presentationml/2006/ole">
            <p:oleObj spid="_x0000_s77827" name="Equation" r:id="rId6" imgW="2539800" imgH="4572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533400"/>
            <a:ext cx="8610600" cy="5262979"/>
          </a:xfrm>
          <a:prstGeom prst="rect">
            <a:avLst/>
          </a:prstGeom>
          <a:noFill/>
        </p:spPr>
        <p:txBody>
          <a:bodyPr wrap="square" rtlCol="0">
            <a:spAutoFit/>
          </a:bodyPr>
          <a:lstStyle/>
          <a:p>
            <a:r>
              <a:rPr lang="en-US" sz="2400" dirty="0" smtClean="0"/>
              <a:t>In the context of neural nets, the parameter T ( which controls thermal fluctuations ) represents the effect of synaptic noise. Hence,        =1 is set and pi and Z getting the form :</a:t>
            </a:r>
          </a:p>
          <a:p>
            <a:endParaRPr lang="en-US" sz="2400" dirty="0" smtClean="0"/>
          </a:p>
          <a:p>
            <a:r>
              <a:rPr lang="en-US" sz="1600" dirty="0" smtClean="0"/>
              <a:t>                                                                                                                        </a:t>
            </a:r>
          </a:p>
          <a:p>
            <a:endParaRPr lang="en-US" sz="1600" dirty="0" smtClean="0"/>
          </a:p>
          <a:p>
            <a:r>
              <a:rPr lang="en-US" sz="1600" dirty="0" smtClean="0"/>
              <a:t>                                                                                                                 </a:t>
            </a:r>
            <a:r>
              <a:rPr lang="en-US" sz="1600" dirty="0" smtClean="0">
                <a:solidFill>
                  <a:srgbClr val="00B050"/>
                </a:solidFill>
              </a:rPr>
              <a:t>follows the Boltzmann Distribution</a:t>
            </a:r>
          </a:p>
          <a:p>
            <a:endParaRPr lang="en-US" sz="2400" dirty="0" smtClean="0"/>
          </a:p>
          <a:p>
            <a:endParaRPr lang="en-US" sz="2400" dirty="0" smtClean="0"/>
          </a:p>
          <a:p>
            <a:endParaRPr lang="en-US" sz="2400" dirty="0" smtClean="0"/>
          </a:p>
          <a:p>
            <a:endParaRPr lang="en-US" sz="2400" dirty="0" smtClean="0"/>
          </a:p>
          <a:p>
            <a:r>
              <a:rPr lang="en-US" sz="2400" dirty="0" smtClean="0"/>
              <a:t>As the temperature T of the system decreases, the probability pi increases i.e. the probability of occurrence of state </a:t>
            </a:r>
            <a:r>
              <a:rPr lang="en-US" sz="2400" dirty="0" err="1" smtClean="0"/>
              <a:t>i</a:t>
            </a:r>
            <a:r>
              <a:rPr lang="en-US" sz="2400" dirty="0" smtClean="0"/>
              <a:t> increases.</a:t>
            </a:r>
          </a:p>
          <a:p>
            <a:endParaRPr lang="en-US" sz="2400" dirty="0" smtClean="0"/>
          </a:p>
          <a:p>
            <a:r>
              <a:rPr lang="en-US" sz="2400" dirty="0" smtClean="0"/>
              <a:t> </a:t>
            </a:r>
          </a:p>
        </p:txBody>
      </p:sp>
      <p:graphicFrame>
        <p:nvGraphicFramePr>
          <p:cNvPr id="76802" name="Object 2"/>
          <p:cNvGraphicFramePr>
            <a:graphicFrameLocks noChangeAspect="1"/>
          </p:cNvGraphicFramePr>
          <p:nvPr/>
        </p:nvGraphicFramePr>
        <p:xfrm>
          <a:off x="1371600" y="1295400"/>
          <a:ext cx="457200" cy="381000"/>
        </p:xfrm>
        <a:graphic>
          <a:graphicData uri="http://schemas.openxmlformats.org/presentationml/2006/ole">
            <p:oleObj spid="_x0000_s76802" name="Equation" r:id="rId3" imgW="177480" imgH="177480" progId="Equation.3">
              <p:embed/>
            </p:oleObj>
          </a:graphicData>
        </a:graphic>
      </p:graphicFrame>
      <p:graphicFrame>
        <p:nvGraphicFramePr>
          <p:cNvPr id="76803" name="Object 3"/>
          <p:cNvGraphicFramePr>
            <a:graphicFrameLocks noChangeAspect="1"/>
          </p:cNvGraphicFramePr>
          <p:nvPr/>
        </p:nvGraphicFramePr>
        <p:xfrm>
          <a:off x="3352800" y="1828800"/>
          <a:ext cx="2286000" cy="864306"/>
        </p:xfrm>
        <a:graphic>
          <a:graphicData uri="http://schemas.openxmlformats.org/presentationml/2006/ole">
            <p:oleObj spid="_x0000_s76803" name="Equation" r:id="rId4" imgW="1041120" imgH="393480" progId="Equation.3">
              <p:embed/>
            </p:oleObj>
          </a:graphicData>
        </a:graphic>
      </p:graphicFrame>
      <p:graphicFrame>
        <p:nvGraphicFramePr>
          <p:cNvPr id="76804" name="Object 4"/>
          <p:cNvGraphicFramePr>
            <a:graphicFrameLocks noChangeAspect="1"/>
          </p:cNvGraphicFramePr>
          <p:nvPr/>
        </p:nvGraphicFramePr>
        <p:xfrm>
          <a:off x="3581400" y="2895600"/>
          <a:ext cx="1963209" cy="762000"/>
        </p:xfrm>
        <a:graphic>
          <a:graphicData uri="http://schemas.openxmlformats.org/presentationml/2006/ole">
            <p:oleObj spid="_x0000_s76804" name="Equation" r:id="rId5" imgW="1079280" imgH="419040" progId="Equation.3">
              <p:embed/>
            </p:oleObj>
          </a:graphicData>
        </a:graphic>
      </p:graphicFrame>
      <p:cxnSp>
        <p:nvCxnSpPr>
          <p:cNvPr id="15" name="Straight Arrow Connector 14"/>
          <p:cNvCxnSpPr/>
          <p:nvPr/>
        </p:nvCxnSpPr>
        <p:spPr>
          <a:xfrm rot="10800000">
            <a:off x="5715000" y="22860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799"/>
          <a:ext cx="8686800" cy="6495627"/>
        </p:xfrm>
        <a:graphic>
          <a:graphicData uri="http://schemas.openxmlformats.org/drawingml/2006/table">
            <a:tbl>
              <a:tblPr firstRow="1" bandRow="1">
                <a:tableStyleId>{5940675A-B579-460E-94D1-54222C63F5DA}</a:tableStyleId>
              </a:tblPr>
              <a:tblGrid>
                <a:gridCol w="4343400"/>
                <a:gridCol w="4343400"/>
              </a:tblGrid>
              <a:tr h="734907">
                <a:tc>
                  <a:txBody>
                    <a:bodyPr/>
                    <a:lstStyle/>
                    <a:p>
                      <a:pPr algn="ctr"/>
                      <a:r>
                        <a:rPr lang="en-US" sz="2400" dirty="0" smtClean="0"/>
                        <a:t>Boltzmann Machine</a:t>
                      </a:r>
                      <a:endParaRPr lang="en-US" sz="2400" dirty="0"/>
                    </a:p>
                  </a:txBody>
                  <a:tcPr/>
                </a:tc>
                <a:tc>
                  <a:txBody>
                    <a:bodyPr/>
                    <a:lstStyle/>
                    <a:p>
                      <a:pPr algn="ctr"/>
                      <a:r>
                        <a:rPr lang="en-US" sz="2400" dirty="0" smtClean="0"/>
                        <a:t>Restricted Boltzmann Machine</a:t>
                      </a:r>
                      <a:endParaRPr lang="en-US" sz="2400" dirty="0"/>
                    </a:p>
                  </a:txBody>
                  <a:tcPr/>
                </a:tc>
              </a:tr>
              <a:tr h="734907">
                <a:tc>
                  <a:txBody>
                    <a:bodyPr/>
                    <a:lstStyle/>
                    <a:p>
                      <a:r>
                        <a:rPr lang="en-US" sz="2000" dirty="0" smtClean="0"/>
                        <a:t>There</a:t>
                      </a:r>
                      <a:r>
                        <a:rPr lang="en-US" sz="2000" baseline="0" dirty="0" smtClean="0"/>
                        <a:t> are visible-to-visible and hidden-to-hidden interactions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There</a:t>
                      </a:r>
                      <a:r>
                        <a:rPr lang="en-US" sz="2000" baseline="0" dirty="0" smtClean="0"/>
                        <a:t> are no visible-to-visible and hidden-to-hidden interactions</a:t>
                      </a:r>
                      <a:endParaRPr lang="en-US" sz="2000" dirty="0" smtClean="0"/>
                    </a:p>
                    <a:p>
                      <a:endParaRPr lang="en-US" sz="2000" dirty="0"/>
                    </a:p>
                  </a:txBody>
                  <a:tcPr/>
                </a:tc>
              </a:tr>
              <a:tr h="734907">
                <a:tc>
                  <a:txBody>
                    <a:bodyPr/>
                    <a:lstStyle/>
                    <a:p>
                      <a:r>
                        <a:rPr lang="en-US" sz="2000" dirty="0" smtClean="0"/>
                        <a:t>Since,</a:t>
                      </a:r>
                      <a:r>
                        <a:rPr lang="en-US" sz="2000" baseline="0" dirty="0" smtClean="0"/>
                        <a:t> there are hidden-to-hidden interactions, it is very difficult  to get an unbiased sample of the posterior P(</a:t>
                      </a:r>
                      <a:r>
                        <a:rPr lang="en-US" sz="2000" baseline="0" dirty="0" err="1" smtClean="0"/>
                        <a:t>h|v</a:t>
                      </a:r>
                      <a:r>
                        <a:rPr lang="en-US" sz="2000" baseline="0" dirty="0" smtClean="0"/>
                        <a:t>) given the prior P(v)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Since,</a:t>
                      </a:r>
                      <a:r>
                        <a:rPr lang="en-US" sz="2000" baseline="0" dirty="0" smtClean="0"/>
                        <a:t> there are no hidden-to-hidden interactions, it is very difficult  to get an unbiased sample of the posterior P(</a:t>
                      </a:r>
                      <a:r>
                        <a:rPr lang="en-US" sz="2000" baseline="0" dirty="0" err="1" smtClean="0"/>
                        <a:t>h|v</a:t>
                      </a:r>
                      <a:r>
                        <a:rPr lang="en-US" sz="2000" baseline="0" dirty="0" smtClean="0"/>
                        <a:t>) given the prior P(v) </a:t>
                      </a:r>
                      <a:endParaRPr lang="en-US" sz="2000" dirty="0" smtClean="0"/>
                    </a:p>
                    <a:p>
                      <a:endParaRPr lang="en-US" sz="2000" dirty="0"/>
                    </a:p>
                  </a:txBody>
                  <a:tcPr/>
                </a:tc>
              </a:tr>
              <a:tr h="7349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If there are more than a few hidden units we cannot compute the partition function because it has exponentially many terms.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Hence, learning becomes difficult and</a:t>
                      </a:r>
                      <a:r>
                        <a:rPr lang="en-US" sz="2000" baseline="0" dirty="0" smtClean="0"/>
                        <a:t> computationally expensive.</a:t>
                      </a: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 </a:t>
                      </a:r>
                    </a:p>
                    <a:p>
                      <a:endParaRPr lang="en-US" sz="2000" dirty="0"/>
                    </a:p>
                  </a:txBody>
                  <a:tcPr/>
                </a:tc>
                <a:tc>
                  <a:txBody>
                    <a:bodyPr/>
                    <a:lstStyle/>
                    <a:p>
                      <a:r>
                        <a:rPr lang="en-US" sz="2000" dirty="0" smtClean="0"/>
                        <a:t>The</a:t>
                      </a:r>
                      <a:r>
                        <a:rPr lang="en-US" sz="2000" baseline="0" dirty="0" smtClean="0"/>
                        <a:t> no of terms are comparatively less which increases with time, learning is fast and computationally less expensive.</a:t>
                      </a:r>
                      <a:endParaRPr lang="en-US" sz="2000" dirty="0"/>
                    </a:p>
                  </a:txBody>
                  <a:tcPr/>
                </a:tc>
              </a:tr>
            </a:tbl>
          </a:graphicData>
        </a:graphic>
      </p:graphicFrame>
      <p:graphicFrame>
        <p:nvGraphicFramePr>
          <p:cNvPr id="78850" name="Object 2"/>
          <p:cNvGraphicFramePr>
            <a:graphicFrameLocks noChangeAspect="1"/>
          </p:cNvGraphicFramePr>
          <p:nvPr/>
        </p:nvGraphicFramePr>
        <p:xfrm>
          <a:off x="304800" y="5105400"/>
          <a:ext cx="4267200" cy="304800"/>
        </p:xfrm>
        <a:graphic>
          <a:graphicData uri="http://schemas.openxmlformats.org/presentationml/2006/ole">
            <p:oleObj spid="_x0000_s78850" name="Equation" r:id="rId3" imgW="2869920" imgH="228600" progId="Equation.3">
              <p:embed/>
            </p:oleObj>
          </a:graphicData>
        </a:graphic>
      </p:graphicFrame>
      <p:graphicFrame>
        <p:nvGraphicFramePr>
          <p:cNvPr id="78851" name="Object 3"/>
          <p:cNvGraphicFramePr>
            <a:graphicFrameLocks noChangeAspect="1"/>
          </p:cNvGraphicFramePr>
          <p:nvPr/>
        </p:nvGraphicFramePr>
        <p:xfrm>
          <a:off x="4724400" y="5029200"/>
          <a:ext cx="4114800" cy="381000"/>
        </p:xfrm>
        <a:graphic>
          <a:graphicData uri="http://schemas.openxmlformats.org/presentationml/2006/ole">
            <p:oleObj spid="_x0000_s78851" name="Equation" r:id="rId4" imgW="2387520" imgH="20304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
          <p:cNvSpPr>
            <a:spLocks noChangeArrowheads="1"/>
          </p:cNvSpPr>
          <p:nvPr/>
        </p:nvSpPr>
        <p:spPr bwMode="auto">
          <a:xfrm>
            <a:off x="5148263" y="4508500"/>
            <a:ext cx="3384550" cy="2016125"/>
          </a:xfrm>
          <a:prstGeom prst="rect">
            <a:avLst/>
          </a:prstGeom>
          <a:solidFill>
            <a:srgbClr val="DDDDDD">
              <a:alpha val="20000"/>
            </a:srgbClr>
          </a:solidFill>
          <a:ln w="9525">
            <a:solidFill>
              <a:schemeClr val="tx1"/>
            </a:solidFill>
            <a:miter lim="800000"/>
            <a:headEnd/>
            <a:tailEnd/>
          </a:ln>
        </p:spPr>
        <p:txBody>
          <a:bodyPr wrap="none" anchor="ctr"/>
          <a:lstStyle/>
          <a:p>
            <a:endParaRPr lang="en-CA"/>
          </a:p>
        </p:txBody>
      </p:sp>
      <p:sp>
        <p:nvSpPr>
          <p:cNvPr id="8195" name="Rectangle 21"/>
          <p:cNvSpPr>
            <a:spLocks noChangeArrowheads="1"/>
          </p:cNvSpPr>
          <p:nvPr/>
        </p:nvSpPr>
        <p:spPr bwMode="auto">
          <a:xfrm>
            <a:off x="4932363" y="1557338"/>
            <a:ext cx="3816350" cy="2305050"/>
          </a:xfrm>
          <a:prstGeom prst="rect">
            <a:avLst/>
          </a:prstGeom>
          <a:solidFill>
            <a:srgbClr val="DDDDDD">
              <a:alpha val="20000"/>
            </a:srgbClr>
          </a:solidFill>
          <a:ln w="9525">
            <a:solidFill>
              <a:schemeClr val="tx1"/>
            </a:solidFill>
            <a:miter lim="800000"/>
            <a:headEnd/>
            <a:tailEnd/>
          </a:ln>
        </p:spPr>
        <p:txBody>
          <a:bodyPr wrap="none" anchor="ctr"/>
          <a:lstStyle/>
          <a:p>
            <a:endParaRPr lang="en-CA"/>
          </a:p>
        </p:txBody>
      </p:sp>
      <p:sp>
        <p:nvSpPr>
          <p:cNvPr id="8196" name="Rectangle 2"/>
          <p:cNvSpPr>
            <a:spLocks noGrp="1" noChangeArrowheads="1"/>
          </p:cNvSpPr>
          <p:nvPr>
            <p:ph type="title"/>
          </p:nvPr>
        </p:nvSpPr>
        <p:spPr/>
        <p:txBody>
          <a:bodyPr/>
          <a:lstStyle/>
          <a:p>
            <a:pPr eaLnBrk="1" hangingPunct="1"/>
            <a:r>
              <a:rPr lang="en-US" sz="3200" smtClean="0"/>
              <a:t>Stacking Restricted Boltzmann Machines</a:t>
            </a:r>
          </a:p>
        </p:txBody>
      </p:sp>
      <p:sp>
        <p:nvSpPr>
          <p:cNvPr id="8197" name="Rectangle 3"/>
          <p:cNvSpPr>
            <a:spLocks noGrp="1" noChangeArrowheads="1"/>
          </p:cNvSpPr>
          <p:nvPr>
            <p:ph type="body" sz="half" idx="1"/>
          </p:nvPr>
        </p:nvSpPr>
        <p:spPr>
          <a:xfrm>
            <a:off x="250825" y="1600200"/>
            <a:ext cx="3538538" cy="4852988"/>
          </a:xfrm>
        </p:spPr>
        <p:txBody>
          <a:bodyPr/>
          <a:lstStyle/>
          <a:p>
            <a:pPr eaLnBrk="1" hangingPunct="1"/>
            <a:r>
              <a:rPr lang="en-US" sz="2400" smtClean="0"/>
              <a:t>First learn a layer of hidden features.</a:t>
            </a:r>
          </a:p>
          <a:p>
            <a:pPr eaLnBrk="1" hangingPunct="1"/>
            <a:endParaRPr lang="en-US" sz="2400" smtClean="0"/>
          </a:p>
          <a:p>
            <a:pPr eaLnBrk="1" hangingPunct="1"/>
            <a:r>
              <a:rPr lang="en-US" sz="2400" smtClean="0"/>
              <a:t>Then treat the feature activations as data and learn a second layer of hidden features.</a:t>
            </a:r>
          </a:p>
          <a:p>
            <a:pPr eaLnBrk="1" hangingPunct="1"/>
            <a:endParaRPr lang="en-US" sz="2400" smtClean="0"/>
          </a:p>
          <a:p>
            <a:pPr eaLnBrk="1" hangingPunct="1"/>
            <a:r>
              <a:rPr lang="en-US" sz="2400" smtClean="0"/>
              <a:t> And so on for as many hidden layers as we want.</a:t>
            </a:r>
          </a:p>
          <a:p>
            <a:pPr lvl="1" eaLnBrk="1" hangingPunct="1"/>
            <a:endParaRPr lang="en-US" smtClean="0"/>
          </a:p>
        </p:txBody>
      </p:sp>
      <p:sp>
        <p:nvSpPr>
          <p:cNvPr id="8198" name="Text Box 4"/>
          <p:cNvSpPr txBox="1">
            <a:spLocks noChangeArrowheads="1"/>
          </p:cNvSpPr>
          <p:nvPr/>
        </p:nvSpPr>
        <p:spPr bwMode="auto">
          <a:xfrm>
            <a:off x="5508625" y="5842000"/>
            <a:ext cx="2520950" cy="528638"/>
          </a:xfrm>
          <a:prstGeom prst="rect">
            <a:avLst/>
          </a:prstGeom>
          <a:noFill/>
          <a:ln w="9525">
            <a:solidFill>
              <a:srgbClr val="000000"/>
            </a:solidFill>
            <a:miter lim="800000"/>
            <a:headEnd/>
            <a:tailEnd/>
          </a:ln>
        </p:spPr>
        <p:txBody>
          <a:bodyPr>
            <a:spAutoFit/>
          </a:bodyPr>
          <a:lstStyle/>
          <a:p>
            <a:pPr>
              <a:spcBef>
                <a:spcPct val="50000"/>
              </a:spcBef>
            </a:pPr>
            <a:r>
              <a:rPr lang="en-US"/>
              <a:t>          data</a:t>
            </a:r>
          </a:p>
        </p:txBody>
      </p:sp>
      <p:sp>
        <p:nvSpPr>
          <p:cNvPr id="8199" name="Text Box 5"/>
          <p:cNvSpPr txBox="1">
            <a:spLocks noChangeArrowheads="1"/>
          </p:cNvSpPr>
          <p:nvPr/>
        </p:nvSpPr>
        <p:spPr bwMode="auto">
          <a:xfrm>
            <a:off x="5292725" y="4652963"/>
            <a:ext cx="3062288" cy="466725"/>
          </a:xfrm>
          <a:prstGeom prst="rect">
            <a:avLst/>
          </a:prstGeom>
          <a:noFill/>
          <a:ln w="9525">
            <a:solidFill>
              <a:srgbClr val="000000"/>
            </a:solidFill>
            <a:miter lim="800000"/>
            <a:headEnd/>
            <a:tailEnd/>
          </a:ln>
        </p:spPr>
        <p:txBody>
          <a:bodyPr>
            <a:spAutoFit/>
          </a:bodyPr>
          <a:lstStyle/>
          <a:p>
            <a:pPr>
              <a:spcBef>
                <a:spcPct val="50000"/>
              </a:spcBef>
            </a:pPr>
            <a:r>
              <a:rPr lang="en-US" sz="2400"/>
              <a:t>first layer of features</a:t>
            </a:r>
          </a:p>
        </p:txBody>
      </p:sp>
      <p:sp>
        <p:nvSpPr>
          <p:cNvPr id="8200" name="Text Box 15"/>
          <p:cNvSpPr txBox="1">
            <a:spLocks noChangeArrowheads="1"/>
          </p:cNvSpPr>
          <p:nvPr/>
        </p:nvSpPr>
        <p:spPr bwMode="auto">
          <a:xfrm>
            <a:off x="5292725" y="2890838"/>
            <a:ext cx="3062288" cy="831850"/>
          </a:xfrm>
          <a:prstGeom prst="rect">
            <a:avLst/>
          </a:prstGeom>
          <a:noFill/>
          <a:ln w="9525">
            <a:solidFill>
              <a:srgbClr val="000000"/>
            </a:solidFill>
            <a:miter lim="800000"/>
            <a:headEnd/>
            <a:tailEnd/>
          </a:ln>
        </p:spPr>
        <p:txBody>
          <a:bodyPr>
            <a:spAutoFit/>
          </a:bodyPr>
          <a:lstStyle/>
          <a:p>
            <a:pPr>
              <a:spcBef>
                <a:spcPct val="50000"/>
              </a:spcBef>
            </a:pPr>
            <a:r>
              <a:rPr lang="en-US" sz="2400"/>
              <a:t>data is activities of first layer of features</a:t>
            </a:r>
          </a:p>
        </p:txBody>
      </p:sp>
      <p:sp>
        <p:nvSpPr>
          <p:cNvPr id="8201" name="Text Box 16"/>
          <p:cNvSpPr txBox="1">
            <a:spLocks noChangeArrowheads="1"/>
          </p:cNvSpPr>
          <p:nvPr/>
        </p:nvSpPr>
        <p:spPr bwMode="auto">
          <a:xfrm>
            <a:off x="5148263" y="1701800"/>
            <a:ext cx="3455987" cy="466725"/>
          </a:xfrm>
          <a:prstGeom prst="rect">
            <a:avLst/>
          </a:prstGeom>
          <a:noFill/>
          <a:ln w="9525">
            <a:solidFill>
              <a:srgbClr val="000000"/>
            </a:solidFill>
            <a:miter lim="800000"/>
            <a:headEnd/>
            <a:tailEnd/>
          </a:ln>
        </p:spPr>
        <p:txBody>
          <a:bodyPr>
            <a:spAutoFit/>
          </a:bodyPr>
          <a:lstStyle/>
          <a:p>
            <a:pPr>
              <a:spcBef>
                <a:spcPct val="50000"/>
              </a:spcBef>
            </a:pPr>
            <a:r>
              <a:rPr lang="en-US" sz="2400"/>
              <a:t>second layer of features</a:t>
            </a:r>
          </a:p>
        </p:txBody>
      </p:sp>
      <p:sp>
        <p:nvSpPr>
          <p:cNvPr id="8202" name="AutoShape 18"/>
          <p:cNvSpPr>
            <a:spLocks noChangeArrowheads="1"/>
          </p:cNvSpPr>
          <p:nvPr/>
        </p:nvSpPr>
        <p:spPr bwMode="auto">
          <a:xfrm>
            <a:off x="6659563" y="5157788"/>
            <a:ext cx="288925" cy="647700"/>
          </a:xfrm>
          <a:prstGeom prst="upDownArrow">
            <a:avLst>
              <a:gd name="adj1" fmla="val 50000"/>
              <a:gd name="adj2" fmla="val 44835"/>
            </a:avLst>
          </a:prstGeom>
          <a:solidFill>
            <a:srgbClr val="009900"/>
          </a:solidFill>
          <a:ln w="9525">
            <a:solidFill>
              <a:srgbClr val="009900"/>
            </a:solidFill>
            <a:miter lim="800000"/>
            <a:headEnd/>
            <a:tailEnd/>
          </a:ln>
        </p:spPr>
        <p:txBody>
          <a:bodyPr wrap="none" anchor="ctr"/>
          <a:lstStyle/>
          <a:p>
            <a:endParaRPr lang="en-CA"/>
          </a:p>
        </p:txBody>
      </p:sp>
      <p:sp>
        <p:nvSpPr>
          <p:cNvPr id="8203" name="AutoShape 19"/>
          <p:cNvSpPr>
            <a:spLocks noChangeArrowheads="1"/>
          </p:cNvSpPr>
          <p:nvPr/>
        </p:nvSpPr>
        <p:spPr bwMode="auto">
          <a:xfrm>
            <a:off x="6659563" y="2205038"/>
            <a:ext cx="288925" cy="647700"/>
          </a:xfrm>
          <a:prstGeom prst="upDownArrow">
            <a:avLst>
              <a:gd name="adj1" fmla="val 50000"/>
              <a:gd name="adj2" fmla="val 44835"/>
            </a:avLst>
          </a:prstGeom>
          <a:solidFill>
            <a:srgbClr val="009900"/>
          </a:solidFill>
          <a:ln w="9525">
            <a:solidFill>
              <a:srgbClr val="009900"/>
            </a:solidFill>
            <a:miter lim="800000"/>
            <a:headEnd/>
            <a:tailEnd/>
          </a:ln>
        </p:spPr>
        <p:txBody>
          <a:bodyPr wrap="none" anchor="ctr"/>
          <a:lstStyle/>
          <a:p>
            <a:endParaRPr lang="en-CA"/>
          </a:p>
        </p:txBody>
      </p:sp>
      <p:sp>
        <p:nvSpPr>
          <p:cNvPr id="8204" name="Text Box 22"/>
          <p:cNvSpPr txBox="1">
            <a:spLocks noChangeArrowheads="1"/>
          </p:cNvSpPr>
          <p:nvPr/>
        </p:nvSpPr>
        <p:spPr bwMode="auto">
          <a:xfrm>
            <a:off x="4211638" y="5229225"/>
            <a:ext cx="1008062"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RBM1</a:t>
            </a:r>
          </a:p>
        </p:txBody>
      </p:sp>
      <p:sp>
        <p:nvSpPr>
          <p:cNvPr id="8205" name="Text Box 23"/>
          <p:cNvSpPr txBox="1">
            <a:spLocks noChangeArrowheads="1"/>
          </p:cNvSpPr>
          <p:nvPr/>
        </p:nvSpPr>
        <p:spPr bwMode="auto">
          <a:xfrm>
            <a:off x="3995738" y="2349500"/>
            <a:ext cx="1008062"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RBM2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4450"/>
            <a:ext cx="8229600" cy="1143000"/>
          </a:xfrm>
        </p:spPr>
        <p:txBody>
          <a:bodyPr/>
          <a:lstStyle/>
          <a:p>
            <a:pPr eaLnBrk="1" hangingPunct="1"/>
            <a:r>
              <a:rPr lang="en-US" sz="3200" smtClean="0"/>
              <a:t>Stacking Restricted Boltzmann Machines</a:t>
            </a:r>
          </a:p>
        </p:txBody>
      </p:sp>
      <p:sp>
        <p:nvSpPr>
          <p:cNvPr id="9219" name="Rectangle 3"/>
          <p:cNvSpPr>
            <a:spLocks noGrp="1" noChangeArrowheads="1"/>
          </p:cNvSpPr>
          <p:nvPr>
            <p:ph type="body" sz="half" idx="1"/>
          </p:nvPr>
        </p:nvSpPr>
        <p:spPr>
          <a:xfrm>
            <a:off x="457200" y="1196975"/>
            <a:ext cx="8218488" cy="5573713"/>
          </a:xfrm>
        </p:spPr>
        <p:txBody>
          <a:bodyPr/>
          <a:lstStyle/>
          <a:p>
            <a:pPr eaLnBrk="1" hangingPunct="1"/>
            <a:r>
              <a:rPr lang="en-US" sz="2400" smtClean="0"/>
              <a:t>Is learning a model of the hidden activities just a hack? </a:t>
            </a:r>
          </a:p>
          <a:p>
            <a:pPr lvl="1" eaLnBrk="1" hangingPunct="1"/>
            <a:r>
              <a:rPr lang="en-US" smtClean="0"/>
              <a:t>It does not seem as if we are learning a proper multilayer model because the lower weights do not depend on the higher ones.</a:t>
            </a:r>
          </a:p>
          <a:p>
            <a:pPr lvl="1" eaLnBrk="1" hangingPunct="1"/>
            <a:endParaRPr lang="en-US" smtClean="0"/>
          </a:p>
          <a:p>
            <a:pPr eaLnBrk="1" hangingPunct="1"/>
            <a:r>
              <a:rPr lang="en-US" sz="2400" smtClean="0"/>
              <a:t>Can we treat the hidden layers of the whole stack of RBM’s as part of one big generative model rather than a model plus a model of a model etc.? </a:t>
            </a:r>
          </a:p>
          <a:p>
            <a:pPr lvl="1" eaLnBrk="1" hangingPunct="1"/>
            <a:r>
              <a:rPr lang="en-US" smtClean="0"/>
              <a:t>If it is one big model, it definitely is not a Boltzmann machine. The first hidden layer has two sets of weights (above and below) which would make the hidden activities very different from the activities of those units in either of the RBM’s.</a:t>
            </a:r>
          </a:p>
          <a:p>
            <a:pPr eaLnBrk="1" hangingPunct="1"/>
            <a:endParaRPr 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457200" y="260350"/>
            <a:ext cx="8229600" cy="1143000"/>
          </a:xfrm>
        </p:spPr>
        <p:txBody>
          <a:bodyPr/>
          <a:lstStyle/>
          <a:p>
            <a:pPr eaLnBrk="1" hangingPunct="1"/>
            <a:r>
              <a:rPr lang="en-US" sz="3200" smtClean="0"/>
              <a:t>The overall model produced by composing two RBM’s</a:t>
            </a:r>
          </a:p>
        </p:txBody>
      </p:sp>
      <p:sp>
        <p:nvSpPr>
          <p:cNvPr id="10243" name="Text Box 6"/>
          <p:cNvSpPr txBox="1">
            <a:spLocks noChangeArrowheads="1"/>
          </p:cNvSpPr>
          <p:nvPr/>
        </p:nvSpPr>
        <p:spPr bwMode="auto">
          <a:xfrm>
            <a:off x="1116013" y="5842000"/>
            <a:ext cx="2520950" cy="528638"/>
          </a:xfrm>
          <a:prstGeom prst="rect">
            <a:avLst/>
          </a:prstGeom>
          <a:noFill/>
          <a:ln w="9525">
            <a:solidFill>
              <a:srgbClr val="000000"/>
            </a:solidFill>
            <a:miter lim="800000"/>
            <a:headEnd/>
            <a:tailEnd/>
          </a:ln>
        </p:spPr>
        <p:txBody>
          <a:bodyPr>
            <a:spAutoFit/>
          </a:bodyPr>
          <a:lstStyle/>
          <a:p>
            <a:pPr>
              <a:spcBef>
                <a:spcPct val="50000"/>
              </a:spcBef>
            </a:pPr>
            <a:r>
              <a:rPr lang="en-US"/>
              <a:t>          data</a:t>
            </a:r>
          </a:p>
        </p:txBody>
      </p:sp>
      <p:sp>
        <p:nvSpPr>
          <p:cNvPr id="10244" name="Text Box 7"/>
          <p:cNvSpPr txBox="1">
            <a:spLocks noChangeArrowheads="1"/>
          </p:cNvSpPr>
          <p:nvPr/>
        </p:nvSpPr>
        <p:spPr bwMode="auto">
          <a:xfrm>
            <a:off x="900113" y="4652963"/>
            <a:ext cx="3062287" cy="466725"/>
          </a:xfrm>
          <a:prstGeom prst="rect">
            <a:avLst/>
          </a:prstGeom>
          <a:noFill/>
          <a:ln w="9525">
            <a:solidFill>
              <a:srgbClr val="000000"/>
            </a:solidFill>
            <a:miter lim="800000"/>
            <a:headEnd/>
            <a:tailEnd/>
          </a:ln>
        </p:spPr>
        <p:txBody>
          <a:bodyPr>
            <a:spAutoFit/>
          </a:bodyPr>
          <a:lstStyle/>
          <a:p>
            <a:pPr>
              <a:spcBef>
                <a:spcPct val="50000"/>
              </a:spcBef>
            </a:pPr>
            <a:r>
              <a:rPr lang="en-US" sz="2400"/>
              <a:t>first layer of features</a:t>
            </a:r>
          </a:p>
        </p:txBody>
      </p:sp>
      <p:sp>
        <p:nvSpPr>
          <p:cNvPr id="10245" name="Text Box 8"/>
          <p:cNvSpPr txBox="1">
            <a:spLocks noChangeArrowheads="1"/>
          </p:cNvSpPr>
          <p:nvPr/>
        </p:nvSpPr>
        <p:spPr bwMode="auto">
          <a:xfrm>
            <a:off x="900113" y="2890838"/>
            <a:ext cx="3062287" cy="831850"/>
          </a:xfrm>
          <a:prstGeom prst="rect">
            <a:avLst/>
          </a:prstGeom>
          <a:noFill/>
          <a:ln w="9525">
            <a:solidFill>
              <a:srgbClr val="000000"/>
            </a:solidFill>
            <a:miter lim="800000"/>
            <a:headEnd/>
            <a:tailEnd/>
          </a:ln>
        </p:spPr>
        <p:txBody>
          <a:bodyPr>
            <a:spAutoFit/>
          </a:bodyPr>
          <a:lstStyle/>
          <a:p>
            <a:pPr>
              <a:spcBef>
                <a:spcPct val="50000"/>
              </a:spcBef>
            </a:pPr>
            <a:r>
              <a:rPr lang="en-US" sz="2400"/>
              <a:t>data is activities of first layer of features</a:t>
            </a:r>
          </a:p>
        </p:txBody>
      </p:sp>
      <p:sp>
        <p:nvSpPr>
          <p:cNvPr id="10246" name="Text Box 9"/>
          <p:cNvSpPr txBox="1">
            <a:spLocks noChangeArrowheads="1"/>
          </p:cNvSpPr>
          <p:nvPr/>
        </p:nvSpPr>
        <p:spPr bwMode="auto">
          <a:xfrm>
            <a:off x="755650" y="1701800"/>
            <a:ext cx="3455988" cy="466725"/>
          </a:xfrm>
          <a:prstGeom prst="rect">
            <a:avLst/>
          </a:prstGeom>
          <a:noFill/>
          <a:ln w="9525">
            <a:solidFill>
              <a:srgbClr val="000000"/>
            </a:solidFill>
            <a:miter lim="800000"/>
            <a:headEnd/>
            <a:tailEnd/>
          </a:ln>
        </p:spPr>
        <p:txBody>
          <a:bodyPr>
            <a:spAutoFit/>
          </a:bodyPr>
          <a:lstStyle/>
          <a:p>
            <a:pPr>
              <a:spcBef>
                <a:spcPct val="50000"/>
              </a:spcBef>
            </a:pPr>
            <a:r>
              <a:rPr lang="en-US" sz="2400"/>
              <a:t>second layer of features</a:t>
            </a:r>
          </a:p>
        </p:txBody>
      </p:sp>
      <p:sp>
        <p:nvSpPr>
          <p:cNvPr id="10247" name="AutoShape 10"/>
          <p:cNvSpPr>
            <a:spLocks noChangeArrowheads="1"/>
          </p:cNvSpPr>
          <p:nvPr/>
        </p:nvSpPr>
        <p:spPr bwMode="auto">
          <a:xfrm>
            <a:off x="2266950" y="5157788"/>
            <a:ext cx="288925" cy="647700"/>
          </a:xfrm>
          <a:prstGeom prst="upDownArrow">
            <a:avLst>
              <a:gd name="adj1" fmla="val 50000"/>
              <a:gd name="adj2" fmla="val 44835"/>
            </a:avLst>
          </a:prstGeom>
          <a:solidFill>
            <a:srgbClr val="009900"/>
          </a:solidFill>
          <a:ln w="9525">
            <a:solidFill>
              <a:srgbClr val="009900"/>
            </a:solidFill>
            <a:miter lim="800000"/>
            <a:headEnd/>
            <a:tailEnd/>
          </a:ln>
        </p:spPr>
        <p:txBody>
          <a:bodyPr wrap="none" anchor="ctr"/>
          <a:lstStyle/>
          <a:p>
            <a:endParaRPr lang="en-CA"/>
          </a:p>
        </p:txBody>
      </p:sp>
      <p:sp>
        <p:nvSpPr>
          <p:cNvPr id="10248" name="AutoShape 11"/>
          <p:cNvSpPr>
            <a:spLocks noChangeArrowheads="1"/>
          </p:cNvSpPr>
          <p:nvPr/>
        </p:nvSpPr>
        <p:spPr bwMode="auto">
          <a:xfrm>
            <a:off x="2266950" y="2205038"/>
            <a:ext cx="288925" cy="647700"/>
          </a:xfrm>
          <a:prstGeom prst="upDownArrow">
            <a:avLst>
              <a:gd name="adj1" fmla="val 50000"/>
              <a:gd name="adj2" fmla="val 44835"/>
            </a:avLst>
          </a:prstGeom>
          <a:solidFill>
            <a:srgbClr val="009900"/>
          </a:solidFill>
          <a:ln w="9525">
            <a:solidFill>
              <a:srgbClr val="009900"/>
            </a:solidFill>
            <a:miter lim="800000"/>
            <a:headEnd/>
            <a:tailEnd/>
          </a:ln>
        </p:spPr>
        <p:txBody>
          <a:bodyPr wrap="none" anchor="ctr"/>
          <a:lstStyle/>
          <a:p>
            <a:endParaRPr lang="en-CA"/>
          </a:p>
        </p:txBody>
      </p:sp>
      <p:sp>
        <p:nvSpPr>
          <p:cNvPr id="10249" name="Text Box 16"/>
          <p:cNvSpPr txBox="1">
            <a:spLocks noChangeArrowheads="1"/>
          </p:cNvSpPr>
          <p:nvPr/>
        </p:nvSpPr>
        <p:spPr bwMode="auto">
          <a:xfrm>
            <a:off x="5364163" y="5229225"/>
            <a:ext cx="2520950" cy="528638"/>
          </a:xfrm>
          <a:prstGeom prst="rect">
            <a:avLst/>
          </a:prstGeom>
          <a:noFill/>
          <a:ln w="9525">
            <a:solidFill>
              <a:srgbClr val="000000"/>
            </a:solidFill>
            <a:miter lim="800000"/>
            <a:headEnd/>
            <a:tailEnd/>
          </a:ln>
        </p:spPr>
        <p:txBody>
          <a:bodyPr>
            <a:spAutoFit/>
          </a:bodyPr>
          <a:lstStyle/>
          <a:p>
            <a:pPr>
              <a:spcBef>
                <a:spcPct val="50000"/>
              </a:spcBef>
            </a:pPr>
            <a:r>
              <a:rPr lang="en-US"/>
              <a:t>          data</a:t>
            </a:r>
          </a:p>
        </p:txBody>
      </p:sp>
      <p:sp>
        <p:nvSpPr>
          <p:cNvPr id="10250" name="Text Box 17"/>
          <p:cNvSpPr txBox="1">
            <a:spLocks noChangeArrowheads="1"/>
          </p:cNvSpPr>
          <p:nvPr/>
        </p:nvSpPr>
        <p:spPr bwMode="auto">
          <a:xfrm>
            <a:off x="5148263" y="3644900"/>
            <a:ext cx="3062287" cy="466725"/>
          </a:xfrm>
          <a:prstGeom prst="rect">
            <a:avLst/>
          </a:prstGeom>
          <a:noFill/>
          <a:ln w="9525">
            <a:solidFill>
              <a:srgbClr val="000000"/>
            </a:solidFill>
            <a:miter lim="800000"/>
            <a:headEnd/>
            <a:tailEnd/>
          </a:ln>
        </p:spPr>
        <p:txBody>
          <a:bodyPr>
            <a:spAutoFit/>
          </a:bodyPr>
          <a:lstStyle/>
          <a:p>
            <a:pPr>
              <a:spcBef>
                <a:spcPct val="50000"/>
              </a:spcBef>
            </a:pPr>
            <a:r>
              <a:rPr lang="en-US" sz="2400"/>
              <a:t>first layer of features</a:t>
            </a:r>
          </a:p>
        </p:txBody>
      </p:sp>
      <p:sp>
        <p:nvSpPr>
          <p:cNvPr id="10251" name="Text Box 19"/>
          <p:cNvSpPr txBox="1">
            <a:spLocks noChangeArrowheads="1"/>
          </p:cNvSpPr>
          <p:nvPr/>
        </p:nvSpPr>
        <p:spPr bwMode="auto">
          <a:xfrm>
            <a:off x="5003800" y="2276475"/>
            <a:ext cx="3455988" cy="466725"/>
          </a:xfrm>
          <a:prstGeom prst="rect">
            <a:avLst/>
          </a:prstGeom>
          <a:noFill/>
          <a:ln w="9525">
            <a:solidFill>
              <a:srgbClr val="000000"/>
            </a:solidFill>
            <a:miter lim="800000"/>
            <a:headEnd/>
            <a:tailEnd/>
          </a:ln>
        </p:spPr>
        <p:txBody>
          <a:bodyPr>
            <a:spAutoFit/>
          </a:bodyPr>
          <a:lstStyle/>
          <a:p>
            <a:pPr>
              <a:spcBef>
                <a:spcPct val="50000"/>
              </a:spcBef>
            </a:pPr>
            <a:r>
              <a:rPr lang="en-US" sz="2400"/>
              <a:t>second layer of features</a:t>
            </a:r>
          </a:p>
        </p:txBody>
      </p:sp>
      <p:sp>
        <p:nvSpPr>
          <p:cNvPr id="10252" name="AutoShape 21"/>
          <p:cNvSpPr>
            <a:spLocks noChangeArrowheads="1"/>
          </p:cNvSpPr>
          <p:nvPr/>
        </p:nvSpPr>
        <p:spPr bwMode="auto">
          <a:xfrm>
            <a:off x="6515100" y="2852738"/>
            <a:ext cx="288925" cy="647700"/>
          </a:xfrm>
          <a:prstGeom prst="upDownArrow">
            <a:avLst>
              <a:gd name="adj1" fmla="val 50000"/>
              <a:gd name="adj2" fmla="val 44835"/>
            </a:avLst>
          </a:prstGeom>
          <a:solidFill>
            <a:srgbClr val="009900"/>
          </a:solidFill>
          <a:ln w="9525">
            <a:solidFill>
              <a:srgbClr val="009900"/>
            </a:solidFill>
            <a:miter lim="800000"/>
            <a:headEnd/>
            <a:tailEnd/>
          </a:ln>
        </p:spPr>
        <p:txBody>
          <a:bodyPr wrap="none" anchor="ctr"/>
          <a:lstStyle/>
          <a:p>
            <a:endParaRPr lang="en-CA"/>
          </a:p>
        </p:txBody>
      </p:sp>
      <p:sp>
        <p:nvSpPr>
          <p:cNvPr id="10253" name="AutoShape 22"/>
          <p:cNvSpPr>
            <a:spLocks noChangeArrowheads="1"/>
          </p:cNvSpPr>
          <p:nvPr/>
        </p:nvSpPr>
        <p:spPr bwMode="auto">
          <a:xfrm>
            <a:off x="6516688" y="4292600"/>
            <a:ext cx="288925" cy="792163"/>
          </a:xfrm>
          <a:prstGeom prst="downArrow">
            <a:avLst>
              <a:gd name="adj1" fmla="val 50000"/>
              <a:gd name="adj2" fmla="val 68544"/>
            </a:avLst>
          </a:prstGeom>
          <a:solidFill>
            <a:srgbClr val="009900"/>
          </a:solidFill>
          <a:ln w="9525">
            <a:solidFill>
              <a:srgbClr val="009900"/>
            </a:solidFill>
            <a:miter lim="800000"/>
            <a:headEnd/>
            <a:tailEnd/>
          </a:ln>
        </p:spPr>
        <p:txBody>
          <a:bodyPr wrap="none" anchor="ctr"/>
          <a:lstStyle/>
          <a:p>
            <a:endParaRPr lang="en-CA"/>
          </a:p>
        </p:txBody>
      </p:sp>
      <p:sp>
        <p:nvSpPr>
          <p:cNvPr id="10254" name="Text Box 23"/>
          <p:cNvSpPr txBox="1">
            <a:spLocks noChangeArrowheads="1"/>
          </p:cNvSpPr>
          <p:nvPr/>
        </p:nvSpPr>
        <p:spPr bwMode="auto">
          <a:xfrm>
            <a:off x="2627313" y="5300663"/>
            <a:ext cx="72072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W1</a:t>
            </a:r>
          </a:p>
        </p:txBody>
      </p:sp>
      <p:sp>
        <p:nvSpPr>
          <p:cNvPr id="10255" name="Text Box 24"/>
          <p:cNvSpPr txBox="1">
            <a:spLocks noChangeArrowheads="1"/>
          </p:cNvSpPr>
          <p:nvPr/>
        </p:nvSpPr>
        <p:spPr bwMode="auto">
          <a:xfrm>
            <a:off x="2627313" y="2311400"/>
            <a:ext cx="72072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W2</a:t>
            </a:r>
          </a:p>
        </p:txBody>
      </p:sp>
      <p:sp>
        <p:nvSpPr>
          <p:cNvPr id="10256" name="Text Box 25"/>
          <p:cNvSpPr txBox="1">
            <a:spLocks noChangeArrowheads="1"/>
          </p:cNvSpPr>
          <p:nvPr/>
        </p:nvSpPr>
        <p:spPr bwMode="auto">
          <a:xfrm>
            <a:off x="6804025" y="3032125"/>
            <a:ext cx="72072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W2</a:t>
            </a:r>
          </a:p>
        </p:txBody>
      </p:sp>
      <p:sp>
        <p:nvSpPr>
          <p:cNvPr id="10257" name="Text Box 26"/>
          <p:cNvSpPr txBox="1">
            <a:spLocks noChangeArrowheads="1"/>
          </p:cNvSpPr>
          <p:nvPr/>
        </p:nvSpPr>
        <p:spPr bwMode="auto">
          <a:xfrm>
            <a:off x="6875463" y="4471988"/>
            <a:ext cx="720725" cy="396875"/>
          </a:xfrm>
          <a:prstGeom prst="rect">
            <a:avLst/>
          </a:prstGeom>
          <a:noFill/>
          <a:ln w="9525">
            <a:noFill/>
            <a:miter lim="800000"/>
            <a:headEnd/>
            <a:tailEnd/>
          </a:ln>
        </p:spPr>
        <p:txBody>
          <a:bodyPr>
            <a:spAutoFit/>
          </a:bodyPr>
          <a:lstStyle/>
          <a:p>
            <a:pPr>
              <a:spcBef>
                <a:spcPct val="50000"/>
              </a:spcBef>
            </a:pPr>
            <a:r>
              <a:rPr lang="en-US" sz="2000">
                <a:solidFill>
                  <a:srgbClr val="3333CC"/>
                </a:solidFill>
              </a:rPr>
              <a:t>W1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57200" y="-26988"/>
            <a:ext cx="8229600" cy="1143001"/>
          </a:xfrm>
        </p:spPr>
        <p:txBody>
          <a:bodyPr/>
          <a:lstStyle/>
          <a:p>
            <a:pPr eaLnBrk="1" hangingPunct="1"/>
            <a:r>
              <a:rPr lang="en-US" sz="2800" smtClean="0"/>
              <a:t>The generative model</a:t>
            </a:r>
          </a:p>
        </p:txBody>
      </p:sp>
      <p:sp>
        <p:nvSpPr>
          <p:cNvPr id="1032" name="Rectangle 3"/>
          <p:cNvSpPr>
            <a:spLocks noGrp="1" noChangeArrowheads="1"/>
          </p:cNvSpPr>
          <p:nvPr>
            <p:ph type="body" sz="half" idx="1"/>
          </p:nvPr>
        </p:nvSpPr>
        <p:spPr>
          <a:xfrm>
            <a:off x="179388" y="1052513"/>
            <a:ext cx="5221287" cy="5589587"/>
          </a:xfrm>
        </p:spPr>
        <p:txBody>
          <a:bodyPr/>
          <a:lstStyle/>
          <a:p>
            <a:pPr marL="457200" indent="-457200" eaLnBrk="1" hangingPunct="1"/>
            <a:r>
              <a:rPr lang="en-US" sz="2400" smtClean="0"/>
              <a:t>To generate data: </a:t>
            </a:r>
          </a:p>
          <a:p>
            <a:pPr marL="914400" lvl="1" indent="-457200" eaLnBrk="1" hangingPunct="1">
              <a:buFontTx/>
              <a:buAutoNum type="arabicPeriod"/>
            </a:pPr>
            <a:r>
              <a:rPr lang="en-US" smtClean="0"/>
              <a:t>Get an equilibrium sample from the top-level RBM by performing alternating Gibbs sampling for a long time.</a:t>
            </a:r>
            <a:endParaRPr lang="en-US" smtClean="0">
              <a:solidFill>
                <a:schemeClr val="accent2"/>
              </a:solidFill>
            </a:endParaRPr>
          </a:p>
          <a:p>
            <a:pPr marL="914400" lvl="1" indent="-457200" eaLnBrk="1" hangingPunct="1">
              <a:buFontTx/>
              <a:buAutoNum type="arabicPeriod"/>
            </a:pPr>
            <a:r>
              <a:rPr lang="en-US" smtClean="0"/>
              <a:t>Perform a single top-down pass to get states for all the other layers.</a:t>
            </a:r>
          </a:p>
          <a:p>
            <a:pPr marL="914400" lvl="1" indent="-457200" eaLnBrk="1" hangingPunct="1">
              <a:buFontTx/>
              <a:buNone/>
            </a:pPr>
            <a:r>
              <a:rPr lang="en-US" smtClean="0">
                <a:solidFill>
                  <a:schemeClr val="tx1"/>
                </a:solidFill>
              </a:rPr>
              <a:t>     The lower-level, bottom-up connections  are not part of the generative model. They are there to do fast approximate inference.</a:t>
            </a:r>
          </a:p>
        </p:txBody>
      </p:sp>
      <p:sp>
        <p:nvSpPr>
          <p:cNvPr id="1033" name="AutoShape 4"/>
          <p:cNvSpPr>
            <a:spLocks noChangeArrowheads="1"/>
          </p:cNvSpPr>
          <p:nvPr/>
        </p:nvSpPr>
        <p:spPr bwMode="auto">
          <a:xfrm>
            <a:off x="7523163" y="3633788"/>
            <a:ext cx="323850" cy="585787"/>
          </a:xfrm>
          <a:prstGeom prst="downArrow">
            <a:avLst>
              <a:gd name="adj1" fmla="val 50000"/>
              <a:gd name="adj2" fmla="val 45221"/>
            </a:avLst>
          </a:prstGeom>
          <a:solidFill>
            <a:srgbClr val="009900"/>
          </a:solidFill>
          <a:ln w="9525">
            <a:solidFill>
              <a:srgbClr val="009900"/>
            </a:solidFill>
            <a:miter lim="800000"/>
            <a:headEnd/>
            <a:tailEnd/>
          </a:ln>
        </p:spPr>
        <p:txBody>
          <a:bodyPr wrap="none" anchor="ctr"/>
          <a:lstStyle/>
          <a:p>
            <a:endParaRPr lang="en-CA"/>
          </a:p>
        </p:txBody>
      </p:sp>
      <p:sp>
        <p:nvSpPr>
          <p:cNvPr id="1034" name="Text Box 5"/>
          <p:cNvSpPr txBox="1">
            <a:spLocks noChangeArrowheads="1"/>
          </p:cNvSpPr>
          <p:nvPr/>
        </p:nvSpPr>
        <p:spPr bwMode="auto">
          <a:xfrm>
            <a:off x="5651500" y="3033713"/>
            <a:ext cx="3024188" cy="528637"/>
          </a:xfrm>
          <a:prstGeom prst="rect">
            <a:avLst/>
          </a:prstGeom>
          <a:noFill/>
          <a:ln w="9525">
            <a:solidFill>
              <a:srgbClr val="000000"/>
            </a:solidFill>
            <a:miter lim="800000"/>
            <a:headEnd/>
            <a:tailEnd/>
          </a:ln>
        </p:spPr>
        <p:txBody>
          <a:bodyPr>
            <a:spAutoFit/>
          </a:bodyPr>
          <a:lstStyle/>
          <a:p>
            <a:pPr>
              <a:spcBef>
                <a:spcPct val="50000"/>
              </a:spcBef>
            </a:pPr>
            <a:r>
              <a:rPr lang="en-US"/>
              <a:t>             h</a:t>
            </a:r>
            <a:r>
              <a:rPr lang="en-US" sz="2400"/>
              <a:t>2</a:t>
            </a:r>
          </a:p>
        </p:txBody>
      </p:sp>
      <p:sp>
        <p:nvSpPr>
          <p:cNvPr id="1035" name="Text Box 6"/>
          <p:cNvSpPr txBox="1">
            <a:spLocks noChangeArrowheads="1"/>
          </p:cNvSpPr>
          <p:nvPr/>
        </p:nvSpPr>
        <p:spPr bwMode="auto">
          <a:xfrm>
            <a:off x="6586538" y="5661025"/>
            <a:ext cx="1296987" cy="528638"/>
          </a:xfrm>
          <a:prstGeom prst="rect">
            <a:avLst/>
          </a:prstGeom>
          <a:noFill/>
          <a:ln w="9525">
            <a:solidFill>
              <a:srgbClr val="000000"/>
            </a:solidFill>
            <a:miter lim="800000"/>
            <a:headEnd/>
            <a:tailEnd/>
          </a:ln>
        </p:spPr>
        <p:txBody>
          <a:bodyPr>
            <a:spAutoFit/>
          </a:bodyPr>
          <a:lstStyle/>
          <a:p>
            <a:pPr>
              <a:spcBef>
                <a:spcPct val="50000"/>
              </a:spcBef>
            </a:pPr>
            <a:r>
              <a:rPr lang="en-US"/>
              <a:t>   data</a:t>
            </a:r>
            <a:endParaRPr lang="en-US" sz="2400"/>
          </a:p>
        </p:txBody>
      </p:sp>
      <p:sp>
        <p:nvSpPr>
          <p:cNvPr id="1036" name="Text Box 7"/>
          <p:cNvSpPr txBox="1">
            <a:spLocks noChangeArrowheads="1"/>
          </p:cNvSpPr>
          <p:nvPr/>
        </p:nvSpPr>
        <p:spPr bwMode="auto">
          <a:xfrm>
            <a:off x="6084888" y="4340225"/>
            <a:ext cx="2305050" cy="528638"/>
          </a:xfrm>
          <a:prstGeom prst="rect">
            <a:avLst/>
          </a:prstGeom>
          <a:noFill/>
          <a:ln w="9525">
            <a:solidFill>
              <a:srgbClr val="000000"/>
            </a:solidFill>
            <a:miter lim="800000"/>
            <a:headEnd/>
            <a:tailEnd/>
          </a:ln>
        </p:spPr>
        <p:txBody>
          <a:bodyPr>
            <a:spAutoFit/>
          </a:bodyPr>
          <a:lstStyle/>
          <a:p>
            <a:pPr>
              <a:spcBef>
                <a:spcPct val="50000"/>
              </a:spcBef>
            </a:pPr>
            <a:r>
              <a:rPr lang="en-US"/>
              <a:t>        h</a:t>
            </a:r>
            <a:r>
              <a:rPr lang="en-US" sz="2400"/>
              <a:t>1</a:t>
            </a:r>
          </a:p>
        </p:txBody>
      </p:sp>
      <p:sp>
        <p:nvSpPr>
          <p:cNvPr id="1037" name="AutoShape 8"/>
          <p:cNvSpPr>
            <a:spLocks noChangeArrowheads="1"/>
          </p:cNvSpPr>
          <p:nvPr/>
        </p:nvSpPr>
        <p:spPr bwMode="auto">
          <a:xfrm>
            <a:off x="7523163" y="4929188"/>
            <a:ext cx="323850" cy="731837"/>
          </a:xfrm>
          <a:prstGeom prst="downArrow">
            <a:avLst>
              <a:gd name="adj1" fmla="val 50000"/>
              <a:gd name="adj2" fmla="val 56495"/>
            </a:avLst>
          </a:prstGeom>
          <a:solidFill>
            <a:srgbClr val="009900"/>
          </a:solidFill>
          <a:ln w="9525">
            <a:solidFill>
              <a:srgbClr val="009900"/>
            </a:solidFill>
            <a:miter lim="800000"/>
            <a:headEnd/>
            <a:tailEnd/>
          </a:ln>
        </p:spPr>
        <p:txBody>
          <a:bodyPr wrap="none" anchor="ctr"/>
          <a:lstStyle/>
          <a:p>
            <a:endParaRPr lang="en-CA"/>
          </a:p>
        </p:txBody>
      </p:sp>
      <p:sp>
        <p:nvSpPr>
          <p:cNvPr id="1038" name="AutoShape 9"/>
          <p:cNvSpPr>
            <a:spLocks noChangeArrowheads="1"/>
          </p:cNvSpPr>
          <p:nvPr/>
        </p:nvSpPr>
        <p:spPr bwMode="auto">
          <a:xfrm>
            <a:off x="7019925" y="2571750"/>
            <a:ext cx="323850" cy="379413"/>
          </a:xfrm>
          <a:prstGeom prst="downArrow">
            <a:avLst>
              <a:gd name="adj1" fmla="val 50000"/>
              <a:gd name="adj2" fmla="val 29289"/>
            </a:avLst>
          </a:prstGeom>
          <a:solidFill>
            <a:srgbClr val="009900"/>
          </a:solidFill>
          <a:ln w="9525">
            <a:solidFill>
              <a:srgbClr val="009900"/>
            </a:solidFill>
            <a:miter lim="800000"/>
            <a:headEnd/>
            <a:tailEnd/>
          </a:ln>
        </p:spPr>
        <p:txBody>
          <a:bodyPr wrap="none" anchor="ctr"/>
          <a:lstStyle/>
          <a:p>
            <a:endParaRPr lang="en-CA"/>
          </a:p>
        </p:txBody>
      </p:sp>
      <p:sp>
        <p:nvSpPr>
          <p:cNvPr id="1039" name="Text Box 10"/>
          <p:cNvSpPr txBox="1">
            <a:spLocks noChangeArrowheads="1"/>
          </p:cNvSpPr>
          <p:nvPr/>
        </p:nvSpPr>
        <p:spPr bwMode="auto">
          <a:xfrm>
            <a:off x="6445250" y="1592263"/>
            <a:ext cx="1474788" cy="528637"/>
          </a:xfrm>
          <a:prstGeom prst="rect">
            <a:avLst/>
          </a:prstGeom>
          <a:noFill/>
          <a:ln w="9525">
            <a:solidFill>
              <a:srgbClr val="000000"/>
            </a:solidFill>
            <a:miter lim="800000"/>
            <a:headEnd/>
            <a:tailEnd/>
          </a:ln>
        </p:spPr>
        <p:txBody>
          <a:bodyPr>
            <a:spAutoFit/>
          </a:bodyPr>
          <a:lstStyle/>
          <a:p>
            <a:pPr>
              <a:spcBef>
                <a:spcPct val="50000"/>
              </a:spcBef>
            </a:pPr>
            <a:r>
              <a:rPr lang="en-US"/>
              <a:t>    h</a:t>
            </a:r>
            <a:r>
              <a:rPr lang="en-US" sz="2400"/>
              <a:t>3</a:t>
            </a:r>
          </a:p>
        </p:txBody>
      </p:sp>
      <p:graphicFrame>
        <p:nvGraphicFramePr>
          <p:cNvPr id="1026" name="Object 11"/>
          <p:cNvGraphicFramePr>
            <a:graphicFrameLocks noChangeAspect="1"/>
          </p:cNvGraphicFramePr>
          <p:nvPr/>
        </p:nvGraphicFramePr>
        <p:xfrm>
          <a:off x="7954963" y="3694113"/>
          <a:ext cx="477837" cy="455612"/>
        </p:xfrm>
        <a:graphic>
          <a:graphicData uri="http://schemas.openxmlformats.org/presentationml/2006/ole">
            <p:oleObj spid="_x0000_s6146" name="Equation" r:id="rId3" imgW="215640" imgH="215640" progId="Equation.3">
              <p:embed/>
            </p:oleObj>
          </a:graphicData>
        </a:graphic>
      </p:graphicFrame>
      <p:graphicFrame>
        <p:nvGraphicFramePr>
          <p:cNvPr id="1027" name="Object 12"/>
          <p:cNvGraphicFramePr>
            <a:graphicFrameLocks noChangeAspect="1"/>
          </p:cNvGraphicFramePr>
          <p:nvPr/>
        </p:nvGraphicFramePr>
        <p:xfrm>
          <a:off x="7559675" y="2341563"/>
          <a:ext cx="476250" cy="511175"/>
        </p:xfrm>
        <a:graphic>
          <a:graphicData uri="http://schemas.openxmlformats.org/presentationml/2006/ole">
            <p:oleObj spid="_x0000_s6147" name="Equation" r:id="rId4" imgW="203040" imgH="228600" progId="Equation.3">
              <p:embed/>
            </p:oleObj>
          </a:graphicData>
        </a:graphic>
      </p:graphicFrame>
      <p:graphicFrame>
        <p:nvGraphicFramePr>
          <p:cNvPr id="1028" name="Object 13"/>
          <p:cNvGraphicFramePr>
            <a:graphicFrameLocks noChangeAspect="1"/>
          </p:cNvGraphicFramePr>
          <p:nvPr/>
        </p:nvGraphicFramePr>
        <p:xfrm>
          <a:off x="7964488" y="5059363"/>
          <a:ext cx="423862" cy="457200"/>
        </p:xfrm>
        <a:graphic>
          <a:graphicData uri="http://schemas.openxmlformats.org/presentationml/2006/ole">
            <p:oleObj spid="_x0000_s6148" name="Equation" r:id="rId5" imgW="190440" imgH="215640" progId="Equation.3">
              <p:embed/>
            </p:oleObj>
          </a:graphicData>
        </a:graphic>
      </p:graphicFrame>
      <p:sp>
        <p:nvSpPr>
          <p:cNvPr id="1040" name="AutoShape 14"/>
          <p:cNvSpPr>
            <a:spLocks noChangeArrowheads="1"/>
          </p:cNvSpPr>
          <p:nvPr/>
        </p:nvSpPr>
        <p:spPr bwMode="auto">
          <a:xfrm rot="10800000">
            <a:off x="6734175" y="4930775"/>
            <a:ext cx="323850" cy="658813"/>
          </a:xfrm>
          <a:prstGeom prst="downArrow">
            <a:avLst>
              <a:gd name="adj1" fmla="val 50000"/>
              <a:gd name="adj2" fmla="val 50858"/>
            </a:avLst>
          </a:prstGeom>
          <a:solidFill>
            <a:srgbClr val="FF0000"/>
          </a:solidFill>
          <a:ln w="9525">
            <a:solidFill>
              <a:srgbClr val="FF0000"/>
            </a:solidFill>
            <a:miter lim="800000"/>
            <a:headEnd/>
            <a:tailEnd/>
          </a:ln>
        </p:spPr>
        <p:txBody>
          <a:bodyPr wrap="none" anchor="ctr"/>
          <a:lstStyle/>
          <a:p>
            <a:endParaRPr lang="en-CA"/>
          </a:p>
        </p:txBody>
      </p:sp>
      <p:sp>
        <p:nvSpPr>
          <p:cNvPr id="1041" name="AutoShape 15"/>
          <p:cNvSpPr>
            <a:spLocks noChangeArrowheads="1"/>
          </p:cNvSpPr>
          <p:nvPr/>
        </p:nvSpPr>
        <p:spPr bwMode="auto">
          <a:xfrm rot="10800000">
            <a:off x="6734175" y="3670300"/>
            <a:ext cx="323850" cy="552450"/>
          </a:xfrm>
          <a:prstGeom prst="downArrow">
            <a:avLst>
              <a:gd name="adj1" fmla="val 50000"/>
              <a:gd name="adj2" fmla="val 42647"/>
            </a:avLst>
          </a:prstGeom>
          <a:solidFill>
            <a:srgbClr val="FF0000"/>
          </a:solidFill>
          <a:ln w="9525">
            <a:solidFill>
              <a:srgbClr val="FF0000"/>
            </a:solidFill>
            <a:miter lim="800000"/>
            <a:headEnd/>
            <a:tailEnd/>
          </a:ln>
        </p:spPr>
        <p:txBody>
          <a:bodyPr wrap="none" anchor="ctr"/>
          <a:lstStyle/>
          <a:p>
            <a:endParaRPr lang="en-CA"/>
          </a:p>
        </p:txBody>
      </p:sp>
      <p:sp>
        <p:nvSpPr>
          <p:cNvPr id="1042" name="AutoShape 16"/>
          <p:cNvSpPr>
            <a:spLocks noChangeArrowheads="1"/>
          </p:cNvSpPr>
          <p:nvPr/>
        </p:nvSpPr>
        <p:spPr bwMode="auto">
          <a:xfrm rot="10800000">
            <a:off x="7019925" y="2185988"/>
            <a:ext cx="323850" cy="379412"/>
          </a:xfrm>
          <a:prstGeom prst="downArrow">
            <a:avLst>
              <a:gd name="adj1" fmla="val 50000"/>
              <a:gd name="adj2" fmla="val 29289"/>
            </a:avLst>
          </a:prstGeom>
          <a:solidFill>
            <a:srgbClr val="009900"/>
          </a:solidFill>
          <a:ln w="9525">
            <a:solidFill>
              <a:srgbClr val="009900"/>
            </a:solidFill>
            <a:miter lim="800000"/>
            <a:headEnd/>
            <a:tailEnd/>
          </a:ln>
        </p:spPr>
        <p:txBody>
          <a:bodyPr wrap="none" anchor="ctr"/>
          <a:lstStyle/>
          <a:p>
            <a:endParaRPr lang="en-CA"/>
          </a:p>
        </p:txBody>
      </p:sp>
      <p:graphicFrame>
        <p:nvGraphicFramePr>
          <p:cNvPr id="1029" name="Object 17"/>
          <p:cNvGraphicFramePr>
            <a:graphicFrameLocks noChangeAspect="1"/>
          </p:cNvGraphicFramePr>
          <p:nvPr/>
        </p:nvGraphicFramePr>
        <p:xfrm>
          <a:off x="6172200" y="3725863"/>
          <a:ext cx="590550" cy="534987"/>
        </p:xfrm>
        <a:graphic>
          <a:graphicData uri="http://schemas.openxmlformats.org/presentationml/2006/ole">
            <p:oleObj spid="_x0000_s6149" name="Equation" r:id="rId6" imgW="266400" imgH="253800" progId="Equation.3">
              <p:embed/>
            </p:oleObj>
          </a:graphicData>
        </a:graphic>
      </p:graphicFrame>
      <p:graphicFrame>
        <p:nvGraphicFramePr>
          <p:cNvPr id="1030" name="Object 18"/>
          <p:cNvGraphicFramePr>
            <a:graphicFrameLocks noChangeAspect="1"/>
          </p:cNvGraphicFramePr>
          <p:nvPr/>
        </p:nvGraphicFramePr>
        <p:xfrm>
          <a:off x="6156325" y="4981575"/>
          <a:ext cx="590550" cy="534988"/>
        </p:xfrm>
        <a:graphic>
          <a:graphicData uri="http://schemas.openxmlformats.org/presentationml/2006/ole">
            <p:oleObj spid="_x0000_s6150" name="Equation" r:id="rId7" imgW="266400" imgH="2538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Why does stacking RBM’s produce this kind of generative model?</a:t>
            </a:r>
          </a:p>
        </p:txBody>
      </p:sp>
      <p:sp>
        <p:nvSpPr>
          <p:cNvPr id="11267" name="Rectangle 3"/>
          <p:cNvSpPr>
            <a:spLocks noGrp="1" noChangeArrowheads="1"/>
          </p:cNvSpPr>
          <p:nvPr>
            <p:ph type="body" idx="1"/>
          </p:nvPr>
        </p:nvSpPr>
        <p:spPr/>
        <p:txBody>
          <a:bodyPr/>
          <a:lstStyle/>
          <a:p>
            <a:pPr eaLnBrk="1" hangingPunct="1"/>
            <a:r>
              <a:rPr lang="en-US" smtClean="0"/>
              <a:t>It is not at all obvious that stacking RBM’s produces a model in which the top two layers of features form an RBM, but the layers beneath that are not at all like a Boltzmann Machine.</a:t>
            </a:r>
          </a:p>
          <a:p>
            <a:pPr eaLnBrk="1" hangingPunct="1"/>
            <a:r>
              <a:rPr lang="en-US" smtClean="0"/>
              <a:t>To understand why this happens we need to ask how an RBM defines a probability distribution over visible vectors.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smtClean="0"/>
              <a:t>How an RBM defines the probabilities of hidden and visible vectors</a:t>
            </a:r>
          </a:p>
        </p:txBody>
      </p:sp>
      <p:sp>
        <p:nvSpPr>
          <p:cNvPr id="12291" name="Rectangle 3"/>
          <p:cNvSpPr>
            <a:spLocks noGrp="1" noChangeArrowheads="1"/>
          </p:cNvSpPr>
          <p:nvPr>
            <p:ph type="body" idx="1"/>
          </p:nvPr>
        </p:nvSpPr>
        <p:spPr>
          <a:xfrm>
            <a:off x="457200" y="1600200"/>
            <a:ext cx="8229600" cy="4997450"/>
          </a:xfrm>
        </p:spPr>
        <p:txBody>
          <a:bodyPr/>
          <a:lstStyle/>
          <a:p>
            <a:pPr eaLnBrk="1" hangingPunct="1">
              <a:lnSpc>
                <a:spcPct val="90000"/>
              </a:lnSpc>
            </a:pPr>
            <a:r>
              <a:rPr lang="en-US" sz="2400" dirty="0" smtClean="0"/>
              <a:t>The weights in an RBM define p(</a:t>
            </a:r>
            <a:r>
              <a:rPr lang="en-US" sz="2400" dirty="0" err="1" smtClean="0"/>
              <a:t>h|v</a:t>
            </a:r>
            <a:r>
              <a:rPr lang="en-US" sz="2400" dirty="0" smtClean="0"/>
              <a:t>) and p(</a:t>
            </a:r>
            <a:r>
              <a:rPr lang="en-US" sz="2400" dirty="0" err="1" smtClean="0"/>
              <a:t>v|h</a:t>
            </a:r>
            <a:r>
              <a:rPr lang="en-US" sz="2400" dirty="0" smtClean="0"/>
              <a:t>) in a very straightforward way </a:t>
            </a:r>
            <a:r>
              <a:rPr lang="en-US" sz="2400" dirty="0" smtClean="0">
                <a:solidFill>
                  <a:srgbClr val="3333CC"/>
                </a:solidFill>
              </a:rPr>
              <a:t>(lets ignore biases for now)</a:t>
            </a:r>
          </a:p>
          <a:p>
            <a:pPr lvl="1" eaLnBrk="1" hangingPunct="1">
              <a:lnSpc>
                <a:spcPct val="90000"/>
              </a:lnSpc>
            </a:pPr>
            <a:r>
              <a:rPr lang="en-US" sz="2400" dirty="0" smtClean="0"/>
              <a:t>To sample from p(</a:t>
            </a:r>
            <a:r>
              <a:rPr lang="en-US" sz="2400" dirty="0" err="1" smtClean="0"/>
              <a:t>v|h</a:t>
            </a:r>
            <a:r>
              <a:rPr lang="en-US" sz="2400" dirty="0" smtClean="0"/>
              <a:t>), sample the binary state of each visible unit from a logistic that depends on its weight vector times h. </a:t>
            </a:r>
          </a:p>
          <a:p>
            <a:pPr lvl="1" eaLnBrk="1" hangingPunct="1">
              <a:lnSpc>
                <a:spcPct val="90000"/>
              </a:lnSpc>
            </a:pPr>
            <a:r>
              <a:rPr lang="en-US" sz="2400" dirty="0" smtClean="0"/>
              <a:t>To sample from p(</a:t>
            </a:r>
            <a:r>
              <a:rPr lang="en-US" sz="2400" dirty="0" err="1" smtClean="0"/>
              <a:t>h|v</a:t>
            </a:r>
            <a:r>
              <a:rPr lang="en-US" sz="2400" dirty="0" smtClean="0"/>
              <a:t>), sample the binary state of each hidden unit from a logistic that depends on its weight vector times v. </a:t>
            </a:r>
          </a:p>
          <a:p>
            <a:pPr eaLnBrk="1" hangingPunct="1">
              <a:lnSpc>
                <a:spcPct val="90000"/>
              </a:lnSpc>
            </a:pPr>
            <a:r>
              <a:rPr lang="en-US" sz="2400" dirty="0" smtClean="0"/>
              <a:t>If we use these two conditional distributions to do alternating Gibbs sampling for a long time, we can get p(v) or p(h) </a:t>
            </a:r>
          </a:p>
          <a:p>
            <a:pPr lvl="1" eaLnBrk="1" hangingPunct="1">
              <a:lnSpc>
                <a:spcPct val="90000"/>
              </a:lnSpc>
            </a:pPr>
            <a:r>
              <a:rPr lang="en-US" sz="2400" dirty="0" smtClean="0"/>
              <a:t>i.e. we can sample from the model’s distribution over the visible or hidden units.</a:t>
            </a:r>
          </a:p>
          <a:p>
            <a:pPr eaLnBrk="1" hangingPunct="1">
              <a:lnSpc>
                <a:spcPct val="90000"/>
              </a:lnSpc>
              <a:buFontTx/>
              <a:buNone/>
            </a:pPr>
            <a:endParaRPr lang="en-US" sz="2400" dirty="0" smtClean="0"/>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Back-fitting</a:t>
            </a:r>
          </a:p>
        </p:txBody>
      </p:sp>
      <p:sp>
        <p:nvSpPr>
          <p:cNvPr id="14339" name="Rectangle 3"/>
          <p:cNvSpPr>
            <a:spLocks noGrp="1" noChangeArrowheads="1"/>
          </p:cNvSpPr>
          <p:nvPr>
            <p:ph type="body" idx="1"/>
          </p:nvPr>
        </p:nvSpPr>
        <p:spPr/>
        <p:txBody>
          <a:bodyPr/>
          <a:lstStyle/>
          <a:p>
            <a:pPr eaLnBrk="1" hangingPunct="1">
              <a:lnSpc>
                <a:spcPct val="90000"/>
              </a:lnSpc>
            </a:pPr>
            <a:r>
              <a:rPr lang="en-US" dirty="0" smtClean="0"/>
              <a:t>After we have learned all the layers greedily, the weights in the lower layers will no longer be optimal. </a:t>
            </a:r>
          </a:p>
          <a:p>
            <a:pPr eaLnBrk="1" hangingPunct="1">
              <a:lnSpc>
                <a:spcPct val="90000"/>
              </a:lnSpc>
            </a:pPr>
            <a:r>
              <a:rPr lang="en-US" dirty="0" smtClean="0"/>
              <a:t>The weights in the lower layers can be fine-tuned in several ways. </a:t>
            </a:r>
          </a:p>
          <a:p>
            <a:pPr lvl="1" eaLnBrk="1" hangingPunct="1">
              <a:lnSpc>
                <a:spcPct val="90000"/>
              </a:lnSpc>
            </a:pPr>
            <a:r>
              <a:rPr lang="en-US" dirty="0" smtClean="0"/>
              <a:t>For the generative model that comes next, the fine-tuning involves a complicated and slow stochastic learning procedure.</a:t>
            </a:r>
          </a:p>
          <a:p>
            <a:pPr lvl="1" eaLnBrk="1" hangingPunct="1">
              <a:lnSpc>
                <a:spcPct val="90000"/>
              </a:lnSpc>
            </a:pPr>
            <a:r>
              <a:rPr lang="en-US" dirty="0" smtClean="0"/>
              <a:t>If our ultimate goal is discrimination, we can use </a:t>
            </a:r>
            <a:r>
              <a:rPr lang="en-US" dirty="0" err="1" smtClean="0"/>
              <a:t>backpropagation</a:t>
            </a:r>
            <a:r>
              <a:rPr lang="en-US" dirty="0" smtClean="0"/>
              <a:t> for the fine-tuning.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143000"/>
          <a:ext cx="8763000" cy="522732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ctr"/>
                      <a:r>
                        <a:rPr lang="en-US" sz="2400" dirty="0" smtClean="0">
                          <a:solidFill>
                            <a:srgbClr val="002060"/>
                          </a:solidFill>
                        </a:rPr>
                        <a:t>Deep Belief Networks </a:t>
                      </a:r>
                      <a:endParaRPr lang="en-US" sz="2400" dirty="0"/>
                    </a:p>
                  </a:txBody>
                  <a:tcPr/>
                </a:tc>
                <a:tc>
                  <a:txBody>
                    <a:bodyPr/>
                    <a:lstStyle/>
                    <a:p>
                      <a:pPr algn="ctr"/>
                      <a:r>
                        <a:rPr lang="en-US" sz="2400" dirty="0" smtClean="0">
                          <a:solidFill>
                            <a:srgbClr val="002060"/>
                          </a:solidFill>
                        </a:rPr>
                        <a:t>Deep Boltzmann Machine</a:t>
                      </a:r>
                      <a:endParaRPr lang="en-US" sz="2400" dirty="0"/>
                    </a:p>
                  </a:txBody>
                  <a:tcPr/>
                </a:tc>
              </a:tr>
              <a:tr h="3581400">
                <a:tc>
                  <a:txBody>
                    <a:bodyPr/>
                    <a:lstStyle/>
                    <a:p>
                      <a:pPr algn="ctr"/>
                      <a:r>
                        <a:rPr lang="en-US" dirty="0" smtClean="0"/>
                        <a:t>Architecture</a:t>
                      </a:r>
                      <a:endParaRPr lang="en-US" dirty="0"/>
                    </a:p>
                  </a:txBody>
                  <a:tcPr/>
                </a:tc>
                <a:tc>
                  <a:txBody>
                    <a:bodyPr/>
                    <a:lstStyle/>
                    <a:p>
                      <a:pPr algn="ctr"/>
                      <a:r>
                        <a:rPr lang="en-US" dirty="0" smtClean="0"/>
                        <a:t>Architecture</a:t>
                      </a:r>
                      <a:endParaRPr lang="en-US" dirty="0"/>
                    </a:p>
                  </a:txBody>
                  <a:tcPr/>
                </a:tc>
              </a:tr>
              <a:tr h="370840">
                <a:tc>
                  <a:txBody>
                    <a:bodyPr/>
                    <a:lstStyle/>
                    <a:p>
                      <a:r>
                        <a:rPr kumimoji="0" lang="en-US" sz="1800" b="0" i="0" u="none" strike="noStrike" kern="1200" cap="none" spc="0" normalizeH="0" baseline="0" noProof="0" dirty="0" smtClean="0">
                          <a:ln>
                            <a:noFill/>
                          </a:ln>
                          <a:solidFill>
                            <a:schemeClr val="tx1"/>
                          </a:solidFill>
                          <a:effectLst/>
                          <a:uLnTx/>
                          <a:uFillTx/>
                          <a:latin typeface="+mn-lt"/>
                          <a:ea typeface="+mn-ea"/>
                          <a:cs typeface="+mn-cs"/>
                        </a:rPr>
                        <a:t>Deep</a:t>
                      </a:r>
                      <a:r>
                        <a:rPr kumimoji="0" lang="en-US" sz="1800" b="0" i="0" u="none" strike="noStrike" kern="1200" cap="none" spc="0" normalizeH="0" noProof="0" dirty="0" smtClean="0">
                          <a:ln>
                            <a:noFill/>
                          </a:ln>
                          <a:solidFill>
                            <a:schemeClr val="tx1"/>
                          </a:solidFill>
                          <a:effectLst/>
                          <a:uLnTx/>
                          <a:uFillTx/>
                          <a:latin typeface="+mn-lt"/>
                          <a:ea typeface="+mn-ea"/>
                          <a:cs typeface="+mn-cs"/>
                        </a:rPr>
                        <a:t> Belief Networks (DBN) is a hybrid of undirected graphical model ( RBM ) at the top layer and directed graphical model at the bottom layer</a:t>
                      </a:r>
                      <a:endParaRPr lang="en-US" u="none" dirty="0">
                        <a:solidFill>
                          <a:schemeClr val="tx1"/>
                        </a:solidFill>
                      </a:endParaRPr>
                    </a:p>
                  </a:txBody>
                  <a:tcPr/>
                </a:tc>
                <a:tc>
                  <a:txBody>
                    <a:bodyPr/>
                    <a:lstStyle/>
                    <a:p>
                      <a:r>
                        <a:rPr kumimoji="0" lang="en-US" sz="1800" b="0" i="0" u="none" strike="noStrike" kern="1200" cap="none" spc="0" normalizeH="0" noProof="0" dirty="0" smtClean="0">
                          <a:ln>
                            <a:noFill/>
                          </a:ln>
                          <a:solidFill>
                            <a:schemeClr val="tx1"/>
                          </a:solidFill>
                          <a:effectLst/>
                          <a:uLnTx/>
                          <a:uFillTx/>
                          <a:latin typeface="+mn-lt"/>
                          <a:ea typeface="+mn-ea"/>
                          <a:cs typeface="+mn-cs"/>
                        </a:rPr>
                        <a:t>Deep Boltzmann Machines (DBM) are completely undirected graphical models </a:t>
                      </a:r>
                      <a:endParaRPr lang="en-US" u="none" dirty="0">
                        <a:solidFill>
                          <a:schemeClr val="tx1"/>
                        </a:solidFill>
                      </a:endParaRPr>
                    </a:p>
                  </a:txBody>
                  <a:tcPr/>
                </a:tc>
              </a:tr>
            </a:tbl>
          </a:graphicData>
        </a:graphic>
      </p:graphicFrame>
      <p:sp>
        <p:nvSpPr>
          <p:cNvPr id="6" name="TextBox 5"/>
          <p:cNvSpPr txBox="1"/>
          <p:nvPr/>
        </p:nvSpPr>
        <p:spPr>
          <a:xfrm>
            <a:off x="0" y="152400"/>
            <a:ext cx="8991600" cy="830997"/>
          </a:xfrm>
          <a:prstGeom prst="rect">
            <a:avLst/>
          </a:prstGeom>
          <a:noFill/>
        </p:spPr>
        <p:txBody>
          <a:bodyPr wrap="square" rtlCol="0">
            <a:spAutoFit/>
          </a:bodyPr>
          <a:lstStyle/>
          <a:p>
            <a:pPr algn="ctr"/>
            <a:r>
              <a:rPr lang="en-US" sz="2400" dirty="0" smtClean="0">
                <a:solidFill>
                  <a:srgbClr val="002060"/>
                </a:solidFill>
              </a:rPr>
              <a:t>Comparison of Deep Belief Networks (DBN ) and Deep Boltzmann Machine ( DBM )</a:t>
            </a:r>
            <a:endParaRPr lang="en-US" sz="2400" dirty="0">
              <a:solidFill>
                <a:srgbClr val="002060"/>
              </a:solidFill>
            </a:endParaRPr>
          </a:p>
        </p:txBody>
      </p:sp>
      <p:pic>
        <p:nvPicPr>
          <p:cNvPr id="122882" name="Picture 2" descr="C:\Users\SUMANTH C\Desktop\Picture1.png"/>
          <p:cNvPicPr>
            <a:picLocks noChangeAspect="1" noChangeArrowheads="1"/>
          </p:cNvPicPr>
          <p:nvPr/>
        </p:nvPicPr>
        <p:blipFill>
          <a:blip r:embed="rId2"/>
          <a:srcRect/>
          <a:stretch>
            <a:fillRect/>
          </a:stretch>
        </p:blipFill>
        <p:spPr bwMode="auto">
          <a:xfrm>
            <a:off x="1371600" y="1905000"/>
            <a:ext cx="2181225" cy="3048000"/>
          </a:xfrm>
          <a:prstGeom prst="rect">
            <a:avLst/>
          </a:prstGeom>
          <a:noFill/>
        </p:spPr>
      </p:pic>
      <p:pic>
        <p:nvPicPr>
          <p:cNvPr id="122883" name="Picture 3" descr="C:\Users\SUMANTH C\Desktop\Picture2.png"/>
          <p:cNvPicPr>
            <a:picLocks noChangeAspect="1" noChangeArrowheads="1"/>
          </p:cNvPicPr>
          <p:nvPr/>
        </p:nvPicPr>
        <p:blipFill>
          <a:blip r:embed="rId3"/>
          <a:srcRect/>
          <a:stretch>
            <a:fillRect/>
          </a:stretch>
        </p:blipFill>
        <p:spPr bwMode="auto">
          <a:xfrm>
            <a:off x="5638800" y="1981200"/>
            <a:ext cx="2333625" cy="30289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600200"/>
          <a:ext cx="8763000" cy="307848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ctr"/>
                      <a:r>
                        <a:rPr lang="en-US" sz="2400" dirty="0" smtClean="0">
                          <a:solidFill>
                            <a:srgbClr val="002060"/>
                          </a:solidFill>
                        </a:rPr>
                        <a:t>Deep Belief Networks </a:t>
                      </a:r>
                      <a:endParaRPr lang="en-US" sz="2400" dirty="0"/>
                    </a:p>
                  </a:txBody>
                  <a:tcPr/>
                </a:tc>
                <a:tc>
                  <a:txBody>
                    <a:bodyPr/>
                    <a:lstStyle/>
                    <a:p>
                      <a:pPr algn="ctr"/>
                      <a:r>
                        <a:rPr lang="en-US" sz="2400" dirty="0" smtClean="0">
                          <a:solidFill>
                            <a:srgbClr val="002060"/>
                          </a:solidFill>
                        </a:rPr>
                        <a:t>Deep Boltzmann Machine</a:t>
                      </a:r>
                      <a:endParaRPr lang="en-US" sz="2400" dirty="0"/>
                    </a:p>
                  </a:txBody>
                  <a:tcPr/>
                </a:tc>
              </a:tr>
              <a:tr h="370840">
                <a:tc>
                  <a:txBody>
                    <a:bodyPr/>
                    <a:lstStyle/>
                    <a:p>
                      <a:pPr algn="l"/>
                      <a:r>
                        <a:rPr kumimoji="0" lang="en-US" sz="2000" b="0" i="0" u="none" strike="noStrike" kern="1200" cap="none" spc="0" normalizeH="0" noProof="0" dirty="0" smtClean="0">
                          <a:ln>
                            <a:noFill/>
                          </a:ln>
                          <a:solidFill>
                            <a:schemeClr val="tx1"/>
                          </a:solidFill>
                          <a:effectLst/>
                          <a:uLnTx/>
                          <a:uFillTx/>
                          <a:latin typeface="+mn-lt"/>
                          <a:ea typeface="+mn-ea"/>
                          <a:cs typeface="+mn-cs"/>
                        </a:rPr>
                        <a:t>weights are trained </a:t>
                      </a:r>
                      <a:r>
                        <a:rPr lang="en-US" sz="2000" dirty="0" smtClean="0">
                          <a:solidFill>
                            <a:schemeClr val="tx1"/>
                          </a:solidFill>
                        </a:rPr>
                        <a:t>only one from bottom to top </a:t>
                      </a:r>
                      <a:endParaRPr lang="en-US" sz="2000" dirty="0">
                        <a:solidFill>
                          <a:schemeClr val="tx1"/>
                        </a:solidFill>
                      </a:endParaRPr>
                    </a:p>
                  </a:txBody>
                  <a:tcPr/>
                </a:tc>
                <a:tc>
                  <a:txBody>
                    <a:bodyPr/>
                    <a:lstStyle/>
                    <a:p>
                      <a:pPr algn="l"/>
                      <a:r>
                        <a:rPr kumimoji="0" lang="en-US" sz="2000" b="0" i="0" u="none" strike="noStrike" kern="1200" cap="none" spc="0" normalizeH="0" noProof="0" dirty="0" smtClean="0">
                          <a:ln>
                            <a:noFill/>
                          </a:ln>
                          <a:solidFill>
                            <a:schemeClr val="tx1"/>
                          </a:solidFill>
                          <a:effectLst/>
                          <a:uLnTx/>
                          <a:uFillTx/>
                          <a:latin typeface="+mn-lt"/>
                          <a:ea typeface="+mn-ea"/>
                          <a:cs typeface="+mn-cs"/>
                        </a:rPr>
                        <a:t>weights are trained in both directions </a:t>
                      </a:r>
                      <a:endParaRPr lang="en-US" sz="2000" dirty="0">
                        <a:solidFill>
                          <a:schemeClr val="tx1"/>
                        </a:solidFill>
                      </a:endParaRPr>
                    </a:p>
                  </a:txBody>
                  <a:tcPr/>
                </a:tc>
              </a:tr>
              <a:tr h="370840">
                <a:tc>
                  <a:txBody>
                    <a:bodyPr/>
                    <a:lstStyle/>
                    <a:p>
                      <a:pPr algn="l"/>
                      <a:r>
                        <a:rPr lang="en-US" sz="2000" dirty="0" smtClean="0"/>
                        <a:t>The directed graph model (DBN) has some limitations, since it only uses visible nodes from previous layer. </a:t>
                      </a:r>
                      <a:endParaRPr lang="en-US" sz="2000" dirty="0">
                        <a:solidFill>
                          <a:schemeClr val="tx1"/>
                        </a:solidFill>
                      </a:endParaRPr>
                    </a:p>
                  </a:txBody>
                  <a:tcPr/>
                </a:tc>
                <a:tc>
                  <a:txBody>
                    <a:bodyPr/>
                    <a:lstStyle/>
                    <a:p>
                      <a:pPr algn="l"/>
                      <a:r>
                        <a:rPr lang="en-US" sz="2000" dirty="0" smtClean="0"/>
                        <a:t>The DBM model proposed by </a:t>
                      </a:r>
                      <a:r>
                        <a:rPr lang="en-US" sz="2000" dirty="0" err="1" smtClean="0"/>
                        <a:t>Salakhutdinov</a:t>
                      </a:r>
                      <a:r>
                        <a:rPr lang="en-US" sz="2000" dirty="0" smtClean="0"/>
                        <a:t> and Hinton  uses the undirected graph model. DBM uses both the former layer and the next layer's nodes, and the hidden nodes sampling will be more accurate.</a:t>
                      </a:r>
                      <a:endParaRPr lang="en-US" sz="20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dirty="0" smtClean="0">
                <a:solidFill>
                  <a:srgbClr val="002060"/>
                </a:solidFill>
                <a:latin typeface="+mn-lt"/>
                <a:cs typeface="Times New Roman" pitchFamily="18" charset="0"/>
              </a:rPr>
              <a:t>Introduction To Boltzmann Machine </a:t>
            </a:r>
            <a:endParaRPr lang="en-US" dirty="0">
              <a:solidFill>
                <a:srgbClr val="002060"/>
              </a:solidFill>
              <a:latin typeface="+mn-lt"/>
              <a:cs typeface="Times New Roman" pitchFamily="18" charset="0"/>
            </a:endParaRPr>
          </a:p>
        </p:txBody>
      </p:sp>
      <p:sp>
        <p:nvSpPr>
          <p:cNvPr id="3" name="Content Placeholder 2"/>
          <p:cNvSpPr>
            <a:spLocks noGrp="1"/>
          </p:cNvSpPr>
          <p:nvPr>
            <p:ph idx="1"/>
          </p:nvPr>
        </p:nvSpPr>
        <p:spPr>
          <a:xfrm>
            <a:off x="533400" y="1447800"/>
            <a:ext cx="4572000" cy="4525963"/>
          </a:xfrm>
        </p:spPr>
        <p:txBody>
          <a:bodyPr>
            <a:normAutofit fontScale="85000" lnSpcReduction="20000"/>
          </a:bodyPr>
          <a:lstStyle/>
          <a:p>
            <a:r>
              <a:rPr lang="en-US" dirty="0" smtClean="0">
                <a:cs typeface="Times New Roman" pitchFamily="18" charset="0"/>
              </a:rPr>
              <a:t>Boltzmann Machine are good at modeling training data.</a:t>
            </a:r>
          </a:p>
          <a:p>
            <a:r>
              <a:rPr lang="en-US" dirty="0" smtClean="0">
                <a:cs typeface="Times New Roman" pitchFamily="18" charset="0"/>
              </a:rPr>
              <a:t>Given a training set of binary vectors, fit a model that will assign </a:t>
            </a:r>
            <a:r>
              <a:rPr lang="en-US" dirty="0" smtClean="0">
                <a:solidFill>
                  <a:srgbClr val="00B050"/>
                </a:solidFill>
                <a:cs typeface="Times New Roman" pitchFamily="18" charset="0"/>
              </a:rPr>
              <a:t>probability to each training vector.</a:t>
            </a:r>
          </a:p>
          <a:p>
            <a:r>
              <a:rPr lang="en-US" dirty="0" smtClean="0">
                <a:solidFill>
                  <a:srgbClr val="00B050"/>
                </a:solidFill>
                <a:cs typeface="Times New Roman" pitchFamily="18" charset="0"/>
              </a:rPr>
              <a:t>In Boltzmann machine everything is defined in terms of energies of joint configurations of the visible and hidden units.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smtClean="0"/>
          </a:p>
        </p:txBody>
      </p:sp>
      <p:pic>
        <p:nvPicPr>
          <p:cNvPr id="3079" name="Picture 7"/>
          <p:cNvPicPr>
            <a:picLocks noChangeAspect="1" noChangeArrowheads="1"/>
          </p:cNvPicPr>
          <p:nvPr/>
        </p:nvPicPr>
        <p:blipFill>
          <a:blip r:embed="rId2"/>
          <a:srcRect/>
          <a:stretch>
            <a:fillRect/>
          </a:stretch>
        </p:blipFill>
        <p:spPr bwMode="auto">
          <a:xfrm>
            <a:off x="1219200" y="5715000"/>
            <a:ext cx="3124200" cy="866775"/>
          </a:xfrm>
          <a:prstGeom prst="rect">
            <a:avLst/>
          </a:prstGeom>
          <a:noFill/>
          <a:ln w="9525">
            <a:noFill/>
            <a:miter lim="800000"/>
            <a:headEnd/>
            <a:tailEnd/>
          </a:ln>
        </p:spPr>
      </p:pic>
      <p:pic>
        <p:nvPicPr>
          <p:cNvPr id="34818" name="Picture 2" descr="C:\Users\SUMANTH C\Desktop\a21.png"/>
          <p:cNvPicPr>
            <a:picLocks noChangeAspect="1" noChangeArrowheads="1"/>
          </p:cNvPicPr>
          <p:nvPr/>
        </p:nvPicPr>
        <p:blipFill>
          <a:blip r:embed="rId3"/>
          <a:srcRect/>
          <a:stretch>
            <a:fillRect/>
          </a:stretch>
        </p:blipFill>
        <p:spPr bwMode="auto">
          <a:xfrm>
            <a:off x="5284003" y="1752600"/>
            <a:ext cx="3859997" cy="2743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Deep Boltzmann Machine ( DBM )</a:t>
            </a:r>
            <a:endParaRPr lang="en-US" dirty="0"/>
          </a:p>
        </p:txBody>
      </p:sp>
      <p:sp>
        <p:nvSpPr>
          <p:cNvPr id="4" name="TextBox 3"/>
          <p:cNvSpPr txBox="1"/>
          <p:nvPr/>
        </p:nvSpPr>
        <p:spPr>
          <a:xfrm>
            <a:off x="304800" y="762000"/>
            <a:ext cx="8610600" cy="523220"/>
          </a:xfrm>
          <a:prstGeom prst="rect">
            <a:avLst/>
          </a:prstGeom>
          <a:noFill/>
        </p:spPr>
        <p:txBody>
          <a:bodyPr wrap="square" rtlCol="0">
            <a:spAutoFit/>
          </a:bodyPr>
          <a:lstStyle/>
          <a:p>
            <a:pPr algn="ctr"/>
            <a:r>
              <a:rPr lang="en-US" sz="2800" dirty="0" smtClean="0"/>
              <a:t>Greedy Layer Wise Pre-training Works </a:t>
            </a:r>
            <a:endParaRPr lang="en-US" sz="2800" dirty="0"/>
          </a:p>
        </p:txBody>
      </p:sp>
      <p:pic>
        <p:nvPicPr>
          <p:cNvPr id="37890" name="Picture 2" descr="C:\Users\SUMANTH C\Pictures\Screenshots\Screenshot (153).png"/>
          <p:cNvPicPr>
            <a:picLocks noChangeAspect="1" noChangeArrowheads="1"/>
          </p:cNvPicPr>
          <p:nvPr/>
        </p:nvPicPr>
        <p:blipFill>
          <a:blip r:embed="rId2"/>
          <a:srcRect/>
          <a:stretch>
            <a:fillRect/>
          </a:stretch>
        </p:blipFill>
        <p:spPr bwMode="auto">
          <a:xfrm>
            <a:off x="1295400" y="1371600"/>
            <a:ext cx="6629400" cy="53340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Deep Boltzmann Machine</a:t>
            </a:r>
            <a:endParaRPr lang="en-US" dirty="0"/>
          </a:p>
        </p:txBody>
      </p:sp>
      <p:sp>
        <p:nvSpPr>
          <p:cNvPr id="3" name="Content Placeholder 2"/>
          <p:cNvSpPr>
            <a:spLocks noGrp="1"/>
          </p:cNvSpPr>
          <p:nvPr>
            <p:ph idx="1"/>
          </p:nvPr>
        </p:nvSpPr>
        <p:spPr>
          <a:xfrm>
            <a:off x="457200" y="1600200"/>
            <a:ext cx="5257800" cy="4525963"/>
          </a:xfrm>
        </p:spPr>
        <p:txBody>
          <a:bodyPr>
            <a:normAutofit/>
          </a:bodyPr>
          <a:lstStyle/>
          <a:p>
            <a:pPr>
              <a:buNone/>
            </a:pPr>
            <a:r>
              <a:rPr lang="en-US" sz="1800" b="1" dirty="0" smtClean="0"/>
              <a:t>Step 1 : </a:t>
            </a:r>
            <a:r>
              <a:rPr lang="en-US" sz="1800" dirty="0" smtClean="0"/>
              <a:t>Train the 1</a:t>
            </a:r>
            <a:r>
              <a:rPr lang="en-US" sz="1800" baseline="30000" dirty="0" smtClean="0"/>
              <a:t>st</a:t>
            </a:r>
            <a:r>
              <a:rPr lang="en-US" sz="1800" dirty="0" smtClean="0"/>
              <a:t> layer RBM using one-step contrastive divergence and obtain the reconstructions of the visible vectors. During learning, constrain the bottom-up weights to be</a:t>
            </a:r>
          </a:p>
          <a:p>
            <a:pPr>
              <a:buNone/>
            </a:pPr>
            <a:r>
              <a:rPr lang="en-US" sz="1800" dirty="0" smtClean="0"/>
              <a:t>                , to be twice the top-down weights           .</a:t>
            </a:r>
          </a:p>
          <a:p>
            <a:pPr>
              <a:buNone/>
            </a:pPr>
            <a:endParaRPr lang="en-US" sz="1800" dirty="0" smtClean="0"/>
          </a:p>
          <a:p>
            <a:pPr>
              <a:buNone/>
            </a:pPr>
            <a:endParaRPr lang="en-US" sz="1800" dirty="0" smtClean="0"/>
          </a:p>
          <a:p>
            <a:pPr>
              <a:buNone/>
            </a:pPr>
            <a:endParaRPr lang="en-US" sz="1800" dirty="0" smtClean="0"/>
          </a:p>
          <a:p>
            <a:pPr>
              <a:buNone/>
            </a:pPr>
            <a:r>
              <a:rPr lang="en-US" sz="1800" b="1" dirty="0" smtClean="0"/>
              <a:t>Step 2: </a:t>
            </a:r>
            <a:r>
              <a:rPr lang="en-US" sz="1800" dirty="0" smtClean="0"/>
              <a:t>Freeze             and use the first layer sampled features          from                               as the data for training the 2</a:t>
            </a:r>
            <a:r>
              <a:rPr lang="en-US" sz="1800" baseline="30000" dirty="0" smtClean="0"/>
              <a:t>nd</a:t>
            </a:r>
            <a:r>
              <a:rPr lang="en-US" sz="1800" dirty="0" smtClean="0"/>
              <a:t> RBM . This is a proper RBM  with weights              in both directions and obtain the reconstructions of the visible units.</a:t>
            </a:r>
          </a:p>
        </p:txBody>
      </p:sp>
      <p:graphicFrame>
        <p:nvGraphicFramePr>
          <p:cNvPr id="4" name="Object 3"/>
          <p:cNvGraphicFramePr>
            <a:graphicFrameLocks noChangeAspect="1"/>
          </p:cNvGraphicFramePr>
          <p:nvPr/>
        </p:nvGraphicFramePr>
        <p:xfrm>
          <a:off x="838200" y="2743200"/>
          <a:ext cx="533400" cy="294289"/>
        </p:xfrm>
        <a:graphic>
          <a:graphicData uri="http://schemas.openxmlformats.org/presentationml/2006/ole">
            <p:oleObj spid="_x0000_s123906" name="Equation" r:id="rId3" imgW="368280" imgH="203040" progId="Equation.3">
              <p:embed/>
            </p:oleObj>
          </a:graphicData>
        </a:graphic>
      </p:graphicFrame>
      <p:graphicFrame>
        <p:nvGraphicFramePr>
          <p:cNvPr id="123907" name="Object 3"/>
          <p:cNvGraphicFramePr>
            <a:graphicFrameLocks noChangeAspect="1"/>
          </p:cNvGraphicFramePr>
          <p:nvPr/>
        </p:nvGraphicFramePr>
        <p:xfrm>
          <a:off x="4724400" y="2743200"/>
          <a:ext cx="422275" cy="293688"/>
        </p:xfrm>
        <a:graphic>
          <a:graphicData uri="http://schemas.openxmlformats.org/presentationml/2006/ole">
            <p:oleObj spid="_x0000_s123907" name="Equation" r:id="rId4" imgW="291960" imgH="203040" progId="Equation.3">
              <p:embed/>
            </p:oleObj>
          </a:graphicData>
        </a:graphic>
      </p:graphicFrame>
      <p:graphicFrame>
        <p:nvGraphicFramePr>
          <p:cNvPr id="123908" name="Object 4"/>
          <p:cNvGraphicFramePr>
            <a:graphicFrameLocks noChangeAspect="1"/>
          </p:cNvGraphicFramePr>
          <p:nvPr/>
        </p:nvGraphicFramePr>
        <p:xfrm>
          <a:off x="1905000" y="4114800"/>
          <a:ext cx="533400" cy="293688"/>
        </p:xfrm>
        <a:graphic>
          <a:graphicData uri="http://schemas.openxmlformats.org/presentationml/2006/ole">
            <p:oleObj spid="_x0000_s123908" name="Equation" r:id="rId5" imgW="368280" imgH="203040" progId="Equation.3">
              <p:embed/>
            </p:oleObj>
          </a:graphicData>
        </a:graphic>
      </p:graphicFrame>
      <p:graphicFrame>
        <p:nvGraphicFramePr>
          <p:cNvPr id="7" name="Object 6"/>
          <p:cNvGraphicFramePr>
            <a:graphicFrameLocks noChangeAspect="1"/>
          </p:cNvGraphicFramePr>
          <p:nvPr/>
        </p:nvGraphicFramePr>
        <p:xfrm>
          <a:off x="1676400" y="4419600"/>
          <a:ext cx="381000" cy="254000"/>
        </p:xfrm>
        <a:graphic>
          <a:graphicData uri="http://schemas.openxmlformats.org/presentationml/2006/ole">
            <p:oleObj spid="_x0000_s123909" name="Equation" r:id="rId6" imgW="228600" imgH="203040" progId="Equation.3">
              <p:embed/>
            </p:oleObj>
          </a:graphicData>
        </a:graphic>
      </p:graphicFrame>
      <p:graphicFrame>
        <p:nvGraphicFramePr>
          <p:cNvPr id="8" name="Object 7"/>
          <p:cNvGraphicFramePr>
            <a:graphicFrameLocks noChangeAspect="1"/>
          </p:cNvGraphicFramePr>
          <p:nvPr/>
        </p:nvGraphicFramePr>
        <p:xfrm>
          <a:off x="2743200" y="4419600"/>
          <a:ext cx="1371600" cy="304800"/>
        </p:xfrm>
        <a:graphic>
          <a:graphicData uri="http://schemas.openxmlformats.org/presentationml/2006/ole">
            <p:oleObj spid="_x0000_s123910" name="Equation" r:id="rId7" imgW="977760" imgH="228600" progId="Equation.3">
              <p:embed/>
            </p:oleObj>
          </a:graphicData>
        </a:graphic>
      </p:graphicFrame>
      <p:graphicFrame>
        <p:nvGraphicFramePr>
          <p:cNvPr id="123911" name="Object 7"/>
          <p:cNvGraphicFramePr>
            <a:graphicFrameLocks noChangeAspect="1"/>
          </p:cNvGraphicFramePr>
          <p:nvPr/>
        </p:nvGraphicFramePr>
        <p:xfrm>
          <a:off x="1676400" y="4953000"/>
          <a:ext cx="550862" cy="293688"/>
        </p:xfrm>
        <a:graphic>
          <a:graphicData uri="http://schemas.openxmlformats.org/presentationml/2006/ole">
            <p:oleObj spid="_x0000_s123911" name="Equation" r:id="rId8" imgW="380880" imgH="203040" progId="Equation.3">
              <p:embed/>
            </p:oleObj>
          </a:graphicData>
        </a:graphic>
      </p:graphicFrame>
      <p:pic>
        <p:nvPicPr>
          <p:cNvPr id="123912" name="Picture 8" descr="C:\Users\SUMANTH C\Desktop\Picture3.png"/>
          <p:cNvPicPr>
            <a:picLocks noChangeAspect="1" noChangeArrowheads="1"/>
          </p:cNvPicPr>
          <p:nvPr/>
        </p:nvPicPr>
        <p:blipFill>
          <a:blip r:embed="rId9"/>
          <a:srcRect/>
          <a:stretch>
            <a:fillRect/>
          </a:stretch>
        </p:blipFill>
        <p:spPr bwMode="auto">
          <a:xfrm>
            <a:off x="5686425" y="1295400"/>
            <a:ext cx="3457575" cy="4791075"/>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28600"/>
            <a:ext cx="5257800" cy="4525963"/>
          </a:xfrm>
        </p:spPr>
        <p:txBody>
          <a:bodyPr>
            <a:normAutofit lnSpcReduction="10000"/>
          </a:bodyPr>
          <a:lstStyle/>
          <a:p>
            <a:pPr>
              <a:buNone/>
            </a:pPr>
            <a:r>
              <a:rPr lang="en-US" sz="1800" b="1" dirty="0" smtClean="0"/>
              <a:t>Step 3 : </a:t>
            </a:r>
            <a:r>
              <a:rPr lang="en-US" sz="1800" dirty="0" smtClean="0"/>
              <a:t>Freeze             and use the first layer sampled features          from                                          as the data for training the 2</a:t>
            </a:r>
            <a:r>
              <a:rPr lang="en-US" sz="1800" baseline="30000" dirty="0" smtClean="0"/>
              <a:t>nd</a:t>
            </a:r>
            <a:r>
              <a:rPr lang="en-US" sz="1800" dirty="0" smtClean="0"/>
              <a:t> RBM . This is a proper RBM  with weights              in both directions and obtain the reconstructions of the visible units.</a:t>
            </a:r>
          </a:p>
          <a:p>
            <a:pPr>
              <a:buNone/>
            </a:pPr>
            <a:endParaRPr lang="en-US" sz="1800" dirty="0" smtClean="0"/>
          </a:p>
          <a:p>
            <a:pPr>
              <a:buNone/>
            </a:pPr>
            <a:r>
              <a:rPr lang="en-US" sz="1800" b="1" dirty="0" smtClean="0"/>
              <a:t>Step 4:</a:t>
            </a:r>
            <a:r>
              <a:rPr lang="en-US" sz="1800" dirty="0" smtClean="0"/>
              <a:t> Proceed recursively </a:t>
            </a:r>
            <a:r>
              <a:rPr lang="en-US" sz="1800" dirty="0" err="1" smtClean="0"/>
              <a:t>upto</a:t>
            </a:r>
            <a:r>
              <a:rPr lang="en-US" sz="1800" dirty="0" smtClean="0"/>
              <a:t> layers L-1.</a:t>
            </a:r>
          </a:p>
          <a:p>
            <a:pPr>
              <a:buNone/>
            </a:pPr>
            <a:endParaRPr lang="en-US" sz="1800" dirty="0" smtClean="0"/>
          </a:p>
          <a:p>
            <a:pPr>
              <a:buNone/>
            </a:pPr>
            <a:r>
              <a:rPr lang="en-US" sz="1800" b="1" dirty="0" smtClean="0"/>
              <a:t>Step 5 : </a:t>
            </a:r>
            <a:r>
              <a:rPr lang="en-US" sz="1800" dirty="0" smtClean="0"/>
              <a:t>Train the top level RBM using one –step contrastive divergence with reconstructions of the visible vectors. During learning, constrain the bottom-up weights to be           , to be half of the top-down weights              .</a:t>
            </a:r>
          </a:p>
          <a:p>
            <a:pPr>
              <a:buNone/>
            </a:pPr>
            <a:endParaRPr lang="en-US" sz="1800" dirty="0" smtClean="0"/>
          </a:p>
          <a:p>
            <a:pPr>
              <a:buNone/>
            </a:pPr>
            <a:r>
              <a:rPr lang="en-US" sz="1800" b="1" dirty="0" smtClean="0"/>
              <a:t>Step 6 : </a:t>
            </a:r>
            <a:r>
              <a:rPr lang="en-US" sz="1800" dirty="0" smtClean="0"/>
              <a:t>Use all the weights to compose a Deep  Boltzmann Machine</a:t>
            </a:r>
          </a:p>
          <a:p>
            <a:pPr>
              <a:buNone/>
            </a:pPr>
            <a:endParaRPr lang="en-US" sz="1800" dirty="0" smtClean="0"/>
          </a:p>
          <a:p>
            <a:pPr>
              <a:buNone/>
            </a:pPr>
            <a:endParaRPr lang="en-US" sz="1800" dirty="0" smtClean="0"/>
          </a:p>
        </p:txBody>
      </p:sp>
      <p:graphicFrame>
        <p:nvGraphicFramePr>
          <p:cNvPr id="5" name="Object 4"/>
          <p:cNvGraphicFramePr>
            <a:graphicFrameLocks noChangeAspect="1"/>
          </p:cNvGraphicFramePr>
          <p:nvPr/>
        </p:nvGraphicFramePr>
        <p:xfrm>
          <a:off x="1905000" y="228600"/>
          <a:ext cx="550862" cy="293688"/>
        </p:xfrm>
        <a:graphic>
          <a:graphicData uri="http://schemas.openxmlformats.org/presentationml/2006/ole">
            <p:oleObj spid="_x0000_s124930" name="Equation" r:id="rId3" imgW="380880" imgH="203040" progId="Equation.3">
              <p:embed/>
            </p:oleObj>
          </a:graphicData>
        </a:graphic>
      </p:graphicFrame>
      <p:graphicFrame>
        <p:nvGraphicFramePr>
          <p:cNvPr id="8" name="Object 7"/>
          <p:cNvGraphicFramePr>
            <a:graphicFrameLocks noChangeAspect="1"/>
          </p:cNvGraphicFramePr>
          <p:nvPr/>
        </p:nvGraphicFramePr>
        <p:xfrm>
          <a:off x="1600200" y="533400"/>
          <a:ext cx="423862" cy="254000"/>
        </p:xfrm>
        <a:graphic>
          <a:graphicData uri="http://schemas.openxmlformats.org/presentationml/2006/ole">
            <p:oleObj spid="_x0000_s124933" name="Equation" r:id="rId4" imgW="253800" imgH="203040" progId="Equation.3">
              <p:embed/>
            </p:oleObj>
          </a:graphicData>
        </a:graphic>
      </p:graphicFrame>
      <p:graphicFrame>
        <p:nvGraphicFramePr>
          <p:cNvPr id="9" name="Object 8"/>
          <p:cNvGraphicFramePr>
            <a:graphicFrameLocks noChangeAspect="1"/>
          </p:cNvGraphicFramePr>
          <p:nvPr/>
        </p:nvGraphicFramePr>
        <p:xfrm>
          <a:off x="2590800" y="457200"/>
          <a:ext cx="2133600" cy="304800"/>
        </p:xfrm>
        <a:graphic>
          <a:graphicData uri="http://schemas.openxmlformats.org/presentationml/2006/ole">
            <p:oleObj spid="_x0000_s124934" name="Equation" r:id="rId5" imgW="1384200" imgH="228600" progId="Equation.3">
              <p:embed/>
            </p:oleObj>
          </a:graphicData>
        </a:graphic>
      </p:graphicFrame>
      <p:graphicFrame>
        <p:nvGraphicFramePr>
          <p:cNvPr id="10" name="Object 7"/>
          <p:cNvGraphicFramePr>
            <a:graphicFrameLocks noChangeAspect="1"/>
          </p:cNvGraphicFramePr>
          <p:nvPr/>
        </p:nvGraphicFramePr>
        <p:xfrm>
          <a:off x="2590800" y="990600"/>
          <a:ext cx="550862" cy="293688"/>
        </p:xfrm>
        <a:graphic>
          <a:graphicData uri="http://schemas.openxmlformats.org/presentationml/2006/ole">
            <p:oleObj spid="_x0000_s124935" name="Equation" r:id="rId6" imgW="380880" imgH="203040" progId="Equation.3">
              <p:embed/>
            </p:oleObj>
          </a:graphicData>
        </a:graphic>
      </p:graphicFrame>
      <p:graphicFrame>
        <p:nvGraphicFramePr>
          <p:cNvPr id="11" name="Object 10"/>
          <p:cNvGraphicFramePr>
            <a:graphicFrameLocks noChangeAspect="1"/>
          </p:cNvGraphicFramePr>
          <p:nvPr/>
        </p:nvGraphicFramePr>
        <p:xfrm>
          <a:off x="3200400" y="3200400"/>
          <a:ext cx="457200" cy="304800"/>
        </p:xfrm>
        <a:graphic>
          <a:graphicData uri="http://schemas.openxmlformats.org/presentationml/2006/ole">
            <p:oleObj spid="_x0000_s124936" name="Equation" r:id="rId7" imgW="317160" imgH="203040" progId="Equation.3">
              <p:embed/>
            </p:oleObj>
          </a:graphicData>
        </a:graphic>
      </p:graphicFrame>
      <p:graphicFrame>
        <p:nvGraphicFramePr>
          <p:cNvPr id="14" name="Object 13"/>
          <p:cNvGraphicFramePr>
            <a:graphicFrameLocks noChangeAspect="1"/>
          </p:cNvGraphicFramePr>
          <p:nvPr/>
        </p:nvGraphicFramePr>
        <p:xfrm>
          <a:off x="2590800" y="3429000"/>
          <a:ext cx="609600" cy="304800"/>
        </p:xfrm>
        <a:graphic>
          <a:graphicData uri="http://schemas.openxmlformats.org/presentationml/2006/ole">
            <p:oleObj spid="_x0000_s124939" name="Equation" r:id="rId8" imgW="393480" imgH="203040" progId="Equation.3">
              <p:embed/>
            </p:oleObj>
          </a:graphicData>
        </a:graphic>
      </p:graphicFrame>
      <p:pic>
        <p:nvPicPr>
          <p:cNvPr id="16" name="Picture 8" descr="C:\Users\SUMANTH C\Desktop\Picture3.png"/>
          <p:cNvPicPr>
            <a:picLocks noChangeAspect="1" noChangeArrowheads="1"/>
          </p:cNvPicPr>
          <p:nvPr/>
        </p:nvPicPr>
        <p:blipFill>
          <a:blip r:embed="rId9"/>
          <a:srcRect/>
          <a:stretch>
            <a:fillRect/>
          </a:stretch>
        </p:blipFill>
        <p:spPr bwMode="auto">
          <a:xfrm>
            <a:off x="5686425" y="0"/>
            <a:ext cx="3457575" cy="52578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2"/>
          <p:cNvSpPr>
            <a:spLocks noGrp="1"/>
          </p:cNvSpPr>
          <p:nvPr>
            <p:ph idx="1"/>
          </p:nvPr>
        </p:nvSpPr>
        <p:spPr>
          <a:xfrm>
            <a:off x="457200" y="1600200"/>
            <a:ext cx="8229600" cy="4525963"/>
          </a:xfrm>
        </p:spPr>
        <p:txBody>
          <a:bodyPr>
            <a:normAutofit lnSpcReduction="10000"/>
          </a:bodyPr>
          <a:lstStyle/>
          <a:p>
            <a:r>
              <a:rPr lang="en-US" sz="2800" dirty="0" smtClean="0">
                <a:hlinkClick r:id="rId2"/>
              </a:rPr>
              <a:t>A Learning Algorithm for Boltzmann Machines – David H Ackley, Geoffrey Hinton, Terrence J </a:t>
            </a:r>
            <a:r>
              <a:rPr lang="en-US" sz="2800" dirty="0" err="1" smtClean="0">
                <a:hlinkClick r:id="rId2"/>
              </a:rPr>
              <a:t>Sejnowski</a:t>
            </a:r>
            <a:r>
              <a:rPr lang="en-US" sz="2800" dirty="0" smtClean="0">
                <a:hlinkClick r:id="rId2"/>
              </a:rPr>
              <a:t> </a:t>
            </a:r>
          </a:p>
          <a:p>
            <a:r>
              <a:rPr lang="en-US" sz="2800" dirty="0" smtClean="0">
                <a:hlinkClick r:id="rId2"/>
              </a:rPr>
              <a:t>https://www.cs.toronto.edu/~hinton/absps/guideTR.pdf</a:t>
            </a:r>
            <a:endParaRPr lang="en-US" sz="2800" dirty="0" smtClean="0"/>
          </a:p>
          <a:p>
            <a:r>
              <a:rPr lang="en-US" sz="2800" dirty="0" smtClean="0">
                <a:hlinkClick r:id="rId3"/>
              </a:rPr>
              <a:t>https://www.cs.toronto.edu/~hinton/csc2535/notes/lec4new.pdf</a:t>
            </a:r>
            <a:endParaRPr lang="en-US" sz="2800" dirty="0" smtClean="0"/>
          </a:p>
          <a:p>
            <a:r>
              <a:rPr lang="en-US" sz="2800" dirty="0" smtClean="0">
                <a:hlinkClick r:id="rId4"/>
              </a:rPr>
              <a:t>https://www.youtube.com/watch?v=JvF3gninXi8</a:t>
            </a:r>
            <a:endParaRPr lang="en-US" sz="2800" dirty="0" smtClean="0"/>
          </a:p>
          <a:p>
            <a:r>
              <a:rPr lang="en-US" sz="2800" dirty="0" smtClean="0">
                <a:hlinkClick r:id="rId5"/>
              </a:rPr>
              <a:t>https://uwaterloo.ca/data-analytics/sites/ca.data-analytics/files/uploads/files/dbn2.pdf</a:t>
            </a:r>
            <a:endParaRPr lang="en-US" sz="2800" dirty="0" smtClean="0"/>
          </a:p>
          <a:p>
            <a:pPr>
              <a:buNone/>
            </a:pPr>
            <a:endParaRPr lang="en-US" sz="2800" dirty="0" smtClean="0"/>
          </a:p>
          <a:p>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33400" y="533400"/>
            <a:ext cx="8347165"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81000" y="2971800"/>
            <a:ext cx="8458200" cy="3416300"/>
          </a:xfrm>
          <a:prstGeom prst="rect">
            <a:avLst/>
          </a:prstGeom>
          <a:noFill/>
          <a:ln w="9525">
            <a:noFill/>
            <a:miter lim="800000"/>
            <a:headEnd/>
            <a:tailEnd/>
          </a:ln>
        </p:spPr>
      </p:pic>
      <p:pic>
        <p:nvPicPr>
          <p:cNvPr id="5" name="Picture 2" descr="C:\Users\SUMANTH C\Desktop\a21.png"/>
          <p:cNvPicPr>
            <a:picLocks noChangeAspect="1" noChangeArrowheads="1"/>
          </p:cNvPicPr>
          <p:nvPr/>
        </p:nvPicPr>
        <p:blipFill>
          <a:blip r:embed="rId3"/>
          <a:srcRect/>
          <a:stretch>
            <a:fillRect/>
          </a:stretch>
        </p:blipFill>
        <p:spPr bwMode="auto">
          <a:xfrm>
            <a:off x="2971800" y="228600"/>
            <a:ext cx="3859997" cy="2743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Training a Boltzmann Machine</a:t>
            </a:r>
            <a:endParaRPr lang="en-US" dirty="0">
              <a:solidFill>
                <a:schemeClr val="tx2"/>
              </a:solidFill>
            </a:endParaRPr>
          </a:p>
        </p:txBody>
      </p:sp>
      <p:sp>
        <p:nvSpPr>
          <p:cNvPr id="4" name="TextBox 3"/>
          <p:cNvSpPr txBox="1"/>
          <p:nvPr/>
        </p:nvSpPr>
        <p:spPr>
          <a:xfrm>
            <a:off x="152400" y="1371600"/>
            <a:ext cx="8839200" cy="4801314"/>
          </a:xfrm>
          <a:prstGeom prst="rect">
            <a:avLst/>
          </a:prstGeom>
          <a:noFill/>
        </p:spPr>
        <p:txBody>
          <a:bodyPr wrap="square" rtlCol="0">
            <a:spAutoFit/>
          </a:bodyPr>
          <a:lstStyle/>
          <a:p>
            <a:endParaRPr lang="en-US" sz="2400" dirty="0" smtClean="0"/>
          </a:p>
          <a:p>
            <a:r>
              <a:rPr lang="en-US" sz="2400" dirty="0" smtClean="0"/>
              <a:t>There are two phases to Boltzmann machine training :</a:t>
            </a:r>
          </a:p>
          <a:p>
            <a:endParaRPr lang="en-US" sz="2400" dirty="0" smtClean="0"/>
          </a:p>
          <a:p>
            <a:pPr marL="457200" indent="-457200">
              <a:buFont typeface="+mj-lt"/>
              <a:buAutoNum type="arabicPeriod"/>
            </a:pPr>
            <a:r>
              <a:rPr lang="en-US" sz="2400" dirty="0" smtClean="0"/>
              <a:t>One is the </a:t>
            </a:r>
            <a:r>
              <a:rPr lang="en-US" sz="2400" dirty="0" smtClean="0">
                <a:solidFill>
                  <a:srgbClr val="00B050"/>
                </a:solidFill>
              </a:rPr>
              <a:t>"positive“ phase where the visible units' states are clamped to a particular binary state vector </a:t>
            </a:r>
            <a:r>
              <a:rPr lang="en-US" sz="2400" dirty="0" smtClean="0"/>
              <a:t>from the training set denoted by </a:t>
            </a:r>
            <a:r>
              <a:rPr lang="en-US" sz="2400" i="1" dirty="0" smtClean="0"/>
              <a:t>P</a:t>
            </a:r>
            <a:r>
              <a:rPr lang="en-US" sz="2400" i="1" baseline="30000" dirty="0" smtClean="0"/>
              <a:t>+</a:t>
            </a:r>
            <a:r>
              <a:rPr lang="en-US" sz="2400" i="1" dirty="0" smtClean="0"/>
              <a:t>(</a:t>
            </a:r>
            <a:r>
              <a:rPr lang="en-US" sz="2400" i="1" dirty="0" err="1" smtClean="0"/>
              <a:t>V</a:t>
            </a:r>
            <a:r>
              <a:rPr lang="en-US" sz="2400" i="1" baseline="-25000" dirty="0" err="1" smtClean="0"/>
              <a:t>α</a:t>
            </a:r>
            <a:r>
              <a:rPr lang="en-US" sz="2400" i="1" dirty="0" smtClean="0"/>
              <a:t>)  </a:t>
            </a:r>
            <a:r>
              <a:rPr lang="en-US" sz="2400" dirty="0" smtClean="0"/>
              <a:t>where </a:t>
            </a:r>
            <a:r>
              <a:rPr lang="en-US" sz="2400" i="1" dirty="0" err="1" smtClean="0"/>
              <a:t>V</a:t>
            </a:r>
            <a:r>
              <a:rPr lang="en-US" sz="2400" i="1" baseline="-25000" dirty="0" err="1" smtClean="0"/>
              <a:t>α</a:t>
            </a:r>
            <a:r>
              <a:rPr lang="en-US" sz="2400" i="1" baseline="-25000" dirty="0" smtClean="0"/>
              <a:t> </a:t>
            </a:r>
            <a:r>
              <a:rPr lang="en-US" sz="2400" i="1" dirty="0" smtClean="0"/>
              <a:t> </a:t>
            </a:r>
            <a:r>
              <a:rPr lang="en-US" sz="2400" dirty="0" smtClean="0"/>
              <a:t>denotes a vector over the visible units.</a:t>
            </a:r>
          </a:p>
          <a:p>
            <a:pPr marL="457200" indent="-457200"/>
            <a:r>
              <a:rPr lang="en-US" sz="2400" dirty="0" smtClean="0"/>
              <a:t> </a:t>
            </a:r>
          </a:p>
          <a:p>
            <a:pPr marL="457200" indent="-457200"/>
            <a:r>
              <a:rPr lang="en-US" sz="2400" dirty="0" smtClean="0"/>
              <a:t>2.   </a:t>
            </a:r>
            <a:r>
              <a:rPr lang="en-US" sz="2400" dirty="0" smtClean="0">
                <a:solidFill>
                  <a:srgbClr val="00B050"/>
                </a:solidFill>
              </a:rPr>
              <a:t>The other is the "negative" phase where the network is allowed to run freely, </a:t>
            </a:r>
            <a:r>
              <a:rPr lang="en-US" sz="2400" dirty="0" smtClean="0"/>
              <a:t>i.e. no units have their state determined by external data denoted by </a:t>
            </a:r>
            <a:r>
              <a:rPr lang="en-US" sz="2400" i="1" dirty="0" smtClean="0"/>
              <a:t>P</a:t>
            </a:r>
            <a:r>
              <a:rPr lang="en-US" sz="2400" i="1" baseline="30000" dirty="0" smtClean="0"/>
              <a:t>−</a:t>
            </a:r>
            <a:r>
              <a:rPr lang="en-US" sz="2400" i="1" dirty="0" smtClean="0"/>
              <a:t>(</a:t>
            </a:r>
            <a:r>
              <a:rPr lang="en-US" sz="2400" i="1" dirty="0" err="1" smtClean="0"/>
              <a:t>V</a:t>
            </a:r>
            <a:r>
              <a:rPr lang="en-US" sz="2400" i="1" baseline="-25000" dirty="0" err="1" smtClean="0"/>
              <a:t>α</a:t>
            </a:r>
            <a:r>
              <a:rPr lang="en-US" sz="2400" i="1" dirty="0" smtClean="0"/>
              <a:t>).</a:t>
            </a:r>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solidFill>
                  <a:schemeClr val="tx2"/>
                </a:solidFill>
              </a:rPr>
              <a:t>Training a Boltzmann Machine</a:t>
            </a:r>
            <a:endParaRPr lang="ru-RU" dirty="0"/>
          </a:p>
        </p:txBody>
      </p:sp>
      <p:sp>
        <p:nvSpPr>
          <p:cNvPr id="8196" name="Rectangle 4"/>
          <p:cNvSpPr>
            <a:spLocks noChangeArrowheads="1"/>
          </p:cNvSpPr>
          <p:nvPr/>
        </p:nvSpPr>
        <p:spPr bwMode="auto">
          <a:xfrm>
            <a:off x="533400" y="1371600"/>
            <a:ext cx="7935699" cy="461665"/>
          </a:xfrm>
          <a:prstGeom prst="rect">
            <a:avLst/>
          </a:prstGeom>
          <a:noFill/>
          <a:ln w="9525">
            <a:noFill/>
            <a:miter lim="800000"/>
            <a:headEnd/>
            <a:tailEnd/>
          </a:ln>
          <a:effectLst/>
        </p:spPr>
        <p:txBody>
          <a:bodyPr wrap="none" anchor="ctr">
            <a:spAutoFit/>
          </a:bodyPr>
          <a:lstStyle/>
          <a:p>
            <a:r>
              <a:rPr lang="en-US" sz="2400" dirty="0" smtClean="0"/>
              <a:t>The </a:t>
            </a:r>
            <a:r>
              <a:rPr lang="en-US" sz="2400" dirty="0"/>
              <a:t>cost function </a:t>
            </a:r>
            <a:r>
              <a:rPr lang="en-US" sz="2400" dirty="0" smtClean="0"/>
              <a:t>used </a:t>
            </a:r>
            <a:r>
              <a:rPr lang="en-US" sz="2400" dirty="0"/>
              <a:t>for Boltzmann machines, </a:t>
            </a:r>
            <a:r>
              <a:rPr lang="en-US" sz="2400" i="1" dirty="0"/>
              <a:t>G</a:t>
            </a:r>
            <a:r>
              <a:rPr lang="en-US" sz="2400" dirty="0"/>
              <a:t>, is given as:</a:t>
            </a:r>
          </a:p>
        </p:txBody>
      </p:sp>
      <p:pic>
        <p:nvPicPr>
          <p:cNvPr id="8197" name="Picture 5" descr="71b8c7b08ad7d752d993aec935b30b71"/>
          <p:cNvPicPr>
            <a:picLocks noChangeAspect="1" noChangeArrowheads="1"/>
          </p:cNvPicPr>
          <p:nvPr/>
        </p:nvPicPr>
        <p:blipFill>
          <a:blip r:embed="rId2"/>
          <a:srcRect/>
          <a:stretch>
            <a:fillRect/>
          </a:stretch>
        </p:blipFill>
        <p:spPr bwMode="auto">
          <a:xfrm>
            <a:off x="2819400" y="1905000"/>
            <a:ext cx="3384550" cy="936625"/>
          </a:xfrm>
          <a:prstGeom prst="rect">
            <a:avLst/>
          </a:prstGeom>
          <a:noFill/>
        </p:spPr>
      </p:pic>
      <p:sp>
        <p:nvSpPr>
          <p:cNvPr id="9" name="Rectangle 4"/>
          <p:cNvSpPr>
            <a:spLocks noChangeArrowheads="1"/>
          </p:cNvSpPr>
          <p:nvPr/>
        </p:nvSpPr>
        <p:spPr bwMode="auto">
          <a:xfrm>
            <a:off x="304800" y="2971800"/>
            <a:ext cx="8839200" cy="4524315"/>
          </a:xfrm>
          <a:prstGeom prst="rect">
            <a:avLst/>
          </a:prstGeom>
          <a:noFill/>
          <a:ln w="9525">
            <a:noFill/>
            <a:miter lim="800000"/>
            <a:headEnd/>
            <a:tailEnd/>
          </a:ln>
          <a:effectLst/>
        </p:spPr>
        <p:txBody>
          <a:bodyPr wrap="square" anchor="ctr">
            <a:spAutoFit/>
          </a:bodyPr>
          <a:lstStyle/>
          <a:p>
            <a:r>
              <a:rPr lang="en-US" sz="2400" dirty="0"/>
              <a:t>This cost function would seem to be complicated to perform gradient </a:t>
            </a:r>
            <a:r>
              <a:rPr lang="en-US" sz="2400" dirty="0" smtClean="0"/>
              <a:t>descent with</a:t>
            </a:r>
            <a:r>
              <a:rPr lang="en-US" sz="2400" dirty="0"/>
              <a:t>. </a:t>
            </a:r>
            <a:r>
              <a:rPr lang="en-US" sz="2400" dirty="0" err="1"/>
              <a:t>Suprisingly</a:t>
            </a:r>
            <a:r>
              <a:rPr lang="en-US" sz="2400" dirty="0"/>
              <a:t> though, the gradient with respect to a given weight, </a:t>
            </a:r>
            <a:r>
              <a:rPr lang="en-US" sz="2400" i="1" dirty="0" err="1" smtClean="0"/>
              <a:t>w</a:t>
            </a:r>
            <a:r>
              <a:rPr lang="en-US" sz="2400" i="1" baseline="-25000" dirty="0" err="1" smtClean="0"/>
              <a:t>ij</a:t>
            </a:r>
            <a:r>
              <a:rPr lang="en-US" sz="2400" dirty="0" err="1" smtClean="0"/>
              <a:t>,at</a:t>
            </a:r>
            <a:r>
              <a:rPr lang="en-US" sz="2400" dirty="0" smtClean="0"/>
              <a:t> thermal equilibrium is </a:t>
            </a:r>
            <a:r>
              <a:rPr lang="en-US" sz="2400" dirty="0"/>
              <a:t>given by the very simple equation</a:t>
            </a:r>
            <a:r>
              <a:rPr lang="en-US" sz="2400" dirty="0" smtClean="0"/>
              <a:t>:</a:t>
            </a:r>
          </a:p>
          <a:p>
            <a:endParaRPr lang="en-US" sz="2400" dirty="0" smtClean="0"/>
          </a:p>
          <a:p>
            <a:endParaRPr lang="en-US" sz="2400" dirty="0" smtClean="0"/>
          </a:p>
          <a:p>
            <a:r>
              <a:rPr lang="en-US" sz="2400" dirty="0" smtClean="0"/>
              <a:t>         is the probability of  both the units </a:t>
            </a:r>
            <a:r>
              <a:rPr lang="en-US" sz="2400" dirty="0" err="1" smtClean="0"/>
              <a:t>i</a:t>
            </a:r>
            <a:r>
              <a:rPr lang="en-US" sz="2400" dirty="0" smtClean="0"/>
              <a:t> and j being on the positive phase.</a:t>
            </a:r>
          </a:p>
          <a:p>
            <a:r>
              <a:rPr lang="en-US" sz="2400" dirty="0" smtClean="0"/>
              <a:t>         is the probability of  both the units </a:t>
            </a:r>
            <a:r>
              <a:rPr lang="en-US" sz="2400" dirty="0" err="1" smtClean="0"/>
              <a:t>i</a:t>
            </a:r>
            <a:r>
              <a:rPr lang="en-US" sz="2400" dirty="0" smtClean="0"/>
              <a:t> and j being on the negative phase.</a:t>
            </a:r>
          </a:p>
          <a:p>
            <a:endParaRPr lang="en-US" sz="2400" dirty="0" smtClean="0"/>
          </a:p>
          <a:p>
            <a:r>
              <a:rPr lang="en-US" sz="2400" dirty="0" smtClean="0"/>
              <a:t> </a:t>
            </a:r>
            <a:endParaRPr lang="en-US" sz="2400" dirty="0"/>
          </a:p>
        </p:txBody>
      </p:sp>
      <p:pic>
        <p:nvPicPr>
          <p:cNvPr id="10" name="Picture 5" descr="6cf97cb161146947308500ae1503db71"/>
          <p:cNvPicPr>
            <a:picLocks noChangeAspect="1" noChangeArrowheads="1"/>
          </p:cNvPicPr>
          <p:nvPr/>
        </p:nvPicPr>
        <p:blipFill>
          <a:blip r:embed="rId3"/>
          <a:srcRect/>
          <a:stretch>
            <a:fillRect/>
          </a:stretch>
        </p:blipFill>
        <p:spPr bwMode="auto">
          <a:xfrm>
            <a:off x="3276600" y="4267200"/>
            <a:ext cx="2447925" cy="742950"/>
          </a:xfrm>
          <a:prstGeom prst="rect">
            <a:avLst/>
          </a:prstGeom>
          <a:noFill/>
        </p:spPr>
      </p:pic>
      <p:pic>
        <p:nvPicPr>
          <p:cNvPr id="12" name="Picture 7" descr="p_{ij}^{+}"/>
          <p:cNvPicPr>
            <a:picLocks noChangeAspect="1" noChangeArrowheads="1"/>
          </p:cNvPicPr>
          <p:nvPr/>
        </p:nvPicPr>
        <p:blipFill>
          <a:blip r:embed="rId4"/>
          <a:srcRect/>
          <a:stretch>
            <a:fillRect/>
          </a:stretch>
        </p:blipFill>
        <p:spPr bwMode="auto">
          <a:xfrm>
            <a:off x="533400" y="5181600"/>
            <a:ext cx="415925" cy="431800"/>
          </a:xfrm>
          <a:prstGeom prst="rect">
            <a:avLst/>
          </a:prstGeom>
          <a:noFill/>
        </p:spPr>
      </p:pic>
      <p:pic>
        <p:nvPicPr>
          <p:cNvPr id="13" name="Picture 8" descr="p_{ij}^{-}"/>
          <p:cNvPicPr>
            <a:picLocks noChangeAspect="1" noChangeArrowheads="1"/>
          </p:cNvPicPr>
          <p:nvPr/>
        </p:nvPicPr>
        <p:blipFill>
          <a:blip r:embed="rId5"/>
          <a:srcRect/>
          <a:stretch>
            <a:fillRect/>
          </a:stretch>
        </p:blipFill>
        <p:spPr bwMode="auto">
          <a:xfrm>
            <a:off x="457200" y="5867400"/>
            <a:ext cx="415925" cy="431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Algorithm for Boltzmann Machine</a:t>
            </a:r>
            <a:endParaRPr lang="en-US" dirty="0"/>
          </a:p>
        </p:txBody>
      </p:sp>
      <p:pic>
        <p:nvPicPr>
          <p:cNvPr id="5" name="Picture 4"/>
          <p:cNvPicPr>
            <a:picLocks noChangeAspect="1" noChangeArrowheads="1"/>
          </p:cNvPicPr>
          <p:nvPr/>
        </p:nvPicPr>
        <p:blipFill>
          <a:blip r:embed="rId2"/>
          <a:srcRect/>
          <a:stretch>
            <a:fillRect/>
          </a:stretch>
        </p:blipFill>
        <p:spPr bwMode="auto">
          <a:xfrm>
            <a:off x="0" y="838200"/>
            <a:ext cx="6629401" cy="5638800"/>
          </a:xfrm>
          <a:prstGeom prst="rect">
            <a:avLst/>
          </a:prstGeom>
          <a:noFill/>
          <a:ln w="9525">
            <a:noFill/>
            <a:miter lim="800000"/>
            <a:headEnd/>
            <a:tailEnd/>
          </a:ln>
          <a:effectLst/>
        </p:spPr>
      </p:pic>
      <p:pic>
        <p:nvPicPr>
          <p:cNvPr id="4" name="Picture 2" descr="C:\Users\SUMANTH C\Desktop\a21.png"/>
          <p:cNvPicPr>
            <a:picLocks noChangeAspect="1" noChangeArrowheads="1"/>
          </p:cNvPicPr>
          <p:nvPr/>
        </p:nvPicPr>
        <p:blipFill>
          <a:blip r:embed="rId3"/>
          <a:srcRect/>
          <a:stretch>
            <a:fillRect/>
          </a:stretch>
        </p:blipFill>
        <p:spPr bwMode="auto">
          <a:xfrm>
            <a:off x="6629400" y="1066800"/>
            <a:ext cx="2514600" cy="178706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1891</Words>
  <Application>Microsoft Office PowerPoint</Application>
  <PresentationFormat>On-screen Show (4:3)</PresentationFormat>
  <Paragraphs>253</Paragraphs>
  <Slides>43</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Equation</vt:lpstr>
      <vt:lpstr>Boltzmann Machine</vt:lpstr>
      <vt:lpstr>Slide 2</vt:lpstr>
      <vt:lpstr>Slide 3</vt:lpstr>
      <vt:lpstr>Introduction To Boltzmann Machine </vt:lpstr>
      <vt:lpstr>Slide 5</vt:lpstr>
      <vt:lpstr>Slide 6</vt:lpstr>
      <vt:lpstr>Training a Boltzmann Machine</vt:lpstr>
      <vt:lpstr>Training a Boltzmann Machine</vt:lpstr>
      <vt:lpstr>Algorithm for Boltzmann Machine</vt:lpstr>
      <vt:lpstr>Numerical Illustration</vt:lpstr>
      <vt:lpstr>Restricted Boltzmann Machine</vt:lpstr>
      <vt:lpstr> Restricted Boltzmann Machines with one hidden layer </vt:lpstr>
      <vt:lpstr>The Energy of a joint configuration (ignoring terms to do with biases)</vt:lpstr>
      <vt:lpstr>Weights  Energies  Probabilities</vt:lpstr>
      <vt:lpstr>A picture of the maximum likelihood learning algorithm for an RBM</vt:lpstr>
      <vt:lpstr>A quick way to learn an RBM ( Contrastive Divergence )</vt:lpstr>
      <vt:lpstr>Derivation of probabilities in terms of sigmoidal function using the energy equation  of joint configuration of visible and hidden neurons</vt:lpstr>
      <vt:lpstr>Slide 18</vt:lpstr>
      <vt:lpstr>Slide 19</vt:lpstr>
      <vt:lpstr>Slide 20</vt:lpstr>
      <vt:lpstr>Algorithm for Restricted Boltzmann Machine with one hidden layer</vt:lpstr>
      <vt:lpstr>Numerical Illustration</vt:lpstr>
      <vt:lpstr>Slide 23</vt:lpstr>
      <vt:lpstr>Slide 24</vt:lpstr>
      <vt:lpstr>Slide 25</vt:lpstr>
      <vt:lpstr>Slide 26</vt:lpstr>
      <vt:lpstr>Slide 27</vt:lpstr>
      <vt:lpstr>Slide 28</vt:lpstr>
      <vt:lpstr>Slide 29</vt:lpstr>
      <vt:lpstr>Slide 30</vt:lpstr>
      <vt:lpstr>Stacking Restricted Boltzmann Machines</vt:lpstr>
      <vt:lpstr>Stacking Restricted Boltzmann Machines</vt:lpstr>
      <vt:lpstr>The overall model produced by composing two RBM’s</vt:lpstr>
      <vt:lpstr>The generative model</vt:lpstr>
      <vt:lpstr>Why does stacking RBM’s produce this kind of generative model?</vt:lpstr>
      <vt:lpstr>How an RBM defines the probabilities of hidden and visible vectors</vt:lpstr>
      <vt:lpstr>Back-fitting</vt:lpstr>
      <vt:lpstr>Slide 38</vt:lpstr>
      <vt:lpstr>Slide 39</vt:lpstr>
      <vt:lpstr>Deep Boltzmann Machine ( DBM )</vt:lpstr>
      <vt:lpstr>Algorithm for Deep Boltzmann Machine</vt:lpstr>
      <vt:lpstr>Slide 42</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Restricted Boltzmann Machine</dc:title>
  <dc:creator>SUMANTH C</dc:creator>
  <cp:lastModifiedBy>SUMANTH C</cp:lastModifiedBy>
  <cp:revision>73</cp:revision>
  <dcterms:created xsi:type="dcterms:W3CDTF">2006-08-16T00:00:00Z</dcterms:created>
  <dcterms:modified xsi:type="dcterms:W3CDTF">2017-10-18T05:45:28Z</dcterms:modified>
</cp:coreProperties>
</file>