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3" r:id="rId2"/>
    <p:sldId id="294" r:id="rId3"/>
    <p:sldId id="295" r:id="rId4"/>
    <p:sldId id="296" r:id="rId5"/>
    <p:sldId id="298" r:id="rId6"/>
    <p:sldId id="297"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7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0"/>
  </p:normalViewPr>
  <p:slideViewPr>
    <p:cSldViewPr>
      <p:cViewPr>
        <p:scale>
          <a:sx n="75" d="100"/>
          <a:sy n="75" d="100"/>
        </p:scale>
        <p:origin x="-112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8F297-9120-4ED5-94DE-503D84BAE8E1}" type="datetimeFigureOut">
              <a:rPr lang="en-US" smtClean="0"/>
              <a:pPr/>
              <a:t>10/5/2017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06FFA-2D88-49AE-9625-AA337CD932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CA" smtClean="0"/>
          </a:p>
        </p:txBody>
      </p:sp>
      <p:sp>
        <p:nvSpPr>
          <p:cNvPr id="105476" name="Slide Number Placeholder 3"/>
          <p:cNvSpPr>
            <a:spLocks noGrp="1"/>
          </p:cNvSpPr>
          <p:nvPr>
            <p:ph type="sldNum" sz="quarter" idx="5"/>
          </p:nvPr>
        </p:nvSpPr>
        <p:spPr>
          <a:noFill/>
        </p:spPr>
        <p:txBody>
          <a:bodyPr/>
          <a:lstStyle/>
          <a:p>
            <a:fld id="{0F2C201A-3041-4E7B-B480-D24174A9585E}"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7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LjJeT7rwvF4" TargetMode="External"/><Relationship Id="rId2" Type="http://schemas.openxmlformats.org/officeDocument/2006/relationships/hyperlink" Target="https://en.wikipedia.org/wiki/Self-organizing_map" TargetMode="External"/><Relationship Id="rId1" Type="http://schemas.openxmlformats.org/officeDocument/2006/relationships/slideLayout" Target="../slideLayouts/slideLayout2.xml"/><Relationship Id="rId4" Type="http://schemas.openxmlformats.org/officeDocument/2006/relationships/hyperlink" Target="https://www.youtube.com/watch?v=abF_FdCb5O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914400" y="2514600"/>
            <a:ext cx="7772400" cy="1470025"/>
          </a:xfrm>
        </p:spPr>
        <p:txBody>
          <a:bodyPr>
            <a:noAutofit/>
          </a:bodyPr>
          <a:lstStyle/>
          <a:p>
            <a:pPr eaLnBrk="1" hangingPunct="1"/>
            <a:r>
              <a:rPr lang="en-US" sz="6600" dirty="0" smtClean="0"/>
              <a:t>Self Organizing Maps</a:t>
            </a:r>
            <a:br>
              <a:rPr lang="en-US" sz="6600" dirty="0" smtClean="0"/>
            </a:br>
            <a:r>
              <a:rPr lang="en-US" sz="6600" dirty="0" smtClean="0"/>
              <a:t>(SOM)</a:t>
            </a:r>
            <a:endParaRPr lang="en-US"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22069"/>
            <a:ext cx="9144000" cy="6386364"/>
          </a:xfrm>
          <a:prstGeom prst="rect">
            <a:avLst/>
          </a:prstGeom>
          <a:noFill/>
        </p:spPr>
        <p:txBody>
          <a:bodyPr wrap="square" rtlCol="0">
            <a:spAutoFit/>
          </a:bodyPr>
          <a:lstStyle/>
          <a:p>
            <a:r>
              <a:rPr lang="en-US" sz="1700" dirty="0" smtClean="0">
                <a:latin typeface="Times New Roman" pitchFamily="18" charset="0"/>
                <a:cs typeface="Times New Roman" pitchFamily="18" charset="0"/>
              </a:rPr>
              <a:t>The updated weight matrix after 100 iterations will converge and is given by :</a:t>
            </a: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This matrix can be approximated as  :</a:t>
            </a: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For the vector (1,1) :</a:t>
            </a:r>
          </a:p>
          <a:p>
            <a:r>
              <a:rPr lang="en-US" sz="1700" dirty="0" smtClean="0">
                <a:latin typeface="Times New Roman" pitchFamily="18" charset="0"/>
                <a:cs typeface="Times New Roman" pitchFamily="18" charset="0"/>
              </a:rPr>
              <a:t>Now, again find the j for which D(j) is minimum  and the </a:t>
            </a:r>
            <a:r>
              <a:rPr lang="en-US" sz="1700" dirty="0" err="1" smtClean="0">
                <a:latin typeface="Times New Roman" pitchFamily="18" charset="0"/>
                <a:cs typeface="Times New Roman" pitchFamily="18" charset="0"/>
              </a:rPr>
              <a:t>jth</a:t>
            </a:r>
            <a:r>
              <a:rPr lang="en-US" sz="1700" dirty="0" smtClean="0">
                <a:latin typeface="Times New Roman" pitchFamily="18" charset="0"/>
                <a:cs typeface="Times New Roman" pitchFamily="18" charset="0"/>
              </a:rPr>
              <a:t> neuron will be the winning neuron.</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D(1)  =                                               =  2.11</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D(2)    =                                              =   4.56</a:t>
            </a: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Hence, as D(1) &lt; D(2) , J=1 and the first vector (1,1) belongs to </a:t>
            </a:r>
            <a:r>
              <a:rPr lang="en-US" sz="1700" b="1" dirty="0" smtClean="0">
                <a:latin typeface="Times New Roman" pitchFamily="18" charset="0"/>
                <a:cs typeface="Times New Roman" pitchFamily="18" charset="0"/>
              </a:rPr>
              <a:t>Cluster 1.</a:t>
            </a:r>
          </a:p>
          <a:p>
            <a:endParaRPr lang="en-US" sz="1700" b="1"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Repeat the same procedure for the remaining vectors (2,1), (2,2), (4,4),(4,5),(5,5) </a:t>
            </a:r>
          </a:p>
          <a:p>
            <a:endParaRPr lang="en-US" dirty="0" smtClean="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612865" y="954798"/>
          <a:ext cx="3854633" cy="965442"/>
        </p:xfrm>
        <a:graphic>
          <a:graphicData uri="http://schemas.openxmlformats.org/drawingml/2006/table">
            <a:tbl>
              <a:tblPr firstRow="1" bandRow="1">
                <a:tableStyleId>{2D5ABB26-0587-4C30-8999-92F81FD0307C}</a:tableStyleId>
              </a:tblPr>
              <a:tblGrid>
                <a:gridCol w="2075274"/>
                <a:gridCol w="1779359"/>
              </a:tblGrid>
              <a:tr h="482721">
                <a:tc>
                  <a:txBody>
                    <a:bodyPr/>
                    <a:lstStyle/>
                    <a:p>
                      <a:r>
                        <a:rPr lang="en-US" dirty="0" smtClean="0"/>
                        <a:t>1.999990921</a:t>
                      </a:r>
                      <a:endParaRPr lang="en-US" dirty="0"/>
                    </a:p>
                  </a:txBody>
                  <a:tcPr marL="68580" marR="68580"/>
                </a:tc>
                <a:tc>
                  <a:txBody>
                    <a:bodyPr/>
                    <a:lstStyle/>
                    <a:p>
                      <a:r>
                        <a:rPr lang="en-US" dirty="0" smtClean="0"/>
                        <a:t>2.9999912212</a:t>
                      </a:r>
                      <a:endParaRPr lang="en-US" dirty="0"/>
                    </a:p>
                  </a:txBody>
                  <a:tcPr marL="68580" marR="68580"/>
                </a:tc>
              </a:tr>
              <a:tr h="482721">
                <a:tc>
                  <a:txBody>
                    <a:bodyPr/>
                    <a:lstStyle/>
                    <a:p>
                      <a:r>
                        <a:rPr lang="en-US" dirty="0" smtClean="0"/>
                        <a:t>4.000233399</a:t>
                      </a:r>
                      <a:endParaRPr lang="en-US" dirty="0"/>
                    </a:p>
                  </a:txBody>
                  <a:tcPr marL="68580" marR="68580"/>
                </a:tc>
                <a:tc>
                  <a:txBody>
                    <a:bodyPr/>
                    <a:lstStyle/>
                    <a:p>
                      <a:r>
                        <a:rPr lang="en-US" dirty="0" smtClean="0"/>
                        <a:t>4.0000145999</a:t>
                      </a:r>
                      <a:endParaRPr lang="en-US" dirty="0"/>
                    </a:p>
                  </a:txBody>
                  <a:tcPr marL="68580" marR="68580"/>
                </a:tc>
              </a:tr>
            </a:tbl>
          </a:graphicData>
        </a:graphic>
      </p:graphicFrame>
      <p:sp>
        <p:nvSpPr>
          <p:cNvPr id="10" name="Left Bracket 9"/>
          <p:cNvSpPr/>
          <p:nvPr/>
        </p:nvSpPr>
        <p:spPr>
          <a:xfrm>
            <a:off x="480060" y="783772"/>
            <a:ext cx="205740" cy="107115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ket 10"/>
          <p:cNvSpPr/>
          <p:nvPr/>
        </p:nvSpPr>
        <p:spPr>
          <a:xfrm>
            <a:off x="4291149" y="757646"/>
            <a:ext cx="284117" cy="10450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p:cNvGraphicFramePr>
            <a:graphicFrameLocks noGrp="1"/>
          </p:cNvGraphicFramePr>
          <p:nvPr/>
        </p:nvGraphicFramePr>
        <p:xfrm>
          <a:off x="1168037" y="2648615"/>
          <a:ext cx="1281250" cy="965442"/>
        </p:xfrm>
        <a:graphic>
          <a:graphicData uri="http://schemas.openxmlformats.org/drawingml/2006/table">
            <a:tbl>
              <a:tblPr firstRow="1" bandRow="1">
                <a:tableStyleId>{2D5ABB26-0587-4C30-8999-92F81FD0307C}</a:tableStyleId>
              </a:tblPr>
              <a:tblGrid>
                <a:gridCol w="517073"/>
                <a:gridCol w="764177"/>
              </a:tblGrid>
              <a:tr h="482721">
                <a:tc>
                  <a:txBody>
                    <a:bodyPr/>
                    <a:lstStyle/>
                    <a:p>
                      <a:r>
                        <a:rPr lang="en-US" dirty="0" smtClean="0"/>
                        <a:t>2</a:t>
                      </a:r>
                      <a:endParaRPr lang="en-US" dirty="0"/>
                    </a:p>
                  </a:txBody>
                  <a:tcPr marL="68580" marR="68580"/>
                </a:tc>
                <a:tc>
                  <a:txBody>
                    <a:bodyPr/>
                    <a:lstStyle/>
                    <a:p>
                      <a:r>
                        <a:rPr lang="en-US" dirty="0" smtClean="0"/>
                        <a:t>3</a:t>
                      </a:r>
                      <a:endParaRPr lang="en-US" dirty="0"/>
                    </a:p>
                  </a:txBody>
                  <a:tcPr marL="68580" marR="68580"/>
                </a:tc>
              </a:tr>
              <a:tr h="482721">
                <a:tc>
                  <a:txBody>
                    <a:bodyPr/>
                    <a:lstStyle/>
                    <a:p>
                      <a:r>
                        <a:rPr lang="en-US" dirty="0" smtClean="0"/>
                        <a:t>4</a:t>
                      </a:r>
                      <a:endParaRPr lang="en-US" dirty="0"/>
                    </a:p>
                  </a:txBody>
                  <a:tcPr marL="68580" marR="68580"/>
                </a:tc>
                <a:tc>
                  <a:txBody>
                    <a:bodyPr/>
                    <a:lstStyle/>
                    <a:p>
                      <a:r>
                        <a:rPr lang="en-US" dirty="0" smtClean="0"/>
                        <a:t>4</a:t>
                      </a:r>
                      <a:endParaRPr lang="en-US" dirty="0"/>
                    </a:p>
                  </a:txBody>
                  <a:tcPr marL="68580" marR="68580"/>
                </a:tc>
              </a:tr>
            </a:tbl>
          </a:graphicData>
        </a:graphic>
      </p:graphicFrame>
      <p:sp>
        <p:nvSpPr>
          <p:cNvPr id="13" name="Left Bracket 12"/>
          <p:cNvSpPr/>
          <p:nvPr/>
        </p:nvSpPr>
        <p:spPr>
          <a:xfrm>
            <a:off x="937260" y="2529841"/>
            <a:ext cx="205740" cy="107115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ket 13"/>
          <p:cNvSpPr/>
          <p:nvPr/>
        </p:nvSpPr>
        <p:spPr>
          <a:xfrm>
            <a:off x="1858192" y="2529840"/>
            <a:ext cx="284117" cy="10450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7650" name="Object 2"/>
          <p:cNvGraphicFramePr>
            <a:graphicFrameLocks noChangeAspect="1"/>
          </p:cNvGraphicFramePr>
          <p:nvPr/>
        </p:nvGraphicFramePr>
        <p:xfrm>
          <a:off x="563914" y="4332697"/>
          <a:ext cx="2560285" cy="441325"/>
        </p:xfrm>
        <a:graphic>
          <a:graphicData uri="http://schemas.openxmlformats.org/presentationml/2006/ole">
            <p:oleObj spid="_x0000_s121858" name="Equation" r:id="rId3" imgW="1269720" imgH="253800" progId="Equation.3">
              <p:embed/>
            </p:oleObj>
          </a:graphicData>
        </a:graphic>
      </p:graphicFrame>
      <p:graphicFrame>
        <p:nvGraphicFramePr>
          <p:cNvPr id="27651" name="Object 3"/>
          <p:cNvGraphicFramePr>
            <a:graphicFrameLocks noChangeAspect="1"/>
          </p:cNvGraphicFramePr>
          <p:nvPr/>
        </p:nvGraphicFramePr>
        <p:xfrm>
          <a:off x="700836" y="4842874"/>
          <a:ext cx="2423364" cy="441325"/>
        </p:xfrm>
        <a:graphic>
          <a:graphicData uri="http://schemas.openxmlformats.org/presentationml/2006/ole">
            <p:oleObj spid="_x0000_s121859" name="Equation" r:id="rId4" imgW="1269720" imgH="253800" progId="Equation.3">
              <p:embed/>
            </p:oleObj>
          </a:graphicData>
        </a:graphic>
      </p:graphicFrame>
    </p:spTree>
    <p:extLst>
      <p:ext uri="{BB962C8B-B14F-4D97-AF65-F5344CB8AC3E}">
        <p14:creationId xmlns:p14="http://schemas.microsoft.com/office/powerpoint/2010/main" xmlns="" val="771522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8178" y="2168435"/>
          <a:ext cx="4589418" cy="2666798"/>
        </p:xfrm>
        <a:graphic>
          <a:graphicData uri="http://schemas.openxmlformats.org/drawingml/2006/table">
            <a:tbl>
              <a:tblPr firstRow="1" bandRow="1">
                <a:tableStyleId>{284E427A-3D55-4303-BF80-6455036E1DE7}</a:tableStyleId>
              </a:tblPr>
              <a:tblGrid>
                <a:gridCol w="1529806"/>
                <a:gridCol w="1529806"/>
                <a:gridCol w="1529806"/>
              </a:tblGrid>
              <a:tr h="382004">
                <a:tc>
                  <a:txBody>
                    <a:bodyPr/>
                    <a:lstStyle/>
                    <a:p>
                      <a:pPr algn="ctr"/>
                      <a:r>
                        <a:rPr lang="en-US" dirty="0" smtClean="0"/>
                        <a:t>X1</a:t>
                      </a:r>
                      <a:endParaRPr lang="en-US" dirty="0">
                        <a:latin typeface="Times New Roman" pitchFamily="18" charset="0"/>
                        <a:cs typeface="Times New Roman" pitchFamily="18" charset="0"/>
                      </a:endParaRPr>
                    </a:p>
                  </a:txBody>
                  <a:tcPr marL="68580" marR="68580"/>
                </a:tc>
                <a:tc>
                  <a:txBody>
                    <a:bodyPr/>
                    <a:lstStyle/>
                    <a:p>
                      <a:pPr algn="ctr"/>
                      <a:r>
                        <a:rPr lang="en-US" dirty="0" smtClean="0"/>
                        <a:t>X2</a:t>
                      </a:r>
                      <a:endParaRPr lang="en-US" dirty="0">
                        <a:latin typeface="Times New Roman" pitchFamily="18" charset="0"/>
                        <a:cs typeface="Times New Roman" pitchFamily="18" charset="0"/>
                      </a:endParaRPr>
                    </a:p>
                  </a:txBody>
                  <a:tcPr marL="68580" marR="68580"/>
                </a:tc>
                <a:tc>
                  <a:txBody>
                    <a:bodyPr/>
                    <a:lstStyle/>
                    <a:p>
                      <a:pPr algn="ctr"/>
                      <a:r>
                        <a:rPr lang="en-US" dirty="0" smtClean="0"/>
                        <a:t>Cluster</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1</a:t>
                      </a:r>
                      <a:endParaRPr lang="en-US" dirty="0">
                        <a:latin typeface="Times New Roman" pitchFamily="18" charset="0"/>
                        <a:cs typeface="Times New Roman" pitchFamily="18" charset="0"/>
                      </a:endParaRPr>
                    </a:p>
                  </a:txBody>
                  <a:tcPr marL="68580" marR="68580"/>
                </a:tc>
                <a:tc>
                  <a:txBody>
                    <a:bodyPr/>
                    <a:lstStyle/>
                    <a:p>
                      <a:pPr algn="ctr"/>
                      <a:r>
                        <a:rPr lang="en-US" dirty="0" smtClean="0"/>
                        <a:t>1</a:t>
                      </a:r>
                      <a:endParaRPr lang="en-US" dirty="0">
                        <a:latin typeface="Times New Roman" pitchFamily="18" charset="0"/>
                        <a:cs typeface="Times New Roman" pitchFamily="18" charset="0"/>
                      </a:endParaRPr>
                    </a:p>
                  </a:txBody>
                  <a:tcPr marL="68580" marR="68580"/>
                </a:tc>
                <a:tc>
                  <a:txBody>
                    <a:bodyPr/>
                    <a:lstStyle/>
                    <a:p>
                      <a:pPr algn="ctr"/>
                      <a:r>
                        <a:rPr lang="en-US" dirty="0" smtClean="0"/>
                        <a:t>1</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2</a:t>
                      </a:r>
                      <a:endParaRPr lang="en-US" dirty="0">
                        <a:latin typeface="Times New Roman" pitchFamily="18" charset="0"/>
                        <a:cs typeface="Times New Roman" pitchFamily="18" charset="0"/>
                      </a:endParaRPr>
                    </a:p>
                  </a:txBody>
                  <a:tcPr marL="68580" marR="68580"/>
                </a:tc>
                <a:tc>
                  <a:txBody>
                    <a:bodyPr/>
                    <a:lstStyle/>
                    <a:p>
                      <a:pPr algn="ctr"/>
                      <a:r>
                        <a:rPr lang="en-US" dirty="0" smtClean="0"/>
                        <a:t>1</a:t>
                      </a:r>
                      <a:endParaRPr lang="en-US" dirty="0">
                        <a:latin typeface="Times New Roman" pitchFamily="18" charset="0"/>
                        <a:cs typeface="Times New Roman" pitchFamily="18" charset="0"/>
                      </a:endParaRPr>
                    </a:p>
                  </a:txBody>
                  <a:tcPr marL="68580" marR="68580"/>
                </a:tc>
                <a:tc>
                  <a:txBody>
                    <a:bodyPr/>
                    <a:lstStyle/>
                    <a:p>
                      <a:pPr algn="ctr"/>
                      <a:r>
                        <a:rPr lang="en-US" dirty="0" smtClean="0"/>
                        <a:t>1</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2</a:t>
                      </a:r>
                      <a:endParaRPr lang="en-US" dirty="0">
                        <a:latin typeface="Times New Roman" pitchFamily="18" charset="0"/>
                        <a:cs typeface="Times New Roman" pitchFamily="18" charset="0"/>
                      </a:endParaRPr>
                    </a:p>
                  </a:txBody>
                  <a:tcPr marL="68580" marR="68580"/>
                </a:tc>
                <a:tc>
                  <a:txBody>
                    <a:bodyPr/>
                    <a:lstStyle/>
                    <a:p>
                      <a:pPr algn="ctr"/>
                      <a:r>
                        <a:rPr lang="en-US" dirty="0" smtClean="0"/>
                        <a:t>2</a:t>
                      </a:r>
                      <a:endParaRPr lang="en-US" dirty="0">
                        <a:latin typeface="Times New Roman" pitchFamily="18" charset="0"/>
                        <a:cs typeface="Times New Roman" pitchFamily="18" charset="0"/>
                      </a:endParaRPr>
                    </a:p>
                  </a:txBody>
                  <a:tcPr marL="68580" marR="68580"/>
                </a:tc>
                <a:tc>
                  <a:txBody>
                    <a:bodyPr/>
                    <a:lstStyle/>
                    <a:p>
                      <a:pPr algn="ctr"/>
                      <a:r>
                        <a:rPr lang="en-US" dirty="0" smtClean="0"/>
                        <a:t>1</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4</a:t>
                      </a:r>
                      <a:endParaRPr lang="en-US" dirty="0">
                        <a:latin typeface="Times New Roman" pitchFamily="18" charset="0"/>
                        <a:cs typeface="Times New Roman" pitchFamily="18" charset="0"/>
                      </a:endParaRPr>
                    </a:p>
                  </a:txBody>
                  <a:tcPr marL="68580" marR="68580"/>
                </a:tc>
                <a:tc>
                  <a:txBody>
                    <a:bodyPr/>
                    <a:lstStyle/>
                    <a:p>
                      <a:pPr algn="ctr"/>
                      <a:r>
                        <a:rPr lang="en-US" dirty="0" smtClean="0"/>
                        <a:t>4</a:t>
                      </a:r>
                      <a:endParaRPr lang="en-US" dirty="0">
                        <a:latin typeface="Times New Roman" pitchFamily="18" charset="0"/>
                        <a:cs typeface="Times New Roman" pitchFamily="18" charset="0"/>
                      </a:endParaRPr>
                    </a:p>
                  </a:txBody>
                  <a:tcPr marL="68580" marR="68580"/>
                </a:tc>
                <a:tc>
                  <a:txBody>
                    <a:bodyPr/>
                    <a:lstStyle/>
                    <a:p>
                      <a:pPr algn="ctr"/>
                      <a:r>
                        <a:rPr lang="en-US" dirty="0" smtClean="0"/>
                        <a:t>2</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4</a:t>
                      </a:r>
                      <a:endParaRPr lang="en-US" dirty="0">
                        <a:latin typeface="Times New Roman" pitchFamily="18" charset="0"/>
                        <a:cs typeface="Times New Roman" pitchFamily="18" charset="0"/>
                      </a:endParaRPr>
                    </a:p>
                  </a:txBody>
                  <a:tcPr marL="68580" marR="68580"/>
                </a:tc>
                <a:tc>
                  <a:txBody>
                    <a:bodyPr/>
                    <a:lstStyle/>
                    <a:p>
                      <a:pPr algn="ctr"/>
                      <a:r>
                        <a:rPr lang="en-US" dirty="0" smtClean="0"/>
                        <a:t>5</a:t>
                      </a:r>
                      <a:endParaRPr lang="en-US" dirty="0">
                        <a:latin typeface="Times New Roman" pitchFamily="18" charset="0"/>
                        <a:cs typeface="Times New Roman" pitchFamily="18" charset="0"/>
                      </a:endParaRPr>
                    </a:p>
                  </a:txBody>
                  <a:tcPr marL="68580" marR="68580"/>
                </a:tc>
                <a:tc>
                  <a:txBody>
                    <a:bodyPr/>
                    <a:lstStyle/>
                    <a:p>
                      <a:pPr algn="ctr"/>
                      <a:r>
                        <a:rPr lang="en-US" dirty="0" smtClean="0"/>
                        <a:t>2</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5</a:t>
                      </a:r>
                      <a:endParaRPr lang="en-US" dirty="0">
                        <a:latin typeface="Times New Roman" pitchFamily="18" charset="0"/>
                        <a:cs typeface="Times New Roman" pitchFamily="18" charset="0"/>
                      </a:endParaRPr>
                    </a:p>
                  </a:txBody>
                  <a:tcPr marL="68580" marR="68580"/>
                </a:tc>
                <a:tc>
                  <a:txBody>
                    <a:bodyPr/>
                    <a:lstStyle/>
                    <a:p>
                      <a:pPr algn="ctr"/>
                      <a:r>
                        <a:rPr lang="en-US" dirty="0" smtClean="0"/>
                        <a:t>5</a:t>
                      </a:r>
                      <a:endParaRPr lang="en-US" dirty="0">
                        <a:latin typeface="Times New Roman" pitchFamily="18" charset="0"/>
                        <a:cs typeface="Times New Roman" pitchFamily="18" charset="0"/>
                      </a:endParaRPr>
                    </a:p>
                  </a:txBody>
                  <a:tcPr marL="68580" marR="68580"/>
                </a:tc>
                <a:tc>
                  <a:txBody>
                    <a:bodyPr/>
                    <a:lstStyle/>
                    <a:p>
                      <a:pPr algn="ctr"/>
                      <a:r>
                        <a:rPr lang="en-US" dirty="0" smtClean="0"/>
                        <a:t>2</a:t>
                      </a:r>
                      <a:endParaRPr lang="en-US" dirty="0">
                        <a:latin typeface="Times New Roman" pitchFamily="18" charset="0"/>
                        <a:cs typeface="Times New Roman" pitchFamily="18" charset="0"/>
                      </a:endParaRPr>
                    </a:p>
                  </a:txBody>
                  <a:tcPr marL="68580" marR="68580"/>
                </a:tc>
              </a:tr>
            </a:tbl>
          </a:graphicData>
        </a:graphic>
      </p:graphicFrame>
      <p:sp>
        <p:nvSpPr>
          <p:cNvPr id="5" name="TextBox 4"/>
          <p:cNvSpPr txBox="1"/>
          <p:nvPr/>
        </p:nvSpPr>
        <p:spPr>
          <a:xfrm>
            <a:off x="293914" y="522516"/>
            <a:ext cx="6495506"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Hence, the given 6 vectors are grouped into 2 clusters.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84734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05800" cy="1200329"/>
          </a:xfrm>
          <a:prstGeom prst="rect">
            <a:avLst/>
          </a:prstGeom>
          <a:noFill/>
        </p:spPr>
        <p:txBody>
          <a:bodyPr wrap="square" rtlCol="0">
            <a:spAutoFit/>
          </a:bodyPr>
          <a:lstStyle/>
          <a:p>
            <a:pPr algn="ctr"/>
            <a:r>
              <a:rPr lang="en-US" sz="3600" dirty="0" smtClean="0">
                <a:solidFill>
                  <a:srgbClr val="002060"/>
                </a:solidFill>
              </a:rPr>
              <a:t>Limitations of SOM without </a:t>
            </a:r>
            <a:r>
              <a:rPr lang="en-US" sz="3600" dirty="0" err="1" smtClean="0">
                <a:solidFill>
                  <a:srgbClr val="002060"/>
                </a:solidFill>
              </a:rPr>
              <a:t>Neighbourhood</a:t>
            </a:r>
            <a:endParaRPr lang="en-US" sz="3600" dirty="0">
              <a:solidFill>
                <a:srgbClr val="002060"/>
              </a:solidFill>
            </a:endParaRPr>
          </a:p>
        </p:txBody>
      </p:sp>
      <p:sp>
        <p:nvSpPr>
          <p:cNvPr id="3" name="TextBox 2"/>
          <p:cNvSpPr txBox="1"/>
          <p:nvPr/>
        </p:nvSpPr>
        <p:spPr>
          <a:xfrm>
            <a:off x="381000" y="1981200"/>
            <a:ext cx="8382000" cy="3046988"/>
          </a:xfrm>
          <a:prstGeom prst="rect">
            <a:avLst/>
          </a:prstGeom>
          <a:noFill/>
        </p:spPr>
        <p:txBody>
          <a:bodyPr wrap="square" rtlCol="0">
            <a:spAutoFit/>
          </a:bodyPr>
          <a:lstStyle/>
          <a:p>
            <a:pPr marL="457200" indent="-457200">
              <a:buFont typeface="+mj-lt"/>
              <a:buAutoNum type="arabicPeriod"/>
            </a:pPr>
            <a:r>
              <a:rPr lang="en-US" sz="2400" dirty="0" smtClean="0"/>
              <a:t>As there is no concept of </a:t>
            </a:r>
            <a:r>
              <a:rPr lang="en-US" sz="2400" dirty="0" err="1" smtClean="0"/>
              <a:t>neighbourhood</a:t>
            </a:r>
            <a:r>
              <a:rPr lang="en-US" sz="2400" dirty="0" smtClean="0"/>
              <a:t> function, all the neurons are updated by the same amount but in actual situations, the winning neuron has to be updated more and the </a:t>
            </a:r>
            <a:r>
              <a:rPr lang="en-US" sz="2400" dirty="0" err="1" smtClean="0"/>
              <a:t>updation</a:t>
            </a:r>
            <a:r>
              <a:rPr lang="en-US" sz="2400" dirty="0" smtClean="0"/>
              <a:t> factor should decrease as we move away from the winning neuron.</a:t>
            </a:r>
          </a:p>
          <a:p>
            <a:pPr marL="457200" indent="-457200"/>
            <a:endParaRPr lang="en-US" sz="2400" dirty="0" smtClean="0"/>
          </a:p>
          <a:p>
            <a:pPr marL="457200" indent="-457200"/>
            <a:r>
              <a:rPr lang="en-US" sz="2400" dirty="0" smtClean="0"/>
              <a:t>2.   If the points are very close to each other all of them will be grouped into the same cluster.</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928" y="457200"/>
            <a:ext cx="8523515" cy="707886"/>
          </a:xfrm>
          <a:prstGeom prst="rect">
            <a:avLst/>
          </a:prstGeom>
          <a:noFill/>
        </p:spPr>
        <p:txBody>
          <a:bodyPr wrap="square" rtlCol="0">
            <a:spAutoFit/>
          </a:bodyPr>
          <a:lstStyle/>
          <a:p>
            <a:pPr algn="ctr"/>
            <a:r>
              <a:rPr lang="en-US" sz="4000" dirty="0" smtClean="0">
                <a:cs typeface="Times New Roman" pitchFamily="18" charset="0"/>
              </a:rPr>
              <a:t>Algorithm for SOM </a:t>
            </a:r>
            <a:r>
              <a:rPr lang="en-US" sz="4000" dirty="0" smtClean="0">
                <a:cs typeface="Times New Roman" pitchFamily="18" charset="0"/>
              </a:rPr>
              <a:t>with </a:t>
            </a:r>
            <a:r>
              <a:rPr lang="en-US" sz="4000" dirty="0" err="1" smtClean="0">
                <a:cs typeface="Times New Roman" pitchFamily="18" charset="0"/>
              </a:rPr>
              <a:t>Neighbourhood</a:t>
            </a:r>
            <a:endParaRPr lang="en-US" sz="4000" dirty="0">
              <a:cs typeface="Times New Roman" pitchFamily="18" charset="0"/>
            </a:endParaRPr>
          </a:p>
        </p:txBody>
      </p:sp>
      <p:sp>
        <p:nvSpPr>
          <p:cNvPr id="4" name="TextBox 3"/>
          <p:cNvSpPr txBox="1"/>
          <p:nvPr/>
        </p:nvSpPr>
        <p:spPr>
          <a:xfrm>
            <a:off x="391886" y="1306287"/>
            <a:ext cx="8513717" cy="9510296"/>
          </a:xfrm>
          <a:prstGeom prst="rect">
            <a:avLst/>
          </a:prstGeom>
          <a:noFill/>
        </p:spPr>
        <p:txBody>
          <a:bodyPr wrap="square" rtlCol="0">
            <a:spAutoFit/>
          </a:bodyPr>
          <a:lstStyle/>
          <a:p>
            <a:r>
              <a:rPr lang="en-US" b="1" dirty="0" smtClean="0">
                <a:solidFill>
                  <a:schemeClr val="tx1">
                    <a:lumMod val="95000"/>
                    <a:lumOff val="5000"/>
                  </a:schemeClr>
                </a:solidFill>
                <a:cs typeface="Times New Roman" panose="02020603050405020304" pitchFamily="18" charset="0"/>
              </a:rPr>
              <a:t>Step 1:</a:t>
            </a:r>
            <a:r>
              <a:rPr lang="en-US" dirty="0" smtClean="0">
                <a:solidFill>
                  <a:schemeClr val="tx1">
                    <a:lumMod val="95000"/>
                    <a:lumOff val="5000"/>
                  </a:schemeClr>
                </a:solidFill>
                <a:cs typeface="Times New Roman" panose="02020603050405020304" pitchFamily="18" charset="0"/>
              </a:rPr>
              <a:t> Initialize the weights of </a:t>
            </a:r>
            <a:r>
              <a:rPr lang="en-US" i="1" dirty="0" smtClean="0">
                <a:solidFill>
                  <a:schemeClr val="tx1">
                    <a:lumMod val="95000"/>
                    <a:lumOff val="5000"/>
                  </a:schemeClr>
                </a:solidFill>
                <a:cs typeface="Times New Roman" panose="02020603050405020304" pitchFamily="18" charset="0"/>
              </a:rPr>
              <a:t>K</a:t>
            </a:r>
            <a:r>
              <a:rPr lang="en-US" dirty="0" smtClean="0">
                <a:solidFill>
                  <a:schemeClr val="tx1">
                    <a:lumMod val="95000"/>
                    <a:lumOff val="5000"/>
                  </a:schemeClr>
                </a:solidFill>
                <a:cs typeface="Times New Roman" panose="02020603050405020304" pitchFamily="18" charset="0"/>
              </a:rPr>
              <a:t> neurons randomly. </a:t>
            </a:r>
          </a:p>
          <a:p>
            <a:r>
              <a:rPr lang="en-US" dirty="0" smtClean="0">
                <a:solidFill>
                  <a:schemeClr val="tx1">
                    <a:lumMod val="95000"/>
                    <a:lumOff val="5000"/>
                  </a:schemeClr>
                </a:solidFill>
                <a:cs typeface="Times New Roman" panose="02020603050405020304" pitchFamily="18" charset="0"/>
              </a:rPr>
              <a:t>            Total no of iterations = NIT</a:t>
            </a:r>
          </a:p>
          <a:p>
            <a:r>
              <a:rPr lang="en-US" dirty="0" smtClean="0">
                <a:solidFill>
                  <a:schemeClr val="tx1">
                    <a:lumMod val="95000"/>
                    <a:lumOff val="5000"/>
                  </a:schemeClr>
                </a:solidFill>
                <a:cs typeface="Times New Roman" panose="02020603050405020304" pitchFamily="18" charset="0"/>
              </a:rPr>
              <a:t>              </a:t>
            </a:r>
          </a:p>
          <a:p>
            <a:r>
              <a:rPr lang="en-US" dirty="0" smtClean="0">
                <a:solidFill>
                  <a:schemeClr val="tx1">
                    <a:lumMod val="95000"/>
                    <a:lumOff val="5000"/>
                  </a:schemeClr>
                </a:solidFill>
                <a:cs typeface="Times New Roman" panose="02020603050405020304" pitchFamily="18" charset="0"/>
              </a:rPr>
              <a:t>                      Randomly Initialize</a:t>
            </a:r>
            <a:endParaRPr lang="en-US" dirty="0" smtClean="0">
              <a:solidFill>
                <a:schemeClr val="tx1">
                  <a:lumMod val="95000"/>
                  <a:lumOff val="5000"/>
                </a:schemeClr>
              </a:solidFill>
              <a:cs typeface="Times New Roman" panose="02020603050405020304" pitchFamily="18" charset="0"/>
            </a:endParaRPr>
          </a:p>
          <a:p>
            <a:r>
              <a:rPr lang="en-US" dirty="0" smtClean="0">
                <a:solidFill>
                  <a:schemeClr val="tx1">
                    <a:lumMod val="95000"/>
                    <a:lumOff val="5000"/>
                  </a:schemeClr>
                </a:solidFill>
                <a:cs typeface="Times New Roman" panose="02020603050405020304" pitchFamily="18" charset="0"/>
              </a:rPr>
              <a:t>                     is the initial learning rate.</a:t>
            </a:r>
          </a:p>
          <a:p>
            <a:endParaRPr lang="en-US" dirty="0" smtClean="0">
              <a:solidFill>
                <a:schemeClr val="tx1">
                  <a:lumMod val="95000"/>
                  <a:lumOff val="5000"/>
                </a:schemeClr>
              </a:solidFill>
              <a:cs typeface="Times New Roman" panose="02020603050405020304" pitchFamily="18" charset="0"/>
            </a:endParaRPr>
          </a:p>
          <a:p>
            <a:r>
              <a:rPr lang="en-US" b="1" dirty="0" smtClean="0">
                <a:solidFill>
                  <a:schemeClr val="tx1">
                    <a:lumMod val="95000"/>
                    <a:lumOff val="5000"/>
                  </a:schemeClr>
                </a:solidFill>
                <a:cs typeface="Times New Roman" panose="02020603050405020304" pitchFamily="18" charset="0"/>
              </a:rPr>
              <a:t>Step 2:</a:t>
            </a:r>
            <a:r>
              <a:rPr lang="en-US" dirty="0" smtClean="0">
                <a:solidFill>
                  <a:schemeClr val="tx1">
                    <a:lumMod val="95000"/>
                    <a:lumOff val="5000"/>
                  </a:schemeClr>
                </a:solidFill>
                <a:cs typeface="Times New Roman" panose="02020603050405020304" pitchFamily="18" charset="0"/>
              </a:rPr>
              <a:t> Calculate the </a:t>
            </a:r>
            <a:r>
              <a:rPr lang="en-US" dirty="0" err="1" smtClean="0">
                <a:solidFill>
                  <a:schemeClr val="tx1">
                    <a:lumMod val="95000"/>
                    <a:lumOff val="5000"/>
                  </a:schemeClr>
                </a:solidFill>
                <a:cs typeface="Times New Roman" panose="02020603050405020304" pitchFamily="18" charset="0"/>
              </a:rPr>
              <a:t>Discriminant</a:t>
            </a:r>
            <a:r>
              <a:rPr lang="en-US" dirty="0" smtClean="0">
                <a:solidFill>
                  <a:schemeClr val="tx1">
                    <a:lumMod val="95000"/>
                    <a:lumOff val="5000"/>
                  </a:schemeClr>
                </a:solidFill>
                <a:cs typeface="Times New Roman" panose="02020603050405020304" pitchFamily="18" charset="0"/>
              </a:rPr>
              <a:t> function value for each neuron j to x which is used as the basis for competition.</a:t>
            </a:r>
          </a:p>
          <a:p>
            <a:r>
              <a:rPr lang="en-US" dirty="0" smtClean="0">
                <a:solidFill>
                  <a:schemeClr val="tx1">
                    <a:lumMod val="95000"/>
                    <a:lumOff val="5000"/>
                  </a:schemeClr>
                </a:solidFill>
                <a:cs typeface="Times New Roman" panose="02020603050405020304" pitchFamily="18" charset="0"/>
              </a:rPr>
              <a:t>Using Euclidean Distance :</a:t>
            </a:r>
          </a:p>
          <a:p>
            <a:endParaRPr lang="en-US" dirty="0" smtClean="0">
              <a:solidFill>
                <a:schemeClr val="tx1">
                  <a:lumMod val="95000"/>
                  <a:lumOff val="5000"/>
                </a:schemeClr>
              </a:solidFill>
              <a:cs typeface="Times New Roman" panose="02020603050405020304" pitchFamily="18" charset="0"/>
            </a:endParaRPr>
          </a:p>
          <a:p>
            <a:endParaRPr lang="en-US" dirty="0" smtClean="0">
              <a:solidFill>
                <a:schemeClr val="tx1">
                  <a:lumMod val="95000"/>
                  <a:lumOff val="5000"/>
                </a:schemeClr>
              </a:solidFill>
              <a:cs typeface="Times New Roman" panose="02020603050405020304" pitchFamily="18" charset="0"/>
            </a:endParaRPr>
          </a:p>
          <a:p>
            <a:r>
              <a:rPr lang="en-IN" dirty="0" smtClean="0">
                <a:solidFill>
                  <a:schemeClr val="tx1">
                    <a:lumMod val="95000"/>
                    <a:lumOff val="5000"/>
                  </a:schemeClr>
                </a:solidFill>
                <a:cs typeface="Times New Roman" panose="02020603050405020304" pitchFamily="18" charset="0"/>
              </a:rPr>
              <a:t>where </a:t>
            </a:r>
            <a:r>
              <a:rPr lang="en-IN" i="1" dirty="0" smtClean="0">
                <a:solidFill>
                  <a:schemeClr val="tx1">
                    <a:lumMod val="95000"/>
                    <a:lumOff val="5000"/>
                  </a:schemeClr>
                </a:solidFill>
                <a:cs typeface="Times New Roman" panose="02020603050405020304" pitchFamily="18" charset="0"/>
              </a:rPr>
              <a:t>x </a:t>
            </a:r>
            <a:r>
              <a:rPr lang="en-IN" dirty="0" smtClean="0">
                <a:solidFill>
                  <a:schemeClr val="tx1">
                    <a:lumMod val="95000"/>
                    <a:lumOff val="5000"/>
                  </a:schemeClr>
                </a:solidFill>
                <a:cs typeface="Times New Roman" panose="02020603050405020304" pitchFamily="18" charset="0"/>
              </a:rPr>
              <a:t> input vector of  </a:t>
            </a:r>
            <a:r>
              <a:rPr lang="en-IN" i="1" dirty="0" smtClean="0">
                <a:solidFill>
                  <a:schemeClr val="tx1">
                    <a:lumMod val="95000"/>
                    <a:lumOff val="5000"/>
                  </a:schemeClr>
                </a:solidFill>
                <a:cs typeface="Times New Roman" panose="02020603050405020304" pitchFamily="18" charset="0"/>
              </a:rPr>
              <a:t>n</a:t>
            </a:r>
            <a:r>
              <a:rPr lang="en-IN" dirty="0" smtClean="0">
                <a:solidFill>
                  <a:schemeClr val="tx1">
                    <a:lumMod val="95000"/>
                    <a:lumOff val="5000"/>
                  </a:schemeClr>
                </a:solidFill>
                <a:cs typeface="Times New Roman" panose="02020603050405020304" pitchFamily="18" charset="0"/>
              </a:rPr>
              <a:t> dimension and </a:t>
            </a:r>
            <a:r>
              <a:rPr lang="en-IN" i="1" dirty="0" err="1" smtClean="0">
                <a:solidFill>
                  <a:schemeClr val="tx1">
                    <a:lumMod val="95000"/>
                    <a:lumOff val="5000"/>
                  </a:schemeClr>
                </a:solidFill>
                <a:cs typeface="Times New Roman" panose="02020603050405020304" pitchFamily="18" charset="0"/>
              </a:rPr>
              <a:t>w</a:t>
            </a:r>
            <a:r>
              <a:rPr lang="en-IN" i="1" baseline="-25000" dirty="0" err="1" smtClean="0">
                <a:solidFill>
                  <a:schemeClr val="tx1">
                    <a:lumMod val="95000"/>
                    <a:lumOff val="5000"/>
                  </a:schemeClr>
                </a:solidFill>
                <a:cs typeface="Times New Roman" panose="02020603050405020304" pitchFamily="18" charset="0"/>
              </a:rPr>
              <a:t>ij</a:t>
            </a:r>
            <a:r>
              <a:rPr lang="en-IN" dirty="0" smtClean="0">
                <a:solidFill>
                  <a:schemeClr val="tx1">
                    <a:lumMod val="95000"/>
                    <a:lumOff val="5000"/>
                  </a:schemeClr>
                </a:solidFill>
                <a:cs typeface="Times New Roman" panose="02020603050405020304" pitchFamily="18" charset="0"/>
              </a:rPr>
              <a:t> is the weight vector connecting the </a:t>
            </a:r>
            <a:r>
              <a:rPr lang="en-IN" i="1" dirty="0" err="1" smtClean="0">
                <a:solidFill>
                  <a:schemeClr val="tx1">
                    <a:lumMod val="95000"/>
                    <a:lumOff val="5000"/>
                  </a:schemeClr>
                </a:solidFill>
                <a:cs typeface="Times New Roman" panose="02020603050405020304" pitchFamily="18" charset="0"/>
              </a:rPr>
              <a:t>i</a:t>
            </a:r>
            <a:r>
              <a:rPr lang="en-IN" i="1" baseline="30000" dirty="0" err="1" smtClean="0">
                <a:solidFill>
                  <a:schemeClr val="tx1">
                    <a:lumMod val="95000"/>
                    <a:lumOff val="5000"/>
                  </a:schemeClr>
                </a:solidFill>
                <a:cs typeface="Times New Roman" panose="02020603050405020304" pitchFamily="18" charset="0"/>
              </a:rPr>
              <a:t>th</a:t>
            </a:r>
            <a:r>
              <a:rPr lang="en-IN" dirty="0" smtClean="0">
                <a:solidFill>
                  <a:schemeClr val="tx1">
                    <a:lumMod val="95000"/>
                    <a:lumOff val="5000"/>
                  </a:schemeClr>
                </a:solidFill>
                <a:cs typeface="Times New Roman" panose="02020603050405020304" pitchFamily="18" charset="0"/>
              </a:rPr>
              <a:t> component of the input vector to the </a:t>
            </a:r>
            <a:r>
              <a:rPr lang="en-IN" i="1" dirty="0" err="1" smtClean="0">
                <a:solidFill>
                  <a:schemeClr val="tx1">
                    <a:lumMod val="95000"/>
                    <a:lumOff val="5000"/>
                  </a:schemeClr>
                </a:solidFill>
                <a:cs typeface="Times New Roman" panose="02020603050405020304" pitchFamily="18" charset="0"/>
              </a:rPr>
              <a:t>j</a:t>
            </a:r>
            <a:r>
              <a:rPr lang="en-IN" i="1" baseline="30000" dirty="0" err="1" smtClean="0">
                <a:solidFill>
                  <a:schemeClr val="tx1">
                    <a:lumMod val="95000"/>
                    <a:lumOff val="5000"/>
                  </a:schemeClr>
                </a:solidFill>
                <a:cs typeface="Times New Roman" panose="02020603050405020304" pitchFamily="18" charset="0"/>
              </a:rPr>
              <a:t>th</a:t>
            </a:r>
            <a:r>
              <a:rPr lang="en-IN" dirty="0" smtClean="0">
                <a:solidFill>
                  <a:schemeClr val="tx1">
                    <a:lumMod val="95000"/>
                    <a:lumOff val="5000"/>
                  </a:schemeClr>
                </a:solidFill>
                <a:cs typeface="Times New Roman" panose="02020603050405020304" pitchFamily="18" charset="0"/>
              </a:rPr>
              <a:t> neuron. </a:t>
            </a:r>
          </a:p>
          <a:p>
            <a:r>
              <a:rPr lang="en-IN" dirty="0" smtClean="0">
                <a:solidFill>
                  <a:schemeClr val="tx1">
                    <a:lumMod val="95000"/>
                    <a:lumOff val="5000"/>
                  </a:schemeClr>
                </a:solidFill>
                <a:cs typeface="Times New Roman" panose="02020603050405020304" pitchFamily="18" charset="0"/>
              </a:rPr>
              <a:t>The winning neuron is the one which closely matches with the input, i.e. the neuron for which the </a:t>
            </a:r>
            <a:r>
              <a:rPr lang="en-IN" dirty="0" err="1" smtClean="0">
                <a:solidFill>
                  <a:schemeClr val="tx1">
                    <a:lumMod val="95000"/>
                    <a:lumOff val="5000"/>
                  </a:schemeClr>
                </a:solidFill>
                <a:cs typeface="Times New Roman" panose="02020603050405020304" pitchFamily="18" charset="0"/>
              </a:rPr>
              <a:t>discriminant</a:t>
            </a:r>
            <a:r>
              <a:rPr lang="en-IN" dirty="0" smtClean="0">
                <a:solidFill>
                  <a:schemeClr val="tx1">
                    <a:lumMod val="95000"/>
                    <a:lumOff val="5000"/>
                  </a:schemeClr>
                </a:solidFill>
                <a:cs typeface="Times New Roman" panose="02020603050405020304" pitchFamily="18" charset="0"/>
              </a:rPr>
              <a:t> function value is minimum.</a:t>
            </a:r>
          </a:p>
          <a:p>
            <a:endParaRPr lang="en-US" dirty="0" smtClean="0">
              <a:solidFill>
                <a:schemeClr val="tx1">
                  <a:lumMod val="95000"/>
                  <a:lumOff val="5000"/>
                </a:schemeClr>
              </a:solidFill>
              <a:cs typeface="Times New Roman" panose="02020603050405020304" pitchFamily="18" charset="0"/>
            </a:endParaRPr>
          </a:p>
          <a:p>
            <a:r>
              <a:rPr lang="en-US" b="1" dirty="0" smtClean="0">
                <a:solidFill>
                  <a:schemeClr val="tx1">
                    <a:lumMod val="95000"/>
                    <a:lumOff val="5000"/>
                  </a:schemeClr>
                </a:solidFill>
                <a:cs typeface="Times New Roman" panose="02020603050405020304" pitchFamily="18" charset="0"/>
              </a:rPr>
              <a:t>Step 3:</a:t>
            </a:r>
            <a:r>
              <a:rPr lang="en-US" dirty="0" smtClean="0">
                <a:solidFill>
                  <a:schemeClr val="tx1">
                    <a:lumMod val="95000"/>
                    <a:lumOff val="5000"/>
                  </a:schemeClr>
                </a:solidFill>
                <a:cs typeface="Times New Roman" panose="02020603050405020304" pitchFamily="18" charset="0"/>
              </a:rPr>
              <a:t> Calculate the </a:t>
            </a:r>
            <a:r>
              <a:rPr lang="en-US" dirty="0" err="1" smtClean="0">
                <a:solidFill>
                  <a:schemeClr val="tx1">
                    <a:lumMod val="95000"/>
                    <a:lumOff val="5000"/>
                  </a:schemeClr>
                </a:solidFill>
                <a:cs typeface="Times New Roman" panose="02020603050405020304" pitchFamily="18" charset="0"/>
              </a:rPr>
              <a:t>neighbourhood</a:t>
            </a:r>
            <a:r>
              <a:rPr lang="en-US" dirty="0" smtClean="0">
                <a:solidFill>
                  <a:schemeClr val="tx1">
                    <a:lumMod val="95000"/>
                    <a:lumOff val="5000"/>
                  </a:schemeClr>
                </a:solidFill>
                <a:cs typeface="Times New Roman" panose="02020603050405020304" pitchFamily="18" charset="0"/>
              </a:rPr>
              <a:t> function using the following formula and update the weights of the winning neurons and its </a:t>
            </a:r>
            <a:r>
              <a:rPr lang="en-US" dirty="0" err="1" smtClean="0">
                <a:solidFill>
                  <a:schemeClr val="tx1">
                    <a:lumMod val="95000"/>
                    <a:lumOff val="5000"/>
                  </a:schemeClr>
                </a:solidFill>
                <a:cs typeface="Times New Roman" panose="02020603050405020304" pitchFamily="18" charset="0"/>
              </a:rPr>
              <a:t>neighbours</a:t>
            </a:r>
            <a:r>
              <a:rPr lang="en-US" dirty="0" smtClean="0">
                <a:solidFill>
                  <a:schemeClr val="tx1">
                    <a:lumMod val="95000"/>
                    <a:lumOff val="5000"/>
                  </a:schemeClr>
                </a:solidFill>
                <a:cs typeface="Times New Roman" panose="02020603050405020304" pitchFamily="18" charset="0"/>
              </a:rPr>
              <a:t>. t is the  no of iterations and T2 is the time constant. T2 = Total no of iterations = N</a:t>
            </a:r>
          </a:p>
          <a:p>
            <a:r>
              <a:rPr lang="en-US" dirty="0" smtClean="0">
                <a:solidFill>
                  <a:schemeClr val="tx1">
                    <a:lumMod val="95000"/>
                    <a:lumOff val="5000"/>
                  </a:schemeClr>
                </a:solidFill>
                <a:cs typeface="Times New Roman" panose="02020603050405020304" pitchFamily="18" charset="0"/>
              </a:rPr>
              <a:t>                                                                                                                        </a:t>
            </a:r>
          </a:p>
          <a:p>
            <a:r>
              <a:rPr lang="en-US" dirty="0" smtClean="0">
                <a:solidFill>
                  <a:schemeClr val="tx1">
                    <a:lumMod val="95000"/>
                    <a:lumOff val="5000"/>
                  </a:schemeClr>
                </a:solidFill>
                <a:cs typeface="Times New Roman" panose="02020603050405020304" pitchFamily="18" charset="0"/>
              </a:rPr>
              <a:t>                                                                         </a:t>
            </a:r>
          </a:p>
          <a:p>
            <a:r>
              <a:rPr lang="en-US" dirty="0" smtClean="0">
                <a:solidFill>
                  <a:schemeClr val="tx1">
                    <a:lumMod val="95000"/>
                    <a:lumOff val="5000"/>
                  </a:schemeClr>
                </a:solidFill>
                <a:cs typeface="Times New Roman" panose="02020603050405020304" pitchFamily="18" charset="0"/>
              </a:rPr>
              <a:t>                                                                </a:t>
            </a:r>
          </a:p>
          <a:p>
            <a:r>
              <a:rPr lang="en-US" dirty="0" smtClean="0">
                <a:solidFill>
                  <a:schemeClr val="tx1">
                    <a:lumMod val="95000"/>
                    <a:lumOff val="5000"/>
                  </a:schemeClr>
                </a:solidFill>
                <a:cs typeface="Times New Roman" panose="02020603050405020304" pitchFamily="18" charset="0"/>
              </a:rPr>
              <a:t>                                                              </a:t>
            </a:r>
          </a:p>
          <a:p>
            <a:endParaRPr lang="en-US" dirty="0" smtClean="0">
              <a:solidFill>
                <a:schemeClr val="tx1">
                  <a:lumMod val="95000"/>
                  <a:lumOff val="5000"/>
                </a:schemeClr>
              </a:solidFill>
              <a:cs typeface="Times New Roman" panose="02020603050405020304" pitchFamily="18" charset="0"/>
            </a:endParaRPr>
          </a:p>
          <a:p>
            <a:endParaRPr lang="en-US" dirty="0" smtClean="0">
              <a:solidFill>
                <a:schemeClr val="tx1">
                  <a:lumMod val="95000"/>
                  <a:lumOff val="5000"/>
                </a:schemeClr>
              </a:solidFill>
              <a:cs typeface="Times New Roman" panose="02020603050405020304" pitchFamily="18" charset="0"/>
            </a:endParaRPr>
          </a:p>
          <a:p>
            <a:endParaRPr lang="en-US" dirty="0" smtClean="0">
              <a:solidFill>
                <a:schemeClr val="tx1">
                  <a:lumMod val="95000"/>
                  <a:lumOff val="5000"/>
                </a:schemeClr>
              </a:solidFill>
              <a:cs typeface="Times New Roman" panose="02020603050405020304" pitchFamily="18" charset="0"/>
            </a:endParaRPr>
          </a:p>
          <a:p>
            <a:endParaRPr lang="en-IN" dirty="0" smtClean="0">
              <a:solidFill>
                <a:schemeClr val="tx1">
                  <a:lumMod val="95000"/>
                  <a:lumOff val="5000"/>
                </a:schemeClr>
              </a:solidFill>
              <a:cs typeface="Times New Roman" panose="02020603050405020304" pitchFamily="18" charset="0"/>
            </a:endParaRPr>
          </a:p>
          <a:p>
            <a:endParaRPr lang="en-IN" dirty="0" smtClean="0">
              <a:solidFill>
                <a:schemeClr val="tx1">
                  <a:lumMod val="95000"/>
                  <a:lumOff val="5000"/>
                </a:schemeClr>
              </a:solidFill>
              <a:cs typeface="Times New Roman" panose="02020603050405020304" pitchFamily="18" charset="0"/>
            </a:endParaRPr>
          </a:p>
          <a:p>
            <a:endParaRPr lang="en-US" dirty="0" smtClean="0">
              <a:solidFill>
                <a:schemeClr val="tx1">
                  <a:lumMod val="95000"/>
                  <a:lumOff val="5000"/>
                </a:schemeClr>
              </a:solidFill>
              <a:cs typeface="Times New Roman" panose="02020603050405020304" pitchFamily="18" charset="0"/>
            </a:endParaRPr>
          </a:p>
          <a:p>
            <a:endParaRPr lang="en-US" dirty="0" smtClean="0">
              <a:solidFill>
                <a:schemeClr val="tx1">
                  <a:lumMod val="95000"/>
                  <a:lumOff val="5000"/>
                </a:schemeClr>
              </a:solidFill>
              <a:cs typeface="Times New Roman" panose="02020603050405020304" pitchFamily="18" charset="0"/>
            </a:endParaRPr>
          </a:p>
          <a:p>
            <a:r>
              <a:rPr lang="en-US" dirty="0" smtClean="0">
                <a:solidFill>
                  <a:schemeClr val="tx1">
                    <a:lumMod val="95000"/>
                    <a:lumOff val="5000"/>
                  </a:schemeClr>
                </a:solidFill>
                <a:cs typeface="Times New Roman" panose="02020603050405020304" pitchFamily="18" charset="0"/>
              </a:rPr>
              <a:t> </a:t>
            </a:r>
          </a:p>
          <a:p>
            <a:endParaRPr lang="en-US" dirty="0" smtClean="0">
              <a:solidFill>
                <a:schemeClr val="tx1">
                  <a:lumMod val="95000"/>
                  <a:lumOff val="5000"/>
                </a:schemeClr>
              </a:solidFill>
              <a:cs typeface="Times New Roman" panose="02020603050405020304" pitchFamily="18" charset="0"/>
            </a:endParaRPr>
          </a:p>
          <a:p>
            <a:endParaRPr lang="en-US" dirty="0" smtClean="0">
              <a:solidFill>
                <a:schemeClr val="tx1">
                  <a:lumMod val="95000"/>
                  <a:lumOff val="5000"/>
                </a:schemeClr>
              </a:solidFill>
              <a:cs typeface="Times New Roman" panose="02020603050405020304" pitchFamily="18" charset="0"/>
            </a:endParaRPr>
          </a:p>
          <a:p>
            <a:endParaRPr lang="en-US" dirty="0"/>
          </a:p>
        </p:txBody>
      </p:sp>
      <p:graphicFrame>
        <p:nvGraphicFramePr>
          <p:cNvPr id="52226" name="Object 2"/>
          <p:cNvGraphicFramePr>
            <a:graphicFrameLocks noChangeAspect="1"/>
          </p:cNvGraphicFramePr>
          <p:nvPr/>
        </p:nvGraphicFramePr>
        <p:xfrm>
          <a:off x="3048000" y="3276599"/>
          <a:ext cx="2057400" cy="819781"/>
        </p:xfrm>
        <a:graphic>
          <a:graphicData uri="http://schemas.openxmlformats.org/presentationml/2006/ole">
            <p:oleObj spid="_x0000_s122882" name="Equation" r:id="rId3" imgW="1371600" imgH="482400" progId="Equation.3">
              <p:embed/>
            </p:oleObj>
          </a:graphicData>
        </a:graphic>
      </p:graphicFrame>
      <p:graphicFrame>
        <p:nvGraphicFramePr>
          <p:cNvPr id="6" name="Object 5"/>
          <p:cNvGraphicFramePr>
            <a:graphicFrameLocks noChangeAspect="1"/>
          </p:cNvGraphicFramePr>
          <p:nvPr/>
        </p:nvGraphicFramePr>
        <p:xfrm>
          <a:off x="990600" y="2133600"/>
          <a:ext cx="442913" cy="265113"/>
        </p:xfrm>
        <a:graphic>
          <a:graphicData uri="http://schemas.openxmlformats.org/presentationml/2006/ole">
            <p:oleObj spid="_x0000_s122883" name="Equation" r:id="rId4" imgW="203040" imgH="139680" progId="Equation.3">
              <p:embed/>
            </p:oleObj>
          </a:graphicData>
        </a:graphic>
      </p:graphicFrame>
      <p:graphicFrame>
        <p:nvGraphicFramePr>
          <p:cNvPr id="7" name="Object 6"/>
          <p:cNvGraphicFramePr>
            <a:graphicFrameLocks noChangeAspect="1"/>
          </p:cNvGraphicFramePr>
          <p:nvPr/>
        </p:nvGraphicFramePr>
        <p:xfrm>
          <a:off x="914400" y="2438400"/>
          <a:ext cx="536680" cy="326162"/>
        </p:xfrm>
        <a:graphic>
          <a:graphicData uri="http://schemas.openxmlformats.org/presentationml/2006/ole">
            <p:oleObj spid="_x0000_s122884" name="Equation" r:id="rId5" imgW="203040" imgH="139680" progId="Equation.3">
              <p:embed/>
            </p:oleObj>
          </a:graphicData>
        </a:graphic>
      </p:graphicFrame>
      <p:graphicFrame>
        <p:nvGraphicFramePr>
          <p:cNvPr id="8" name="Object 7"/>
          <p:cNvGraphicFramePr>
            <a:graphicFrameLocks noChangeAspect="1"/>
          </p:cNvGraphicFramePr>
          <p:nvPr/>
        </p:nvGraphicFramePr>
        <p:xfrm>
          <a:off x="4876800" y="6248400"/>
          <a:ext cx="1981200" cy="473527"/>
        </p:xfrm>
        <a:graphic>
          <a:graphicData uri="http://schemas.openxmlformats.org/presentationml/2006/ole">
            <p:oleObj spid="_x0000_s122885" name="Equation" r:id="rId6" imgW="1333440" imgH="304560" progId="Equation.3">
              <p:embed/>
            </p:oleObj>
          </a:graphicData>
        </a:graphic>
      </p:graphicFrame>
      <p:pic>
        <p:nvPicPr>
          <p:cNvPr id="9" name="Picture 2" descr="Image result for self organizing maps"/>
          <p:cNvPicPr>
            <a:picLocks noChangeAspect="1" noChangeArrowheads="1"/>
          </p:cNvPicPr>
          <p:nvPr/>
        </p:nvPicPr>
        <p:blipFill>
          <a:blip r:embed="rId7"/>
          <a:srcRect/>
          <a:stretch>
            <a:fillRect/>
          </a:stretch>
        </p:blipFill>
        <p:spPr bwMode="auto">
          <a:xfrm>
            <a:off x="5486400" y="1219200"/>
            <a:ext cx="3178629" cy="1676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433082" y="360136"/>
          <a:ext cx="2005318" cy="488950"/>
        </p:xfrm>
        <a:graphic>
          <a:graphicData uri="http://schemas.openxmlformats.org/presentationml/2006/ole">
            <p:oleObj spid="_x0000_s123906" name="Equation" r:id="rId3" imgW="1307880" imgH="304560" progId="Equation.3">
              <p:embed/>
            </p:oleObj>
          </a:graphicData>
        </a:graphic>
      </p:graphicFrame>
      <p:sp>
        <p:nvSpPr>
          <p:cNvPr id="4" name="TextBox 3"/>
          <p:cNvSpPr txBox="1"/>
          <p:nvPr/>
        </p:nvSpPr>
        <p:spPr>
          <a:xfrm>
            <a:off x="421278" y="404949"/>
            <a:ext cx="7494814" cy="5632311"/>
          </a:xfrm>
          <a:prstGeom prst="rect">
            <a:avLst/>
          </a:prstGeom>
          <a:noFill/>
        </p:spPr>
        <p:txBody>
          <a:bodyPr wrap="square" rtlCol="0">
            <a:spAutoFit/>
          </a:bodyPr>
          <a:lstStyle/>
          <a:p>
            <a:r>
              <a:rPr lang="en-US" dirty="0" smtClean="0">
                <a:latin typeface="Times New Roman" pitchFamily="18" charset="0"/>
                <a:cs typeface="Times New Roman" pitchFamily="18" charset="0"/>
              </a:rPr>
              <a:t>                                      where T1 is also time constant given by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T1=N/log(sigma0</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neighbourhood</a:t>
            </a:r>
            <a:r>
              <a:rPr lang="en-US" dirty="0" smtClean="0">
                <a:latin typeface="Times New Roman" pitchFamily="18" charset="0"/>
                <a:cs typeface="Times New Roman" pitchFamily="18" charset="0"/>
              </a:rPr>
              <a:t> function is given by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4 : </a:t>
            </a:r>
            <a:r>
              <a:rPr lang="en-US" dirty="0" smtClean="0">
                <a:latin typeface="Times New Roman" pitchFamily="18" charset="0"/>
                <a:cs typeface="Times New Roman" pitchFamily="18" charset="0"/>
              </a:rPr>
              <a:t>Update the winning neuron and its </a:t>
            </a:r>
            <a:r>
              <a:rPr lang="en-US" dirty="0" err="1" smtClean="0">
                <a:latin typeface="Times New Roman" pitchFamily="18" charset="0"/>
                <a:cs typeface="Times New Roman" pitchFamily="18" charset="0"/>
              </a:rPr>
              <a:t>neighbours</a:t>
            </a:r>
            <a:r>
              <a:rPr lang="en-US" dirty="0" smtClean="0">
                <a:latin typeface="Times New Roman" pitchFamily="18" charset="0"/>
                <a:cs typeface="Times New Roman" pitchFamily="18" charset="0"/>
              </a:rPr>
              <a:t> :</a:t>
            </a:r>
            <a:endParaRPr lang="en-IN"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where indicates the difference in the weight and  is the time dependent learning rate (decreases with time)</a:t>
            </a:r>
          </a:p>
          <a:p>
            <a:endParaRPr lang="en-IN"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S</a:t>
            </a:r>
            <a:r>
              <a:rPr lang="en-IN" b="1" dirty="0" err="1" smtClean="0">
                <a:solidFill>
                  <a:schemeClr val="tx1">
                    <a:lumMod val="95000"/>
                    <a:lumOff val="5000"/>
                  </a:schemeClr>
                </a:solidFill>
                <a:latin typeface="Times New Roman" panose="02020603050405020304" pitchFamily="18" charset="0"/>
                <a:cs typeface="Times New Roman" panose="02020603050405020304" pitchFamily="18" charset="0"/>
              </a:rPr>
              <a:t>tep</a:t>
            </a:r>
            <a:r>
              <a:rPr lang="en-IN" b="1" dirty="0" smtClean="0">
                <a:solidFill>
                  <a:schemeClr val="tx1">
                    <a:lumMod val="95000"/>
                    <a:lumOff val="5000"/>
                  </a:schemeClr>
                </a:solidFill>
                <a:latin typeface="Times New Roman" panose="02020603050405020304" pitchFamily="18" charset="0"/>
                <a:cs typeface="Times New Roman" panose="02020603050405020304" pitchFamily="18" charset="0"/>
              </a:rPr>
              <a:t> 5: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The above steps are repeated until there is no further change in the topography</a:t>
            </a:r>
            <a:endParaRPr lang="en-IN"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4495800" y="1447800"/>
          <a:ext cx="3200400" cy="838200"/>
        </p:xfrm>
        <a:graphic>
          <a:graphicData uri="http://schemas.openxmlformats.org/presentationml/2006/ole">
            <p:oleObj spid="_x0000_s123907" name="Equation" r:id="rId4" imgW="1536480" imgH="419040" progId="Equation.3">
              <p:embed/>
            </p:oleObj>
          </a:graphicData>
        </a:graphic>
      </p:graphicFrame>
      <p:graphicFrame>
        <p:nvGraphicFramePr>
          <p:cNvPr id="53252" name="Object 4"/>
          <p:cNvGraphicFramePr>
            <a:graphicFrameLocks noChangeAspect="1"/>
          </p:cNvGraphicFramePr>
          <p:nvPr/>
        </p:nvGraphicFramePr>
        <p:xfrm>
          <a:off x="5715000" y="2590800"/>
          <a:ext cx="1971675" cy="431800"/>
        </p:xfrm>
        <a:graphic>
          <a:graphicData uri="http://schemas.openxmlformats.org/presentationml/2006/ole">
            <p:oleObj spid="_x0000_s123908" r:id="rId5" imgW="1218671" imgH="241195"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537" y="352697"/>
            <a:ext cx="745562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Example : {(1,1),(2,1),(2,2),(4,4),(4,5),(5,5)} into 2 clusters.</a:t>
            </a:r>
            <a:endParaRPr lang="en-US" dirty="0">
              <a:latin typeface="Times New Roman" pitchFamily="18" charset="0"/>
              <a:cs typeface="Times New Roman" pitchFamily="18" charset="0"/>
            </a:endParaRPr>
          </a:p>
        </p:txBody>
      </p:sp>
      <p:pic>
        <p:nvPicPr>
          <p:cNvPr id="54275" name="Picture 3" descr="C:\Users\SUMANTH C\Desktop\SOMn_1.jpg"/>
          <p:cNvPicPr>
            <a:picLocks noChangeAspect="1" noChangeArrowheads="1"/>
          </p:cNvPicPr>
          <p:nvPr/>
        </p:nvPicPr>
        <p:blipFill>
          <a:blip r:embed="rId2"/>
          <a:srcRect/>
          <a:stretch>
            <a:fillRect/>
          </a:stretch>
        </p:blipFill>
        <p:spPr bwMode="auto">
          <a:xfrm>
            <a:off x="173083" y="715191"/>
            <a:ext cx="4118066" cy="1061358"/>
          </a:xfrm>
          <a:prstGeom prst="rect">
            <a:avLst/>
          </a:prstGeom>
          <a:noFill/>
        </p:spPr>
      </p:pic>
      <p:pic>
        <p:nvPicPr>
          <p:cNvPr id="54276" name="Picture 4" descr="C:\Users\SUMANTH C\Desktop\SOMn_2.jpg"/>
          <p:cNvPicPr>
            <a:picLocks noChangeAspect="1" noChangeArrowheads="1"/>
          </p:cNvPicPr>
          <p:nvPr/>
        </p:nvPicPr>
        <p:blipFill>
          <a:blip r:embed="rId3"/>
          <a:srcRect/>
          <a:stretch>
            <a:fillRect/>
          </a:stretch>
        </p:blipFill>
        <p:spPr bwMode="auto">
          <a:xfrm>
            <a:off x="186860" y="1724026"/>
            <a:ext cx="4241448" cy="5133975"/>
          </a:xfrm>
          <a:prstGeom prst="rect">
            <a:avLst/>
          </a:prstGeom>
          <a:noFill/>
        </p:spPr>
      </p:pic>
      <p:pic>
        <p:nvPicPr>
          <p:cNvPr id="54277" name="Picture 5" descr="C:\Users\SUMANTH C\Desktop\SOMn_3.jpg"/>
          <p:cNvPicPr>
            <a:picLocks noChangeAspect="1" noChangeArrowheads="1"/>
          </p:cNvPicPr>
          <p:nvPr/>
        </p:nvPicPr>
        <p:blipFill>
          <a:blip r:embed="rId4"/>
          <a:srcRect/>
          <a:stretch>
            <a:fillRect/>
          </a:stretch>
        </p:blipFill>
        <p:spPr bwMode="auto">
          <a:xfrm>
            <a:off x="4736613" y="762000"/>
            <a:ext cx="4090613" cy="591312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SUMANTH C\Desktop\SOMn_4.jpg"/>
          <p:cNvPicPr>
            <a:picLocks noChangeAspect="1" noChangeArrowheads="1"/>
          </p:cNvPicPr>
          <p:nvPr/>
        </p:nvPicPr>
        <p:blipFill>
          <a:blip r:embed="rId2"/>
          <a:srcRect/>
          <a:stretch>
            <a:fillRect/>
          </a:stretch>
        </p:blipFill>
        <p:spPr bwMode="auto">
          <a:xfrm>
            <a:off x="0" y="152400"/>
            <a:ext cx="4330337" cy="6705600"/>
          </a:xfrm>
          <a:prstGeom prst="rect">
            <a:avLst/>
          </a:prstGeom>
          <a:noFill/>
        </p:spPr>
      </p:pic>
      <p:pic>
        <p:nvPicPr>
          <p:cNvPr id="55299" name="Picture 3" descr="C:\Users\SUMANTH C\Desktop\SOMn_5.jpg"/>
          <p:cNvPicPr>
            <a:picLocks noChangeAspect="1" noChangeArrowheads="1"/>
          </p:cNvPicPr>
          <p:nvPr/>
        </p:nvPicPr>
        <p:blipFill>
          <a:blip r:embed="rId3"/>
          <a:srcRect/>
          <a:stretch>
            <a:fillRect/>
          </a:stretch>
        </p:blipFill>
        <p:spPr bwMode="auto">
          <a:xfrm>
            <a:off x="4635887" y="186145"/>
            <a:ext cx="4338297" cy="65151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SUMANTH C\Desktop\SOMn_6.jpg"/>
          <p:cNvPicPr>
            <a:picLocks noChangeAspect="1" noChangeArrowheads="1"/>
          </p:cNvPicPr>
          <p:nvPr/>
        </p:nvPicPr>
        <p:blipFill>
          <a:blip r:embed="rId2"/>
          <a:srcRect/>
          <a:stretch>
            <a:fillRect/>
          </a:stretch>
        </p:blipFill>
        <p:spPr bwMode="auto">
          <a:xfrm>
            <a:off x="195127" y="251460"/>
            <a:ext cx="3978456" cy="6423661"/>
          </a:xfrm>
          <a:prstGeom prst="rect">
            <a:avLst/>
          </a:prstGeom>
          <a:noFill/>
        </p:spPr>
      </p:pic>
      <p:pic>
        <p:nvPicPr>
          <p:cNvPr id="56323" name="Picture 3" descr="C:\Users\SUMANTH C\Desktop\SOMn_7.jpg"/>
          <p:cNvPicPr>
            <a:picLocks noChangeAspect="1" noChangeArrowheads="1"/>
          </p:cNvPicPr>
          <p:nvPr/>
        </p:nvPicPr>
        <p:blipFill>
          <a:blip r:embed="rId3"/>
          <a:srcRect/>
          <a:stretch>
            <a:fillRect/>
          </a:stretch>
        </p:blipFill>
        <p:spPr bwMode="auto">
          <a:xfrm>
            <a:off x="4565469" y="223023"/>
            <a:ext cx="4281352" cy="646516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103" y="509452"/>
            <a:ext cx="72009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After clustering the inputs :</a:t>
            </a:r>
          </a:p>
          <a:p>
            <a:endParaRPr lang="en-US"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190897" y="1827106"/>
          <a:ext cx="6096000" cy="2560320"/>
        </p:xfrm>
        <a:graphic>
          <a:graphicData uri="http://schemas.openxmlformats.org/drawingml/2006/table">
            <a:tbl>
              <a:tblPr firstRow="1" bandRow="1">
                <a:tableStyleId>{5C22544A-7EE6-4342-B048-85BDC9FD1C3A}</a:tableStyleId>
              </a:tblPr>
              <a:tblGrid>
                <a:gridCol w="2032000"/>
                <a:gridCol w="2032000"/>
                <a:gridCol w="2032000"/>
              </a:tblGrid>
              <a:tr h="0">
                <a:tc>
                  <a:txBody>
                    <a:bodyPr/>
                    <a:lstStyle/>
                    <a:p>
                      <a:pPr algn="ctr"/>
                      <a:r>
                        <a:rPr lang="en-US" dirty="0" smtClean="0">
                          <a:latin typeface="Times New Roman" pitchFamily="18" charset="0"/>
                          <a:cs typeface="Times New Roman" pitchFamily="18" charset="0"/>
                        </a:rPr>
                        <a:t>X1</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X2</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Cluster</a:t>
                      </a:r>
                      <a:endParaRPr lang="en-US" dirty="0">
                        <a:latin typeface="Times New Roman" pitchFamily="18" charset="0"/>
                        <a:cs typeface="Times New Roman" pitchFamily="18" charset="0"/>
                      </a:endParaRPr>
                    </a:p>
                  </a:txBody>
                  <a:tcPr marL="68580" marR="68580"/>
                </a:tc>
              </a:tr>
              <a:tr h="143346">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marL="68580" marR="68580"/>
                </a:tc>
              </a:tr>
              <a:tr h="143346">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marL="68580" marR="68580"/>
                </a:tc>
              </a:tr>
              <a:tr h="143346">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marL="68580" marR="68580"/>
                </a:tc>
              </a:tr>
              <a:tr h="143346">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marL="68580" marR="68580"/>
                </a:tc>
              </a:tr>
              <a:tr h="143346">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marL="68580" marR="68580"/>
                </a:tc>
              </a:tr>
              <a:tr h="143346">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marL="68580" marR="6858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002060"/>
                </a:solidFill>
                <a:latin typeface="+mn-lt"/>
                <a:cs typeface="Times New Roman" panose="02020603050405020304" pitchFamily="18" charset="0"/>
              </a:rPr>
              <a:t>Strengths</a:t>
            </a:r>
            <a:endParaRPr lang="en-IN" sz="4800" dirty="0">
              <a:solidFill>
                <a:srgbClr val="002060"/>
              </a:solidFill>
              <a:latin typeface="+mn-lt"/>
              <a:cs typeface="Times New Roman" panose="02020603050405020304" pitchFamily="18" charset="0"/>
            </a:endParaRPr>
          </a:p>
        </p:txBody>
      </p:sp>
      <p:sp>
        <p:nvSpPr>
          <p:cNvPr id="3" name="Content Placeholder 2"/>
          <p:cNvSpPr>
            <a:spLocks noGrp="1"/>
          </p:cNvSpPr>
          <p:nvPr>
            <p:ph idx="1"/>
          </p:nvPr>
        </p:nvSpPr>
        <p:spPr>
          <a:xfrm>
            <a:off x="838200" y="1828800"/>
            <a:ext cx="6888599" cy="3766930"/>
          </a:xfrm>
        </p:spPr>
        <p:txBody>
          <a:bodyPr>
            <a:noAutofit/>
          </a:bodyPr>
          <a:lstStyle/>
          <a:p>
            <a:r>
              <a:rPr lang="en-US" sz="2400" dirty="0">
                <a:cs typeface="Times New Roman" panose="02020603050405020304" pitchFamily="18" charset="0"/>
              </a:rPr>
              <a:t>Simple and easy to implement.</a:t>
            </a:r>
          </a:p>
          <a:p>
            <a:r>
              <a:rPr lang="en-US" sz="2400" dirty="0">
                <a:cs typeface="Times New Roman" panose="02020603050405020304" pitchFamily="18" charset="0"/>
              </a:rPr>
              <a:t>Easy to interpret the clustering results.</a:t>
            </a:r>
          </a:p>
          <a:p>
            <a:r>
              <a:rPr lang="en-US" sz="2400" dirty="0">
                <a:cs typeface="Times New Roman" panose="02020603050405020304" pitchFamily="18" charset="0"/>
              </a:rPr>
              <a:t>Computationally fast and efficient.</a:t>
            </a:r>
          </a:p>
          <a:p>
            <a:pPr>
              <a:buNone/>
            </a:pPr>
            <a:endParaRPr lang="en-IN" sz="2400" dirty="0">
              <a:cs typeface="Times New Roman" panose="02020603050405020304" pitchFamily="18" charset="0"/>
            </a:endParaRPr>
          </a:p>
        </p:txBody>
      </p:sp>
    </p:spTree>
    <p:extLst>
      <p:ext uri="{BB962C8B-B14F-4D97-AF65-F5344CB8AC3E}">
        <p14:creationId xmlns:p14="http://schemas.microsoft.com/office/powerpoint/2010/main" xmlns="" val="1730283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How does k-means work ?</a:t>
            </a:r>
            <a:endParaRPr lang="en-US" dirty="0">
              <a:solidFill>
                <a:srgbClr val="002060"/>
              </a:solidFill>
            </a:endParaRPr>
          </a:p>
        </p:txBody>
      </p:sp>
      <p:pic>
        <p:nvPicPr>
          <p:cNvPr id="4" name="Picture 5" descr="K means clustering algorithm"/>
          <p:cNvPicPr>
            <a:picLocks noChangeAspect="1" noChangeArrowheads="1"/>
          </p:cNvPicPr>
          <p:nvPr>
            <p:ph idx="1"/>
          </p:nvPr>
        </p:nvPicPr>
        <p:blipFill>
          <a:blip r:embed="rId2"/>
          <a:srcRect/>
          <a:stretch>
            <a:fillRect/>
          </a:stretch>
        </p:blipFill>
        <p:spPr>
          <a:xfrm>
            <a:off x="2362200" y="1295400"/>
            <a:ext cx="5029200" cy="5181600"/>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002060"/>
                </a:solidFill>
                <a:latin typeface="+mn-lt"/>
                <a:cs typeface="Times New Roman" panose="02020603050405020304" pitchFamily="18" charset="0"/>
              </a:rPr>
              <a:t>Weaknesses</a:t>
            </a:r>
            <a:r>
              <a:rPr lang="en-US" sz="4800" dirty="0">
                <a:latin typeface="+mn-lt"/>
                <a:cs typeface="Times New Roman" panose="02020603050405020304" pitchFamily="18" charset="0"/>
              </a:rPr>
              <a:t>	</a:t>
            </a:r>
            <a:endParaRPr lang="en-IN" sz="4800" dirty="0">
              <a:latin typeface="+mn-lt"/>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IN" sz="2400" dirty="0">
                <a:cs typeface="Times New Roman" panose="02020603050405020304" pitchFamily="18" charset="0"/>
              </a:rPr>
              <a:t>Number of cluster need to be specified beforehand</a:t>
            </a:r>
          </a:p>
          <a:p>
            <a:pPr fontAlgn="base"/>
            <a:r>
              <a:rPr lang="en-IN" sz="2400" dirty="0">
                <a:cs typeface="Times New Roman" panose="02020603050405020304" pitchFamily="18" charset="0"/>
              </a:rPr>
              <a:t>Sensitive to data points with outliers and noise</a:t>
            </a:r>
          </a:p>
          <a:p>
            <a:pPr fontAlgn="base"/>
            <a:r>
              <a:rPr lang="en-IN" sz="2400" dirty="0" smtClean="0">
                <a:cs typeface="Times New Roman" panose="02020603050405020304" pitchFamily="18" charset="0"/>
              </a:rPr>
              <a:t>Doesn't </a:t>
            </a:r>
            <a:r>
              <a:rPr lang="en-IN" sz="2400" dirty="0">
                <a:cs typeface="Times New Roman" panose="02020603050405020304" pitchFamily="18" charset="0"/>
              </a:rPr>
              <a:t>group efficiently for data distribution with non-circular shape</a:t>
            </a:r>
          </a:p>
        </p:txBody>
      </p:sp>
    </p:spTree>
    <p:extLst>
      <p:ext uri="{BB962C8B-B14F-4D97-AF65-F5344CB8AC3E}">
        <p14:creationId xmlns:p14="http://schemas.microsoft.com/office/powerpoint/2010/main" xmlns="" val="3663292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mn-lt"/>
                <a:cs typeface="Times New Roman" panose="02020603050405020304" pitchFamily="18" charset="0"/>
              </a:rPr>
              <a:t>References</a:t>
            </a:r>
            <a:endParaRPr lang="en-IN" dirty="0">
              <a:solidFill>
                <a:srgbClr val="002060"/>
              </a:solidFill>
              <a:latin typeface="+mn-lt"/>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800" dirty="0" smtClean="0">
                <a:solidFill>
                  <a:schemeClr val="tx1"/>
                </a:solidFill>
                <a:cs typeface="Times New Roman" panose="02020603050405020304" pitchFamily="18" charset="0"/>
                <a:hlinkClick r:id="rId2"/>
              </a:rPr>
              <a:t>https://en.wikipedia.org/wiki/Self-organizing_map</a:t>
            </a:r>
            <a:endParaRPr lang="en-IN" sz="2800" dirty="0" smtClean="0">
              <a:solidFill>
                <a:schemeClr val="tx1"/>
              </a:solidFill>
              <a:cs typeface="Times New Roman" panose="02020603050405020304" pitchFamily="18" charset="0"/>
            </a:endParaRPr>
          </a:p>
          <a:p>
            <a:r>
              <a:rPr lang="en-IN" sz="2800" dirty="0" smtClean="0">
                <a:solidFill>
                  <a:schemeClr val="tx1"/>
                </a:solidFill>
                <a:cs typeface="Times New Roman" panose="02020603050405020304" pitchFamily="18" charset="0"/>
                <a:hlinkClick r:id="rId3"/>
              </a:rPr>
              <a:t>https://www.youtube.com/watch?v=LjJeT7rwvF4</a:t>
            </a:r>
            <a:endParaRPr lang="en-IN" sz="2800" dirty="0" smtClean="0">
              <a:solidFill>
                <a:schemeClr val="tx1"/>
              </a:solidFill>
              <a:cs typeface="Times New Roman" panose="02020603050405020304" pitchFamily="18" charset="0"/>
            </a:endParaRPr>
          </a:p>
          <a:p>
            <a:r>
              <a:rPr lang="en-IN" sz="2800" dirty="0" smtClean="0">
                <a:solidFill>
                  <a:schemeClr val="tx1"/>
                </a:solidFill>
                <a:cs typeface="Times New Roman" panose="02020603050405020304" pitchFamily="18" charset="0"/>
                <a:hlinkClick r:id="rId4"/>
              </a:rPr>
              <a:t>https://www.youtube.com/watch?v=abF_FdCb5OI</a:t>
            </a:r>
            <a:endParaRPr lang="en-IN" sz="2800" dirty="0" smtClean="0">
              <a:solidFill>
                <a:schemeClr val="tx1"/>
              </a:solidFill>
              <a:cs typeface="Times New Roman" panose="02020603050405020304" pitchFamily="18" charset="0"/>
            </a:endParaRPr>
          </a:p>
          <a:p>
            <a:r>
              <a:rPr lang="en-US" sz="2800" dirty="0" smtClean="0">
                <a:solidFill>
                  <a:schemeClr val="tx1"/>
                </a:solidFill>
                <a:cs typeface="Times New Roman" panose="02020603050405020304" pitchFamily="18" charset="0"/>
                <a:hlinkClick r:id="rId2"/>
              </a:rPr>
              <a:t>The self-organizing map – T </a:t>
            </a:r>
            <a:r>
              <a:rPr lang="en-US" sz="2800" dirty="0" err="1" smtClean="0">
                <a:solidFill>
                  <a:schemeClr val="tx1"/>
                </a:solidFill>
                <a:cs typeface="Times New Roman" panose="02020603050405020304" pitchFamily="18" charset="0"/>
                <a:hlinkClick r:id="rId2"/>
              </a:rPr>
              <a:t>Kohonen</a:t>
            </a:r>
            <a:r>
              <a:rPr lang="en-US" sz="2800" dirty="0" smtClean="0">
                <a:solidFill>
                  <a:schemeClr val="tx1"/>
                </a:solidFill>
                <a:cs typeface="Times New Roman" panose="02020603050405020304" pitchFamily="18" charset="0"/>
                <a:hlinkClick r:id="rId2"/>
              </a:rPr>
              <a:t>  :</a:t>
            </a:r>
          </a:p>
          <a:p>
            <a:pPr>
              <a:buNone/>
            </a:pPr>
            <a:r>
              <a:rPr lang="en-US" sz="2800" dirty="0" smtClean="0">
                <a:solidFill>
                  <a:schemeClr val="tx1"/>
                </a:solidFill>
                <a:cs typeface="Times New Roman" panose="02020603050405020304" pitchFamily="18" charset="0"/>
                <a:hlinkClick r:id="rId2"/>
              </a:rPr>
              <a:t>  http://ieeexplore.ieee.org/document/58325/</a:t>
            </a:r>
          </a:p>
          <a:p>
            <a:endParaRPr lang="en-US" sz="2800" b="1" dirty="0" smtClean="0"/>
          </a:p>
          <a:p>
            <a:endParaRPr lang="en-IN" sz="2800" dirty="0">
              <a:solidFill>
                <a:schemeClr val="tx1"/>
              </a:solidFill>
              <a:cs typeface="Times New Roman" panose="02020603050405020304" pitchFamily="18" charset="0"/>
            </a:endParaRPr>
          </a:p>
        </p:txBody>
      </p:sp>
      <p:sp>
        <p:nvSpPr>
          <p:cNvPr id="4" name="TextBox 3"/>
          <p:cNvSpPr txBox="1"/>
          <p:nvPr/>
        </p:nvSpPr>
        <p:spPr>
          <a:xfrm>
            <a:off x="437321" y="5685183"/>
            <a:ext cx="3846444" cy="276999"/>
          </a:xfrm>
          <a:prstGeom prst="rect">
            <a:avLst/>
          </a:prstGeom>
          <a:noFill/>
        </p:spPr>
        <p:txBody>
          <a:bodyPr wrap="square" rtlCol="0">
            <a:spAutoFit/>
          </a:bodyPr>
          <a:lstStyle/>
          <a:p>
            <a:endParaRPr lang="en-IN" sz="1200" dirty="0">
              <a:solidFill>
                <a:schemeClr val="bg2"/>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754750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Reason for choosing SOM over k-means as Clustering Algorithm</a:t>
            </a:r>
            <a:endParaRPr lang="en-US" dirty="0">
              <a:solidFill>
                <a:srgbClr val="002060"/>
              </a:solidFill>
            </a:endParaRPr>
          </a:p>
        </p:txBody>
      </p:sp>
      <p:sp>
        <p:nvSpPr>
          <p:cNvPr id="3" name="Content Placeholder 2"/>
          <p:cNvSpPr>
            <a:spLocks noGrp="1"/>
          </p:cNvSpPr>
          <p:nvPr>
            <p:ph idx="1"/>
          </p:nvPr>
        </p:nvSpPr>
        <p:spPr>
          <a:xfrm>
            <a:off x="457200" y="1676400"/>
            <a:ext cx="8229600" cy="4525963"/>
          </a:xfrm>
        </p:spPr>
        <p:txBody>
          <a:bodyPr>
            <a:normAutofit/>
          </a:bodyPr>
          <a:lstStyle/>
          <a:p>
            <a:r>
              <a:rPr lang="en-US" sz="2600" dirty="0" smtClean="0">
                <a:cs typeface="Times New Roman" pitchFamily="18" charset="0"/>
              </a:rPr>
              <a:t>SOM </a:t>
            </a:r>
            <a:r>
              <a:rPr lang="en-US" sz="2600" dirty="0" smtClean="0">
                <a:cs typeface="Times New Roman" pitchFamily="18" charset="0"/>
              </a:rPr>
              <a:t>is superior in dealing with processes which have multiple optima</a:t>
            </a:r>
            <a:r>
              <a:rPr lang="en-US" sz="2600" dirty="0" smtClean="0">
                <a:cs typeface="Times New Roman" pitchFamily="18" charset="0"/>
              </a:rPr>
              <a:t>.</a:t>
            </a:r>
          </a:p>
          <a:p>
            <a:r>
              <a:rPr lang="en-US" sz="2600" dirty="0" smtClean="0">
                <a:cs typeface="Times New Roman" pitchFamily="18" charset="0"/>
              </a:rPr>
              <a:t>SOM offers the opportunity for an early exploration of the search space, and as the process continues it gradually narrows the search. By the end of the search process (providing the neighborhood radius decreases to zero) the SOM is exactly the same as k-means, which allows for a minimization of the distances between the observations and the cluster centers.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Organizing Maps</a:t>
            </a:r>
            <a:endParaRPr lang="en-US" dirty="0"/>
          </a:p>
        </p:txBody>
      </p:sp>
      <p:pic>
        <p:nvPicPr>
          <p:cNvPr id="115714" name="Picture 2" descr="Image result for self organizing maps"/>
          <p:cNvPicPr>
            <a:picLocks noChangeAspect="1" noChangeArrowheads="1"/>
          </p:cNvPicPr>
          <p:nvPr/>
        </p:nvPicPr>
        <p:blipFill>
          <a:blip r:embed="rId2"/>
          <a:srcRect/>
          <a:stretch>
            <a:fillRect/>
          </a:stretch>
        </p:blipFill>
        <p:spPr bwMode="auto">
          <a:xfrm>
            <a:off x="4876800" y="1447800"/>
            <a:ext cx="4038600" cy="2971800"/>
          </a:xfrm>
          <a:prstGeom prst="rect">
            <a:avLst/>
          </a:prstGeom>
          <a:noFill/>
        </p:spPr>
      </p:pic>
      <p:sp>
        <p:nvSpPr>
          <p:cNvPr id="5" name="TextBox 4"/>
          <p:cNvSpPr txBox="1"/>
          <p:nvPr/>
        </p:nvSpPr>
        <p:spPr>
          <a:xfrm>
            <a:off x="304800" y="1447800"/>
            <a:ext cx="4343400" cy="5570756"/>
          </a:xfrm>
          <a:prstGeom prst="rect">
            <a:avLst/>
          </a:prstGeom>
          <a:noFill/>
        </p:spPr>
        <p:txBody>
          <a:bodyPr wrap="square" rtlCol="0">
            <a:spAutoFit/>
          </a:bodyPr>
          <a:lstStyle/>
          <a:p>
            <a:r>
              <a:rPr lang="en-IN" sz="2000" dirty="0" smtClean="0">
                <a:cs typeface="Times New Roman" pitchFamily="18" charset="0"/>
              </a:rPr>
              <a:t>A Self Organizing Map is a type of Artificial Neural Network (ANN) that is trained using unsupervised learning</a:t>
            </a:r>
            <a:r>
              <a:rPr lang="en-IN" sz="2000" dirty="0" smtClean="0">
                <a:cs typeface="Times New Roman" pitchFamily="18" charset="0"/>
              </a:rPr>
              <a:t>.</a:t>
            </a:r>
          </a:p>
          <a:p>
            <a:endParaRPr lang="en-IN" sz="2000" dirty="0" smtClean="0">
              <a:cs typeface="Times New Roman" pitchFamily="18" charset="0"/>
            </a:endParaRPr>
          </a:p>
          <a:p>
            <a:r>
              <a:rPr lang="en-IN" sz="2000" dirty="0" smtClean="0">
                <a:cs typeface="Times New Roman" pitchFamily="18" charset="0"/>
              </a:rPr>
              <a:t>This model was introduced by Finnish Professor </a:t>
            </a:r>
            <a:r>
              <a:rPr lang="en-IN" sz="2000" dirty="0" err="1" smtClean="0">
                <a:cs typeface="Times New Roman" pitchFamily="18" charset="0"/>
              </a:rPr>
              <a:t>Kohonen</a:t>
            </a:r>
            <a:r>
              <a:rPr lang="en-IN" sz="2000" dirty="0" smtClean="0">
                <a:cs typeface="Times New Roman" pitchFamily="18" charset="0"/>
              </a:rPr>
              <a:t> in the 1980s</a:t>
            </a:r>
            <a:r>
              <a:rPr lang="en-IN" sz="2000" dirty="0" smtClean="0">
                <a:cs typeface="Times New Roman" pitchFamily="18" charset="0"/>
              </a:rPr>
              <a:t>.</a:t>
            </a:r>
          </a:p>
          <a:p>
            <a:endParaRPr lang="en-IN" sz="2000" dirty="0" smtClean="0">
              <a:cs typeface="Times New Roman" pitchFamily="18" charset="0"/>
            </a:endParaRPr>
          </a:p>
          <a:p>
            <a:r>
              <a:rPr lang="en-IN" sz="2000" dirty="0" smtClean="0">
                <a:cs typeface="Times New Roman" pitchFamily="18" charset="0"/>
              </a:rPr>
              <a:t>SOM maps a higher dimensional input into a lower dimensional output space and thus used in dimensionality reduction</a:t>
            </a:r>
            <a:r>
              <a:rPr lang="en-IN" dirty="0" smtClean="0">
                <a:cs typeface="Times New Roman" pitchFamily="18" charset="0"/>
              </a:rPr>
              <a:t>.</a:t>
            </a:r>
          </a:p>
          <a:p>
            <a:endParaRPr lang="en-IN" dirty="0" smtClean="0">
              <a:cs typeface="Times New Roman" pitchFamily="18" charset="0"/>
            </a:endParaRPr>
          </a:p>
          <a:p>
            <a:r>
              <a:rPr lang="en-US" sz="2000" dirty="0" smtClean="0">
                <a:solidFill>
                  <a:srgbClr val="00B050"/>
                </a:solidFill>
                <a:cs typeface="Times New Roman" pitchFamily="18" charset="0"/>
              </a:rPr>
              <a:t>The </a:t>
            </a:r>
            <a:r>
              <a:rPr lang="en-US" sz="2000" dirty="0" smtClean="0">
                <a:solidFill>
                  <a:srgbClr val="00B050"/>
                </a:solidFill>
                <a:cs typeface="Times New Roman" pitchFamily="18" charset="0"/>
              </a:rPr>
              <a:t>procedure is to place a vector from data space onto the map and find the node with the closest (smallest distance metric) weight vector to the data space vector.</a:t>
            </a:r>
            <a:endParaRPr lang="en-IN" sz="2000" dirty="0" smtClean="0">
              <a:solidFill>
                <a:srgbClr val="00B050"/>
              </a:solidFill>
              <a:cs typeface="Times New Roman" pitchFamily="18" charset="0"/>
            </a:endParaRPr>
          </a:p>
          <a:p>
            <a:endParaRPr lang="en-IN" dirty="0" smtClean="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 without </a:t>
            </a:r>
            <a:r>
              <a:rPr lang="en-US" dirty="0" err="1" smtClean="0"/>
              <a:t>Neighbourhood</a:t>
            </a:r>
            <a:r>
              <a:rPr lang="en-US" dirty="0" smtClean="0"/>
              <a:t> Algorithm</a:t>
            </a:r>
            <a:endParaRPr lang="en-US" dirty="0"/>
          </a:p>
        </p:txBody>
      </p:sp>
      <p:sp>
        <p:nvSpPr>
          <p:cNvPr id="3" name="Content Placeholder 2"/>
          <p:cNvSpPr>
            <a:spLocks noGrp="1"/>
          </p:cNvSpPr>
          <p:nvPr>
            <p:ph idx="1"/>
          </p:nvPr>
        </p:nvSpPr>
        <p:spPr>
          <a:xfrm>
            <a:off x="457200" y="1600200"/>
            <a:ext cx="5638800" cy="4525963"/>
          </a:xfrm>
        </p:spPr>
        <p:txBody>
          <a:bodyPr>
            <a:normAutofit fontScale="47500" lnSpcReduction="20000"/>
          </a:bodyPr>
          <a:lstStyle/>
          <a:p>
            <a:pPr>
              <a:buNone/>
            </a:pPr>
            <a:r>
              <a:rPr lang="en-US" b="1" dirty="0" smtClean="0">
                <a:cs typeface="Times New Roman" panose="02020603050405020304" pitchFamily="18" charset="0"/>
              </a:rPr>
              <a:t>Step 1</a:t>
            </a:r>
            <a:r>
              <a:rPr lang="en-US" dirty="0" smtClean="0">
                <a:cs typeface="Times New Roman" panose="02020603050405020304" pitchFamily="18" charset="0"/>
              </a:rPr>
              <a:t>: Initialize the weights of </a:t>
            </a:r>
            <a:r>
              <a:rPr lang="en-US" i="1" dirty="0" smtClean="0">
                <a:cs typeface="Times New Roman" panose="02020603050405020304" pitchFamily="18" charset="0"/>
              </a:rPr>
              <a:t>K</a:t>
            </a:r>
            <a:r>
              <a:rPr lang="en-US" dirty="0" smtClean="0">
                <a:cs typeface="Times New Roman" panose="02020603050405020304" pitchFamily="18" charset="0"/>
              </a:rPr>
              <a:t> neurons randomly.</a:t>
            </a:r>
          </a:p>
          <a:p>
            <a:pPr>
              <a:buNone/>
            </a:pPr>
            <a:endParaRPr lang="en-US" dirty="0" smtClean="0">
              <a:cs typeface="Times New Roman" panose="02020603050405020304" pitchFamily="18" charset="0"/>
            </a:endParaRPr>
          </a:p>
          <a:p>
            <a:pPr>
              <a:buNone/>
            </a:pPr>
            <a:r>
              <a:rPr lang="en-US" b="1" dirty="0" smtClean="0">
                <a:cs typeface="Times New Roman" panose="02020603050405020304" pitchFamily="18" charset="0"/>
              </a:rPr>
              <a:t>Step </a:t>
            </a:r>
            <a:r>
              <a:rPr lang="en-US" b="1" dirty="0" smtClean="0">
                <a:cs typeface="Times New Roman" panose="02020603050405020304" pitchFamily="18" charset="0"/>
              </a:rPr>
              <a:t>2</a:t>
            </a:r>
            <a:r>
              <a:rPr lang="en-US" dirty="0" smtClean="0">
                <a:cs typeface="Times New Roman" panose="02020603050405020304" pitchFamily="18" charset="0"/>
              </a:rPr>
              <a:t>: Calculate the </a:t>
            </a:r>
            <a:r>
              <a:rPr lang="en-US" dirty="0" err="1" smtClean="0">
                <a:cs typeface="Times New Roman" panose="02020603050405020304" pitchFamily="18" charset="0"/>
              </a:rPr>
              <a:t>Discriminant</a:t>
            </a:r>
            <a:r>
              <a:rPr lang="en-US" dirty="0" smtClean="0">
                <a:cs typeface="Times New Roman" panose="02020603050405020304" pitchFamily="18" charset="0"/>
              </a:rPr>
              <a:t> function value for each neuron j to x which is used as the basis for competition.</a:t>
            </a:r>
          </a:p>
          <a:p>
            <a:pPr>
              <a:buNone/>
            </a:pPr>
            <a:r>
              <a:rPr lang="en-US" dirty="0" smtClean="0">
                <a:cs typeface="Times New Roman" panose="02020603050405020304" pitchFamily="18" charset="0"/>
              </a:rPr>
              <a:t>    Using </a:t>
            </a:r>
            <a:r>
              <a:rPr lang="en-US" b="1" u="sng" dirty="0" smtClean="0">
                <a:cs typeface="Times New Roman" panose="02020603050405020304" pitchFamily="18" charset="0"/>
              </a:rPr>
              <a:t>Euclidean Distance</a:t>
            </a:r>
          </a:p>
          <a:p>
            <a:pPr marL="0" indent="0">
              <a:buNone/>
            </a:pPr>
            <a:endParaRPr lang="en-IN" dirty="0" smtClean="0">
              <a:cs typeface="Times New Roman" panose="02020603050405020304" pitchFamily="18" charset="0"/>
            </a:endParaRPr>
          </a:p>
          <a:p>
            <a:pPr marL="0" indent="0">
              <a:buNone/>
            </a:pPr>
            <a:r>
              <a:rPr lang="en-IN" dirty="0" smtClean="0">
                <a:cs typeface="Times New Roman" panose="02020603050405020304" pitchFamily="18" charset="0"/>
              </a:rPr>
              <a:t>where </a:t>
            </a:r>
            <a:r>
              <a:rPr lang="en-IN" i="1" dirty="0" smtClean="0">
                <a:cs typeface="Times New Roman" panose="02020603050405020304" pitchFamily="18" charset="0"/>
              </a:rPr>
              <a:t>x </a:t>
            </a:r>
            <a:r>
              <a:rPr lang="en-IN" dirty="0" smtClean="0">
                <a:cs typeface="Times New Roman" panose="02020603050405020304" pitchFamily="18" charset="0"/>
              </a:rPr>
              <a:t> input vector of  </a:t>
            </a:r>
            <a:r>
              <a:rPr lang="en-IN" i="1" dirty="0" smtClean="0">
                <a:cs typeface="Times New Roman" panose="02020603050405020304" pitchFamily="18" charset="0"/>
              </a:rPr>
              <a:t>n</a:t>
            </a:r>
            <a:r>
              <a:rPr lang="en-IN" dirty="0" smtClean="0">
                <a:cs typeface="Times New Roman" panose="02020603050405020304" pitchFamily="18" charset="0"/>
              </a:rPr>
              <a:t> dimension and </a:t>
            </a:r>
            <a:r>
              <a:rPr lang="en-IN" i="1" dirty="0" err="1" smtClean="0">
                <a:cs typeface="Times New Roman" panose="02020603050405020304" pitchFamily="18" charset="0"/>
              </a:rPr>
              <a:t>w</a:t>
            </a:r>
            <a:r>
              <a:rPr lang="en-IN" i="1" baseline="-25000" dirty="0" err="1" smtClean="0">
                <a:cs typeface="Times New Roman" panose="02020603050405020304" pitchFamily="18" charset="0"/>
              </a:rPr>
              <a:t>ij</a:t>
            </a:r>
            <a:r>
              <a:rPr lang="en-IN" dirty="0" smtClean="0">
                <a:cs typeface="Times New Roman" panose="02020603050405020304" pitchFamily="18" charset="0"/>
              </a:rPr>
              <a:t> is the weight vector connecting the </a:t>
            </a:r>
            <a:r>
              <a:rPr lang="en-IN" i="1" dirty="0" err="1" smtClean="0">
                <a:cs typeface="Times New Roman" panose="02020603050405020304" pitchFamily="18" charset="0"/>
              </a:rPr>
              <a:t>i</a:t>
            </a:r>
            <a:r>
              <a:rPr lang="en-IN" i="1" baseline="30000" dirty="0" err="1" smtClean="0">
                <a:cs typeface="Times New Roman" panose="02020603050405020304" pitchFamily="18" charset="0"/>
              </a:rPr>
              <a:t>th</a:t>
            </a:r>
            <a:r>
              <a:rPr lang="en-IN" dirty="0" smtClean="0">
                <a:cs typeface="Times New Roman" panose="02020603050405020304" pitchFamily="18" charset="0"/>
              </a:rPr>
              <a:t> component of the input vector to the </a:t>
            </a:r>
            <a:r>
              <a:rPr lang="en-IN" i="1" dirty="0" err="1" smtClean="0">
                <a:cs typeface="Times New Roman" panose="02020603050405020304" pitchFamily="18" charset="0"/>
              </a:rPr>
              <a:t>j</a:t>
            </a:r>
            <a:r>
              <a:rPr lang="en-IN" i="1" baseline="30000" dirty="0" err="1" smtClean="0">
                <a:cs typeface="Times New Roman" panose="02020603050405020304" pitchFamily="18" charset="0"/>
              </a:rPr>
              <a:t>th</a:t>
            </a:r>
            <a:r>
              <a:rPr lang="en-IN" dirty="0" smtClean="0">
                <a:cs typeface="Times New Roman" panose="02020603050405020304" pitchFamily="18" charset="0"/>
              </a:rPr>
              <a:t> neuron. </a:t>
            </a:r>
          </a:p>
          <a:p>
            <a:pPr marL="0" indent="0">
              <a:buNone/>
            </a:pPr>
            <a:r>
              <a:rPr lang="en-IN" dirty="0" smtClean="0">
                <a:cs typeface="Times New Roman" panose="02020603050405020304" pitchFamily="18" charset="0"/>
              </a:rPr>
              <a:t>The winning neuron is the one which closely matches with the input, i.e. the neuron for which the </a:t>
            </a:r>
            <a:r>
              <a:rPr lang="en-IN" dirty="0" err="1" smtClean="0">
                <a:cs typeface="Times New Roman" panose="02020603050405020304" pitchFamily="18" charset="0"/>
              </a:rPr>
              <a:t>discriminant</a:t>
            </a:r>
            <a:r>
              <a:rPr lang="en-IN" dirty="0" smtClean="0">
                <a:cs typeface="Times New Roman" panose="02020603050405020304" pitchFamily="18" charset="0"/>
              </a:rPr>
              <a:t> function value is minimum.</a:t>
            </a:r>
          </a:p>
          <a:p>
            <a:pPr>
              <a:buNone/>
            </a:pPr>
            <a:endParaRPr lang="en-IN" dirty="0" smtClean="0">
              <a:cs typeface="Times New Roman" panose="02020603050405020304" pitchFamily="18" charset="0"/>
            </a:endParaRPr>
          </a:p>
          <a:p>
            <a:pPr>
              <a:buNone/>
            </a:pPr>
            <a:r>
              <a:rPr lang="en-IN" b="1" dirty="0" smtClean="0">
                <a:cs typeface="Times New Roman" panose="02020603050405020304" pitchFamily="18" charset="0"/>
              </a:rPr>
              <a:t>Step </a:t>
            </a:r>
            <a:r>
              <a:rPr lang="en-IN" b="1" dirty="0" smtClean="0">
                <a:cs typeface="Times New Roman" panose="02020603050405020304" pitchFamily="18" charset="0"/>
              </a:rPr>
              <a:t>3:</a:t>
            </a:r>
            <a:r>
              <a:rPr lang="en-IN" dirty="0" smtClean="0">
                <a:cs typeface="Times New Roman" panose="02020603050405020304" pitchFamily="18" charset="0"/>
              </a:rPr>
              <a:t> Update the </a:t>
            </a:r>
            <a:r>
              <a:rPr lang="en-IN" dirty="0" smtClean="0">
                <a:cs typeface="Times New Roman" panose="02020603050405020304" pitchFamily="18" charset="0"/>
              </a:rPr>
              <a:t>weights of the winning neuron and its neighbours.</a:t>
            </a:r>
            <a:endParaRPr lang="en-IN" dirty="0" smtClean="0">
              <a:cs typeface="Times New Roman" panose="02020603050405020304" pitchFamily="18" charset="0"/>
            </a:endParaRPr>
          </a:p>
          <a:p>
            <a:endParaRPr lang="en-IN" dirty="0" smtClean="0">
              <a:cs typeface="Times New Roman" panose="02020603050405020304" pitchFamily="18" charset="0"/>
            </a:endParaRPr>
          </a:p>
          <a:p>
            <a:pPr marL="0" indent="0">
              <a:buNone/>
            </a:pPr>
            <a:endParaRPr lang="en-IN" dirty="0" smtClean="0">
              <a:cs typeface="Times New Roman" panose="02020603050405020304" pitchFamily="18" charset="0"/>
            </a:endParaRPr>
          </a:p>
          <a:p>
            <a:pPr marL="0" indent="0">
              <a:buNone/>
            </a:pPr>
            <a:endParaRPr lang="en-IN" dirty="0" smtClean="0">
              <a:cs typeface="Times New Roman" panose="02020603050405020304" pitchFamily="18" charset="0"/>
            </a:endParaRPr>
          </a:p>
          <a:p>
            <a:pPr marL="0" indent="0">
              <a:buNone/>
            </a:pPr>
            <a:r>
              <a:rPr lang="en-IN" dirty="0" smtClean="0">
                <a:cs typeface="Times New Roman" panose="02020603050405020304" pitchFamily="18" charset="0"/>
              </a:rPr>
              <a:t>where        indicates </a:t>
            </a:r>
            <a:r>
              <a:rPr lang="en-IN" dirty="0" smtClean="0">
                <a:cs typeface="Times New Roman" panose="02020603050405020304" pitchFamily="18" charset="0"/>
              </a:rPr>
              <a:t>the difference in the weight and         </a:t>
            </a:r>
            <a:r>
              <a:rPr lang="en-IN" dirty="0" smtClean="0">
                <a:cs typeface="Times New Roman" panose="02020603050405020304" pitchFamily="18" charset="0"/>
              </a:rPr>
              <a:t> is </a:t>
            </a:r>
            <a:r>
              <a:rPr lang="en-IN" dirty="0" smtClean="0">
                <a:cs typeface="Times New Roman" panose="02020603050405020304" pitchFamily="18" charset="0"/>
              </a:rPr>
              <a:t>the time dependent learning rate (decreases with time)</a:t>
            </a:r>
          </a:p>
          <a:p>
            <a:pPr>
              <a:buNone/>
            </a:pPr>
            <a:endParaRPr lang="en-US" dirty="0" smtClean="0">
              <a:cs typeface="Times New Roman" panose="02020603050405020304" pitchFamily="18" charset="0"/>
            </a:endParaRPr>
          </a:p>
          <a:p>
            <a:pPr>
              <a:buNone/>
            </a:pPr>
            <a:r>
              <a:rPr lang="en-US" b="1" dirty="0" smtClean="0">
                <a:cs typeface="Times New Roman" panose="02020603050405020304" pitchFamily="18" charset="0"/>
              </a:rPr>
              <a:t>S</a:t>
            </a:r>
            <a:r>
              <a:rPr lang="en-IN" b="1" dirty="0" err="1" smtClean="0">
                <a:cs typeface="Times New Roman" panose="02020603050405020304" pitchFamily="18" charset="0"/>
              </a:rPr>
              <a:t>tep</a:t>
            </a:r>
            <a:r>
              <a:rPr lang="en-IN" b="1" dirty="0" smtClean="0">
                <a:cs typeface="Times New Roman" panose="02020603050405020304" pitchFamily="18" charset="0"/>
              </a:rPr>
              <a:t> 4:</a:t>
            </a:r>
            <a:r>
              <a:rPr lang="en-IN" dirty="0" smtClean="0">
                <a:cs typeface="Times New Roman" panose="02020603050405020304" pitchFamily="18" charset="0"/>
              </a:rPr>
              <a:t> </a:t>
            </a:r>
            <a:r>
              <a:rPr lang="en-US" dirty="0" smtClean="0">
                <a:cs typeface="Times New Roman" panose="02020603050405020304" pitchFamily="18" charset="0"/>
              </a:rPr>
              <a:t>The above steps are repeated until there is no further change in the topography</a:t>
            </a:r>
            <a:endParaRPr lang="en-IN" dirty="0" smtClean="0">
              <a:cs typeface="Times New Roman" panose="02020603050405020304" pitchFamily="18" charset="0"/>
            </a:endParaRPr>
          </a:p>
          <a:p>
            <a:endParaRPr lang="en-US" dirty="0"/>
          </a:p>
        </p:txBody>
      </p:sp>
      <p:graphicFrame>
        <p:nvGraphicFramePr>
          <p:cNvPr id="118787" name="Object 3"/>
          <p:cNvGraphicFramePr>
            <a:graphicFrameLocks noChangeAspect="1"/>
          </p:cNvGraphicFramePr>
          <p:nvPr/>
        </p:nvGraphicFramePr>
        <p:xfrm>
          <a:off x="3200400" y="2362200"/>
          <a:ext cx="2182813" cy="571500"/>
        </p:xfrm>
        <a:graphic>
          <a:graphicData uri="http://schemas.openxmlformats.org/presentationml/2006/ole">
            <p:oleObj spid="_x0000_s119810" name="Equation" r:id="rId3" imgW="1257120" imgH="431640" progId="Equation.3">
              <p:embed/>
            </p:oleObj>
          </a:graphicData>
        </a:graphic>
      </p:graphicFrame>
      <p:graphicFrame>
        <p:nvGraphicFramePr>
          <p:cNvPr id="118790" name="Object 6"/>
          <p:cNvGraphicFramePr>
            <a:graphicFrameLocks noChangeAspect="1"/>
          </p:cNvGraphicFramePr>
          <p:nvPr/>
        </p:nvGraphicFramePr>
        <p:xfrm>
          <a:off x="2514600" y="4267200"/>
          <a:ext cx="2628900" cy="431800"/>
        </p:xfrm>
        <a:graphic>
          <a:graphicData uri="http://schemas.openxmlformats.org/presentationml/2006/ole">
            <p:oleObj spid="_x0000_s119811" r:id="rId4" imgW="1218671" imgH="241195" progId="">
              <p:embed/>
            </p:oleObj>
          </a:graphicData>
        </a:graphic>
      </p:graphicFrame>
      <p:graphicFrame>
        <p:nvGraphicFramePr>
          <p:cNvPr id="118791" name="Object 7"/>
          <p:cNvGraphicFramePr>
            <a:graphicFrameLocks noChangeAspect="1"/>
          </p:cNvGraphicFramePr>
          <p:nvPr/>
        </p:nvGraphicFramePr>
        <p:xfrm>
          <a:off x="1066800" y="4876800"/>
          <a:ext cx="266700" cy="266700"/>
        </p:xfrm>
        <a:graphic>
          <a:graphicData uri="http://schemas.openxmlformats.org/presentationml/2006/ole">
            <p:oleObj spid="_x0000_s119812" name="Equation" r:id="rId5" imgW="291973" imgH="241195" progId="Equation.3">
              <p:embed/>
            </p:oleObj>
          </a:graphicData>
        </a:graphic>
      </p:graphicFrame>
      <p:graphicFrame>
        <p:nvGraphicFramePr>
          <p:cNvPr id="118792" name="Object 8"/>
          <p:cNvGraphicFramePr>
            <a:graphicFrameLocks noChangeAspect="1"/>
          </p:cNvGraphicFramePr>
          <p:nvPr/>
        </p:nvGraphicFramePr>
        <p:xfrm>
          <a:off x="4648200" y="4876800"/>
          <a:ext cx="368300" cy="215900"/>
        </p:xfrm>
        <a:graphic>
          <a:graphicData uri="http://schemas.openxmlformats.org/presentationml/2006/ole">
            <p:oleObj spid="_x0000_s119813" name="Equation" r:id="rId6" imgW="291973" imgH="203112" progId="Equation.3">
              <p:embed/>
            </p:oleObj>
          </a:graphicData>
        </a:graphic>
      </p:graphicFrame>
      <p:pic>
        <p:nvPicPr>
          <p:cNvPr id="11" name="Picture 2" descr="Image result for self organizing maps"/>
          <p:cNvPicPr>
            <a:picLocks noChangeAspect="1" noChangeArrowheads="1"/>
          </p:cNvPicPr>
          <p:nvPr/>
        </p:nvPicPr>
        <p:blipFill>
          <a:blip r:embed="rId7"/>
          <a:srcRect/>
          <a:stretch>
            <a:fillRect/>
          </a:stretch>
        </p:blipFill>
        <p:spPr bwMode="auto">
          <a:xfrm>
            <a:off x="6041570" y="1447800"/>
            <a:ext cx="2873829" cy="2667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 without </a:t>
            </a:r>
            <a:r>
              <a:rPr lang="en-US" dirty="0" err="1" smtClean="0"/>
              <a:t>Neighbourhood</a:t>
            </a:r>
            <a:r>
              <a:rPr lang="en-US" dirty="0" smtClean="0"/>
              <a:t> Flowchart</a:t>
            </a:r>
            <a:endParaRPr lang="en-US" dirty="0"/>
          </a:p>
        </p:txBody>
      </p:sp>
      <p:grpSp>
        <p:nvGrpSpPr>
          <p:cNvPr id="13" name="Group 12"/>
          <p:cNvGrpSpPr/>
          <p:nvPr/>
        </p:nvGrpSpPr>
        <p:grpSpPr>
          <a:xfrm>
            <a:off x="2286000" y="1676400"/>
            <a:ext cx="4489983" cy="4876800"/>
            <a:chOff x="6634422" y="836261"/>
            <a:chExt cx="4489983" cy="5420594"/>
          </a:xfrm>
        </p:grpSpPr>
        <p:grpSp>
          <p:nvGrpSpPr>
            <p:cNvPr id="14" name="Group 57"/>
            <p:cNvGrpSpPr/>
            <p:nvPr/>
          </p:nvGrpSpPr>
          <p:grpSpPr>
            <a:xfrm>
              <a:off x="6634420" y="836261"/>
              <a:ext cx="4489983" cy="5420594"/>
              <a:chOff x="1895061" y="874643"/>
              <a:chExt cx="4713929" cy="5420594"/>
            </a:xfrm>
          </p:grpSpPr>
          <p:grpSp>
            <p:nvGrpSpPr>
              <p:cNvPr id="18" name="Group 58"/>
              <p:cNvGrpSpPr/>
              <p:nvPr/>
            </p:nvGrpSpPr>
            <p:grpSpPr>
              <a:xfrm>
                <a:off x="1895061" y="874643"/>
                <a:ext cx="4713929" cy="5420594"/>
                <a:chOff x="1895061" y="874643"/>
                <a:chExt cx="4713929" cy="5420594"/>
              </a:xfrm>
            </p:grpSpPr>
            <p:sp>
              <p:nvSpPr>
                <p:cNvPr id="21" name="Rectangle: Rounded Corners 63"/>
                <p:cNvSpPr/>
                <p:nvPr/>
              </p:nvSpPr>
              <p:spPr>
                <a:xfrm>
                  <a:off x="2544417" y="874643"/>
                  <a:ext cx="901148" cy="490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Start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895061" y="1656523"/>
                  <a:ext cx="2199860" cy="60764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2">
                          <a:lumMod val="50000"/>
                        </a:schemeClr>
                      </a:solidFill>
                      <a:latin typeface="Times New Roman" panose="02020603050405020304" pitchFamily="18" charset="0"/>
                      <a:cs typeface="Times New Roman" panose="02020603050405020304" pitchFamily="18" charset="0"/>
                    </a:rPr>
                    <a:t>Calculate neuron </a:t>
                  </a:r>
                  <a:r>
                    <a:rPr lang="en-US" i="1" dirty="0">
                      <a:solidFill>
                        <a:schemeClr val="tx2">
                          <a:lumMod val="50000"/>
                        </a:schemeClr>
                      </a:solidFill>
                      <a:latin typeface="Times New Roman" panose="02020603050405020304" pitchFamily="18" charset="0"/>
                      <a:cs typeface="Times New Roman" panose="02020603050405020304" pitchFamily="18" charset="0"/>
                    </a:rPr>
                    <a:t>K</a:t>
                  </a:r>
                  <a:endParaRPr lang="en-IN" i="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928192" y="3436499"/>
                  <a:ext cx="2094270" cy="805564"/>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Calculate value of Discriminant function</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910565" y="2547214"/>
                  <a:ext cx="2184355" cy="563217"/>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Initialize weights  of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K</a:t>
                  </a:r>
                  <a:endParaRPr lang="en-IN"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5" name="Diamond 24"/>
                <p:cNvSpPr/>
                <p:nvPr/>
              </p:nvSpPr>
              <p:spPr>
                <a:xfrm>
                  <a:off x="4466911" y="4450480"/>
                  <a:ext cx="2142079" cy="967408"/>
                </a:xfrm>
                <a:prstGeom prst="diamond">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Stopping Criteria</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26" name="Straight Arrow Connector 25"/>
                <p:cNvCxnSpPr>
                  <a:cxnSpLocks/>
                </p:cNvCxnSpPr>
                <p:nvPr/>
              </p:nvCxnSpPr>
              <p:spPr>
                <a:xfrm>
                  <a:off x="2994991" y="1364974"/>
                  <a:ext cx="0" cy="29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2994991" y="2264169"/>
                  <a:ext cx="1" cy="29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2991679" y="4291754"/>
                  <a:ext cx="0" cy="349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H="1">
                  <a:off x="2991679" y="3112307"/>
                  <a:ext cx="3313" cy="349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79"/>
                <p:cNvSpPr/>
                <p:nvPr/>
              </p:nvSpPr>
              <p:spPr>
                <a:xfrm>
                  <a:off x="5087376" y="5804906"/>
                  <a:ext cx="901148" cy="4903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Stop</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1948072" y="4648203"/>
                  <a:ext cx="2126973" cy="576467"/>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Update winning neuron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sp>
            <p:nvSpPr>
              <p:cNvPr id="19" name="TextBox 18"/>
              <p:cNvSpPr txBox="1"/>
              <p:nvPr/>
            </p:nvSpPr>
            <p:spPr>
              <a:xfrm>
                <a:off x="4075045" y="3503964"/>
                <a:ext cx="677718"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No</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934255" y="5402054"/>
                <a:ext cx="639813"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Yes</a:t>
                </a:r>
                <a:endParaRPr lang="en-IN" dirty="0">
                  <a:solidFill>
                    <a:srgbClr val="00B050"/>
                  </a:solidFill>
                  <a:latin typeface="Times New Roman" panose="02020603050405020304" pitchFamily="18" charset="0"/>
                  <a:cs typeface="Times New Roman" panose="02020603050405020304" pitchFamily="18" charset="0"/>
                </a:endParaRPr>
              </a:p>
            </p:txBody>
          </p:sp>
        </p:grpSp>
        <p:cxnSp>
          <p:nvCxnSpPr>
            <p:cNvPr id="15" name="Straight Arrow Connector 14"/>
            <p:cNvCxnSpPr>
              <a:cxnSpLocks/>
              <a:stCxn id="31" idx="3"/>
              <a:endCxn id="25" idx="1"/>
            </p:cNvCxnSpPr>
            <p:nvPr/>
          </p:nvCxnSpPr>
          <p:spPr>
            <a:xfrm flipV="1">
              <a:off x="8710841" y="4895802"/>
              <a:ext cx="373249" cy="2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0" idx="0"/>
            </p:cNvCxnSpPr>
            <p:nvPr/>
          </p:nvCxnSpPr>
          <p:spPr>
            <a:xfrm>
              <a:off x="10104247" y="5366254"/>
              <a:ext cx="1" cy="40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24"/>
            <p:cNvCxnSpPr/>
            <p:nvPr/>
          </p:nvCxnSpPr>
          <p:spPr>
            <a:xfrm rot="10800000">
              <a:off x="8693407" y="3797726"/>
              <a:ext cx="1410840" cy="614373"/>
            </a:xfrm>
            <a:prstGeom prst="bentConnector3">
              <a:avLst>
                <a:gd name="adj1" fmla="val -723"/>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5" y="973668"/>
            <a:ext cx="6571060" cy="706964"/>
          </a:xfrm>
        </p:spPr>
        <p:txBody>
          <a:bodyPr>
            <a:noAutofit/>
          </a:bodyPr>
          <a:lstStyle/>
          <a:p>
            <a:r>
              <a:rPr lang="en-IN" sz="4800" dirty="0" smtClean="0">
                <a:latin typeface="+mn-lt"/>
                <a:cs typeface="Times New Roman" panose="02020603050405020304" pitchFamily="18" charset="0"/>
              </a:rPr>
              <a:t>Numerical Illustration</a:t>
            </a:r>
            <a:endParaRPr lang="en-IN" sz="4800" dirty="0">
              <a:latin typeface="+mn-lt"/>
              <a:cs typeface="Times New Roman" panose="02020603050405020304" pitchFamily="18" charset="0"/>
            </a:endParaRPr>
          </a:p>
        </p:txBody>
      </p:sp>
      <p:sp>
        <p:nvSpPr>
          <p:cNvPr id="5" name="Content Placeholder 4"/>
          <p:cNvSpPr>
            <a:spLocks noGrp="1"/>
          </p:cNvSpPr>
          <p:nvPr>
            <p:ph idx="1"/>
          </p:nvPr>
        </p:nvSpPr>
        <p:spPr>
          <a:xfrm>
            <a:off x="533400" y="2603500"/>
            <a:ext cx="4495800" cy="3416300"/>
          </a:xfrm>
        </p:spPr>
        <p:txBody>
          <a:bodyPr>
            <a:normAutofit/>
          </a:bodyPr>
          <a:lstStyle/>
          <a:p>
            <a:r>
              <a:rPr lang="en-US" sz="2400" dirty="0" smtClean="0">
                <a:cs typeface="Times New Roman" pitchFamily="18" charset="0"/>
              </a:rPr>
              <a:t>Suppose there are 6 input patterns .</a:t>
            </a:r>
          </a:p>
          <a:p>
            <a:r>
              <a:rPr lang="en-US" sz="2400" dirty="0" smtClean="0">
                <a:cs typeface="Times New Roman" pitchFamily="18" charset="0"/>
              </a:rPr>
              <a:t>Let the learning rate be </a:t>
            </a:r>
            <a:r>
              <a:rPr lang="el-GR" sz="2400" dirty="0" smtClean="0">
                <a:cs typeface="Times New Roman" pitchFamily="18" charset="0"/>
              </a:rPr>
              <a:t>α</a:t>
            </a:r>
            <a:r>
              <a:rPr lang="en-US" sz="2400" dirty="0" smtClean="0">
                <a:cs typeface="Times New Roman" pitchFamily="18" charset="0"/>
              </a:rPr>
              <a:t>(t+1) = </a:t>
            </a:r>
            <a:r>
              <a:rPr lang="el-GR" sz="2400" dirty="0" smtClean="0">
                <a:cs typeface="Times New Roman" pitchFamily="18" charset="0"/>
              </a:rPr>
              <a:t>α</a:t>
            </a:r>
            <a:r>
              <a:rPr lang="en-US" sz="2400" dirty="0" smtClean="0">
                <a:cs typeface="Times New Roman" pitchFamily="18" charset="0"/>
              </a:rPr>
              <a:t>(t)/2.</a:t>
            </a:r>
          </a:p>
          <a:p>
            <a:r>
              <a:rPr lang="en-US" sz="2400" dirty="0" smtClean="0">
                <a:cs typeface="Times New Roman" pitchFamily="18" charset="0"/>
              </a:rPr>
              <a:t>Let the topological radius R =0.</a:t>
            </a:r>
            <a:endParaRPr lang="en-US" sz="2400" dirty="0">
              <a:cs typeface="Times New Roman" pitchFamily="18" charset="0"/>
            </a:endParaRPr>
          </a:p>
        </p:txBody>
      </p:sp>
      <p:graphicFrame>
        <p:nvGraphicFramePr>
          <p:cNvPr id="6" name="Table 5"/>
          <p:cNvGraphicFramePr>
            <a:graphicFrameLocks noGrp="1"/>
          </p:cNvGraphicFramePr>
          <p:nvPr/>
        </p:nvGraphicFramePr>
        <p:xfrm>
          <a:off x="5181600" y="2590800"/>
          <a:ext cx="3059612" cy="2665593"/>
        </p:xfrm>
        <a:graphic>
          <a:graphicData uri="http://schemas.openxmlformats.org/drawingml/2006/table">
            <a:tbl>
              <a:tblPr firstRow="1" bandRow="1">
                <a:tableStyleId>{284E427A-3D55-4303-BF80-6455036E1DE7}</a:tableStyleId>
              </a:tblPr>
              <a:tblGrid>
                <a:gridCol w="1529806"/>
                <a:gridCol w="1529806"/>
              </a:tblGrid>
              <a:tr h="380799">
                <a:tc>
                  <a:txBody>
                    <a:bodyPr/>
                    <a:lstStyle/>
                    <a:p>
                      <a:pPr algn="ctr"/>
                      <a:r>
                        <a:rPr lang="en-US" dirty="0" smtClean="0"/>
                        <a:t>X1</a:t>
                      </a:r>
                      <a:endParaRPr lang="en-US" dirty="0">
                        <a:latin typeface="Times New Roman" pitchFamily="18" charset="0"/>
                        <a:cs typeface="Times New Roman" pitchFamily="18" charset="0"/>
                      </a:endParaRPr>
                    </a:p>
                  </a:txBody>
                  <a:tcPr marL="68580" marR="68580"/>
                </a:tc>
                <a:tc>
                  <a:txBody>
                    <a:bodyPr/>
                    <a:lstStyle/>
                    <a:p>
                      <a:pPr algn="ctr"/>
                      <a:r>
                        <a:rPr lang="en-US" dirty="0" smtClean="0"/>
                        <a:t>X2</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1</a:t>
                      </a:r>
                      <a:endParaRPr lang="en-US" dirty="0">
                        <a:latin typeface="Times New Roman" pitchFamily="18" charset="0"/>
                        <a:cs typeface="Times New Roman" pitchFamily="18" charset="0"/>
                      </a:endParaRPr>
                    </a:p>
                  </a:txBody>
                  <a:tcPr marL="68580" marR="68580"/>
                </a:tc>
                <a:tc>
                  <a:txBody>
                    <a:bodyPr/>
                    <a:lstStyle/>
                    <a:p>
                      <a:pPr algn="ctr"/>
                      <a:r>
                        <a:rPr lang="en-US" dirty="0" smtClean="0"/>
                        <a:t>1</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2</a:t>
                      </a:r>
                      <a:endParaRPr lang="en-US" dirty="0">
                        <a:latin typeface="Times New Roman" pitchFamily="18" charset="0"/>
                        <a:cs typeface="Times New Roman" pitchFamily="18" charset="0"/>
                      </a:endParaRPr>
                    </a:p>
                  </a:txBody>
                  <a:tcPr marL="68580" marR="68580"/>
                </a:tc>
                <a:tc>
                  <a:txBody>
                    <a:bodyPr/>
                    <a:lstStyle/>
                    <a:p>
                      <a:pPr algn="ctr"/>
                      <a:r>
                        <a:rPr lang="en-US" dirty="0" smtClean="0"/>
                        <a:t>1</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2</a:t>
                      </a:r>
                      <a:endParaRPr lang="en-US" dirty="0">
                        <a:latin typeface="Times New Roman" pitchFamily="18" charset="0"/>
                        <a:cs typeface="Times New Roman" pitchFamily="18" charset="0"/>
                      </a:endParaRPr>
                    </a:p>
                  </a:txBody>
                  <a:tcPr marL="68580" marR="68580"/>
                </a:tc>
                <a:tc>
                  <a:txBody>
                    <a:bodyPr/>
                    <a:lstStyle/>
                    <a:p>
                      <a:pPr algn="ctr"/>
                      <a:r>
                        <a:rPr lang="en-US" dirty="0" smtClean="0"/>
                        <a:t>2</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4</a:t>
                      </a:r>
                      <a:endParaRPr lang="en-US" dirty="0">
                        <a:latin typeface="Times New Roman" pitchFamily="18" charset="0"/>
                        <a:cs typeface="Times New Roman" pitchFamily="18" charset="0"/>
                      </a:endParaRPr>
                    </a:p>
                  </a:txBody>
                  <a:tcPr marL="68580" marR="68580"/>
                </a:tc>
                <a:tc>
                  <a:txBody>
                    <a:bodyPr/>
                    <a:lstStyle/>
                    <a:p>
                      <a:pPr algn="ctr"/>
                      <a:r>
                        <a:rPr lang="en-US" dirty="0" smtClean="0"/>
                        <a:t>4</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4</a:t>
                      </a:r>
                      <a:endParaRPr lang="en-US" dirty="0">
                        <a:latin typeface="Times New Roman" pitchFamily="18" charset="0"/>
                        <a:cs typeface="Times New Roman" pitchFamily="18" charset="0"/>
                      </a:endParaRPr>
                    </a:p>
                  </a:txBody>
                  <a:tcPr marL="68580" marR="68580"/>
                </a:tc>
                <a:tc>
                  <a:txBody>
                    <a:bodyPr/>
                    <a:lstStyle/>
                    <a:p>
                      <a:pPr algn="ctr"/>
                      <a:r>
                        <a:rPr lang="en-US" dirty="0" smtClean="0"/>
                        <a:t>5</a:t>
                      </a:r>
                      <a:endParaRPr lang="en-US" dirty="0">
                        <a:latin typeface="Times New Roman" pitchFamily="18" charset="0"/>
                        <a:cs typeface="Times New Roman" pitchFamily="18" charset="0"/>
                      </a:endParaRPr>
                    </a:p>
                  </a:txBody>
                  <a:tcPr marL="68580" marR="68580"/>
                </a:tc>
              </a:tr>
              <a:tr h="380799">
                <a:tc>
                  <a:txBody>
                    <a:bodyPr/>
                    <a:lstStyle/>
                    <a:p>
                      <a:pPr algn="ctr"/>
                      <a:r>
                        <a:rPr lang="en-US" dirty="0" smtClean="0"/>
                        <a:t>5</a:t>
                      </a:r>
                      <a:endParaRPr lang="en-US" dirty="0">
                        <a:latin typeface="Times New Roman" pitchFamily="18" charset="0"/>
                        <a:cs typeface="Times New Roman" pitchFamily="18" charset="0"/>
                      </a:endParaRPr>
                    </a:p>
                  </a:txBody>
                  <a:tcPr marL="68580" marR="68580"/>
                </a:tc>
                <a:tc>
                  <a:txBody>
                    <a:bodyPr/>
                    <a:lstStyle/>
                    <a:p>
                      <a:pPr algn="ctr"/>
                      <a:r>
                        <a:rPr lang="en-US" dirty="0" smtClean="0"/>
                        <a:t>5</a:t>
                      </a:r>
                      <a:endParaRPr lang="en-US" dirty="0">
                        <a:latin typeface="Times New Roman" pitchFamily="18" charset="0"/>
                        <a:cs typeface="Times New Roman" pitchFamily="18" charset="0"/>
                      </a:endParaRPr>
                    </a:p>
                  </a:txBody>
                  <a:tcPr marL="68580" marR="68580"/>
                </a:tc>
              </a:tr>
            </a:tbl>
          </a:graphicData>
        </a:graphic>
      </p:graphicFrame>
    </p:spTree>
    <p:extLst>
      <p:ext uri="{BB962C8B-B14F-4D97-AF65-F5344CB8AC3E}">
        <p14:creationId xmlns:p14="http://schemas.microsoft.com/office/powerpoint/2010/main" xmlns="" val="2752863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363384" cy="881822"/>
          </a:xfrm>
        </p:spPr>
        <p:txBody>
          <a:bodyPr anchor="ctr">
            <a:normAutofit/>
          </a:bodyPr>
          <a:lstStyle/>
          <a:p>
            <a:r>
              <a:rPr lang="en-US" sz="2400" dirty="0" smtClean="0">
                <a:cs typeface="Times New Roman" panose="02020603050405020304" pitchFamily="18" charset="0"/>
              </a:rPr>
              <a:t>For the example in the previous slide, the architecture is given below:</a:t>
            </a:r>
            <a:endParaRPr lang="en-US" sz="2400" dirty="0">
              <a:cs typeface="Times New Roman" panose="02020603050405020304" pitchFamily="18" charset="0"/>
            </a:endParaRPr>
          </a:p>
        </p:txBody>
      </p:sp>
      <p:sp>
        <p:nvSpPr>
          <p:cNvPr id="8" name="TextBox 7"/>
          <p:cNvSpPr txBox="1"/>
          <p:nvPr/>
        </p:nvSpPr>
        <p:spPr>
          <a:xfrm>
            <a:off x="5166856" y="2606858"/>
            <a:ext cx="3054322" cy="830997"/>
          </a:xfrm>
          <a:prstGeom prst="rect">
            <a:avLst/>
          </a:prstGeom>
          <a:noFill/>
        </p:spPr>
        <p:txBody>
          <a:bodyPr wrap="square" rtlCol="0">
            <a:spAutoFit/>
          </a:bodyPr>
          <a:lstStyle/>
          <a:p>
            <a:r>
              <a:rPr lang="en-US" sz="2400" dirty="0">
                <a:cs typeface="Times New Roman" panose="02020603050405020304" pitchFamily="18" charset="0"/>
              </a:rPr>
              <a:t>Let the </a:t>
            </a:r>
            <a:r>
              <a:rPr lang="en-US" sz="2400" dirty="0" smtClean="0">
                <a:cs typeface="Times New Roman" panose="02020603050405020304" pitchFamily="18" charset="0"/>
              </a:rPr>
              <a:t>initial weight matrix </a:t>
            </a:r>
            <a:r>
              <a:rPr lang="en-US" sz="2400" dirty="0">
                <a:cs typeface="Times New Roman" panose="02020603050405020304" pitchFamily="18" charset="0"/>
              </a:rPr>
              <a:t>be</a:t>
            </a:r>
            <a:endParaRPr lang="en-IN" sz="2400" dirty="0"/>
          </a:p>
        </p:txBody>
      </p:sp>
      <p:sp>
        <p:nvSpPr>
          <p:cNvPr id="7" name="Oval 6"/>
          <p:cNvSpPr/>
          <p:nvPr/>
        </p:nvSpPr>
        <p:spPr>
          <a:xfrm>
            <a:off x="1304396" y="4463838"/>
            <a:ext cx="548640" cy="6662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2130621" y="2600206"/>
            <a:ext cx="548640" cy="6662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1353382" y="2661163"/>
            <a:ext cx="538843" cy="6792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a:stCxn id="10" idx="3"/>
            <a:endCxn id="7" idx="6"/>
          </p:cNvCxnSpPr>
          <p:nvPr/>
        </p:nvCxnSpPr>
        <p:spPr>
          <a:xfrm rot="5400000">
            <a:off x="1217956" y="3803928"/>
            <a:ext cx="1628093" cy="35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p:cNvCxnSpPr>
          <p:nvPr/>
        </p:nvCxnSpPr>
        <p:spPr>
          <a:xfrm rot="5400000">
            <a:off x="737308" y="3886422"/>
            <a:ext cx="1340452" cy="4952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02366" y="4594469"/>
            <a:ext cx="550818" cy="369332"/>
          </a:xfrm>
          <a:prstGeom prst="rect">
            <a:avLst/>
          </a:prstGeom>
          <a:noFill/>
        </p:spPr>
        <p:txBody>
          <a:bodyPr wrap="square" rtlCol="0">
            <a:spAutoFit/>
          </a:bodyPr>
          <a:lstStyle/>
          <a:p>
            <a:r>
              <a:rPr lang="en-US" dirty="0" smtClean="0">
                <a:cs typeface="Times New Roman" pitchFamily="18" charset="0"/>
              </a:rPr>
              <a:t>X1</a:t>
            </a:r>
            <a:endParaRPr lang="en-US" dirty="0">
              <a:cs typeface="Times New Roman" pitchFamily="18" charset="0"/>
            </a:endParaRPr>
          </a:p>
        </p:txBody>
      </p:sp>
      <p:graphicFrame>
        <p:nvGraphicFramePr>
          <p:cNvPr id="36" name="Table 35"/>
          <p:cNvGraphicFramePr>
            <a:graphicFrameLocks noGrp="1"/>
          </p:cNvGraphicFramePr>
          <p:nvPr/>
        </p:nvGraphicFramePr>
        <p:xfrm>
          <a:off x="5483422" y="3626122"/>
          <a:ext cx="2355670" cy="731520"/>
        </p:xfrm>
        <a:graphic>
          <a:graphicData uri="http://schemas.openxmlformats.org/drawingml/2006/table">
            <a:tbl>
              <a:tblPr firstRow="1" bandRow="1">
                <a:tableStyleId>{2D5ABB26-0587-4C30-8999-92F81FD0307C}</a:tableStyleId>
              </a:tblPr>
              <a:tblGrid>
                <a:gridCol w="1177835"/>
                <a:gridCol w="1177835"/>
              </a:tblGrid>
              <a:tr h="0">
                <a:tc>
                  <a:txBody>
                    <a:bodyPr/>
                    <a:lstStyle/>
                    <a:p>
                      <a:pPr algn="ctr"/>
                      <a:r>
                        <a:rPr lang="en-US" dirty="0" smtClean="0">
                          <a:latin typeface="Times New Roman" pitchFamily="18" charset="0"/>
                          <a:cs typeface="Times New Roman" pitchFamily="18" charset="0"/>
                        </a:rPr>
                        <a:t>0.2</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0.8</a:t>
                      </a:r>
                      <a:endParaRPr lang="en-US" dirty="0">
                        <a:latin typeface="Times New Roman" pitchFamily="18" charset="0"/>
                        <a:cs typeface="Times New Roman" pitchFamily="18" charset="0"/>
                      </a:endParaRPr>
                    </a:p>
                  </a:txBody>
                  <a:tcPr marL="68580" marR="68580"/>
                </a:tc>
              </a:tr>
              <a:tr h="0">
                <a:tc>
                  <a:txBody>
                    <a:bodyPr/>
                    <a:lstStyle/>
                    <a:p>
                      <a:pPr algn="ctr"/>
                      <a:r>
                        <a:rPr lang="en-US" dirty="0" smtClean="0">
                          <a:latin typeface="Times New Roman" pitchFamily="18" charset="0"/>
                          <a:cs typeface="Times New Roman" pitchFamily="18" charset="0"/>
                        </a:rPr>
                        <a:t>0.6</a:t>
                      </a:r>
                      <a:endParaRPr lang="en-US" dirty="0">
                        <a:latin typeface="Times New Roman" pitchFamily="18" charset="0"/>
                        <a:cs typeface="Times New Roman" pitchFamily="18" charset="0"/>
                      </a:endParaRPr>
                    </a:p>
                  </a:txBody>
                  <a:tcPr marL="68580" marR="68580"/>
                </a:tc>
                <a:tc>
                  <a:txBody>
                    <a:bodyPr/>
                    <a:lstStyle/>
                    <a:p>
                      <a:pPr algn="ctr"/>
                      <a:r>
                        <a:rPr lang="en-US" dirty="0" smtClean="0">
                          <a:latin typeface="Times New Roman" pitchFamily="18" charset="0"/>
                          <a:cs typeface="Times New Roman" pitchFamily="18" charset="0"/>
                        </a:rPr>
                        <a:t>0.5</a:t>
                      </a:r>
                      <a:endParaRPr lang="en-US" dirty="0">
                        <a:latin typeface="Times New Roman" pitchFamily="18" charset="0"/>
                        <a:cs typeface="Times New Roman" pitchFamily="18" charset="0"/>
                      </a:endParaRPr>
                    </a:p>
                  </a:txBody>
                  <a:tcPr marL="68580" marR="68580"/>
                </a:tc>
              </a:tr>
            </a:tbl>
          </a:graphicData>
        </a:graphic>
      </p:graphicFrame>
      <p:sp>
        <p:nvSpPr>
          <p:cNvPr id="37" name="Left Bracket 36"/>
          <p:cNvSpPr/>
          <p:nvPr/>
        </p:nvSpPr>
        <p:spPr>
          <a:xfrm>
            <a:off x="5664124" y="3667007"/>
            <a:ext cx="195944" cy="66620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8" name="Right Bracket 37"/>
          <p:cNvSpPr/>
          <p:nvPr/>
        </p:nvSpPr>
        <p:spPr>
          <a:xfrm>
            <a:off x="7417813" y="3627816"/>
            <a:ext cx="264523" cy="71845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6" name="Straight Connector 65"/>
          <p:cNvCxnSpPr>
            <a:stCxn id="10" idx="5"/>
            <a:endCxn id="99" idx="7"/>
          </p:cNvCxnSpPr>
          <p:nvPr/>
        </p:nvCxnSpPr>
        <p:spPr>
          <a:xfrm rot="16200000" flipH="1">
            <a:off x="2022142" y="3745620"/>
            <a:ext cx="1403174" cy="24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1" idx="4"/>
            <a:endCxn id="99" idx="2"/>
          </p:cNvCxnSpPr>
          <p:nvPr/>
        </p:nvCxnSpPr>
        <p:spPr>
          <a:xfrm rot="16200000" flipH="1">
            <a:off x="1269834" y="3693403"/>
            <a:ext cx="1471748" cy="765809"/>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555162" y="4629303"/>
            <a:ext cx="372293" cy="646331"/>
          </a:xfrm>
          <a:prstGeom prst="rect">
            <a:avLst/>
          </a:prstGeom>
          <a:noFill/>
        </p:spPr>
        <p:txBody>
          <a:bodyPr wrap="square" rtlCol="0">
            <a:spAutoFit/>
          </a:bodyPr>
          <a:lstStyle/>
          <a:p>
            <a:r>
              <a:rPr lang="en-US" dirty="0" smtClean="0">
                <a:cs typeface="Times New Roman" pitchFamily="18" charset="0"/>
              </a:rPr>
              <a:t>X2</a:t>
            </a:r>
            <a:endParaRPr lang="en-US" dirty="0">
              <a:cs typeface="Times New Roman" pitchFamily="18" charset="0"/>
            </a:endParaRPr>
          </a:p>
        </p:txBody>
      </p:sp>
      <p:sp>
        <p:nvSpPr>
          <p:cNvPr id="99" name="Oval 98"/>
          <p:cNvSpPr/>
          <p:nvPr/>
        </p:nvSpPr>
        <p:spPr>
          <a:xfrm>
            <a:off x="2388613" y="4472546"/>
            <a:ext cx="538843" cy="6792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TextBox 112"/>
          <p:cNvSpPr txBox="1"/>
          <p:nvPr/>
        </p:nvSpPr>
        <p:spPr>
          <a:xfrm>
            <a:off x="2506178" y="4655428"/>
            <a:ext cx="513806" cy="369332"/>
          </a:xfrm>
          <a:prstGeom prst="rect">
            <a:avLst/>
          </a:prstGeom>
          <a:noFill/>
        </p:spPr>
        <p:txBody>
          <a:bodyPr wrap="square" rtlCol="0">
            <a:spAutoFit/>
          </a:bodyPr>
          <a:lstStyle/>
          <a:p>
            <a:r>
              <a:rPr lang="en-US" dirty="0" smtClean="0">
                <a:cs typeface="Times New Roman" pitchFamily="18" charset="0"/>
              </a:rPr>
              <a:t>X2</a:t>
            </a:r>
            <a:endParaRPr lang="en-US" dirty="0">
              <a:cs typeface="Times New Roman" pitchFamily="18" charset="0"/>
            </a:endParaRPr>
          </a:p>
        </p:txBody>
      </p:sp>
      <p:sp>
        <p:nvSpPr>
          <p:cNvPr id="120" name="TextBox 119"/>
          <p:cNvSpPr txBox="1"/>
          <p:nvPr/>
        </p:nvSpPr>
        <p:spPr>
          <a:xfrm>
            <a:off x="2241654" y="2709063"/>
            <a:ext cx="473530" cy="369332"/>
          </a:xfrm>
          <a:prstGeom prst="rect">
            <a:avLst/>
          </a:prstGeom>
          <a:noFill/>
        </p:spPr>
        <p:txBody>
          <a:bodyPr wrap="square" rtlCol="0">
            <a:spAutoFit/>
          </a:bodyPr>
          <a:lstStyle/>
          <a:p>
            <a:r>
              <a:rPr lang="en-US" dirty="0" smtClean="0">
                <a:cs typeface="Times New Roman" pitchFamily="18" charset="0"/>
              </a:rPr>
              <a:t>Y2</a:t>
            </a:r>
            <a:endParaRPr lang="en-US" dirty="0">
              <a:cs typeface="Times New Roman" pitchFamily="18" charset="0"/>
            </a:endParaRPr>
          </a:p>
        </p:txBody>
      </p:sp>
      <p:sp>
        <p:nvSpPr>
          <p:cNvPr id="121" name="TextBox 120"/>
          <p:cNvSpPr txBox="1"/>
          <p:nvPr/>
        </p:nvSpPr>
        <p:spPr>
          <a:xfrm>
            <a:off x="1484009" y="2796149"/>
            <a:ext cx="469175" cy="369332"/>
          </a:xfrm>
          <a:prstGeom prst="rect">
            <a:avLst/>
          </a:prstGeom>
          <a:noFill/>
        </p:spPr>
        <p:txBody>
          <a:bodyPr wrap="square" rtlCol="0">
            <a:spAutoFit/>
          </a:bodyPr>
          <a:lstStyle/>
          <a:p>
            <a:r>
              <a:rPr lang="en-US" dirty="0" smtClean="0">
                <a:cs typeface="Times New Roman" pitchFamily="18" charset="0"/>
              </a:rPr>
              <a:t>Y1</a:t>
            </a:r>
            <a:endParaRPr lang="en-US" dirty="0">
              <a:cs typeface="Times New Roman" pitchFamily="18" charset="0"/>
            </a:endParaRPr>
          </a:p>
        </p:txBody>
      </p:sp>
      <p:sp>
        <p:nvSpPr>
          <p:cNvPr id="122" name="TextBox 121"/>
          <p:cNvSpPr txBox="1"/>
          <p:nvPr/>
        </p:nvSpPr>
        <p:spPr>
          <a:xfrm>
            <a:off x="919040" y="3653943"/>
            <a:ext cx="502922" cy="307777"/>
          </a:xfrm>
          <a:prstGeom prst="rect">
            <a:avLst/>
          </a:prstGeom>
          <a:noFill/>
        </p:spPr>
        <p:txBody>
          <a:bodyPr wrap="square" rtlCol="0">
            <a:spAutoFit/>
          </a:bodyPr>
          <a:lstStyle/>
          <a:p>
            <a:r>
              <a:rPr lang="en-US" sz="1400" dirty="0" smtClean="0">
                <a:cs typeface="Times New Roman" pitchFamily="18" charset="0"/>
              </a:rPr>
              <a:t>w11</a:t>
            </a:r>
            <a:endParaRPr lang="en-US" sz="1400" dirty="0">
              <a:cs typeface="Times New Roman" pitchFamily="18" charset="0"/>
            </a:endParaRPr>
          </a:p>
        </p:txBody>
      </p:sp>
      <p:sp>
        <p:nvSpPr>
          <p:cNvPr id="123" name="TextBox 122"/>
          <p:cNvSpPr txBox="1"/>
          <p:nvPr/>
        </p:nvSpPr>
        <p:spPr>
          <a:xfrm>
            <a:off x="1601574" y="3806343"/>
            <a:ext cx="502922" cy="307777"/>
          </a:xfrm>
          <a:prstGeom prst="rect">
            <a:avLst/>
          </a:prstGeom>
          <a:noFill/>
        </p:spPr>
        <p:txBody>
          <a:bodyPr wrap="square" rtlCol="0">
            <a:spAutoFit/>
          </a:bodyPr>
          <a:lstStyle/>
          <a:p>
            <a:r>
              <a:rPr lang="en-US" sz="1400" dirty="0" smtClean="0">
                <a:cs typeface="Times New Roman" pitchFamily="18" charset="0"/>
              </a:rPr>
              <a:t>w12</a:t>
            </a:r>
            <a:endParaRPr lang="en-US" sz="1400" dirty="0">
              <a:cs typeface="Times New Roman" pitchFamily="18" charset="0"/>
            </a:endParaRPr>
          </a:p>
        </p:txBody>
      </p:sp>
      <p:sp>
        <p:nvSpPr>
          <p:cNvPr id="124" name="TextBox 123"/>
          <p:cNvSpPr txBox="1"/>
          <p:nvPr/>
        </p:nvSpPr>
        <p:spPr>
          <a:xfrm>
            <a:off x="2195933" y="4102435"/>
            <a:ext cx="502922" cy="307777"/>
          </a:xfrm>
          <a:prstGeom prst="rect">
            <a:avLst/>
          </a:prstGeom>
          <a:noFill/>
        </p:spPr>
        <p:txBody>
          <a:bodyPr wrap="square" rtlCol="0">
            <a:spAutoFit/>
          </a:bodyPr>
          <a:lstStyle/>
          <a:p>
            <a:r>
              <a:rPr lang="en-US" sz="1400" dirty="0" smtClean="0">
                <a:cs typeface="Times New Roman" pitchFamily="18" charset="0"/>
              </a:rPr>
              <a:t>w21</a:t>
            </a:r>
            <a:endParaRPr lang="en-US" sz="1400" dirty="0">
              <a:cs typeface="Times New Roman" pitchFamily="18" charset="0"/>
            </a:endParaRPr>
          </a:p>
        </p:txBody>
      </p:sp>
      <p:sp>
        <p:nvSpPr>
          <p:cNvPr id="125" name="TextBox 124"/>
          <p:cNvSpPr txBox="1"/>
          <p:nvPr/>
        </p:nvSpPr>
        <p:spPr>
          <a:xfrm>
            <a:off x="2790294" y="3902137"/>
            <a:ext cx="502922" cy="307777"/>
          </a:xfrm>
          <a:prstGeom prst="rect">
            <a:avLst/>
          </a:prstGeom>
          <a:noFill/>
        </p:spPr>
        <p:txBody>
          <a:bodyPr wrap="square" rtlCol="0">
            <a:spAutoFit/>
          </a:bodyPr>
          <a:lstStyle/>
          <a:p>
            <a:r>
              <a:rPr lang="en-US" sz="1400" dirty="0" smtClean="0">
                <a:cs typeface="Times New Roman" pitchFamily="18" charset="0"/>
              </a:rPr>
              <a:t>w22</a:t>
            </a:r>
            <a:endParaRPr lang="en-US" sz="1400" dirty="0">
              <a:cs typeface="Times New Roman" pitchFamily="18" charset="0"/>
            </a:endParaRPr>
          </a:p>
        </p:txBody>
      </p:sp>
    </p:spTree>
    <p:extLst>
      <p:ext uri="{BB962C8B-B14F-4D97-AF65-F5344CB8AC3E}">
        <p14:creationId xmlns:p14="http://schemas.microsoft.com/office/powerpoint/2010/main" xmlns="" val="1948613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8113" y="4079916"/>
            <a:ext cx="2057400" cy="402931"/>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74320" y="276242"/>
            <a:ext cx="8869680" cy="9787295"/>
          </a:xfrm>
          <a:prstGeom prst="rect">
            <a:avLst/>
          </a:prstGeom>
          <a:noFill/>
        </p:spPr>
        <p:txBody>
          <a:bodyPr wrap="square" rtlCol="0">
            <a:spAutoFit/>
          </a:bodyPr>
          <a:lstStyle/>
          <a:p>
            <a:r>
              <a:rPr lang="en-US" dirty="0" smtClean="0">
                <a:latin typeface="Times New Roman" pitchFamily="18" charset="0"/>
                <a:cs typeface="Times New Roman" pitchFamily="18" charset="0"/>
              </a:rPr>
              <a:t>For the vector (1,1)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D(1) =                                                  =  0.8944</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D(2) =                                                  =  0.6324        Find the j for which the distance D(j) </a:t>
            </a:r>
            <a:r>
              <a:rPr lang="en-US" dirty="0" smtClean="0">
                <a:latin typeface="Times New Roman" pitchFamily="18" charset="0"/>
                <a:cs typeface="Times New Roman" pitchFamily="18" charset="0"/>
              </a:rPr>
              <a:t>is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minimum.</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D(2) &lt; D (1)  J = 2.</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Updating the weights  using the formula:</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new ) = </a:t>
            </a:r>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old ) + α(t) . ( x</a:t>
            </a:r>
            <a:r>
              <a:rPr lang="en-US" baseline="-25000" dirty="0" smtClean="0">
                <a:latin typeface="Times New Roman" pitchFamily="18" charset="0"/>
                <a:cs typeface="Times New Roman" pitchFamily="18" charset="0"/>
              </a:rPr>
              <a:t>i</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old )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w12(new) = w12(old) + α(t) .(x1 – w12(old)) =  0.8 + 0.6 * ( 1 – 0.8) = 0.98</a:t>
            </a:r>
          </a:p>
          <a:p>
            <a:r>
              <a:rPr lang="en-US" dirty="0" smtClean="0">
                <a:latin typeface="Times New Roman" pitchFamily="18" charset="0"/>
                <a:cs typeface="Times New Roman" pitchFamily="18" charset="0"/>
              </a:rPr>
              <a:t>w22(new) = w22(old) + α(t) .(x1 – w22(old)) =  0.4+ 0.3 * ( 1 – 0.4) = 0.94</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updated weight matrix is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Carry </a:t>
            </a:r>
            <a:r>
              <a:rPr lang="en-US" dirty="0" smtClean="0">
                <a:latin typeface="Times New Roman" pitchFamily="18" charset="0"/>
                <a:cs typeface="Times New Roman" pitchFamily="18" charset="0"/>
              </a:rPr>
              <a:t>out the same procedure for the vectors  (2,1), (2,2), (4,4),(4,5),(5,5)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100 iterations until the values of the matrix converge.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graphicFrame>
        <p:nvGraphicFramePr>
          <p:cNvPr id="12" name="Object 11"/>
          <p:cNvGraphicFramePr>
            <a:graphicFrameLocks noChangeAspect="1"/>
          </p:cNvGraphicFramePr>
          <p:nvPr/>
        </p:nvGraphicFramePr>
        <p:xfrm>
          <a:off x="934165" y="831304"/>
          <a:ext cx="2875835" cy="442032"/>
        </p:xfrm>
        <a:graphic>
          <a:graphicData uri="http://schemas.openxmlformats.org/presentationml/2006/ole">
            <p:oleObj spid="_x0000_s120834" name="Equation" r:id="rId3" imgW="1498320" imgH="253800" progId="Equation.3">
              <p:embed/>
            </p:oleObj>
          </a:graphicData>
        </a:graphic>
      </p:graphicFrame>
      <p:graphicFrame>
        <p:nvGraphicFramePr>
          <p:cNvPr id="26629" name="Object 5"/>
          <p:cNvGraphicFramePr>
            <a:graphicFrameLocks noChangeAspect="1"/>
          </p:cNvGraphicFramePr>
          <p:nvPr/>
        </p:nvGraphicFramePr>
        <p:xfrm>
          <a:off x="980360" y="1428388"/>
          <a:ext cx="2829639" cy="441325"/>
        </p:xfrm>
        <a:graphic>
          <a:graphicData uri="http://schemas.openxmlformats.org/presentationml/2006/ole">
            <p:oleObj spid="_x0000_s120835" name="Equation" r:id="rId4" imgW="1498320" imgH="253800" progId="Equation.3">
              <p:embed/>
            </p:oleObj>
          </a:graphicData>
        </a:graphic>
      </p:graphicFrame>
      <p:graphicFrame>
        <p:nvGraphicFramePr>
          <p:cNvPr id="15" name="Table 14"/>
          <p:cNvGraphicFramePr>
            <a:graphicFrameLocks noGrp="1"/>
          </p:cNvGraphicFramePr>
          <p:nvPr/>
        </p:nvGraphicFramePr>
        <p:xfrm>
          <a:off x="4114800" y="4953000"/>
          <a:ext cx="1375954" cy="741680"/>
        </p:xfrm>
        <a:graphic>
          <a:graphicData uri="http://schemas.openxmlformats.org/drawingml/2006/table">
            <a:tbl>
              <a:tblPr firstRow="1" bandRow="1">
                <a:tableStyleId>{2D5ABB26-0587-4C30-8999-92F81FD0307C}</a:tableStyleId>
              </a:tblPr>
              <a:tblGrid>
                <a:gridCol w="687977"/>
                <a:gridCol w="687977"/>
              </a:tblGrid>
              <a:tr h="370840">
                <a:tc>
                  <a:txBody>
                    <a:bodyPr/>
                    <a:lstStyle/>
                    <a:p>
                      <a:r>
                        <a:rPr lang="en-US" dirty="0" smtClean="0"/>
                        <a:t>0.2</a:t>
                      </a:r>
                      <a:endParaRPr lang="en-US" dirty="0"/>
                    </a:p>
                  </a:txBody>
                  <a:tcPr marL="68580" marR="68580"/>
                </a:tc>
                <a:tc>
                  <a:txBody>
                    <a:bodyPr/>
                    <a:lstStyle/>
                    <a:p>
                      <a:r>
                        <a:rPr lang="en-US" dirty="0" smtClean="0"/>
                        <a:t>0.98</a:t>
                      </a:r>
                      <a:endParaRPr lang="en-US" dirty="0"/>
                    </a:p>
                  </a:txBody>
                  <a:tcPr marL="68580" marR="68580"/>
                </a:tc>
              </a:tr>
              <a:tr h="370840">
                <a:tc>
                  <a:txBody>
                    <a:bodyPr/>
                    <a:lstStyle/>
                    <a:p>
                      <a:r>
                        <a:rPr lang="en-US" dirty="0" smtClean="0"/>
                        <a:t>0.6</a:t>
                      </a:r>
                      <a:endParaRPr lang="en-US" dirty="0"/>
                    </a:p>
                  </a:txBody>
                  <a:tcPr marL="68580" marR="68580"/>
                </a:tc>
                <a:tc>
                  <a:txBody>
                    <a:bodyPr/>
                    <a:lstStyle/>
                    <a:p>
                      <a:r>
                        <a:rPr lang="en-US" dirty="0" smtClean="0"/>
                        <a:t>0.94</a:t>
                      </a:r>
                      <a:endParaRPr lang="en-US" dirty="0"/>
                    </a:p>
                  </a:txBody>
                  <a:tcPr marL="68580" marR="68580"/>
                </a:tc>
              </a:tr>
            </a:tbl>
          </a:graphicData>
        </a:graphic>
      </p:graphicFrame>
      <p:sp>
        <p:nvSpPr>
          <p:cNvPr id="16" name="Left Bracket 15"/>
          <p:cNvSpPr/>
          <p:nvPr/>
        </p:nvSpPr>
        <p:spPr>
          <a:xfrm>
            <a:off x="3810000" y="4800600"/>
            <a:ext cx="205740" cy="112340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ket 16"/>
          <p:cNvSpPr/>
          <p:nvPr/>
        </p:nvSpPr>
        <p:spPr>
          <a:xfrm>
            <a:off x="5257800" y="4724400"/>
            <a:ext cx="166551" cy="11625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91099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1155</Words>
  <Application>Microsoft Office PowerPoint</Application>
  <PresentationFormat>On-screen Show (4:3)</PresentationFormat>
  <Paragraphs>249</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Office Theme</vt:lpstr>
      <vt:lpstr>Equation</vt:lpstr>
      <vt:lpstr>Microsoft Equation 3.0</vt:lpstr>
      <vt:lpstr>Self Organizing Maps (SOM)</vt:lpstr>
      <vt:lpstr>How does k-means work ?</vt:lpstr>
      <vt:lpstr>Reason for choosing SOM over k-means as Clustering Algorithm</vt:lpstr>
      <vt:lpstr>Self Organizing Maps</vt:lpstr>
      <vt:lpstr>SOM without Neighbourhood Algorithm</vt:lpstr>
      <vt:lpstr>SOM without Neighbourhood Flowchart</vt:lpstr>
      <vt:lpstr>Numerical Illustration</vt:lpstr>
      <vt:lpstr>Slide 8</vt:lpstr>
      <vt:lpstr>Slide 9</vt:lpstr>
      <vt:lpstr>Slide 10</vt:lpstr>
      <vt:lpstr>Slide 11</vt:lpstr>
      <vt:lpstr>Slide 12</vt:lpstr>
      <vt:lpstr>Slide 13</vt:lpstr>
      <vt:lpstr>Slide 14</vt:lpstr>
      <vt:lpstr>Slide 15</vt:lpstr>
      <vt:lpstr>Slide 16</vt:lpstr>
      <vt:lpstr>Slide 17</vt:lpstr>
      <vt:lpstr>Slide 18</vt:lpstr>
      <vt:lpstr>Strengths</vt:lpstr>
      <vt:lpstr>Weaknesses </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Autoencoders with one hidden layer</dc:title>
  <dc:creator>SUMANTH C</dc:creator>
  <cp:lastModifiedBy>SUMANTH C</cp:lastModifiedBy>
  <cp:revision>58</cp:revision>
  <dcterms:created xsi:type="dcterms:W3CDTF">2006-08-16T00:00:00Z</dcterms:created>
  <dcterms:modified xsi:type="dcterms:W3CDTF">2017-10-05T10:22:13Z</dcterms:modified>
</cp:coreProperties>
</file>