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3" r:id="rId2"/>
    <p:sldId id="314" r:id="rId3"/>
    <p:sldId id="315" r:id="rId4"/>
    <p:sldId id="316" r:id="rId5"/>
    <p:sldId id="317" r:id="rId6"/>
    <p:sldId id="318" r:id="rId7"/>
    <p:sldId id="319" r:id="rId8"/>
    <p:sldId id="320" r:id="rId9"/>
    <p:sldId id="321" r:id="rId10"/>
    <p:sldId id="31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7F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60"/>
  </p:normalViewPr>
  <p:slideViewPr>
    <p:cSldViewPr>
      <p:cViewPr>
        <p:scale>
          <a:sx n="75" d="100"/>
          <a:sy n="75" d="100"/>
        </p:scale>
        <p:origin x="-1152" y="3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3.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8F297-9120-4ED5-94DE-503D84BAE8E1}" type="datetimeFigureOut">
              <a:rPr lang="en-US" smtClean="0"/>
              <a:pPr/>
              <a:t>10/6/2017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D06FFA-2D88-49AE-9625-AA337CD932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CA" smtClean="0"/>
          </a:p>
        </p:txBody>
      </p:sp>
      <p:sp>
        <p:nvSpPr>
          <p:cNvPr id="105476" name="Slide Number Placeholder 3"/>
          <p:cNvSpPr>
            <a:spLocks noGrp="1"/>
          </p:cNvSpPr>
          <p:nvPr>
            <p:ph type="sldNum" sz="quarter" idx="5"/>
          </p:nvPr>
        </p:nvSpPr>
        <p:spPr>
          <a:noFill/>
        </p:spPr>
        <p:txBody>
          <a:bodyPr/>
          <a:lstStyle/>
          <a:p>
            <a:fld id="{0F2C201A-3041-4E7B-B480-D24174A9585E}"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z="1200" i="1" kern="1200" baseline="0" dirty="0" smtClean="0">
                <a:solidFill>
                  <a:schemeClr val="tx1"/>
                </a:solidFill>
                <a:latin typeface="+mn-lt"/>
                <a:ea typeface="+mn-ea"/>
                <a:cs typeface="+mn-cs"/>
              </a:rPr>
              <a:t>β</a:t>
            </a:r>
            <a:endParaRPr lang="en-US" dirty="0"/>
          </a:p>
        </p:txBody>
      </p:sp>
      <p:sp>
        <p:nvSpPr>
          <p:cNvPr id="4" name="Slide Number Placeholder 3"/>
          <p:cNvSpPr>
            <a:spLocks noGrp="1"/>
          </p:cNvSpPr>
          <p:nvPr>
            <p:ph type="sldNum" sz="quarter" idx="10"/>
          </p:nvPr>
        </p:nvSpPr>
        <p:spPr/>
        <p:txBody>
          <a:bodyPr/>
          <a:lstStyle/>
          <a:p>
            <a:fld id="{67D06FFA-2D88-49AE-9625-AA337CD93242}"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7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LjJeT7rwvF4" TargetMode="External"/><Relationship Id="rId2" Type="http://schemas.openxmlformats.org/officeDocument/2006/relationships/hyperlink" Target="https://en.wikipedia.org/wiki/Self-organizing_map" TargetMode="External"/><Relationship Id="rId1" Type="http://schemas.openxmlformats.org/officeDocument/2006/relationships/slideLayout" Target="../slideLayouts/slideLayout2.xml"/><Relationship Id="rId4" Type="http://schemas.openxmlformats.org/officeDocument/2006/relationships/hyperlink" Target="https://www.youtube.com/watch?v=abF_FdCb5O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5.bin"/><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8.pn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914400" y="2514600"/>
            <a:ext cx="7772400" cy="1470025"/>
          </a:xfrm>
        </p:spPr>
        <p:txBody>
          <a:bodyPr>
            <a:noAutofit/>
          </a:bodyPr>
          <a:lstStyle/>
          <a:p>
            <a:pPr eaLnBrk="1" hangingPunct="1"/>
            <a:r>
              <a:rPr lang="en-US" sz="6600" dirty="0" smtClean="0"/>
              <a:t>Unsupervised Extreme Learning Machines ( US-ELM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mn-lt"/>
                <a:cs typeface="Times New Roman" panose="02020603050405020304" pitchFamily="18" charset="0"/>
              </a:rPr>
              <a:t>References</a:t>
            </a:r>
            <a:endParaRPr lang="en-IN" dirty="0">
              <a:solidFill>
                <a:srgbClr val="002060"/>
              </a:solidFill>
              <a:latin typeface="+mn-lt"/>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800" dirty="0" smtClean="0">
                <a:solidFill>
                  <a:schemeClr val="tx1"/>
                </a:solidFill>
                <a:cs typeface="Times New Roman" panose="02020603050405020304" pitchFamily="18" charset="0"/>
                <a:hlinkClick r:id="rId2"/>
              </a:rPr>
              <a:t>https://en.wikipedia.org/wiki/Self-organizing_map</a:t>
            </a:r>
            <a:endParaRPr lang="en-IN" sz="2800" dirty="0" smtClean="0">
              <a:solidFill>
                <a:schemeClr val="tx1"/>
              </a:solidFill>
              <a:cs typeface="Times New Roman" panose="02020603050405020304" pitchFamily="18" charset="0"/>
            </a:endParaRPr>
          </a:p>
          <a:p>
            <a:r>
              <a:rPr lang="en-IN" sz="2800" dirty="0" smtClean="0">
                <a:solidFill>
                  <a:schemeClr val="tx1"/>
                </a:solidFill>
                <a:cs typeface="Times New Roman" panose="02020603050405020304" pitchFamily="18" charset="0"/>
                <a:hlinkClick r:id="rId3"/>
              </a:rPr>
              <a:t>https://www.youtube.com/watch?v=LjJeT7rwvF4</a:t>
            </a:r>
            <a:endParaRPr lang="en-IN" sz="2800" dirty="0" smtClean="0">
              <a:solidFill>
                <a:schemeClr val="tx1"/>
              </a:solidFill>
              <a:cs typeface="Times New Roman" panose="02020603050405020304" pitchFamily="18" charset="0"/>
            </a:endParaRPr>
          </a:p>
          <a:p>
            <a:r>
              <a:rPr lang="en-IN" sz="2800" dirty="0" smtClean="0">
                <a:solidFill>
                  <a:schemeClr val="tx1"/>
                </a:solidFill>
                <a:cs typeface="Times New Roman" panose="02020603050405020304" pitchFamily="18" charset="0"/>
                <a:hlinkClick r:id="rId4"/>
              </a:rPr>
              <a:t>https://www.youtube.com/watch?v=abF_FdCb5OI</a:t>
            </a:r>
            <a:endParaRPr lang="en-IN" sz="2800" dirty="0" smtClean="0">
              <a:solidFill>
                <a:schemeClr val="tx1"/>
              </a:solidFill>
              <a:cs typeface="Times New Roman" panose="02020603050405020304" pitchFamily="18" charset="0"/>
            </a:endParaRPr>
          </a:p>
          <a:p>
            <a:r>
              <a:rPr lang="en-US" sz="2800" dirty="0" smtClean="0">
                <a:solidFill>
                  <a:schemeClr val="tx1"/>
                </a:solidFill>
                <a:cs typeface="Times New Roman" panose="02020603050405020304" pitchFamily="18" charset="0"/>
                <a:hlinkClick r:id="rId2"/>
              </a:rPr>
              <a:t>The self-organizing map – T </a:t>
            </a:r>
            <a:r>
              <a:rPr lang="en-US" sz="2800" dirty="0" err="1" smtClean="0">
                <a:solidFill>
                  <a:schemeClr val="tx1"/>
                </a:solidFill>
                <a:cs typeface="Times New Roman" panose="02020603050405020304" pitchFamily="18" charset="0"/>
                <a:hlinkClick r:id="rId2"/>
              </a:rPr>
              <a:t>Kohonen</a:t>
            </a:r>
            <a:r>
              <a:rPr lang="en-US" sz="2800" dirty="0" smtClean="0">
                <a:solidFill>
                  <a:schemeClr val="tx1"/>
                </a:solidFill>
                <a:cs typeface="Times New Roman" panose="02020603050405020304" pitchFamily="18" charset="0"/>
                <a:hlinkClick r:id="rId2"/>
              </a:rPr>
              <a:t>  :</a:t>
            </a:r>
          </a:p>
          <a:p>
            <a:pPr>
              <a:buNone/>
            </a:pPr>
            <a:r>
              <a:rPr lang="en-US" sz="2800" dirty="0" smtClean="0">
                <a:solidFill>
                  <a:schemeClr val="tx1"/>
                </a:solidFill>
                <a:cs typeface="Times New Roman" panose="02020603050405020304" pitchFamily="18" charset="0"/>
                <a:hlinkClick r:id="rId2"/>
              </a:rPr>
              <a:t>  http://ieeexplore.ieee.org/document/58325/</a:t>
            </a:r>
          </a:p>
          <a:p>
            <a:endParaRPr lang="en-US" sz="2800" b="1" dirty="0" smtClean="0"/>
          </a:p>
          <a:p>
            <a:endParaRPr lang="en-IN" sz="2800" dirty="0">
              <a:solidFill>
                <a:schemeClr val="tx1"/>
              </a:solidFill>
              <a:cs typeface="Times New Roman" panose="02020603050405020304" pitchFamily="18" charset="0"/>
            </a:endParaRPr>
          </a:p>
        </p:txBody>
      </p:sp>
      <p:sp>
        <p:nvSpPr>
          <p:cNvPr id="4" name="TextBox 3"/>
          <p:cNvSpPr txBox="1"/>
          <p:nvPr/>
        </p:nvSpPr>
        <p:spPr>
          <a:xfrm>
            <a:off x="437321" y="5685183"/>
            <a:ext cx="3846444" cy="276999"/>
          </a:xfrm>
          <a:prstGeom prst="rect">
            <a:avLst/>
          </a:prstGeom>
          <a:noFill/>
        </p:spPr>
        <p:txBody>
          <a:bodyPr wrap="square" rtlCol="0">
            <a:spAutoFit/>
          </a:bodyPr>
          <a:lstStyle/>
          <a:p>
            <a:endParaRPr lang="en-IN" sz="1200" dirty="0">
              <a:solidFill>
                <a:schemeClr val="bg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754750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Learning Machines</a:t>
            </a:r>
            <a:endParaRPr lang="en-US" dirty="0"/>
          </a:p>
        </p:txBody>
      </p:sp>
      <p:sp>
        <p:nvSpPr>
          <p:cNvPr id="3" name="Content Placeholder 2"/>
          <p:cNvSpPr>
            <a:spLocks noGrp="1"/>
          </p:cNvSpPr>
          <p:nvPr>
            <p:ph idx="1"/>
          </p:nvPr>
        </p:nvSpPr>
        <p:spPr>
          <a:xfrm>
            <a:off x="457200" y="1600201"/>
            <a:ext cx="5105400" cy="2895600"/>
          </a:xfrm>
        </p:spPr>
        <p:txBody>
          <a:bodyPr>
            <a:normAutofit/>
          </a:bodyPr>
          <a:lstStyle/>
          <a:p>
            <a:r>
              <a:rPr lang="en-US" sz="1800" b="1" dirty="0" smtClean="0"/>
              <a:t>Extreme learning machines</a:t>
            </a:r>
            <a:r>
              <a:rPr lang="en-US" sz="1800" dirty="0" smtClean="0"/>
              <a:t> are </a:t>
            </a:r>
            <a:r>
              <a:rPr lang="en-US" sz="1800" dirty="0" err="1" smtClean="0"/>
              <a:t>feedforward</a:t>
            </a:r>
            <a:r>
              <a:rPr lang="en-US" sz="1800" dirty="0" smtClean="0"/>
              <a:t> neural network used for classification , regression, clustering and feature extraction.</a:t>
            </a:r>
          </a:p>
          <a:p>
            <a:endParaRPr lang="en-US" sz="1800" dirty="0" smtClean="0"/>
          </a:p>
          <a:p>
            <a:r>
              <a:rPr lang="en-US" sz="1800" dirty="0" smtClean="0"/>
              <a:t>ELM was first introduced by Huang in 2010 which was for the supervised task.</a:t>
            </a:r>
          </a:p>
          <a:p>
            <a:endParaRPr lang="en-US" sz="1800" dirty="0" smtClean="0"/>
          </a:p>
          <a:p>
            <a:r>
              <a:rPr lang="en-US" sz="1800" dirty="0" smtClean="0"/>
              <a:t>ELM was extended to perform unsupervised task in 2014 by </a:t>
            </a:r>
            <a:r>
              <a:rPr lang="en-US" sz="1800" dirty="0" err="1" smtClean="0"/>
              <a:t>Gao</a:t>
            </a:r>
            <a:r>
              <a:rPr lang="en-US" sz="1800" dirty="0" smtClean="0"/>
              <a:t> Huang.</a:t>
            </a:r>
          </a:p>
          <a:p>
            <a:endParaRPr lang="en-US" sz="1800" dirty="0" smtClean="0"/>
          </a:p>
          <a:p>
            <a:pPr>
              <a:buNone/>
            </a:pPr>
            <a:endParaRPr lang="en-US" sz="1800" dirty="0"/>
          </a:p>
        </p:txBody>
      </p:sp>
      <p:pic>
        <p:nvPicPr>
          <p:cNvPr id="148482" name="Picture 2" descr="Image result for extreme learning machine architecture"/>
          <p:cNvPicPr>
            <a:picLocks noChangeAspect="1" noChangeArrowheads="1"/>
          </p:cNvPicPr>
          <p:nvPr/>
        </p:nvPicPr>
        <p:blipFill>
          <a:blip r:embed="rId2"/>
          <a:srcRect/>
          <a:stretch>
            <a:fillRect/>
          </a:stretch>
        </p:blipFill>
        <p:spPr bwMode="auto">
          <a:xfrm>
            <a:off x="5562600" y="1524000"/>
            <a:ext cx="3429000" cy="2895600"/>
          </a:xfrm>
          <a:prstGeom prst="rect">
            <a:avLst/>
          </a:prstGeom>
          <a:noFill/>
        </p:spPr>
      </p:pic>
      <p:sp>
        <p:nvSpPr>
          <p:cNvPr id="5" name="TextBox 4"/>
          <p:cNvSpPr txBox="1"/>
          <p:nvPr/>
        </p:nvSpPr>
        <p:spPr>
          <a:xfrm>
            <a:off x="304800" y="4648200"/>
            <a:ext cx="8610600" cy="1938992"/>
          </a:xfrm>
          <a:prstGeom prst="rect">
            <a:avLst/>
          </a:prstGeom>
          <a:noFill/>
        </p:spPr>
        <p:txBody>
          <a:bodyPr wrap="square" rtlCol="0">
            <a:spAutoFit/>
          </a:bodyPr>
          <a:lstStyle/>
          <a:p>
            <a:r>
              <a:rPr lang="en-US" sz="2000" dirty="0" smtClean="0">
                <a:solidFill>
                  <a:srgbClr val="00B050"/>
                </a:solidFill>
              </a:rPr>
              <a:t>ELM consists of only one hidden layer where the weights between the input layer and  the hidden layer are randomly generated and the weights between the hidden layer and the output layer initially are randomly generated but are trained.</a:t>
            </a:r>
          </a:p>
          <a:p>
            <a:endParaRPr lang="en-US" sz="2000" dirty="0" smtClean="0">
              <a:solidFill>
                <a:srgbClr val="00B050"/>
              </a:solidFill>
            </a:endParaRPr>
          </a:p>
          <a:p>
            <a:r>
              <a:rPr lang="en-US" sz="2000" i="1" dirty="0" smtClean="0">
                <a:solidFill>
                  <a:srgbClr val="00B050"/>
                </a:solidFill>
              </a:rPr>
              <a:t>ELM only updates the weights between the hidden layer and the output layer !!!</a:t>
            </a:r>
            <a:endParaRPr lang="en-US" sz="2000" i="1"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ELM required ?</a:t>
            </a:r>
            <a:endParaRPr lang="en-US" dirty="0"/>
          </a:p>
        </p:txBody>
      </p:sp>
      <p:sp>
        <p:nvSpPr>
          <p:cNvPr id="3" name="Content Placeholder 2"/>
          <p:cNvSpPr>
            <a:spLocks noGrp="1"/>
          </p:cNvSpPr>
          <p:nvPr>
            <p:ph idx="1"/>
          </p:nvPr>
        </p:nvSpPr>
        <p:spPr/>
        <p:txBody>
          <a:bodyPr>
            <a:normAutofit/>
          </a:bodyPr>
          <a:lstStyle/>
          <a:p>
            <a:r>
              <a:rPr lang="en-US" sz="2400" dirty="0" smtClean="0"/>
              <a:t>ELM outperforms SVM in classification and regression problems.</a:t>
            </a:r>
          </a:p>
          <a:p>
            <a:endParaRPr lang="en-US" sz="2400" dirty="0" smtClean="0"/>
          </a:p>
          <a:p>
            <a:r>
              <a:rPr lang="en-US" sz="2400" dirty="0" smtClean="0"/>
              <a:t>ELM is able to produce good generalization performance and learn thousands of times faster than networks trained using </a:t>
            </a:r>
            <a:r>
              <a:rPr lang="en-US" sz="2400" dirty="0" err="1" smtClean="0"/>
              <a:t>backpropagation</a:t>
            </a:r>
            <a:r>
              <a:rPr lang="en-US" sz="2400" dirty="0" smtClean="0"/>
              <a:t>.</a:t>
            </a:r>
          </a:p>
          <a:p>
            <a:endParaRPr lang="en-US" sz="2400" dirty="0" smtClean="0"/>
          </a:p>
          <a:p>
            <a:r>
              <a:rPr lang="en-US" sz="2400" dirty="0" smtClean="0"/>
              <a:t>ELM finds the global minima faster than all the known gradient based algorithms for feature extraction thereby minimizing the error at a faster rate.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ELMs</a:t>
            </a:r>
            <a:endParaRPr lang="en-US" dirty="0"/>
          </a:p>
        </p:txBody>
      </p:sp>
      <p:sp>
        <p:nvSpPr>
          <p:cNvPr id="3" name="Content Placeholder 2"/>
          <p:cNvSpPr>
            <a:spLocks noGrp="1"/>
          </p:cNvSpPr>
          <p:nvPr>
            <p:ph idx="1"/>
          </p:nvPr>
        </p:nvSpPr>
        <p:spPr>
          <a:xfrm>
            <a:off x="0" y="1600200"/>
            <a:ext cx="5791200" cy="5029200"/>
          </a:xfrm>
        </p:spPr>
        <p:txBody>
          <a:bodyPr>
            <a:normAutofit/>
          </a:bodyPr>
          <a:lstStyle/>
          <a:p>
            <a:pPr>
              <a:buNone/>
            </a:pPr>
            <a:r>
              <a:rPr lang="en-US" sz="2000" dirty="0" smtClean="0"/>
              <a:t>      Consider a supervised learning problem where we have a training set with </a:t>
            </a:r>
            <a:r>
              <a:rPr lang="en-US" sz="2000" i="1" dirty="0" smtClean="0"/>
              <a:t>N samples </a:t>
            </a:r>
            <a:r>
              <a:rPr lang="en-US" sz="2000" dirty="0" smtClean="0"/>
              <a:t>: {X,Y} , where X is the input and Y is the corresponding label.</a:t>
            </a:r>
          </a:p>
          <a:p>
            <a:pPr>
              <a:buNone/>
            </a:pPr>
            <a:r>
              <a:rPr lang="en-US" sz="2000" dirty="0" smtClean="0"/>
              <a:t>     ELM training involves 2 stages :</a:t>
            </a:r>
          </a:p>
          <a:p>
            <a:pPr>
              <a:buNone/>
            </a:pPr>
            <a:r>
              <a:rPr lang="en-US" sz="2000" dirty="0" smtClean="0"/>
              <a:t>     </a:t>
            </a:r>
            <a:r>
              <a:rPr lang="en-US" sz="2000" b="1" dirty="0" smtClean="0"/>
              <a:t>Stage 1 :</a:t>
            </a:r>
          </a:p>
          <a:p>
            <a:pPr>
              <a:buNone/>
            </a:pPr>
            <a:r>
              <a:rPr lang="en-US" sz="2000" dirty="0" smtClean="0"/>
              <a:t>     Construct the hidden layer using a fixed number of randomly generated mapping neurons, which can be any nonlinear piecewise continuous functions, such as the Sigmoid function. </a:t>
            </a:r>
          </a:p>
          <a:p>
            <a:pPr>
              <a:buNone/>
            </a:pPr>
            <a:r>
              <a:rPr lang="en-US" sz="2000" i="1" dirty="0" smtClean="0"/>
              <a:t>      </a:t>
            </a:r>
            <a:r>
              <a:rPr lang="en-US" sz="2000" dirty="0" smtClean="0"/>
              <a:t>Let H be the hidden layer activations where </a:t>
            </a:r>
          </a:p>
          <a:p>
            <a:pPr>
              <a:buNone/>
            </a:pPr>
            <a:r>
              <a:rPr lang="en-US" sz="2000" dirty="0" smtClean="0"/>
              <a:t>      Let      be the weights between the hidden layer and the output layer where     </a:t>
            </a:r>
          </a:p>
          <a:p>
            <a:pPr>
              <a:buNone/>
            </a:pPr>
            <a:r>
              <a:rPr lang="en-US" sz="2000" dirty="0" smtClean="0"/>
              <a:t>      The outputs of the network is given by </a:t>
            </a:r>
          </a:p>
          <a:p>
            <a:pPr>
              <a:buNone/>
            </a:pPr>
            <a:r>
              <a:rPr lang="en-US" sz="2000" dirty="0" smtClean="0"/>
              <a:t>      where X is the input.</a:t>
            </a:r>
          </a:p>
          <a:p>
            <a:pPr>
              <a:buNone/>
            </a:pPr>
            <a:endParaRPr lang="en-US" sz="2000" dirty="0"/>
          </a:p>
        </p:txBody>
      </p:sp>
      <p:graphicFrame>
        <p:nvGraphicFramePr>
          <p:cNvPr id="4" name="Object 3"/>
          <p:cNvGraphicFramePr>
            <a:graphicFrameLocks noChangeAspect="1"/>
          </p:cNvGraphicFramePr>
          <p:nvPr/>
        </p:nvGraphicFramePr>
        <p:xfrm>
          <a:off x="4953000" y="4572000"/>
          <a:ext cx="1295400" cy="381000"/>
        </p:xfrm>
        <a:graphic>
          <a:graphicData uri="http://schemas.openxmlformats.org/presentationml/2006/ole">
            <p:oleObj spid="_x0000_s150530" name="Equation" r:id="rId4" imgW="520560" imgH="203040" progId="Equation.3">
              <p:embed/>
            </p:oleObj>
          </a:graphicData>
        </a:graphic>
      </p:graphicFrame>
      <p:graphicFrame>
        <p:nvGraphicFramePr>
          <p:cNvPr id="5" name="Object 4"/>
          <p:cNvGraphicFramePr>
            <a:graphicFrameLocks noChangeAspect="1"/>
          </p:cNvGraphicFramePr>
          <p:nvPr/>
        </p:nvGraphicFramePr>
        <p:xfrm>
          <a:off x="762000" y="5029200"/>
          <a:ext cx="228600" cy="304800"/>
        </p:xfrm>
        <a:graphic>
          <a:graphicData uri="http://schemas.openxmlformats.org/presentationml/2006/ole">
            <p:oleObj spid="_x0000_s150531" name="Equation" r:id="rId5" imgW="152280" imgH="203040" progId="Equation.3">
              <p:embed/>
            </p:oleObj>
          </a:graphicData>
        </a:graphic>
      </p:graphicFrame>
      <p:graphicFrame>
        <p:nvGraphicFramePr>
          <p:cNvPr id="6" name="Object 5"/>
          <p:cNvGraphicFramePr>
            <a:graphicFrameLocks noChangeAspect="1"/>
          </p:cNvGraphicFramePr>
          <p:nvPr/>
        </p:nvGraphicFramePr>
        <p:xfrm>
          <a:off x="3352800" y="5257800"/>
          <a:ext cx="914400" cy="411480"/>
        </p:xfrm>
        <a:graphic>
          <a:graphicData uri="http://schemas.openxmlformats.org/presentationml/2006/ole">
            <p:oleObj spid="_x0000_s150532" name="Equation" r:id="rId6" imgW="507960" imgH="228600" progId="Equation.3">
              <p:embed/>
            </p:oleObj>
          </a:graphicData>
        </a:graphic>
      </p:graphicFrame>
      <p:pic>
        <p:nvPicPr>
          <p:cNvPr id="7" name="Picture 2" descr="Image result for extreme learning machine architecture"/>
          <p:cNvPicPr>
            <a:picLocks noChangeAspect="1" noChangeArrowheads="1"/>
          </p:cNvPicPr>
          <p:nvPr/>
        </p:nvPicPr>
        <p:blipFill>
          <a:blip r:embed="rId7"/>
          <a:srcRect/>
          <a:stretch>
            <a:fillRect/>
          </a:stretch>
        </p:blipFill>
        <p:spPr bwMode="auto">
          <a:xfrm>
            <a:off x="6172200" y="1524000"/>
            <a:ext cx="2819400" cy="2895600"/>
          </a:xfrm>
          <a:prstGeom prst="rect">
            <a:avLst/>
          </a:prstGeom>
          <a:noFill/>
        </p:spPr>
      </p:pic>
      <p:graphicFrame>
        <p:nvGraphicFramePr>
          <p:cNvPr id="8" name="Object 7"/>
          <p:cNvGraphicFramePr>
            <a:graphicFrameLocks noChangeAspect="1"/>
          </p:cNvGraphicFramePr>
          <p:nvPr/>
        </p:nvGraphicFramePr>
        <p:xfrm>
          <a:off x="4495800" y="5715000"/>
          <a:ext cx="1543050" cy="304800"/>
        </p:xfrm>
        <a:graphic>
          <a:graphicData uri="http://schemas.openxmlformats.org/presentationml/2006/ole">
            <p:oleObj spid="_x0000_s150533" name="Equation" r:id="rId8" imgW="1028520" imgH="20304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2000" b="1" dirty="0" smtClean="0"/>
              <a:t>Stage 2 :</a:t>
            </a:r>
          </a:p>
          <a:p>
            <a:pPr>
              <a:buNone/>
            </a:pPr>
            <a:r>
              <a:rPr lang="en-US" sz="2000" dirty="0" smtClean="0"/>
              <a:t>      In the second stage, ELMs aim to solve the output weights by minimizing the sum of the squared losses of the prediction errors, which leads to the following formulation:</a:t>
            </a:r>
          </a:p>
          <a:p>
            <a:pPr>
              <a:buNone/>
            </a:pPr>
            <a:endParaRPr lang="en-US" sz="2000" dirty="0" smtClean="0"/>
          </a:p>
          <a:p>
            <a:pPr>
              <a:buNone/>
            </a:pPr>
            <a:endParaRPr lang="en-US" sz="2000" dirty="0" smtClean="0"/>
          </a:p>
          <a:p>
            <a:pPr>
              <a:buNone/>
            </a:pPr>
            <a:endParaRPr lang="en-US" sz="2000" dirty="0" smtClean="0"/>
          </a:p>
          <a:p>
            <a:pPr>
              <a:buNone/>
            </a:pPr>
            <a:r>
              <a:rPr lang="en-US" sz="2000" dirty="0" smtClean="0"/>
              <a:t>      where the first term in the objective function is a regularization term against over-fitting, e is the error vector and C is a penalty coefficient</a:t>
            </a:r>
          </a:p>
          <a:p>
            <a:pPr>
              <a:buNone/>
            </a:pPr>
            <a:r>
              <a:rPr lang="en-US" sz="2000" dirty="0" smtClean="0"/>
              <a:t>      on the training errors.</a:t>
            </a:r>
          </a:p>
          <a:p>
            <a:pPr>
              <a:buNone/>
            </a:pPr>
            <a:r>
              <a:rPr lang="en-US" sz="2000" dirty="0" smtClean="0"/>
              <a:t>      By substituting the constraints into the objective function, we obtain the following equivalent unconstrained optimization problem:</a:t>
            </a:r>
          </a:p>
          <a:p>
            <a:pPr>
              <a:buNone/>
            </a:pPr>
            <a:endParaRPr lang="en-US" sz="2000" dirty="0" smtClean="0"/>
          </a:p>
          <a:p>
            <a:pPr>
              <a:buNone/>
            </a:pPr>
            <a:endParaRPr lang="en-US" sz="2000" dirty="0" smtClean="0"/>
          </a:p>
          <a:p>
            <a:pPr>
              <a:buNone/>
            </a:pPr>
            <a:r>
              <a:rPr lang="en-US" sz="2000" dirty="0" smtClean="0"/>
              <a:t>     By differentiating the above equation, </a:t>
            </a:r>
            <a:r>
              <a:rPr lang="en-US" sz="2000" dirty="0" err="1" smtClean="0"/>
              <a:t>w.r.t</a:t>
            </a:r>
            <a:r>
              <a:rPr lang="en-US" sz="2000" dirty="0" smtClean="0"/>
              <a:t> to      , we get</a:t>
            </a:r>
          </a:p>
          <a:p>
            <a:pPr>
              <a:buNone/>
            </a:pPr>
            <a:endParaRPr lang="en-US" sz="2000" b="1" dirty="0" smtClean="0"/>
          </a:p>
          <a:p>
            <a:pPr>
              <a:buNone/>
            </a:pPr>
            <a:endParaRPr lang="en-US" sz="2000" dirty="0"/>
          </a:p>
        </p:txBody>
      </p:sp>
      <p:pic>
        <p:nvPicPr>
          <p:cNvPr id="151555" name="Picture 3" descr="C:\Users\SUMANTH C\Pictures\Screenshots\Screenshot (158) - Copy - Copy.png"/>
          <p:cNvPicPr>
            <a:picLocks noChangeAspect="1" noChangeArrowheads="1"/>
          </p:cNvPicPr>
          <p:nvPr/>
        </p:nvPicPr>
        <p:blipFill>
          <a:blip r:embed="rId3"/>
          <a:srcRect/>
          <a:stretch>
            <a:fillRect/>
          </a:stretch>
        </p:blipFill>
        <p:spPr bwMode="auto">
          <a:xfrm>
            <a:off x="2819400" y="1524000"/>
            <a:ext cx="3581400" cy="1066800"/>
          </a:xfrm>
          <a:prstGeom prst="rect">
            <a:avLst/>
          </a:prstGeom>
          <a:noFill/>
        </p:spPr>
      </p:pic>
      <p:pic>
        <p:nvPicPr>
          <p:cNvPr id="151557" name="Picture 5" descr="C:\Users\SUMANTH C\Pictures\Screenshots\Screenshot (158) - Copy.png"/>
          <p:cNvPicPr>
            <a:picLocks noChangeAspect="1" noChangeArrowheads="1"/>
          </p:cNvPicPr>
          <p:nvPr/>
        </p:nvPicPr>
        <p:blipFill>
          <a:blip r:embed="rId4"/>
          <a:srcRect/>
          <a:stretch>
            <a:fillRect/>
          </a:stretch>
        </p:blipFill>
        <p:spPr bwMode="auto">
          <a:xfrm>
            <a:off x="2971800" y="4419600"/>
            <a:ext cx="2998033" cy="609600"/>
          </a:xfrm>
          <a:prstGeom prst="rect">
            <a:avLst/>
          </a:prstGeom>
          <a:noFill/>
        </p:spPr>
      </p:pic>
      <p:graphicFrame>
        <p:nvGraphicFramePr>
          <p:cNvPr id="151558" name="Object 6"/>
          <p:cNvGraphicFramePr>
            <a:graphicFrameLocks noChangeAspect="1"/>
          </p:cNvGraphicFramePr>
          <p:nvPr/>
        </p:nvGraphicFramePr>
        <p:xfrm>
          <a:off x="5562600" y="5181600"/>
          <a:ext cx="228600" cy="304800"/>
        </p:xfrm>
        <a:graphic>
          <a:graphicData uri="http://schemas.openxmlformats.org/presentationml/2006/ole">
            <p:oleObj spid="_x0000_s151558" name="Equation" r:id="rId5" imgW="152280" imgH="203040" progId="Equation.3">
              <p:embed/>
            </p:oleObj>
          </a:graphicData>
        </a:graphic>
      </p:graphicFrame>
      <p:pic>
        <p:nvPicPr>
          <p:cNvPr id="151561" name="Picture 9" descr="C:\Users\SUMANTH C\Pictures\Screenshots\Screenshot (158).png"/>
          <p:cNvPicPr>
            <a:picLocks noChangeAspect="1" noChangeArrowheads="1"/>
          </p:cNvPicPr>
          <p:nvPr/>
        </p:nvPicPr>
        <p:blipFill>
          <a:blip r:embed="rId6"/>
          <a:srcRect/>
          <a:stretch>
            <a:fillRect/>
          </a:stretch>
        </p:blipFill>
        <p:spPr bwMode="auto">
          <a:xfrm>
            <a:off x="2819400" y="5791200"/>
            <a:ext cx="3560135" cy="533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457200"/>
            <a:ext cx="8610600" cy="1200329"/>
          </a:xfrm>
          <a:prstGeom prst="rect">
            <a:avLst/>
          </a:prstGeom>
          <a:noFill/>
        </p:spPr>
        <p:txBody>
          <a:bodyPr wrap="square" rtlCol="0">
            <a:spAutoFit/>
          </a:bodyPr>
          <a:lstStyle/>
          <a:p>
            <a:r>
              <a:rPr lang="en-US" dirty="0" smtClean="0"/>
              <a:t>If </a:t>
            </a:r>
            <a:r>
              <a:rPr lang="en-US" i="1" dirty="0" smtClean="0"/>
              <a:t>H has more rows than columns and is of full column </a:t>
            </a:r>
            <a:r>
              <a:rPr lang="en-US" dirty="0" smtClean="0"/>
              <a:t>rank, which is usually the case where </a:t>
            </a:r>
            <a:r>
              <a:rPr lang="en-US" dirty="0" smtClean="0">
                <a:solidFill>
                  <a:srgbClr val="00B050"/>
                </a:solidFill>
              </a:rPr>
              <a:t>the number of training patterns is larger than the number of the hidden neurons</a:t>
            </a:r>
            <a:r>
              <a:rPr lang="en-US" dirty="0" smtClean="0"/>
              <a:t>, the above equation is </a:t>
            </a:r>
            <a:r>
              <a:rPr lang="en-US" dirty="0" err="1" smtClean="0"/>
              <a:t>overdetermined</a:t>
            </a:r>
            <a:r>
              <a:rPr lang="en-US" dirty="0" smtClean="0"/>
              <a:t> ( i.e. more equations than unknowns or an inconsistent system ) :</a:t>
            </a:r>
            <a:endParaRPr lang="en-US" dirty="0"/>
          </a:p>
        </p:txBody>
      </p:sp>
      <p:pic>
        <p:nvPicPr>
          <p:cNvPr id="152578" name="Picture 2" descr="C:\Users\SUMANTH C\Pictures\Screenshots\Screenshot (159).png"/>
          <p:cNvPicPr>
            <a:picLocks noChangeAspect="1" noChangeArrowheads="1"/>
          </p:cNvPicPr>
          <p:nvPr/>
        </p:nvPicPr>
        <p:blipFill>
          <a:blip r:embed="rId3"/>
          <a:srcRect/>
          <a:stretch>
            <a:fillRect/>
          </a:stretch>
        </p:blipFill>
        <p:spPr bwMode="auto">
          <a:xfrm>
            <a:off x="2743200" y="1676400"/>
            <a:ext cx="2854657" cy="762000"/>
          </a:xfrm>
          <a:prstGeom prst="rect">
            <a:avLst/>
          </a:prstGeom>
          <a:noFill/>
        </p:spPr>
      </p:pic>
      <p:pic>
        <p:nvPicPr>
          <p:cNvPr id="152579" name="Picture 3" descr="C:\Users\SUMANTH C\Pictures\Screenshots\Screenshot (160).png"/>
          <p:cNvPicPr>
            <a:picLocks noChangeAspect="1" noChangeArrowheads="1"/>
          </p:cNvPicPr>
          <p:nvPr/>
        </p:nvPicPr>
        <p:blipFill>
          <a:blip r:embed="rId4"/>
          <a:srcRect/>
          <a:stretch>
            <a:fillRect/>
          </a:stretch>
        </p:blipFill>
        <p:spPr bwMode="auto">
          <a:xfrm>
            <a:off x="1295400" y="2590800"/>
            <a:ext cx="6019800" cy="3276600"/>
          </a:xfrm>
          <a:prstGeom prst="rect">
            <a:avLst/>
          </a:prstGeom>
          <a:noFill/>
        </p:spPr>
      </p:pic>
      <p:sp>
        <p:nvSpPr>
          <p:cNvPr id="8" name="TextBox 7"/>
          <p:cNvSpPr txBox="1"/>
          <p:nvPr/>
        </p:nvSpPr>
        <p:spPr>
          <a:xfrm>
            <a:off x="762000" y="6248400"/>
            <a:ext cx="7924800" cy="400110"/>
          </a:xfrm>
          <a:prstGeom prst="rect">
            <a:avLst/>
          </a:prstGeom>
          <a:noFill/>
        </p:spPr>
        <p:txBody>
          <a:bodyPr wrap="square" rtlCol="0">
            <a:spAutoFit/>
          </a:bodyPr>
          <a:lstStyle/>
          <a:p>
            <a:r>
              <a:rPr lang="en-US" sz="2000" dirty="0" smtClean="0">
                <a:solidFill>
                  <a:srgbClr val="00B050"/>
                </a:solidFill>
              </a:rPr>
              <a:t>In short,                        where           is the pseudo-inverse of the matrix H.   </a:t>
            </a:r>
            <a:endParaRPr lang="en-US" sz="2000" dirty="0">
              <a:solidFill>
                <a:srgbClr val="00B050"/>
              </a:solidFill>
            </a:endParaRPr>
          </a:p>
        </p:txBody>
      </p:sp>
      <p:graphicFrame>
        <p:nvGraphicFramePr>
          <p:cNvPr id="9" name="Object 8"/>
          <p:cNvGraphicFramePr>
            <a:graphicFrameLocks noChangeAspect="1"/>
          </p:cNvGraphicFramePr>
          <p:nvPr/>
        </p:nvGraphicFramePr>
        <p:xfrm>
          <a:off x="1905000" y="6248400"/>
          <a:ext cx="994833" cy="381000"/>
        </p:xfrm>
        <a:graphic>
          <a:graphicData uri="http://schemas.openxmlformats.org/presentationml/2006/ole">
            <p:oleObj spid="_x0000_s152580" name="Equation" r:id="rId5" imgW="596880" imgH="228600" progId="Equation.3">
              <p:embed/>
            </p:oleObj>
          </a:graphicData>
        </a:graphic>
      </p:graphicFrame>
      <p:graphicFrame>
        <p:nvGraphicFramePr>
          <p:cNvPr id="10" name="Object 9"/>
          <p:cNvGraphicFramePr>
            <a:graphicFrameLocks noChangeAspect="1"/>
          </p:cNvGraphicFramePr>
          <p:nvPr/>
        </p:nvGraphicFramePr>
        <p:xfrm>
          <a:off x="3733800" y="6248400"/>
          <a:ext cx="538480" cy="381000"/>
        </p:xfrm>
        <a:graphic>
          <a:graphicData uri="http://schemas.openxmlformats.org/presentationml/2006/ole">
            <p:oleObj spid="_x0000_s152581" name="Equation" r:id="rId6" imgW="241200" imgH="190440" progId="Equation.3">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Manifold Regularization Framework</a:t>
            </a:r>
            <a:endParaRPr lang="en-US" dirty="0"/>
          </a:p>
        </p:txBody>
      </p:sp>
      <p:sp>
        <p:nvSpPr>
          <p:cNvPr id="3" name="Content Placeholder 2"/>
          <p:cNvSpPr>
            <a:spLocks noGrp="1"/>
          </p:cNvSpPr>
          <p:nvPr>
            <p:ph idx="1"/>
          </p:nvPr>
        </p:nvSpPr>
        <p:spPr/>
        <p:txBody>
          <a:bodyPr>
            <a:normAutofit/>
          </a:bodyPr>
          <a:lstStyle/>
          <a:p>
            <a:pPr>
              <a:buNone/>
            </a:pPr>
            <a:r>
              <a:rPr lang="en-US" sz="2100" dirty="0" smtClean="0"/>
              <a:t>Semi-supervised </a:t>
            </a:r>
            <a:r>
              <a:rPr lang="en-US" sz="2100" dirty="0" smtClean="0"/>
              <a:t>learning is built on the following </a:t>
            </a:r>
            <a:r>
              <a:rPr lang="en-US" sz="2100" dirty="0" smtClean="0"/>
              <a:t>two assumptions</a:t>
            </a:r>
            <a:r>
              <a:rPr lang="en-US" sz="2100" dirty="0" smtClean="0"/>
              <a:t>: </a:t>
            </a:r>
            <a:endParaRPr lang="en-US" sz="2100" dirty="0" smtClean="0"/>
          </a:p>
          <a:p>
            <a:pPr marL="457200" indent="-457200">
              <a:buAutoNum type="arabicParenBoth"/>
            </a:pPr>
            <a:r>
              <a:rPr lang="en-US" sz="2100" dirty="0" smtClean="0"/>
              <a:t>both </a:t>
            </a:r>
            <a:r>
              <a:rPr lang="en-US" sz="2100" dirty="0" smtClean="0"/>
              <a:t>the labeled data </a:t>
            </a:r>
            <a:r>
              <a:rPr lang="en-US" sz="2100" i="1" dirty="0" smtClean="0"/>
              <a:t>Xl and the </a:t>
            </a:r>
            <a:r>
              <a:rPr lang="en-US" sz="2100" i="1" dirty="0" smtClean="0"/>
              <a:t>unlabeled </a:t>
            </a:r>
            <a:r>
              <a:rPr lang="en-US" sz="2100" dirty="0" smtClean="0"/>
              <a:t>data </a:t>
            </a:r>
            <a:r>
              <a:rPr lang="en-US" sz="2100" i="1" dirty="0" err="1" smtClean="0"/>
              <a:t>Xu</a:t>
            </a:r>
            <a:r>
              <a:rPr lang="en-US" sz="2100" i="1" dirty="0" smtClean="0"/>
              <a:t> are drawn from the same marginal distribution </a:t>
            </a:r>
            <a:r>
              <a:rPr lang="en-US" sz="2100" i="1" dirty="0" smtClean="0"/>
              <a:t>PX </a:t>
            </a:r>
            <a:endParaRPr lang="en-US" sz="2100" i="1" dirty="0" smtClean="0"/>
          </a:p>
          <a:p>
            <a:pPr marL="457200" indent="-457200">
              <a:buNone/>
            </a:pPr>
            <a:r>
              <a:rPr lang="en-US" sz="2100" dirty="0" smtClean="0"/>
              <a:t>(2</a:t>
            </a:r>
            <a:r>
              <a:rPr lang="en-US" sz="2100" dirty="0" smtClean="0"/>
              <a:t>) if two points </a:t>
            </a:r>
            <a:r>
              <a:rPr lang="en-US" sz="2100" i="1" dirty="0" smtClean="0"/>
              <a:t>x1 and x2 are close to each other, </a:t>
            </a:r>
            <a:r>
              <a:rPr lang="en-US" sz="2100" i="1" dirty="0" smtClean="0"/>
              <a:t>then </a:t>
            </a:r>
            <a:r>
              <a:rPr lang="en-US" sz="2100" dirty="0" smtClean="0"/>
              <a:t>the </a:t>
            </a:r>
            <a:r>
              <a:rPr lang="en-US" sz="2100" dirty="0" smtClean="0"/>
              <a:t>conditional probabilities </a:t>
            </a:r>
            <a:r>
              <a:rPr lang="en-US" sz="2100" i="1" dirty="0" smtClean="0"/>
              <a:t>P(y|x1) and P(y|x2) should </a:t>
            </a:r>
            <a:r>
              <a:rPr lang="en-US" sz="2100" i="1" dirty="0" smtClean="0"/>
              <a:t>be </a:t>
            </a:r>
            <a:r>
              <a:rPr lang="en-US" sz="2100" dirty="0" smtClean="0"/>
              <a:t>similar </a:t>
            </a:r>
            <a:r>
              <a:rPr lang="en-US" sz="2100" dirty="0" smtClean="0"/>
              <a:t>as well</a:t>
            </a:r>
            <a:r>
              <a:rPr lang="en-US" sz="2100" dirty="0" smtClean="0"/>
              <a:t>.</a:t>
            </a:r>
          </a:p>
          <a:p>
            <a:pPr marL="457200" indent="-457200">
              <a:buNone/>
            </a:pPr>
            <a:r>
              <a:rPr lang="en-US" sz="2100" dirty="0" smtClean="0"/>
              <a:t>The cost function is given by :</a:t>
            </a:r>
          </a:p>
          <a:p>
            <a:pPr marL="457200" indent="-457200">
              <a:buNone/>
            </a:pPr>
            <a:endParaRPr lang="en-US" sz="2100" dirty="0" smtClean="0"/>
          </a:p>
          <a:p>
            <a:pPr marL="457200" indent="-457200">
              <a:buNone/>
            </a:pPr>
            <a:endParaRPr lang="en-US" sz="2100" dirty="0" smtClean="0"/>
          </a:p>
          <a:p>
            <a:pPr marL="457200" indent="-457200">
              <a:buNone/>
            </a:pPr>
            <a:r>
              <a:rPr lang="en-US" sz="2100" dirty="0" smtClean="0"/>
              <a:t>Where          is the </a:t>
            </a:r>
            <a:r>
              <a:rPr lang="en-US" sz="2100" dirty="0" err="1" smtClean="0"/>
              <a:t>pairwise</a:t>
            </a:r>
            <a:r>
              <a:rPr lang="en-US" sz="2100" dirty="0" smtClean="0"/>
              <a:t> similarity between the points xi and </a:t>
            </a:r>
            <a:r>
              <a:rPr lang="en-US" sz="2100" dirty="0" err="1" smtClean="0"/>
              <a:t>xj</a:t>
            </a:r>
            <a:r>
              <a:rPr lang="en-US" sz="2100" dirty="0" smtClean="0"/>
              <a:t>.</a:t>
            </a:r>
            <a:r>
              <a:rPr lang="en-US" sz="2100" dirty="0" smtClean="0"/>
              <a:t> </a:t>
            </a:r>
          </a:p>
          <a:p>
            <a:pPr marL="457200" indent="-457200">
              <a:buNone/>
            </a:pPr>
            <a:r>
              <a:rPr lang="en-US" sz="2100" dirty="0" smtClean="0"/>
              <a:t>The conditional probability is difficult to compute. Hence, we approximate the above equation to :</a:t>
            </a:r>
            <a:endParaRPr lang="en-US" sz="2100" dirty="0"/>
          </a:p>
        </p:txBody>
      </p:sp>
      <p:pic>
        <p:nvPicPr>
          <p:cNvPr id="172035" name="Picture 3" descr="C:\Users\SUMANTH C\Pictures\Screenshots\Screenshot (161).png"/>
          <p:cNvPicPr>
            <a:picLocks noChangeAspect="1" noChangeArrowheads="1"/>
          </p:cNvPicPr>
          <p:nvPr/>
        </p:nvPicPr>
        <p:blipFill>
          <a:blip r:embed="rId3"/>
          <a:srcRect/>
          <a:stretch>
            <a:fillRect/>
          </a:stretch>
        </p:blipFill>
        <p:spPr bwMode="auto">
          <a:xfrm>
            <a:off x="3886200" y="3429000"/>
            <a:ext cx="3664857" cy="762000"/>
          </a:xfrm>
          <a:prstGeom prst="rect">
            <a:avLst/>
          </a:prstGeom>
          <a:noFill/>
        </p:spPr>
      </p:pic>
      <p:graphicFrame>
        <p:nvGraphicFramePr>
          <p:cNvPr id="6" name="Object 5"/>
          <p:cNvGraphicFramePr>
            <a:graphicFrameLocks noChangeAspect="1"/>
          </p:cNvGraphicFramePr>
          <p:nvPr/>
        </p:nvGraphicFramePr>
        <p:xfrm>
          <a:off x="1447800" y="4724400"/>
          <a:ext cx="381000" cy="304800"/>
        </p:xfrm>
        <a:graphic>
          <a:graphicData uri="http://schemas.openxmlformats.org/presentationml/2006/ole">
            <p:oleObj spid="_x0000_s172036" name="Equation" r:id="rId4" imgW="203040" imgH="152280" progId="Equation.3">
              <p:embed/>
            </p:oleObj>
          </a:graphicData>
        </a:graphic>
      </p:graphicFrame>
      <p:pic>
        <p:nvPicPr>
          <p:cNvPr id="172037" name="Picture 5" descr="C:\Users\SUMANTH C\Pictures\Screenshots\Screenshot (162).png"/>
          <p:cNvPicPr>
            <a:picLocks noChangeAspect="1" noChangeArrowheads="1"/>
          </p:cNvPicPr>
          <p:nvPr/>
        </p:nvPicPr>
        <p:blipFill>
          <a:blip r:embed="rId5"/>
          <a:srcRect/>
          <a:stretch>
            <a:fillRect/>
          </a:stretch>
        </p:blipFill>
        <p:spPr bwMode="auto">
          <a:xfrm>
            <a:off x="3886200" y="5410199"/>
            <a:ext cx="4876800" cy="115863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763000" cy="369332"/>
          </a:xfrm>
          <a:prstGeom prst="rect">
            <a:avLst/>
          </a:prstGeom>
          <a:noFill/>
        </p:spPr>
        <p:txBody>
          <a:bodyPr wrap="square" rtlCol="0">
            <a:spAutoFit/>
          </a:bodyPr>
          <a:lstStyle/>
          <a:p>
            <a:r>
              <a:rPr lang="en-US" dirty="0" smtClean="0"/>
              <a:t>The above equation can be written in matrix form as :</a:t>
            </a:r>
            <a:endParaRPr lang="en-US" dirty="0"/>
          </a:p>
        </p:txBody>
      </p:sp>
      <p:pic>
        <p:nvPicPr>
          <p:cNvPr id="173058" name="Picture 2" descr="C:\Users\SUMANTH C\Pictures\Screenshots\Screenshot (163) - Copy.png"/>
          <p:cNvPicPr>
            <a:picLocks noChangeAspect="1" noChangeArrowheads="1"/>
          </p:cNvPicPr>
          <p:nvPr/>
        </p:nvPicPr>
        <p:blipFill>
          <a:blip r:embed="rId3"/>
          <a:srcRect/>
          <a:stretch>
            <a:fillRect/>
          </a:stretch>
        </p:blipFill>
        <p:spPr bwMode="auto">
          <a:xfrm>
            <a:off x="3352800" y="533400"/>
            <a:ext cx="1773621" cy="685800"/>
          </a:xfrm>
          <a:prstGeom prst="rect">
            <a:avLst/>
          </a:prstGeom>
          <a:noFill/>
        </p:spPr>
      </p:pic>
      <p:sp>
        <p:nvSpPr>
          <p:cNvPr id="7" name="TextBox 6"/>
          <p:cNvSpPr txBox="1"/>
          <p:nvPr/>
        </p:nvSpPr>
        <p:spPr>
          <a:xfrm>
            <a:off x="228600" y="1295400"/>
            <a:ext cx="8763000" cy="5355312"/>
          </a:xfrm>
          <a:prstGeom prst="rect">
            <a:avLst/>
          </a:prstGeom>
          <a:noFill/>
        </p:spPr>
        <p:txBody>
          <a:bodyPr wrap="square" rtlCol="0">
            <a:spAutoFit/>
          </a:bodyPr>
          <a:lstStyle/>
          <a:p>
            <a:r>
              <a:rPr lang="en-US" dirty="0" smtClean="0"/>
              <a:t>Where </a:t>
            </a:r>
            <a:r>
              <a:rPr lang="en-US" dirty="0" err="1" smtClean="0"/>
              <a:t>Tr</a:t>
            </a:r>
            <a:r>
              <a:rPr lang="en-US" dirty="0" smtClean="0"/>
              <a:t>(.)  denotes the trace of a matrix.</a:t>
            </a:r>
          </a:p>
          <a:p>
            <a:r>
              <a:rPr lang="en-US" dirty="0" smtClean="0"/>
              <a:t> </a:t>
            </a:r>
            <a:r>
              <a:rPr lang="en-US" dirty="0" smtClean="0"/>
              <a:t>                                is known as the graph </a:t>
            </a:r>
            <a:r>
              <a:rPr lang="en-US" dirty="0" err="1" smtClean="0"/>
              <a:t>Laplacian</a:t>
            </a:r>
            <a:r>
              <a:rPr lang="en-US" dirty="0" smtClean="0"/>
              <a:t>.</a:t>
            </a:r>
          </a:p>
          <a:p>
            <a:r>
              <a:rPr lang="en-US" dirty="0" smtClean="0"/>
              <a:t> </a:t>
            </a:r>
            <a:r>
              <a:rPr lang="en-US" dirty="0" smtClean="0"/>
              <a:t>           D is the diagonal matrix having its diagonal elements as</a:t>
            </a:r>
          </a:p>
          <a:p>
            <a:endParaRPr lang="en-US" dirty="0" smtClean="0"/>
          </a:p>
          <a:p>
            <a:r>
              <a:rPr lang="en-US" dirty="0" smtClean="0"/>
              <a:t>The objective function of semi-supervised ELM by modifying the objective function of supervised ELM is given by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Where         is the hidden to output weights.</a:t>
            </a:r>
          </a:p>
          <a:p>
            <a:r>
              <a:rPr lang="en-US" dirty="0" smtClean="0"/>
              <a:t> </a:t>
            </a:r>
            <a:r>
              <a:rPr lang="en-US" dirty="0" smtClean="0"/>
              <a:t>                    is the tradeoff parameter</a:t>
            </a:r>
          </a:p>
          <a:p>
            <a:r>
              <a:rPr lang="en-US" dirty="0" smtClean="0"/>
              <a:t> </a:t>
            </a:r>
            <a:r>
              <a:rPr lang="en-US" dirty="0" smtClean="0"/>
              <a:t>              F    is the output matrix of the network</a:t>
            </a:r>
          </a:p>
          <a:p>
            <a:r>
              <a:rPr lang="en-US" dirty="0" smtClean="0"/>
              <a:t> </a:t>
            </a:r>
            <a:r>
              <a:rPr lang="en-US" dirty="0" smtClean="0"/>
              <a:t>               e   is the error</a:t>
            </a:r>
          </a:p>
          <a:p>
            <a:endParaRPr lang="en-US" dirty="0" smtClean="0"/>
          </a:p>
          <a:p>
            <a:r>
              <a:rPr lang="en-US" dirty="0" smtClean="0"/>
              <a:t>   </a:t>
            </a:r>
            <a:endParaRPr lang="en-US" dirty="0"/>
          </a:p>
        </p:txBody>
      </p:sp>
      <p:graphicFrame>
        <p:nvGraphicFramePr>
          <p:cNvPr id="8" name="Object 7"/>
          <p:cNvGraphicFramePr>
            <a:graphicFrameLocks noChangeAspect="1"/>
          </p:cNvGraphicFramePr>
          <p:nvPr/>
        </p:nvGraphicFramePr>
        <p:xfrm>
          <a:off x="914400" y="1600200"/>
          <a:ext cx="990600" cy="304800"/>
        </p:xfrm>
        <a:graphic>
          <a:graphicData uri="http://schemas.openxmlformats.org/presentationml/2006/ole">
            <p:oleObj spid="_x0000_s173059" name="Equation" r:id="rId4" imgW="685800" imgH="177480" progId="Equation.3">
              <p:embed/>
            </p:oleObj>
          </a:graphicData>
        </a:graphic>
      </p:graphicFrame>
      <p:pic>
        <p:nvPicPr>
          <p:cNvPr id="173060" name="Picture 4" descr="C:\Users\SUMANTH C\Pictures\Screenshots\Screenshot (163).png"/>
          <p:cNvPicPr>
            <a:picLocks noChangeAspect="1" noChangeArrowheads="1"/>
          </p:cNvPicPr>
          <p:nvPr/>
        </p:nvPicPr>
        <p:blipFill>
          <a:blip r:embed="rId5"/>
          <a:srcRect/>
          <a:stretch>
            <a:fillRect/>
          </a:stretch>
        </p:blipFill>
        <p:spPr bwMode="auto">
          <a:xfrm>
            <a:off x="6172200" y="1600200"/>
            <a:ext cx="1447800" cy="685800"/>
          </a:xfrm>
          <a:prstGeom prst="rect">
            <a:avLst/>
          </a:prstGeom>
          <a:noFill/>
        </p:spPr>
      </p:pic>
      <p:pic>
        <p:nvPicPr>
          <p:cNvPr id="173061" name="Picture 5" descr="C:\Users\SUMANTH C\Pictures\Screenshots\Screenshot (164).png"/>
          <p:cNvPicPr>
            <a:picLocks noChangeAspect="1" noChangeArrowheads="1"/>
          </p:cNvPicPr>
          <p:nvPr/>
        </p:nvPicPr>
        <p:blipFill>
          <a:blip r:embed="rId6"/>
          <a:srcRect/>
          <a:stretch>
            <a:fillRect/>
          </a:stretch>
        </p:blipFill>
        <p:spPr bwMode="auto">
          <a:xfrm>
            <a:off x="2133600" y="3124200"/>
            <a:ext cx="5042647" cy="1600200"/>
          </a:xfrm>
          <a:prstGeom prst="rect">
            <a:avLst/>
          </a:prstGeom>
          <a:noFill/>
        </p:spPr>
      </p:pic>
      <p:graphicFrame>
        <p:nvGraphicFramePr>
          <p:cNvPr id="173062" name="Object 6"/>
          <p:cNvGraphicFramePr>
            <a:graphicFrameLocks noChangeAspect="1"/>
          </p:cNvGraphicFramePr>
          <p:nvPr/>
        </p:nvGraphicFramePr>
        <p:xfrm>
          <a:off x="1066800" y="4876800"/>
          <a:ext cx="228600" cy="304800"/>
        </p:xfrm>
        <a:graphic>
          <a:graphicData uri="http://schemas.openxmlformats.org/presentationml/2006/ole">
            <p:oleObj spid="_x0000_s173062" name="Equation" r:id="rId7" imgW="152280" imgH="203040" progId="Equation.3">
              <p:embed/>
            </p:oleObj>
          </a:graphicData>
        </a:graphic>
      </p:graphicFrame>
      <p:graphicFrame>
        <p:nvGraphicFramePr>
          <p:cNvPr id="12" name="Object 11"/>
          <p:cNvGraphicFramePr>
            <a:graphicFrameLocks noChangeAspect="1"/>
          </p:cNvGraphicFramePr>
          <p:nvPr/>
        </p:nvGraphicFramePr>
        <p:xfrm>
          <a:off x="990600" y="5181600"/>
          <a:ext cx="304800" cy="304800"/>
        </p:xfrm>
        <a:graphic>
          <a:graphicData uri="http://schemas.openxmlformats.org/presentationml/2006/ole">
            <p:oleObj spid="_x0000_s173063" name="Equation" r:id="rId8" imgW="139680" imgH="17748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763000" cy="5909310"/>
          </a:xfrm>
          <a:prstGeom prst="rect">
            <a:avLst/>
          </a:prstGeom>
          <a:noFill/>
        </p:spPr>
        <p:txBody>
          <a:bodyPr wrap="square" rtlCol="0">
            <a:spAutoFit/>
          </a:bodyPr>
          <a:lstStyle/>
          <a:p>
            <a:r>
              <a:rPr lang="en-US" dirty="0" smtClean="0"/>
              <a:t>We substitute the constraints into the objective function, </a:t>
            </a:r>
            <a:r>
              <a:rPr lang="en-US" dirty="0" smtClean="0"/>
              <a:t>and rewrite </a:t>
            </a:r>
            <a:r>
              <a:rPr lang="en-US" dirty="0" smtClean="0"/>
              <a:t>the above formulation in a matrix </a:t>
            </a:r>
            <a:r>
              <a:rPr lang="en-US" dirty="0" smtClean="0"/>
              <a:t>form</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Where                                  is the augmented training target with first      rows is equal to    and rest of the rows is 0.</a:t>
            </a:r>
            <a:endParaRPr lang="en-US" dirty="0" smtClean="0"/>
          </a:p>
          <a:p>
            <a:r>
              <a:rPr lang="en-US" dirty="0" smtClean="0"/>
              <a:t>          </a:t>
            </a:r>
          </a:p>
          <a:p>
            <a:r>
              <a:rPr lang="en-US" dirty="0" smtClean="0"/>
              <a:t>Again, we compute the gradient of the objective </a:t>
            </a:r>
            <a:r>
              <a:rPr lang="en-US" dirty="0" smtClean="0"/>
              <a:t>function with </a:t>
            </a:r>
            <a:r>
              <a:rPr lang="en-US" dirty="0" smtClean="0"/>
              <a:t>respect </a:t>
            </a:r>
            <a:r>
              <a:rPr lang="en-US" dirty="0" smtClean="0"/>
              <a:t>to       , we get :</a:t>
            </a:r>
          </a:p>
          <a:p>
            <a:endParaRPr lang="en-US" dirty="0" smtClean="0"/>
          </a:p>
          <a:p>
            <a:endParaRPr lang="en-US" dirty="0" smtClean="0"/>
          </a:p>
          <a:p>
            <a:endParaRPr lang="en-US" dirty="0" smtClean="0"/>
          </a:p>
          <a:p>
            <a:r>
              <a:rPr lang="en-US" dirty="0" smtClean="0"/>
              <a:t>Then, we compute the output weights        , which is given by : </a:t>
            </a:r>
          </a:p>
          <a:p>
            <a:endParaRPr lang="en-US" dirty="0" smtClean="0"/>
          </a:p>
          <a:p>
            <a:endParaRPr lang="en-US" dirty="0" smtClean="0"/>
          </a:p>
          <a:p>
            <a:endParaRPr lang="en-US" dirty="0" smtClean="0"/>
          </a:p>
          <a:p>
            <a:r>
              <a:rPr lang="en-US" dirty="0" smtClean="0"/>
              <a:t>The alternative solution to the above equation is given by :</a:t>
            </a:r>
          </a:p>
          <a:p>
            <a:endParaRPr lang="en-US" dirty="0"/>
          </a:p>
        </p:txBody>
      </p:sp>
      <p:pic>
        <p:nvPicPr>
          <p:cNvPr id="174082" name="Picture 2" descr="C:\Users\SUMANTH C\Pictures\Screenshots\Screenshot (165).png"/>
          <p:cNvPicPr>
            <a:picLocks noChangeAspect="1" noChangeArrowheads="1"/>
          </p:cNvPicPr>
          <p:nvPr/>
        </p:nvPicPr>
        <p:blipFill>
          <a:blip r:embed="rId3"/>
          <a:srcRect/>
          <a:stretch>
            <a:fillRect/>
          </a:stretch>
        </p:blipFill>
        <p:spPr bwMode="auto">
          <a:xfrm>
            <a:off x="2819400" y="990600"/>
            <a:ext cx="3531080" cy="1219200"/>
          </a:xfrm>
          <a:prstGeom prst="rect">
            <a:avLst/>
          </a:prstGeom>
          <a:noFill/>
        </p:spPr>
      </p:pic>
      <p:graphicFrame>
        <p:nvGraphicFramePr>
          <p:cNvPr id="174083" name="Object 3"/>
          <p:cNvGraphicFramePr>
            <a:graphicFrameLocks noChangeAspect="1"/>
          </p:cNvGraphicFramePr>
          <p:nvPr/>
        </p:nvGraphicFramePr>
        <p:xfrm>
          <a:off x="3962400" y="4495800"/>
          <a:ext cx="228600" cy="304800"/>
        </p:xfrm>
        <a:graphic>
          <a:graphicData uri="http://schemas.openxmlformats.org/presentationml/2006/ole">
            <p:oleObj spid="_x0000_s174083" name="Equation" r:id="rId4" imgW="152280" imgH="203040" progId="Equation.3">
              <p:embed/>
            </p:oleObj>
          </a:graphicData>
        </a:graphic>
      </p:graphicFrame>
      <p:pic>
        <p:nvPicPr>
          <p:cNvPr id="174084" name="Picture 4" descr="C:\Users\SUMANTH C\Pictures\Screenshots\Screenshot (166) - Copy.png"/>
          <p:cNvPicPr>
            <a:picLocks noChangeAspect="1" noChangeArrowheads="1"/>
          </p:cNvPicPr>
          <p:nvPr/>
        </p:nvPicPr>
        <p:blipFill>
          <a:blip r:embed="rId5"/>
          <a:srcRect/>
          <a:stretch>
            <a:fillRect/>
          </a:stretch>
        </p:blipFill>
        <p:spPr bwMode="auto">
          <a:xfrm>
            <a:off x="1981200" y="3810000"/>
            <a:ext cx="5181600" cy="594610"/>
          </a:xfrm>
          <a:prstGeom prst="rect">
            <a:avLst/>
          </a:prstGeom>
          <a:noFill/>
        </p:spPr>
      </p:pic>
      <p:graphicFrame>
        <p:nvGraphicFramePr>
          <p:cNvPr id="174085" name="Object 5"/>
          <p:cNvGraphicFramePr>
            <a:graphicFrameLocks noChangeAspect="1"/>
          </p:cNvGraphicFramePr>
          <p:nvPr/>
        </p:nvGraphicFramePr>
        <p:xfrm>
          <a:off x="7162800" y="3429000"/>
          <a:ext cx="228600" cy="304800"/>
        </p:xfrm>
        <a:graphic>
          <a:graphicData uri="http://schemas.openxmlformats.org/presentationml/2006/ole">
            <p:oleObj spid="_x0000_s174085" name="Equation" r:id="rId6" imgW="152280" imgH="203040" progId="Equation.3">
              <p:embed/>
            </p:oleObj>
          </a:graphicData>
        </a:graphic>
      </p:graphicFrame>
      <p:pic>
        <p:nvPicPr>
          <p:cNvPr id="174086" name="Picture 6" descr="C:\Users\SUMANTH C\Pictures\Screenshots\Screenshot (166).png"/>
          <p:cNvPicPr>
            <a:picLocks noChangeAspect="1" noChangeArrowheads="1"/>
          </p:cNvPicPr>
          <p:nvPr/>
        </p:nvPicPr>
        <p:blipFill>
          <a:blip r:embed="rId7"/>
          <a:srcRect/>
          <a:stretch>
            <a:fillRect/>
          </a:stretch>
        </p:blipFill>
        <p:spPr bwMode="auto">
          <a:xfrm>
            <a:off x="2438400" y="5029200"/>
            <a:ext cx="4440555" cy="533400"/>
          </a:xfrm>
          <a:prstGeom prst="rect">
            <a:avLst/>
          </a:prstGeom>
          <a:noFill/>
        </p:spPr>
      </p:pic>
      <p:pic>
        <p:nvPicPr>
          <p:cNvPr id="174087" name="Picture 7" descr="C:\Users\SUMANTH C\Pictures\Screenshots\Screenshot (167).png"/>
          <p:cNvPicPr>
            <a:picLocks noChangeAspect="1" noChangeArrowheads="1"/>
          </p:cNvPicPr>
          <p:nvPr/>
        </p:nvPicPr>
        <p:blipFill>
          <a:blip r:embed="rId8"/>
          <a:srcRect/>
          <a:stretch>
            <a:fillRect/>
          </a:stretch>
        </p:blipFill>
        <p:spPr bwMode="auto">
          <a:xfrm>
            <a:off x="1066800" y="2362200"/>
            <a:ext cx="1524000" cy="471055"/>
          </a:xfrm>
          <a:prstGeom prst="rect">
            <a:avLst/>
          </a:prstGeom>
          <a:noFill/>
        </p:spPr>
      </p:pic>
      <p:graphicFrame>
        <p:nvGraphicFramePr>
          <p:cNvPr id="11" name="Object 10"/>
          <p:cNvGraphicFramePr>
            <a:graphicFrameLocks noChangeAspect="1"/>
          </p:cNvGraphicFramePr>
          <p:nvPr/>
        </p:nvGraphicFramePr>
        <p:xfrm>
          <a:off x="6629400" y="2590800"/>
          <a:ext cx="381000" cy="304800"/>
        </p:xfrm>
        <a:graphic>
          <a:graphicData uri="http://schemas.openxmlformats.org/presentationml/2006/ole">
            <p:oleObj spid="_x0000_s174088" name="Equation" r:id="rId9" imgW="88560" imgH="177480" progId="Equation.3">
              <p:embed/>
            </p:oleObj>
          </a:graphicData>
        </a:graphic>
      </p:graphicFrame>
      <p:graphicFrame>
        <p:nvGraphicFramePr>
          <p:cNvPr id="12" name="Object 11"/>
          <p:cNvGraphicFramePr>
            <a:graphicFrameLocks noChangeAspect="1"/>
          </p:cNvGraphicFramePr>
          <p:nvPr/>
        </p:nvGraphicFramePr>
        <p:xfrm>
          <a:off x="8534400" y="2590800"/>
          <a:ext cx="304800" cy="304800"/>
        </p:xfrm>
        <a:graphic>
          <a:graphicData uri="http://schemas.openxmlformats.org/presentationml/2006/ole">
            <p:oleObj spid="_x0000_s174089" name="Equation" r:id="rId10" imgW="152280" imgH="177480" progId="Equation.3">
              <p:embed/>
            </p:oleObj>
          </a:graphicData>
        </a:graphic>
      </p:graphicFrame>
      <p:pic>
        <p:nvPicPr>
          <p:cNvPr id="174090" name="Picture 10" descr="C:\Users\SUMANTH C\Pictures\Screenshots\Screenshot (168).png"/>
          <p:cNvPicPr>
            <a:picLocks noChangeAspect="1" noChangeArrowheads="1"/>
          </p:cNvPicPr>
          <p:nvPr/>
        </p:nvPicPr>
        <p:blipFill>
          <a:blip r:embed="rId11"/>
          <a:srcRect/>
          <a:stretch>
            <a:fillRect/>
          </a:stretch>
        </p:blipFill>
        <p:spPr bwMode="auto">
          <a:xfrm>
            <a:off x="2514600" y="6096000"/>
            <a:ext cx="4343400" cy="49121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666</Words>
  <Application>Microsoft Office PowerPoint</Application>
  <PresentationFormat>On-screen Show (4:3)</PresentationFormat>
  <Paragraphs>93</Paragraphs>
  <Slides>10</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3" baseType="lpstr">
      <vt:lpstr>Office Theme</vt:lpstr>
      <vt:lpstr>Equation</vt:lpstr>
      <vt:lpstr>Microsoft Equation 3.0</vt:lpstr>
      <vt:lpstr>Unsupervised Extreme Learning Machines ( US-ELM )</vt:lpstr>
      <vt:lpstr>Extreme Learning Machines</vt:lpstr>
      <vt:lpstr>Why is ELM required ?</vt:lpstr>
      <vt:lpstr>Supervised ELMs</vt:lpstr>
      <vt:lpstr>Slide 5</vt:lpstr>
      <vt:lpstr>Slide 6</vt:lpstr>
      <vt:lpstr>Manifold Regularization Framework</vt:lpstr>
      <vt:lpstr>Slide 8</vt:lpstr>
      <vt:lpstr>Slide 9</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Autoencoders with one hidden layer</dc:title>
  <dc:creator>SUMANTH C</dc:creator>
  <cp:lastModifiedBy>SUMANTH C</cp:lastModifiedBy>
  <cp:revision>82</cp:revision>
  <dcterms:created xsi:type="dcterms:W3CDTF">2006-08-16T00:00:00Z</dcterms:created>
  <dcterms:modified xsi:type="dcterms:W3CDTF">2017-10-06T02:56:48Z</dcterms:modified>
</cp:coreProperties>
</file>