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68"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7" d="100"/>
          <a:sy n="97" d="100"/>
        </p:scale>
        <p:origin x="9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4/12/2020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4/12/2020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blockchain-technology-introdu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blockchain-technology-introduc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8639-9055-4CF0-85E1-715EA12B96C0}"/>
              </a:ext>
            </a:extLst>
          </p:cNvPr>
          <p:cNvSpPr>
            <a:spLocks noGrp="1"/>
          </p:cNvSpPr>
          <p:nvPr>
            <p:ph type="ctrTitle"/>
          </p:nvPr>
        </p:nvSpPr>
        <p:spPr/>
        <p:txBody>
          <a:bodyPr>
            <a:normAutofit fontScale="90000"/>
          </a:bodyPr>
          <a:lstStyle/>
          <a:p>
            <a:pPr algn="r"/>
            <a:br>
              <a:rPr lang="en-US" sz="4000" dirty="0"/>
            </a:br>
            <a:r>
              <a:rPr lang="en-US" sz="4000" dirty="0"/>
              <a:t> </a:t>
            </a:r>
            <a:r>
              <a:rPr lang="en-US" sz="4000" b="1" dirty="0"/>
              <a:t>A Decentralized Application for Secure Messaging </a:t>
            </a:r>
            <a:br>
              <a:rPr lang="en-US" sz="4000" dirty="0"/>
            </a:br>
            <a:r>
              <a:rPr lang="en-US" sz="4000" b="1" dirty="0"/>
              <a:t>in a Trustless Environment</a:t>
            </a:r>
            <a:br>
              <a:rPr lang="en-US" sz="4000" b="1" dirty="0"/>
            </a:br>
            <a:br>
              <a:rPr lang="en-US" sz="4000" b="1" dirty="0"/>
            </a:br>
            <a:r>
              <a:rPr lang="en-US" sz="4000" b="1" dirty="0"/>
              <a:t> </a:t>
            </a:r>
            <a:endParaRPr lang="en-US" sz="4000" dirty="0"/>
          </a:p>
        </p:txBody>
      </p:sp>
      <p:sp>
        <p:nvSpPr>
          <p:cNvPr id="3" name="Subtitle 2">
            <a:extLst>
              <a:ext uri="{FF2B5EF4-FFF2-40B4-BE49-F238E27FC236}">
                <a16:creationId xmlns:a16="http://schemas.microsoft.com/office/drawing/2014/main" id="{1C25B383-2A9B-4A3F-B238-820593CFBDFB}"/>
              </a:ext>
            </a:extLst>
          </p:cNvPr>
          <p:cNvSpPr>
            <a:spLocks noGrp="1"/>
          </p:cNvSpPr>
          <p:nvPr>
            <p:ph type="subTitle" idx="1"/>
          </p:nvPr>
        </p:nvSpPr>
        <p:spPr>
          <a:xfrm>
            <a:off x="1751012" y="2906486"/>
            <a:ext cx="8676222" cy="3543300"/>
          </a:xfrm>
        </p:spPr>
        <p:txBody>
          <a:bodyPr>
            <a:normAutofit lnSpcReduction="10000"/>
          </a:bodyPr>
          <a:lstStyle/>
          <a:p>
            <a:endParaRPr lang="en-IN" dirty="0"/>
          </a:p>
          <a:p>
            <a:r>
              <a:rPr lang="en-IN" dirty="0"/>
              <a:t>Project Batch Number:CSEMPBNUM_K10</a:t>
            </a:r>
          </a:p>
          <a:p>
            <a:endParaRPr lang="en-IN" dirty="0"/>
          </a:p>
          <a:p>
            <a:r>
              <a:rPr lang="en-US" u="sng" dirty="0"/>
              <a:t>Project Team</a:t>
            </a:r>
          </a:p>
          <a:p>
            <a:r>
              <a:rPr lang="en-US" dirty="0"/>
              <a:t>K. Shashank Singh(2215316131)</a:t>
            </a:r>
          </a:p>
          <a:p>
            <a:r>
              <a:rPr lang="en-US" dirty="0"/>
              <a:t>B. Sumanth Reddy(2215316165)</a:t>
            </a:r>
          </a:p>
          <a:p>
            <a:r>
              <a:rPr lang="en-US" dirty="0"/>
              <a:t>Chandu giri shashank(2215316117)</a:t>
            </a:r>
          </a:p>
          <a:p>
            <a:r>
              <a:rPr lang="en-US" dirty="0"/>
              <a:t>T. Chaitanya(2215316156)</a:t>
            </a:r>
          </a:p>
        </p:txBody>
      </p:sp>
    </p:spTree>
    <p:extLst>
      <p:ext uri="{BB962C8B-B14F-4D97-AF65-F5344CB8AC3E}">
        <p14:creationId xmlns:p14="http://schemas.microsoft.com/office/powerpoint/2010/main" val="3447987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767FE2-8D5E-4416-A155-1FC13CB57509}"/>
              </a:ext>
            </a:extLst>
          </p:cNvPr>
          <p:cNvSpPr>
            <a:spLocks noGrp="1"/>
          </p:cNvSpPr>
          <p:nvPr>
            <p:ph idx="1"/>
          </p:nvPr>
        </p:nvSpPr>
        <p:spPr>
          <a:xfrm>
            <a:off x="409574" y="428625"/>
            <a:ext cx="11515725" cy="6029325"/>
          </a:xfrm>
        </p:spPr>
        <p:txBody>
          <a:bodyPr/>
          <a:lstStyle/>
          <a:p>
            <a:r>
              <a:rPr lang="en-US" i="1" dirty="0"/>
              <a:t>Operation</a:t>
            </a:r>
          </a:p>
          <a:p>
            <a:pPr marL="0" indent="0">
              <a:buNone/>
            </a:pPr>
            <a:r>
              <a:rPr lang="en-US" dirty="0"/>
              <a:t>Both the sender and recipient should have a generated asymmetric key pair. The sender initially transmits a message which is asymmetrically encrypted with the recipient’s public key. The message contains a randomly generated symmetric key and a partial Topic for each participant in the chat. Topics are probabilistic filters known as bloom filters used to partially classify the message without compromising security. Nodes can filter for messages that are probably meant for them using the partial Topic.</a:t>
            </a:r>
          </a:p>
          <a:p>
            <a:pPr marL="0" indent="0">
              <a:buNone/>
            </a:pPr>
            <a:r>
              <a:rPr lang="en-US" dirty="0"/>
              <a:t>After the recipient decrypts the message using their private key. The recipient verifies the identity of the sender and then retrieves the symmetric keys in the message. </a:t>
            </a:r>
          </a:p>
          <a:p>
            <a:pPr marL="0" indent="0">
              <a:buNone/>
            </a:pPr>
            <a:r>
              <a:rPr lang="en-US" dirty="0"/>
              <a:t>The receiver subscribes for messages with the first partial Topic and the sender subscribes for messages with the second partial Topic. The sender encrypts outgoing messages using the first symmetric key while the receiver encrypts outgoing messages with the latter symmetric key.</a:t>
            </a:r>
          </a:p>
        </p:txBody>
      </p:sp>
    </p:spTree>
    <p:extLst>
      <p:ext uri="{BB962C8B-B14F-4D97-AF65-F5344CB8AC3E}">
        <p14:creationId xmlns:p14="http://schemas.microsoft.com/office/powerpoint/2010/main" val="344071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57436-837F-44FF-A835-A922595FC804}"/>
              </a:ext>
            </a:extLst>
          </p:cNvPr>
          <p:cNvSpPr>
            <a:spLocks noGrp="1"/>
          </p:cNvSpPr>
          <p:nvPr>
            <p:ph type="title"/>
          </p:nvPr>
        </p:nvSpPr>
        <p:spPr>
          <a:xfrm>
            <a:off x="1017588" y="257175"/>
            <a:ext cx="9905998" cy="771525"/>
          </a:xfrm>
        </p:spPr>
        <p:txBody>
          <a:bodyPr/>
          <a:lstStyle/>
          <a:p>
            <a:r>
              <a:rPr lang="en-IN" dirty="0"/>
              <a:t>MESSAGE TRANISMISSION PROCESS</a:t>
            </a:r>
            <a:endParaRPr lang="en-US" dirty="0"/>
          </a:p>
        </p:txBody>
      </p:sp>
      <p:pic>
        <p:nvPicPr>
          <p:cNvPr id="4" name="Picture 3">
            <a:extLst>
              <a:ext uri="{FF2B5EF4-FFF2-40B4-BE49-F238E27FC236}">
                <a16:creationId xmlns:a16="http://schemas.microsoft.com/office/drawing/2014/main" id="{503D8368-6EF2-4CAE-BAD9-320AA228A928}"/>
              </a:ext>
            </a:extLst>
          </p:cNvPr>
          <p:cNvPicPr>
            <a:picLocks noChangeAspect="1"/>
          </p:cNvPicPr>
          <p:nvPr/>
        </p:nvPicPr>
        <p:blipFill>
          <a:blip r:embed="rId2"/>
          <a:stretch>
            <a:fillRect/>
          </a:stretch>
        </p:blipFill>
        <p:spPr>
          <a:xfrm>
            <a:off x="3270250" y="1381125"/>
            <a:ext cx="5648324" cy="4924911"/>
          </a:xfrm>
          <a:prstGeom prst="rect">
            <a:avLst/>
          </a:prstGeom>
        </p:spPr>
      </p:pic>
    </p:spTree>
    <p:extLst>
      <p:ext uri="{BB962C8B-B14F-4D97-AF65-F5344CB8AC3E}">
        <p14:creationId xmlns:p14="http://schemas.microsoft.com/office/powerpoint/2010/main" val="153167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930A-A66C-48D9-9601-3EA1D01A1E9F}"/>
              </a:ext>
            </a:extLst>
          </p:cNvPr>
          <p:cNvSpPr>
            <a:spLocks noGrp="1"/>
          </p:cNvSpPr>
          <p:nvPr>
            <p:ph type="title"/>
          </p:nvPr>
        </p:nvSpPr>
        <p:spPr>
          <a:xfrm>
            <a:off x="808038" y="419100"/>
            <a:ext cx="9905998" cy="1028700"/>
          </a:xfrm>
        </p:spPr>
        <p:txBody>
          <a:bodyPr>
            <a:normAutofit fontScale="90000"/>
          </a:bodyPr>
          <a:lstStyle/>
          <a:p>
            <a:pPr algn="ctr"/>
            <a:r>
              <a:rPr lang="en-US" b="1" dirty="0"/>
              <a:t>Proof of Work </a:t>
            </a:r>
            <a:r>
              <a:rPr lang="en-US" b="1" dirty="0" err="1"/>
              <a:t>Consenses</a:t>
            </a:r>
            <a:br>
              <a:rPr lang="en-US" b="1" dirty="0"/>
            </a:br>
            <a:r>
              <a:rPr lang="en-US" b="1" dirty="0"/>
              <a:t>(PoW) 	</a:t>
            </a:r>
          </a:p>
        </p:txBody>
      </p:sp>
      <p:sp>
        <p:nvSpPr>
          <p:cNvPr id="3" name="Content Placeholder 2">
            <a:extLst>
              <a:ext uri="{FF2B5EF4-FFF2-40B4-BE49-F238E27FC236}">
                <a16:creationId xmlns:a16="http://schemas.microsoft.com/office/drawing/2014/main" id="{7A31593A-257D-4E2B-B33A-E6CDEF36C3F9}"/>
              </a:ext>
            </a:extLst>
          </p:cNvPr>
          <p:cNvSpPr>
            <a:spLocks noGrp="1"/>
          </p:cNvSpPr>
          <p:nvPr>
            <p:ph idx="1"/>
          </p:nvPr>
        </p:nvSpPr>
        <p:spPr>
          <a:xfrm>
            <a:off x="447676" y="1447800"/>
            <a:ext cx="11258549" cy="4991100"/>
          </a:xfrm>
        </p:spPr>
        <p:txBody>
          <a:bodyPr/>
          <a:lstStyle/>
          <a:p>
            <a:pPr marL="0" indent="0" algn="just">
              <a:buNone/>
            </a:pPr>
            <a:r>
              <a:rPr lang="en-US" dirty="0"/>
              <a:t>Proof of Work consensus is the mechanism of choice for the majority of cryptocurrencies currently in circulation.</a:t>
            </a:r>
          </a:p>
          <a:p>
            <a:pPr marL="0" indent="0" algn="just">
              <a:buNone/>
            </a:pPr>
            <a:r>
              <a:rPr lang="en-US" b="1" dirty="0"/>
              <a:t>Principle:</a:t>
            </a:r>
            <a:r>
              <a:rPr lang="en-US" dirty="0"/>
              <a:t> A solution that is difficult to find but is easy to verify.</a:t>
            </a:r>
          </a:p>
          <a:p>
            <a:pPr marL="0" indent="0" algn="just">
              <a:buNone/>
            </a:pPr>
            <a:r>
              <a:rPr lang="en-US" dirty="0"/>
              <a:t>The </a:t>
            </a:r>
            <a:r>
              <a:rPr lang="en-US" b="1" dirty="0"/>
              <a:t>purpose</a:t>
            </a:r>
            <a:r>
              <a:rPr lang="en-US" dirty="0"/>
              <a:t> of a consensus mechanism is to bring all the nodes in agreement, that is, trust one another, in an environment where the nodes don’t trust each other.</a:t>
            </a:r>
          </a:p>
          <a:p>
            <a:pPr marL="0" indent="0" algn="just">
              <a:buNone/>
            </a:pPr>
            <a:r>
              <a:rPr lang="en-US" dirty="0"/>
              <a:t>First block in the </a:t>
            </a:r>
            <a:r>
              <a:rPr lang="en-US" dirty="0">
                <a:hlinkClick r:id="rId2"/>
              </a:rPr>
              <a:t>blockchain</a:t>
            </a:r>
            <a:r>
              <a:rPr lang="en-US" dirty="0"/>
              <a:t> is called the </a:t>
            </a:r>
            <a:r>
              <a:rPr lang="en-US" b="1" dirty="0"/>
              <a:t>Genesis Block</a:t>
            </a:r>
            <a:r>
              <a:rPr lang="en-US" dirty="0"/>
              <a:t> and has no </a:t>
            </a:r>
            <a:r>
              <a:rPr lang="en-US" b="1" dirty="0" err="1"/>
              <a:t>Prev</a:t>
            </a:r>
            <a:r>
              <a:rPr lang="en-US" b="1" dirty="0"/>
              <a:t> Block Hash</a:t>
            </a:r>
            <a:r>
              <a:rPr lang="en-US" dirty="0"/>
              <a:t> value.</a:t>
            </a:r>
          </a:p>
          <a:p>
            <a:pPr marL="0" indent="0" algn="just">
              <a:buNone/>
            </a:pPr>
            <a:endParaRPr lang="en-US" dirty="0"/>
          </a:p>
        </p:txBody>
      </p:sp>
    </p:spTree>
    <p:extLst>
      <p:ext uri="{BB962C8B-B14F-4D97-AF65-F5344CB8AC3E}">
        <p14:creationId xmlns:p14="http://schemas.microsoft.com/office/powerpoint/2010/main" val="51343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79FB-855D-4BE3-BF29-1CFDC487C8EC}"/>
              </a:ext>
            </a:extLst>
          </p:cNvPr>
          <p:cNvSpPr>
            <a:spLocks noGrp="1"/>
          </p:cNvSpPr>
          <p:nvPr>
            <p:ph type="title"/>
          </p:nvPr>
        </p:nvSpPr>
        <p:spPr>
          <a:xfrm>
            <a:off x="619125" y="114300"/>
            <a:ext cx="9905998" cy="762000"/>
          </a:xfrm>
        </p:spPr>
        <p:txBody>
          <a:bodyPr/>
          <a:lstStyle/>
          <a:p>
            <a:r>
              <a:rPr lang="en-IN" dirty="0"/>
              <a:t>ENCRYPTION ALGORITHM</a:t>
            </a:r>
            <a:endParaRPr lang="en-US" dirty="0"/>
          </a:p>
        </p:txBody>
      </p:sp>
      <p:sp>
        <p:nvSpPr>
          <p:cNvPr id="3" name="Content Placeholder 2">
            <a:extLst>
              <a:ext uri="{FF2B5EF4-FFF2-40B4-BE49-F238E27FC236}">
                <a16:creationId xmlns:a16="http://schemas.microsoft.com/office/drawing/2014/main" id="{0C0095A4-A0EF-47D8-B1F9-E8BEAB161E53}"/>
              </a:ext>
            </a:extLst>
          </p:cNvPr>
          <p:cNvSpPr>
            <a:spLocks noGrp="1"/>
          </p:cNvSpPr>
          <p:nvPr>
            <p:ph idx="1"/>
          </p:nvPr>
        </p:nvSpPr>
        <p:spPr>
          <a:xfrm>
            <a:off x="619125" y="990600"/>
            <a:ext cx="10991850" cy="5553075"/>
          </a:xfrm>
        </p:spPr>
        <p:txBody>
          <a:bodyPr/>
          <a:lstStyle/>
          <a:p>
            <a:pPr marL="0" indent="0" algn="just">
              <a:buNone/>
            </a:pPr>
            <a:r>
              <a:rPr lang="en-US" b="1" dirty="0"/>
              <a:t>SHA256</a:t>
            </a:r>
            <a:r>
              <a:rPr lang="en-US" dirty="0"/>
              <a:t> is a function that results in a 256-bit, or 64 character, output. In other words, any data set inputted into the </a:t>
            </a:r>
            <a:r>
              <a:rPr lang="en-US" b="1" dirty="0"/>
              <a:t>SHA256</a:t>
            </a:r>
            <a:r>
              <a:rPr lang="en-US" dirty="0"/>
              <a:t> function will result in a 64 hexadecimal string of letters and numbers. In practice, </a:t>
            </a:r>
            <a:r>
              <a:rPr lang="en-US" b="1" dirty="0"/>
              <a:t>Bitcoin</a:t>
            </a:r>
            <a:r>
              <a:rPr lang="en-US" dirty="0"/>
              <a:t> actually uses a double SHA265 hash function in order to minimize the chances of a collision.</a:t>
            </a:r>
          </a:p>
          <a:p>
            <a:pPr marL="0" indent="0" algn="just">
              <a:buNone/>
            </a:pPr>
            <a:r>
              <a:rPr lang="en-US" dirty="0"/>
              <a:t>As the sender’s signature is part of the message and can only be accessed after decryption, the signature can only be accessed by the recipient. Subsequent messages between the sender and recipient are encrypted using the shared symmetric keys. </a:t>
            </a:r>
          </a:p>
          <a:p>
            <a:pPr marL="0" indent="0" algn="just">
              <a:buNone/>
            </a:pPr>
            <a:r>
              <a:rPr lang="en-US" dirty="0"/>
              <a:t>In this way, only the participants in a chat can decrypt the messages. After the session has been completed the symmetric keys are disposed.</a:t>
            </a:r>
          </a:p>
          <a:p>
            <a:pPr marL="0" indent="0" algn="just">
              <a:buNone/>
            </a:pPr>
            <a:endParaRPr lang="en-US" dirty="0"/>
          </a:p>
        </p:txBody>
      </p:sp>
    </p:spTree>
    <p:extLst>
      <p:ext uri="{BB962C8B-B14F-4D97-AF65-F5344CB8AC3E}">
        <p14:creationId xmlns:p14="http://schemas.microsoft.com/office/powerpoint/2010/main" val="2026665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DF60-BDFC-4098-BCF0-C444343E63E9}"/>
              </a:ext>
            </a:extLst>
          </p:cNvPr>
          <p:cNvSpPr>
            <a:spLocks noGrp="1"/>
          </p:cNvSpPr>
          <p:nvPr>
            <p:ph type="title"/>
          </p:nvPr>
        </p:nvSpPr>
        <p:spPr>
          <a:xfrm>
            <a:off x="628650" y="276226"/>
            <a:ext cx="11049000" cy="600074"/>
          </a:xfrm>
        </p:spPr>
        <p:txBody>
          <a:bodyPr/>
          <a:lstStyle/>
          <a:p>
            <a:r>
              <a:rPr lang="en-US" i="1" dirty="0"/>
              <a:t>Resistance to Denial of Service attacks</a:t>
            </a:r>
            <a:endParaRPr lang="en-US" dirty="0"/>
          </a:p>
        </p:txBody>
      </p:sp>
      <p:sp>
        <p:nvSpPr>
          <p:cNvPr id="3" name="Content Placeholder 2">
            <a:extLst>
              <a:ext uri="{FF2B5EF4-FFF2-40B4-BE49-F238E27FC236}">
                <a16:creationId xmlns:a16="http://schemas.microsoft.com/office/drawing/2014/main" id="{F99BF073-821F-44A2-BB65-905F643C82A5}"/>
              </a:ext>
            </a:extLst>
          </p:cNvPr>
          <p:cNvSpPr>
            <a:spLocks noGrp="1"/>
          </p:cNvSpPr>
          <p:nvPr>
            <p:ph idx="1"/>
          </p:nvPr>
        </p:nvSpPr>
        <p:spPr>
          <a:xfrm>
            <a:off x="628650" y="1095375"/>
            <a:ext cx="11049000" cy="5286375"/>
          </a:xfrm>
        </p:spPr>
        <p:txBody>
          <a:bodyPr>
            <a:normAutofit/>
          </a:bodyPr>
          <a:lstStyle/>
          <a:p>
            <a:pPr marL="0" indent="0" algn="just">
              <a:buNone/>
            </a:pPr>
            <a:r>
              <a:rPr lang="en-US" dirty="0"/>
              <a:t>Since every Whisper message is routed to every node that it is able to reach, the network might be susceptible to</a:t>
            </a:r>
          </a:p>
          <a:p>
            <a:pPr marL="0" indent="0" algn="just">
              <a:buNone/>
            </a:pPr>
            <a:r>
              <a:rPr lang="en-US" dirty="0"/>
              <a:t>two types of attacks:</a:t>
            </a:r>
          </a:p>
          <a:p>
            <a:pPr marL="0" indent="0" algn="just">
              <a:buNone/>
            </a:pPr>
            <a:r>
              <a:rPr lang="en-US" dirty="0"/>
              <a:t>1. Expiry Attack: Messages are set to have a long Time-to-Live (TTL) on the envelope.</a:t>
            </a:r>
          </a:p>
          <a:p>
            <a:pPr marL="0" indent="0" algn="just">
              <a:buNone/>
            </a:pPr>
            <a:r>
              <a:rPr lang="en-US" dirty="0"/>
              <a:t>2. Flood Attack: The network is repeatedly sent messages.</a:t>
            </a:r>
          </a:p>
          <a:p>
            <a:pPr marL="0" indent="0" algn="just">
              <a:buNone/>
            </a:pPr>
            <a:r>
              <a:rPr lang="en-US" dirty="0"/>
              <a:t>An expiry attack is averted by using a system that rates messages by taking into account the message size, TTL and </a:t>
            </a:r>
            <a:r>
              <a:rPr lang="en-US" dirty="0" err="1"/>
              <a:t>PoW</a:t>
            </a:r>
            <a:r>
              <a:rPr lang="en-US" dirty="0"/>
              <a:t>. Messages that have a smaller size, lower TTL and higher </a:t>
            </a:r>
            <a:r>
              <a:rPr lang="en-US" dirty="0" err="1"/>
              <a:t>PoW</a:t>
            </a:r>
            <a:r>
              <a:rPr lang="en-US" dirty="0"/>
              <a:t> are considered to have a higher rating. This rating impacts how long the message is stored as well as its forwarding priority. Lower rated messages would be removed first in the event of a DoS attack, thus preventing an expiry attack.</a:t>
            </a:r>
          </a:p>
        </p:txBody>
      </p:sp>
    </p:spTree>
    <p:extLst>
      <p:ext uri="{BB962C8B-B14F-4D97-AF65-F5344CB8AC3E}">
        <p14:creationId xmlns:p14="http://schemas.microsoft.com/office/powerpoint/2010/main" val="248748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9D95F-7F28-4A54-925D-31AAFFB376EC}"/>
              </a:ext>
            </a:extLst>
          </p:cNvPr>
          <p:cNvSpPr>
            <a:spLocks noGrp="1"/>
          </p:cNvSpPr>
          <p:nvPr>
            <p:ph type="title"/>
          </p:nvPr>
        </p:nvSpPr>
        <p:spPr>
          <a:xfrm>
            <a:off x="474663" y="447674"/>
            <a:ext cx="10126662" cy="619125"/>
          </a:xfrm>
        </p:spPr>
        <p:txBody>
          <a:bodyPr>
            <a:normAutofit/>
          </a:bodyPr>
          <a:lstStyle/>
          <a:p>
            <a:r>
              <a:rPr lang="en-IN" dirty="0"/>
              <a:t>Issues to overcome..</a:t>
            </a:r>
            <a:endParaRPr lang="en-US" dirty="0"/>
          </a:p>
        </p:txBody>
      </p:sp>
      <p:sp>
        <p:nvSpPr>
          <p:cNvPr id="3" name="Content Placeholder 2">
            <a:extLst>
              <a:ext uri="{FF2B5EF4-FFF2-40B4-BE49-F238E27FC236}">
                <a16:creationId xmlns:a16="http://schemas.microsoft.com/office/drawing/2014/main" id="{3C47F933-BF19-401E-A352-F377FDC6F51D}"/>
              </a:ext>
            </a:extLst>
          </p:cNvPr>
          <p:cNvSpPr>
            <a:spLocks noGrp="1"/>
          </p:cNvSpPr>
          <p:nvPr>
            <p:ph idx="1"/>
          </p:nvPr>
        </p:nvSpPr>
        <p:spPr>
          <a:xfrm>
            <a:off x="474663" y="1066799"/>
            <a:ext cx="11117262" cy="5191126"/>
          </a:xfrm>
        </p:spPr>
        <p:txBody>
          <a:bodyPr>
            <a:normAutofit fontScale="70000" lnSpcReduction="20000"/>
          </a:bodyPr>
          <a:lstStyle/>
          <a:p>
            <a:pPr marL="0" indent="0" algn="just">
              <a:lnSpc>
                <a:spcPct val="170000"/>
              </a:lnSpc>
              <a:buNone/>
            </a:pPr>
            <a:r>
              <a:rPr lang="en-US" dirty="0"/>
              <a:t>An unexplored issue was accounting for the possibility of the user being offline or an unexpected network failure. The messages intended for a specific user could expire during this interval which would mean that the user would not be able to retrieve those messages. One solution could be a decentralized mail server capable of resending the expired messages to the network with sufficient </a:t>
            </a:r>
            <a:r>
              <a:rPr lang="en-US" dirty="0" err="1"/>
              <a:t>PoW</a:t>
            </a:r>
            <a:r>
              <a:rPr lang="en-US" dirty="0"/>
              <a:t>. However, since the mail server would not know whether the recipient had actually received the message it would have to continue doing so indefinitely while new messages would continue being added. It is unlikely that any mail server could be capable of managing the appropriate </a:t>
            </a:r>
            <a:r>
              <a:rPr lang="en-US" dirty="0" err="1"/>
              <a:t>PoW</a:t>
            </a:r>
            <a:r>
              <a:rPr lang="en-US" dirty="0"/>
              <a:t> and in any case would result in a DoS attack on the Whisper network.</a:t>
            </a:r>
          </a:p>
          <a:p>
            <a:pPr marL="0" indent="0" algn="just">
              <a:lnSpc>
                <a:spcPct val="170000"/>
              </a:lnSpc>
              <a:buNone/>
            </a:pPr>
            <a:r>
              <a:rPr lang="en-US" dirty="0"/>
              <a:t>An alternative solution might be to send the expired message directly to the node upon reconnection however this would result in the exposure of their identity as a recipient. Even if this could be solved by routing the message through the Whisper network upon an anonymous legitimate request by the recipient, there is an issue with storage and incentivizing storage by the participants in the network. One possible implementation could be a ‘social storage’ scheme which would utilize the user’s friends to store messages that correspond to a certain Whisper topic. However, this could potentially result in the recipient’s identity being discovered by an adversary if no mechanism to randomize the topic regularly is put in place.</a:t>
            </a:r>
          </a:p>
        </p:txBody>
      </p:sp>
    </p:spTree>
    <p:extLst>
      <p:ext uri="{BB962C8B-B14F-4D97-AF65-F5344CB8AC3E}">
        <p14:creationId xmlns:p14="http://schemas.microsoft.com/office/powerpoint/2010/main" val="89120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BCBD-EA11-4B6C-A678-5F472B673F12}"/>
              </a:ext>
            </a:extLst>
          </p:cNvPr>
          <p:cNvSpPr>
            <a:spLocks noGrp="1"/>
          </p:cNvSpPr>
          <p:nvPr>
            <p:ph type="title"/>
          </p:nvPr>
        </p:nvSpPr>
        <p:spPr>
          <a:xfrm>
            <a:off x="371474" y="295275"/>
            <a:ext cx="11458575" cy="6191250"/>
          </a:xfrm>
        </p:spPr>
        <p:txBody>
          <a:bodyPr/>
          <a:lstStyle/>
          <a:p>
            <a:r>
              <a:rPr lang="en-IN" dirty="0"/>
              <a:t>														</a:t>
            </a:r>
            <a:br>
              <a:rPr lang="en-IN" dirty="0"/>
            </a:br>
            <a:br>
              <a:rPr lang="en-IN" dirty="0"/>
            </a:br>
            <a:br>
              <a:rPr lang="en-IN" dirty="0"/>
            </a:br>
            <a:br>
              <a:rPr lang="en-IN" dirty="0"/>
            </a:br>
            <a:r>
              <a:rPr lang="en-IN" dirty="0"/>
              <a:t>															     Thank you!!</a:t>
            </a:r>
            <a:endParaRPr lang="en-US" dirty="0"/>
          </a:p>
        </p:txBody>
      </p:sp>
    </p:spTree>
    <p:extLst>
      <p:ext uri="{BB962C8B-B14F-4D97-AF65-F5344CB8AC3E}">
        <p14:creationId xmlns:p14="http://schemas.microsoft.com/office/powerpoint/2010/main" val="54835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4DDA1-AEEF-4F08-AE99-44E1F714340C}"/>
              </a:ext>
            </a:extLst>
          </p:cNvPr>
          <p:cNvSpPr>
            <a:spLocks noGrp="1"/>
          </p:cNvSpPr>
          <p:nvPr>
            <p:ph type="title"/>
          </p:nvPr>
        </p:nvSpPr>
        <p:spPr>
          <a:xfrm>
            <a:off x="1141413" y="609600"/>
            <a:ext cx="9905998" cy="745671"/>
          </a:xfrm>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C281D126-454C-4102-BA54-0FDC3B01CA98}"/>
              </a:ext>
            </a:extLst>
          </p:cNvPr>
          <p:cNvSpPr>
            <a:spLocks noGrp="1"/>
          </p:cNvSpPr>
          <p:nvPr>
            <p:ph idx="1"/>
          </p:nvPr>
        </p:nvSpPr>
        <p:spPr>
          <a:xfrm>
            <a:off x="1141413" y="1649187"/>
            <a:ext cx="9905998" cy="4142014"/>
          </a:xfrm>
        </p:spPr>
        <p:txBody>
          <a:bodyPr>
            <a:normAutofit lnSpcReduction="10000"/>
          </a:bodyPr>
          <a:lstStyle/>
          <a:p>
            <a:pPr marL="0" indent="0" algn="just">
              <a:lnSpc>
                <a:spcPct val="150000"/>
              </a:lnSpc>
              <a:buNone/>
            </a:pPr>
            <a:r>
              <a:rPr lang="en-US" b="1" dirty="0"/>
              <a:t>Blockchain technology has been seeing widespread interest as a means to ensure the integrity, confidentiality and availability of data in a trustless environment. They are designed to protect data from both internal and external cyberattacks by utilizing the aggregated power of the network to resist malicious efforts. In this project, we will create our own decentralized messaging application utilizing the Ethereum Whisper protocol. Our application will be able to send encrypted messages both securely and anonymously. We will utilize the Ethereum platform to deploy our blockchain network. This application would be resistant to most suppression tactics due to its distributed nature and adaptability of its communication protocol.</a:t>
            </a:r>
            <a:endParaRPr lang="en-US" dirty="0"/>
          </a:p>
        </p:txBody>
      </p:sp>
    </p:spTree>
    <p:extLst>
      <p:ext uri="{BB962C8B-B14F-4D97-AF65-F5344CB8AC3E}">
        <p14:creationId xmlns:p14="http://schemas.microsoft.com/office/powerpoint/2010/main" val="224313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2981-F006-489A-9015-9325B41D771C}"/>
              </a:ext>
            </a:extLst>
          </p:cNvPr>
          <p:cNvSpPr>
            <a:spLocks noGrp="1"/>
          </p:cNvSpPr>
          <p:nvPr>
            <p:ph type="title"/>
          </p:nvPr>
        </p:nvSpPr>
        <p:spPr>
          <a:xfrm>
            <a:off x="1141413" y="609600"/>
            <a:ext cx="9905998" cy="885825"/>
          </a:xfrm>
        </p:spPr>
        <p:txBody>
          <a:bodyPr/>
          <a:lstStyle/>
          <a:p>
            <a:r>
              <a:rPr lang="en-IN" dirty="0"/>
              <a:t>introduction</a:t>
            </a:r>
            <a:endParaRPr lang="en-US" dirty="0"/>
          </a:p>
        </p:txBody>
      </p:sp>
      <p:sp>
        <p:nvSpPr>
          <p:cNvPr id="3" name="Content Placeholder 2">
            <a:extLst>
              <a:ext uri="{FF2B5EF4-FFF2-40B4-BE49-F238E27FC236}">
                <a16:creationId xmlns:a16="http://schemas.microsoft.com/office/drawing/2014/main" id="{5E4BC636-74F2-4533-BA9E-E19DB9B976E4}"/>
              </a:ext>
            </a:extLst>
          </p:cNvPr>
          <p:cNvSpPr>
            <a:spLocks noGrp="1"/>
          </p:cNvSpPr>
          <p:nvPr>
            <p:ph idx="1"/>
          </p:nvPr>
        </p:nvSpPr>
        <p:spPr>
          <a:xfrm>
            <a:off x="1141413" y="1495425"/>
            <a:ext cx="9905998" cy="4295775"/>
          </a:xfrm>
        </p:spPr>
        <p:txBody>
          <a:bodyPr>
            <a:normAutofit/>
          </a:bodyPr>
          <a:lstStyle/>
          <a:p>
            <a:pPr marL="0" indent="0" algn="just">
              <a:lnSpc>
                <a:spcPct val="150000"/>
              </a:lnSpc>
              <a:buNone/>
            </a:pPr>
            <a:r>
              <a:rPr lang="en-US" dirty="0"/>
              <a:t>In recent times, it is becoming increasingly vital that communication not only be secure but also anonymous. The presence of mass surveillance programs as well as</a:t>
            </a:r>
          </a:p>
          <a:p>
            <a:pPr marL="0" indent="0" algn="just">
              <a:lnSpc>
                <a:spcPct val="150000"/>
              </a:lnSpc>
              <a:buNone/>
            </a:pPr>
            <a:r>
              <a:rPr lang="en-US" dirty="0"/>
              <a:t>cyberattacks focused on compromising messaging applications highlight the need for maintaining the anonymity of communicating parties. In this article, we developed a decentralized messenger application utilizing the Ethereum Whisper protocol. Using our application, two users can engage in secure and anonymous communication which is encrypted end-to-end and resistant to network traffic analysis.</a:t>
            </a:r>
          </a:p>
        </p:txBody>
      </p:sp>
    </p:spTree>
    <p:extLst>
      <p:ext uri="{BB962C8B-B14F-4D97-AF65-F5344CB8AC3E}">
        <p14:creationId xmlns:p14="http://schemas.microsoft.com/office/powerpoint/2010/main" val="220934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D058-0504-4482-987B-07506EE854EE}"/>
              </a:ext>
            </a:extLst>
          </p:cNvPr>
          <p:cNvSpPr>
            <a:spLocks noGrp="1"/>
          </p:cNvSpPr>
          <p:nvPr>
            <p:ph type="title"/>
          </p:nvPr>
        </p:nvSpPr>
        <p:spPr>
          <a:xfrm>
            <a:off x="1141413" y="609601"/>
            <a:ext cx="9905998" cy="1066800"/>
          </a:xfrm>
        </p:spPr>
        <p:txBody>
          <a:bodyPr/>
          <a:lstStyle/>
          <a:p>
            <a:r>
              <a:rPr lang="en-US" dirty="0"/>
              <a:t>BACKGROUND AND DEFINITIONS</a:t>
            </a:r>
          </a:p>
        </p:txBody>
      </p:sp>
      <p:sp>
        <p:nvSpPr>
          <p:cNvPr id="3" name="Content Placeholder 2">
            <a:extLst>
              <a:ext uri="{FF2B5EF4-FFF2-40B4-BE49-F238E27FC236}">
                <a16:creationId xmlns:a16="http://schemas.microsoft.com/office/drawing/2014/main" id="{44FA65BA-CC2C-4F37-90E5-1C71F1AB2F1C}"/>
              </a:ext>
            </a:extLst>
          </p:cNvPr>
          <p:cNvSpPr>
            <a:spLocks noGrp="1"/>
          </p:cNvSpPr>
          <p:nvPr>
            <p:ph idx="1"/>
          </p:nvPr>
        </p:nvSpPr>
        <p:spPr>
          <a:xfrm>
            <a:off x="1141413" y="1800225"/>
            <a:ext cx="9905998" cy="3990975"/>
          </a:xfrm>
        </p:spPr>
        <p:txBody>
          <a:bodyPr>
            <a:normAutofit/>
          </a:bodyPr>
          <a:lstStyle/>
          <a:p>
            <a:r>
              <a:rPr lang="en-US" i="1" dirty="0"/>
              <a:t>Secure Messaging</a:t>
            </a:r>
          </a:p>
          <a:p>
            <a:pPr marL="0" indent="0" algn="just">
              <a:lnSpc>
                <a:spcPct val="150000"/>
              </a:lnSpc>
              <a:buNone/>
            </a:pPr>
            <a:r>
              <a:rPr lang="en-US" dirty="0"/>
              <a:t>A significant amount of current electronic communication is still placed over a number of legacy protocols such as SMS/GSM, SMTP and centralized messengers which were not designed with end-to-end security as a requirement. These methods routinely broadcast recipient and sender information and therefore provide limited anonymity capabilities. In addition, they are more prone to suppression due to the storage and transmission requirements by intermediate servers.</a:t>
            </a:r>
          </a:p>
        </p:txBody>
      </p:sp>
    </p:spTree>
    <p:extLst>
      <p:ext uri="{BB962C8B-B14F-4D97-AF65-F5344CB8AC3E}">
        <p14:creationId xmlns:p14="http://schemas.microsoft.com/office/powerpoint/2010/main" val="78760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76B8B-B19A-45F8-B254-73E7D3166CAD}"/>
              </a:ext>
            </a:extLst>
          </p:cNvPr>
          <p:cNvSpPr>
            <a:spLocks noGrp="1"/>
          </p:cNvSpPr>
          <p:nvPr>
            <p:ph type="title"/>
          </p:nvPr>
        </p:nvSpPr>
        <p:spPr>
          <a:xfrm>
            <a:off x="1141413" y="609600"/>
            <a:ext cx="9905998" cy="809625"/>
          </a:xfrm>
        </p:spPr>
        <p:txBody>
          <a:bodyPr/>
          <a:lstStyle/>
          <a:p>
            <a:endParaRPr lang="en-US" dirty="0"/>
          </a:p>
        </p:txBody>
      </p:sp>
      <p:sp>
        <p:nvSpPr>
          <p:cNvPr id="3" name="Content Placeholder 2">
            <a:extLst>
              <a:ext uri="{FF2B5EF4-FFF2-40B4-BE49-F238E27FC236}">
                <a16:creationId xmlns:a16="http://schemas.microsoft.com/office/drawing/2014/main" id="{1DDF31C9-3FF7-4EDD-9084-11CE807DF049}"/>
              </a:ext>
            </a:extLst>
          </p:cNvPr>
          <p:cNvSpPr>
            <a:spLocks noGrp="1"/>
          </p:cNvSpPr>
          <p:nvPr>
            <p:ph idx="1"/>
          </p:nvPr>
        </p:nvSpPr>
        <p:spPr>
          <a:xfrm>
            <a:off x="1141413" y="1552575"/>
            <a:ext cx="9905998" cy="4238625"/>
          </a:xfrm>
        </p:spPr>
        <p:txBody>
          <a:bodyPr>
            <a:normAutofit lnSpcReduction="10000"/>
          </a:bodyPr>
          <a:lstStyle/>
          <a:p>
            <a:r>
              <a:rPr lang="en-US" i="1" dirty="0"/>
              <a:t>Blockchain</a:t>
            </a:r>
          </a:p>
          <a:p>
            <a:pPr marL="0" indent="0" algn="just">
              <a:lnSpc>
                <a:spcPct val="150000"/>
              </a:lnSpc>
              <a:buNone/>
            </a:pPr>
            <a:r>
              <a:rPr lang="en-US" dirty="0"/>
              <a:t>A blockchain is an append-only distributed database operating within a P2P network whereby each peer has a partial or full copy of the blockchain. Due to their distributed nature, blockchains are highly available and fault to learn even if a large scale attack is mounted on the network. Changes in the blockchain are conducted through transactions which are broadcasted and verified by all the nodes in the network. After verification the change is appended to the blockchain.</a:t>
            </a:r>
          </a:p>
          <a:p>
            <a:pPr marL="0" indent="0" algn="just">
              <a:lnSpc>
                <a:spcPct val="150000"/>
              </a:lnSpc>
              <a:buNone/>
            </a:pPr>
            <a:r>
              <a:rPr lang="en-US" dirty="0"/>
              <a:t>First block in the </a:t>
            </a:r>
            <a:r>
              <a:rPr lang="en-US" dirty="0">
                <a:hlinkClick r:id="rId2"/>
              </a:rPr>
              <a:t>blockchain</a:t>
            </a:r>
            <a:r>
              <a:rPr lang="en-US" dirty="0"/>
              <a:t> is called the </a:t>
            </a:r>
            <a:r>
              <a:rPr lang="en-US" b="1" dirty="0"/>
              <a:t>Genesis Block</a:t>
            </a:r>
            <a:r>
              <a:rPr lang="en-US" dirty="0"/>
              <a:t> and has no </a:t>
            </a:r>
            <a:r>
              <a:rPr lang="en-US" b="1" dirty="0" err="1"/>
              <a:t>Prev</a:t>
            </a:r>
            <a:r>
              <a:rPr lang="en-US" b="1" dirty="0"/>
              <a:t> Block Hash</a:t>
            </a:r>
            <a:r>
              <a:rPr lang="en-US" dirty="0"/>
              <a:t> value.</a:t>
            </a:r>
          </a:p>
        </p:txBody>
      </p:sp>
    </p:spTree>
    <p:extLst>
      <p:ext uri="{BB962C8B-B14F-4D97-AF65-F5344CB8AC3E}">
        <p14:creationId xmlns:p14="http://schemas.microsoft.com/office/powerpoint/2010/main" val="1289203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DDBE-0591-48C2-9ACA-B86C09E27427}"/>
              </a:ext>
            </a:extLst>
          </p:cNvPr>
          <p:cNvSpPr>
            <a:spLocks noGrp="1"/>
          </p:cNvSpPr>
          <p:nvPr>
            <p:ph type="title"/>
          </p:nvPr>
        </p:nvSpPr>
        <p:spPr>
          <a:xfrm>
            <a:off x="1141413" y="609600"/>
            <a:ext cx="9905998" cy="838200"/>
          </a:xfrm>
        </p:spPr>
        <p:txBody>
          <a:bodyPr/>
          <a:lstStyle/>
          <a:p>
            <a:endParaRPr lang="en-US" dirty="0"/>
          </a:p>
        </p:txBody>
      </p:sp>
      <p:sp>
        <p:nvSpPr>
          <p:cNvPr id="3" name="Content Placeholder 2">
            <a:extLst>
              <a:ext uri="{FF2B5EF4-FFF2-40B4-BE49-F238E27FC236}">
                <a16:creationId xmlns:a16="http://schemas.microsoft.com/office/drawing/2014/main" id="{1A670EBA-0F12-4EEC-B169-7088FC9C5334}"/>
              </a:ext>
            </a:extLst>
          </p:cNvPr>
          <p:cNvSpPr>
            <a:spLocks noGrp="1"/>
          </p:cNvSpPr>
          <p:nvPr>
            <p:ph idx="1"/>
          </p:nvPr>
        </p:nvSpPr>
        <p:spPr>
          <a:xfrm>
            <a:off x="1141413" y="1628775"/>
            <a:ext cx="9905998" cy="4162426"/>
          </a:xfrm>
        </p:spPr>
        <p:txBody>
          <a:bodyPr>
            <a:normAutofit fontScale="85000" lnSpcReduction="10000"/>
          </a:bodyPr>
          <a:lstStyle/>
          <a:p>
            <a:r>
              <a:rPr lang="en-US" i="1" dirty="0"/>
              <a:t>Django Framework</a:t>
            </a:r>
          </a:p>
          <a:p>
            <a:pPr marL="0" indent="0">
              <a:buNone/>
            </a:pPr>
            <a:r>
              <a:rPr lang="en-US" dirty="0"/>
              <a:t>Django is an extremely popular and fully featured server-side web framework, written in Python. This module shows you why Django is one of the most popular web server frameworks, how to set up a development environment, and how to start using it to create your own web applications.</a:t>
            </a:r>
          </a:p>
          <a:p>
            <a:pPr marL="0" indent="0">
              <a:buNone/>
            </a:pPr>
            <a:r>
              <a:rPr lang="en-US" dirty="0"/>
              <a:t>Ridiculously Fast:</a:t>
            </a:r>
          </a:p>
          <a:p>
            <a:pPr marL="0" indent="0">
              <a:buNone/>
            </a:pPr>
            <a:r>
              <a:rPr lang="en-US" dirty="0"/>
              <a:t>	Django was designed to help developers take application from the concept to completion as quickly as possible.</a:t>
            </a:r>
          </a:p>
          <a:p>
            <a:pPr marL="0" indent="0">
              <a:buNone/>
            </a:pPr>
            <a:r>
              <a:rPr lang="en-US" dirty="0"/>
              <a:t>Reassuringly Secure:</a:t>
            </a:r>
          </a:p>
          <a:p>
            <a:pPr marL="0" indent="0">
              <a:buNone/>
            </a:pPr>
            <a:r>
              <a:rPr lang="en-US" dirty="0"/>
              <a:t>	Django takes security seriously and helps developers avoid many common security mistakes.</a:t>
            </a:r>
          </a:p>
          <a:p>
            <a:pPr marL="0" indent="0">
              <a:buNone/>
            </a:pPr>
            <a:r>
              <a:rPr lang="en-US" dirty="0"/>
              <a:t>Exceedingly Scalable:</a:t>
            </a:r>
          </a:p>
          <a:p>
            <a:pPr marL="0" indent="0">
              <a:buNone/>
            </a:pPr>
            <a:r>
              <a:rPr lang="en-US" dirty="0"/>
              <a:t>	Some of the busiest sites on the Web leverage Django’s ability to quickly and flexibly scale</a:t>
            </a:r>
          </a:p>
          <a:p>
            <a:pPr marL="0" indent="0">
              <a:buNone/>
            </a:pPr>
            <a:endParaRPr lang="en-US" dirty="0"/>
          </a:p>
          <a:p>
            <a:pPr marL="0" indent="0">
              <a:buNone/>
            </a:pPr>
            <a:endParaRPr lang="en-US" i="1" dirty="0"/>
          </a:p>
        </p:txBody>
      </p:sp>
    </p:spTree>
    <p:extLst>
      <p:ext uri="{BB962C8B-B14F-4D97-AF65-F5344CB8AC3E}">
        <p14:creationId xmlns:p14="http://schemas.microsoft.com/office/powerpoint/2010/main" val="15455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16F5B5-BF8B-4148-BE1F-18C566EF1F5A}"/>
              </a:ext>
            </a:extLst>
          </p:cNvPr>
          <p:cNvSpPr>
            <a:spLocks noGrp="1"/>
          </p:cNvSpPr>
          <p:nvPr>
            <p:ph type="title"/>
          </p:nvPr>
        </p:nvSpPr>
        <p:spPr>
          <a:xfrm>
            <a:off x="692149" y="161926"/>
            <a:ext cx="10355262" cy="781049"/>
          </a:xfrm>
        </p:spPr>
        <p:txBody>
          <a:bodyPr/>
          <a:lstStyle/>
          <a:p>
            <a:r>
              <a:rPr lang="en-IN" dirty="0"/>
              <a:t>System design</a:t>
            </a:r>
            <a:endParaRPr lang="en-US" dirty="0"/>
          </a:p>
        </p:txBody>
      </p:sp>
      <p:sp>
        <p:nvSpPr>
          <p:cNvPr id="5" name="TextBox 4">
            <a:extLst>
              <a:ext uri="{FF2B5EF4-FFF2-40B4-BE49-F238E27FC236}">
                <a16:creationId xmlns:a16="http://schemas.microsoft.com/office/drawing/2014/main" id="{1B4D3329-0038-4368-95B6-DF070C4B261D}"/>
              </a:ext>
            </a:extLst>
          </p:cNvPr>
          <p:cNvSpPr txBox="1"/>
          <p:nvPr/>
        </p:nvSpPr>
        <p:spPr>
          <a:xfrm>
            <a:off x="692149" y="942975"/>
            <a:ext cx="10355262" cy="5909310"/>
          </a:xfrm>
          <a:prstGeom prst="rect">
            <a:avLst/>
          </a:prstGeom>
          <a:noFill/>
        </p:spPr>
        <p:txBody>
          <a:bodyPr wrap="square" rtlCol="0">
            <a:spAutoFit/>
          </a:bodyPr>
          <a:lstStyle/>
          <a:p>
            <a:pPr algn="just"/>
            <a:r>
              <a:rPr lang="en-US" dirty="0"/>
              <a:t>A.PROBLEM STATEMENT</a:t>
            </a:r>
          </a:p>
          <a:p>
            <a:pPr algn="just"/>
            <a:endParaRPr lang="en-US" dirty="0"/>
          </a:p>
          <a:p>
            <a:pPr algn="just"/>
            <a:r>
              <a:rPr lang="en-US" dirty="0"/>
              <a:t>Listed below are characteristics we deemed vital for an anonymous secure messaging application expected to operate in untrusted environments:</a:t>
            </a:r>
          </a:p>
          <a:p>
            <a:pPr algn="just"/>
            <a:endParaRPr lang="en-US" b="1" i="1" dirty="0"/>
          </a:p>
          <a:p>
            <a:pPr algn="just"/>
            <a:r>
              <a:rPr lang="en-US" b="1" i="1" dirty="0"/>
              <a:t>End-to-End encryption:</a:t>
            </a:r>
            <a:r>
              <a:rPr lang="en-US" i="1" dirty="0"/>
              <a:t> </a:t>
            </a:r>
            <a:r>
              <a:rPr lang="en-US" dirty="0"/>
              <a:t>Only the users should be able to decipher the data being stored or</a:t>
            </a:r>
          </a:p>
          <a:p>
            <a:pPr algn="just"/>
            <a:r>
              <a:rPr lang="en-US" dirty="0"/>
              <a:t>communicated.</a:t>
            </a:r>
          </a:p>
          <a:p>
            <a:pPr algn="just"/>
            <a:r>
              <a:rPr lang="en-US" b="1" i="1" dirty="0"/>
              <a:t>Anonymous Sender:</a:t>
            </a:r>
            <a:r>
              <a:rPr lang="en-US" i="1" dirty="0"/>
              <a:t> </a:t>
            </a:r>
            <a:r>
              <a:rPr lang="en-US" dirty="0"/>
              <a:t>The source of a particular message cannot be attributed to a specific entity.</a:t>
            </a:r>
          </a:p>
          <a:p>
            <a:pPr algn="just"/>
            <a:r>
              <a:rPr lang="en-US" b="1" i="1" dirty="0"/>
              <a:t>Anonymous recipient: </a:t>
            </a:r>
            <a:r>
              <a:rPr lang="en-US" dirty="0"/>
              <a:t>The destination of a particular message cannot be attributed to a</a:t>
            </a:r>
          </a:p>
          <a:p>
            <a:pPr algn="just"/>
            <a:r>
              <a:rPr lang="en-US" dirty="0"/>
              <a:t>specific entity.</a:t>
            </a:r>
          </a:p>
          <a:p>
            <a:pPr algn="just"/>
            <a:r>
              <a:rPr lang="en-US" b="1" i="1" dirty="0"/>
              <a:t>Anonymous Participants:</a:t>
            </a:r>
            <a:r>
              <a:rPr lang="en-US" i="1" dirty="0"/>
              <a:t> </a:t>
            </a:r>
            <a:r>
              <a:rPr lang="en-US" dirty="0"/>
              <a:t>The set of participants engaged in a conversation cannot be determined.</a:t>
            </a:r>
          </a:p>
          <a:p>
            <a:pPr algn="just"/>
            <a:r>
              <a:rPr lang="en-US" b="1" i="1" dirty="0" err="1"/>
              <a:t>Unlinkability</a:t>
            </a:r>
            <a:r>
              <a:rPr lang="en-US" b="1" dirty="0"/>
              <a:t>: </a:t>
            </a:r>
            <a:r>
              <a:rPr lang="en-US" dirty="0"/>
              <a:t>Only the participants engaged in a conversation are able to associate two or more protocol messages as belonging to the same conversation.</a:t>
            </a:r>
          </a:p>
          <a:p>
            <a:pPr algn="just"/>
            <a:r>
              <a:rPr lang="en-US" b="1" i="1" dirty="0"/>
              <a:t>Resistant to Attacks by a Global Adversary</a:t>
            </a:r>
            <a:r>
              <a:rPr lang="en-US" b="1" dirty="0"/>
              <a:t>: </a:t>
            </a:r>
            <a:r>
              <a:rPr lang="en-US" dirty="0"/>
              <a:t>The anonymity of the protocol should not be threatened by global adversaries.</a:t>
            </a:r>
          </a:p>
          <a:p>
            <a:pPr algn="just"/>
            <a:r>
              <a:rPr lang="en-US" b="1" dirty="0"/>
              <a:t> </a:t>
            </a:r>
            <a:r>
              <a:rPr lang="en-US" b="1" i="1" dirty="0"/>
              <a:t>Resistant to Flood and Spam attacks</a:t>
            </a:r>
            <a:r>
              <a:rPr lang="en-US" b="1" dirty="0"/>
              <a:t>:</a:t>
            </a:r>
            <a:r>
              <a:rPr lang="en-US" dirty="0"/>
              <a:t> Bulk messaging and DoS attacks should not be able to significantly impact the availability of the system.</a:t>
            </a:r>
          </a:p>
          <a:p>
            <a:pPr algn="just"/>
            <a:r>
              <a:rPr lang="en-US" b="1" i="1" dirty="0"/>
              <a:t>Plausible deniability</a:t>
            </a:r>
            <a:r>
              <a:rPr lang="en-US" b="1" dirty="0"/>
              <a:t>: </a:t>
            </a:r>
            <a:r>
              <a:rPr lang="en-US" dirty="0"/>
              <a:t>It should be possible for the any entity to deny having sent a particular message.</a:t>
            </a:r>
          </a:p>
        </p:txBody>
      </p:sp>
    </p:spTree>
    <p:extLst>
      <p:ext uri="{BB962C8B-B14F-4D97-AF65-F5344CB8AC3E}">
        <p14:creationId xmlns:p14="http://schemas.microsoft.com/office/powerpoint/2010/main" val="134242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869C0D6-2B3B-456F-92D5-2780BE63D5F2}"/>
              </a:ext>
            </a:extLst>
          </p:cNvPr>
          <p:cNvSpPr>
            <a:spLocks noGrp="1"/>
          </p:cNvSpPr>
          <p:nvPr>
            <p:ph idx="1"/>
          </p:nvPr>
        </p:nvSpPr>
        <p:spPr>
          <a:xfrm>
            <a:off x="447674" y="171450"/>
            <a:ext cx="11515725" cy="6400800"/>
          </a:xfrm>
        </p:spPr>
        <p:txBody>
          <a:bodyPr>
            <a:normAutofit fontScale="85000" lnSpcReduction="10000"/>
          </a:bodyPr>
          <a:lstStyle/>
          <a:p>
            <a:r>
              <a:rPr lang="en-US" i="1" dirty="0"/>
              <a:t>Software Architecture</a:t>
            </a:r>
          </a:p>
          <a:p>
            <a:pPr marL="0" indent="0" algn="just">
              <a:buNone/>
            </a:pPr>
            <a:r>
              <a:rPr lang="en-US" dirty="0"/>
              <a:t>The client uses </a:t>
            </a:r>
            <a:r>
              <a:rPr lang="en-US" dirty="0" err="1"/>
              <a:t>Geth</a:t>
            </a:r>
            <a:r>
              <a:rPr lang="en-US" dirty="0"/>
              <a:t>, an Ethereum client, to run a node and to serve as an interface to interact with the Whisper network. The front end consists of a web application built on Node.js and was chosen due to the abundant support for web3.js, the Ethereum JavaScript API. This makes it possible to make calls through the local Ethereum client using the JavaScript API on either the backend or frontend to interact with the Ethereum and Whisper network. The application UI is rendered using React.js and the frontend state management and JavaScript API requests are handled by Redux.js. The user data is stored locally.</a:t>
            </a:r>
          </a:p>
          <a:p>
            <a:pPr marL="0" indent="0">
              <a:buNone/>
            </a:pPr>
            <a:r>
              <a:rPr lang="en-US" i="1" dirty="0"/>
              <a:t>1) </a:t>
            </a:r>
            <a:r>
              <a:rPr lang="en-US" i="1" dirty="0" err="1"/>
              <a:t>Geth</a:t>
            </a:r>
            <a:r>
              <a:rPr lang="en-US" i="1" dirty="0"/>
              <a:t>: </a:t>
            </a:r>
            <a:r>
              <a:rPr lang="en-US" dirty="0"/>
              <a:t>the command line interface for running a Go implementation of a full </a:t>
            </a:r>
            <a:r>
              <a:rPr lang="en-US" dirty="0" err="1"/>
              <a:t>ethereum</a:t>
            </a:r>
            <a:r>
              <a:rPr lang="en-US" dirty="0"/>
              <a:t> node.</a:t>
            </a:r>
          </a:p>
          <a:p>
            <a:pPr marL="0" indent="0">
              <a:buNone/>
            </a:pPr>
            <a:r>
              <a:rPr lang="en-US" i="1" dirty="0"/>
              <a:t>2) Node.js: </a:t>
            </a:r>
            <a:r>
              <a:rPr lang="en-US" dirty="0"/>
              <a:t>a JavaScript runtime environment used for building and executing event-driven, scalable applications.</a:t>
            </a:r>
          </a:p>
          <a:p>
            <a:pPr marL="0" indent="0">
              <a:buNone/>
            </a:pPr>
            <a:r>
              <a:rPr lang="en-US" i="1" dirty="0"/>
              <a:t>3) React.js: </a:t>
            </a:r>
            <a:r>
              <a:rPr lang="en-US" dirty="0"/>
              <a:t>a JavaScript library used for building user interfaces.</a:t>
            </a:r>
          </a:p>
          <a:p>
            <a:pPr marL="0" indent="0">
              <a:buNone/>
            </a:pPr>
            <a:r>
              <a:rPr lang="en-US" i="1" dirty="0"/>
              <a:t>4) Redux.js: </a:t>
            </a:r>
            <a:r>
              <a:rPr lang="en-US" dirty="0"/>
              <a:t>a JavaScript library used for managing application state.</a:t>
            </a:r>
          </a:p>
          <a:p>
            <a:pPr marL="0" indent="0">
              <a:buNone/>
            </a:pPr>
            <a:r>
              <a:rPr lang="en-US" i="1" dirty="0"/>
              <a:t>5) Application</a:t>
            </a:r>
          </a:p>
          <a:p>
            <a:pPr marL="0" indent="0">
              <a:buNone/>
            </a:pPr>
            <a:r>
              <a:rPr lang="en-US" i="1" dirty="0"/>
              <a:t>a) Account Management: </a:t>
            </a:r>
            <a:r>
              <a:rPr lang="en-US" dirty="0"/>
              <a:t>included various functions such as creating accounts and adding/removing friends.</a:t>
            </a:r>
          </a:p>
          <a:p>
            <a:pPr marL="0" indent="0">
              <a:buNone/>
            </a:pPr>
            <a:r>
              <a:rPr lang="en-US" i="1" dirty="0"/>
              <a:t>b) Messaging: </a:t>
            </a:r>
            <a:r>
              <a:rPr lang="en-US" dirty="0"/>
              <a:t>allows the user to send encrypted messages to peers in the Whisper network.</a:t>
            </a:r>
          </a:p>
          <a:p>
            <a:pPr marL="0" indent="0">
              <a:buNone/>
            </a:pPr>
            <a:r>
              <a:rPr lang="en-US" i="1" dirty="0"/>
              <a:t>6) web3.js: </a:t>
            </a:r>
            <a:r>
              <a:rPr lang="en-US" dirty="0"/>
              <a:t>is an Ethereum JavaScript API used to interact with the Ethereum and Whisper Network through a</a:t>
            </a:r>
          </a:p>
          <a:p>
            <a:pPr marL="0" indent="0">
              <a:buNone/>
            </a:pPr>
            <a:r>
              <a:rPr lang="en-US" dirty="0"/>
              <a:t>local Ethereum or Whisper node.</a:t>
            </a:r>
          </a:p>
          <a:p>
            <a:pPr marL="0" indent="0">
              <a:buNone/>
            </a:pPr>
            <a:r>
              <a:rPr lang="en-US" i="1" dirty="0"/>
              <a:t>7) JSON-RPC: </a:t>
            </a:r>
            <a:r>
              <a:rPr lang="en-US" dirty="0"/>
              <a:t>is a light-weight, stateless remote procedure call (RPC) protocol.</a:t>
            </a:r>
          </a:p>
          <a:p>
            <a:pPr marL="0" indent="0">
              <a:buNone/>
            </a:pPr>
            <a:r>
              <a:rPr lang="en-US" i="1" dirty="0"/>
              <a:t>8) Whisper: </a:t>
            </a:r>
            <a:r>
              <a:rPr lang="en-US" dirty="0"/>
              <a:t>it is Ethereum’s P2P communication protocol for decentralized applications.</a:t>
            </a:r>
          </a:p>
        </p:txBody>
      </p:sp>
    </p:spTree>
    <p:extLst>
      <p:ext uri="{BB962C8B-B14F-4D97-AF65-F5344CB8AC3E}">
        <p14:creationId xmlns:p14="http://schemas.microsoft.com/office/powerpoint/2010/main" val="194793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8370-B860-41C5-926E-F97680B23DB8}"/>
              </a:ext>
            </a:extLst>
          </p:cNvPr>
          <p:cNvSpPr>
            <a:spLocks noGrp="1"/>
          </p:cNvSpPr>
          <p:nvPr>
            <p:ph type="title"/>
          </p:nvPr>
        </p:nvSpPr>
        <p:spPr>
          <a:xfrm>
            <a:off x="1143001" y="419100"/>
            <a:ext cx="9905998" cy="647700"/>
          </a:xfrm>
        </p:spPr>
        <p:txBody>
          <a:bodyPr/>
          <a:lstStyle/>
          <a:p>
            <a:r>
              <a:rPr lang="en-US" dirty="0"/>
              <a:t>Software network architecture</a:t>
            </a:r>
          </a:p>
        </p:txBody>
      </p:sp>
      <p:pic>
        <p:nvPicPr>
          <p:cNvPr id="4" name="Content Placeholder 3">
            <a:extLst>
              <a:ext uri="{FF2B5EF4-FFF2-40B4-BE49-F238E27FC236}">
                <a16:creationId xmlns:a16="http://schemas.microsoft.com/office/drawing/2014/main" id="{1AF9A143-83EF-4099-B146-873809C05F10}"/>
              </a:ext>
            </a:extLst>
          </p:cNvPr>
          <p:cNvPicPr>
            <a:picLocks noGrp="1" noChangeAspect="1"/>
          </p:cNvPicPr>
          <p:nvPr>
            <p:ph idx="1"/>
          </p:nvPr>
        </p:nvPicPr>
        <p:blipFill>
          <a:blip r:embed="rId2"/>
          <a:stretch>
            <a:fillRect/>
          </a:stretch>
        </p:blipFill>
        <p:spPr>
          <a:xfrm>
            <a:off x="3127412" y="1419129"/>
            <a:ext cx="5934001" cy="4181667"/>
          </a:xfrm>
          <a:prstGeom prst="rect">
            <a:avLst/>
          </a:prstGeom>
        </p:spPr>
      </p:pic>
    </p:spTree>
    <p:extLst>
      <p:ext uri="{BB962C8B-B14F-4D97-AF65-F5344CB8AC3E}">
        <p14:creationId xmlns:p14="http://schemas.microsoft.com/office/powerpoint/2010/main" val="520375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{5F0ED058-5BB8-485B-B748-CB5A804B0830}tf03457485</Template>
  <TotalTime>915</TotalTime>
  <Words>1847</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Century Gothic</vt:lpstr>
      <vt:lpstr>Mesh</vt:lpstr>
      <vt:lpstr>  A Decentralized Application for Secure Messaging  in a Trustless Environment   </vt:lpstr>
      <vt:lpstr>abstract</vt:lpstr>
      <vt:lpstr>introduction</vt:lpstr>
      <vt:lpstr>BACKGROUND AND DEFINITIONS</vt:lpstr>
      <vt:lpstr>PowerPoint Presentation</vt:lpstr>
      <vt:lpstr>PowerPoint Presentation</vt:lpstr>
      <vt:lpstr>System design</vt:lpstr>
      <vt:lpstr>PowerPoint Presentation</vt:lpstr>
      <vt:lpstr>Software network architecture</vt:lpstr>
      <vt:lpstr>PowerPoint Presentation</vt:lpstr>
      <vt:lpstr>MESSAGE TRANISMISSION PROCESS</vt:lpstr>
      <vt:lpstr>Proof of Work Consenses (PoW)  </vt:lpstr>
      <vt:lpstr>ENCRYPTION ALGORITHM</vt:lpstr>
      <vt:lpstr>Resistance to Denial of Service attacks</vt:lpstr>
      <vt:lpstr>Issues to overcome..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Decentralized Application for Secure Messaging  in a Trustless Environment</dc:title>
  <dc:creator>sunny singh</dc:creator>
  <cp:lastModifiedBy>sunny singh</cp:lastModifiedBy>
  <cp:revision>17</cp:revision>
  <dcterms:created xsi:type="dcterms:W3CDTF">2020-01-27T01:44:53Z</dcterms:created>
  <dcterms:modified xsi:type="dcterms:W3CDTF">2020-04-12T07:11:41Z</dcterms:modified>
</cp:coreProperties>
</file>