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 id="2147483735" r:id="rId2"/>
    <p:sldMasterId id="2147483760" r:id="rId3"/>
    <p:sldMasterId id="2147483773" r:id="rId4"/>
    <p:sldMasterId id="2147483785" r:id="rId5"/>
  </p:sldMasterIdLst>
  <p:notesMasterIdLst>
    <p:notesMasterId r:id="rId20"/>
  </p:notesMasterIdLst>
  <p:sldIdLst>
    <p:sldId id="256" r:id="rId6"/>
    <p:sldId id="257" r:id="rId7"/>
    <p:sldId id="259" r:id="rId8"/>
    <p:sldId id="261" r:id="rId9"/>
    <p:sldId id="262" r:id="rId10"/>
    <p:sldId id="263" r:id="rId11"/>
    <p:sldId id="264" r:id="rId12"/>
    <p:sldId id="265" r:id="rId13"/>
    <p:sldId id="266" r:id="rId14"/>
    <p:sldId id="267" r:id="rId15"/>
    <p:sldId id="268" r:id="rId16"/>
    <p:sldId id="270" r:id="rId17"/>
    <p:sldId id="271" r:id="rId18"/>
    <p:sldId id="26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25"/>
    <a:srgbClr val="FF2549"/>
    <a:srgbClr val="5DD5FF"/>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09-Feb-21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dirty="0"/>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1054" y="2573595"/>
            <a:ext cx="8015750" cy="1696064"/>
          </a:xfrm>
          <a:noFill/>
          <a:effectLst>
            <a:outerShdw blurRad="50800" dist="38100" dir="2700000" algn="tl" rotWithShape="0">
              <a:prstClr val="black">
                <a:alpha val="40000"/>
              </a:prstClr>
            </a:outerShdw>
          </a:effectLst>
        </p:spPr>
        <p:txBody>
          <a:bodyPr>
            <a:normAutofit/>
          </a:bodyPr>
          <a:lstStyle>
            <a:lvl1pPr algn="r">
              <a:defRPr sz="3600">
                <a:solidFill>
                  <a:schemeClr val="accent2">
                    <a:lumMod val="50000"/>
                  </a:schemeClr>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85802" y="1732933"/>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22858"/>
            <a:ext cx="9067800" cy="5166955"/>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
        <p:nvSpPr>
          <p:cNvPr id="113" name="Rectangle 112"/>
          <p:cNvSpPr/>
          <p:nvPr/>
        </p:nvSpPr>
        <p:spPr>
          <a:xfrm>
            <a:off x="0" y="1428750"/>
            <a:ext cx="4953000" cy="234315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grpSp>
        <p:nvGrpSpPr>
          <p:cNvPr id="94" name="Group 93"/>
          <p:cNvGrpSpPr/>
          <p:nvPr/>
        </p:nvGrpSpPr>
        <p:grpSpPr>
          <a:xfrm>
            <a:off x="0" y="1543050"/>
            <a:ext cx="4801394" cy="21157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1597819"/>
            <a:ext cx="4419600" cy="1200245"/>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2800350"/>
            <a:ext cx="4419600" cy="8001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22859"/>
            <a:ext cx="9067799" cy="363474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3233376"/>
            <a:ext cx="9144000" cy="142875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96" name="Straight Connector 95"/>
          <p:cNvCxnSpPr/>
          <p:nvPr/>
        </p:nvCxnSpPr>
        <p:spPr>
          <a:xfrm>
            <a:off x="0" y="3290526"/>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4603785"/>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4216023"/>
            <a:ext cx="8305800" cy="310987"/>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3347676"/>
            <a:ext cx="8305800" cy="85725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816" y="224338"/>
            <a:ext cx="8259098" cy="763526"/>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08819" y="1143000"/>
            <a:ext cx="8244349" cy="3598606"/>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04788"/>
            <a:ext cx="548640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
        <p:nvSpPr>
          <p:cNvPr id="37" name="Rectangle 36"/>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39" name="Straight Connector 38"/>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426464"/>
            <a:ext cx="2377440" cy="10287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5164"/>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285750"/>
            <a:ext cx="5562600" cy="42291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
        <p:nvSpPr>
          <p:cNvPr id="33" name="Rectangle 32"/>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34" name="Straight Connector 33"/>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428750"/>
            <a:ext cx="2377440" cy="10287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7450"/>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1054" y="2573595"/>
            <a:ext cx="8015750" cy="1696064"/>
          </a:xfrm>
          <a:noFill/>
          <a:effectLst>
            <a:outerShdw blurRad="50800" dist="38100" dir="2700000" algn="tl" rotWithShape="0">
              <a:prstClr val="black">
                <a:alpha val="40000"/>
              </a:prstClr>
            </a:outerShdw>
          </a:effectLst>
        </p:spPr>
        <p:txBody>
          <a:bodyPr>
            <a:normAutofit/>
          </a:bodyPr>
          <a:lstStyle>
            <a:lvl1pPr algn="r">
              <a:defRPr sz="3600">
                <a:solidFill>
                  <a:schemeClr val="accent2">
                    <a:lumMod val="50000"/>
                  </a:schemeClr>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85802" y="1732933"/>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816" y="224338"/>
            <a:ext cx="8259098" cy="763526"/>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08819" y="1143000"/>
            <a:ext cx="8244349" cy="3598606"/>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65518" y="539273"/>
            <a:ext cx="6302996" cy="725349"/>
          </a:xfrm>
        </p:spPr>
        <p:txBody>
          <a:bodyPr>
            <a:normAutofit/>
          </a:bodyPr>
          <a:lstStyle>
            <a:lvl1pPr algn="l">
              <a:defRPr sz="3600">
                <a:solidFill>
                  <a:schemeClr val="accent2">
                    <a:lumMod val="5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374490" y="1312606"/>
            <a:ext cx="6327058"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4815" y="212649"/>
            <a:ext cx="8093365" cy="763525"/>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1" y="1508037"/>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2131" y="1980434"/>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2" y="1508037"/>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57252" y="1980434"/>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65518" y="539273"/>
            <a:ext cx="6302996" cy="725349"/>
          </a:xfrm>
        </p:spPr>
        <p:txBody>
          <a:bodyPr>
            <a:normAutofit/>
          </a:bodyPr>
          <a:lstStyle>
            <a:lvl1pPr algn="l">
              <a:defRPr sz="3600">
                <a:solidFill>
                  <a:schemeClr val="accent2">
                    <a:lumMod val="5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374490" y="1312606"/>
            <a:ext cx="6327058"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22858"/>
            <a:ext cx="9067800" cy="5166955"/>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
        <p:nvSpPr>
          <p:cNvPr id="113" name="Rectangle 112"/>
          <p:cNvSpPr/>
          <p:nvPr/>
        </p:nvSpPr>
        <p:spPr>
          <a:xfrm>
            <a:off x="0" y="1428750"/>
            <a:ext cx="4953000" cy="234315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grpSp>
        <p:nvGrpSpPr>
          <p:cNvPr id="94" name="Group 93"/>
          <p:cNvGrpSpPr/>
          <p:nvPr/>
        </p:nvGrpSpPr>
        <p:grpSpPr>
          <a:xfrm>
            <a:off x="0" y="1543050"/>
            <a:ext cx="4801394" cy="21157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1597819"/>
            <a:ext cx="4419600" cy="1200245"/>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2800350"/>
            <a:ext cx="4419600" cy="8001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22859"/>
            <a:ext cx="9067799" cy="363474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3233376"/>
            <a:ext cx="9144000" cy="142875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96" name="Straight Connector 95"/>
          <p:cNvCxnSpPr/>
          <p:nvPr/>
        </p:nvCxnSpPr>
        <p:spPr>
          <a:xfrm>
            <a:off x="0" y="3290526"/>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4603785"/>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4216023"/>
            <a:ext cx="8305800" cy="310987"/>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3347676"/>
            <a:ext cx="8305800" cy="85725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04788"/>
            <a:ext cx="548640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
        <p:nvSpPr>
          <p:cNvPr id="37" name="Rectangle 36"/>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39" name="Straight Connector 38"/>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426464"/>
            <a:ext cx="2377440" cy="10287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5164"/>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285750"/>
            <a:ext cx="5562600" cy="42291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
        <p:nvSpPr>
          <p:cNvPr id="33" name="Rectangle 32"/>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cxnSp>
        <p:nvCxnSpPr>
          <p:cNvPr id="34" name="Straight Connector 33"/>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428750"/>
            <a:ext cx="2377440" cy="10287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7450"/>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561" y="1319981"/>
            <a:ext cx="7978879" cy="159282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63679" y="3487992"/>
            <a:ext cx="8001000" cy="678426"/>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135848"/>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172498"/>
            <a:ext cx="8246070" cy="360597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5DD5FF"/>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396613" y="1437968"/>
            <a:ext cx="6304935" cy="338326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2740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4815" y="212649"/>
            <a:ext cx="8093365" cy="763525"/>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1" y="1508037"/>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2131" y="1980434"/>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2" y="1508037"/>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57252" y="1980434"/>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5.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xmlns=""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02870"/>
            <a:ext cx="8869680" cy="493776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34306"/>
            <a:ext cx="2133600" cy="273844"/>
          </a:xfrm>
          <a:prstGeom prst="rect">
            <a:avLst/>
          </a:prstGeom>
        </p:spPr>
        <p:txBody>
          <a:bodyPr vert="horz" lIns="91440" tIns="45720" rIns="91440" bIns="45720" rtlCol="0" anchor="ctr"/>
          <a:lstStyle>
            <a:lvl1pPr algn="l">
              <a:defRPr sz="1200">
                <a:solidFill>
                  <a:schemeClr val="tx2"/>
                </a:solidFill>
              </a:defRPr>
            </a:lvl1p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3"/>
          </p:nvPr>
        </p:nvSpPr>
        <p:spPr>
          <a:xfrm>
            <a:off x="2831123" y="4734306"/>
            <a:ext cx="3481754" cy="273844"/>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4734306"/>
            <a:ext cx="2133600" cy="273844"/>
          </a:xfrm>
          <a:prstGeom prst="rect">
            <a:avLst/>
          </a:prstGeom>
        </p:spPr>
        <p:txBody>
          <a:bodyPr vert="horz" lIns="91440" tIns="45720" rIns="91440" bIns="45720" rtlCol="0" anchor="ctr"/>
          <a:lstStyle>
            <a:lvl1pPr algn="r">
              <a:defRPr sz="1200">
                <a:solidFill>
                  <a:schemeClr val="tx2"/>
                </a:solidFill>
              </a:defRPr>
            </a:lvl1pPr>
          </a:lstStyle>
          <a:p>
            <a:fld id="{B82CCC60-E8CD-4174-8B1A-7DF615B22EEF}" type="slidenum">
              <a:rPr lang="en-US" smtClean="0"/>
              <a:pPr/>
              <a:t>‹#›</a:t>
            </a:fld>
            <a:endParaRPr lang="en-US" dirty="0"/>
          </a:p>
        </p:txBody>
      </p:sp>
      <p:sp>
        <p:nvSpPr>
          <p:cNvPr id="8" name="TextBox 7">
            <a:extLst>
              <a:ext uri="{FF2B5EF4-FFF2-40B4-BE49-F238E27FC236}">
                <a16:creationId xmlns:a16="http://schemas.microsoft.com/office/drawing/2014/main" xmlns=""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xmlns=""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02870"/>
            <a:ext cx="8869680" cy="493776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prstClr val="white"/>
              </a:solidFill>
              <a:latin typeface="Tw Cen MT"/>
              <a:ea typeface="+mn-ea"/>
              <a:cs typeface="+mn-cs"/>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34306"/>
            <a:ext cx="2133600" cy="273844"/>
          </a:xfrm>
          <a:prstGeom prst="rect">
            <a:avLst/>
          </a:prstGeom>
        </p:spPr>
        <p:txBody>
          <a:bodyPr vert="horz" lIns="91440" tIns="45720" rIns="91440" bIns="45720" rtlCol="0" anchor="ctr"/>
          <a:lstStyle>
            <a:lvl1pPr algn="l">
              <a:defRPr sz="1200">
                <a:solidFill>
                  <a:schemeClr val="tx2"/>
                </a:solidFill>
              </a:defRPr>
            </a:lvl1p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3"/>
          </p:nvPr>
        </p:nvSpPr>
        <p:spPr>
          <a:xfrm>
            <a:off x="2831123" y="4734306"/>
            <a:ext cx="3481754" cy="273844"/>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4734306"/>
            <a:ext cx="2133600" cy="273844"/>
          </a:xfrm>
          <a:prstGeom prst="rect">
            <a:avLst/>
          </a:prstGeom>
        </p:spPr>
        <p:txBody>
          <a:bodyPr vert="horz" lIns="91440" tIns="45720" rIns="91440" bIns="45720" rtlCol="0" anchor="ctr"/>
          <a:lstStyle>
            <a:lvl1pPr algn="r">
              <a:defRPr sz="1200">
                <a:solidFill>
                  <a:schemeClr val="tx2"/>
                </a:solidFill>
              </a:defRPr>
            </a:lvl1pPr>
          </a:lstStyle>
          <a:p>
            <a:fld id="{B82CCC60-E8CD-4174-8B1A-7DF615B22EEF}" type="slidenum">
              <a:rPr lang="en-US" smtClean="0"/>
              <a:pPr/>
              <a:t>‹#›</a:t>
            </a:fld>
            <a:endParaRPr lang="en-US" dirty="0"/>
          </a:p>
        </p:txBody>
      </p:sp>
      <p:sp>
        <p:nvSpPr>
          <p:cNvPr id="8" name="TextBox 7">
            <a:extLst>
              <a:ext uri="{FF2B5EF4-FFF2-40B4-BE49-F238E27FC236}">
                <a16:creationId xmlns:a16="http://schemas.microsoft.com/office/drawing/2014/main" xmlns=""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09-Feb-21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xmlns=""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4.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78129" y="2718865"/>
            <a:ext cx="3243169" cy="1303758"/>
          </a:xfrm>
        </p:spPr>
        <p:txBody>
          <a:bodyPr>
            <a:normAutofit/>
          </a:bodyPr>
          <a:lstStyle/>
          <a:p>
            <a:pPr algn="l"/>
            <a:r>
              <a:rPr lang="en-US" sz="1600" dirty="0" smtClean="0"/>
              <a:t>Sumanth S Hegde   (4JN19MCA78)</a:t>
            </a:r>
            <a:br>
              <a:rPr lang="en-US" sz="1600" dirty="0" smtClean="0"/>
            </a:br>
            <a:r>
              <a:rPr lang="en-US" sz="1600" dirty="0" smtClean="0"/>
              <a:t/>
            </a:r>
            <a:br>
              <a:rPr lang="en-US" sz="1600" dirty="0" smtClean="0"/>
            </a:br>
            <a:r>
              <a:rPr lang="en-US" sz="1600" dirty="0" smtClean="0"/>
              <a:t>Vijay Kumar              (4JN19MCA81)</a:t>
            </a:r>
            <a:endParaRPr lang="en-US" sz="1600" dirty="0"/>
          </a:p>
        </p:txBody>
      </p:sp>
      <p:sp>
        <p:nvSpPr>
          <p:cNvPr id="3" name="Subtitle 2"/>
          <p:cNvSpPr>
            <a:spLocks noGrp="1"/>
          </p:cNvSpPr>
          <p:nvPr>
            <p:ph type="subTitle" idx="1"/>
          </p:nvPr>
        </p:nvSpPr>
        <p:spPr>
          <a:xfrm>
            <a:off x="577400" y="1150122"/>
            <a:ext cx="7344696" cy="886386"/>
          </a:xfrm>
        </p:spPr>
        <p:txBody>
          <a:bodyPr>
            <a:noAutofit/>
          </a:bodyPr>
          <a:lstStyle/>
          <a:p>
            <a:pPr algn="r"/>
            <a:r>
              <a:rPr lang="en-US" sz="3600" b="1" dirty="0" smtClean="0"/>
              <a:t>Pedestrian Detection using OpenCV </a:t>
            </a:r>
            <a:endParaRPr lang="en-US" sz="3600" b="1" dirty="0"/>
          </a:p>
        </p:txBody>
      </p:sp>
      <p:sp>
        <p:nvSpPr>
          <p:cNvPr id="4" name="Title 1"/>
          <p:cNvSpPr txBox="1">
            <a:spLocks/>
          </p:cNvSpPr>
          <p:nvPr/>
        </p:nvSpPr>
        <p:spPr>
          <a:xfrm>
            <a:off x="4165438" y="2576049"/>
            <a:ext cx="1420268" cy="527012"/>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sz="3600" kern="1200">
                <a:solidFill>
                  <a:schemeClr val="accent2">
                    <a:lumMod val="50000"/>
                  </a:schemeClr>
                </a:solidFill>
                <a:latin typeface="+mj-lt"/>
                <a:ea typeface="+mj-ea"/>
                <a:cs typeface="+mj-cs"/>
              </a:defRPr>
            </a:lvl1pPr>
          </a:lstStyle>
          <a:p>
            <a:pPr algn="just"/>
            <a:r>
              <a:rPr lang="en-US" sz="1600" dirty="0" smtClean="0"/>
              <a:t>Presented by :</a:t>
            </a:r>
            <a:endParaRPr lang="en-US" sz="16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98338" y="103704"/>
            <a:ext cx="1409513" cy="707886"/>
          </a:xfrm>
          <a:prstGeom prst="rect">
            <a:avLst/>
          </a:prstGeom>
          <a:noFill/>
        </p:spPr>
        <p:txBody>
          <a:bodyPr wrap="square" rtlCol="0">
            <a:spAutoFit/>
          </a:bodyPr>
          <a:lstStyle/>
          <a:p>
            <a:r>
              <a:rPr lang="en-US" sz="4000" b="1" dirty="0" smtClean="0">
                <a:solidFill>
                  <a:schemeClr val="bg1"/>
                </a:solidFill>
                <a:effectLst>
                  <a:outerShdw blurRad="38100" dist="38100" dir="2700000" algn="tl">
                    <a:srgbClr val="000000">
                      <a:alpha val="43137"/>
                    </a:srgbClr>
                  </a:outerShdw>
                </a:effectLst>
              </a:rPr>
              <a:t>DFD</a:t>
            </a:r>
            <a:r>
              <a:rPr lang="en-US" sz="4000" b="1" dirty="0" smtClean="0">
                <a:solidFill>
                  <a:schemeClr val="bg2">
                    <a:lumMod val="10000"/>
                  </a:schemeClr>
                </a:solidFill>
                <a:effectLst>
                  <a:outerShdw blurRad="38100" dist="38100" dir="2700000" algn="tl">
                    <a:srgbClr val="000000">
                      <a:alpha val="43137"/>
                    </a:srgbClr>
                  </a:outerShdw>
                </a:effectLst>
              </a:rPr>
              <a:t> </a:t>
            </a:r>
            <a:r>
              <a:rPr lang="en-US" sz="4000" b="1" dirty="0" smtClean="0">
                <a:solidFill>
                  <a:schemeClr val="bg1"/>
                </a:solidFill>
                <a:effectLst>
                  <a:outerShdw blurRad="38100" dist="38100" dir="2700000" algn="tl">
                    <a:srgbClr val="000000">
                      <a:alpha val="43137"/>
                    </a:srgbClr>
                  </a:outerShdw>
                </a:effectLst>
              </a:rPr>
              <a:t>:</a:t>
            </a:r>
            <a:endParaRPr lang="en-US" sz="2000" b="1" dirty="0">
              <a:solidFill>
                <a:schemeClr val="bg1"/>
              </a:solidFill>
              <a:effectLst>
                <a:outerShdw blurRad="38100" dist="38100" dir="2700000" algn="tl">
                  <a:srgbClr val="000000">
                    <a:alpha val="43137"/>
                  </a:srgbClr>
                </a:outerShdw>
              </a:effectLst>
            </a:endParaRPr>
          </a:p>
        </p:txBody>
      </p:sp>
      <p:sp>
        <p:nvSpPr>
          <p:cNvPr id="7" name="Rectangle 6"/>
          <p:cNvSpPr/>
          <p:nvPr/>
        </p:nvSpPr>
        <p:spPr>
          <a:xfrm>
            <a:off x="899160" y="476310"/>
            <a:ext cx="1348740" cy="335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System</a:t>
            </a:r>
            <a:endParaRPr lang="en-US" b="1" dirty="0"/>
          </a:p>
        </p:txBody>
      </p:sp>
      <p:cxnSp>
        <p:nvCxnSpPr>
          <p:cNvPr id="9" name="Straight Arrow Connector 8"/>
          <p:cNvCxnSpPr/>
          <p:nvPr/>
        </p:nvCxnSpPr>
        <p:spPr>
          <a:xfrm>
            <a:off x="1565910" y="811590"/>
            <a:ext cx="0" cy="373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945458" y="2813445"/>
            <a:ext cx="1280160" cy="11582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t>Select the video file from the directory</a:t>
            </a:r>
            <a:endParaRPr lang="en-US" sz="1200" b="1" dirty="0"/>
          </a:p>
        </p:txBody>
      </p:sp>
      <p:cxnSp>
        <p:nvCxnSpPr>
          <p:cNvPr id="11" name="Straight Arrow Connector 10"/>
          <p:cNvCxnSpPr/>
          <p:nvPr/>
        </p:nvCxnSpPr>
        <p:spPr>
          <a:xfrm>
            <a:off x="1573530" y="234827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585538" y="2282250"/>
            <a:ext cx="898003" cy="523220"/>
          </a:xfrm>
          <a:prstGeom prst="rect">
            <a:avLst/>
          </a:prstGeom>
          <a:noFill/>
        </p:spPr>
        <p:txBody>
          <a:bodyPr wrap="none" rtlCol="0">
            <a:spAutoFit/>
          </a:bodyPr>
          <a:lstStyle/>
          <a:p>
            <a:r>
              <a:rPr lang="en-US" sz="1400" b="1" dirty="0"/>
              <a:t>u</a:t>
            </a:r>
            <a:r>
              <a:rPr lang="en-US" sz="1400" b="1" dirty="0" smtClean="0"/>
              <a:t>ser </a:t>
            </a:r>
          </a:p>
          <a:p>
            <a:r>
              <a:rPr lang="en-US" sz="1400" b="1" dirty="0" smtClean="0"/>
              <a:t>needs to</a:t>
            </a:r>
            <a:endParaRPr lang="en-US" sz="1400" b="1" dirty="0"/>
          </a:p>
        </p:txBody>
      </p:sp>
      <p:sp>
        <p:nvSpPr>
          <p:cNvPr id="16" name="Oval 15"/>
          <p:cNvSpPr/>
          <p:nvPr/>
        </p:nvSpPr>
        <p:spPr>
          <a:xfrm>
            <a:off x="933450" y="1184970"/>
            <a:ext cx="1280160" cy="11582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t>Provides list directories to choose</a:t>
            </a:r>
            <a:endParaRPr lang="en-US" sz="1200" b="1" dirty="0"/>
          </a:p>
        </p:txBody>
      </p:sp>
      <p:cxnSp>
        <p:nvCxnSpPr>
          <p:cNvPr id="18" name="Straight Arrow Connector 17"/>
          <p:cNvCxnSpPr>
            <a:stCxn id="19" idx="0"/>
            <a:endCxn id="10" idx="4"/>
          </p:cNvCxnSpPr>
          <p:nvPr/>
        </p:nvCxnSpPr>
        <p:spPr>
          <a:xfrm flipV="1">
            <a:off x="1585538" y="3971685"/>
            <a:ext cx="0" cy="562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911168" y="4533900"/>
            <a:ext cx="1348740" cy="335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User</a:t>
            </a:r>
            <a:endParaRPr lang="en-US" b="1" dirty="0"/>
          </a:p>
        </p:txBody>
      </p:sp>
      <p:cxnSp>
        <p:nvCxnSpPr>
          <p:cNvPr id="21" name="Straight Arrow Connector 20"/>
          <p:cNvCxnSpPr>
            <a:stCxn id="10" idx="6"/>
          </p:cNvCxnSpPr>
          <p:nvPr/>
        </p:nvCxnSpPr>
        <p:spPr>
          <a:xfrm>
            <a:off x="2225618" y="3392565"/>
            <a:ext cx="9525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59908" y="3094909"/>
            <a:ext cx="585417" cy="307777"/>
          </a:xfrm>
          <a:prstGeom prst="rect">
            <a:avLst/>
          </a:prstGeom>
          <a:noFill/>
        </p:spPr>
        <p:txBody>
          <a:bodyPr wrap="none" rtlCol="0">
            <a:spAutoFit/>
          </a:bodyPr>
          <a:lstStyle/>
          <a:p>
            <a:r>
              <a:rPr lang="en-US" sz="1400" b="1" dirty="0"/>
              <a:t>a</a:t>
            </a:r>
            <a:r>
              <a:rPr lang="en-US" sz="1400" b="1" dirty="0" smtClean="0"/>
              <a:t>fter</a:t>
            </a:r>
            <a:endParaRPr lang="en-US" sz="1400" b="1" dirty="0"/>
          </a:p>
        </p:txBody>
      </p:sp>
      <p:sp>
        <p:nvSpPr>
          <p:cNvPr id="24" name="TextBox 23"/>
          <p:cNvSpPr txBox="1"/>
          <p:nvPr/>
        </p:nvSpPr>
        <p:spPr>
          <a:xfrm>
            <a:off x="2196135" y="3384945"/>
            <a:ext cx="920445" cy="307777"/>
          </a:xfrm>
          <a:prstGeom prst="rect">
            <a:avLst/>
          </a:prstGeom>
          <a:noFill/>
        </p:spPr>
        <p:txBody>
          <a:bodyPr wrap="none" rtlCol="0">
            <a:spAutoFit/>
          </a:bodyPr>
          <a:lstStyle/>
          <a:p>
            <a:r>
              <a:rPr lang="en-US" sz="1400" b="1" dirty="0"/>
              <a:t>s</a:t>
            </a:r>
            <a:r>
              <a:rPr lang="en-US" sz="1400" b="1" dirty="0" smtClean="0"/>
              <a:t>electing</a:t>
            </a:r>
            <a:endParaRPr lang="en-US" sz="1400" b="1" dirty="0"/>
          </a:p>
        </p:txBody>
      </p:sp>
      <p:sp>
        <p:nvSpPr>
          <p:cNvPr id="28" name="Oval 27"/>
          <p:cNvSpPr/>
          <p:nvPr/>
        </p:nvSpPr>
        <p:spPr>
          <a:xfrm>
            <a:off x="3178123" y="2813445"/>
            <a:ext cx="1051555" cy="106828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t>Video File selected</a:t>
            </a:r>
            <a:endParaRPr lang="en-US" sz="1200" b="1" dirty="0"/>
          </a:p>
        </p:txBody>
      </p:sp>
      <p:cxnSp>
        <p:nvCxnSpPr>
          <p:cNvPr id="30" name="Straight Arrow Connector 29"/>
          <p:cNvCxnSpPr/>
          <p:nvPr/>
        </p:nvCxnSpPr>
        <p:spPr>
          <a:xfrm>
            <a:off x="4229678" y="3340058"/>
            <a:ext cx="14367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333688" y="2843925"/>
            <a:ext cx="1029449" cy="461665"/>
          </a:xfrm>
          <a:prstGeom prst="rect">
            <a:avLst/>
          </a:prstGeom>
          <a:noFill/>
        </p:spPr>
        <p:txBody>
          <a:bodyPr wrap="none" rtlCol="0">
            <a:spAutoFit/>
          </a:bodyPr>
          <a:lstStyle/>
          <a:p>
            <a:r>
              <a:rPr lang="en-US" sz="1200" b="1" dirty="0"/>
              <a:t>u</a:t>
            </a:r>
            <a:r>
              <a:rPr lang="en-US" sz="1200" b="1" dirty="0" smtClean="0"/>
              <a:t>sing HOG </a:t>
            </a:r>
          </a:p>
          <a:p>
            <a:r>
              <a:rPr lang="en-US" sz="1200" b="1" dirty="0" smtClean="0"/>
              <a:t>descriptor </a:t>
            </a:r>
            <a:endParaRPr lang="en-US" sz="1200" b="1" dirty="0"/>
          </a:p>
        </p:txBody>
      </p:sp>
      <p:sp>
        <p:nvSpPr>
          <p:cNvPr id="33" name="TextBox 32"/>
          <p:cNvSpPr txBox="1"/>
          <p:nvPr/>
        </p:nvSpPr>
        <p:spPr>
          <a:xfrm>
            <a:off x="4292728" y="3315620"/>
            <a:ext cx="1436740" cy="461665"/>
          </a:xfrm>
          <a:prstGeom prst="rect">
            <a:avLst/>
          </a:prstGeom>
          <a:noFill/>
        </p:spPr>
        <p:txBody>
          <a:bodyPr wrap="none" rtlCol="0">
            <a:spAutoFit/>
          </a:bodyPr>
          <a:lstStyle/>
          <a:p>
            <a:r>
              <a:rPr lang="en-US" sz="1200" b="1" dirty="0"/>
              <a:t>s</a:t>
            </a:r>
            <a:r>
              <a:rPr lang="en-US" sz="1200" b="1" dirty="0" smtClean="0"/>
              <a:t>ystem compares</a:t>
            </a:r>
          </a:p>
          <a:p>
            <a:r>
              <a:rPr lang="en-US" sz="1200" b="1" dirty="0"/>
              <a:t>d</a:t>
            </a:r>
            <a:r>
              <a:rPr lang="en-US" sz="1200" b="1" dirty="0" smtClean="0"/>
              <a:t>ark pixels</a:t>
            </a:r>
            <a:endParaRPr lang="en-US" sz="1200" b="1" dirty="0"/>
          </a:p>
        </p:txBody>
      </p:sp>
      <p:sp>
        <p:nvSpPr>
          <p:cNvPr id="35" name="Oval 34"/>
          <p:cNvSpPr/>
          <p:nvPr/>
        </p:nvSpPr>
        <p:spPr>
          <a:xfrm>
            <a:off x="5666418" y="2741888"/>
            <a:ext cx="1355983" cy="11963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t>Indicates the pedestrians and displays as an output</a:t>
            </a:r>
            <a:endParaRPr lang="en-US" sz="1200" b="1" dirty="0"/>
          </a:p>
        </p:txBody>
      </p:sp>
      <p:cxnSp>
        <p:nvCxnSpPr>
          <p:cNvPr id="36" name="Straight Arrow Connector 35"/>
          <p:cNvCxnSpPr/>
          <p:nvPr/>
        </p:nvCxnSpPr>
        <p:spPr>
          <a:xfrm flipV="1">
            <a:off x="7022401" y="3323740"/>
            <a:ext cx="980695" cy="163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8003096" y="2805470"/>
            <a:ext cx="883920" cy="850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t>Exit</a:t>
            </a:r>
            <a:endParaRPr lang="en-US" sz="1200" b="1" dirty="0"/>
          </a:p>
        </p:txBody>
      </p:sp>
      <p:sp>
        <p:nvSpPr>
          <p:cNvPr id="44" name="TextBox 43"/>
          <p:cNvSpPr txBox="1"/>
          <p:nvPr/>
        </p:nvSpPr>
        <p:spPr>
          <a:xfrm>
            <a:off x="7000708" y="2891967"/>
            <a:ext cx="870751" cy="461665"/>
          </a:xfrm>
          <a:prstGeom prst="rect">
            <a:avLst/>
          </a:prstGeom>
          <a:noFill/>
        </p:spPr>
        <p:txBody>
          <a:bodyPr wrap="none" rtlCol="0">
            <a:spAutoFit/>
          </a:bodyPr>
          <a:lstStyle/>
          <a:p>
            <a:r>
              <a:rPr lang="en-US" sz="1200" b="1" dirty="0" smtClean="0"/>
              <a:t>If file not </a:t>
            </a:r>
          </a:p>
          <a:p>
            <a:r>
              <a:rPr lang="en-US" sz="1200" b="1" dirty="0"/>
              <a:t>f</a:t>
            </a:r>
            <a:r>
              <a:rPr lang="en-US" sz="1200" b="1" dirty="0" smtClean="0"/>
              <a:t>ound or</a:t>
            </a:r>
            <a:endParaRPr lang="en-US" sz="1200" b="1" dirty="0"/>
          </a:p>
        </p:txBody>
      </p:sp>
      <p:sp>
        <p:nvSpPr>
          <p:cNvPr id="45" name="TextBox 44"/>
          <p:cNvSpPr txBox="1"/>
          <p:nvPr/>
        </p:nvSpPr>
        <p:spPr>
          <a:xfrm>
            <a:off x="7000708" y="3347138"/>
            <a:ext cx="1159548" cy="276999"/>
          </a:xfrm>
          <a:prstGeom prst="rect">
            <a:avLst/>
          </a:prstGeom>
          <a:noFill/>
        </p:spPr>
        <p:txBody>
          <a:bodyPr wrap="none" rtlCol="0">
            <a:spAutoFit/>
          </a:bodyPr>
          <a:lstStyle/>
          <a:p>
            <a:r>
              <a:rPr lang="en-US" sz="1200" b="1" dirty="0" smtClean="0"/>
              <a:t>Invalid choice</a:t>
            </a:r>
            <a:endParaRPr lang="en-US" sz="1200" b="1" dirty="0"/>
          </a:p>
        </p:txBody>
      </p:sp>
      <p:sp>
        <p:nvSpPr>
          <p:cNvPr id="52" name="Oval 51"/>
          <p:cNvSpPr/>
          <p:nvPr/>
        </p:nvSpPr>
        <p:spPr>
          <a:xfrm>
            <a:off x="4386258" y="990865"/>
            <a:ext cx="1280160" cy="11582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t>Choose the correct directory</a:t>
            </a:r>
            <a:endParaRPr lang="en-US" sz="1200" b="1" dirty="0"/>
          </a:p>
        </p:txBody>
      </p:sp>
      <p:cxnSp>
        <p:nvCxnSpPr>
          <p:cNvPr id="54" name="Elbow Connector 53"/>
          <p:cNvCxnSpPr>
            <a:stCxn id="52" idx="6"/>
            <a:endCxn id="44" idx="0"/>
          </p:cNvCxnSpPr>
          <p:nvPr/>
        </p:nvCxnSpPr>
        <p:spPr>
          <a:xfrm>
            <a:off x="5666418" y="1569985"/>
            <a:ext cx="1769666" cy="1321982"/>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23" idx="0"/>
            <a:endCxn id="52" idx="2"/>
          </p:cNvCxnSpPr>
          <p:nvPr/>
        </p:nvCxnSpPr>
        <p:spPr>
          <a:xfrm rot="5400000" flipH="1" flipV="1">
            <a:off x="2706975" y="1415627"/>
            <a:ext cx="1524924" cy="1833641"/>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5673661" y="4572000"/>
            <a:ext cx="1348740" cy="335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User</a:t>
            </a:r>
            <a:endParaRPr lang="en-US" b="1" dirty="0"/>
          </a:p>
        </p:txBody>
      </p:sp>
      <p:cxnSp>
        <p:nvCxnSpPr>
          <p:cNvPr id="62" name="Straight Arrow Connector 61"/>
          <p:cNvCxnSpPr>
            <a:stCxn id="28" idx="4"/>
            <a:endCxn id="60" idx="1"/>
          </p:cNvCxnSpPr>
          <p:nvPr/>
        </p:nvCxnSpPr>
        <p:spPr>
          <a:xfrm>
            <a:off x="3703901" y="3881732"/>
            <a:ext cx="1969760" cy="8579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38" idx="4"/>
            <a:endCxn id="60" idx="3"/>
          </p:cNvCxnSpPr>
          <p:nvPr/>
        </p:nvCxnSpPr>
        <p:spPr>
          <a:xfrm flipH="1">
            <a:off x="7022401" y="3655933"/>
            <a:ext cx="1422655" cy="108370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0896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35737" y="211367"/>
            <a:ext cx="4736594" cy="725349"/>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rPr>
              <a:t>Future Enhancements</a:t>
            </a:r>
            <a:endParaRPr lang="en-US" dirty="0">
              <a:solidFill>
                <a:schemeClr val="bg1"/>
              </a:solidFill>
              <a:effectLst>
                <a:outerShdw blurRad="38100" dist="38100" dir="2700000" algn="tl">
                  <a:srgbClr val="000000">
                    <a:alpha val="43137"/>
                  </a:srgbClr>
                </a:outerShdw>
              </a:effectLst>
            </a:endParaRPr>
          </a:p>
        </p:txBody>
      </p:sp>
      <p:sp>
        <p:nvSpPr>
          <p:cNvPr id="3" name="Content Placeholder 4"/>
          <p:cNvSpPr txBox="1">
            <a:spLocks/>
          </p:cNvSpPr>
          <p:nvPr/>
        </p:nvSpPr>
        <p:spPr>
          <a:xfrm>
            <a:off x="155056" y="1560379"/>
            <a:ext cx="3312044" cy="272206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latin typeface="Agency FB" pitchFamily="34" charset="0"/>
              </a:rPr>
              <a:t>This project can be implemented for image also.</a:t>
            </a:r>
          </a:p>
          <a:p>
            <a:pPr>
              <a:lnSpc>
                <a:spcPct val="150000"/>
              </a:lnSpc>
            </a:pPr>
            <a:r>
              <a:rPr lang="en-US" sz="1800" dirty="0" smtClean="0">
                <a:latin typeface="Agency FB" pitchFamily="34" charset="0"/>
              </a:rPr>
              <a:t>In the future it can be developed to provide advance driver assistance.</a:t>
            </a:r>
          </a:p>
          <a:p>
            <a:pPr>
              <a:lnSpc>
                <a:spcPct val="150000"/>
              </a:lnSpc>
            </a:pPr>
            <a:r>
              <a:rPr lang="en-US" sz="1800" dirty="0" smtClean="0">
                <a:latin typeface="Agency FB" pitchFamily="34" charset="0"/>
              </a:rPr>
              <a:t>Pedestrian Detection system in Traffic Surveillance.</a:t>
            </a:r>
          </a:p>
          <a:p>
            <a:endParaRPr lang="en-US" sz="1600" dirty="0" smtClean="0"/>
          </a:p>
          <a:p>
            <a:endParaRPr lang="en-US" sz="1600" dirty="0" smtClean="0"/>
          </a:p>
          <a:p>
            <a:endParaRPr lang="en-US" sz="1600" dirty="0">
              <a:solidFill>
                <a:schemeClr val="accent2">
                  <a:lumMod val="50000"/>
                </a:schemeClr>
              </a:solidFill>
            </a:endParaRPr>
          </a:p>
        </p:txBody>
      </p:sp>
      <p:pic>
        <p:nvPicPr>
          <p:cNvPr id="7173" name="Picture 5" descr="C:\Users\Subbu Boss\Desktop\Untit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020" y="1264920"/>
            <a:ext cx="5383310" cy="3451543"/>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01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272057" y="127547"/>
            <a:ext cx="4736594" cy="72534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rPr>
              <a:t>Conclusion</a:t>
            </a:r>
            <a:endParaRPr lang="en-US" dirty="0">
              <a:solidFill>
                <a:schemeClr val="bg1"/>
              </a:solidFill>
              <a:effectLst>
                <a:outerShdw blurRad="38100" dist="38100" dir="2700000" algn="tl">
                  <a:srgbClr val="000000">
                    <a:alpha val="43137"/>
                  </a:srgbClr>
                </a:outerShdw>
              </a:effectLst>
            </a:endParaRPr>
          </a:p>
        </p:txBody>
      </p:sp>
      <p:sp>
        <p:nvSpPr>
          <p:cNvPr id="3" name="Content Placeholder 4"/>
          <p:cNvSpPr txBox="1">
            <a:spLocks/>
          </p:cNvSpPr>
          <p:nvPr/>
        </p:nvSpPr>
        <p:spPr>
          <a:xfrm>
            <a:off x="155056" y="1560379"/>
            <a:ext cx="8569844" cy="31259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US" sz="1800" dirty="0" smtClean="0">
              <a:latin typeface="Agency FB" pitchFamily="34" charset="0"/>
            </a:endParaRPr>
          </a:p>
          <a:p>
            <a:endParaRPr lang="en-US" sz="1600" dirty="0" smtClean="0"/>
          </a:p>
          <a:p>
            <a:endParaRPr lang="en-US" sz="1600" dirty="0" smtClean="0"/>
          </a:p>
          <a:p>
            <a:endParaRPr lang="en-US" sz="1600" dirty="0">
              <a:solidFill>
                <a:schemeClr val="accent2">
                  <a:lumMod val="50000"/>
                </a:schemeClr>
              </a:solidFill>
            </a:endParaRPr>
          </a:p>
        </p:txBody>
      </p:sp>
      <p:sp>
        <p:nvSpPr>
          <p:cNvPr id="5" name="Content Placeholder 4"/>
          <p:cNvSpPr txBox="1">
            <a:spLocks/>
          </p:cNvSpPr>
          <p:nvPr/>
        </p:nvSpPr>
        <p:spPr>
          <a:xfrm>
            <a:off x="155056" y="1560379"/>
            <a:ext cx="8455544" cy="305734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smtClean="0">
                <a:latin typeface="Agency FB" pitchFamily="34" charset="0"/>
              </a:rPr>
              <a:t>This project is successful in detecting pedestrians in a given video.</a:t>
            </a:r>
          </a:p>
          <a:p>
            <a:pPr>
              <a:lnSpc>
                <a:spcPct val="150000"/>
              </a:lnSpc>
            </a:pPr>
            <a:r>
              <a:rPr lang="en-US" sz="2400" dirty="0" smtClean="0">
                <a:latin typeface="Agency FB" pitchFamily="34" charset="0"/>
              </a:rPr>
              <a:t>While developing this project we gained knowledge on OpenCV, HOG Descriptor</a:t>
            </a:r>
            <a:r>
              <a:rPr lang="en-US" sz="2400" dirty="0" smtClean="0">
                <a:latin typeface="Agency FB" pitchFamily="34" charset="0"/>
              </a:rPr>
              <a:t>.</a:t>
            </a:r>
            <a:endParaRPr lang="en-US" sz="2400" dirty="0"/>
          </a:p>
          <a:p>
            <a:r>
              <a:rPr lang="en-US" sz="2400" dirty="0">
                <a:latin typeface="Agency FB" pitchFamily="34" charset="0"/>
              </a:rPr>
              <a:t>The main topics are described on chapter four, where the pedestrian detection technique is being specified. This is implemented using python programming language and using a recorded video from a camera or from a surveillance system. </a:t>
            </a:r>
          </a:p>
          <a:p>
            <a:endParaRPr lang="en-US" sz="1600" dirty="0" smtClean="0"/>
          </a:p>
          <a:p>
            <a:endParaRPr lang="en-US" sz="1600" dirty="0" smtClean="0"/>
          </a:p>
          <a:p>
            <a:endParaRPr lang="en-US" sz="1600" dirty="0">
              <a:solidFill>
                <a:schemeClr val="accent2">
                  <a:lumMod val="50000"/>
                </a:schemeClr>
              </a:solidFill>
            </a:endParaRPr>
          </a:p>
        </p:txBody>
      </p:sp>
    </p:spTree>
    <p:extLst>
      <p:ext uri="{BB962C8B-B14F-4D97-AF65-F5344CB8AC3E}">
        <p14:creationId xmlns:p14="http://schemas.microsoft.com/office/powerpoint/2010/main" val="919447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272057" y="127547"/>
            <a:ext cx="4736594" cy="72534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rPr>
              <a:t>References</a:t>
            </a:r>
          </a:p>
          <a:p>
            <a:endParaRPr lang="en-US" dirty="0">
              <a:solidFill>
                <a:schemeClr val="bg1"/>
              </a:solidFill>
              <a:effectLst>
                <a:outerShdw blurRad="38100" dist="38100" dir="2700000" algn="tl">
                  <a:srgbClr val="000000">
                    <a:alpha val="43137"/>
                  </a:srgbClr>
                </a:outerShdw>
              </a:effectLst>
            </a:endParaRPr>
          </a:p>
        </p:txBody>
      </p:sp>
      <p:sp>
        <p:nvSpPr>
          <p:cNvPr id="3" name="Content Placeholder 4"/>
          <p:cNvSpPr txBox="1">
            <a:spLocks/>
          </p:cNvSpPr>
          <p:nvPr/>
        </p:nvSpPr>
        <p:spPr>
          <a:xfrm>
            <a:off x="155056" y="1560379"/>
            <a:ext cx="8569844" cy="31259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US" sz="1800" dirty="0" smtClean="0">
              <a:latin typeface="Agency FB" pitchFamily="34" charset="0"/>
            </a:endParaRPr>
          </a:p>
          <a:p>
            <a:endParaRPr lang="en-US" sz="1600" dirty="0" smtClean="0"/>
          </a:p>
          <a:p>
            <a:endParaRPr lang="en-US" sz="1600" dirty="0" smtClean="0"/>
          </a:p>
          <a:p>
            <a:endParaRPr lang="en-US" sz="1600" dirty="0">
              <a:solidFill>
                <a:schemeClr val="accent2">
                  <a:lumMod val="50000"/>
                </a:schemeClr>
              </a:solidFill>
            </a:endParaRPr>
          </a:p>
        </p:txBody>
      </p:sp>
      <p:sp>
        <p:nvSpPr>
          <p:cNvPr id="5" name="Content Placeholder 4"/>
          <p:cNvSpPr txBox="1">
            <a:spLocks/>
          </p:cNvSpPr>
          <p:nvPr/>
        </p:nvSpPr>
        <p:spPr>
          <a:xfrm>
            <a:off x="155056" y="1560379"/>
            <a:ext cx="8455544" cy="305734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Agency FB" pitchFamily="34" charset="0"/>
              </a:rPr>
              <a:t>https</a:t>
            </a:r>
            <a:r>
              <a:rPr lang="en-US" sz="2400" dirty="0">
                <a:latin typeface="Agency FB" pitchFamily="34" charset="0"/>
              </a:rPr>
              <a:t>://www.geeksforgeeks.org/opencv-python-tutorial/ </a:t>
            </a:r>
          </a:p>
          <a:p>
            <a:r>
              <a:rPr lang="en-US" sz="2400" dirty="0" smtClean="0">
                <a:latin typeface="Agency FB" pitchFamily="34" charset="0"/>
              </a:rPr>
              <a:t>https</a:t>
            </a:r>
            <a:r>
              <a:rPr lang="en-US" sz="2400" dirty="0">
                <a:latin typeface="Agency FB" pitchFamily="34" charset="0"/>
              </a:rPr>
              <a:t>://www.pyimagesearch.com/2015/11/16/hog-detectmultiscale-parameters-explained/ </a:t>
            </a:r>
          </a:p>
          <a:p>
            <a:r>
              <a:rPr lang="en-US" sz="2400" dirty="0" smtClean="0">
                <a:latin typeface="Agency FB" pitchFamily="34" charset="0"/>
              </a:rPr>
              <a:t>https</a:t>
            </a:r>
            <a:r>
              <a:rPr lang="en-US" sz="2400" dirty="0">
                <a:latin typeface="Agency FB" pitchFamily="34" charset="0"/>
              </a:rPr>
              <a:t>://opencv.org/ </a:t>
            </a:r>
          </a:p>
          <a:p>
            <a:r>
              <a:rPr lang="en-US" sz="2400" dirty="0" smtClean="0">
                <a:latin typeface="Agency FB" pitchFamily="34" charset="0"/>
              </a:rPr>
              <a:t>Programming </a:t>
            </a:r>
            <a:r>
              <a:rPr lang="en-US" sz="2400" dirty="0">
                <a:latin typeface="Agency FB" pitchFamily="34" charset="0"/>
              </a:rPr>
              <a:t>Python: Powerful Object-Oriented Programming by Mark Lutz. </a:t>
            </a:r>
          </a:p>
          <a:p>
            <a:r>
              <a:rPr lang="en-US" sz="2400" dirty="0" smtClean="0">
                <a:latin typeface="Agency FB" pitchFamily="34" charset="0"/>
              </a:rPr>
              <a:t>Learning </a:t>
            </a:r>
            <a:r>
              <a:rPr lang="en-US" sz="2400" dirty="0">
                <a:latin typeface="Agency FB" pitchFamily="34" charset="0"/>
              </a:rPr>
              <a:t>OpenCV 4 Computer Vision with Python 3 by Joe </a:t>
            </a:r>
            <a:r>
              <a:rPr lang="en-US" sz="2400" dirty="0" err="1">
                <a:latin typeface="Agency FB" pitchFamily="34" charset="0"/>
              </a:rPr>
              <a:t>Minichino</a:t>
            </a:r>
            <a:r>
              <a:rPr lang="en-US" sz="2400" dirty="0">
                <a:latin typeface="Agency FB" pitchFamily="34" charset="0"/>
              </a:rPr>
              <a:t> and Joseph </a:t>
            </a:r>
            <a:r>
              <a:rPr lang="en-US" sz="2400" dirty="0" err="1">
                <a:latin typeface="Agency FB" pitchFamily="34" charset="0"/>
              </a:rPr>
              <a:t>Howse</a:t>
            </a:r>
            <a:r>
              <a:rPr lang="en-US" sz="2400" dirty="0">
                <a:latin typeface="Agency FB" pitchFamily="34" charset="0"/>
              </a:rPr>
              <a:t>. </a:t>
            </a:r>
          </a:p>
          <a:p>
            <a:endParaRPr lang="en-US" sz="1600" dirty="0" smtClean="0"/>
          </a:p>
          <a:p>
            <a:endParaRPr lang="en-US" sz="1600" dirty="0" smtClean="0"/>
          </a:p>
          <a:p>
            <a:endParaRPr lang="en-US" sz="1600" dirty="0">
              <a:solidFill>
                <a:schemeClr val="accent2">
                  <a:lumMod val="50000"/>
                </a:schemeClr>
              </a:solidFill>
            </a:endParaRPr>
          </a:p>
        </p:txBody>
      </p:sp>
    </p:spTree>
    <p:extLst>
      <p:ext uri="{BB962C8B-B14F-4D97-AF65-F5344CB8AC3E}">
        <p14:creationId xmlns:p14="http://schemas.microsoft.com/office/powerpoint/2010/main" val="4285072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7420" y="1561602"/>
            <a:ext cx="4358640" cy="1623558"/>
          </a:xfrm>
        </p:spPr>
        <p:txBody>
          <a:bodyPr>
            <a:noAutofit/>
          </a:bodyPr>
          <a:lstStyle/>
          <a:p>
            <a:pPr algn="r"/>
            <a:r>
              <a:rPr lang="en-US" sz="7200" b="1" dirty="0" smtClean="0">
                <a:solidFill>
                  <a:schemeClr val="bg1"/>
                </a:solidFill>
              </a:rPr>
              <a:t>Thank You</a:t>
            </a:r>
            <a:endParaRPr lang="en-US" sz="7200" b="1" dirty="0">
              <a:solidFill>
                <a:schemeClr val="bg1"/>
              </a:solidFill>
            </a:endParaRPr>
          </a:p>
        </p:txBody>
      </p:sp>
    </p:spTree>
    <p:extLst>
      <p:ext uri="{BB962C8B-B14F-4D97-AF65-F5344CB8AC3E}">
        <p14:creationId xmlns:p14="http://schemas.microsoft.com/office/powerpoint/2010/main" val="3283523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a:xfrm>
            <a:off x="272847" y="1303757"/>
            <a:ext cx="3945194" cy="3191551"/>
          </a:xfrm>
        </p:spPr>
        <p:txBody>
          <a:bodyPr>
            <a:normAutofit/>
          </a:bodyPr>
          <a:lstStyle/>
          <a:p>
            <a:pPr marL="0" indent="0" algn="just">
              <a:lnSpc>
                <a:spcPct val="150000"/>
              </a:lnSpc>
              <a:buNone/>
            </a:pPr>
            <a:r>
              <a:rPr lang="en-US" sz="2000" dirty="0" smtClean="0">
                <a:latin typeface="Agency FB" pitchFamily="34" charset="0"/>
              </a:rPr>
              <a:t>The </a:t>
            </a:r>
            <a:r>
              <a:rPr lang="en-US" sz="2000" dirty="0">
                <a:latin typeface="Agency FB" pitchFamily="34" charset="0"/>
              </a:rPr>
              <a:t>main aim of </a:t>
            </a:r>
            <a:r>
              <a:rPr lang="en-US" sz="2000" dirty="0" smtClean="0">
                <a:latin typeface="Agency FB" pitchFamily="34" charset="0"/>
              </a:rPr>
              <a:t>this project is </a:t>
            </a:r>
            <a:r>
              <a:rPr lang="en-US" sz="2000" dirty="0">
                <a:latin typeface="Agency FB" pitchFamily="34" charset="0"/>
              </a:rPr>
              <a:t>to detect the visible pedestrians in </a:t>
            </a:r>
            <a:r>
              <a:rPr lang="en-US" sz="2000" dirty="0" smtClean="0">
                <a:latin typeface="Agency FB" pitchFamily="34" charset="0"/>
              </a:rPr>
              <a:t>a video </a:t>
            </a:r>
            <a:r>
              <a:rPr lang="en-US" sz="2000" dirty="0">
                <a:latin typeface="Agency FB" pitchFamily="34" charset="0"/>
              </a:rPr>
              <a:t>and locating all instances of human beings present in </a:t>
            </a:r>
            <a:r>
              <a:rPr lang="en-US" sz="2000" dirty="0" smtClean="0">
                <a:latin typeface="Agency FB" pitchFamily="34" charset="0"/>
              </a:rPr>
              <a:t>the video, </a:t>
            </a:r>
            <a:r>
              <a:rPr lang="en-US" sz="2000" dirty="0">
                <a:latin typeface="Agency FB" pitchFamily="34" charset="0"/>
              </a:rPr>
              <a:t>and it has been most widely accomplished by searching all locations in the </a:t>
            </a:r>
            <a:r>
              <a:rPr lang="en-US" sz="2000" dirty="0" smtClean="0">
                <a:latin typeface="Agency FB" pitchFamily="34" charset="0"/>
              </a:rPr>
              <a:t>video.</a:t>
            </a:r>
            <a:endParaRPr lang="en-US" sz="2000" dirty="0">
              <a:latin typeface="Agency FB" pitchFamily="34" charset="0"/>
            </a:endParaRPr>
          </a:p>
          <a:p>
            <a:endParaRPr lang="en-US" dirty="0"/>
          </a:p>
        </p:txBody>
      </p:sp>
      <p:pic>
        <p:nvPicPr>
          <p:cNvPr id="1026" name="Picture 2" descr="C:\Users\Subbu Boss\Desktop\Pedestria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386" y="1310640"/>
            <a:ext cx="4452549" cy="3368039"/>
          </a:xfrm>
          <a:prstGeom prst="rect">
            <a:avLst/>
          </a:prstGeom>
          <a:noFill/>
          <a:ln>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50770" y="318047"/>
            <a:ext cx="6302996" cy="725349"/>
          </a:xfrm>
        </p:spPr>
        <p:txBody>
          <a:bodyPr>
            <a:normAutofit/>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solidFill>
                  <a:schemeClr val="accent2">
                    <a:lumMod val="50000"/>
                  </a:schemeClr>
                </a:solidFill>
              </a:rPr>
              <a:t>OpenCV:</a:t>
            </a:r>
          </a:p>
          <a:p>
            <a:pPr marL="0" indent="0">
              <a:buNone/>
            </a:pPr>
            <a:endParaRPr lang="en-US" sz="1200" dirty="0">
              <a:solidFill>
                <a:schemeClr val="accent2">
                  <a:lumMod val="50000"/>
                </a:schemeClr>
              </a:solidFill>
            </a:endParaRPr>
          </a:p>
          <a:p>
            <a:endParaRPr lang="en-US" sz="1100" dirty="0"/>
          </a:p>
          <a:p>
            <a:pPr algn="just">
              <a:lnSpc>
                <a:spcPct val="150000"/>
              </a:lnSpc>
            </a:pPr>
            <a:r>
              <a:rPr lang="en-US" sz="1800" dirty="0">
                <a:latin typeface="Agency FB" pitchFamily="34" charset="0"/>
              </a:rPr>
              <a:t>OpenCV (Open Source Computer Vision Library) is an open source computer vision and machine learning software library. OpenCV was built to provide a common infrastructure for computer vision applications and to accelerate the use of machine perception in the commercial products. OpenCV-Python is a library of Python bindings designed to solve computer vision problems. </a:t>
            </a:r>
          </a:p>
          <a:p>
            <a:pPr marL="0" indent="0">
              <a:buNone/>
            </a:pPr>
            <a:endParaRPr lang="en-US" sz="1100" dirty="0">
              <a:solidFill>
                <a:schemeClr val="accent2">
                  <a:lumMod val="50000"/>
                </a:schemeClr>
              </a:solidFill>
            </a:endParaRPr>
          </a:p>
        </p:txBody>
      </p:sp>
      <p:sp>
        <p:nvSpPr>
          <p:cNvPr id="2" name="Rectangle 1"/>
          <p:cNvSpPr/>
          <p:nvPr/>
        </p:nvSpPr>
        <p:spPr>
          <a:xfrm>
            <a:off x="2483628" y="1883366"/>
            <a:ext cx="1203469" cy="9733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50770" y="318047"/>
            <a:ext cx="6302996" cy="725349"/>
          </a:xfrm>
        </p:spPr>
        <p:txBody>
          <a:bodyPr>
            <a:normAutofit/>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solidFill>
                  <a:schemeClr val="accent2">
                    <a:lumMod val="50000"/>
                  </a:schemeClr>
                </a:solidFill>
              </a:rPr>
              <a:t>Pedestrian Detection:</a:t>
            </a:r>
          </a:p>
          <a:p>
            <a:pPr marL="0" indent="0">
              <a:buNone/>
            </a:pPr>
            <a:endParaRPr lang="en-US" sz="1600" dirty="0" smtClean="0"/>
          </a:p>
          <a:p>
            <a:pPr marL="0" indent="0">
              <a:buNone/>
            </a:pPr>
            <a:endParaRPr lang="en-US" sz="1100" dirty="0"/>
          </a:p>
          <a:p>
            <a:pPr algn="just">
              <a:lnSpc>
                <a:spcPct val="150000"/>
              </a:lnSpc>
            </a:pPr>
            <a:r>
              <a:rPr lang="en-US" sz="1800" dirty="0">
                <a:latin typeface="Agency FB" pitchFamily="34" charset="0"/>
              </a:rPr>
              <a:t>Pedestrian detection is the task of locating all instances of human beings present in an image or video, and it has been most widely accomplished by searching all locations in the image or video, at all possible scales, and comparing a small area at each location with known templates or patterns of people. </a:t>
            </a:r>
          </a:p>
          <a:p>
            <a:pPr marL="0" indent="0">
              <a:buNone/>
            </a:pPr>
            <a:endParaRPr lang="en-US" sz="1100" dirty="0">
              <a:solidFill>
                <a:schemeClr val="accent2">
                  <a:lumMod val="50000"/>
                </a:schemeClr>
              </a:solidFill>
            </a:endParaRPr>
          </a:p>
        </p:txBody>
      </p:sp>
      <p:sp>
        <p:nvSpPr>
          <p:cNvPr id="2" name="Rectangle 1"/>
          <p:cNvSpPr/>
          <p:nvPr/>
        </p:nvSpPr>
        <p:spPr>
          <a:xfrm>
            <a:off x="2483628" y="1883366"/>
            <a:ext cx="3055866" cy="9733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82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50770" y="318047"/>
            <a:ext cx="6302996" cy="725349"/>
          </a:xfrm>
        </p:spPr>
        <p:txBody>
          <a:bodyPr>
            <a:normAutofit/>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solidFill>
                  <a:schemeClr val="accent2">
                    <a:lumMod val="50000"/>
                  </a:schemeClr>
                </a:solidFill>
              </a:rPr>
              <a:t>File System:</a:t>
            </a:r>
          </a:p>
          <a:p>
            <a:pPr marL="0" indent="0">
              <a:buNone/>
            </a:pPr>
            <a:endParaRPr lang="en-US" sz="1200" dirty="0">
              <a:solidFill>
                <a:schemeClr val="accent2">
                  <a:lumMod val="50000"/>
                </a:schemeClr>
              </a:solidFill>
            </a:endParaRPr>
          </a:p>
          <a:p>
            <a:pPr marL="0" indent="0">
              <a:buNone/>
            </a:pPr>
            <a:endParaRPr lang="en-US" sz="800" dirty="0" smtClean="0"/>
          </a:p>
          <a:p>
            <a:pPr marL="0" indent="0">
              <a:buNone/>
            </a:pPr>
            <a:endParaRPr lang="en-US" sz="800" dirty="0"/>
          </a:p>
          <a:p>
            <a:pPr algn="just">
              <a:lnSpc>
                <a:spcPct val="150000"/>
              </a:lnSpc>
            </a:pPr>
            <a:r>
              <a:rPr lang="en-US" sz="1800" dirty="0">
                <a:latin typeface="Agency FB" pitchFamily="34" charset="0"/>
              </a:rPr>
              <a:t>A file system controls how data is stored and retrieved. Without a file system, data placed in a storage medium would be one large body of data with no way to tell where one block of data stops and next begins. By separating the data into blocks and giving each block a name, the data is easily divided and identified. </a:t>
            </a:r>
          </a:p>
          <a:p>
            <a:pPr marL="0" indent="0">
              <a:buNone/>
            </a:pPr>
            <a:endParaRPr lang="en-US" sz="1100" dirty="0">
              <a:solidFill>
                <a:schemeClr val="accent2">
                  <a:lumMod val="50000"/>
                </a:schemeClr>
              </a:solidFill>
            </a:endParaRPr>
          </a:p>
        </p:txBody>
      </p:sp>
      <p:sp>
        <p:nvSpPr>
          <p:cNvPr id="2" name="Rectangle 1"/>
          <p:cNvSpPr/>
          <p:nvPr/>
        </p:nvSpPr>
        <p:spPr>
          <a:xfrm>
            <a:off x="2483628" y="1883366"/>
            <a:ext cx="1634122" cy="9733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1204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389" y="1716195"/>
            <a:ext cx="1846499" cy="725349"/>
          </a:xfrm>
        </p:spPr>
        <p:txBody>
          <a:bodyPr>
            <a:normAutofit/>
          </a:bodyPr>
          <a:lstStyle/>
          <a:p>
            <a:r>
              <a:rPr lang="en-US" dirty="0" smtClean="0">
                <a:solidFill>
                  <a:schemeClr val="bg1">
                    <a:lumMod val="95000"/>
                  </a:schemeClr>
                </a:solidFill>
              </a:rPr>
              <a:t>Modules</a:t>
            </a:r>
            <a:endParaRPr lang="en-US" dirty="0">
              <a:solidFill>
                <a:schemeClr val="bg1">
                  <a:lumMod val="95000"/>
                </a:schemeClr>
              </a:solidFill>
            </a:endParaRPr>
          </a:p>
        </p:txBody>
      </p:sp>
      <p:sp>
        <p:nvSpPr>
          <p:cNvPr id="16" name="Content Placeholder 4"/>
          <p:cNvSpPr txBox="1">
            <a:spLocks/>
          </p:cNvSpPr>
          <p:nvPr/>
        </p:nvSpPr>
        <p:spPr>
          <a:xfrm>
            <a:off x="2188415" y="1610766"/>
            <a:ext cx="3341985" cy="12005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accent2">
                    <a:lumMod val="50000"/>
                  </a:schemeClr>
                </a:solidFill>
                <a:effectLst>
                  <a:outerShdw blurRad="38100" dist="38100" dir="2700000" algn="tl">
                    <a:srgbClr val="000000">
                      <a:alpha val="43137"/>
                    </a:srgbClr>
                  </a:outerShdw>
                </a:effectLst>
              </a:rPr>
              <a:t>User Input</a:t>
            </a:r>
          </a:p>
          <a:p>
            <a:r>
              <a:rPr lang="en-US" b="1" dirty="0" smtClean="0">
                <a:solidFill>
                  <a:schemeClr val="accent2">
                    <a:lumMod val="50000"/>
                  </a:schemeClr>
                </a:solidFill>
                <a:effectLst>
                  <a:outerShdw blurRad="38100" dist="38100" dir="2700000" algn="tl">
                    <a:srgbClr val="000000">
                      <a:alpha val="43137"/>
                    </a:srgbClr>
                  </a:outerShdw>
                </a:effectLst>
              </a:rPr>
              <a:t>System Process</a:t>
            </a:r>
          </a:p>
          <a:p>
            <a:pPr marL="0" indent="0">
              <a:buFont typeface="Arial" pitchFamily="34" charset="0"/>
              <a:buNone/>
            </a:pPr>
            <a:endParaRPr lang="en-US" sz="800" dirty="0" smtClean="0"/>
          </a:p>
          <a:p>
            <a:pPr marL="0" indent="0">
              <a:buFont typeface="Arial" pitchFamily="34" charset="0"/>
              <a:buNone/>
            </a:pPr>
            <a:endParaRPr lang="en-US" sz="800" dirty="0" smtClean="0"/>
          </a:p>
          <a:p>
            <a:pPr marL="0" indent="0">
              <a:buFont typeface="Arial" pitchFamily="34" charset="0"/>
              <a:buNone/>
            </a:pPr>
            <a:endParaRPr lang="en-US" sz="1100" dirty="0">
              <a:solidFill>
                <a:schemeClr val="accent2">
                  <a:lumMod val="50000"/>
                </a:schemeClr>
              </a:solidFill>
            </a:endParaRPr>
          </a:p>
        </p:txBody>
      </p:sp>
    </p:spTree>
    <p:extLst>
      <p:ext uri="{BB962C8B-B14F-4D97-AF65-F5344CB8AC3E}">
        <p14:creationId xmlns:p14="http://schemas.microsoft.com/office/powerpoint/2010/main" val="3204721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35737" y="318047"/>
            <a:ext cx="4736594" cy="72534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2">
                    <a:lumMod val="50000"/>
                  </a:schemeClr>
                </a:solidFill>
                <a:effectLst>
                  <a:outerShdw blurRad="38100" dist="38100" dir="2700000" algn="tl">
                    <a:srgbClr val="000000">
                      <a:alpha val="43137"/>
                    </a:srgbClr>
                  </a:outerShdw>
                </a:effectLst>
              </a:rPr>
              <a:t>Modules</a:t>
            </a:r>
            <a:endParaRPr lang="en-US"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4"/>
          <p:cNvSpPr txBox="1">
            <a:spLocks/>
          </p:cNvSpPr>
          <p:nvPr/>
        </p:nvSpPr>
        <p:spPr>
          <a:xfrm>
            <a:off x="439502" y="1194619"/>
            <a:ext cx="6327058" cy="35086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lumMod val="50000"/>
                  </a:schemeClr>
                </a:solidFill>
              </a:rPr>
              <a:t>User Input:</a:t>
            </a:r>
            <a:endParaRPr lang="en-US" sz="800" dirty="0" smtClean="0"/>
          </a:p>
          <a:p>
            <a:pPr algn="just">
              <a:lnSpc>
                <a:spcPct val="150000"/>
              </a:lnSpc>
            </a:pPr>
            <a:r>
              <a:rPr lang="en-US" sz="1800" dirty="0" smtClean="0"/>
              <a:t>A file system controls how data is stored and retrieved. Without a file system, data placed in a storage medium would be one large body of data with no way to tell where one block of data stops and next begins. By separating the data into blocks and giving each block a name, the data is easily divided and identified. </a:t>
            </a:r>
          </a:p>
          <a:p>
            <a:pPr marL="0" indent="0">
              <a:buFont typeface="Arial" pitchFamily="34" charset="0"/>
              <a:buNone/>
            </a:pPr>
            <a:endParaRPr lang="en-US" sz="1100" dirty="0">
              <a:solidFill>
                <a:schemeClr val="accent2">
                  <a:lumMod val="50000"/>
                </a:schemeClr>
              </a:solidFill>
            </a:endParaRPr>
          </a:p>
        </p:txBody>
      </p:sp>
    </p:spTree>
    <p:extLst>
      <p:ext uri="{BB962C8B-B14F-4D97-AF65-F5344CB8AC3E}">
        <p14:creationId xmlns:p14="http://schemas.microsoft.com/office/powerpoint/2010/main" val="495051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35737" y="318047"/>
            <a:ext cx="4736594" cy="72534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2">
                    <a:lumMod val="50000"/>
                  </a:schemeClr>
                </a:solidFill>
                <a:effectLst>
                  <a:outerShdw blurRad="38100" dist="38100" dir="2700000" algn="tl">
                    <a:srgbClr val="000000">
                      <a:alpha val="43137"/>
                    </a:srgbClr>
                  </a:outerShdw>
                </a:effectLst>
              </a:rPr>
              <a:t>Modules</a:t>
            </a:r>
            <a:endParaRPr lang="en-US"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4"/>
          <p:cNvSpPr txBox="1">
            <a:spLocks/>
          </p:cNvSpPr>
          <p:nvPr/>
        </p:nvSpPr>
        <p:spPr>
          <a:xfrm>
            <a:off x="439502" y="1043396"/>
            <a:ext cx="7584358" cy="35086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lumMod val="50000"/>
                  </a:schemeClr>
                </a:solidFill>
              </a:rPr>
              <a:t>System Process:</a:t>
            </a:r>
            <a:endParaRPr lang="en-US" sz="1800" dirty="0"/>
          </a:p>
          <a:p>
            <a:pPr algn="just">
              <a:lnSpc>
                <a:spcPct val="150000"/>
              </a:lnSpc>
            </a:pPr>
            <a:r>
              <a:rPr lang="en-US" sz="1600" dirty="0"/>
              <a:t>OpenCV has a built-in method to detect pedestrians. It has a pre-trained HOG (Histogram of Oriented Gradients) + Linear SVM model to detect pedestrians in images and video streams. </a:t>
            </a:r>
            <a:r>
              <a:rPr lang="en-US" sz="1600" dirty="0" smtClean="0"/>
              <a:t>It </a:t>
            </a:r>
            <a:r>
              <a:rPr lang="en-US" sz="1600" smtClean="0"/>
              <a:t>checks the surrounding </a:t>
            </a:r>
            <a:r>
              <a:rPr lang="en-US" sz="1600" dirty="0"/>
              <a:t>pixels of every single pixel. The goal is to check how darker is the current pixel compared to the surrounding pixels. The algorithm draws and arrows showing the direction of the image getting darker. It repeats the process for each and every pixel in the image. At last, every pixel would be replaced by an arrow, these arrows are called Gradients. These gradients show the flow of light from light to dark, thus detecting pedestrians. </a:t>
            </a:r>
            <a:endParaRPr lang="en-US" sz="1800" dirty="0"/>
          </a:p>
          <a:p>
            <a:pPr marL="0" indent="0">
              <a:buFont typeface="Arial" pitchFamily="34" charset="0"/>
              <a:buNone/>
            </a:pPr>
            <a:endParaRPr lang="en-US" sz="1100" dirty="0">
              <a:solidFill>
                <a:schemeClr val="accent2">
                  <a:lumMod val="50000"/>
                </a:schemeClr>
              </a:solidFill>
            </a:endParaRPr>
          </a:p>
        </p:txBody>
      </p:sp>
    </p:spTree>
    <p:extLst>
      <p:ext uri="{BB962C8B-B14F-4D97-AF65-F5344CB8AC3E}">
        <p14:creationId xmlns:p14="http://schemas.microsoft.com/office/powerpoint/2010/main" val="687074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5223" y="1622323"/>
            <a:ext cx="1380449" cy="369332"/>
          </a:xfrm>
          <a:prstGeom prst="rect">
            <a:avLst/>
          </a:prstGeom>
          <a:noFill/>
        </p:spPr>
        <p:txBody>
          <a:bodyPr wrap="square" rtlCol="0">
            <a:spAutoFit/>
          </a:bodyPr>
          <a:lstStyle/>
          <a:p>
            <a:endParaRPr lang="en-US" dirty="0"/>
          </a:p>
        </p:txBody>
      </p:sp>
      <p:pic>
        <p:nvPicPr>
          <p:cNvPr id="2052" name="Picture 4" descr="C:\Users\Subbu Boss\Desktop\Soft_Gradient_Nokia-0fd7867e-e490-4c9d-af2f-051d0a561f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761" y="1806989"/>
            <a:ext cx="3729867" cy="25957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7"/>
          <p:cNvSpPr txBox="1">
            <a:spLocks/>
          </p:cNvSpPr>
          <p:nvPr/>
        </p:nvSpPr>
        <p:spPr>
          <a:xfrm>
            <a:off x="406314" y="2234106"/>
            <a:ext cx="3530763" cy="190724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solidFill>
                  <a:schemeClr val="bg1"/>
                </a:solidFill>
                <a:effectLst>
                  <a:outerShdw blurRad="38100" dist="38100" dir="2700000" algn="tl">
                    <a:srgbClr val="000000">
                      <a:alpha val="43137"/>
                    </a:srgbClr>
                  </a:outerShdw>
                </a:effectLst>
              </a:rPr>
              <a:t>Processor : Intel i3 or higher</a:t>
            </a:r>
          </a:p>
          <a:p>
            <a:r>
              <a:rPr lang="en-US" sz="1800" dirty="0" smtClean="0">
                <a:solidFill>
                  <a:schemeClr val="bg1"/>
                </a:solidFill>
                <a:effectLst>
                  <a:outerShdw blurRad="38100" dist="38100" dir="2700000" algn="tl">
                    <a:srgbClr val="000000">
                      <a:alpha val="43137"/>
                    </a:srgbClr>
                  </a:outerShdw>
                </a:effectLst>
              </a:rPr>
              <a:t>Hard Disk : 10 GB</a:t>
            </a:r>
          </a:p>
          <a:p>
            <a:r>
              <a:rPr lang="en-US" sz="1800" dirty="0" smtClean="0">
                <a:solidFill>
                  <a:schemeClr val="bg1"/>
                </a:solidFill>
                <a:effectLst>
                  <a:outerShdw blurRad="38100" dist="38100" dir="2700000" algn="tl">
                    <a:srgbClr val="000000">
                      <a:alpha val="43137"/>
                    </a:srgbClr>
                  </a:outerShdw>
                </a:effectLst>
              </a:rPr>
              <a:t>Input Devices: Keyboard, mouse </a:t>
            </a:r>
          </a:p>
          <a:p>
            <a:r>
              <a:rPr lang="en-US" sz="1800" dirty="0" smtClean="0">
                <a:solidFill>
                  <a:schemeClr val="bg1"/>
                </a:solidFill>
                <a:effectLst>
                  <a:outerShdw blurRad="38100" dist="38100" dir="2700000" algn="tl">
                    <a:srgbClr val="000000">
                      <a:alpha val="43137"/>
                    </a:srgbClr>
                  </a:outerShdw>
                </a:effectLst>
              </a:rPr>
              <a:t>Ram : 4 GB</a:t>
            </a:r>
            <a:endParaRPr lang="en-US" sz="1800" dirty="0">
              <a:solidFill>
                <a:schemeClr val="bg1"/>
              </a:solidFill>
              <a:effectLst>
                <a:outerShdw blurRad="38100" dist="38100" dir="2700000" algn="tl">
                  <a:srgbClr val="000000">
                    <a:alpha val="43137"/>
                  </a:srgbClr>
                </a:outerShdw>
              </a:effectLst>
            </a:endParaRPr>
          </a:p>
        </p:txBody>
      </p:sp>
      <p:sp>
        <p:nvSpPr>
          <p:cNvPr id="8" name="Text Placeholder 6"/>
          <p:cNvSpPr txBox="1">
            <a:spLocks/>
          </p:cNvSpPr>
          <p:nvPr/>
        </p:nvSpPr>
        <p:spPr>
          <a:xfrm>
            <a:off x="556741" y="1236667"/>
            <a:ext cx="3380336" cy="47982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chemeClr val="accent4">
                    <a:lumMod val="50000"/>
                  </a:schemeClr>
                </a:solidFill>
              </a:rPr>
              <a:t>Hardware Requirement</a:t>
            </a:r>
            <a:endParaRPr lang="en-US" sz="2400" b="1" dirty="0">
              <a:solidFill>
                <a:schemeClr val="accent4">
                  <a:lumMod val="50000"/>
                </a:schemeClr>
              </a:solidFill>
            </a:endParaRPr>
          </a:p>
        </p:txBody>
      </p:sp>
      <p:sp>
        <p:nvSpPr>
          <p:cNvPr id="9" name="Text Placeholder 6"/>
          <p:cNvSpPr txBox="1">
            <a:spLocks/>
          </p:cNvSpPr>
          <p:nvPr/>
        </p:nvSpPr>
        <p:spPr>
          <a:xfrm>
            <a:off x="4931861" y="1234469"/>
            <a:ext cx="3380336" cy="47982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chemeClr val="accent4">
                    <a:lumMod val="50000"/>
                  </a:schemeClr>
                </a:solidFill>
              </a:rPr>
              <a:t>Software Requirement</a:t>
            </a:r>
            <a:endParaRPr lang="en-US" sz="2400" b="1" dirty="0">
              <a:solidFill>
                <a:schemeClr val="accent4">
                  <a:lumMod val="50000"/>
                </a:schemeClr>
              </a:solidFill>
            </a:endParaRPr>
          </a:p>
        </p:txBody>
      </p:sp>
      <p:pic>
        <p:nvPicPr>
          <p:cNvPr id="12" name="Picture 4" descr="C:\Users\Subbu Boss\Desktop\Soft_Gradient_Nokia-0fd7867e-e490-4c9d-af2f-051d0a561f0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5672" y="1806987"/>
            <a:ext cx="3887675" cy="2595717"/>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7"/>
          <p:cNvSpPr txBox="1">
            <a:spLocks/>
          </p:cNvSpPr>
          <p:nvPr/>
        </p:nvSpPr>
        <p:spPr>
          <a:xfrm>
            <a:off x="4825672" y="2224679"/>
            <a:ext cx="4153147" cy="176033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solidFill>
                  <a:schemeClr val="bg1">
                    <a:lumMod val="95000"/>
                  </a:schemeClr>
                </a:solidFill>
                <a:effectLst>
                  <a:outerShdw blurRad="38100" dist="38100" dir="2700000" algn="tl">
                    <a:srgbClr val="000000">
                      <a:alpha val="43137"/>
                    </a:srgbClr>
                  </a:outerShdw>
                </a:effectLst>
              </a:rPr>
              <a:t>Language : Python</a:t>
            </a:r>
          </a:p>
          <a:p>
            <a:r>
              <a:rPr lang="en-US" sz="1800" dirty="0" smtClean="0">
                <a:solidFill>
                  <a:schemeClr val="bg1">
                    <a:lumMod val="95000"/>
                  </a:schemeClr>
                </a:solidFill>
                <a:effectLst>
                  <a:outerShdw blurRad="38100" dist="38100" dir="2700000" algn="tl">
                    <a:srgbClr val="000000">
                      <a:alpha val="43137"/>
                    </a:srgbClr>
                  </a:outerShdw>
                </a:effectLst>
              </a:rPr>
              <a:t>Platform : Windows 7/8/10</a:t>
            </a:r>
          </a:p>
          <a:p>
            <a:r>
              <a:rPr lang="en-US" sz="1800" dirty="0" smtClean="0">
                <a:solidFill>
                  <a:schemeClr val="bg1">
                    <a:lumMod val="95000"/>
                  </a:schemeClr>
                </a:solidFill>
                <a:effectLst>
                  <a:outerShdw blurRad="38100" dist="38100" dir="2700000" algn="tl">
                    <a:srgbClr val="000000">
                      <a:alpha val="43137"/>
                    </a:srgbClr>
                  </a:outerShdw>
                </a:effectLst>
              </a:rPr>
              <a:t>IDE : Python IDLE, Jupyter Notebook</a:t>
            </a:r>
            <a:r>
              <a:rPr lang="en-US" sz="1800" dirty="0" smtClean="0">
                <a:solidFill>
                  <a:schemeClr val="accent2">
                    <a:lumMod val="75000"/>
                  </a:schemeClr>
                </a:solidFill>
              </a:rPr>
              <a:t>.</a:t>
            </a:r>
          </a:p>
        </p:txBody>
      </p:sp>
      <p:sp>
        <p:nvSpPr>
          <p:cNvPr id="14" name="Title 3"/>
          <p:cNvSpPr txBox="1">
            <a:spLocks/>
          </p:cNvSpPr>
          <p:nvPr/>
        </p:nvSpPr>
        <p:spPr>
          <a:xfrm>
            <a:off x="4228669" y="184812"/>
            <a:ext cx="5081679"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effectLst>
                  <a:outerShdw blurRad="38100" dist="38100" dir="2700000" algn="tl">
                    <a:srgbClr val="000000">
                      <a:alpha val="43137"/>
                    </a:srgbClr>
                  </a:outerShdw>
                </a:effectLst>
              </a:rPr>
              <a:t>System Requirements</a:t>
            </a:r>
            <a:endParaRPr lang="en-US" sz="36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872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5.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684</Words>
  <Application>Microsoft Office PowerPoint</Application>
  <PresentationFormat>On-screen Show (16:9)</PresentationFormat>
  <Paragraphs>91</Paragraphs>
  <Slides>14</Slides>
  <Notes>7</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Theme1</vt:lpstr>
      <vt:lpstr>Thatch</vt:lpstr>
      <vt:lpstr>1_Theme1</vt:lpstr>
      <vt:lpstr>1_Thatch</vt:lpstr>
      <vt:lpstr>Theme3</vt:lpstr>
      <vt:lpstr>Sumanth S Hegde   (4JN19MCA78)  Vijay Kumar              (4JN19MCA81)</vt:lpstr>
      <vt:lpstr>Overview</vt:lpstr>
      <vt:lpstr>Introduction</vt:lpstr>
      <vt:lpstr>Introduction</vt:lpstr>
      <vt:lpstr>Introduction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2021-02-09T15:32:55Z</dcterms:modified>
</cp:coreProperties>
</file>