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Rubik"/>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jC8TE680PU9tEpYSMGtRcHKUn2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524ABC-2B4E-41F9-85DF-C31620778F9F}">
  <a:tblStyle styleId="{07524ABC-2B4E-41F9-85DF-C31620778F9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ubik-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Rubik-italic.fntdata"/><Relationship Id="rId10" Type="http://schemas.openxmlformats.org/officeDocument/2006/relationships/slide" Target="slides/slide4.xml"/><Relationship Id="rId32" Type="http://schemas.openxmlformats.org/officeDocument/2006/relationships/font" Target="fonts/Rubik-bold.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Rubik-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36b3a372b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336b3a372b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407d289ed_3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2" name="Google Shape;202;g13407d289ed_3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0" name="Google Shape;220;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9" name="Google Shape;229;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37307a5d4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1337307a5d4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407d289ed_3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13407d289ed_3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407d289ed_3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0" name="Google Shape;250;g13407d289ed_3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407d289ed_3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7" name="Google Shape;257;g13407d289ed_3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9" name="Google Shape;8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407d289ed_3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3407d289ed_3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Font typeface="Calibri"/>
              <a:buAutoNum type="arabicPeriod"/>
            </a:pPr>
            <a:r>
              <a:rPr lang="en-US" sz="900">
                <a:solidFill>
                  <a:schemeClr val="dk1"/>
                </a:solidFill>
                <a:latin typeface="Calibri"/>
                <a:ea typeface="Calibri"/>
                <a:cs typeface="Calibri"/>
                <a:sym typeface="Calibri"/>
              </a:rPr>
              <a:t>like </a:t>
            </a:r>
            <a:r>
              <a:rPr lang="en-US" sz="900">
                <a:solidFill>
                  <a:schemeClr val="dk1"/>
                </a:solidFill>
                <a:highlight>
                  <a:srgbClr val="FFFFFE"/>
                </a:highlight>
                <a:latin typeface="Calibri"/>
                <a:ea typeface="Calibri"/>
                <a:cs typeface="Calibri"/>
                <a:sym typeface="Calibri"/>
              </a:rPr>
              <a:t>Product Upc','Product SKU','Marketplace Links','ASP','Product URL.</a:t>
            </a:r>
            <a:endParaRPr sz="900">
              <a:solidFill>
                <a:srgbClr val="313131"/>
              </a:solidFill>
              <a:highlight>
                <a:srgbClr val="FFFFFE"/>
              </a:highlight>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a:p>
            <a:pPr indent="-304800" lvl="0" marL="457200" rtl="0" algn="l">
              <a:lnSpc>
                <a:spcPct val="100000"/>
              </a:lnSpc>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for columns like MAP,Offer Strength,Country</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with negative base price and shipping values.</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 for variables like Fulfilment by, Offer Strength</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36b3a372b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5" name="Google Shape;135;g1336b3a372b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407d289ed_3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5" name="Google Shape;145;g13407d289ed_3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407d289ed_3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5" name="Google Shape;155;g13407d289ed_3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 name="Shape 9"/>
        <p:cNvGrpSpPr/>
        <p:nvPr/>
      </p:nvGrpSpPr>
      <p:grpSpPr>
        <a:xfrm>
          <a:off x="0" y="0"/>
          <a:ext cx="0" cy="0"/>
          <a:chOff x="0" y="0"/>
          <a:chExt cx="0" cy="0"/>
        </a:xfrm>
      </p:grpSpPr>
      <p:sp>
        <p:nvSpPr>
          <p:cNvPr id="10" name="Google Shape;10;p18"/>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11" name="Google Shape;11;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27"/>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27"/>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2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 name="Shape 12"/>
        <p:cNvGrpSpPr/>
        <p:nvPr/>
      </p:nvGrpSpPr>
      <p:grpSpPr>
        <a:xfrm>
          <a:off x="0" y="0"/>
          <a:ext cx="0" cy="0"/>
          <a:chOff x="0" y="0"/>
          <a:chExt cx="0" cy="0"/>
        </a:xfrm>
      </p:grpSpPr>
      <p:sp>
        <p:nvSpPr>
          <p:cNvPr id="13" name="Google Shape;13;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9"/>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 name="Google Shape;16;p19"/>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17" name="Google Shape;17;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20"/>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2" name="Google Shape;22;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21"/>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1"/>
          <p:cNvSpPr/>
          <p:nvPr/>
        </p:nvSpPr>
        <p:spPr>
          <a:xfrm flipH="1">
            <a:off x="8246400" y="4245875"/>
            <a:ext cx="897600" cy="897600"/>
          </a:xfrm>
          <a:prstGeom prst="round1Rect">
            <a:avLst>
              <a:gd fmla="val 16667" name="adj"/>
            </a:avLst>
          </a:prstGeom>
          <a:solidFill>
            <a:schemeClr val="lt1">
              <a:alpha val="6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7" name="Google Shape;27;p21"/>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28" name="Google Shape;28;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2"/>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31" name="Google Shape;31;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23"/>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6" name="Google Shape;36;p2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7" name="Google Shape;37;p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2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2" name="Google Shape;42;p24"/>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 name="Google Shape;43;p24"/>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4" name="Google Shape;44;p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25"/>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25"/>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2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2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26"/>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6"/>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6"/>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2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accent6"/>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68" name="Google Shape;68;p1"/>
          <p:cNvSpPr txBox="1"/>
          <p:nvPr>
            <p:ph type="title"/>
          </p:nvPr>
        </p:nvSpPr>
        <p:spPr>
          <a:xfrm>
            <a:off x="424450" y="573575"/>
            <a:ext cx="8480400" cy="252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1" lang="en-US" sz="6100"/>
              <a:t>Potoo Brand Health</a:t>
            </a:r>
            <a:endParaRPr sz="6100"/>
          </a:p>
        </p:txBody>
      </p:sp>
      <p:sp>
        <p:nvSpPr>
          <p:cNvPr id="69" name="Google Shape;69;p1"/>
          <p:cNvSpPr txBox="1"/>
          <p:nvPr/>
        </p:nvSpPr>
        <p:spPr>
          <a:xfrm>
            <a:off x="357000" y="2754600"/>
            <a:ext cx="8430300" cy="1262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US" sz="1200" u="none" cap="none" strike="noStrike">
                <a:solidFill>
                  <a:schemeClr val="lt1"/>
                </a:solidFill>
                <a:latin typeface="Arial"/>
                <a:ea typeface="Arial"/>
                <a:cs typeface="Arial"/>
                <a:sym typeface="Arial"/>
              </a:rPr>
              <a:t>Team 5</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chemeClr val="lt1"/>
              </a:solidFill>
              <a:latin typeface="Arial"/>
              <a:ea typeface="Arial"/>
              <a:cs typeface="Arial"/>
              <a:sym typeface="Arial"/>
            </a:endParaRPr>
          </a:p>
          <a:p>
            <a:pPr indent="0" lvl="0" marL="0" marR="0" rtl="0" algn="ctr">
              <a:lnSpc>
                <a:spcPct val="50000"/>
              </a:lnSpc>
              <a:spcBef>
                <a:spcPts val="0"/>
              </a:spcBef>
              <a:spcAft>
                <a:spcPts val="0"/>
              </a:spcAft>
              <a:buClr>
                <a:srgbClr val="000000"/>
              </a:buClr>
              <a:buSzPts val="1100"/>
              <a:buFont typeface="Arial"/>
              <a:buNone/>
            </a:pPr>
            <a:r>
              <a:rPr b="1" i="0" lang="en-US" sz="1200" u="none" cap="none" strike="noStrike">
                <a:solidFill>
                  <a:schemeClr val="lt1"/>
                </a:solidFill>
                <a:latin typeface="Arial"/>
                <a:ea typeface="Arial"/>
                <a:cs typeface="Arial"/>
                <a:sym typeface="Arial"/>
              </a:rPr>
              <a:t>Gowtham Ramachandran, Harshitha Pulichintha, Sai Sumanth Tadikonda</a:t>
            </a:r>
            <a:endParaRPr b="1" i="0" sz="1200" u="none" cap="none" strike="noStrike">
              <a:solidFill>
                <a:schemeClr val="lt1"/>
              </a:solidFill>
              <a:latin typeface="Arial"/>
              <a:ea typeface="Arial"/>
              <a:cs typeface="Arial"/>
              <a:sym typeface="Arial"/>
            </a:endParaRPr>
          </a:p>
          <a:p>
            <a:pPr indent="0" lvl="0" marL="0" marR="0" rtl="0" algn="ctr">
              <a:lnSpc>
                <a:spcPct val="50000"/>
              </a:lnSpc>
              <a:spcBef>
                <a:spcPts val="1200"/>
              </a:spcBef>
              <a:spcAft>
                <a:spcPts val="0"/>
              </a:spcAft>
              <a:buClr>
                <a:srgbClr val="000000"/>
              </a:buClr>
              <a:buSzPts val="1100"/>
              <a:buFont typeface="Arial"/>
              <a:buNone/>
            </a:pPr>
            <a:r>
              <a:rPr b="1" i="0" lang="en-US" sz="1200" u="none" cap="none" strike="noStrike">
                <a:solidFill>
                  <a:schemeClr val="lt1"/>
                </a:solidFill>
                <a:latin typeface="Arial"/>
                <a:ea typeface="Arial"/>
                <a:cs typeface="Arial"/>
                <a:sym typeface="Arial"/>
              </a:rPr>
              <a:t>Swathi Sukumar, Yogesh Thupda</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1" i="0" sz="1400" u="none" cap="none" strike="noStrike">
              <a:solidFill>
                <a:schemeClr val="lt1"/>
              </a:solidFill>
              <a:latin typeface="Calibri"/>
              <a:ea typeface="Calibri"/>
              <a:cs typeface="Calibri"/>
              <a:sym typeface="Calibri"/>
            </a:endParaRPr>
          </a:p>
        </p:txBody>
      </p:sp>
      <p:sp>
        <p:nvSpPr>
          <p:cNvPr id="70" name="Google Shape;70;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000"/>
              <a:t>Top 10 Brands’ Performance Across Offer Strength</a:t>
            </a:r>
            <a:endParaRPr sz="2000"/>
          </a:p>
        </p:txBody>
      </p:sp>
      <p:sp>
        <p:nvSpPr>
          <p:cNvPr id="178" name="Google Shape;178;p12"/>
          <p:cNvSpPr txBox="1"/>
          <p:nvPr/>
        </p:nvSpPr>
        <p:spPr>
          <a:xfrm>
            <a:off x="186175" y="1307113"/>
            <a:ext cx="3594000" cy="1939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500" u="none" cap="none" strike="noStrike">
              <a:solidFill>
                <a:srgbClr val="3E3E3E"/>
              </a:solidFill>
              <a:latin typeface="Calibri"/>
              <a:ea typeface="Calibri"/>
              <a:cs typeface="Calibri"/>
              <a:sym typeface="Calibri"/>
            </a:endParaRPr>
          </a:p>
          <a:p>
            <a:pPr indent="-171450" lvl="0" marL="171450" marR="0" rtl="0" algn="just">
              <a:lnSpc>
                <a:spcPct val="100000"/>
              </a:lnSpc>
              <a:spcBef>
                <a:spcPts val="0"/>
              </a:spcBef>
              <a:spcAft>
                <a:spcPts val="0"/>
              </a:spcAft>
              <a:buClr>
                <a:srgbClr val="000000"/>
              </a:buClr>
              <a:buSzPts val="1500"/>
              <a:buFont typeface="Calibri"/>
              <a:buChar char="•"/>
            </a:pPr>
            <a:r>
              <a:rPr b="0" i="0" lang="en-US" sz="1500" u="none" cap="none" strike="noStrike">
                <a:solidFill>
                  <a:srgbClr val="3E3E3E"/>
                </a:solidFill>
                <a:latin typeface="Calibri"/>
                <a:ea typeface="Calibri"/>
                <a:cs typeface="Calibri"/>
                <a:sym typeface="Calibri"/>
              </a:rPr>
              <a:t>Noncompetitive sellers could be  aggressively quoting low rated offers to stay in competition.</a:t>
            </a:r>
            <a:endParaRPr b="0" i="0" sz="1500" u="none" cap="none" strike="noStrike">
              <a:solidFill>
                <a:srgbClr val="3E3E3E"/>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3E3E3E"/>
              </a:solidFill>
              <a:latin typeface="Calibri"/>
              <a:ea typeface="Calibri"/>
              <a:cs typeface="Calibri"/>
              <a:sym typeface="Calibri"/>
            </a:endParaRPr>
          </a:p>
          <a:p>
            <a:pPr indent="-171450" lvl="0" marL="171450" marR="0" rtl="0" algn="just">
              <a:lnSpc>
                <a:spcPct val="100000"/>
              </a:lnSpc>
              <a:spcBef>
                <a:spcPts val="0"/>
              </a:spcBef>
              <a:spcAft>
                <a:spcPts val="0"/>
              </a:spcAft>
              <a:buClr>
                <a:srgbClr val="3E3E3E"/>
              </a:buClr>
              <a:buSzPts val="1500"/>
              <a:buFont typeface="Calibri"/>
              <a:buChar char="•"/>
            </a:pPr>
            <a:r>
              <a:rPr b="0" i="0" lang="en-US" sz="1500" u="none" cap="none" strike="noStrike">
                <a:solidFill>
                  <a:srgbClr val="3E3E3E"/>
                </a:solidFill>
                <a:latin typeface="Calibri"/>
                <a:ea typeface="Calibri"/>
                <a:cs typeface="Calibri"/>
                <a:sym typeface="Calibri"/>
              </a:rPr>
              <a:t>Our model will help us identify sellers that mostly associated to such deals.</a:t>
            </a:r>
            <a:endParaRPr b="0" i="0" sz="1500" u="none" cap="none" strike="noStrike">
              <a:solidFill>
                <a:srgbClr val="3E3E3E"/>
              </a:solidFill>
              <a:latin typeface="Calibri"/>
              <a:ea typeface="Calibri"/>
              <a:cs typeface="Calibri"/>
              <a:sym typeface="Calibri"/>
            </a:endParaRPr>
          </a:p>
          <a:p>
            <a:pPr indent="-82550" lvl="0" marL="171450" marR="0" rtl="0" algn="just">
              <a:lnSpc>
                <a:spcPct val="100000"/>
              </a:lnSpc>
              <a:spcBef>
                <a:spcPts val="0"/>
              </a:spcBef>
              <a:spcAft>
                <a:spcPts val="0"/>
              </a:spcAft>
              <a:buClr>
                <a:srgbClr val="000000"/>
              </a:buClr>
              <a:buSzPts val="1400"/>
              <a:buFont typeface="Arial"/>
              <a:buNone/>
            </a:pPr>
            <a:r>
              <a:t/>
            </a:r>
            <a:endParaRPr b="0" i="0" sz="1500" u="none" cap="none" strike="noStrike">
              <a:solidFill>
                <a:srgbClr val="3E3E3E"/>
              </a:solidFill>
              <a:latin typeface="Calibri"/>
              <a:ea typeface="Calibri"/>
              <a:cs typeface="Calibri"/>
              <a:sym typeface="Calibri"/>
            </a:endParaRPr>
          </a:p>
        </p:txBody>
      </p:sp>
      <p:pic>
        <p:nvPicPr>
          <p:cNvPr id="179" name="Google Shape;179;p12"/>
          <p:cNvPicPr preferRelativeResize="0"/>
          <p:nvPr/>
        </p:nvPicPr>
        <p:blipFill rotWithShape="1">
          <a:blip r:embed="rId3">
            <a:alphaModFix/>
          </a:blip>
          <a:srcRect b="0" l="0" r="0" t="0"/>
          <a:stretch/>
        </p:blipFill>
        <p:spPr>
          <a:xfrm>
            <a:off x="3912441" y="1307125"/>
            <a:ext cx="5231559" cy="3143586"/>
          </a:xfrm>
          <a:prstGeom prst="rect">
            <a:avLst/>
          </a:prstGeom>
          <a:noFill/>
          <a:ln cap="flat" cmpd="sng" w="9525">
            <a:solidFill>
              <a:schemeClr val="lt2"/>
            </a:solidFill>
            <a:prstDash val="solid"/>
            <a:round/>
            <a:headEnd len="sm" w="sm" type="none"/>
            <a:tailEnd len="sm" w="sm" type="none"/>
          </a:ln>
        </p:spPr>
      </p:pic>
      <p:sp>
        <p:nvSpPr>
          <p:cNvPr id="180" name="Google Shape;180;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81" name="Google Shape;181;p12"/>
          <p:cNvSpPr txBox="1"/>
          <p:nvPr/>
        </p:nvSpPr>
        <p:spPr>
          <a:xfrm>
            <a:off x="3912450" y="813550"/>
            <a:ext cx="5199600" cy="384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313131"/>
                </a:solidFill>
                <a:latin typeface="Calibri"/>
                <a:ea typeface="Calibri"/>
                <a:cs typeface="Calibri"/>
                <a:sym typeface="Calibri"/>
              </a:rPr>
              <a:t>Top 10 Brands’ Performance Across Offer Strength</a:t>
            </a:r>
            <a:endParaRPr b="1" i="0" sz="1300" u="none" cap="none" strike="noStrike">
              <a:solidFill>
                <a:srgbClr val="31313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000"/>
              <a:t>Top 5 Sellers’ Engagement in Unhealthy Offers Across All Brands</a:t>
            </a:r>
            <a:endParaRPr b="1" sz="2000">
              <a:solidFill>
                <a:schemeClr val="accent3"/>
              </a:solidFill>
            </a:endParaRPr>
          </a:p>
        </p:txBody>
      </p:sp>
      <p:pic>
        <p:nvPicPr>
          <p:cNvPr id="187" name="Google Shape;187;p9"/>
          <p:cNvPicPr preferRelativeResize="0"/>
          <p:nvPr/>
        </p:nvPicPr>
        <p:blipFill rotWithShape="1">
          <a:blip r:embed="rId3">
            <a:alphaModFix/>
          </a:blip>
          <a:srcRect b="0" l="0" r="0" t="0"/>
          <a:stretch/>
        </p:blipFill>
        <p:spPr>
          <a:xfrm>
            <a:off x="4018075" y="1165975"/>
            <a:ext cx="5019500" cy="3265875"/>
          </a:xfrm>
          <a:prstGeom prst="rect">
            <a:avLst/>
          </a:prstGeom>
          <a:noFill/>
          <a:ln cap="flat" cmpd="sng" w="9525">
            <a:solidFill>
              <a:schemeClr val="lt2"/>
            </a:solidFill>
            <a:prstDash val="solid"/>
            <a:round/>
            <a:headEnd len="sm" w="sm" type="none"/>
            <a:tailEnd len="sm" w="sm" type="none"/>
          </a:ln>
        </p:spPr>
      </p:pic>
      <p:sp>
        <p:nvSpPr>
          <p:cNvPr id="188" name="Google Shape;188;p9"/>
          <p:cNvSpPr txBox="1"/>
          <p:nvPr/>
        </p:nvSpPr>
        <p:spPr>
          <a:xfrm>
            <a:off x="245574" y="895200"/>
            <a:ext cx="3587400" cy="37866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393939"/>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500"/>
              <a:buFont typeface="Calibri"/>
              <a:buChar char="•"/>
            </a:pPr>
            <a:r>
              <a:rPr b="0" i="0" lang="en-US" sz="1500" u="none" cap="none" strike="noStrike">
                <a:solidFill>
                  <a:srgbClr val="393939"/>
                </a:solidFill>
                <a:latin typeface="Calibri"/>
                <a:ea typeface="Calibri"/>
                <a:cs typeface="Calibri"/>
                <a:sym typeface="Calibri"/>
              </a:rPr>
              <a:t>The top 5 sellers that account for most of unhealthy offers are:</a:t>
            </a:r>
            <a:endParaRPr b="0" i="0" sz="1500" u="none" cap="none" strike="noStrike">
              <a:solidFill>
                <a:srgbClr val="393939"/>
              </a:solidFill>
              <a:latin typeface="Calibri"/>
              <a:ea typeface="Calibri"/>
              <a:cs typeface="Calibri"/>
              <a:sym typeface="Calibri"/>
            </a:endParaRPr>
          </a:p>
          <a:p>
            <a:pPr indent="-323850" lvl="0" marL="914400" marR="0" rtl="0" algn="l">
              <a:lnSpc>
                <a:spcPct val="100000"/>
              </a:lnSpc>
              <a:spcBef>
                <a:spcPts val="0"/>
              </a:spcBef>
              <a:spcAft>
                <a:spcPts val="0"/>
              </a:spcAft>
              <a:buClr>
                <a:srgbClr val="393939"/>
              </a:buClr>
              <a:buSzPts val="1500"/>
              <a:buFont typeface="Calibri"/>
              <a:buAutoNum type="arabicPeriod"/>
            </a:pPr>
            <a:r>
              <a:rPr b="0" i="0" lang="en-US" sz="1500" u="none" cap="none" strike="noStrike">
                <a:solidFill>
                  <a:srgbClr val="393939"/>
                </a:solidFill>
                <a:latin typeface="Calibri"/>
                <a:ea typeface="Calibri"/>
                <a:cs typeface="Calibri"/>
                <a:sym typeface="Calibri"/>
              </a:rPr>
              <a:t>COOLSHOP22</a:t>
            </a:r>
            <a:endParaRPr b="0" i="0" sz="1500" u="none" cap="none" strike="noStrike">
              <a:solidFill>
                <a:srgbClr val="393939"/>
              </a:solidFill>
              <a:latin typeface="Calibri"/>
              <a:ea typeface="Calibri"/>
              <a:cs typeface="Calibri"/>
              <a:sym typeface="Calibri"/>
            </a:endParaRPr>
          </a:p>
          <a:p>
            <a:pPr indent="-323850" lvl="0" marL="914400" marR="0" rtl="0" algn="l">
              <a:lnSpc>
                <a:spcPct val="100000"/>
              </a:lnSpc>
              <a:spcBef>
                <a:spcPts val="0"/>
              </a:spcBef>
              <a:spcAft>
                <a:spcPts val="0"/>
              </a:spcAft>
              <a:buClr>
                <a:srgbClr val="393939"/>
              </a:buClr>
              <a:buSzPts val="1500"/>
              <a:buFont typeface="Calibri"/>
              <a:buAutoNum type="arabicPeriod"/>
            </a:pPr>
            <a:r>
              <a:rPr b="0" i="0" lang="en-US" sz="1500" u="none" cap="none" strike="noStrike">
                <a:solidFill>
                  <a:srgbClr val="393939"/>
                </a:solidFill>
                <a:latin typeface="Calibri"/>
                <a:ea typeface="Calibri"/>
                <a:cs typeface="Calibri"/>
                <a:sym typeface="Calibri"/>
              </a:rPr>
              <a:t>JBTools </a:t>
            </a:r>
            <a:endParaRPr b="0" i="0" sz="1500" u="none" cap="none" strike="noStrike">
              <a:solidFill>
                <a:srgbClr val="393939"/>
              </a:solidFill>
              <a:latin typeface="Calibri"/>
              <a:ea typeface="Calibri"/>
              <a:cs typeface="Calibri"/>
              <a:sym typeface="Calibri"/>
            </a:endParaRPr>
          </a:p>
          <a:p>
            <a:pPr indent="-323850" lvl="0" marL="914400" marR="0" rtl="0" algn="l">
              <a:lnSpc>
                <a:spcPct val="100000"/>
              </a:lnSpc>
              <a:spcBef>
                <a:spcPts val="0"/>
              </a:spcBef>
              <a:spcAft>
                <a:spcPts val="0"/>
              </a:spcAft>
              <a:buClr>
                <a:srgbClr val="393939"/>
              </a:buClr>
              <a:buSzPts val="1500"/>
              <a:buFont typeface="Calibri"/>
              <a:buAutoNum type="arabicPeriod"/>
            </a:pPr>
            <a:r>
              <a:rPr b="0" i="0" lang="en-US" sz="1500" u="none" cap="none" strike="noStrike">
                <a:solidFill>
                  <a:srgbClr val="393939"/>
                </a:solidFill>
                <a:latin typeface="Calibri"/>
                <a:ea typeface="Calibri"/>
                <a:cs typeface="Calibri"/>
                <a:sym typeface="Calibri"/>
              </a:rPr>
              <a:t>Amazon Global.</a:t>
            </a:r>
            <a:endParaRPr b="0" i="0" sz="1500" u="none" cap="none" strike="noStrike">
              <a:solidFill>
                <a:srgbClr val="393939"/>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393939"/>
              </a:solidFill>
              <a:latin typeface="Calibri"/>
              <a:ea typeface="Calibri"/>
              <a:cs typeface="Calibri"/>
              <a:sym typeface="Calibri"/>
            </a:endParaRPr>
          </a:p>
          <a:p>
            <a:pPr indent="-285750" lvl="0" marL="285750" marR="0" rtl="0" algn="l">
              <a:lnSpc>
                <a:spcPct val="100000"/>
              </a:lnSpc>
              <a:spcBef>
                <a:spcPts val="0"/>
              </a:spcBef>
              <a:spcAft>
                <a:spcPts val="0"/>
              </a:spcAft>
              <a:buClr>
                <a:srgbClr val="393939"/>
              </a:buClr>
              <a:buSzPts val="1500"/>
              <a:buFont typeface="Calibri"/>
              <a:buChar char="•"/>
            </a:pPr>
            <a:r>
              <a:rPr b="0" i="0" lang="en-US" sz="1500" u="none" cap="none" strike="noStrike">
                <a:solidFill>
                  <a:srgbClr val="393939"/>
                </a:solidFill>
                <a:latin typeface="Calibri"/>
                <a:ea typeface="Calibri"/>
                <a:cs typeface="Calibri"/>
                <a:sym typeface="Calibri"/>
              </a:rPr>
              <a:t>Amazon Global</a:t>
            </a:r>
            <a:r>
              <a:rPr b="1" i="0" lang="en-US" sz="1500" u="none" cap="none" strike="noStrike">
                <a:solidFill>
                  <a:srgbClr val="393939"/>
                </a:solidFill>
                <a:latin typeface="Calibri"/>
                <a:ea typeface="Calibri"/>
                <a:cs typeface="Calibri"/>
                <a:sym typeface="Calibri"/>
              </a:rPr>
              <a:t> -</a:t>
            </a:r>
            <a:r>
              <a:rPr b="0" i="0" lang="en-US" sz="1500" u="none" cap="none" strike="noStrike">
                <a:solidFill>
                  <a:srgbClr val="393939"/>
                </a:solidFill>
                <a:latin typeface="Calibri"/>
                <a:ea typeface="Calibri"/>
                <a:cs typeface="Calibri"/>
                <a:sym typeface="Calibri"/>
              </a:rPr>
              <a:t> Not surprising!</a:t>
            </a:r>
            <a:endParaRPr b="0" i="0" sz="1500" u="none" cap="none" strike="noStrike">
              <a:solidFill>
                <a:srgbClr val="39393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393939"/>
              </a:solidFill>
              <a:latin typeface="Calibri"/>
              <a:ea typeface="Calibri"/>
              <a:cs typeface="Calibri"/>
              <a:sym typeface="Calibri"/>
            </a:endParaRPr>
          </a:p>
          <a:p>
            <a:pPr indent="-285750" lvl="0" marL="285750" marR="0" rtl="0" algn="l">
              <a:lnSpc>
                <a:spcPct val="100000"/>
              </a:lnSpc>
              <a:spcBef>
                <a:spcPts val="0"/>
              </a:spcBef>
              <a:spcAft>
                <a:spcPts val="0"/>
              </a:spcAft>
              <a:buClr>
                <a:srgbClr val="393939"/>
              </a:buClr>
              <a:buSzPts val="1500"/>
              <a:buFont typeface="Calibri"/>
              <a:buChar char="•"/>
            </a:pPr>
            <a:r>
              <a:rPr b="0" i="0" lang="en-US" sz="1500" u="none" cap="none" strike="noStrike">
                <a:solidFill>
                  <a:srgbClr val="393939"/>
                </a:solidFill>
                <a:latin typeface="Calibri"/>
                <a:ea typeface="Calibri"/>
                <a:cs typeface="Calibri"/>
                <a:sym typeface="Calibri"/>
              </a:rPr>
              <a:t>COOLSHOP22 has 0 healthy offers. </a:t>
            </a:r>
            <a:endParaRPr b="0" i="0" sz="1500" u="none" cap="none" strike="noStrike">
              <a:solidFill>
                <a:srgbClr val="393939"/>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393939"/>
              </a:solidFill>
              <a:latin typeface="Calibri"/>
              <a:ea typeface="Calibri"/>
              <a:cs typeface="Calibri"/>
              <a:sym typeface="Calibri"/>
            </a:endParaRPr>
          </a:p>
          <a:p>
            <a:pPr indent="-285750" lvl="0" marL="285750" marR="0" rtl="0" algn="l">
              <a:lnSpc>
                <a:spcPct val="100000"/>
              </a:lnSpc>
              <a:spcBef>
                <a:spcPts val="0"/>
              </a:spcBef>
              <a:spcAft>
                <a:spcPts val="0"/>
              </a:spcAft>
              <a:buClr>
                <a:srgbClr val="393939"/>
              </a:buClr>
              <a:buSzPts val="1500"/>
              <a:buFont typeface="Calibri"/>
              <a:buChar char="•"/>
            </a:pPr>
            <a:r>
              <a:rPr b="0" i="0" lang="en-US" sz="1500" u="none" cap="none" strike="noStrike">
                <a:solidFill>
                  <a:srgbClr val="393939"/>
                </a:solidFill>
                <a:latin typeface="Calibri"/>
                <a:ea typeface="Calibri"/>
                <a:cs typeface="Calibri"/>
                <a:sym typeface="Calibri"/>
              </a:rPr>
              <a:t>This seller has more varying base price compared to median variation. </a:t>
            </a:r>
            <a:endParaRPr b="0" i="0" sz="1500" u="none" cap="none" strike="noStrike">
              <a:solidFill>
                <a:srgbClr val="393939"/>
              </a:solidFill>
              <a:latin typeface="Calibri"/>
              <a:ea typeface="Calibri"/>
              <a:cs typeface="Calibri"/>
              <a:sym typeface="Calibri"/>
            </a:endParaRPr>
          </a:p>
          <a:p>
            <a:pPr indent="-196850" lvl="0" marL="28575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393939"/>
              </a:solidFill>
              <a:latin typeface="Calibri"/>
              <a:ea typeface="Calibri"/>
              <a:cs typeface="Calibri"/>
              <a:sym typeface="Calibri"/>
            </a:endParaRPr>
          </a:p>
          <a:p>
            <a:pPr indent="-196850" lvl="0" marL="28575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393939"/>
              </a:solidFill>
              <a:latin typeface="Calibri"/>
              <a:ea typeface="Calibri"/>
              <a:cs typeface="Calibri"/>
              <a:sym typeface="Calibri"/>
            </a:endParaRPr>
          </a:p>
          <a:p>
            <a:pPr indent="-196850" lvl="0" marL="28575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393939"/>
              </a:solidFill>
              <a:latin typeface="Calibri"/>
              <a:ea typeface="Calibri"/>
              <a:cs typeface="Calibri"/>
              <a:sym typeface="Calibri"/>
            </a:endParaRPr>
          </a:p>
        </p:txBody>
      </p:sp>
      <p:sp>
        <p:nvSpPr>
          <p:cNvPr id="189" name="Google Shape;189;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90" name="Google Shape;190;p9"/>
          <p:cNvSpPr txBox="1"/>
          <p:nvPr/>
        </p:nvSpPr>
        <p:spPr>
          <a:xfrm>
            <a:off x="4018076" y="791825"/>
            <a:ext cx="5019600" cy="384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Calibri"/>
                <a:ea typeface="Calibri"/>
                <a:cs typeface="Calibri"/>
                <a:sym typeface="Calibri"/>
              </a:rPr>
              <a:t>Top 5 Sellers’ engagement in Unhealthy Offers Across All Brands</a:t>
            </a:r>
            <a:endParaRPr b="1" i="0" sz="13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336b3a372b_0_3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000"/>
              <a:t>Top 5 Brands Sold By COOLSHOP22 </a:t>
            </a:r>
            <a:endParaRPr b="1" sz="2000">
              <a:solidFill>
                <a:schemeClr val="accent3"/>
              </a:solidFill>
            </a:endParaRPr>
          </a:p>
        </p:txBody>
      </p:sp>
      <p:sp>
        <p:nvSpPr>
          <p:cNvPr id="196" name="Google Shape;196;g1336b3a372b_0_33"/>
          <p:cNvSpPr txBox="1"/>
          <p:nvPr/>
        </p:nvSpPr>
        <p:spPr>
          <a:xfrm>
            <a:off x="245575" y="895200"/>
            <a:ext cx="4833000" cy="3786600"/>
          </a:xfrm>
          <a:prstGeom prst="rect">
            <a:avLst/>
          </a:prstGeom>
          <a:noFill/>
          <a:ln>
            <a:noFill/>
          </a:ln>
        </p:spPr>
        <p:txBody>
          <a:bodyPr anchorCtr="0" anchor="t" bIns="45700" lIns="91425" spcFirstLastPara="1" rIns="91425" wrap="square" tIns="45700">
            <a:spAutoFit/>
          </a:bodyPr>
          <a:lstStyle/>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393939"/>
              </a:solidFill>
              <a:latin typeface="Calibri"/>
              <a:ea typeface="Calibri"/>
              <a:cs typeface="Calibri"/>
              <a:sym typeface="Calibri"/>
            </a:endParaRPr>
          </a:p>
          <a:p>
            <a:pPr indent="-285750" lvl="0" marL="285750" marR="0" rtl="0" algn="just">
              <a:lnSpc>
                <a:spcPct val="100000"/>
              </a:lnSpc>
              <a:spcBef>
                <a:spcPts val="0"/>
              </a:spcBef>
              <a:spcAft>
                <a:spcPts val="0"/>
              </a:spcAft>
              <a:buClr>
                <a:srgbClr val="000000"/>
              </a:buClr>
              <a:buSzPts val="1500"/>
              <a:buFont typeface="Calibri"/>
              <a:buChar char="•"/>
            </a:pPr>
            <a:r>
              <a:rPr b="0" i="0" lang="en-US" sz="1500" u="none" cap="none" strike="noStrike">
                <a:solidFill>
                  <a:srgbClr val="393939"/>
                </a:solidFill>
                <a:latin typeface="Calibri"/>
                <a:ea typeface="Calibri"/>
                <a:cs typeface="Calibri"/>
                <a:sym typeface="Calibri"/>
              </a:rPr>
              <a:t>COOLSHOP22 was identified as one of the seller with most number of Unhealthy offers.</a:t>
            </a:r>
            <a:endParaRPr b="0" i="0" sz="1500" u="none" cap="none" strike="noStrike">
              <a:solidFill>
                <a:srgbClr val="393939"/>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393939"/>
              </a:solidFill>
              <a:latin typeface="Calibri"/>
              <a:ea typeface="Calibri"/>
              <a:cs typeface="Calibri"/>
              <a:sym typeface="Calibri"/>
            </a:endParaRPr>
          </a:p>
          <a:p>
            <a:pPr indent="-285750" lvl="0" marL="285750" marR="0" rtl="0" algn="just">
              <a:lnSpc>
                <a:spcPct val="100000"/>
              </a:lnSpc>
              <a:spcBef>
                <a:spcPts val="0"/>
              </a:spcBef>
              <a:spcAft>
                <a:spcPts val="0"/>
              </a:spcAft>
              <a:buClr>
                <a:srgbClr val="393939"/>
              </a:buClr>
              <a:buSzPts val="1500"/>
              <a:buFont typeface="Calibri"/>
              <a:buChar char="•"/>
            </a:pPr>
            <a:r>
              <a:rPr b="0" i="0" lang="en-US" sz="1500" u="none" cap="none" strike="noStrike">
                <a:solidFill>
                  <a:srgbClr val="393939"/>
                </a:solidFill>
                <a:latin typeface="Calibri"/>
                <a:ea typeface="Calibri"/>
                <a:cs typeface="Calibri"/>
                <a:sym typeface="Calibri"/>
              </a:rPr>
              <a:t>Bosch and Dewalt account for most of this seller’s sales.</a:t>
            </a:r>
            <a:endParaRPr b="0" i="0" sz="1500" u="none" cap="none" strike="noStrike">
              <a:solidFill>
                <a:srgbClr val="393939"/>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393939"/>
              </a:solidFill>
              <a:latin typeface="Calibri"/>
              <a:ea typeface="Calibri"/>
              <a:cs typeface="Calibri"/>
              <a:sym typeface="Calibri"/>
            </a:endParaRPr>
          </a:p>
          <a:p>
            <a:pPr indent="-285750" lvl="0" marL="285750" marR="0" rtl="0" algn="just">
              <a:lnSpc>
                <a:spcPct val="100000"/>
              </a:lnSpc>
              <a:spcBef>
                <a:spcPts val="0"/>
              </a:spcBef>
              <a:spcAft>
                <a:spcPts val="0"/>
              </a:spcAft>
              <a:buClr>
                <a:srgbClr val="393939"/>
              </a:buClr>
              <a:buSzPts val="1500"/>
              <a:buFont typeface="Calibri"/>
              <a:buChar char="•"/>
            </a:pPr>
            <a:r>
              <a:rPr b="0" i="0" lang="en-US" sz="1500" u="none" cap="none" strike="noStrike">
                <a:solidFill>
                  <a:srgbClr val="393939"/>
                </a:solidFill>
                <a:latin typeface="Calibri"/>
                <a:ea typeface="Calibri"/>
                <a:cs typeface="Calibri"/>
                <a:sym typeface="Calibri"/>
              </a:rPr>
              <a:t>Bosch and Dewalt also account for more non-competitive sales.</a:t>
            </a:r>
            <a:endParaRPr b="0" i="0" sz="1500" u="none" cap="none" strike="noStrike">
              <a:solidFill>
                <a:srgbClr val="393939"/>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393939"/>
              </a:solidFill>
              <a:latin typeface="Calibri"/>
              <a:ea typeface="Calibri"/>
              <a:cs typeface="Calibri"/>
              <a:sym typeface="Calibri"/>
            </a:endParaRPr>
          </a:p>
          <a:p>
            <a:pPr indent="-285750" lvl="0" marL="285750" marR="0" rtl="0" algn="just">
              <a:lnSpc>
                <a:spcPct val="100000"/>
              </a:lnSpc>
              <a:spcBef>
                <a:spcPts val="0"/>
              </a:spcBef>
              <a:spcAft>
                <a:spcPts val="0"/>
              </a:spcAft>
              <a:buClr>
                <a:srgbClr val="393939"/>
              </a:buClr>
              <a:buSzPts val="1500"/>
              <a:buFont typeface="Calibri"/>
              <a:buChar char="•"/>
            </a:pPr>
            <a:r>
              <a:rPr b="0" i="0" lang="en-US" sz="1500" u="none" cap="none" strike="noStrike">
                <a:solidFill>
                  <a:srgbClr val="393939"/>
                </a:solidFill>
                <a:latin typeface="Calibri"/>
                <a:ea typeface="Calibri"/>
                <a:cs typeface="Calibri"/>
                <a:sym typeface="Calibri"/>
              </a:rPr>
              <a:t>Regulating COOLSHOP22 could imply stabilising a base price that does not vary greatly over time frequently. </a:t>
            </a:r>
            <a:endParaRPr b="0" i="0" sz="1500" u="none" cap="none" strike="noStrike">
              <a:solidFill>
                <a:srgbClr val="393939"/>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393939"/>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393939"/>
              </a:solidFill>
              <a:latin typeface="Calibri"/>
              <a:ea typeface="Calibri"/>
              <a:cs typeface="Calibri"/>
              <a:sym typeface="Calibri"/>
            </a:endParaRPr>
          </a:p>
          <a:p>
            <a:pPr indent="-196850" lvl="0" marL="285750" marR="0" rtl="0" algn="just">
              <a:lnSpc>
                <a:spcPct val="100000"/>
              </a:lnSpc>
              <a:spcBef>
                <a:spcPts val="0"/>
              </a:spcBef>
              <a:spcAft>
                <a:spcPts val="0"/>
              </a:spcAft>
              <a:buClr>
                <a:srgbClr val="000000"/>
              </a:buClr>
              <a:buSzPts val="1400"/>
              <a:buFont typeface="Arial"/>
              <a:buNone/>
            </a:pPr>
            <a:r>
              <a:t/>
            </a:r>
            <a:endParaRPr b="0" i="0" sz="1500" u="none" cap="none" strike="noStrike">
              <a:solidFill>
                <a:srgbClr val="393939"/>
              </a:solidFill>
              <a:latin typeface="Calibri"/>
              <a:ea typeface="Calibri"/>
              <a:cs typeface="Calibri"/>
              <a:sym typeface="Calibri"/>
            </a:endParaRPr>
          </a:p>
          <a:p>
            <a:pPr indent="-196850" lvl="0" marL="285750" marR="0" rtl="0" algn="just">
              <a:lnSpc>
                <a:spcPct val="100000"/>
              </a:lnSpc>
              <a:spcBef>
                <a:spcPts val="0"/>
              </a:spcBef>
              <a:spcAft>
                <a:spcPts val="0"/>
              </a:spcAft>
              <a:buClr>
                <a:srgbClr val="000000"/>
              </a:buClr>
              <a:buSzPts val="1400"/>
              <a:buFont typeface="Arial"/>
              <a:buNone/>
            </a:pPr>
            <a:r>
              <a:t/>
            </a:r>
            <a:endParaRPr b="0" i="0" sz="1500" u="none" cap="none" strike="noStrike">
              <a:solidFill>
                <a:srgbClr val="393939"/>
              </a:solidFill>
              <a:latin typeface="Calibri"/>
              <a:ea typeface="Calibri"/>
              <a:cs typeface="Calibri"/>
              <a:sym typeface="Calibri"/>
            </a:endParaRPr>
          </a:p>
          <a:p>
            <a:pPr indent="-196850" lvl="0" marL="285750" marR="0" rtl="0" algn="just">
              <a:lnSpc>
                <a:spcPct val="100000"/>
              </a:lnSpc>
              <a:spcBef>
                <a:spcPts val="0"/>
              </a:spcBef>
              <a:spcAft>
                <a:spcPts val="0"/>
              </a:spcAft>
              <a:buClr>
                <a:srgbClr val="000000"/>
              </a:buClr>
              <a:buSzPts val="1400"/>
              <a:buFont typeface="Arial"/>
              <a:buNone/>
            </a:pPr>
            <a:r>
              <a:t/>
            </a:r>
            <a:endParaRPr b="0" i="0" sz="1500" u="none" cap="none" strike="noStrike">
              <a:solidFill>
                <a:srgbClr val="393939"/>
              </a:solidFill>
              <a:latin typeface="Calibri"/>
              <a:ea typeface="Calibri"/>
              <a:cs typeface="Calibri"/>
              <a:sym typeface="Calibri"/>
            </a:endParaRPr>
          </a:p>
        </p:txBody>
      </p:sp>
      <p:sp>
        <p:nvSpPr>
          <p:cNvPr id="197" name="Google Shape;197;g1336b3a372b_0_3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98" name="Google Shape;198;g1336b3a372b_0_33"/>
          <p:cNvSpPr txBox="1"/>
          <p:nvPr/>
        </p:nvSpPr>
        <p:spPr>
          <a:xfrm>
            <a:off x="5183250" y="778925"/>
            <a:ext cx="3562500" cy="384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Calibri"/>
                <a:ea typeface="Calibri"/>
                <a:cs typeface="Calibri"/>
                <a:sym typeface="Calibri"/>
              </a:rPr>
              <a:t>Top 5 Brands Sold By COOLSHOP 22</a:t>
            </a:r>
            <a:endParaRPr b="1" i="0" sz="1300" u="none" cap="none" strike="noStrike">
              <a:solidFill>
                <a:srgbClr val="000000"/>
              </a:solidFill>
              <a:latin typeface="Calibri"/>
              <a:ea typeface="Calibri"/>
              <a:cs typeface="Calibri"/>
              <a:sym typeface="Calibri"/>
            </a:endParaRPr>
          </a:p>
        </p:txBody>
      </p:sp>
      <p:pic>
        <p:nvPicPr>
          <p:cNvPr id="199" name="Google Shape;199;g1336b3a372b_0_33"/>
          <p:cNvPicPr preferRelativeResize="0"/>
          <p:nvPr/>
        </p:nvPicPr>
        <p:blipFill rotWithShape="1">
          <a:blip r:embed="rId3">
            <a:alphaModFix/>
          </a:blip>
          <a:srcRect b="0" l="0" r="0" t="0"/>
          <a:stretch/>
        </p:blipFill>
        <p:spPr>
          <a:xfrm>
            <a:off x="5183250" y="1222150"/>
            <a:ext cx="3562499" cy="3556500"/>
          </a:xfrm>
          <a:prstGeom prst="rect">
            <a:avLst/>
          </a:prstGeom>
          <a:noFill/>
          <a:ln cap="flat" cmpd="sng" w="9525">
            <a:solidFill>
              <a:schemeClr val="lt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3407d289ed_3_11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000"/>
              <a:t>COOLSHOP22’s Behaviour Across Offer Strength</a:t>
            </a:r>
            <a:endParaRPr b="1" sz="2000"/>
          </a:p>
        </p:txBody>
      </p:sp>
      <p:sp>
        <p:nvSpPr>
          <p:cNvPr id="205" name="Google Shape;205;g13407d289ed_3_116"/>
          <p:cNvSpPr txBox="1"/>
          <p:nvPr/>
        </p:nvSpPr>
        <p:spPr>
          <a:xfrm>
            <a:off x="313799" y="1024800"/>
            <a:ext cx="4628400" cy="309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31313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500"/>
              <a:buFont typeface="Calibri"/>
              <a:buChar char="•"/>
            </a:pPr>
            <a:r>
              <a:rPr b="0" i="0" lang="en-US" sz="1500" u="none" cap="none" strike="noStrike">
                <a:solidFill>
                  <a:srgbClr val="313131"/>
                </a:solidFill>
                <a:latin typeface="Calibri"/>
                <a:ea typeface="Calibri"/>
                <a:cs typeface="Calibri"/>
                <a:sym typeface="Calibri"/>
              </a:rPr>
              <a:t>Offer strength was also a predictor of offer health.</a:t>
            </a:r>
            <a:endParaRPr b="0" i="0" sz="1500" u="none" cap="none" strike="noStrike">
              <a:solidFill>
                <a:srgbClr val="31313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313131"/>
              </a:solidFill>
              <a:latin typeface="Calibri"/>
              <a:ea typeface="Calibri"/>
              <a:cs typeface="Calibri"/>
              <a:sym typeface="Calibri"/>
            </a:endParaRPr>
          </a:p>
          <a:p>
            <a:pPr indent="-285750" lvl="0" marL="285750" marR="0" rtl="0" algn="l">
              <a:lnSpc>
                <a:spcPct val="100000"/>
              </a:lnSpc>
              <a:spcBef>
                <a:spcPts val="0"/>
              </a:spcBef>
              <a:spcAft>
                <a:spcPts val="0"/>
              </a:spcAft>
              <a:buClr>
                <a:srgbClr val="313131"/>
              </a:buClr>
              <a:buSzPts val="1500"/>
              <a:buFont typeface="Calibri"/>
              <a:buChar char="•"/>
            </a:pPr>
            <a:r>
              <a:rPr b="0" i="0" lang="en-US" sz="1500" u="none" cap="none" strike="noStrike">
                <a:solidFill>
                  <a:srgbClr val="313131"/>
                </a:solidFill>
                <a:latin typeface="Calibri"/>
                <a:ea typeface="Calibri"/>
                <a:cs typeface="Calibri"/>
                <a:sym typeface="Calibri"/>
              </a:rPr>
              <a:t>94% approximately of total products sold by COOLSHOP 22 come from a non-competitive offer strength.</a:t>
            </a:r>
            <a:endParaRPr b="0" i="0" sz="1500" u="none" cap="none" strike="noStrike">
              <a:solidFill>
                <a:srgbClr val="31313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313131"/>
              </a:solidFill>
              <a:latin typeface="Calibri"/>
              <a:ea typeface="Calibri"/>
              <a:cs typeface="Calibri"/>
              <a:sym typeface="Calibri"/>
            </a:endParaRPr>
          </a:p>
          <a:p>
            <a:pPr indent="-285750" lvl="0" marL="285750" marR="0" rtl="0" algn="l">
              <a:lnSpc>
                <a:spcPct val="100000"/>
              </a:lnSpc>
              <a:spcBef>
                <a:spcPts val="0"/>
              </a:spcBef>
              <a:spcAft>
                <a:spcPts val="0"/>
              </a:spcAft>
              <a:buClr>
                <a:srgbClr val="313131"/>
              </a:buClr>
              <a:buSzPts val="1500"/>
              <a:buFont typeface="Calibri"/>
              <a:buChar char="•"/>
            </a:pPr>
            <a:r>
              <a:rPr b="0" i="0" lang="en-US" sz="1500" u="none" cap="none" strike="noStrike">
                <a:solidFill>
                  <a:srgbClr val="313131"/>
                </a:solidFill>
                <a:latin typeface="Calibri"/>
                <a:ea typeface="Calibri"/>
                <a:cs typeface="Calibri"/>
                <a:sym typeface="Calibri"/>
              </a:rPr>
              <a:t>Most offers for COOLSHOP22 does not qualify for the Buy Box .</a:t>
            </a:r>
            <a:endParaRPr b="0" i="0" sz="1500" u="none" cap="none" strike="noStrike">
              <a:solidFill>
                <a:srgbClr val="31313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313131"/>
              </a:solidFill>
              <a:latin typeface="Calibri"/>
              <a:ea typeface="Calibri"/>
              <a:cs typeface="Calibri"/>
              <a:sym typeface="Calibri"/>
            </a:endParaRPr>
          </a:p>
          <a:p>
            <a:pPr indent="-285750" lvl="0" marL="285750" marR="0" rtl="0" algn="l">
              <a:lnSpc>
                <a:spcPct val="100000"/>
              </a:lnSpc>
              <a:spcBef>
                <a:spcPts val="0"/>
              </a:spcBef>
              <a:spcAft>
                <a:spcPts val="0"/>
              </a:spcAft>
              <a:buClr>
                <a:srgbClr val="313131"/>
              </a:buClr>
              <a:buSzPts val="1500"/>
              <a:buFont typeface="Calibri"/>
              <a:buChar char="•"/>
            </a:pPr>
            <a:r>
              <a:rPr b="0" i="0" lang="en-US" sz="1500" u="none" cap="none" strike="noStrike">
                <a:solidFill>
                  <a:srgbClr val="313131"/>
                </a:solidFill>
                <a:latin typeface="Calibri"/>
                <a:ea typeface="Calibri"/>
                <a:cs typeface="Calibri"/>
                <a:sym typeface="Calibri"/>
              </a:rPr>
              <a:t>Regulating these kind of sellers can make more sellers to become eligible for Buy Box deals and establish a better quality of Sales.</a:t>
            </a:r>
            <a:endParaRPr b="0" i="0" sz="1500" u="none" cap="none" strike="noStrike">
              <a:solidFill>
                <a:srgbClr val="313131"/>
              </a:solidFill>
              <a:latin typeface="Calibri"/>
              <a:ea typeface="Calibri"/>
              <a:cs typeface="Calibri"/>
              <a:sym typeface="Calibri"/>
            </a:endParaRPr>
          </a:p>
        </p:txBody>
      </p:sp>
      <p:sp>
        <p:nvSpPr>
          <p:cNvPr id="206" name="Google Shape;206;g13407d289ed_3_1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07" name="Google Shape;207;g13407d289ed_3_116"/>
          <p:cNvSpPr txBox="1"/>
          <p:nvPr/>
        </p:nvSpPr>
        <p:spPr>
          <a:xfrm>
            <a:off x="5463213" y="786650"/>
            <a:ext cx="2872500" cy="585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Calibri"/>
                <a:ea typeface="Calibri"/>
                <a:cs typeface="Calibri"/>
                <a:sym typeface="Calibri"/>
              </a:rPr>
              <a:t>COOLSHOP22’s Behaviour Across Offer Strength</a:t>
            </a:r>
            <a:endParaRPr b="1" i="0" sz="1300" u="none" cap="none" strike="noStrike">
              <a:solidFill>
                <a:srgbClr val="000000"/>
              </a:solidFill>
              <a:latin typeface="Calibri"/>
              <a:ea typeface="Calibri"/>
              <a:cs typeface="Calibri"/>
              <a:sym typeface="Calibri"/>
            </a:endParaRPr>
          </a:p>
        </p:txBody>
      </p:sp>
      <p:pic>
        <p:nvPicPr>
          <p:cNvPr id="208" name="Google Shape;208;g13407d289ed_3_116"/>
          <p:cNvPicPr preferRelativeResize="0"/>
          <p:nvPr/>
        </p:nvPicPr>
        <p:blipFill rotWithShape="1">
          <a:blip r:embed="rId3">
            <a:alphaModFix/>
          </a:blip>
          <a:srcRect b="0" l="0" r="0" t="0"/>
          <a:stretch/>
        </p:blipFill>
        <p:spPr>
          <a:xfrm>
            <a:off x="5463200" y="1309850"/>
            <a:ext cx="2872525" cy="3779374"/>
          </a:xfrm>
          <a:prstGeom prst="rect">
            <a:avLst/>
          </a:prstGeom>
          <a:noFill/>
          <a:ln cap="flat" cmpd="sng" w="9525">
            <a:solidFill>
              <a:schemeClr val="lt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000"/>
              <a:t>Top 5 Good Sellers </a:t>
            </a:r>
            <a:endParaRPr b="1" sz="2000"/>
          </a:p>
        </p:txBody>
      </p:sp>
      <p:sp>
        <p:nvSpPr>
          <p:cNvPr id="214" name="Google Shape;214;p14"/>
          <p:cNvSpPr txBox="1"/>
          <p:nvPr/>
        </p:nvSpPr>
        <p:spPr>
          <a:xfrm>
            <a:off x="41850" y="1071950"/>
            <a:ext cx="3713700" cy="3093900"/>
          </a:xfrm>
          <a:prstGeom prst="rect">
            <a:avLst/>
          </a:prstGeom>
          <a:noFill/>
          <a:ln>
            <a:noFill/>
          </a:ln>
        </p:spPr>
        <p:txBody>
          <a:bodyPr anchorCtr="0" anchor="t" bIns="45700" lIns="91425" spcFirstLastPara="1" rIns="91425" wrap="square" tIns="45700">
            <a:spAutoFit/>
          </a:bodyPr>
          <a:lstStyle/>
          <a:p>
            <a:pPr indent="-323850" lvl="0" marL="457200" marR="0" rtl="0" algn="l">
              <a:lnSpc>
                <a:spcPct val="100000"/>
              </a:lnSpc>
              <a:spcBef>
                <a:spcPts val="0"/>
              </a:spcBef>
              <a:spcAft>
                <a:spcPts val="0"/>
              </a:spcAft>
              <a:buClr>
                <a:srgbClr val="3E3E3E"/>
              </a:buClr>
              <a:buSzPts val="1500"/>
              <a:buFont typeface="Calibri"/>
              <a:buChar char="●"/>
            </a:pPr>
            <a:r>
              <a:rPr b="0" i="0" lang="en-US" sz="1500" u="none" cap="none" strike="noStrike">
                <a:solidFill>
                  <a:srgbClr val="3E3E3E"/>
                </a:solidFill>
                <a:latin typeface="Calibri"/>
                <a:ea typeface="Calibri"/>
                <a:cs typeface="Calibri"/>
                <a:sym typeface="Calibri"/>
              </a:rPr>
              <a:t>These 5 sellers across all brands having higher proportion of sales through Healthy offers.</a:t>
            </a:r>
            <a:endParaRPr b="0" i="0" sz="1500" u="none" cap="none" strike="noStrike">
              <a:solidFill>
                <a:srgbClr val="3E3E3E"/>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3E3E3E"/>
              </a:solidFill>
              <a:latin typeface="Calibri"/>
              <a:ea typeface="Calibri"/>
              <a:cs typeface="Calibri"/>
              <a:sym typeface="Calibri"/>
            </a:endParaRPr>
          </a:p>
          <a:p>
            <a:pPr indent="-323850" lvl="0" marL="457200" marR="0" rtl="0" algn="l">
              <a:lnSpc>
                <a:spcPct val="100000"/>
              </a:lnSpc>
              <a:spcBef>
                <a:spcPts val="0"/>
              </a:spcBef>
              <a:spcAft>
                <a:spcPts val="0"/>
              </a:spcAft>
              <a:buClr>
                <a:srgbClr val="3E3E3E"/>
              </a:buClr>
              <a:buSzPts val="1500"/>
              <a:buFont typeface="Calibri"/>
              <a:buChar char="●"/>
            </a:pPr>
            <a:r>
              <a:rPr b="0" i="0" lang="en-US" sz="1500" u="none" cap="none" strike="noStrike">
                <a:solidFill>
                  <a:srgbClr val="3E3E3E"/>
                </a:solidFill>
                <a:latin typeface="Calibri"/>
                <a:ea typeface="Calibri"/>
                <a:cs typeface="Calibri"/>
                <a:sym typeface="Calibri"/>
              </a:rPr>
              <a:t>Toolmarts made nearly 99% of total sales from Healthy offers.</a:t>
            </a:r>
            <a:endParaRPr b="0" i="0" sz="1500" u="none" cap="none" strike="noStrike">
              <a:solidFill>
                <a:srgbClr val="3E3E3E"/>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3E3E3E"/>
              </a:solidFill>
              <a:latin typeface="Calibri"/>
              <a:ea typeface="Calibri"/>
              <a:cs typeface="Calibri"/>
              <a:sym typeface="Calibri"/>
            </a:endParaRPr>
          </a:p>
          <a:p>
            <a:pPr indent="-323850" lvl="0" marL="457200" marR="0" rtl="0" algn="l">
              <a:lnSpc>
                <a:spcPct val="100000"/>
              </a:lnSpc>
              <a:spcBef>
                <a:spcPts val="0"/>
              </a:spcBef>
              <a:spcAft>
                <a:spcPts val="0"/>
              </a:spcAft>
              <a:buClr>
                <a:srgbClr val="3E3E3E"/>
              </a:buClr>
              <a:buSzPts val="1500"/>
              <a:buFont typeface="Calibri"/>
              <a:buChar char="●"/>
            </a:pPr>
            <a:r>
              <a:rPr b="0" i="0" lang="en-US" sz="1500" u="none" cap="none" strike="noStrike">
                <a:solidFill>
                  <a:srgbClr val="3E3E3E"/>
                </a:solidFill>
                <a:latin typeface="Calibri"/>
                <a:ea typeface="Calibri"/>
                <a:cs typeface="Calibri"/>
                <a:sym typeface="Calibri"/>
              </a:rPr>
              <a:t>These sellers engage in more number of competitive sales, do not vary their base price as often as the poor sellers. </a:t>
            </a:r>
            <a:endParaRPr b="0" i="0" sz="1500" u="none" cap="none" strike="noStrike">
              <a:solidFill>
                <a:srgbClr val="3E3E3E"/>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3E3E3E"/>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200"/>
              <a:buFont typeface="Calibri"/>
              <a:buNone/>
            </a:pPr>
            <a:r>
              <a:t/>
            </a:r>
            <a:endParaRPr b="0" i="0" sz="1500" u="none" cap="none" strike="noStrike">
              <a:solidFill>
                <a:srgbClr val="3E3E3E"/>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050"/>
              <a:buFont typeface="Arial"/>
              <a:buNone/>
            </a:pPr>
            <a:r>
              <a:t/>
            </a:r>
            <a:endParaRPr b="0" i="0" sz="1500" u="none" cap="none" strike="noStrike">
              <a:solidFill>
                <a:srgbClr val="3E3E3E"/>
              </a:solidFill>
              <a:latin typeface="Calibri"/>
              <a:ea typeface="Calibri"/>
              <a:cs typeface="Calibri"/>
              <a:sym typeface="Calibri"/>
            </a:endParaRPr>
          </a:p>
        </p:txBody>
      </p:sp>
      <p:sp>
        <p:nvSpPr>
          <p:cNvPr id="215" name="Google Shape;215;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16" name="Google Shape;216;p14"/>
          <p:cNvPicPr preferRelativeResize="0"/>
          <p:nvPr/>
        </p:nvPicPr>
        <p:blipFill rotWithShape="1">
          <a:blip r:embed="rId3">
            <a:alphaModFix/>
          </a:blip>
          <a:srcRect b="0" l="0" r="0" t="0"/>
          <a:stretch/>
        </p:blipFill>
        <p:spPr>
          <a:xfrm>
            <a:off x="3994350" y="1272199"/>
            <a:ext cx="4736725" cy="3597725"/>
          </a:xfrm>
          <a:prstGeom prst="rect">
            <a:avLst/>
          </a:prstGeom>
          <a:noFill/>
          <a:ln cap="flat" cmpd="sng" w="9525">
            <a:solidFill>
              <a:schemeClr val="lt2"/>
            </a:solidFill>
            <a:prstDash val="solid"/>
            <a:round/>
            <a:headEnd len="sm" w="sm" type="none"/>
            <a:tailEnd len="sm" w="sm" type="none"/>
          </a:ln>
        </p:spPr>
      </p:pic>
      <p:sp>
        <p:nvSpPr>
          <p:cNvPr id="217" name="Google Shape;217;p14"/>
          <p:cNvSpPr txBox="1"/>
          <p:nvPr/>
        </p:nvSpPr>
        <p:spPr>
          <a:xfrm>
            <a:off x="3994350" y="811200"/>
            <a:ext cx="4736700" cy="384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Calibri"/>
                <a:ea typeface="Calibri"/>
                <a:cs typeface="Calibri"/>
                <a:sym typeface="Calibri"/>
              </a:rPr>
              <a:t>Top 5 Good Sellers that engage in more number of Healthy Sales</a:t>
            </a:r>
            <a:endParaRPr b="1" i="0" sz="13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1"/>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000"/>
              <a:t>TOOLMARTS’s Behaviour with Offer Strength</a:t>
            </a:r>
            <a:endParaRPr b="1" sz="2000"/>
          </a:p>
        </p:txBody>
      </p:sp>
      <p:sp>
        <p:nvSpPr>
          <p:cNvPr id="223" name="Google Shape;223;p11"/>
          <p:cNvSpPr txBox="1"/>
          <p:nvPr/>
        </p:nvSpPr>
        <p:spPr>
          <a:xfrm>
            <a:off x="280125" y="1012051"/>
            <a:ext cx="4139700" cy="355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313131"/>
              </a:solidFill>
              <a:latin typeface="Calibri"/>
              <a:ea typeface="Calibri"/>
              <a:cs typeface="Calibri"/>
              <a:sym typeface="Calibri"/>
            </a:endParaRPr>
          </a:p>
          <a:p>
            <a:pPr indent="-285750" lvl="0" marL="285750" marR="0" rtl="0" algn="l">
              <a:lnSpc>
                <a:spcPct val="100000"/>
              </a:lnSpc>
              <a:spcBef>
                <a:spcPts val="0"/>
              </a:spcBef>
              <a:spcAft>
                <a:spcPts val="0"/>
              </a:spcAft>
              <a:buClr>
                <a:srgbClr val="313131"/>
              </a:buClr>
              <a:buSzPts val="1500"/>
              <a:buFont typeface="Calibri"/>
              <a:buChar char="•"/>
            </a:pPr>
            <a:r>
              <a:rPr b="0" i="0" lang="en-US" sz="1500" u="none" cap="none" strike="noStrike">
                <a:solidFill>
                  <a:srgbClr val="313131"/>
                </a:solidFill>
                <a:latin typeface="Calibri"/>
                <a:ea typeface="Calibri"/>
                <a:cs typeface="Calibri"/>
                <a:sym typeface="Calibri"/>
              </a:rPr>
              <a:t>While competitive deals are lesser than non-competitive deals, the % variation is better.</a:t>
            </a:r>
            <a:endParaRPr b="0" i="0" sz="1500" u="none" cap="none" strike="noStrike">
              <a:solidFill>
                <a:srgbClr val="31313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313131"/>
              </a:solidFill>
              <a:latin typeface="Calibri"/>
              <a:ea typeface="Calibri"/>
              <a:cs typeface="Calibri"/>
              <a:sym typeface="Calibri"/>
            </a:endParaRPr>
          </a:p>
          <a:p>
            <a:pPr indent="-285750" lvl="0" marL="285750" marR="0" rtl="0" algn="l">
              <a:lnSpc>
                <a:spcPct val="100000"/>
              </a:lnSpc>
              <a:spcBef>
                <a:spcPts val="0"/>
              </a:spcBef>
              <a:spcAft>
                <a:spcPts val="0"/>
              </a:spcAft>
              <a:buClr>
                <a:srgbClr val="313131"/>
              </a:buClr>
              <a:buSzPts val="1500"/>
              <a:buFont typeface="Calibri"/>
              <a:buChar char="•"/>
            </a:pPr>
            <a:r>
              <a:rPr b="0" i="0" lang="en-US" sz="1500" u="none" cap="none" strike="noStrike">
                <a:solidFill>
                  <a:srgbClr val="313131"/>
                </a:solidFill>
                <a:latin typeface="Calibri"/>
                <a:ea typeface="Calibri"/>
                <a:cs typeface="Calibri"/>
                <a:sym typeface="Calibri"/>
              </a:rPr>
              <a:t>75% approximately of total products sold by TOOLMARTS come from a non-competitive offer strength.</a:t>
            </a:r>
            <a:endParaRPr b="0" i="0" sz="1500" u="none" cap="none" strike="noStrike">
              <a:solidFill>
                <a:srgbClr val="31313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313131"/>
              </a:solidFill>
              <a:latin typeface="Calibri"/>
              <a:ea typeface="Calibri"/>
              <a:cs typeface="Calibri"/>
              <a:sym typeface="Calibri"/>
            </a:endParaRPr>
          </a:p>
          <a:p>
            <a:pPr indent="-285750" lvl="0" marL="285750" marR="0" rtl="0" algn="l">
              <a:lnSpc>
                <a:spcPct val="100000"/>
              </a:lnSpc>
              <a:spcBef>
                <a:spcPts val="0"/>
              </a:spcBef>
              <a:spcAft>
                <a:spcPts val="0"/>
              </a:spcAft>
              <a:buClr>
                <a:srgbClr val="313131"/>
              </a:buClr>
              <a:buSzPts val="1500"/>
              <a:buFont typeface="Calibri"/>
              <a:buChar char="•"/>
            </a:pPr>
            <a:r>
              <a:rPr b="0" i="0" lang="en-US" sz="1500" u="none" cap="none" strike="noStrike">
                <a:solidFill>
                  <a:srgbClr val="313131"/>
                </a:solidFill>
                <a:latin typeface="Calibri"/>
                <a:ea typeface="Calibri"/>
                <a:cs typeface="Calibri"/>
                <a:sym typeface="Calibri"/>
              </a:rPr>
              <a:t>25% is still eligible for the Buy Box .</a:t>
            </a:r>
            <a:endParaRPr b="0" i="0" sz="1500" u="none" cap="none" strike="noStrike">
              <a:solidFill>
                <a:srgbClr val="31313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313131"/>
              </a:solidFill>
              <a:latin typeface="Calibri"/>
              <a:ea typeface="Calibri"/>
              <a:cs typeface="Calibri"/>
              <a:sym typeface="Calibri"/>
            </a:endParaRPr>
          </a:p>
          <a:p>
            <a:pPr indent="-285750" lvl="0" marL="285750" marR="0" rtl="0" algn="l">
              <a:lnSpc>
                <a:spcPct val="100000"/>
              </a:lnSpc>
              <a:spcBef>
                <a:spcPts val="0"/>
              </a:spcBef>
              <a:spcAft>
                <a:spcPts val="0"/>
              </a:spcAft>
              <a:buClr>
                <a:srgbClr val="313131"/>
              </a:buClr>
              <a:buSzPts val="1500"/>
              <a:buFont typeface="Calibri"/>
              <a:buChar char="•"/>
            </a:pPr>
            <a:r>
              <a:rPr b="0" i="0" lang="en-US" sz="1500" u="none" cap="none" strike="noStrike">
                <a:solidFill>
                  <a:srgbClr val="313131"/>
                </a:solidFill>
                <a:latin typeface="Calibri"/>
                <a:ea typeface="Calibri"/>
                <a:cs typeface="Calibri"/>
                <a:sym typeface="Calibri"/>
              </a:rPr>
              <a:t>Promoting these sellers and regulating the ones who have more non-competitive deals can help with creating a better quality and ecosystem for sales.</a:t>
            </a:r>
            <a:endParaRPr b="0" i="0" sz="1500" u="none" cap="none" strike="noStrike">
              <a:solidFill>
                <a:srgbClr val="313131"/>
              </a:solidFill>
              <a:latin typeface="Calibri"/>
              <a:ea typeface="Calibri"/>
              <a:cs typeface="Calibri"/>
              <a:sym typeface="Calibri"/>
            </a:endParaRPr>
          </a:p>
        </p:txBody>
      </p:sp>
      <p:sp>
        <p:nvSpPr>
          <p:cNvPr id="224" name="Google Shape;224;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25" name="Google Shape;225;p11"/>
          <p:cNvSpPr txBox="1"/>
          <p:nvPr/>
        </p:nvSpPr>
        <p:spPr>
          <a:xfrm>
            <a:off x="4817250" y="914450"/>
            <a:ext cx="4107600" cy="384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Calibri"/>
                <a:ea typeface="Calibri"/>
                <a:cs typeface="Calibri"/>
                <a:sym typeface="Calibri"/>
              </a:rPr>
              <a:t>TOOLMARTS’s Behaviour with Offer Strength</a:t>
            </a:r>
            <a:endParaRPr b="1" i="0" sz="1300" u="none" cap="none" strike="noStrike">
              <a:solidFill>
                <a:srgbClr val="000000"/>
              </a:solidFill>
              <a:latin typeface="Calibri"/>
              <a:ea typeface="Calibri"/>
              <a:cs typeface="Calibri"/>
              <a:sym typeface="Calibri"/>
            </a:endParaRPr>
          </a:p>
        </p:txBody>
      </p:sp>
      <p:pic>
        <p:nvPicPr>
          <p:cNvPr id="226" name="Google Shape;226;p11"/>
          <p:cNvPicPr preferRelativeResize="0"/>
          <p:nvPr/>
        </p:nvPicPr>
        <p:blipFill rotWithShape="1">
          <a:blip r:embed="rId3">
            <a:alphaModFix/>
          </a:blip>
          <a:srcRect b="0" l="0" r="0" t="0"/>
          <a:stretch/>
        </p:blipFill>
        <p:spPr>
          <a:xfrm>
            <a:off x="5514460" y="1299600"/>
            <a:ext cx="2977874" cy="3601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000"/>
              <a:t>Recommendations</a:t>
            </a:r>
            <a:endParaRPr b="1" sz="2000"/>
          </a:p>
        </p:txBody>
      </p:sp>
      <p:sp>
        <p:nvSpPr>
          <p:cNvPr id="232" name="Google Shape;232;p15"/>
          <p:cNvSpPr txBox="1"/>
          <p:nvPr/>
        </p:nvSpPr>
        <p:spPr>
          <a:xfrm>
            <a:off x="182400" y="1247550"/>
            <a:ext cx="8658300" cy="3786600"/>
          </a:xfrm>
          <a:prstGeom prst="rect">
            <a:avLst/>
          </a:prstGeom>
          <a:noFill/>
          <a:ln>
            <a:noFill/>
          </a:ln>
        </p:spPr>
        <p:txBody>
          <a:bodyPr anchorCtr="0" anchor="t" bIns="45700" lIns="91425" spcFirstLastPara="1" rIns="91425" wrap="square" tIns="45700">
            <a:spAutoFit/>
          </a:bodyPr>
          <a:lstStyle/>
          <a:p>
            <a:pPr indent="-323850" lvl="0" marL="457200" marR="0" rtl="0" algn="l">
              <a:lnSpc>
                <a:spcPct val="100000"/>
              </a:lnSpc>
              <a:spcBef>
                <a:spcPts val="0"/>
              </a:spcBef>
              <a:spcAft>
                <a:spcPts val="0"/>
              </a:spcAft>
              <a:buClr>
                <a:srgbClr val="3E3E3E"/>
              </a:buClr>
              <a:buSzPts val="1500"/>
              <a:buFont typeface="Calibri"/>
              <a:buChar char="●"/>
            </a:pPr>
            <a:r>
              <a:rPr b="0" i="0" lang="en-US" sz="1500" u="none" cap="none" strike="noStrike">
                <a:solidFill>
                  <a:srgbClr val="3E3E3E"/>
                </a:solidFill>
                <a:latin typeface="Calibri"/>
                <a:ea typeface="Calibri"/>
                <a:cs typeface="Calibri"/>
                <a:sym typeface="Calibri"/>
              </a:rPr>
              <a:t>Since the model identifies offer strength as potential predictors of offer health, it is important to focus on sellers that are often engaging in non-competitive deals.</a:t>
            </a:r>
            <a:endParaRPr b="0" i="0" sz="1500" u="none" cap="none" strike="noStrike">
              <a:solidFill>
                <a:srgbClr val="3E3E3E"/>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3E3E3E"/>
              </a:solidFill>
              <a:latin typeface="Calibri"/>
              <a:ea typeface="Calibri"/>
              <a:cs typeface="Calibri"/>
              <a:sym typeface="Calibri"/>
            </a:endParaRPr>
          </a:p>
          <a:p>
            <a:pPr indent="-323850" lvl="0" marL="457200" marR="0" rtl="0" algn="l">
              <a:lnSpc>
                <a:spcPct val="100000"/>
              </a:lnSpc>
              <a:spcBef>
                <a:spcPts val="0"/>
              </a:spcBef>
              <a:spcAft>
                <a:spcPts val="0"/>
              </a:spcAft>
              <a:buClr>
                <a:srgbClr val="3E3E3E"/>
              </a:buClr>
              <a:buSzPts val="1500"/>
              <a:buFont typeface="Calibri"/>
              <a:buChar char="●"/>
            </a:pPr>
            <a:r>
              <a:rPr b="0" i="0" lang="en-US" sz="1500" u="none" cap="none" strike="noStrike">
                <a:solidFill>
                  <a:srgbClr val="3E3E3E"/>
                </a:solidFill>
                <a:latin typeface="Calibri"/>
                <a:ea typeface="Calibri"/>
                <a:cs typeface="Calibri"/>
                <a:sym typeface="Calibri"/>
              </a:rPr>
              <a:t>Regulate the non competitive sellers as this may help protect the brand health because they have been observed selling at very poor offers.</a:t>
            </a:r>
            <a:endParaRPr b="0" i="0" sz="1500" u="none" cap="none" strike="noStrike">
              <a:solidFill>
                <a:srgbClr val="3E3E3E"/>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3E3E3E"/>
              </a:solidFill>
              <a:latin typeface="Calibri"/>
              <a:ea typeface="Calibri"/>
              <a:cs typeface="Calibri"/>
              <a:sym typeface="Calibri"/>
            </a:endParaRPr>
          </a:p>
          <a:p>
            <a:pPr indent="-323850" lvl="0" marL="457200" marR="0" rtl="0" algn="l">
              <a:lnSpc>
                <a:spcPct val="100000"/>
              </a:lnSpc>
              <a:spcBef>
                <a:spcPts val="0"/>
              </a:spcBef>
              <a:spcAft>
                <a:spcPts val="0"/>
              </a:spcAft>
              <a:buClr>
                <a:srgbClr val="3E3E3E"/>
              </a:buClr>
              <a:buSzPts val="1500"/>
              <a:buFont typeface="Calibri"/>
              <a:buChar char="●"/>
            </a:pPr>
            <a:r>
              <a:rPr b="0" i="0" lang="en-US" sz="1500" u="none" cap="none" strike="noStrike">
                <a:solidFill>
                  <a:srgbClr val="3E3E3E"/>
                </a:solidFill>
                <a:latin typeface="Calibri"/>
                <a:ea typeface="Calibri"/>
                <a:cs typeface="Calibri"/>
                <a:sym typeface="Calibri"/>
              </a:rPr>
              <a:t>Brand like Bosch should be cautioned which has 95 percent unhealthy sales and this may result in brand killing.</a:t>
            </a:r>
            <a:endParaRPr b="0" i="0" sz="1500" u="none" cap="none" strike="noStrike">
              <a:solidFill>
                <a:srgbClr val="3E3E3E"/>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3E3E3E"/>
              </a:solidFill>
              <a:latin typeface="Calibri"/>
              <a:ea typeface="Calibri"/>
              <a:cs typeface="Calibri"/>
              <a:sym typeface="Calibri"/>
            </a:endParaRPr>
          </a:p>
          <a:p>
            <a:pPr indent="-323850" lvl="0" marL="45720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3E3E3E"/>
                </a:solidFill>
                <a:latin typeface="Calibri"/>
                <a:ea typeface="Calibri"/>
                <a:cs typeface="Calibri"/>
                <a:sym typeface="Calibri"/>
              </a:rPr>
              <a:t>Request to brands should be made to evaluate their seller policies to ensure that products are sold by sellers at respectable margins and value is provided to the service.</a:t>
            </a:r>
            <a:endParaRPr b="0" i="0" sz="1500" u="none" cap="none" strike="noStrike">
              <a:solidFill>
                <a:srgbClr val="3E3E3E"/>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3E3E3E"/>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200"/>
              <a:buFont typeface="Calibri"/>
              <a:buNone/>
            </a:pPr>
            <a:r>
              <a:t/>
            </a:r>
            <a:endParaRPr b="0" i="0" sz="1500" u="none" cap="none" strike="noStrike">
              <a:solidFill>
                <a:schemeClr val="accent3"/>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200"/>
              <a:buFont typeface="Calibri"/>
              <a:buNone/>
            </a:pPr>
            <a:r>
              <a:t/>
            </a:r>
            <a:endParaRPr b="0" i="0" sz="1500" u="none" cap="none" strike="noStrike">
              <a:solidFill>
                <a:srgbClr val="3E3E3E"/>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200"/>
              <a:buFont typeface="Calibri"/>
              <a:buNone/>
            </a:pPr>
            <a:r>
              <a:t/>
            </a:r>
            <a:endParaRPr b="0" i="0" sz="1500" u="none" cap="none" strike="noStrike">
              <a:solidFill>
                <a:srgbClr val="3E3E3E"/>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050"/>
              <a:buFont typeface="Arial"/>
              <a:buNone/>
            </a:pPr>
            <a:r>
              <a:t/>
            </a:r>
            <a:endParaRPr b="0" i="0" sz="1500" u="none" cap="none" strike="noStrike">
              <a:solidFill>
                <a:srgbClr val="3E3E3E"/>
              </a:solidFill>
              <a:latin typeface="Calibri"/>
              <a:ea typeface="Calibri"/>
              <a:cs typeface="Calibri"/>
              <a:sym typeface="Calibri"/>
            </a:endParaRPr>
          </a:p>
        </p:txBody>
      </p:sp>
      <p:sp>
        <p:nvSpPr>
          <p:cNvPr id="233" name="Google Shape;233;p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g1337307a5d4_0_3"/>
          <p:cNvPicPr preferRelativeResize="0"/>
          <p:nvPr/>
        </p:nvPicPr>
        <p:blipFill rotWithShape="1">
          <a:blip r:embed="rId3">
            <a:alphaModFix/>
          </a:blip>
          <a:srcRect b="0" l="7783" r="0" t="0"/>
          <a:stretch/>
        </p:blipFill>
        <p:spPr>
          <a:xfrm>
            <a:off x="150" y="0"/>
            <a:ext cx="9143998" cy="5143500"/>
          </a:xfrm>
          <a:prstGeom prst="rect">
            <a:avLst/>
          </a:prstGeom>
          <a:noFill/>
          <a:ln>
            <a:noFill/>
          </a:ln>
        </p:spPr>
      </p:pic>
      <p:sp>
        <p:nvSpPr>
          <p:cNvPr id="239" name="Google Shape;239;g1337307a5d4_0_3"/>
          <p:cNvSpPr txBox="1"/>
          <p:nvPr>
            <p:ph type="title"/>
          </p:nvPr>
        </p:nvSpPr>
        <p:spPr>
          <a:xfrm>
            <a:off x="247150" y="996725"/>
            <a:ext cx="8480400" cy="252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1" lang="en-US" sz="6100"/>
              <a:t>Thank You</a:t>
            </a:r>
            <a:endParaRPr sz="6100"/>
          </a:p>
        </p:txBody>
      </p:sp>
      <p:sp>
        <p:nvSpPr>
          <p:cNvPr id="240" name="Google Shape;240;g1337307a5d4_0_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g13407d289ed_3_148"/>
          <p:cNvPicPr preferRelativeResize="0"/>
          <p:nvPr/>
        </p:nvPicPr>
        <p:blipFill rotWithShape="1">
          <a:blip r:embed="rId3">
            <a:alphaModFix/>
          </a:blip>
          <a:srcRect b="0" l="7783" r="0" t="0"/>
          <a:stretch/>
        </p:blipFill>
        <p:spPr>
          <a:xfrm>
            <a:off x="150" y="0"/>
            <a:ext cx="9143998" cy="5143500"/>
          </a:xfrm>
          <a:prstGeom prst="rect">
            <a:avLst/>
          </a:prstGeom>
          <a:noFill/>
          <a:ln>
            <a:noFill/>
          </a:ln>
        </p:spPr>
      </p:pic>
      <p:sp>
        <p:nvSpPr>
          <p:cNvPr id="246" name="Google Shape;246;g13407d289ed_3_148"/>
          <p:cNvSpPr txBox="1"/>
          <p:nvPr>
            <p:ph type="title"/>
          </p:nvPr>
        </p:nvSpPr>
        <p:spPr>
          <a:xfrm>
            <a:off x="247150" y="996725"/>
            <a:ext cx="8480400" cy="252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1" lang="en-US" sz="6100"/>
              <a:t>Appendix</a:t>
            </a:r>
            <a:endParaRPr sz="6100"/>
          </a:p>
        </p:txBody>
      </p:sp>
      <p:sp>
        <p:nvSpPr>
          <p:cNvPr id="247" name="Google Shape;247;g13407d289ed_3_14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3407d289ed_3_15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000"/>
              <a:t>Top 10 Sellers with More Sales From Poor Offers </a:t>
            </a:r>
            <a:endParaRPr b="1" sz="2000"/>
          </a:p>
        </p:txBody>
      </p:sp>
      <p:sp>
        <p:nvSpPr>
          <p:cNvPr id="253" name="Google Shape;253;g13407d289ed_3_15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54" name="Google Shape;254;g13407d289ed_3_156"/>
          <p:cNvPicPr preferRelativeResize="0"/>
          <p:nvPr/>
        </p:nvPicPr>
        <p:blipFill rotWithShape="1">
          <a:blip r:embed="rId3">
            <a:alphaModFix/>
          </a:blip>
          <a:srcRect b="0" l="0" r="0" t="0"/>
          <a:stretch/>
        </p:blipFill>
        <p:spPr>
          <a:xfrm>
            <a:off x="724600" y="797175"/>
            <a:ext cx="6878847" cy="4219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ph type="title"/>
          </p:nvPr>
        </p:nvSpPr>
        <p:spPr>
          <a:xfrm>
            <a:off x="94026" y="522850"/>
            <a:ext cx="3093600" cy="953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2000"/>
              <a:t>Table of Contents</a:t>
            </a:r>
            <a:endParaRPr b="1" sz="2000"/>
          </a:p>
        </p:txBody>
      </p:sp>
      <p:pic>
        <p:nvPicPr>
          <p:cNvPr descr="An open book" id="76" name="Google Shape;76;p2"/>
          <p:cNvPicPr preferRelativeResize="0"/>
          <p:nvPr/>
        </p:nvPicPr>
        <p:blipFill rotWithShape="1">
          <a:blip r:embed="rId3">
            <a:alphaModFix/>
          </a:blip>
          <a:srcRect b="0" l="0" r="0" t="0"/>
          <a:stretch/>
        </p:blipFill>
        <p:spPr>
          <a:xfrm>
            <a:off x="245225" y="1433945"/>
            <a:ext cx="2609157" cy="2609157"/>
          </a:xfrm>
          <a:prstGeom prst="rect">
            <a:avLst/>
          </a:prstGeom>
          <a:noFill/>
          <a:ln>
            <a:noFill/>
          </a:ln>
        </p:spPr>
      </p:pic>
      <p:sp>
        <p:nvSpPr>
          <p:cNvPr id="77" name="Google Shape;77;p2"/>
          <p:cNvSpPr txBox="1"/>
          <p:nvPr/>
        </p:nvSpPr>
        <p:spPr>
          <a:xfrm>
            <a:off x="3420687" y="522850"/>
            <a:ext cx="5569500" cy="40944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000000"/>
              </a:buClr>
              <a:buSzPts val="2000"/>
              <a:buFont typeface="Calibri"/>
              <a:buAutoNum type="arabicPeriod"/>
            </a:pPr>
            <a:r>
              <a:rPr b="1" i="0" lang="en-US" sz="2000" u="none" cap="none" strike="noStrike">
                <a:solidFill>
                  <a:srgbClr val="393939"/>
                </a:solidFill>
                <a:latin typeface="Calibri"/>
                <a:ea typeface="Calibri"/>
                <a:cs typeface="Calibri"/>
                <a:sym typeface="Calibri"/>
              </a:rPr>
              <a:t>Business Problem </a:t>
            </a:r>
            <a:endParaRPr b="1" i="0" sz="2000" u="none" cap="none" strike="noStrike">
              <a:solidFill>
                <a:srgbClr val="393939"/>
              </a:solidFill>
              <a:latin typeface="Calibri"/>
              <a:ea typeface="Calibri"/>
              <a:cs typeface="Calibri"/>
              <a:sym typeface="Calibri"/>
            </a:endParaRPr>
          </a:p>
          <a:p>
            <a:pPr indent="-330200" lvl="0" marL="9144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393939"/>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AutoNum type="arabicPeriod"/>
            </a:pPr>
            <a:r>
              <a:rPr b="1" i="0" lang="en-US" sz="2000" u="none" cap="none" strike="noStrike">
                <a:solidFill>
                  <a:srgbClr val="393939"/>
                </a:solidFill>
                <a:latin typeface="Calibri"/>
                <a:ea typeface="Calibri"/>
                <a:cs typeface="Calibri"/>
                <a:sym typeface="Calibri"/>
              </a:rPr>
              <a:t>Approach  </a:t>
            </a:r>
            <a:endParaRPr b="1" i="0" sz="2000" u="none" cap="none" strike="noStrike">
              <a:solidFill>
                <a:srgbClr val="000000"/>
              </a:solidFill>
              <a:latin typeface="Calibri"/>
              <a:ea typeface="Calibri"/>
              <a:cs typeface="Calibri"/>
              <a:sym typeface="Calibri"/>
            </a:endParaRPr>
          </a:p>
          <a:p>
            <a:pPr indent="-330200" lvl="0" marL="9144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393939"/>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AutoNum type="arabicPeriod"/>
            </a:pPr>
            <a:r>
              <a:rPr b="1" i="0" lang="en-US" sz="2000" u="none" cap="none" strike="noStrike">
                <a:solidFill>
                  <a:srgbClr val="393939"/>
                </a:solidFill>
                <a:latin typeface="Calibri"/>
                <a:ea typeface="Calibri"/>
                <a:cs typeface="Calibri"/>
                <a:sym typeface="Calibri"/>
              </a:rPr>
              <a:t>Methodology</a:t>
            </a:r>
            <a:endParaRPr b="1" i="0" sz="2000" u="none" cap="none" strike="noStrike">
              <a:solidFill>
                <a:srgbClr val="000000"/>
              </a:solidFill>
              <a:latin typeface="Calibri"/>
              <a:ea typeface="Calibri"/>
              <a:cs typeface="Calibri"/>
              <a:sym typeface="Calibri"/>
            </a:endParaRPr>
          </a:p>
          <a:p>
            <a:pPr indent="-330200" lvl="0" marL="9144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393939"/>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AutoNum type="arabicPeriod"/>
            </a:pPr>
            <a:r>
              <a:rPr b="1" i="0" lang="en-US" sz="2000" u="none" cap="none" strike="noStrike">
                <a:solidFill>
                  <a:srgbClr val="393939"/>
                </a:solidFill>
                <a:latin typeface="Calibri"/>
                <a:ea typeface="Calibri"/>
                <a:cs typeface="Calibri"/>
                <a:sym typeface="Calibri"/>
              </a:rPr>
              <a:t>Data Modeling</a:t>
            </a:r>
            <a:endParaRPr b="1" i="0" sz="2000" u="none" cap="none" strike="noStrike">
              <a:solidFill>
                <a:srgbClr val="000000"/>
              </a:solidFill>
              <a:latin typeface="Calibri"/>
              <a:ea typeface="Calibri"/>
              <a:cs typeface="Calibri"/>
              <a:sym typeface="Calibri"/>
            </a:endParaRPr>
          </a:p>
          <a:p>
            <a:pPr indent="-330200" lvl="0" marL="9144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393939"/>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AutoNum type="arabicPeriod"/>
            </a:pPr>
            <a:r>
              <a:rPr b="1" i="0" lang="en-US" sz="2000" u="none" cap="none" strike="noStrike">
                <a:solidFill>
                  <a:srgbClr val="393939"/>
                </a:solidFill>
                <a:latin typeface="Calibri"/>
                <a:ea typeface="Calibri"/>
                <a:cs typeface="Calibri"/>
                <a:sym typeface="Calibri"/>
              </a:rPr>
              <a:t>Results &amp; Insights</a:t>
            </a:r>
            <a:r>
              <a:rPr b="1" i="0" lang="en-US" sz="2000" u="none" cap="none" strike="noStrike">
                <a:solidFill>
                  <a:schemeClr val="accent3"/>
                </a:solidFill>
                <a:latin typeface="Calibri"/>
                <a:ea typeface="Calibri"/>
                <a:cs typeface="Calibri"/>
                <a:sym typeface="Calibri"/>
              </a:rPr>
              <a:t> </a:t>
            </a:r>
            <a:endParaRPr b="1" i="0" sz="2000" u="none" cap="none" strike="noStrike">
              <a:solidFill>
                <a:srgbClr val="000000"/>
              </a:solidFill>
              <a:latin typeface="Calibri"/>
              <a:ea typeface="Calibri"/>
              <a:cs typeface="Calibri"/>
              <a:sym typeface="Calibri"/>
            </a:endParaRPr>
          </a:p>
          <a:p>
            <a:pPr indent="-330200" lvl="0" marL="9144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393939"/>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AutoNum type="arabicPeriod"/>
            </a:pPr>
            <a:r>
              <a:rPr b="1" i="0" lang="en-US" sz="2000" u="none" cap="none" strike="noStrike">
                <a:solidFill>
                  <a:srgbClr val="393939"/>
                </a:solidFill>
                <a:latin typeface="Calibri"/>
                <a:ea typeface="Calibri"/>
                <a:cs typeface="Calibri"/>
                <a:sym typeface="Calibri"/>
              </a:rPr>
              <a:t>Recommendations</a:t>
            </a:r>
            <a:endParaRPr b="1" i="0" sz="2000" u="none" cap="none" strike="noStrike">
              <a:solidFill>
                <a:srgbClr val="393939"/>
              </a:solidFill>
              <a:latin typeface="Calibri"/>
              <a:ea typeface="Calibri"/>
              <a:cs typeface="Calibri"/>
              <a:sym typeface="Calibri"/>
            </a:endParaRPr>
          </a:p>
          <a:p>
            <a:pPr indent="-330200" lvl="0" marL="9144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393939"/>
              </a:solidFill>
              <a:latin typeface="Calibri"/>
              <a:ea typeface="Calibri"/>
              <a:cs typeface="Calibri"/>
              <a:sym typeface="Calibri"/>
            </a:endParaRPr>
          </a:p>
          <a:p>
            <a:pPr indent="-355600" lvl="0" marL="457200" marR="0" rtl="0" algn="l">
              <a:lnSpc>
                <a:spcPct val="100000"/>
              </a:lnSpc>
              <a:spcBef>
                <a:spcPts val="0"/>
              </a:spcBef>
              <a:spcAft>
                <a:spcPts val="0"/>
              </a:spcAft>
              <a:buClr>
                <a:srgbClr val="393939"/>
              </a:buClr>
              <a:buSzPts val="2000"/>
              <a:buFont typeface="Calibri"/>
              <a:buAutoNum type="arabicPeriod"/>
            </a:pPr>
            <a:r>
              <a:rPr b="1" i="0" lang="en-US" sz="2000" u="none" cap="none" strike="noStrike">
                <a:solidFill>
                  <a:srgbClr val="393939"/>
                </a:solidFill>
                <a:latin typeface="Calibri"/>
                <a:ea typeface="Calibri"/>
                <a:cs typeface="Calibri"/>
                <a:sym typeface="Calibri"/>
              </a:rPr>
              <a:t>Appendix</a:t>
            </a:r>
            <a:endParaRPr b="1" i="0" sz="2000" u="none" cap="none" strike="noStrike">
              <a:solidFill>
                <a:srgbClr val="393939"/>
              </a:solidFill>
              <a:latin typeface="Calibri"/>
              <a:ea typeface="Calibri"/>
              <a:cs typeface="Calibri"/>
              <a:sym typeface="Calibri"/>
            </a:endParaRPr>
          </a:p>
        </p:txBody>
      </p:sp>
      <p:sp>
        <p:nvSpPr>
          <p:cNvPr id="78" name="Google Shape;78;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3407d289ed_3_16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000"/>
              <a:t>Top 10 Sellers with More Sales From Good Offers </a:t>
            </a:r>
            <a:endParaRPr b="1" sz="2000"/>
          </a:p>
        </p:txBody>
      </p:sp>
      <p:sp>
        <p:nvSpPr>
          <p:cNvPr id="260" name="Google Shape;260;g13407d289ed_3_16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61" name="Google Shape;261;g13407d289ed_3_165"/>
          <p:cNvPicPr preferRelativeResize="0"/>
          <p:nvPr/>
        </p:nvPicPr>
        <p:blipFill rotWithShape="1">
          <a:blip r:embed="rId3">
            <a:alphaModFix/>
          </a:blip>
          <a:srcRect b="0" l="0" r="0" t="0"/>
          <a:stretch/>
        </p:blipFill>
        <p:spPr>
          <a:xfrm>
            <a:off x="1065375" y="822900"/>
            <a:ext cx="6820967" cy="42196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000"/>
              <a:t>Business Problem</a:t>
            </a:r>
            <a:endParaRPr b="1" sz="2000"/>
          </a:p>
        </p:txBody>
      </p:sp>
      <p:sp>
        <p:nvSpPr>
          <p:cNvPr id="84" name="Google Shape;84;p3"/>
          <p:cNvSpPr/>
          <p:nvPr/>
        </p:nvSpPr>
        <p:spPr>
          <a:xfrm>
            <a:off x="438650" y="868425"/>
            <a:ext cx="8292000" cy="2103900"/>
          </a:xfrm>
          <a:prstGeom prst="rect">
            <a:avLst/>
          </a:prstGeom>
          <a:solidFill>
            <a:srgbClr val="FFFFF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Calibri"/>
                <a:ea typeface="Calibri"/>
                <a:cs typeface="Calibri"/>
                <a:sym typeface="Calibri"/>
              </a:rPr>
              <a:t>Business Case:</a:t>
            </a:r>
            <a:endParaRPr b="1" i="0" sz="15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Calibri"/>
              <a:ea typeface="Calibri"/>
              <a:cs typeface="Calibri"/>
              <a:sym typeface="Calibri"/>
            </a:endParaRPr>
          </a:p>
          <a:p>
            <a:pPr indent="0" lvl="0" marL="0" marR="0" rtl="0" algn="just">
              <a:lnSpc>
                <a:spcPct val="96000"/>
              </a:lnSpc>
              <a:spcBef>
                <a:spcPts val="0"/>
              </a:spcBef>
              <a:spcAft>
                <a:spcPts val="0"/>
              </a:spcAft>
              <a:buClr>
                <a:srgbClr val="000000"/>
              </a:buClr>
              <a:buSzPts val="1500"/>
              <a:buFont typeface="Arial"/>
              <a:buNone/>
            </a:pPr>
            <a:r>
              <a:rPr b="0" i="0" lang="en-US" sz="1500" u="none" cap="none" strike="noStrike">
                <a:solidFill>
                  <a:srgbClr val="000000"/>
                </a:solidFill>
                <a:latin typeface="Calibri"/>
                <a:ea typeface="Calibri"/>
                <a:cs typeface="Calibri"/>
                <a:sym typeface="Calibri"/>
              </a:rPr>
              <a:t>Since 50% of sales come from third party sellers, improving the brand’s integrity by regulating third party sellers can help improve business outcomes. Identifying factors that negatively impact brand’s reputation is critical as it impacts business outcomes. By leveraging data points like base price, MAP, sales etc and through statistical modeling, we can provide meaningful insights on sellers and other factors that affect business.</a:t>
            </a:r>
            <a:endParaRPr b="0" i="0" sz="1500" u="none" cap="none" strike="noStrike">
              <a:solidFill>
                <a:srgbClr val="000000"/>
              </a:solidFill>
              <a:latin typeface="Calibri"/>
              <a:ea typeface="Calibri"/>
              <a:cs typeface="Calibri"/>
              <a:sym typeface="Calibri"/>
            </a:endParaRPr>
          </a:p>
        </p:txBody>
      </p:sp>
      <p:sp>
        <p:nvSpPr>
          <p:cNvPr id="85" name="Google Shape;85;p3"/>
          <p:cNvSpPr/>
          <p:nvPr/>
        </p:nvSpPr>
        <p:spPr>
          <a:xfrm>
            <a:off x="410225" y="3126000"/>
            <a:ext cx="8320500" cy="1899300"/>
          </a:xfrm>
          <a:prstGeom prst="rect">
            <a:avLst/>
          </a:prstGeom>
          <a:solidFill>
            <a:srgbClr val="FFFFF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Calibri"/>
                <a:ea typeface="Calibri"/>
                <a:cs typeface="Calibri"/>
                <a:sym typeface="Calibri"/>
              </a:rPr>
              <a:t>Our objectives were:</a:t>
            </a:r>
            <a:endParaRPr b="1" i="0" sz="1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Calibri"/>
              <a:ea typeface="Calibri"/>
              <a:cs typeface="Calibri"/>
              <a:sym typeface="Calibri"/>
            </a:endParaRPr>
          </a:p>
          <a:p>
            <a:pPr indent="-323850" lvl="0" marL="457200" marR="0" rtl="0" algn="l">
              <a:lnSpc>
                <a:spcPct val="100000"/>
              </a:lnSpc>
              <a:spcBef>
                <a:spcPts val="0"/>
              </a:spcBef>
              <a:spcAft>
                <a:spcPts val="0"/>
              </a:spcAft>
              <a:buClr>
                <a:srgbClr val="000000"/>
              </a:buClr>
              <a:buSzPts val="1500"/>
              <a:buFont typeface="Calibri"/>
              <a:buAutoNum type="arabicPeriod"/>
            </a:pPr>
            <a:r>
              <a:rPr b="0" i="0" lang="en-US" sz="1500" u="none" cap="none" strike="noStrike">
                <a:solidFill>
                  <a:srgbClr val="000000"/>
                </a:solidFill>
                <a:latin typeface="Calibri"/>
                <a:ea typeface="Calibri"/>
                <a:cs typeface="Calibri"/>
                <a:sym typeface="Calibri"/>
              </a:rPr>
              <a:t>To track the brand’s health by flagging sellers that constantly fluctuate the MSRP of products.</a:t>
            </a:r>
            <a:endParaRPr b="0" i="0" sz="1500" u="none" cap="none" strike="noStrike">
              <a:solidFill>
                <a:srgbClr val="000000"/>
              </a:solidFill>
              <a:latin typeface="Calibri"/>
              <a:ea typeface="Calibri"/>
              <a:cs typeface="Calibri"/>
              <a:sym typeface="Calibri"/>
            </a:endParaRPr>
          </a:p>
          <a:p>
            <a:pPr indent="-323850" lvl="0" marL="457200" marR="0" rtl="0" algn="l">
              <a:lnSpc>
                <a:spcPct val="100000"/>
              </a:lnSpc>
              <a:spcBef>
                <a:spcPts val="0"/>
              </a:spcBef>
              <a:spcAft>
                <a:spcPts val="0"/>
              </a:spcAft>
              <a:buClr>
                <a:srgbClr val="000000"/>
              </a:buClr>
              <a:buSzPts val="1500"/>
              <a:buFont typeface="Calibri"/>
              <a:buAutoNum type="arabicPeriod"/>
            </a:pPr>
            <a:r>
              <a:rPr b="0" i="0" lang="en-US" sz="1500" u="none" cap="none" strike="noStrike">
                <a:solidFill>
                  <a:srgbClr val="000000"/>
                </a:solidFill>
                <a:latin typeface="Calibri"/>
                <a:ea typeface="Calibri"/>
                <a:cs typeface="Calibri"/>
                <a:sym typeface="Calibri"/>
              </a:rPr>
              <a:t>To build a predictive model that will flag offers that are potentially harming a brand’s value.</a:t>
            </a:r>
            <a:endParaRPr b="0" i="0" sz="1500" u="none" cap="none" strike="noStrike">
              <a:solidFill>
                <a:srgbClr val="000000"/>
              </a:solidFill>
              <a:latin typeface="Calibri"/>
              <a:ea typeface="Calibri"/>
              <a:cs typeface="Calibri"/>
              <a:sym typeface="Calibri"/>
            </a:endParaRPr>
          </a:p>
          <a:p>
            <a:pPr indent="-323850" lvl="0" marL="457200" marR="0" rtl="0" algn="l">
              <a:lnSpc>
                <a:spcPct val="100000"/>
              </a:lnSpc>
              <a:spcBef>
                <a:spcPts val="0"/>
              </a:spcBef>
              <a:spcAft>
                <a:spcPts val="0"/>
              </a:spcAft>
              <a:buClr>
                <a:srgbClr val="000000"/>
              </a:buClr>
              <a:buSzPts val="1500"/>
              <a:buFont typeface="Calibri"/>
              <a:buAutoNum type="arabicPeriod"/>
            </a:pPr>
            <a:r>
              <a:rPr b="0" i="0" lang="en-US" sz="1500" u="none" cap="none" strike="noStrike">
                <a:solidFill>
                  <a:srgbClr val="000000"/>
                </a:solidFill>
                <a:latin typeface="Calibri"/>
                <a:ea typeface="Calibri"/>
                <a:cs typeface="Calibri"/>
                <a:sym typeface="Calibri"/>
              </a:rPr>
              <a:t>To identify sellers that engage in mostly unhealthy offers.</a:t>
            </a:r>
            <a:endParaRPr b="0" i="0" sz="1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86" name="Google Shape;86;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000"/>
              <a:t>Approach – Flagging the unhealthy offers</a:t>
            </a:r>
            <a:endParaRPr b="1" sz="2000"/>
          </a:p>
        </p:txBody>
      </p:sp>
      <p:sp>
        <p:nvSpPr>
          <p:cNvPr id="92" name="Google Shape;92;p4"/>
          <p:cNvSpPr txBox="1"/>
          <p:nvPr/>
        </p:nvSpPr>
        <p:spPr>
          <a:xfrm>
            <a:off x="341600" y="1017525"/>
            <a:ext cx="3717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Calibri"/>
                <a:ea typeface="Calibri"/>
                <a:cs typeface="Calibri"/>
                <a:sym typeface="Calibri"/>
              </a:rPr>
              <a:t>Approach</a:t>
            </a:r>
            <a:endParaRPr b="1" i="0" sz="1500" u="none" cap="none" strike="noStrike">
              <a:solidFill>
                <a:srgbClr val="000000"/>
              </a:solidFill>
              <a:latin typeface="Calibri"/>
              <a:ea typeface="Calibri"/>
              <a:cs typeface="Calibri"/>
              <a:sym typeface="Calibri"/>
            </a:endParaRPr>
          </a:p>
        </p:txBody>
      </p:sp>
      <p:sp>
        <p:nvSpPr>
          <p:cNvPr id="93" name="Google Shape;93;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94" name="Google Shape;94;p4"/>
          <p:cNvPicPr preferRelativeResize="0"/>
          <p:nvPr/>
        </p:nvPicPr>
        <p:blipFill rotWithShape="1">
          <a:blip r:embed="rId3">
            <a:alphaModFix/>
          </a:blip>
          <a:srcRect b="0" l="0" r="0" t="0"/>
          <a:stretch/>
        </p:blipFill>
        <p:spPr>
          <a:xfrm>
            <a:off x="53125" y="1585425"/>
            <a:ext cx="8938476" cy="202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3407d289ed_3_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000"/>
              <a:t>Methodology Slide - Predicting Unhealthy Offers </a:t>
            </a:r>
            <a:endParaRPr b="1" sz="2000"/>
          </a:p>
        </p:txBody>
      </p:sp>
      <p:grpSp>
        <p:nvGrpSpPr>
          <p:cNvPr id="100" name="Google Shape;100;g13407d289ed_3_2"/>
          <p:cNvGrpSpPr/>
          <p:nvPr/>
        </p:nvGrpSpPr>
        <p:grpSpPr>
          <a:xfrm>
            <a:off x="4255150" y="874225"/>
            <a:ext cx="3086400" cy="2759225"/>
            <a:chOff x="4526663" y="827424"/>
            <a:chExt cx="3086400" cy="2759225"/>
          </a:xfrm>
        </p:grpSpPr>
        <p:sp>
          <p:nvSpPr>
            <p:cNvPr id="101" name="Google Shape;101;g13407d289ed_3_2"/>
            <p:cNvSpPr/>
            <p:nvPr/>
          </p:nvSpPr>
          <p:spPr>
            <a:xfrm>
              <a:off x="4849302" y="3079475"/>
              <a:ext cx="1958400" cy="133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 name="Google Shape;102;g13407d289ed_3_2"/>
            <p:cNvGrpSpPr/>
            <p:nvPr/>
          </p:nvGrpSpPr>
          <p:grpSpPr>
            <a:xfrm>
              <a:off x="4526663" y="827424"/>
              <a:ext cx="3086400" cy="2759225"/>
              <a:chOff x="4526663" y="827424"/>
              <a:chExt cx="3086400" cy="2759225"/>
            </a:xfrm>
          </p:grpSpPr>
          <p:grpSp>
            <p:nvGrpSpPr>
              <p:cNvPr id="103" name="Google Shape;103;g13407d289ed_3_2"/>
              <p:cNvGrpSpPr/>
              <p:nvPr/>
            </p:nvGrpSpPr>
            <p:grpSpPr>
              <a:xfrm>
                <a:off x="4808316" y="2800065"/>
                <a:ext cx="92400" cy="411825"/>
                <a:chOff x="845575" y="2563700"/>
                <a:chExt cx="92400" cy="411825"/>
              </a:xfrm>
            </p:grpSpPr>
            <p:cxnSp>
              <p:nvCxnSpPr>
                <p:cNvPr id="104" name="Google Shape;104;g13407d289ed_3_2"/>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05" name="Google Shape;105;g13407d289ed_3_2"/>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g13407d289ed_3_2"/>
              <p:cNvSpPr txBox="1"/>
              <p:nvPr/>
            </p:nvSpPr>
            <p:spPr>
              <a:xfrm>
                <a:off x="4526674" y="3215249"/>
                <a:ext cx="9363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200"/>
                  <a:buFont typeface="Arial"/>
                  <a:buNone/>
                </a:pPr>
                <a:r>
                  <a:rPr b="1" i="0" lang="en-US" sz="1200" u="none" cap="none" strike="noStrike">
                    <a:solidFill>
                      <a:srgbClr val="000000"/>
                    </a:solidFill>
                    <a:latin typeface="Roboto"/>
                    <a:ea typeface="Roboto"/>
                    <a:cs typeface="Roboto"/>
                    <a:sym typeface="Roboto"/>
                  </a:rPr>
                  <a:t>Step 3</a:t>
                </a:r>
                <a:endParaRPr b="1" i="0" sz="1200" u="none" cap="none" strike="noStrike">
                  <a:solidFill>
                    <a:srgbClr val="000000"/>
                  </a:solidFill>
                  <a:latin typeface="Roboto"/>
                  <a:ea typeface="Roboto"/>
                  <a:cs typeface="Roboto"/>
                  <a:sym typeface="Roboto"/>
                </a:endParaRPr>
              </a:p>
            </p:txBody>
          </p:sp>
          <p:sp>
            <p:nvSpPr>
              <p:cNvPr id="107" name="Google Shape;107;g13407d289ed_3_2"/>
              <p:cNvSpPr txBox="1"/>
              <p:nvPr/>
            </p:nvSpPr>
            <p:spPr>
              <a:xfrm>
                <a:off x="4526663" y="827424"/>
                <a:ext cx="3086400" cy="19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500" u="sng" cap="none" strike="noStrike">
                    <a:solidFill>
                      <a:srgbClr val="000000"/>
                    </a:solidFill>
                    <a:latin typeface="Calibri"/>
                    <a:ea typeface="Calibri"/>
                    <a:cs typeface="Calibri"/>
                    <a:sym typeface="Calibri"/>
                  </a:rPr>
                  <a:t>Build Model</a:t>
                </a:r>
                <a:endParaRPr b="1" i="0" sz="1500" u="sng" cap="none" strike="noStrike">
                  <a:solidFill>
                    <a:srgbClr val="000000"/>
                  </a:solidFill>
                  <a:latin typeface="Calibri"/>
                  <a:ea typeface="Calibri"/>
                  <a:cs typeface="Calibri"/>
                  <a:sym typeface="Calibri"/>
                </a:endParaRPr>
              </a:p>
              <a:p>
                <a:pPr indent="-323850" lvl="0" marL="457200" marR="0" rtl="0" algn="l">
                  <a:lnSpc>
                    <a:spcPct val="100000"/>
                  </a:lnSpc>
                  <a:spcBef>
                    <a:spcPts val="1600"/>
                  </a:spcBef>
                  <a:spcAft>
                    <a:spcPts val="0"/>
                  </a:spcAft>
                  <a:buClr>
                    <a:srgbClr val="000000"/>
                  </a:buClr>
                  <a:buSzPts val="1500"/>
                  <a:buFont typeface="Calibri"/>
                  <a:buAutoNum type="arabicPeriod"/>
                </a:pPr>
                <a:r>
                  <a:rPr b="1" i="0" lang="en-US" sz="1500" u="none" cap="none" strike="noStrike">
                    <a:solidFill>
                      <a:srgbClr val="000000"/>
                    </a:solidFill>
                    <a:latin typeface="Calibri"/>
                    <a:ea typeface="Calibri"/>
                    <a:cs typeface="Calibri"/>
                    <a:sym typeface="Calibri"/>
                  </a:rPr>
                  <a:t>Logistic regression and Random Forest </a:t>
                </a:r>
                <a:r>
                  <a:rPr b="0" i="0" lang="en-US" sz="1500" u="none" cap="none" strike="noStrike">
                    <a:solidFill>
                      <a:srgbClr val="000000"/>
                    </a:solidFill>
                    <a:latin typeface="Calibri"/>
                    <a:ea typeface="Calibri"/>
                    <a:cs typeface="Calibri"/>
                    <a:sym typeface="Calibri"/>
                  </a:rPr>
                  <a:t>models were built to understand relationship with Target. </a:t>
                </a:r>
                <a:endParaRPr b="0" i="0" sz="1500" u="none" cap="none" strike="noStrike">
                  <a:solidFill>
                    <a:srgbClr val="000000"/>
                  </a:solidFill>
                  <a:latin typeface="Calibri"/>
                  <a:ea typeface="Calibri"/>
                  <a:cs typeface="Calibri"/>
                  <a:sym typeface="Calibri"/>
                </a:endParaRPr>
              </a:p>
              <a:p>
                <a:pPr indent="-323850" lvl="0" marL="457200" marR="0" rtl="0" algn="l">
                  <a:lnSpc>
                    <a:spcPct val="100000"/>
                  </a:lnSpc>
                  <a:spcBef>
                    <a:spcPts val="0"/>
                  </a:spcBef>
                  <a:spcAft>
                    <a:spcPts val="0"/>
                  </a:spcAft>
                  <a:buClr>
                    <a:srgbClr val="000000"/>
                  </a:buClr>
                  <a:buSzPts val="1500"/>
                  <a:buFont typeface="Calibri"/>
                  <a:buAutoNum type="arabicPeriod"/>
                </a:pPr>
                <a:r>
                  <a:rPr b="0" i="0" lang="en-US" sz="1500" u="none" cap="none" strike="noStrike">
                    <a:solidFill>
                      <a:srgbClr val="000000"/>
                    </a:solidFill>
                    <a:latin typeface="Calibri"/>
                    <a:ea typeface="Calibri"/>
                    <a:cs typeface="Calibri"/>
                    <a:sym typeface="Calibri"/>
                  </a:rPr>
                  <a:t>Precision was metric to choose model for future modeling.</a:t>
                </a:r>
                <a:endParaRPr b="0" i="0" sz="1500" u="none" cap="none" strike="noStrike">
                  <a:solidFill>
                    <a:srgbClr val="000000"/>
                  </a:solidFill>
                  <a:latin typeface="Calibri"/>
                  <a:ea typeface="Calibri"/>
                  <a:cs typeface="Calibri"/>
                  <a:sym typeface="Calibri"/>
                </a:endParaRPr>
              </a:p>
              <a:p>
                <a:pPr indent="0" lvl="0" marL="914400" marR="0" rtl="0" algn="l">
                  <a:lnSpc>
                    <a:spcPct val="100000"/>
                  </a:lnSpc>
                  <a:spcBef>
                    <a:spcPts val="160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1600"/>
                  </a:spcBef>
                  <a:spcAft>
                    <a:spcPts val="1600"/>
                  </a:spcAft>
                  <a:buClr>
                    <a:srgbClr val="000000"/>
                  </a:buClr>
                  <a:buSzPts val="1000"/>
                  <a:buFont typeface="Arial"/>
                  <a:buNone/>
                </a:pPr>
                <a:r>
                  <a:t/>
                </a:r>
                <a:endParaRPr b="0" i="0" sz="1200" u="none" cap="none" strike="noStrike">
                  <a:solidFill>
                    <a:srgbClr val="000000"/>
                  </a:solidFill>
                  <a:latin typeface="Calibri"/>
                  <a:ea typeface="Calibri"/>
                  <a:cs typeface="Calibri"/>
                  <a:sym typeface="Calibri"/>
                </a:endParaRPr>
              </a:p>
            </p:txBody>
          </p:sp>
        </p:grpSp>
      </p:grpSp>
      <p:grpSp>
        <p:nvGrpSpPr>
          <p:cNvPr id="108" name="Google Shape;108;g13407d289ed_3_2"/>
          <p:cNvGrpSpPr/>
          <p:nvPr/>
        </p:nvGrpSpPr>
        <p:grpSpPr>
          <a:xfrm>
            <a:off x="6164298" y="2749397"/>
            <a:ext cx="2721140" cy="1735654"/>
            <a:chOff x="6435810" y="2702596"/>
            <a:chExt cx="2721140" cy="1735654"/>
          </a:xfrm>
        </p:grpSpPr>
        <p:sp>
          <p:nvSpPr>
            <p:cNvPr id="109" name="Google Shape;109;g13407d289ed_3_2"/>
            <p:cNvSpPr/>
            <p:nvPr/>
          </p:nvSpPr>
          <p:spPr>
            <a:xfrm>
              <a:off x="6807650" y="3079475"/>
              <a:ext cx="2349300" cy="133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 name="Google Shape;110;g13407d289ed_3_2"/>
            <p:cNvGrpSpPr/>
            <p:nvPr/>
          </p:nvGrpSpPr>
          <p:grpSpPr>
            <a:xfrm>
              <a:off x="6435810" y="2702596"/>
              <a:ext cx="2494563" cy="1735654"/>
              <a:chOff x="6435810" y="2702596"/>
              <a:chExt cx="2494563" cy="1735654"/>
            </a:xfrm>
          </p:grpSpPr>
          <p:grpSp>
            <p:nvGrpSpPr>
              <p:cNvPr id="111" name="Google Shape;111;g13407d289ed_3_2"/>
              <p:cNvGrpSpPr/>
              <p:nvPr/>
            </p:nvGrpSpPr>
            <p:grpSpPr>
              <a:xfrm rot="10800000">
                <a:off x="6760035" y="3079467"/>
                <a:ext cx="92400" cy="411825"/>
                <a:chOff x="2070100" y="2563700"/>
                <a:chExt cx="92400" cy="411825"/>
              </a:xfrm>
            </p:grpSpPr>
            <p:cxnSp>
              <p:nvCxnSpPr>
                <p:cNvPr id="112" name="Google Shape;112;g13407d289ed_3_2"/>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13" name="Google Shape;113;g13407d289ed_3_2"/>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 name="Google Shape;114;g13407d289ed_3_2"/>
              <p:cNvSpPr txBox="1"/>
              <p:nvPr/>
            </p:nvSpPr>
            <p:spPr>
              <a:xfrm>
                <a:off x="6435810" y="2702596"/>
                <a:ext cx="7458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200"/>
                  <a:buFont typeface="Arial"/>
                  <a:buNone/>
                </a:pPr>
                <a:r>
                  <a:rPr b="1" i="0" lang="en-US" sz="1200" u="none" cap="none" strike="noStrike">
                    <a:solidFill>
                      <a:srgbClr val="000000"/>
                    </a:solidFill>
                    <a:latin typeface="Roboto"/>
                    <a:ea typeface="Roboto"/>
                    <a:cs typeface="Roboto"/>
                    <a:sym typeface="Roboto"/>
                  </a:rPr>
                  <a:t>Step 4</a:t>
                </a:r>
                <a:endParaRPr b="1" i="0" sz="1200" u="none" cap="none" strike="noStrike">
                  <a:solidFill>
                    <a:srgbClr val="000000"/>
                  </a:solidFill>
                  <a:latin typeface="Roboto"/>
                  <a:ea typeface="Roboto"/>
                  <a:cs typeface="Roboto"/>
                  <a:sym typeface="Roboto"/>
                </a:endParaRPr>
              </a:p>
            </p:txBody>
          </p:sp>
          <p:sp>
            <p:nvSpPr>
              <p:cNvPr id="115" name="Google Shape;115;g13407d289ed_3_2"/>
              <p:cNvSpPr txBox="1"/>
              <p:nvPr/>
            </p:nvSpPr>
            <p:spPr>
              <a:xfrm>
                <a:off x="6676773" y="3494450"/>
                <a:ext cx="2253600" cy="9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500" u="sng" cap="none" strike="noStrike">
                    <a:solidFill>
                      <a:srgbClr val="000000"/>
                    </a:solidFill>
                    <a:latin typeface="Calibri"/>
                    <a:ea typeface="Calibri"/>
                    <a:cs typeface="Calibri"/>
                    <a:sym typeface="Calibri"/>
                  </a:rPr>
                  <a:t>Model Analysis</a:t>
                </a:r>
                <a:endParaRPr b="1" i="0" sz="1500" u="sng" cap="none" strike="noStrike">
                  <a:solidFill>
                    <a:srgbClr val="000000"/>
                  </a:solidFill>
                  <a:latin typeface="Calibri"/>
                  <a:ea typeface="Calibri"/>
                  <a:cs typeface="Calibri"/>
                  <a:sym typeface="Calibri"/>
                </a:endParaRPr>
              </a:p>
              <a:p>
                <a:pPr indent="0" lvl="0" marL="0" marR="0" rtl="0" algn="l">
                  <a:lnSpc>
                    <a:spcPct val="100000"/>
                  </a:lnSpc>
                  <a:spcBef>
                    <a:spcPts val="1600"/>
                  </a:spcBef>
                  <a:spcAft>
                    <a:spcPts val="1600"/>
                  </a:spcAft>
                  <a:buClr>
                    <a:srgbClr val="000000"/>
                  </a:buClr>
                  <a:buSzPts val="1000"/>
                  <a:buFont typeface="Arial"/>
                  <a:buNone/>
                </a:pPr>
                <a:r>
                  <a:rPr b="0" i="0" lang="en-US" sz="1500" u="none" cap="none" strike="noStrike">
                    <a:solidFill>
                      <a:srgbClr val="000000"/>
                    </a:solidFill>
                    <a:latin typeface="Calibri"/>
                    <a:ea typeface="Calibri"/>
                    <a:cs typeface="Calibri"/>
                    <a:sym typeface="Calibri"/>
                  </a:rPr>
                  <a:t>Each of the variables brand, seller etc were compared with offer health.</a:t>
                </a:r>
                <a:endParaRPr b="0" i="0" sz="1500" u="none" cap="none" strike="noStrike">
                  <a:solidFill>
                    <a:srgbClr val="000000"/>
                  </a:solidFill>
                  <a:latin typeface="Calibri"/>
                  <a:ea typeface="Calibri"/>
                  <a:cs typeface="Calibri"/>
                  <a:sym typeface="Calibri"/>
                </a:endParaRPr>
              </a:p>
            </p:txBody>
          </p:sp>
        </p:grpSp>
      </p:grpSp>
      <p:grpSp>
        <p:nvGrpSpPr>
          <p:cNvPr id="116" name="Google Shape;116;g13407d289ed_3_2"/>
          <p:cNvGrpSpPr/>
          <p:nvPr/>
        </p:nvGrpSpPr>
        <p:grpSpPr>
          <a:xfrm>
            <a:off x="137675" y="919812"/>
            <a:ext cx="3321600" cy="2713652"/>
            <a:chOff x="409188" y="873011"/>
            <a:chExt cx="3321600" cy="2713652"/>
          </a:xfrm>
        </p:grpSpPr>
        <p:sp>
          <p:nvSpPr>
            <p:cNvPr id="117" name="Google Shape;117;g13407d289ed_3_2"/>
            <p:cNvSpPr/>
            <p:nvPr/>
          </p:nvSpPr>
          <p:spPr>
            <a:xfrm>
              <a:off x="932600" y="3079475"/>
              <a:ext cx="1958400" cy="133500"/>
            </a:xfrm>
            <a:prstGeom prst="rect">
              <a:avLst/>
            </a:prstGeom>
            <a:solidFill>
              <a:srgbClr val="F2B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 name="Google Shape;118;g13407d289ed_3_2"/>
            <p:cNvGrpSpPr/>
            <p:nvPr/>
          </p:nvGrpSpPr>
          <p:grpSpPr>
            <a:xfrm>
              <a:off x="409188" y="873011"/>
              <a:ext cx="3321600" cy="2713652"/>
              <a:chOff x="409188" y="873011"/>
              <a:chExt cx="3321600" cy="2713652"/>
            </a:xfrm>
          </p:grpSpPr>
          <p:sp>
            <p:nvSpPr>
              <p:cNvPr id="119" name="Google Shape;119;g13407d289ed_3_2"/>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200"/>
                  <a:buFont typeface="Arial"/>
                  <a:buNone/>
                </a:pPr>
                <a:r>
                  <a:rPr b="1" i="0" lang="en-US" sz="1200" u="none" cap="none" strike="noStrike">
                    <a:solidFill>
                      <a:srgbClr val="000000"/>
                    </a:solidFill>
                    <a:latin typeface="Roboto"/>
                    <a:ea typeface="Roboto"/>
                    <a:cs typeface="Roboto"/>
                    <a:sym typeface="Roboto"/>
                  </a:rPr>
                  <a:t>Step 1</a:t>
                </a:r>
                <a:endParaRPr b="1" i="0" sz="1200" u="none" cap="none" strike="noStrike">
                  <a:solidFill>
                    <a:srgbClr val="000000"/>
                  </a:solidFill>
                  <a:latin typeface="Roboto"/>
                  <a:ea typeface="Roboto"/>
                  <a:cs typeface="Roboto"/>
                  <a:sym typeface="Roboto"/>
                </a:endParaRPr>
              </a:p>
            </p:txBody>
          </p:sp>
          <p:grpSp>
            <p:nvGrpSpPr>
              <p:cNvPr id="120" name="Google Shape;120;g13407d289ed_3_2"/>
              <p:cNvGrpSpPr/>
              <p:nvPr/>
            </p:nvGrpSpPr>
            <p:grpSpPr>
              <a:xfrm>
                <a:off x="881025" y="2800065"/>
                <a:ext cx="92400" cy="411825"/>
                <a:chOff x="845575" y="2563700"/>
                <a:chExt cx="92400" cy="411825"/>
              </a:xfrm>
            </p:grpSpPr>
            <p:cxnSp>
              <p:nvCxnSpPr>
                <p:cNvPr id="121" name="Google Shape;121;g13407d289ed_3_2"/>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22" name="Google Shape;122;g13407d289ed_3_2"/>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 name="Google Shape;123;g13407d289ed_3_2"/>
              <p:cNvSpPr txBox="1"/>
              <p:nvPr/>
            </p:nvSpPr>
            <p:spPr>
              <a:xfrm>
                <a:off x="409188" y="873011"/>
                <a:ext cx="3321600" cy="192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500" u="sng" cap="none" strike="noStrike">
                    <a:solidFill>
                      <a:srgbClr val="000000"/>
                    </a:solidFill>
                    <a:latin typeface="Calibri"/>
                    <a:ea typeface="Calibri"/>
                    <a:cs typeface="Calibri"/>
                    <a:sym typeface="Calibri"/>
                  </a:rPr>
                  <a:t>Data-Preprocessing</a:t>
                </a:r>
                <a:endParaRPr b="1" i="0" sz="15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300" u="none" cap="none" strike="noStrike">
                  <a:solidFill>
                    <a:srgbClr val="000000"/>
                  </a:solidFill>
                  <a:latin typeface="Calibri"/>
                  <a:ea typeface="Calibri"/>
                  <a:cs typeface="Calibri"/>
                  <a:sym typeface="Calibri"/>
                </a:endParaRPr>
              </a:p>
              <a:p>
                <a:pPr indent="-323850" lvl="0" marL="457200" marR="0" rtl="0" algn="l">
                  <a:lnSpc>
                    <a:spcPct val="100000"/>
                  </a:lnSpc>
                  <a:spcBef>
                    <a:spcPts val="0"/>
                  </a:spcBef>
                  <a:spcAft>
                    <a:spcPts val="0"/>
                  </a:spcAft>
                  <a:buClr>
                    <a:srgbClr val="000000"/>
                  </a:buClr>
                  <a:buSzPts val="1500"/>
                  <a:buFont typeface="Calibri"/>
                  <a:buAutoNum type="arabicPeriod"/>
                </a:pPr>
                <a:r>
                  <a:rPr b="0" i="0" lang="en-US" sz="1500" u="none" cap="none" strike="noStrike">
                    <a:solidFill>
                      <a:srgbClr val="000000"/>
                    </a:solidFill>
                    <a:latin typeface="Calibri"/>
                    <a:ea typeface="Calibri"/>
                    <a:cs typeface="Calibri"/>
                    <a:sym typeface="Calibri"/>
                  </a:rPr>
                  <a:t>Drop columns </a:t>
                </a:r>
                <a:endParaRPr b="0" i="0" sz="1500" u="none" cap="none" strike="noStrike">
                  <a:solidFill>
                    <a:srgbClr val="000000"/>
                  </a:solidFill>
                  <a:latin typeface="Calibri"/>
                  <a:ea typeface="Calibri"/>
                  <a:cs typeface="Calibri"/>
                  <a:sym typeface="Calibri"/>
                </a:endParaRPr>
              </a:p>
              <a:p>
                <a:pPr indent="-323850" lvl="0" marL="457200" marR="0" rtl="0" algn="l">
                  <a:lnSpc>
                    <a:spcPct val="100000"/>
                  </a:lnSpc>
                  <a:spcBef>
                    <a:spcPts val="0"/>
                  </a:spcBef>
                  <a:spcAft>
                    <a:spcPts val="0"/>
                  </a:spcAft>
                  <a:buClr>
                    <a:srgbClr val="000000"/>
                  </a:buClr>
                  <a:buSzPts val="1500"/>
                  <a:buFont typeface="Calibri"/>
                  <a:buAutoNum type="arabicPeriod"/>
                </a:pPr>
                <a:r>
                  <a:rPr b="0" i="0" lang="en-US" sz="1500" u="none" cap="none" strike="noStrike">
                    <a:solidFill>
                      <a:srgbClr val="000000"/>
                    </a:solidFill>
                    <a:latin typeface="Calibri"/>
                    <a:ea typeface="Calibri"/>
                    <a:cs typeface="Calibri"/>
                    <a:sym typeface="Calibri"/>
                  </a:rPr>
                  <a:t>Impute missing values </a:t>
                </a:r>
                <a:endParaRPr b="0" i="0" sz="1500" u="none" cap="none" strike="noStrike">
                  <a:solidFill>
                    <a:srgbClr val="000000"/>
                  </a:solidFill>
                  <a:latin typeface="Calibri"/>
                  <a:ea typeface="Calibri"/>
                  <a:cs typeface="Calibri"/>
                  <a:sym typeface="Calibri"/>
                </a:endParaRPr>
              </a:p>
              <a:p>
                <a:pPr indent="-323850" lvl="0" marL="457200" marR="0" rtl="0" algn="l">
                  <a:lnSpc>
                    <a:spcPct val="100000"/>
                  </a:lnSpc>
                  <a:spcBef>
                    <a:spcPts val="0"/>
                  </a:spcBef>
                  <a:spcAft>
                    <a:spcPts val="0"/>
                  </a:spcAft>
                  <a:buClr>
                    <a:srgbClr val="000000"/>
                  </a:buClr>
                  <a:buSzPts val="1500"/>
                  <a:buFont typeface="Calibri"/>
                  <a:buAutoNum type="arabicPeriod"/>
                </a:pPr>
                <a:r>
                  <a:rPr b="0" i="0" lang="en-US" sz="1500" u="none" cap="none" strike="noStrike">
                    <a:solidFill>
                      <a:srgbClr val="000000"/>
                    </a:solidFill>
                    <a:latin typeface="Calibri"/>
                    <a:ea typeface="Calibri"/>
                    <a:cs typeface="Calibri"/>
                    <a:sym typeface="Calibri"/>
                  </a:rPr>
                  <a:t>Drop rows </a:t>
                </a:r>
                <a:endParaRPr b="0" i="0" sz="1500" u="none" cap="none" strike="noStrike">
                  <a:solidFill>
                    <a:srgbClr val="000000"/>
                  </a:solidFill>
                  <a:latin typeface="Calibri"/>
                  <a:ea typeface="Calibri"/>
                  <a:cs typeface="Calibri"/>
                  <a:sym typeface="Calibri"/>
                </a:endParaRPr>
              </a:p>
              <a:p>
                <a:pPr indent="-323850" lvl="0" marL="457200" marR="0" rtl="0" algn="l">
                  <a:lnSpc>
                    <a:spcPct val="100000"/>
                  </a:lnSpc>
                  <a:spcBef>
                    <a:spcPts val="0"/>
                  </a:spcBef>
                  <a:spcAft>
                    <a:spcPts val="0"/>
                  </a:spcAft>
                  <a:buClr>
                    <a:srgbClr val="000000"/>
                  </a:buClr>
                  <a:buSzPts val="1500"/>
                  <a:buFont typeface="Calibri"/>
                  <a:buAutoNum type="arabicPeriod"/>
                </a:pPr>
                <a:r>
                  <a:rPr b="0" i="0" lang="en-US" sz="1500" u="none" cap="none" strike="noStrike">
                    <a:solidFill>
                      <a:srgbClr val="000000"/>
                    </a:solidFill>
                    <a:latin typeface="Calibri"/>
                    <a:ea typeface="Calibri"/>
                    <a:cs typeface="Calibri"/>
                    <a:sym typeface="Calibri"/>
                  </a:rPr>
                  <a:t>Convert categorical variables into numerical variables.</a:t>
                </a:r>
                <a:endParaRPr b="0" i="0" sz="1500" u="none" cap="none" strike="noStrike">
                  <a:solidFill>
                    <a:srgbClr val="000000"/>
                  </a:solidFill>
                  <a:latin typeface="Calibri"/>
                  <a:ea typeface="Calibri"/>
                  <a:cs typeface="Calibri"/>
                  <a:sym typeface="Calibri"/>
                </a:endParaRPr>
              </a:p>
            </p:txBody>
          </p:sp>
        </p:grpSp>
      </p:grpSp>
      <p:grpSp>
        <p:nvGrpSpPr>
          <p:cNvPr id="124" name="Google Shape;124;g13407d289ed_3_2"/>
          <p:cNvGrpSpPr/>
          <p:nvPr/>
        </p:nvGrpSpPr>
        <p:grpSpPr>
          <a:xfrm>
            <a:off x="1730875" y="2749406"/>
            <a:ext cx="3024403" cy="2145969"/>
            <a:chOff x="2525595" y="2702596"/>
            <a:chExt cx="2501367" cy="2145969"/>
          </a:xfrm>
        </p:grpSpPr>
        <p:sp>
          <p:nvSpPr>
            <p:cNvPr id="125" name="Google Shape;125;g13407d289ed_3_2"/>
            <p:cNvSpPr/>
            <p:nvPr/>
          </p:nvSpPr>
          <p:spPr>
            <a:xfrm>
              <a:off x="2890949" y="3079465"/>
              <a:ext cx="1984500" cy="133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 name="Google Shape;126;g13407d289ed_3_2"/>
            <p:cNvGrpSpPr/>
            <p:nvPr/>
          </p:nvGrpSpPr>
          <p:grpSpPr>
            <a:xfrm>
              <a:off x="2525595" y="2702596"/>
              <a:ext cx="2501367" cy="2145969"/>
              <a:chOff x="2525595" y="2702596"/>
              <a:chExt cx="2501367" cy="2145969"/>
            </a:xfrm>
          </p:grpSpPr>
          <p:sp>
            <p:nvSpPr>
              <p:cNvPr id="127" name="Google Shape;127;g13407d289ed_3_2"/>
              <p:cNvSpPr txBox="1"/>
              <p:nvPr/>
            </p:nvSpPr>
            <p:spPr>
              <a:xfrm>
                <a:off x="2525595" y="2702596"/>
                <a:ext cx="7458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200"/>
                  <a:buFont typeface="Arial"/>
                  <a:buNone/>
                </a:pPr>
                <a:r>
                  <a:rPr b="1" i="0" lang="en-US" sz="1200" u="none" cap="none" strike="noStrike">
                    <a:solidFill>
                      <a:srgbClr val="000000"/>
                    </a:solidFill>
                    <a:latin typeface="Roboto"/>
                    <a:ea typeface="Roboto"/>
                    <a:cs typeface="Roboto"/>
                    <a:sym typeface="Roboto"/>
                  </a:rPr>
                  <a:t>Step 2</a:t>
                </a:r>
                <a:endParaRPr b="1" i="0" sz="1200" u="none" cap="none" strike="noStrike">
                  <a:solidFill>
                    <a:srgbClr val="000000"/>
                  </a:solidFill>
                  <a:latin typeface="Roboto"/>
                  <a:ea typeface="Roboto"/>
                  <a:cs typeface="Roboto"/>
                  <a:sym typeface="Roboto"/>
                </a:endParaRPr>
              </a:p>
            </p:txBody>
          </p:sp>
          <p:grpSp>
            <p:nvGrpSpPr>
              <p:cNvPr id="128" name="Google Shape;128;g13407d289ed_3_2"/>
              <p:cNvGrpSpPr/>
              <p:nvPr/>
            </p:nvGrpSpPr>
            <p:grpSpPr>
              <a:xfrm rot="10800000">
                <a:off x="2849073" y="3079467"/>
                <a:ext cx="92400" cy="411825"/>
                <a:chOff x="2070100" y="2563700"/>
                <a:chExt cx="92400" cy="411825"/>
              </a:xfrm>
            </p:grpSpPr>
            <p:cxnSp>
              <p:nvCxnSpPr>
                <p:cNvPr id="129" name="Google Shape;129;g13407d289ed_3_2"/>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30" name="Google Shape;130;g13407d289ed_3_2"/>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g13407d289ed_3_2"/>
              <p:cNvSpPr txBox="1"/>
              <p:nvPr/>
            </p:nvSpPr>
            <p:spPr>
              <a:xfrm>
                <a:off x="2773362" y="3368965"/>
                <a:ext cx="2253600" cy="147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000000"/>
                  </a:solidFill>
                  <a:latin typeface="Calibri"/>
                  <a:ea typeface="Calibri"/>
                  <a:cs typeface="Calibri"/>
                  <a:sym typeface="Calibri"/>
                </a:endParaRPr>
              </a:p>
              <a:p>
                <a:pPr indent="0" lvl="0" marL="0" marR="0" rtl="0" algn="l">
                  <a:lnSpc>
                    <a:spcPct val="100000"/>
                  </a:lnSpc>
                  <a:spcBef>
                    <a:spcPts val="1600"/>
                  </a:spcBef>
                  <a:spcAft>
                    <a:spcPts val="0"/>
                  </a:spcAft>
                  <a:buClr>
                    <a:srgbClr val="000000"/>
                  </a:buClr>
                  <a:buSzPts val="1200"/>
                  <a:buFont typeface="Arial"/>
                  <a:buNone/>
                </a:pPr>
                <a:r>
                  <a:rPr b="1" i="0" lang="en-US" sz="1500" u="sng" cap="none" strike="noStrike">
                    <a:solidFill>
                      <a:srgbClr val="000000"/>
                    </a:solidFill>
                    <a:latin typeface="Calibri"/>
                    <a:ea typeface="Calibri"/>
                    <a:cs typeface="Calibri"/>
                    <a:sym typeface="Calibri"/>
                  </a:rPr>
                  <a:t>Create Target Variable</a:t>
                </a:r>
                <a:endParaRPr b="1" i="0" sz="1500" u="sng" cap="none" strike="noStrike">
                  <a:solidFill>
                    <a:srgbClr val="000000"/>
                  </a:solidFill>
                  <a:latin typeface="Calibri"/>
                  <a:ea typeface="Calibri"/>
                  <a:cs typeface="Calibri"/>
                  <a:sym typeface="Calibri"/>
                </a:endParaRPr>
              </a:p>
              <a:p>
                <a:pPr indent="-323850" lvl="0" marL="457200" marR="0" rtl="0" algn="l">
                  <a:lnSpc>
                    <a:spcPct val="100000"/>
                  </a:lnSpc>
                  <a:spcBef>
                    <a:spcPts val="1600"/>
                  </a:spcBef>
                  <a:spcAft>
                    <a:spcPts val="0"/>
                  </a:spcAft>
                  <a:buClr>
                    <a:srgbClr val="000000"/>
                  </a:buClr>
                  <a:buSzPts val="1500"/>
                  <a:buFont typeface="Calibri"/>
                  <a:buAutoNum type="arabicPeriod"/>
                </a:pPr>
                <a:r>
                  <a:rPr b="0" i="0" lang="en-US" sz="1500" u="none" cap="none" strike="noStrike">
                    <a:solidFill>
                      <a:srgbClr val="000000"/>
                    </a:solidFill>
                    <a:latin typeface="Calibri"/>
                    <a:ea typeface="Calibri"/>
                    <a:cs typeface="Calibri"/>
                    <a:sym typeface="Calibri"/>
                  </a:rPr>
                  <a:t>Compute the range </a:t>
                </a:r>
                <a:endParaRPr b="0" i="0" sz="1500" u="none" cap="none" strike="noStrike">
                  <a:solidFill>
                    <a:srgbClr val="000000"/>
                  </a:solidFill>
                  <a:latin typeface="Calibri"/>
                  <a:ea typeface="Calibri"/>
                  <a:cs typeface="Calibri"/>
                  <a:sym typeface="Calibri"/>
                </a:endParaRPr>
              </a:p>
              <a:p>
                <a:pPr indent="-323850" lvl="0" marL="457200" marR="0" rtl="0" algn="l">
                  <a:lnSpc>
                    <a:spcPct val="100000"/>
                  </a:lnSpc>
                  <a:spcBef>
                    <a:spcPts val="0"/>
                  </a:spcBef>
                  <a:spcAft>
                    <a:spcPts val="0"/>
                  </a:spcAft>
                  <a:buClr>
                    <a:srgbClr val="000000"/>
                  </a:buClr>
                  <a:buSzPts val="1500"/>
                  <a:buFont typeface="Calibri"/>
                  <a:buAutoNum type="arabicPeriod"/>
                </a:pPr>
                <a:r>
                  <a:rPr b="0" i="0" lang="en-US" sz="1500" u="none" cap="none" strike="noStrike">
                    <a:solidFill>
                      <a:srgbClr val="000000"/>
                    </a:solidFill>
                    <a:latin typeface="Calibri"/>
                    <a:ea typeface="Calibri"/>
                    <a:cs typeface="Calibri"/>
                    <a:sym typeface="Calibri"/>
                  </a:rPr>
                  <a:t>Compare it with median of range</a:t>
                </a:r>
                <a:endParaRPr b="0" i="0" sz="1500" u="none" cap="none" strike="noStrike">
                  <a:solidFill>
                    <a:srgbClr val="000000"/>
                  </a:solidFill>
                  <a:latin typeface="Calibri"/>
                  <a:ea typeface="Calibri"/>
                  <a:cs typeface="Calibri"/>
                  <a:sym typeface="Calibri"/>
                </a:endParaRPr>
              </a:p>
              <a:p>
                <a:pPr indent="0" lvl="0" marL="0" marR="0" rtl="0" algn="l">
                  <a:lnSpc>
                    <a:spcPct val="100000"/>
                  </a:lnSpc>
                  <a:spcBef>
                    <a:spcPts val="1600"/>
                  </a:spcBef>
                  <a:spcAft>
                    <a:spcPts val="160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p:txBody>
          </p:sp>
        </p:grpSp>
      </p:grpSp>
      <p:sp>
        <p:nvSpPr>
          <p:cNvPr id="132" name="Google Shape;132;g13407d289ed_3_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336b3a372b_0_1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000"/>
              <a:t>Data Modeling – Preprocessing And Assumptions</a:t>
            </a:r>
            <a:endParaRPr b="1" sz="2000"/>
          </a:p>
        </p:txBody>
      </p:sp>
      <p:sp>
        <p:nvSpPr>
          <p:cNvPr id="138" name="Google Shape;138;g1336b3a372b_0_18"/>
          <p:cNvSpPr txBox="1"/>
          <p:nvPr/>
        </p:nvSpPr>
        <p:spPr>
          <a:xfrm>
            <a:off x="283525" y="1009575"/>
            <a:ext cx="4762800" cy="36480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00000"/>
              </a:lnSpc>
              <a:spcBef>
                <a:spcPts val="0"/>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Dropped records with negative shipping and base price rows.</a:t>
            </a:r>
            <a:endParaRPr b="0" i="0" sz="1500" u="none" cap="none" strike="noStrike">
              <a:solidFill>
                <a:schemeClr val="dk2"/>
              </a:solidFill>
              <a:latin typeface="Calibri"/>
              <a:ea typeface="Calibri"/>
              <a:cs typeface="Calibri"/>
              <a:sym typeface="Calibri"/>
            </a:endParaRPr>
          </a:p>
          <a:p>
            <a:pPr indent="0" lvl="0" marL="914400" marR="0" rtl="0" algn="just">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libri"/>
              <a:ea typeface="Calibri"/>
              <a:cs typeface="Calibri"/>
              <a:sym typeface="Calibri"/>
            </a:endParaRPr>
          </a:p>
          <a:p>
            <a:pPr indent="-323850" lvl="0" marL="457200" marR="0" rtl="0" algn="just">
              <a:lnSpc>
                <a:spcPct val="100000"/>
              </a:lnSpc>
              <a:spcBef>
                <a:spcPts val="0"/>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MAP not considered for modeling.</a:t>
            </a:r>
            <a:endParaRPr b="0" i="0" sz="1500" u="none" cap="none" strike="noStrike">
              <a:solidFill>
                <a:schemeClr val="dk2"/>
              </a:solidFill>
              <a:latin typeface="Calibri"/>
              <a:ea typeface="Calibri"/>
              <a:cs typeface="Calibri"/>
              <a:sym typeface="Calibri"/>
            </a:endParaRPr>
          </a:p>
          <a:p>
            <a:pPr indent="0" lvl="0" marL="914400" marR="0" rtl="0" algn="just">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libri"/>
              <a:ea typeface="Calibri"/>
              <a:cs typeface="Calibri"/>
              <a:sym typeface="Calibri"/>
            </a:endParaRPr>
          </a:p>
          <a:p>
            <a:pPr indent="-323850" lvl="0" marL="457200" marR="0" rtl="0" algn="just">
              <a:lnSpc>
                <a:spcPct val="100000"/>
              </a:lnSpc>
              <a:spcBef>
                <a:spcPts val="0"/>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Discount was imputed from MAP and hence unreliable.</a:t>
            </a:r>
            <a:endParaRPr b="0" i="0" sz="1500" u="none" cap="none" strike="noStrike">
              <a:solidFill>
                <a:schemeClr val="dk2"/>
              </a:solidFill>
              <a:latin typeface="Calibri"/>
              <a:ea typeface="Calibri"/>
              <a:cs typeface="Calibri"/>
              <a:sym typeface="Calibri"/>
            </a:endParaRPr>
          </a:p>
          <a:p>
            <a:pPr indent="0" lvl="0" marL="914400" marR="0" rtl="0" algn="just">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libri"/>
              <a:ea typeface="Calibri"/>
              <a:cs typeface="Calibri"/>
              <a:sym typeface="Calibri"/>
            </a:endParaRPr>
          </a:p>
          <a:p>
            <a:pPr indent="-323850" lvl="0" marL="457200" marR="0" rtl="0" algn="just">
              <a:lnSpc>
                <a:spcPct val="100000"/>
              </a:lnSpc>
              <a:spcBef>
                <a:spcPts val="0"/>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The metric used to choose model is Precision.</a:t>
            </a:r>
            <a:endParaRPr b="0" i="0" sz="1500" u="none" cap="none" strike="noStrike">
              <a:solidFill>
                <a:schemeClr val="dk2"/>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libri"/>
              <a:ea typeface="Calibri"/>
              <a:cs typeface="Calibri"/>
              <a:sym typeface="Calibri"/>
            </a:endParaRPr>
          </a:p>
          <a:p>
            <a:pPr indent="-323850" lvl="0" marL="457200" marR="0" rtl="0" algn="just">
              <a:lnSpc>
                <a:spcPct val="100000"/>
              </a:lnSpc>
              <a:spcBef>
                <a:spcPts val="0"/>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Higher Precision implies lower number of False positives.</a:t>
            </a:r>
            <a:endParaRPr b="0" i="0" sz="1500" u="none" cap="none" strike="noStrike">
              <a:solidFill>
                <a:schemeClr val="dk2"/>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Calibri"/>
                <a:ea typeface="Calibri"/>
                <a:cs typeface="Calibri"/>
                <a:sym typeface="Calibri"/>
              </a:rPr>
              <a:t> </a:t>
            </a:r>
            <a:r>
              <a:rPr b="1" i="1" lang="en-US" sz="1500" u="none" cap="none" strike="noStrike">
                <a:solidFill>
                  <a:schemeClr val="dk2"/>
                </a:solidFill>
                <a:latin typeface="Calibri"/>
                <a:ea typeface="Calibri"/>
                <a:cs typeface="Calibri"/>
                <a:sym typeface="Calibri"/>
              </a:rPr>
              <a:t>False positive is when a Healthy offer is classified as an Unhealthy offers.</a:t>
            </a:r>
            <a:r>
              <a:rPr b="0" i="0" lang="en-US" sz="1500" u="none" cap="none" strike="noStrike">
                <a:solidFill>
                  <a:schemeClr val="dk2"/>
                </a:solidFill>
                <a:latin typeface="Calibri"/>
                <a:ea typeface="Calibri"/>
                <a:cs typeface="Calibri"/>
                <a:sym typeface="Calibri"/>
              </a:rPr>
              <a:t> </a:t>
            </a:r>
            <a:endParaRPr b="0" i="0" sz="1500" u="none" cap="none" strike="noStrike">
              <a:solidFill>
                <a:schemeClr val="dk2"/>
              </a:solidFill>
              <a:latin typeface="Calibri"/>
              <a:ea typeface="Calibri"/>
              <a:cs typeface="Calibri"/>
              <a:sym typeface="Calibri"/>
            </a:endParaRPr>
          </a:p>
        </p:txBody>
      </p:sp>
      <p:graphicFrame>
        <p:nvGraphicFramePr>
          <p:cNvPr id="139" name="Google Shape;139;g1336b3a372b_0_18"/>
          <p:cNvGraphicFramePr/>
          <p:nvPr/>
        </p:nvGraphicFramePr>
        <p:xfrm>
          <a:off x="5423950" y="1103450"/>
          <a:ext cx="3000000" cy="3000000"/>
        </p:xfrm>
        <a:graphic>
          <a:graphicData uri="http://schemas.openxmlformats.org/drawingml/2006/table">
            <a:tbl>
              <a:tblPr>
                <a:noFill/>
                <a:tableStyleId>{07524ABC-2B4E-41F9-85DF-C31620778F9F}</a:tableStyleId>
              </a:tblPr>
              <a:tblGrid>
                <a:gridCol w="1681975"/>
                <a:gridCol w="1681975"/>
              </a:tblGrid>
              <a:tr h="42887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Impact"/>
                          <a:ea typeface="Impact"/>
                          <a:cs typeface="Impact"/>
                          <a:sym typeface="Impact"/>
                        </a:rPr>
                        <a:t>      ACTUAL</a:t>
                      </a:r>
                      <a:endParaRPr b="1" sz="1400" u="none" cap="none" strike="noStrike">
                        <a:latin typeface="Impact"/>
                        <a:ea typeface="Impact"/>
                        <a:cs typeface="Impact"/>
                        <a:sym typeface="Impact"/>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Impact"/>
                          <a:ea typeface="Impact"/>
                          <a:cs typeface="Impact"/>
                          <a:sym typeface="Impact"/>
                        </a:rPr>
                        <a:t>PREDICTED</a:t>
                      </a:r>
                      <a:endParaRPr b="1" sz="1400" u="none" cap="none" strike="noStrike">
                        <a:latin typeface="Impact"/>
                        <a:ea typeface="Impact"/>
                        <a:cs typeface="Impact"/>
                        <a:sym typeface="Impact"/>
                      </a:endParaRPr>
                    </a:p>
                  </a:txBody>
                  <a:tcPr marT="91425" marB="91425" marR="91425" marL="91425"/>
                </a:tc>
              </a:tr>
              <a:tr h="60957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accent2"/>
                          </a:solidFill>
                          <a:latin typeface="Rubik"/>
                          <a:ea typeface="Rubik"/>
                          <a:cs typeface="Rubik"/>
                          <a:sym typeface="Rubik"/>
                        </a:rPr>
                        <a:t>Healthy Offer</a:t>
                      </a:r>
                      <a:endParaRPr b="1" sz="1400" u="none" cap="none" strike="noStrike">
                        <a:solidFill>
                          <a:schemeClr val="accent2"/>
                        </a:solidFill>
                        <a:latin typeface="Rubik"/>
                        <a:ea typeface="Rubik"/>
                        <a:cs typeface="Rubik"/>
                        <a:sym typeface="Rubik"/>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FF0000"/>
                          </a:solidFill>
                          <a:latin typeface="Rubik"/>
                          <a:ea typeface="Rubik"/>
                          <a:cs typeface="Rubik"/>
                          <a:sym typeface="Rubik"/>
                        </a:rPr>
                        <a:t>Unhealthy Offer</a:t>
                      </a:r>
                      <a:endParaRPr b="1" sz="1400" u="none" cap="none" strike="noStrike">
                        <a:solidFill>
                          <a:srgbClr val="FF0000"/>
                        </a:solidFill>
                        <a:latin typeface="Rubik"/>
                        <a:ea typeface="Rubik"/>
                        <a:cs typeface="Rubik"/>
                        <a:sym typeface="Rubik"/>
                      </a:endParaRPr>
                    </a:p>
                  </a:txBody>
                  <a:tcPr marT="91425" marB="91425" marR="91425" marL="91425"/>
                </a:tc>
              </a:tr>
            </a:tbl>
          </a:graphicData>
        </a:graphic>
      </p:graphicFrame>
      <p:pic>
        <p:nvPicPr>
          <p:cNvPr id="140" name="Google Shape;140;g1336b3a372b_0_18"/>
          <p:cNvPicPr preferRelativeResize="0"/>
          <p:nvPr/>
        </p:nvPicPr>
        <p:blipFill rotWithShape="1">
          <a:blip r:embed="rId3">
            <a:alphaModFix/>
          </a:blip>
          <a:srcRect b="0" l="0" r="0" t="0"/>
          <a:stretch/>
        </p:blipFill>
        <p:spPr>
          <a:xfrm>
            <a:off x="7689800" y="1839300"/>
            <a:ext cx="602700" cy="602700"/>
          </a:xfrm>
          <a:prstGeom prst="rect">
            <a:avLst/>
          </a:prstGeom>
          <a:noFill/>
          <a:ln>
            <a:noFill/>
          </a:ln>
        </p:spPr>
      </p:pic>
      <p:sp>
        <p:nvSpPr>
          <p:cNvPr id="141" name="Google Shape;141;g1336b3a372b_0_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42" name="Google Shape;142;g1336b3a372b_0_18"/>
          <p:cNvPicPr preferRelativeResize="0"/>
          <p:nvPr/>
        </p:nvPicPr>
        <p:blipFill rotWithShape="1">
          <a:blip r:embed="rId4">
            <a:alphaModFix/>
          </a:blip>
          <a:srcRect b="0" l="0" r="0" t="0"/>
          <a:stretch/>
        </p:blipFill>
        <p:spPr>
          <a:xfrm>
            <a:off x="5010750" y="2626300"/>
            <a:ext cx="4061499" cy="1082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3407d289ed_3_17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000"/>
              <a:t>Data Modeling - Variables Likely to Predict the Target Variable</a:t>
            </a:r>
            <a:endParaRPr b="1" sz="2000"/>
          </a:p>
        </p:txBody>
      </p:sp>
      <p:sp>
        <p:nvSpPr>
          <p:cNvPr id="148" name="Google Shape;148;g13407d289ed_3_17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49" name="Google Shape;149;g13407d289ed_3_172"/>
          <p:cNvSpPr txBox="1"/>
          <p:nvPr/>
        </p:nvSpPr>
        <p:spPr>
          <a:xfrm>
            <a:off x="5085125" y="729600"/>
            <a:ext cx="3875400" cy="384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313131"/>
                </a:solidFill>
                <a:latin typeface="Calibri"/>
                <a:ea typeface="Calibri"/>
                <a:cs typeface="Calibri"/>
                <a:sym typeface="Calibri"/>
              </a:rPr>
              <a:t>Feature Importance from Random Forest Model</a:t>
            </a:r>
            <a:endParaRPr b="1" i="0" sz="1300" u="none" cap="none" strike="noStrike">
              <a:solidFill>
                <a:srgbClr val="313131"/>
              </a:solidFill>
              <a:latin typeface="Calibri"/>
              <a:ea typeface="Calibri"/>
              <a:cs typeface="Calibri"/>
              <a:sym typeface="Calibri"/>
            </a:endParaRPr>
          </a:p>
        </p:txBody>
      </p:sp>
      <p:pic>
        <p:nvPicPr>
          <p:cNvPr id="150" name="Google Shape;150;g13407d289ed_3_172"/>
          <p:cNvPicPr preferRelativeResize="0"/>
          <p:nvPr/>
        </p:nvPicPr>
        <p:blipFill rotWithShape="1">
          <a:blip r:embed="rId3">
            <a:alphaModFix/>
          </a:blip>
          <a:srcRect b="0" l="0" r="0" t="0"/>
          <a:stretch/>
        </p:blipFill>
        <p:spPr>
          <a:xfrm>
            <a:off x="5085100" y="1274825"/>
            <a:ext cx="3875450" cy="3438175"/>
          </a:xfrm>
          <a:prstGeom prst="rect">
            <a:avLst/>
          </a:prstGeom>
          <a:noFill/>
          <a:ln cap="flat" cmpd="sng" w="9525">
            <a:solidFill>
              <a:schemeClr val="lt2"/>
            </a:solidFill>
            <a:prstDash val="solid"/>
            <a:round/>
            <a:headEnd len="sm" w="sm" type="none"/>
            <a:tailEnd len="sm" w="sm" type="none"/>
          </a:ln>
        </p:spPr>
      </p:pic>
      <p:sp>
        <p:nvSpPr>
          <p:cNvPr id="151" name="Google Shape;151;g13407d289ed_3_172"/>
          <p:cNvSpPr txBox="1"/>
          <p:nvPr/>
        </p:nvSpPr>
        <p:spPr>
          <a:xfrm>
            <a:off x="451375" y="729597"/>
            <a:ext cx="3791100" cy="384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313131"/>
                </a:solidFill>
                <a:latin typeface="Calibri"/>
                <a:ea typeface="Calibri"/>
                <a:cs typeface="Calibri"/>
                <a:sym typeface="Calibri"/>
              </a:rPr>
              <a:t>Summary Statistics from Logistic Regression Model</a:t>
            </a:r>
            <a:endParaRPr b="1" i="0" sz="1300" u="none" cap="none" strike="noStrike">
              <a:solidFill>
                <a:srgbClr val="313131"/>
              </a:solidFill>
              <a:latin typeface="Calibri"/>
              <a:ea typeface="Calibri"/>
              <a:cs typeface="Calibri"/>
              <a:sym typeface="Calibri"/>
            </a:endParaRPr>
          </a:p>
        </p:txBody>
      </p:sp>
      <p:graphicFrame>
        <p:nvGraphicFramePr>
          <p:cNvPr id="152" name="Google Shape;152;g13407d289ed_3_172"/>
          <p:cNvGraphicFramePr/>
          <p:nvPr/>
        </p:nvGraphicFramePr>
        <p:xfrm>
          <a:off x="261863" y="1274825"/>
          <a:ext cx="3000000" cy="3000000"/>
        </p:xfrm>
        <a:graphic>
          <a:graphicData uri="http://schemas.openxmlformats.org/drawingml/2006/table">
            <a:tbl>
              <a:tblPr>
                <a:noFill/>
                <a:tableStyleId>{07524ABC-2B4E-41F9-85DF-C31620778F9F}</a:tableStyleId>
              </a:tblPr>
              <a:tblGrid>
                <a:gridCol w="2086575"/>
                <a:gridCol w="1264175"/>
                <a:gridCol w="959375"/>
              </a:tblGrid>
              <a:tr h="470150">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latin typeface="Calibri"/>
                          <a:ea typeface="Calibri"/>
                          <a:cs typeface="Calibri"/>
                          <a:sym typeface="Calibri"/>
                        </a:rPr>
                        <a:t>Variable</a:t>
                      </a:r>
                      <a:endParaRPr b="1"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latin typeface="Calibri"/>
                          <a:ea typeface="Calibri"/>
                          <a:cs typeface="Calibri"/>
                          <a:sym typeface="Calibri"/>
                        </a:rPr>
                        <a:t>Co-efficient</a:t>
                      </a:r>
                      <a:endParaRPr b="1"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latin typeface="Calibri"/>
                          <a:ea typeface="Calibri"/>
                          <a:cs typeface="Calibri"/>
                          <a:sym typeface="Calibri"/>
                        </a:rPr>
                        <a:t>P-Value</a:t>
                      </a:r>
                      <a:endParaRPr b="1"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r>
              <a:tr h="50655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Calibri"/>
                          <a:ea typeface="Calibri"/>
                          <a:cs typeface="Calibri"/>
                          <a:sym typeface="Calibri"/>
                        </a:rPr>
                        <a:t>Amazon (Fulfilment by)</a:t>
                      </a:r>
                      <a:endParaRPr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Calibri"/>
                          <a:ea typeface="Calibri"/>
                          <a:cs typeface="Calibri"/>
                          <a:sym typeface="Calibri"/>
                        </a:rPr>
                        <a:t>0.7831</a:t>
                      </a:r>
                      <a:endParaRPr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Calibri"/>
                          <a:ea typeface="Calibri"/>
                          <a:cs typeface="Calibri"/>
                          <a:sym typeface="Calibri"/>
                        </a:rPr>
                        <a:t>0.000</a:t>
                      </a:r>
                      <a:endParaRPr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r>
              <a:tr h="6706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Calibri"/>
                          <a:ea typeface="Calibri"/>
                          <a:cs typeface="Calibri"/>
                          <a:sym typeface="Calibri"/>
                        </a:rPr>
                        <a:t>Competitive (Offer Strength)</a:t>
                      </a:r>
                      <a:endParaRPr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Calibri"/>
                          <a:ea typeface="Calibri"/>
                          <a:cs typeface="Calibri"/>
                          <a:sym typeface="Calibri"/>
                        </a:rPr>
                        <a:t>0.4092</a:t>
                      </a:r>
                      <a:endParaRPr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Calibri"/>
                          <a:ea typeface="Calibri"/>
                          <a:cs typeface="Calibri"/>
                          <a:sym typeface="Calibri"/>
                        </a:rPr>
                        <a:t>0.000</a:t>
                      </a:r>
                      <a:endParaRPr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r>
              <a:tr h="4310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Calibri"/>
                          <a:ea typeface="Calibri"/>
                          <a:cs typeface="Calibri"/>
                          <a:sym typeface="Calibri"/>
                        </a:rPr>
                        <a:t>Discount</a:t>
                      </a:r>
                      <a:endParaRPr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Calibri"/>
                          <a:ea typeface="Calibri"/>
                          <a:cs typeface="Calibri"/>
                          <a:sym typeface="Calibri"/>
                        </a:rPr>
                        <a:t>0.1841</a:t>
                      </a:r>
                      <a:endParaRPr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Calibri"/>
                          <a:ea typeface="Calibri"/>
                          <a:cs typeface="Calibri"/>
                          <a:sym typeface="Calibri"/>
                        </a:rPr>
                        <a:t>0.000</a:t>
                      </a:r>
                      <a:endParaRPr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r>
              <a:tr h="4310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Calibri"/>
                          <a:ea typeface="Calibri"/>
                          <a:cs typeface="Calibri"/>
                          <a:sym typeface="Calibri"/>
                        </a:rPr>
                        <a:t>Product Rating</a:t>
                      </a:r>
                      <a:endParaRPr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Calibri"/>
                          <a:ea typeface="Calibri"/>
                          <a:cs typeface="Calibri"/>
                          <a:sym typeface="Calibri"/>
                        </a:rPr>
                        <a:t>-0.0271</a:t>
                      </a:r>
                      <a:endParaRPr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Calibri"/>
                          <a:ea typeface="Calibri"/>
                          <a:cs typeface="Calibri"/>
                          <a:sym typeface="Calibri"/>
                        </a:rPr>
                        <a:t>0.000</a:t>
                      </a:r>
                      <a:endParaRPr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r>
              <a:tr h="49762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Calibri"/>
                          <a:ea typeface="Calibri"/>
                          <a:cs typeface="Calibri"/>
                          <a:sym typeface="Calibri"/>
                        </a:rPr>
                        <a:t>Units Sold</a:t>
                      </a:r>
                      <a:endParaRPr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Calibri"/>
                          <a:ea typeface="Calibri"/>
                          <a:cs typeface="Calibri"/>
                          <a:sym typeface="Calibri"/>
                        </a:rPr>
                        <a:t>0.0078</a:t>
                      </a:r>
                      <a:endParaRPr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Calibri"/>
                          <a:ea typeface="Calibri"/>
                          <a:cs typeface="Calibri"/>
                          <a:sym typeface="Calibri"/>
                        </a:rPr>
                        <a:t>0.000</a:t>
                      </a:r>
                      <a:endParaRPr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r>
              <a:tr h="49762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Calibri"/>
                          <a:ea typeface="Calibri"/>
                          <a:cs typeface="Calibri"/>
                          <a:sym typeface="Calibri"/>
                        </a:rPr>
                        <a:t>Stocks</a:t>
                      </a:r>
                      <a:endParaRPr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Calibri"/>
                          <a:ea typeface="Calibri"/>
                          <a:cs typeface="Calibri"/>
                          <a:sym typeface="Calibri"/>
                        </a:rPr>
                        <a:t>-0.0011</a:t>
                      </a:r>
                      <a:endParaRPr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Calibri"/>
                          <a:ea typeface="Calibri"/>
                          <a:cs typeface="Calibri"/>
                          <a:sym typeface="Calibri"/>
                        </a:rPr>
                        <a:t>0.000</a:t>
                      </a:r>
                      <a:endParaRPr sz="1500" u="none" cap="none" strike="noStrike">
                        <a:latin typeface="Calibri"/>
                        <a:ea typeface="Calibri"/>
                        <a:cs typeface="Calibri"/>
                        <a:sym typeface="Calibri"/>
                      </a:endParaRPr>
                    </a:p>
                  </a:txBody>
                  <a:tcPr marT="91425" marB="91425" marR="91425" marL="91425">
                    <a:lnL cap="flat" cmpd="sng" w="19050">
                      <a:solidFill>
                        <a:srgbClr val="313131"/>
                      </a:solidFill>
                      <a:prstDash val="solid"/>
                      <a:round/>
                      <a:headEnd len="sm" w="sm" type="none"/>
                      <a:tailEnd len="sm" w="sm" type="none"/>
                    </a:lnL>
                    <a:lnR cap="flat" cmpd="sng" w="19050">
                      <a:solidFill>
                        <a:srgbClr val="313131"/>
                      </a:solidFill>
                      <a:prstDash val="solid"/>
                      <a:round/>
                      <a:headEnd len="sm" w="sm" type="none"/>
                      <a:tailEnd len="sm" w="sm" type="none"/>
                    </a:lnR>
                    <a:lnT cap="flat" cmpd="sng" w="19050">
                      <a:solidFill>
                        <a:srgbClr val="313131"/>
                      </a:solidFill>
                      <a:prstDash val="solid"/>
                      <a:round/>
                      <a:headEnd len="sm" w="sm" type="none"/>
                      <a:tailEnd len="sm" w="sm" type="none"/>
                    </a:lnT>
                    <a:lnB cap="flat" cmpd="sng" w="19050">
                      <a:solidFill>
                        <a:srgbClr val="31313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3407d289ed_3_79"/>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000"/>
              <a:t>Data Modeling - Summary</a:t>
            </a:r>
            <a:endParaRPr b="1" sz="2000"/>
          </a:p>
        </p:txBody>
      </p:sp>
      <p:sp>
        <p:nvSpPr>
          <p:cNvPr id="158" name="Google Shape;158;g13407d289ed_3_79"/>
          <p:cNvSpPr txBox="1"/>
          <p:nvPr/>
        </p:nvSpPr>
        <p:spPr>
          <a:xfrm>
            <a:off x="214425" y="1163825"/>
            <a:ext cx="4315500" cy="3185457"/>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00000"/>
              </a:lnSpc>
              <a:spcBef>
                <a:spcPts val="0"/>
              </a:spcBef>
              <a:spcAft>
                <a:spcPts val="0"/>
              </a:spcAft>
              <a:buClr>
                <a:srgbClr val="313131"/>
              </a:buClr>
              <a:buSzPts val="1500"/>
              <a:buFont typeface="Roboto"/>
              <a:buChar char="●"/>
            </a:pPr>
            <a:r>
              <a:rPr b="0" i="0" lang="en-US" sz="1500" u="none" cap="none" strike="noStrike">
                <a:solidFill>
                  <a:srgbClr val="313131"/>
                </a:solidFill>
                <a:latin typeface="Calibri"/>
                <a:ea typeface="Calibri"/>
                <a:cs typeface="Calibri"/>
                <a:sym typeface="Calibri"/>
              </a:rPr>
              <a:t>Objective: To build a model that will help us understand the predictors of the Offer health. </a:t>
            </a:r>
            <a:endParaRPr b="0" i="0" sz="1500" u="none" cap="none" strike="noStrike">
              <a:solidFill>
                <a:srgbClr val="31313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31313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313131"/>
              </a:solidFill>
              <a:latin typeface="Calibri"/>
              <a:ea typeface="Calibri"/>
              <a:cs typeface="Calibri"/>
              <a:sym typeface="Calibri"/>
            </a:endParaRPr>
          </a:p>
          <a:p>
            <a:pPr indent="-323850" lvl="0" marL="457200" marR="0" rtl="0" algn="just">
              <a:lnSpc>
                <a:spcPct val="100000"/>
              </a:lnSpc>
              <a:spcBef>
                <a:spcPts val="0"/>
              </a:spcBef>
              <a:spcAft>
                <a:spcPts val="0"/>
              </a:spcAft>
              <a:buClr>
                <a:srgbClr val="313131"/>
              </a:buClr>
              <a:buSzPts val="1500"/>
              <a:buFont typeface="Roboto"/>
              <a:buChar char="●"/>
            </a:pPr>
            <a:r>
              <a:rPr b="0" i="0" lang="en-US" sz="1500" u="none" cap="none" strike="noStrike">
                <a:solidFill>
                  <a:srgbClr val="313131"/>
                </a:solidFill>
                <a:latin typeface="Calibri"/>
                <a:ea typeface="Calibri"/>
                <a:cs typeface="Calibri"/>
                <a:sym typeface="Calibri"/>
              </a:rPr>
              <a:t>Data Models built: We chose Logistic</a:t>
            </a:r>
            <a:endParaRPr b="0" i="0" sz="1500" u="none" cap="none" strike="noStrike">
              <a:solidFill>
                <a:srgbClr val="313131"/>
              </a:solidFill>
              <a:latin typeface="Calibri"/>
              <a:ea typeface="Calibri"/>
              <a:cs typeface="Calibri"/>
              <a:sym typeface="Calibri"/>
            </a:endParaRPr>
          </a:p>
          <a:p>
            <a:pPr indent="0" lvl="3" marL="0" marR="0" rtl="0" algn="just">
              <a:lnSpc>
                <a:spcPct val="100000"/>
              </a:lnSpc>
              <a:spcBef>
                <a:spcPts val="0"/>
              </a:spcBef>
              <a:spcAft>
                <a:spcPts val="0"/>
              </a:spcAft>
              <a:buNone/>
            </a:pPr>
            <a:r>
              <a:t/>
            </a:r>
            <a:endParaRPr b="0" i="0" sz="1500" u="none" cap="none" strike="noStrike">
              <a:solidFill>
                <a:srgbClr val="313131"/>
              </a:solidFill>
              <a:latin typeface="Calibri"/>
              <a:ea typeface="Calibri"/>
              <a:cs typeface="Calibri"/>
              <a:sym typeface="Calibri"/>
            </a:endParaRPr>
          </a:p>
          <a:p>
            <a:pPr indent="0" lvl="3" marL="0" marR="0" rtl="0" algn="just">
              <a:lnSpc>
                <a:spcPct val="100000"/>
              </a:lnSpc>
              <a:spcBef>
                <a:spcPts val="0"/>
              </a:spcBef>
              <a:spcAft>
                <a:spcPts val="0"/>
              </a:spcAft>
              <a:buNone/>
            </a:pPr>
            <a:r>
              <a:rPr b="0" i="0" lang="en-US" sz="1500" u="none" cap="none" strike="noStrike">
                <a:solidFill>
                  <a:srgbClr val="313131"/>
                </a:solidFill>
                <a:latin typeface="Calibri"/>
                <a:ea typeface="Calibri"/>
                <a:cs typeface="Calibri"/>
                <a:sym typeface="Calibri"/>
              </a:rPr>
              <a:t>       Random Forest - 99% precision (Over Fitting)</a:t>
            </a:r>
            <a:endParaRPr b="0" i="0" sz="1500" u="none" cap="none" strike="noStrike">
              <a:solidFill>
                <a:srgbClr val="313131"/>
              </a:solidFill>
              <a:latin typeface="Calibri"/>
              <a:ea typeface="Calibri"/>
              <a:cs typeface="Calibri"/>
              <a:sym typeface="Calibri"/>
            </a:endParaRPr>
          </a:p>
          <a:p>
            <a:pPr indent="0" lvl="1" marL="0" marR="0" rtl="0" algn="just">
              <a:lnSpc>
                <a:spcPct val="100000"/>
              </a:lnSpc>
              <a:spcBef>
                <a:spcPts val="0"/>
              </a:spcBef>
              <a:spcAft>
                <a:spcPts val="0"/>
              </a:spcAft>
              <a:buNone/>
            </a:pPr>
            <a:r>
              <a:rPr b="0" i="0" lang="en-US" sz="1500" u="none" cap="none" strike="noStrike">
                <a:solidFill>
                  <a:srgbClr val="313131"/>
                </a:solidFill>
                <a:latin typeface="Calibri"/>
                <a:ea typeface="Calibri"/>
                <a:cs typeface="Calibri"/>
                <a:sym typeface="Calibri"/>
              </a:rPr>
              <a:t>       Logistic Regression - 68% precision</a:t>
            </a:r>
            <a:endParaRPr b="0" i="0" sz="1500" u="none" cap="none" strike="noStrike">
              <a:solidFill>
                <a:srgbClr val="31313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31313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313131"/>
              </a:solidFill>
              <a:latin typeface="Calibri"/>
              <a:ea typeface="Calibri"/>
              <a:cs typeface="Calibri"/>
              <a:sym typeface="Calibri"/>
            </a:endParaRPr>
          </a:p>
          <a:p>
            <a:pPr indent="-323850" lvl="0" marL="457200" marR="0" rtl="0" algn="just">
              <a:lnSpc>
                <a:spcPct val="100000"/>
              </a:lnSpc>
              <a:spcBef>
                <a:spcPts val="0"/>
              </a:spcBef>
              <a:spcAft>
                <a:spcPts val="0"/>
              </a:spcAft>
              <a:buClr>
                <a:srgbClr val="313131"/>
              </a:buClr>
              <a:buSzPts val="1500"/>
              <a:buFont typeface="Calibri"/>
              <a:buChar char="●"/>
            </a:pPr>
            <a:r>
              <a:rPr b="0" i="0" lang="en-US" sz="1500" u="none" cap="none" strike="noStrike">
                <a:solidFill>
                  <a:srgbClr val="313131"/>
                </a:solidFill>
                <a:latin typeface="Calibri"/>
                <a:ea typeface="Calibri"/>
                <a:cs typeface="Calibri"/>
                <a:sym typeface="Calibri"/>
              </a:rPr>
              <a:t>Fulfillment By, Offer Strength, Discount, Product Rating, Unit Sold and Stocks were the most important features.</a:t>
            </a:r>
            <a:endParaRPr b="0" i="0" sz="1500" u="none" cap="none" strike="noStrike">
              <a:solidFill>
                <a:srgbClr val="313131"/>
              </a:solidFill>
              <a:latin typeface="Calibri"/>
              <a:ea typeface="Calibri"/>
              <a:cs typeface="Calibri"/>
              <a:sym typeface="Calibri"/>
            </a:endParaRPr>
          </a:p>
        </p:txBody>
      </p:sp>
      <p:sp>
        <p:nvSpPr>
          <p:cNvPr id="159" name="Google Shape;159;g13407d289ed_3_7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60" name="Google Shape;160;g13407d289ed_3_79"/>
          <p:cNvPicPr preferRelativeResize="0"/>
          <p:nvPr/>
        </p:nvPicPr>
        <p:blipFill rotWithShape="1">
          <a:blip r:embed="rId3">
            <a:alphaModFix/>
          </a:blip>
          <a:srcRect b="0" l="0" r="0" t="0"/>
          <a:stretch/>
        </p:blipFill>
        <p:spPr>
          <a:xfrm>
            <a:off x="4918434" y="1461675"/>
            <a:ext cx="1858954" cy="3086875"/>
          </a:xfrm>
          <a:prstGeom prst="rect">
            <a:avLst/>
          </a:prstGeom>
          <a:noFill/>
          <a:ln cap="flat" cmpd="sng" w="9525">
            <a:solidFill>
              <a:schemeClr val="lt2"/>
            </a:solidFill>
            <a:prstDash val="solid"/>
            <a:round/>
            <a:headEnd len="sm" w="sm" type="none"/>
            <a:tailEnd len="sm" w="sm" type="none"/>
          </a:ln>
        </p:spPr>
      </p:pic>
      <p:pic>
        <p:nvPicPr>
          <p:cNvPr id="161" name="Google Shape;161;g13407d289ed_3_79"/>
          <p:cNvPicPr preferRelativeResize="0"/>
          <p:nvPr/>
        </p:nvPicPr>
        <p:blipFill rotWithShape="1">
          <a:blip r:embed="rId4">
            <a:alphaModFix/>
          </a:blip>
          <a:srcRect b="0" l="0" r="0" t="0"/>
          <a:stretch/>
        </p:blipFill>
        <p:spPr>
          <a:xfrm>
            <a:off x="6839425" y="1461663"/>
            <a:ext cx="1960125" cy="3086878"/>
          </a:xfrm>
          <a:prstGeom prst="rect">
            <a:avLst/>
          </a:prstGeom>
          <a:noFill/>
          <a:ln cap="flat" cmpd="sng" w="9525">
            <a:solidFill>
              <a:schemeClr val="lt2"/>
            </a:solidFill>
            <a:prstDash val="solid"/>
            <a:round/>
            <a:headEnd len="sm" w="sm" type="none"/>
            <a:tailEnd len="sm" w="sm" type="none"/>
          </a:ln>
        </p:spPr>
      </p:pic>
      <p:sp>
        <p:nvSpPr>
          <p:cNvPr id="162" name="Google Shape;162;g13407d289ed_3_79"/>
          <p:cNvSpPr txBox="1"/>
          <p:nvPr/>
        </p:nvSpPr>
        <p:spPr>
          <a:xfrm>
            <a:off x="4918425" y="747863"/>
            <a:ext cx="3881100" cy="585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313131"/>
                </a:solidFill>
                <a:latin typeface="Calibri"/>
                <a:ea typeface="Calibri"/>
                <a:cs typeface="Calibri"/>
                <a:sym typeface="Calibri"/>
              </a:rPr>
              <a:t>Unhealthy offers seem to have a lower average of Product Rating and lower median of Stock values</a:t>
            </a:r>
            <a:endParaRPr b="1" i="0" sz="1300" u="none" cap="none" strike="noStrike">
              <a:solidFill>
                <a:srgbClr val="313131"/>
              </a:solidFill>
              <a:latin typeface="Calibri"/>
              <a:ea typeface="Calibri"/>
              <a:cs typeface="Calibri"/>
              <a:sym typeface="Calibri"/>
            </a:endParaRPr>
          </a:p>
        </p:txBody>
      </p:sp>
      <p:sp>
        <p:nvSpPr>
          <p:cNvPr id="163" name="Google Shape;163;g13407d289ed_3_79"/>
          <p:cNvSpPr/>
          <p:nvPr/>
        </p:nvSpPr>
        <p:spPr>
          <a:xfrm>
            <a:off x="580863" y="2870115"/>
            <a:ext cx="3026400" cy="270000"/>
          </a:xfrm>
          <a:prstGeom prst="rect">
            <a:avLst/>
          </a:prstGeom>
          <a:noFill/>
          <a:ln cap="flat" cmpd="sng" w="28575">
            <a:solidFill>
              <a:srgbClr val="F2B1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000"/>
              <a:t>Top 10 Brands’ Performance Across Offer Health</a:t>
            </a:r>
            <a:endParaRPr b="1" sz="2000"/>
          </a:p>
        </p:txBody>
      </p:sp>
      <p:pic>
        <p:nvPicPr>
          <p:cNvPr id="169" name="Google Shape;169;p8"/>
          <p:cNvPicPr preferRelativeResize="0"/>
          <p:nvPr/>
        </p:nvPicPr>
        <p:blipFill rotWithShape="1">
          <a:blip r:embed="rId3">
            <a:alphaModFix/>
          </a:blip>
          <a:srcRect b="0" l="0" r="19736" t="1584"/>
          <a:stretch/>
        </p:blipFill>
        <p:spPr>
          <a:xfrm>
            <a:off x="4067112" y="1213575"/>
            <a:ext cx="4943425" cy="3594074"/>
          </a:xfrm>
          <a:prstGeom prst="rect">
            <a:avLst/>
          </a:prstGeom>
          <a:noFill/>
          <a:ln cap="flat" cmpd="sng" w="9525">
            <a:solidFill>
              <a:schemeClr val="lt2"/>
            </a:solidFill>
            <a:prstDash val="solid"/>
            <a:round/>
            <a:headEnd len="sm" w="sm" type="none"/>
            <a:tailEnd len="sm" w="sm" type="none"/>
          </a:ln>
        </p:spPr>
      </p:pic>
      <p:sp>
        <p:nvSpPr>
          <p:cNvPr id="170" name="Google Shape;170;p8"/>
          <p:cNvSpPr txBox="1"/>
          <p:nvPr/>
        </p:nvSpPr>
        <p:spPr>
          <a:xfrm>
            <a:off x="151550" y="1101550"/>
            <a:ext cx="3807300" cy="3324600"/>
          </a:xfrm>
          <a:prstGeom prst="rect">
            <a:avLst/>
          </a:prstGeom>
          <a:noFill/>
          <a:ln>
            <a:noFill/>
          </a:ln>
        </p:spPr>
        <p:txBody>
          <a:bodyPr anchorCtr="0" anchor="t" bIns="45700" lIns="91425" spcFirstLastPara="1" rIns="91425" wrap="square" tIns="45700">
            <a:spAutoFit/>
          </a:bodyPr>
          <a:lstStyle/>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393939"/>
              </a:solidFill>
              <a:latin typeface="Calibri"/>
              <a:ea typeface="Calibri"/>
              <a:cs typeface="Calibri"/>
              <a:sym typeface="Calibri"/>
            </a:endParaRPr>
          </a:p>
          <a:p>
            <a:pPr indent="-285750" lvl="0" marL="285750" marR="0" rtl="0" algn="just">
              <a:lnSpc>
                <a:spcPct val="100000"/>
              </a:lnSpc>
              <a:spcBef>
                <a:spcPts val="0"/>
              </a:spcBef>
              <a:spcAft>
                <a:spcPts val="0"/>
              </a:spcAft>
              <a:buClr>
                <a:srgbClr val="000000"/>
              </a:buClr>
              <a:buSzPts val="1500"/>
              <a:buFont typeface="Calibri"/>
              <a:buChar char="•"/>
            </a:pPr>
            <a:r>
              <a:rPr b="0" i="0" lang="en-US" sz="1500" u="none" cap="none" strike="noStrike">
                <a:solidFill>
                  <a:srgbClr val="393939"/>
                </a:solidFill>
                <a:latin typeface="Calibri"/>
                <a:ea typeface="Calibri"/>
                <a:cs typeface="Calibri"/>
                <a:sym typeface="Calibri"/>
              </a:rPr>
              <a:t>Bosch made highest sales through Unhealthy offers compared to DEWALT &amp; Makita.</a:t>
            </a:r>
            <a:endParaRPr b="0" i="0" sz="1500" u="none" cap="none" strike="noStrike">
              <a:solidFill>
                <a:srgbClr val="393939"/>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393939"/>
              </a:solidFill>
              <a:latin typeface="Calibri"/>
              <a:ea typeface="Calibri"/>
              <a:cs typeface="Calibri"/>
              <a:sym typeface="Calibri"/>
            </a:endParaRPr>
          </a:p>
          <a:p>
            <a:pPr indent="-285750" lvl="0" marL="285750" marR="0" rtl="0" algn="just">
              <a:lnSpc>
                <a:spcPct val="100000"/>
              </a:lnSpc>
              <a:spcBef>
                <a:spcPts val="0"/>
              </a:spcBef>
              <a:spcAft>
                <a:spcPts val="0"/>
              </a:spcAft>
              <a:buClr>
                <a:srgbClr val="000000"/>
              </a:buClr>
              <a:buSzPts val="1500"/>
              <a:buFont typeface="Calibri"/>
              <a:buChar char="•"/>
            </a:pPr>
            <a:r>
              <a:rPr b="0" i="0" lang="en-US" sz="1500" u="none" cap="none" strike="noStrike">
                <a:solidFill>
                  <a:srgbClr val="393939"/>
                </a:solidFill>
                <a:latin typeface="Calibri"/>
                <a:ea typeface="Calibri"/>
                <a:cs typeface="Calibri"/>
                <a:sym typeface="Calibri"/>
              </a:rPr>
              <a:t>Bosch as a brand has 95% higher unhealthy sales than healthy sales.</a:t>
            </a:r>
            <a:endParaRPr b="0" i="0" sz="1500" u="none" cap="none" strike="noStrike">
              <a:solidFill>
                <a:srgbClr val="000000"/>
              </a:solidFill>
              <a:latin typeface="Calibri"/>
              <a:ea typeface="Calibri"/>
              <a:cs typeface="Calibri"/>
              <a:sym typeface="Calibri"/>
            </a:endParaRPr>
          </a:p>
          <a:p>
            <a:pPr indent="-196850" lvl="0" marL="285750" marR="0" rtl="0" algn="just">
              <a:lnSpc>
                <a:spcPct val="100000"/>
              </a:lnSpc>
              <a:spcBef>
                <a:spcPts val="0"/>
              </a:spcBef>
              <a:spcAft>
                <a:spcPts val="0"/>
              </a:spcAft>
              <a:buClr>
                <a:srgbClr val="000000"/>
              </a:buClr>
              <a:buSzPts val="1400"/>
              <a:buFont typeface="Arial"/>
              <a:buNone/>
            </a:pPr>
            <a:r>
              <a:t/>
            </a:r>
            <a:endParaRPr b="0" i="0" sz="1500" u="none" cap="none" strike="noStrike">
              <a:solidFill>
                <a:srgbClr val="393939"/>
              </a:solidFill>
              <a:latin typeface="Calibri"/>
              <a:ea typeface="Calibri"/>
              <a:cs typeface="Calibri"/>
              <a:sym typeface="Calibri"/>
            </a:endParaRPr>
          </a:p>
          <a:p>
            <a:pPr indent="-285750" lvl="0" marL="285750" marR="0" rtl="0" algn="just">
              <a:lnSpc>
                <a:spcPct val="100000"/>
              </a:lnSpc>
              <a:spcBef>
                <a:spcPts val="0"/>
              </a:spcBef>
              <a:spcAft>
                <a:spcPts val="0"/>
              </a:spcAft>
              <a:buClr>
                <a:srgbClr val="000000"/>
              </a:buClr>
              <a:buSzPts val="1500"/>
              <a:buFont typeface="Calibri"/>
              <a:buChar char="•"/>
            </a:pPr>
            <a:r>
              <a:rPr b="0" i="0" lang="en-US" sz="1500" u="none" cap="none" strike="noStrike">
                <a:solidFill>
                  <a:srgbClr val="393939"/>
                </a:solidFill>
                <a:latin typeface="Calibri"/>
                <a:ea typeface="Calibri"/>
                <a:cs typeface="Calibri"/>
                <a:sym typeface="Calibri"/>
              </a:rPr>
              <a:t>Sellers associated to Bosch are consistently fluctuating the base price that can impact the brand health eventually. </a:t>
            </a:r>
            <a:endParaRPr b="0" i="0" sz="1500" u="none" cap="none" strike="noStrike">
              <a:solidFill>
                <a:srgbClr val="000000"/>
              </a:solidFill>
              <a:latin typeface="Calibri"/>
              <a:ea typeface="Calibri"/>
              <a:cs typeface="Calibri"/>
              <a:sym typeface="Calibri"/>
            </a:endParaRPr>
          </a:p>
          <a:p>
            <a:pPr indent="-196850" lvl="0" marL="285750" marR="0" rtl="0" algn="just">
              <a:lnSpc>
                <a:spcPct val="100000"/>
              </a:lnSpc>
              <a:spcBef>
                <a:spcPts val="0"/>
              </a:spcBef>
              <a:spcAft>
                <a:spcPts val="0"/>
              </a:spcAft>
              <a:buClr>
                <a:srgbClr val="000000"/>
              </a:buClr>
              <a:buSzPts val="1400"/>
              <a:buFont typeface="Arial"/>
              <a:buNone/>
            </a:pPr>
            <a:r>
              <a:t/>
            </a:r>
            <a:endParaRPr b="0" i="0" sz="1500" u="none" cap="none" strike="noStrike">
              <a:solidFill>
                <a:srgbClr val="393939"/>
              </a:solidFill>
              <a:latin typeface="Calibri"/>
              <a:ea typeface="Calibri"/>
              <a:cs typeface="Calibri"/>
              <a:sym typeface="Calibri"/>
            </a:endParaRPr>
          </a:p>
          <a:p>
            <a:pPr indent="-196850" lvl="0" marL="285750" marR="0" rtl="0" algn="just">
              <a:lnSpc>
                <a:spcPct val="100000"/>
              </a:lnSpc>
              <a:spcBef>
                <a:spcPts val="0"/>
              </a:spcBef>
              <a:spcAft>
                <a:spcPts val="0"/>
              </a:spcAft>
              <a:buClr>
                <a:srgbClr val="000000"/>
              </a:buClr>
              <a:buSzPts val="1400"/>
              <a:buFont typeface="Arial"/>
              <a:buNone/>
            </a:pPr>
            <a:r>
              <a:t/>
            </a:r>
            <a:endParaRPr b="0" i="0" sz="1500" u="none" cap="none" strike="noStrike">
              <a:solidFill>
                <a:srgbClr val="393939"/>
              </a:solidFill>
              <a:latin typeface="Calibri"/>
              <a:ea typeface="Calibri"/>
              <a:cs typeface="Calibri"/>
              <a:sym typeface="Calibri"/>
            </a:endParaRPr>
          </a:p>
          <a:p>
            <a:pPr indent="-196850" lvl="0" marL="285750" marR="0" rtl="0" algn="just">
              <a:lnSpc>
                <a:spcPct val="100000"/>
              </a:lnSpc>
              <a:spcBef>
                <a:spcPts val="0"/>
              </a:spcBef>
              <a:spcAft>
                <a:spcPts val="0"/>
              </a:spcAft>
              <a:buClr>
                <a:srgbClr val="000000"/>
              </a:buClr>
              <a:buSzPts val="1400"/>
              <a:buFont typeface="Arial"/>
              <a:buNone/>
            </a:pPr>
            <a:r>
              <a:t/>
            </a:r>
            <a:endParaRPr b="0" i="0" sz="1500" u="none" cap="none" strike="noStrike">
              <a:solidFill>
                <a:srgbClr val="393939"/>
              </a:solidFill>
              <a:latin typeface="Calibri"/>
              <a:ea typeface="Calibri"/>
              <a:cs typeface="Calibri"/>
              <a:sym typeface="Calibri"/>
            </a:endParaRPr>
          </a:p>
        </p:txBody>
      </p:sp>
      <p:sp>
        <p:nvSpPr>
          <p:cNvPr id="171" name="Google Shape;171;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72" name="Google Shape;172;p8"/>
          <p:cNvSpPr txBox="1"/>
          <p:nvPr/>
        </p:nvSpPr>
        <p:spPr>
          <a:xfrm>
            <a:off x="4067100" y="775575"/>
            <a:ext cx="4916700" cy="384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313131"/>
                </a:solidFill>
                <a:latin typeface="Calibri"/>
                <a:ea typeface="Calibri"/>
                <a:cs typeface="Calibri"/>
                <a:sym typeface="Calibri"/>
              </a:rPr>
              <a:t>Top 10 Brand’s Performance Across Offer Health</a:t>
            </a:r>
            <a:endParaRPr b="1" i="0" sz="1300" u="none" cap="none" strike="noStrike">
              <a:solidFill>
                <a:srgbClr val="31313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MSIP_Label_7beb7c7f-f76d-4a50-8dda-3529f032ef74_Enabled">
    <vt:lpwstr>true</vt:lpwstr>
  </property>
  <property fmtid="{D5CDD505-2E9C-101B-9397-08002B2CF9AE}" pid="3" name="MSIP_Label_7beb7c7f-f76d-4a50-8dda-3529f032ef74_SetDate">
    <vt:lpwstr>2022-06-09T01:51:08Z</vt:lpwstr>
  </property>
  <property fmtid="{D5CDD505-2E9C-101B-9397-08002B2CF9AE}" pid="4" name="MSIP_Label_7beb7c7f-f76d-4a50-8dda-3529f032ef74_Method">
    <vt:lpwstr>Privileged</vt:lpwstr>
  </property>
  <property fmtid="{D5CDD505-2E9C-101B-9397-08002B2CF9AE}" pid="5" name="MSIP_Label_7beb7c7f-f76d-4a50-8dda-3529f032ef74_Name">
    <vt:lpwstr>Internal</vt:lpwstr>
  </property>
  <property fmtid="{D5CDD505-2E9C-101B-9397-08002B2CF9AE}" pid="6" name="MSIP_Label_7beb7c7f-f76d-4a50-8dda-3529f032ef74_SiteId">
    <vt:lpwstr>e2ba673a-b782-4f44-b0b5-93da90258200</vt:lpwstr>
  </property>
  <property fmtid="{D5CDD505-2E9C-101B-9397-08002B2CF9AE}" pid="7" name="MSIP_Label_7beb7c7f-f76d-4a50-8dda-3529f032ef74_ActionId">
    <vt:lpwstr>906981de-c3d6-4601-bbb2-9f8235e1c2c8</vt:lpwstr>
  </property>
  <property fmtid="{D5CDD505-2E9C-101B-9397-08002B2CF9AE}" pid="8" name="MSIP_Label_7beb7c7f-f76d-4a50-8dda-3529f032ef74_ContentBits">
    <vt:lpwstr>0</vt:lpwstr>
  </property>
</Properties>
</file>