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72" r:id="rId7"/>
    <p:sldId id="273" r:id="rId8"/>
    <p:sldId id="260" r:id="rId9"/>
    <p:sldId id="261" r:id="rId10"/>
    <p:sldId id="262" r:id="rId11"/>
    <p:sldId id="263" r:id="rId12"/>
    <p:sldId id="264" r:id="rId13"/>
    <p:sldId id="265" r:id="rId14"/>
    <p:sldId id="269" r:id="rId15"/>
    <p:sldId id="268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52E7B-A2BE-4739-9365-3BB5818B7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65A27-6F1A-1FE9-E829-748939F45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D889A-0739-23F3-BEF4-92F61AD3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1A8E-0DCB-45C1-9A2A-8F09ACB978B6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A7F0D-AE16-3FE3-6F22-E67F3934D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E422A-E096-AF28-EE1A-6448D54E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E26C-9C81-4BC2-9591-B0DD2711B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08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3AB18-F97F-5117-E199-5EB564B0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699A0-5187-D83F-725A-08B2EA4D3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0F0CA-922C-7E88-8401-6BC28DBE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1A8E-0DCB-45C1-9A2A-8F09ACB978B6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33ECA-5A57-4414-E7E4-2FBECEF0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63E15-6BFA-CB0F-08BD-F17595BF5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E26C-9C81-4BC2-9591-B0DD2711B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1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CA2684-B3C2-E9E4-2C49-288B7C055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AE170-D8FA-9803-B2D0-6806F97D4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A6048-C300-77A2-A03F-4E5D1E42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1A8E-0DCB-45C1-9A2A-8F09ACB978B6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58531-CEE9-5562-46DE-06E423FCF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14618-4478-1989-36F2-7B729E55D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E26C-9C81-4BC2-9591-B0DD2711B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43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1335-D392-4BBE-992D-62552FD94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B32B2-BD84-9B7A-6530-09A2372D6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81B4F-B014-012E-28C0-89A15519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1A8E-0DCB-45C1-9A2A-8F09ACB978B6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02670-1D7C-D6E8-7230-95059120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C138E-2635-67DD-2E48-EA0E97CD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E26C-9C81-4BC2-9591-B0DD2711B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87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43AE2-447B-2F6A-A644-EFD81B6FB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6F9F0-62D8-71C6-2D80-009D7F2E2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CAC48-9444-F093-3737-2C33B28C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1A8E-0DCB-45C1-9A2A-8F09ACB978B6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88907-7AE9-7697-7EC8-2A8A6F86A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58C2A-9C10-77C5-E479-6BC5D407D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E26C-9C81-4BC2-9591-B0DD2711B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03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14C5-B487-F7E4-6E76-432C1187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1F6FE-9C11-7F31-A8B1-E1AC81E6A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15556-EF44-D9DC-556D-E54442724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C94AB-4902-4BEB-C363-6C387540A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1A8E-0DCB-45C1-9A2A-8F09ACB978B6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876D5-32D0-E009-E320-8540E1A8F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B110C-5A41-5B67-7FCA-5F1AC712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E26C-9C81-4BC2-9591-B0DD2711B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01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3FF42-0483-D2F0-F56E-CCC633B9B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BFB56-7B8D-FD1F-D93C-5AF86E653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9D1D6-8FD2-B79B-63A0-6A09130A8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99784-D131-F389-B85D-977EDE1F7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B4D576-AFCA-95BA-0D5C-FBD3597500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AD561A-D8D2-89D5-C046-3458E5E95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1A8E-0DCB-45C1-9A2A-8F09ACB978B6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DFA34B-AED5-676E-08EA-69D380081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3A97F-B539-0FC8-7BE2-5A3F1E6E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E26C-9C81-4BC2-9591-B0DD2711B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66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67667-7392-3B98-ADE3-0161FF06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43F779-A127-BC53-83FE-1D069C08E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1A8E-0DCB-45C1-9A2A-8F09ACB978B6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10D78-8E14-E686-B1D6-D9462221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44258-B54A-7D3C-CEF5-8CE7D386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E26C-9C81-4BC2-9591-B0DD2711B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00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E48FF0-8EAB-7D97-89A7-EA2922DE1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1A8E-0DCB-45C1-9A2A-8F09ACB978B6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ACF2F-2C85-AB14-7279-16401A2CD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F68F0-38EA-B7ED-E0A1-9C822F11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E26C-9C81-4BC2-9591-B0DD2711B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78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F55FE-FE22-2EC4-1E02-9F7EF88E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C422F-6315-EF5E-F775-BB2FC871D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2F25C-EECF-2CC6-A6C3-1CE46F38F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DF24A-C3E3-CF9C-D06F-04473C6FA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1A8E-0DCB-45C1-9A2A-8F09ACB978B6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F5EFD-4DF8-AD09-60B3-CBB887C9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79BF1-62D2-899C-8479-2A2706637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E26C-9C81-4BC2-9591-B0DD2711B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48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6B8D-C5AD-AE0F-5B0E-228F280CF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2E8007-B9AD-B565-2280-5B4D3AC73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3F003-5B66-F3CD-8B17-E9B71908B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5F8B0-31AD-0252-D5D1-64E0CC229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1A8E-0DCB-45C1-9A2A-8F09ACB978B6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70CAE-1335-6550-7901-0D43BD998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33DBF-A1C4-3569-B25B-488353E55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E26C-9C81-4BC2-9591-B0DD2711B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10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5142BF-3B2D-2994-6960-2E6F83EDA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6D249-A15D-55E8-513D-7DFC233DB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2A8C1-93A0-3E8A-CD8B-E988C34EFA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E1A8E-0DCB-45C1-9A2A-8F09ACB978B6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99877-E498-20C6-6558-C0516DB26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F0BEE-3EEF-7375-DD0E-047B49BDC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9E26C-9C81-4BC2-9591-B0DD2711B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06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FD16-46DE-7B89-EBA1-76BB3CC8B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1"/>
            <a:ext cx="9144000" cy="2103120"/>
          </a:xfrm>
        </p:spPr>
        <p:txBody>
          <a:bodyPr/>
          <a:lstStyle/>
          <a:p>
            <a:r>
              <a:rPr lang="en-US" dirty="0">
                <a:latin typeface="+mn-lt"/>
              </a:rPr>
              <a:t>Event Streaming Platform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Kafka by Apache</a:t>
            </a:r>
            <a:endParaRPr lang="en-IN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8353D-7D8B-A234-FDA0-E20DC3D10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040" y="2814319"/>
            <a:ext cx="10007600" cy="363727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Presented By:</a:t>
            </a:r>
          </a:p>
          <a:p>
            <a:endParaRPr lang="en-US" dirty="0"/>
          </a:p>
          <a:p>
            <a:r>
              <a:rPr lang="en-US" b="1" dirty="0"/>
              <a:t>GROUP 8</a:t>
            </a:r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r>
              <a:rPr lang="en-US" b="1" dirty="0"/>
              <a:t>700741157 - Sai Sumanth Kolanupaka</a:t>
            </a:r>
          </a:p>
          <a:p>
            <a:pPr lvl="1" algn="just"/>
            <a:r>
              <a:rPr lang="en-US" b="1" dirty="0"/>
              <a:t>700742907 - Sai Samhitha Mudigonda</a:t>
            </a:r>
          </a:p>
          <a:p>
            <a:pPr lvl="1" algn="just"/>
            <a:r>
              <a:rPr lang="en-US" b="1" dirty="0"/>
              <a:t>700742905 - Mareedu Sai Sritha</a:t>
            </a:r>
          </a:p>
          <a:p>
            <a:pPr lvl="1" algn="just"/>
            <a:r>
              <a:rPr lang="en-US" b="1" dirty="0"/>
              <a:t>700741284 - Renie Catherine Sathri</a:t>
            </a:r>
          </a:p>
          <a:p>
            <a:pPr lvl="1" algn="just"/>
            <a:r>
              <a:rPr lang="en-US" b="1" dirty="0"/>
              <a:t>700742200 - Meghana Devidi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90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8B647-8B19-F742-9CA2-3DCF95E0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Producer/Publisher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0DB97-BFF3-EF91-B29A-0D7F7F571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marL="0" indent="0">
              <a:buNone/>
            </a:pPr>
            <a:r>
              <a:rPr lang="en-US" b="0" i="0" dirty="0">
                <a:effectLst/>
              </a:rPr>
              <a:t>A </a:t>
            </a:r>
            <a:r>
              <a:rPr lang="en-US" b="1" i="0" dirty="0">
                <a:effectLst/>
              </a:rPr>
              <a:t>producer</a:t>
            </a:r>
            <a:r>
              <a:rPr lang="en-US" b="0" i="0" dirty="0">
                <a:effectLst/>
              </a:rPr>
              <a:t> is responsible for publishing or writing data to the topics within different partitions. </a:t>
            </a:r>
          </a:p>
          <a:p>
            <a:pPr marL="0" indent="0">
              <a:buNone/>
            </a:pPr>
            <a:r>
              <a:rPr lang="en-US" b="0" i="0" dirty="0">
                <a:effectLst/>
              </a:rPr>
              <a:t>Producers automatically know that, what data should be written to which partition and broker.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6546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5184-A783-100D-7F0A-CB42DF29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Consumer/Subscriber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7D370-4909-1CD5-559A-44958E395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71777D"/>
                </a:solidFill>
                <a:effectLst/>
                <a:latin typeface="Roboto" panose="02000000000000000000" pitchFamily="2" charset="0"/>
              </a:rPr>
              <a:t> </a:t>
            </a:r>
          </a:p>
          <a:p>
            <a:pPr marL="0" indent="0">
              <a:buNone/>
            </a:pPr>
            <a:r>
              <a:rPr lang="en-US" b="0" i="0" dirty="0">
                <a:effectLst/>
              </a:rPr>
              <a:t>A </a:t>
            </a:r>
            <a:r>
              <a:rPr lang="en-US" b="1" i="0" dirty="0">
                <a:effectLst/>
              </a:rPr>
              <a:t>Consumer</a:t>
            </a:r>
            <a:r>
              <a:rPr lang="en-US" b="0" i="0" dirty="0">
                <a:effectLst/>
              </a:rPr>
              <a:t> is an application that reads data in an incremental and ordered fashion from different </a:t>
            </a:r>
            <a:r>
              <a:rPr lang="en-US" b="1" i="0" dirty="0">
                <a:effectLst/>
              </a:rPr>
              <a:t>Kafka</a:t>
            </a:r>
            <a:r>
              <a:rPr lang="en-US" b="0" i="0" dirty="0">
                <a:effectLst/>
              </a:rPr>
              <a:t> Topics. </a:t>
            </a:r>
          </a:p>
          <a:p>
            <a:pPr marL="0" indent="0">
              <a:buNone/>
            </a:pPr>
            <a:r>
              <a:rPr lang="en-US" b="0" i="0" dirty="0">
                <a:effectLst/>
              </a:rPr>
              <a:t>It can subscribe to one or more topics in the </a:t>
            </a:r>
            <a:r>
              <a:rPr lang="en-US" b="1" i="0" dirty="0">
                <a:effectLst/>
              </a:rPr>
              <a:t>Kafka</a:t>
            </a:r>
            <a:r>
              <a:rPr lang="en-US" b="0" i="0" dirty="0">
                <a:effectLst/>
              </a:rPr>
              <a:t> cluster and consumes messages from them.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8766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1FFD4-8667-879E-6A90-49FA0B06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Broker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90FB5-B31A-B0BB-2C15-2357158E3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 broker is the central component of Kafka architecture.</a:t>
            </a:r>
          </a:p>
          <a:p>
            <a:r>
              <a:rPr lang="en-US" dirty="0"/>
              <a:t>Multiple brokers combine together to form a Kafka Cluster.</a:t>
            </a:r>
          </a:p>
          <a:p>
            <a:r>
              <a:rPr lang="en-US" dirty="0"/>
              <a:t>Producers and consumers communicate with brokers in order to publish and consume messages.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8199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E51DB-765A-9265-4EF1-66FBBFA20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Zookeeper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E351B-E66E-46B7-E0DA-B76D559A4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</a:rPr>
              <a:t>Kafka depends on an underlying technology called Zookeeper.</a:t>
            </a:r>
          </a:p>
          <a:p>
            <a:pPr algn="l"/>
            <a:r>
              <a:rPr lang="en-US" b="1" i="0" dirty="0">
                <a:effectLst/>
              </a:rPr>
              <a:t>Zookeeper</a:t>
            </a:r>
            <a:r>
              <a:rPr lang="en-US" b="0" i="0" dirty="0">
                <a:effectLst/>
              </a:rPr>
              <a:t> is a generalized cluster management tool. It manages the cluster and provides a consistent, distributed place to store cluster configuration.</a:t>
            </a:r>
          </a:p>
          <a:p>
            <a:pPr algn="l"/>
            <a:r>
              <a:rPr lang="en-US" b="1" i="0" dirty="0">
                <a:effectLst/>
              </a:rPr>
              <a:t>Zookeeper</a:t>
            </a:r>
            <a:r>
              <a:rPr lang="en-US" b="0" i="0" dirty="0">
                <a:effectLst/>
              </a:rPr>
              <a:t> coordinates communication throughout the cluster adds and removes brokers, and monitors the status of nodes in the cluster</a:t>
            </a:r>
          </a:p>
        </p:txBody>
      </p:sp>
    </p:spTree>
    <p:extLst>
      <p:ext uri="{BB962C8B-B14F-4D97-AF65-F5344CB8AC3E}">
        <p14:creationId xmlns:p14="http://schemas.microsoft.com/office/powerpoint/2010/main" val="3768637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CEF48-8006-23A5-AC0D-D5792DE9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CLI Commands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0319A-A386-ABCE-43B5-C1797AFB7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Aft>
                <a:spcPts val="75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/>
              <a:t>Starting Zookeeper server:-</a:t>
            </a:r>
          </a:p>
          <a:p>
            <a:pPr marL="0" indent="0">
              <a:spcAft>
                <a:spcPts val="75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solidFill>
                  <a:srgbClr val="000099"/>
                </a:solidFill>
                <a:latin typeface="Courier New" panose="02070309020205020404" pitchFamily="49" charset="0"/>
              </a:rPr>
              <a:t>kafka/bin/zookeeper-server-start.bat \</a:t>
            </a:r>
          </a:p>
          <a:p>
            <a:pPr marL="0" indent="0">
              <a:spcAft>
                <a:spcPts val="75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solidFill>
                  <a:srgbClr val="000099"/>
                </a:solidFill>
                <a:latin typeface="Courier New" panose="02070309020205020404" pitchFamily="49" charset="0"/>
              </a:rPr>
              <a:t>   kafka/config/zookeeper.properties</a:t>
            </a:r>
          </a:p>
          <a:p>
            <a:pPr marL="0" indent="0">
              <a:buNone/>
            </a:pPr>
            <a:r>
              <a:rPr lang="en-IN" dirty="0"/>
              <a:t>Creating Kafka Topic:-</a:t>
            </a:r>
          </a:p>
          <a:p>
            <a:pPr marL="0" indent="0">
              <a:spcAft>
                <a:spcPts val="75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solidFill>
                  <a:srgbClr val="000099"/>
                </a:solidFill>
                <a:latin typeface="Courier New" panose="02070309020205020404" pitchFamily="49" charset="0"/>
              </a:rPr>
              <a:t>bin/kafka-topics.bat –create </a:t>
            </a:r>
            <a:br>
              <a:rPr lang="en-IN" dirty="0">
                <a:solidFill>
                  <a:srgbClr val="000099"/>
                </a:solidFill>
                <a:latin typeface="Courier New" panose="02070309020205020404" pitchFamily="49" charset="0"/>
              </a:rPr>
            </a:br>
            <a:r>
              <a:rPr lang="en-IN" dirty="0">
                <a:solidFill>
                  <a:srgbClr val="000099"/>
                </a:solidFill>
                <a:latin typeface="Courier New" panose="02070309020205020404" pitchFamily="49" charset="0"/>
              </a:rPr>
              <a:t>–bootstrap-server localhost:9092 </a:t>
            </a:r>
            <a:br>
              <a:rPr lang="en-IN" dirty="0">
                <a:solidFill>
                  <a:srgbClr val="000099"/>
                </a:solidFill>
                <a:latin typeface="Courier New" panose="02070309020205020404" pitchFamily="49" charset="0"/>
              </a:rPr>
            </a:br>
            <a:r>
              <a:rPr lang="en-IN" dirty="0">
                <a:solidFill>
                  <a:srgbClr val="000099"/>
                </a:solidFill>
                <a:latin typeface="Courier New" panose="02070309020205020404" pitchFamily="49" charset="0"/>
              </a:rPr>
              <a:t>–replication-factor 5 </a:t>
            </a:r>
            <a:br>
              <a:rPr lang="en-IN" dirty="0">
                <a:solidFill>
                  <a:srgbClr val="000099"/>
                </a:solidFill>
                <a:latin typeface="Courier New" panose="02070309020205020404" pitchFamily="49" charset="0"/>
              </a:rPr>
            </a:br>
            <a:r>
              <a:rPr lang="en-IN" dirty="0">
                <a:solidFill>
                  <a:srgbClr val="000099"/>
                </a:solidFill>
                <a:latin typeface="Courier New" panose="02070309020205020404" pitchFamily="49" charset="0"/>
              </a:rPr>
              <a:t>–partitions 5 </a:t>
            </a:r>
            <a:br>
              <a:rPr lang="en-IN" dirty="0">
                <a:solidFill>
                  <a:srgbClr val="000099"/>
                </a:solidFill>
                <a:latin typeface="Courier New" panose="02070309020205020404" pitchFamily="49" charset="0"/>
              </a:rPr>
            </a:br>
            <a:r>
              <a:rPr lang="en-IN" dirty="0">
                <a:solidFill>
                  <a:srgbClr val="000099"/>
                </a:solidFill>
                <a:latin typeface="Courier New" panose="02070309020205020404" pitchFamily="49" charset="0"/>
              </a:rPr>
              <a:t>–topic vowels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416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4CD5E-487E-C958-65DE-092E65E9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CLI commands contd.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FB65A-A30C-500F-E752-FCB50E5E3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60242" cy="5032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Kafka Producer CLI command:-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99"/>
                </a:solidFill>
                <a:effectLst/>
                <a:latin typeface="Courier New" panose="02070309020205020404" pitchFamily="49" charset="0"/>
              </a:rPr>
              <a:t>kafka-console-producer.bat --topic vowels --bootstrap-server localhost:9092</a:t>
            </a:r>
          </a:p>
          <a:p>
            <a:pPr marL="0" indent="0">
              <a:buNone/>
            </a:pPr>
            <a:endParaRPr lang="en-IN" dirty="0">
              <a:solidFill>
                <a:srgbClr val="000099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>
              <a:solidFill>
                <a:srgbClr val="000099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dirty="0"/>
              <a:t>Kafka Consumer CLI command:-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99"/>
                </a:solidFill>
                <a:effectLst/>
                <a:latin typeface="Courier New" panose="02070309020205020404" pitchFamily="49" charset="0"/>
              </a:rPr>
              <a:t>kafka-console-consumer.bat --bootstrap-server localhost:9092 --topic vowels –from-beginning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31E070-C272-1E22-4EFD-C9B5DA58B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88640"/>
            <a:ext cx="10515600" cy="121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3CEA23-58EC-D831-DCEE-D331904EE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251" y="5676838"/>
            <a:ext cx="10515600" cy="118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173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E97C-C547-0333-6A10-1D8D129E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and Alternatives to Kafka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A2B4-757B-F022-B094-60EE16E7F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Real Time Use Case of Kafka:-</a:t>
            </a:r>
          </a:p>
          <a:p>
            <a:pPr marL="0" indent="0">
              <a:buNone/>
            </a:pPr>
            <a:r>
              <a:rPr lang="en-IN" i="0" dirty="0">
                <a:effectLst/>
              </a:rPr>
              <a:t>Processing Data in Real-Time</a:t>
            </a:r>
          </a:p>
          <a:p>
            <a:pPr marL="0" indent="0">
              <a:buNone/>
            </a:pPr>
            <a:r>
              <a:rPr lang="en-IN" i="0" dirty="0">
                <a:effectLst/>
              </a:rPr>
              <a:t>IoT Data Analysis</a:t>
            </a:r>
          </a:p>
          <a:p>
            <a:pPr marL="0" indent="0">
              <a:buNone/>
            </a:pPr>
            <a:r>
              <a:rPr lang="en-IN" i="0" dirty="0">
                <a:effectLst/>
              </a:rPr>
              <a:t>Centralize Raw Logs Data</a:t>
            </a:r>
          </a:p>
          <a:p>
            <a:pPr marL="0" indent="0">
              <a:buNone/>
            </a:pPr>
            <a:r>
              <a:rPr lang="en-IN" i="0" dirty="0">
                <a:effectLst/>
              </a:rPr>
              <a:t>A Distributable Streaming Platform</a:t>
            </a:r>
            <a:endParaRPr lang="en-IN" dirty="0"/>
          </a:p>
          <a:p>
            <a:r>
              <a:rPr lang="en-IN" dirty="0"/>
              <a:t>Alternatives to Kafka:-</a:t>
            </a:r>
          </a:p>
          <a:p>
            <a:pPr marL="0" indent="0">
              <a:buNone/>
            </a:pPr>
            <a:r>
              <a:rPr lang="en-IN" dirty="0"/>
              <a:t>Amazon Kinesis</a:t>
            </a:r>
          </a:p>
          <a:p>
            <a:pPr marL="0" indent="0">
              <a:buNone/>
            </a:pPr>
            <a:r>
              <a:rPr lang="en-IN" dirty="0"/>
              <a:t>RabbitMQ</a:t>
            </a:r>
          </a:p>
          <a:p>
            <a:pPr marL="0" indent="0">
              <a:buNone/>
            </a:pPr>
            <a:r>
              <a:rPr lang="en-IN" dirty="0"/>
              <a:t>ActiveMQ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81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F157-9275-2823-DFCC-00ACA81E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1E8DB-CEBD-6294-5D3C-106FE3A44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850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Uses of Kafka across industries</a:t>
            </a:r>
          </a:p>
          <a:p>
            <a:r>
              <a:rPr lang="en-US" dirty="0"/>
              <a:t>Core  Capabilities of Kafka</a:t>
            </a:r>
          </a:p>
          <a:p>
            <a:r>
              <a:rPr lang="en-US" dirty="0"/>
              <a:t>Kafka Ecosystem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Architecture Components</a:t>
            </a:r>
          </a:p>
          <a:p>
            <a:r>
              <a:rPr lang="en-US" dirty="0"/>
              <a:t>Kafka Commands</a:t>
            </a:r>
          </a:p>
          <a:p>
            <a:r>
              <a:rPr lang="en-US" dirty="0"/>
              <a:t>Uses and Alternatives of Kafka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7588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0B8BA-34DA-6995-02DD-24C48B55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81CAF-3A88-5E99-A3EB-F53B2AAD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Written in Scala and Open sourced By Apache, Kafka is distributed event streaming platform used by thousands of companies for data integration, building data pipelines, and analysis over streaming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392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30CB2-7D95-068D-0D98-A6A45831C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Kafka across industries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688339-06CF-2625-F8B2-BE0BF7EF4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673" y="2458720"/>
            <a:ext cx="9006696" cy="2834639"/>
          </a:xfrm>
        </p:spPr>
      </p:pic>
    </p:spTree>
    <p:extLst>
      <p:ext uri="{BB962C8B-B14F-4D97-AF65-F5344CB8AC3E}">
        <p14:creationId xmlns:p14="http://schemas.microsoft.com/office/powerpoint/2010/main" val="309999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ADE6D-21FE-9B35-1379-D6CC700E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Capabilities of Kafka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0546B-49B1-4BF1-2AF1-EF7BA2A7A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i="0" u="none" strike="noStrike" dirty="0">
                <a:effectLst/>
              </a:rPr>
              <a:t>High Throughput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i="0" u="none" strike="noStrike" dirty="0">
                <a:effectLst/>
              </a:rPr>
              <a:t>Scalable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i="0" u="none" strike="noStrike" dirty="0">
                <a:effectLst/>
              </a:rPr>
              <a:t>Permanent storage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i="0" u="none" strike="noStrike" dirty="0">
                <a:effectLst/>
              </a:rPr>
              <a:t>Distributed</a:t>
            </a:r>
            <a:endParaRPr lang="en-IN" i="0" u="none" strike="noStrike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IN" dirty="0"/>
              <a:t>Fault tolerant 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IN" i="0" u="none" strike="noStrike" dirty="0">
                <a:effectLst/>
              </a:rPr>
              <a:t>High Availabilty</a:t>
            </a:r>
            <a:endParaRPr lang="en-US" i="0" u="none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865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31EC0-5C11-D21F-0C87-368A9A81B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Ecosystem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95494-D089-9D0B-A57A-DCB84173D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Built-In stream processing:-</a:t>
            </a:r>
          </a:p>
          <a:p>
            <a:pPr marL="0" indent="0">
              <a:buNone/>
            </a:pPr>
            <a:r>
              <a:rPr lang="en-US" dirty="0"/>
              <a:t>Kafka processes streams of events without any failure and exactly once.</a:t>
            </a:r>
          </a:p>
          <a:p>
            <a:pPr marL="0" indent="0">
              <a:buNone/>
            </a:pPr>
            <a:r>
              <a:rPr lang="en-US" dirty="0"/>
              <a:t>It can also join, aggregates, filters and transform data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Connect to Almost anything:-</a:t>
            </a:r>
          </a:p>
          <a:p>
            <a:pPr marL="0" indent="0">
              <a:buNone/>
            </a:pPr>
            <a:r>
              <a:rPr lang="en-IN" dirty="0"/>
              <a:t>Kafka connect interface let it to connect with thousands of event sources and event sink like MongoDB, Postgres, AWS S3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9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89FD-4AC6-5A5E-DC69-5FA624417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Ecosystem Contd.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F7815-44D2-7804-9E5C-EF8D53663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Vast client libraries:-</a:t>
            </a:r>
          </a:p>
          <a:p>
            <a:pPr marL="0" indent="0">
              <a:buNone/>
            </a:pPr>
            <a:r>
              <a:rPr lang="en-US" dirty="0"/>
              <a:t>Kafka can process stream of events along with read and write in </a:t>
            </a:r>
          </a:p>
          <a:p>
            <a:pPr marL="0" indent="0">
              <a:buNone/>
            </a:pPr>
            <a:r>
              <a:rPr lang="en-US" dirty="0"/>
              <a:t>Multiple programming languages like Python, Scala and Java.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Large Ecosystem Open Source tools:-</a:t>
            </a:r>
          </a:p>
          <a:p>
            <a:pPr marL="0" indent="0">
              <a:buNone/>
            </a:pPr>
            <a:r>
              <a:rPr lang="en-US" dirty="0"/>
              <a:t>It has a community driven with like minded pool of people to serve large ecosystem of open source tools.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4498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3F8D0-4413-54CD-09EC-67865859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360CDE-F678-8600-A5B9-9460609FA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899" y="1987107"/>
            <a:ext cx="7792000" cy="402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29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CC46B-D2D7-69B9-2CD7-E8AF93CB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3FFCB-71F6-8445-6652-6FFF411FE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mainly 4 components in Kafka architecture</a:t>
            </a:r>
          </a:p>
          <a:p>
            <a:r>
              <a:rPr lang="en-IN" dirty="0"/>
              <a:t>	Producer</a:t>
            </a:r>
          </a:p>
          <a:p>
            <a:r>
              <a:rPr lang="en-IN" dirty="0"/>
              <a:t>	Consumer</a:t>
            </a:r>
          </a:p>
          <a:p>
            <a:r>
              <a:rPr lang="en-IN" dirty="0"/>
              <a:t>	Kafka Broker</a:t>
            </a:r>
          </a:p>
          <a:p>
            <a:r>
              <a:rPr lang="en-IN" dirty="0"/>
              <a:t>	Zookeeper</a:t>
            </a:r>
          </a:p>
        </p:txBody>
      </p:sp>
    </p:spTree>
    <p:extLst>
      <p:ext uri="{BB962C8B-B14F-4D97-AF65-F5344CB8AC3E}">
        <p14:creationId xmlns:p14="http://schemas.microsoft.com/office/powerpoint/2010/main" val="2612642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543</Words>
  <Application>Microsoft Office PowerPoint</Application>
  <PresentationFormat>Widescreen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inter-regular</vt:lpstr>
      <vt:lpstr>Roboto</vt:lpstr>
      <vt:lpstr>Office Theme</vt:lpstr>
      <vt:lpstr>Event Streaming Platform Kafka by Apache</vt:lpstr>
      <vt:lpstr>Contents</vt:lpstr>
      <vt:lpstr>Overview</vt:lpstr>
      <vt:lpstr>Uses of Kafka across industries</vt:lpstr>
      <vt:lpstr>Core Capabilities of Kafka</vt:lpstr>
      <vt:lpstr>Kafka Ecosystem</vt:lpstr>
      <vt:lpstr>Kafka Ecosystem Contd.</vt:lpstr>
      <vt:lpstr>Architecture Diagram</vt:lpstr>
      <vt:lpstr>Architecture Components</vt:lpstr>
      <vt:lpstr>The Producer/Publisher</vt:lpstr>
      <vt:lpstr>The Consumer/Subscriber</vt:lpstr>
      <vt:lpstr>Kafka Broker</vt:lpstr>
      <vt:lpstr>Zookeeper</vt:lpstr>
      <vt:lpstr>Kafka CLI Commands</vt:lpstr>
      <vt:lpstr>Kafka CLI commands contd.</vt:lpstr>
      <vt:lpstr>Uses and Alternatives to Kafka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 Overview</dc:title>
  <dc:creator>Bibhuti Anand</dc:creator>
  <cp:lastModifiedBy>SAI K</cp:lastModifiedBy>
  <cp:revision>17</cp:revision>
  <dcterms:created xsi:type="dcterms:W3CDTF">2022-11-05T17:32:35Z</dcterms:created>
  <dcterms:modified xsi:type="dcterms:W3CDTF">2022-11-08T03:23:24Z</dcterms:modified>
</cp:coreProperties>
</file>