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60" r:id="rId2"/>
    <p:sldId id="264" r:id="rId3"/>
    <p:sldId id="259" r:id="rId4"/>
    <p:sldId id="262" r:id="rId5"/>
    <p:sldId id="257" r:id="rId6"/>
    <p:sldId id="258"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24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EE4B80-CCD6-49EB-B1E7-D5A8943B9AB5}"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05320-0E7E-497C-BDB8-118451924EAB}"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63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EE4B80-CCD6-49EB-B1E7-D5A8943B9AB5}"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05320-0E7E-497C-BDB8-118451924EAB}" type="slidenum">
              <a:rPr lang="en-US" smtClean="0"/>
              <a:pPr/>
              <a:t>‹#›</a:t>
            </a:fld>
            <a:endParaRPr lang="en-US"/>
          </a:p>
        </p:txBody>
      </p:sp>
    </p:spTree>
    <p:extLst>
      <p:ext uri="{BB962C8B-B14F-4D97-AF65-F5344CB8AC3E}">
        <p14:creationId xmlns:p14="http://schemas.microsoft.com/office/powerpoint/2010/main" val="4173051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EE4B80-CCD6-49EB-B1E7-D5A8943B9AB5}"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05320-0E7E-497C-BDB8-118451924EAB}" type="slidenum">
              <a:rPr lang="en-US" smtClean="0"/>
              <a:pPr/>
              <a:t>‹#›</a:t>
            </a:fld>
            <a:endParaRPr lang="en-US"/>
          </a:p>
        </p:txBody>
      </p:sp>
    </p:spTree>
    <p:extLst>
      <p:ext uri="{BB962C8B-B14F-4D97-AF65-F5344CB8AC3E}">
        <p14:creationId xmlns:p14="http://schemas.microsoft.com/office/powerpoint/2010/main" val="391521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EE4B80-CCD6-49EB-B1E7-D5A8943B9AB5}"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05320-0E7E-497C-BDB8-118451924EAB}" type="slidenum">
              <a:rPr lang="en-US" smtClean="0"/>
              <a:pPr/>
              <a:t>‹#›</a:t>
            </a:fld>
            <a:endParaRPr lang="en-US"/>
          </a:p>
        </p:txBody>
      </p:sp>
    </p:spTree>
    <p:extLst>
      <p:ext uri="{BB962C8B-B14F-4D97-AF65-F5344CB8AC3E}">
        <p14:creationId xmlns:p14="http://schemas.microsoft.com/office/powerpoint/2010/main" val="109275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EE4B80-CCD6-49EB-B1E7-D5A8943B9AB5}" type="datetimeFigureOut">
              <a:rPr lang="en-US" smtClean="0"/>
              <a:pPr/>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05320-0E7E-497C-BDB8-118451924EAB}"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614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EE4B80-CCD6-49EB-B1E7-D5A8943B9AB5}" type="datetimeFigureOut">
              <a:rPr lang="en-US" smtClean="0"/>
              <a:pPr/>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05320-0E7E-497C-BDB8-118451924EAB}" type="slidenum">
              <a:rPr lang="en-US" smtClean="0"/>
              <a:pPr/>
              <a:t>‹#›</a:t>
            </a:fld>
            <a:endParaRPr lang="en-US"/>
          </a:p>
        </p:txBody>
      </p:sp>
    </p:spTree>
    <p:extLst>
      <p:ext uri="{BB962C8B-B14F-4D97-AF65-F5344CB8AC3E}">
        <p14:creationId xmlns:p14="http://schemas.microsoft.com/office/powerpoint/2010/main" val="197278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EE4B80-CCD6-49EB-B1E7-D5A8943B9AB5}" type="datetimeFigureOut">
              <a:rPr lang="en-US" smtClean="0"/>
              <a:pPr/>
              <a:t>12/2/2013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C05320-0E7E-497C-BDB8-118451924EAB}" type="slidenum">
              <a:rPr lang="en-US" smtClean="0"/>
              <a:pPr/>
              <a:t>‹#›</a:t>
            </a:fld>
            <a:endParaRPr lang="en-US"/>
          </a:p>
        </p:txBody>
      </p:sp>
    </p:spTree>
    <p:extLst>
      <p:ext uri="{BB962C8B-B14F-4D97-AF65-F5344CB8AC3E}">
        <p14:creationId xmlns:p14="http://schemas.microsoft.com/office/powerpoint/2010/main" val="87436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EE4B80-CCD6-49EB-B1E7-D5A8943B9AB5}" type="datetimeFigureOut">
              <a:rPr lang="en-US" smtClean="0"/>
              <a:pPr/>
              <a:t>12/2/2013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C05320-0E7E-497C-BDB8-118451924EAB}" type="slidenum">
              <a:rPr lang="en-US" smtClean="0"/>
              <a:pPr/>
              <a:t>‹#›</a:t>
            </a:fld>
            <a:endParaRPr lang="en-US"/>
          </a:p>
        </p:txBody>
      </p:sp>
    </p:spTree>
    <p:extLst>
      <p:ext uri="{BB962C8B-B14F-4D97-AF65-F5344CB8AC3E}">
        <p14:creationId xmlns:p14="http://schemas.microsoft.com/office/powerpoint/2010/main" val="31943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EE4B80-CCD6-49EB-B1E7-D5A8943B9AB5}" type="datetimeFigureOut">
              <a:rPr lang="en-US" smtClean="0"/>
              <a:pPr/>
              <a:t>12/2/2013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DC05320-0E7E-497C-BDB8-118451924EAB}" type="slidenum">
              <a:rPr lang="en-US" smtClean="0"/>
              <a:pPr/>
              <a:t>‹#›</a:t>
            </a:fld>
            <a:endParaRPr lang="en-US"/>
          </a:p>
        </p:txBody>
      </p:sp>
    </p:spTree>
    <p:extLst>
      <p:ext uri="{BB962C8B-B14F-4D97-AF65-F5344CB8AC3E}">
        <p14:creationId xmlns:p14="http://schemas.microsoft.com/office/powerpoint/2010/main" val="1416878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EE4B80-CCD6-49EB-B1E7-D5A8943B9AB5}" type="datetimeFigureOut">
              <a:rPr lang="en-US" smtClean="0"/>
              <a:pPr/>
              <a:t>12/2/2013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C05320-0E7E-497C-BDB8-118451924EAB}" type="slidenum">
              <a:rPr lang="en-US" smtClean="0"/>
              <a:pPr/>
              <a:t>‹#›</a:t>
            </a:fld>
            <a:endParaRPr lang="en-US"/>
          </a:p>
        </p:txBody>
      </p:sp>
    </p:spTree>
    <p:extLst>
      <p:ext uri="{BB962C8B-B14F-4D97-AF65-F5344CB8AC3E}">
        <p14:creationId xmlns:p14="http://schemas.microsoft.com/office/powerpoint/2010/main" val="322882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EE4B80-CCD6-49EB-B1E7-D5A8943B9AB5}" type="datetimeFigureOut">
              <a:rPr lang="en-US" smtClean="0"/>
              <a:pPr/>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05320-0E7E-497C-BDB8-118451924EAB}" type="slidenum">
              <a:rPr lang="en-US" smtClean="0"/>
              <a:pPr/>
              <a:t>‹#›</a:t>
            </a:fld>
            <a:endParaRPr lang="en-US"/>
          </a:p>
        </p:txBody>
      </p:sp>
    </p:spTree>
    <p:extLst>
      <p:ext uri="{BB962C8B-B14F-4D97-AF65-F5344CB8AC3E}">
        <p14:creationId xmlns:p14="http://schemas.microsoft.com/office/powerpoint/2010/main" val="363302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EE4B80-CCD6-49EB-B1E7-D5A8943B9AB5}" type="datetimeFigureOut">
              <a:rPr lang="en-US" smtClean="0"/>
              <a:pPr/>
              <a:t>12/2/2013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C05320-0E7E-497C-BDB8-118451924EAB}"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73181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326" y="771210"/>
            <a:ext cx="11309429" cy="1446550"/>
          </a:xfrm>
          <a:prstGeom prst="rect">
            <a:avLst/>
          </a:prstGeom>
          <a:noFill/>
        </p:spPr>
        <p:txBody>
          <a:bodyPr wrap="square" rtlCol="0">
            <a:spAutoFit/>
          </a:bodyPr>
          <a:lstStyle/>
          <a:p>
            <a:r>
              <a:rPr lang="en-US" sz="8800" dirty="0" smtClean="0">
                <a:latin typeface="Constantia" panose="02030602050306030303" pitchFamily="18" charset="0"/>
                <a:cs typeface="Aharoni" panose="02010803020104030203" pitchFamily="2" charset="-79"/>
              </a:rPr>
              <a:t>APP RECOMMENDER</a:t>
            </a:r>
            <a:endParaRPr lang="en-US" sz="8800" dirty="0">
              <a:latin typeface="Constantia" panose="02030602050306030303" pitchFamily="18" charset="0"/>
              <a:cs typeface="Aharoni" panose="02010803020104030203" pitchFamily="2" charset="-79"/>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3203" y="2173446"/>
            <a:ext cx="4375682" cy="3011320"/>
          </a:xfrm>
          <a:prstGeom prst="rect">
            <a:avLst/>
          </a:prstGeom>
        </p:spPr>
      </p:pic>
      <p:sp>
        <p:nvSpPr>
          <p:cNvPr id="5" name="TextBox 4"/>
          <p:cNvSpPr txBox="1"/>
          <p:nvPr/>
        </p:nvSpPr>
        <p:spPr>
          <a:xfrm>
            <a:off x="8133983" y="4156792"/>
            <a:ext cx="4675031" cy="2677656"/>
          </a:xfrm>
          <a:prstGeom prst="rect">
            <a:avLst/>
          </a:prstGeom>
          <a:noFill/>
        </p:spPr>
        <p:txBody>
          <a:bodyPr wrap="square" rtlCol="0">
            <a:spAutoFit/>
          </a:bodyPr>
          <a:lstStyle/>
          <a:p>
            <a:r>
              <a:rPr lang="en-US" dirty="0" smtClean="0"/>
              <a:t>     </a:t>
            </a:r>
            <a:r>
              <a:rPr lang="en-US" sz="3200" b="1" dirty="0" smtClean="0"/>
              <a:t>By</a:t>
            </a:r>
            <a:r>
              <a:rPr lang="en-US" sz="3200" b="1" dirty="0" smtClean="0"/>
              <a:t>: </a:t>
            </a:r>
          </a:p>
          <a:p>
            <a:r>
              <a:rPr lang="en-US" sz="3200" dirty="0" smtClean="0"/>
              <a:t>   </a:t>
            </a:r>
            <a:r>
              <a:rPr lang="en-US" sz="3200" b="1" dirty="0" err="1" smtClean="0"/>
              <a:t>Alekhya</a:t>
            </a:r>
            <a:r>
              <a:rPr lang="en-US" sz="3200" b="1" dirty="0" smtClean="0"/>
              <a:t> </a:t>
            </a:r>
            <a:r>
              <a:rPr lang="en-US" sz="3200" b="1" dirty="0" smtClean="0"/>
              <a:t>Boyapati</a:t>
            </a:r>
          </a:p>
          <a:p>
            <a:r>
              <a:rPr lang="en-US" sz="3200" b="1" dirty="0" smtClean="0"/>
              <a:t>   </a:t>
            </a:r>
            <a:r>
              <a:rPr lang="en-US" sz="3200" b="1" dirty="0" err="1" smtClean="0"/>
              <a:t>Sumanth</a:t>
            </a:r>
            <a:r>
              <a:rPr lang="en-US" sz="3200" b="1" dirty="0" smtClean="0"/>
              <a:t> Koushik</a:t>
            </a:r>
          </a:p>
          <a:p>
            <a:r>
              <a:rPr lang="en-US" sz="3200" b="1" dirty="0"/>
              <a:t> </a:t>
            </a:r>
            <a:r>
              <a:rPr lang="en-US" sz="3200" b="1" dirty="0" smtClean="0"/>
              <a:t>  </a:t>
            </a:r>
            <a:r>
              <a:rPr lang="en-US" sz="3200" b="1" dirty="0" err="1" smtClean="0"/>
              <a:t>Vinil</a:t>
            </a:r>
            <a:r>
              <a:rPr lang="en-US" sz="3200" b="1" dirty="0" smtClean="0"/>
              <a:t> Kumar</a:t>
            </a:r>
          </a:p>
          <a:p>
            <a:r>
              <a:rPr lang="en-US" sz="4000" b="1" dirty="0" smtClean="0">
                <a:latin typeface="AR JULIAN" panose="02000000000000000000" pitchFamily="2" charset="0"/>
              </a:rPr>
              <a:t>      </a:t>
            </a:r>
            <a:endParaRPr lang="en-US" sz="4000" b="1" dirty="0">
              <a:latin typeface="AR JULIAN" panose="02000000000000000000" pitchFamily="2" charset="0"/>
            </a:endParaRPr>
          </a:p>
        </p:txBody>
      </p:sp>
    </p:spTree>
    <p:extLst>
      <p:ext uri="{BB962C8B-B14F-4D97-AF65-F5344CB8AC3E}">
        <p14:creationId xmlns:p14="http://schemas.microsoft.com/office/powerpoint/2010/main" val="90174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4145" y="1755118"/>
            <a:ext cx="10058400" cy="4023360"/>
          </a:xfrm>
        </p:spPr>
        <p:txBody>
          <a:bodyPr>
            <a:normAutofit/>
          </a:bodyPr>
          <a:lstStyle/>
          <a:p>
            <a:r>
              <a:rPr lang="en-US" sz="11000" dirty="0" smtClean="0"/>
              <a:t>THANKYOU</a:t>
            </a:r>
            <a:endParaRPr lang="en-US" sz="11000" dirty="0"/>
          </a:p>
        </p:txBody>
      </p:sp>
    </p:spTree>
    <p:extLst>
      <p:ext uri="{BB962C8B-B14F-4D97-AF65-F5344CB8AC3E}">
        <p14:creationId xmlns:p14="http://schemas.microsoft.com/office/powerpoint/2010/main" val="1749954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1794" y="1557202"/>
            <a:ext cx="5335435" cy="1323439"/>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Under the guidance of: </a:t>
            </a:r>
            <a:endParaRPr lang="en-US" sz="4000" b="1" dirty="0" smtClean="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Dr</a:t>
            </a:r>
            <a:r>
              <a:rPr lang="en-US" sz="4000" b="1" dirty="0">
                <a:latin typeface="Times New Roman" panose="02020603050405020304" pitchFamily="18" charset="0"/>
                <a:cs typeface="Times New Roman" panose="02020603050405020304" pitchFamily="18" charset="0"/>
              </a:rPr>
              <a:t>. Yugyung Lee</a:t>
            </a:r>
          </a:p>
        </p:txBody>
      </p:sp>
      <p:sp>
        <p:nvSpPr>
          <p:cNvPr id="3" name="TextBox 2"/>
          <p:cNvSpPr txBox="1"/>
          <p:nvPr/>
        </p:nvSpPr>
        <p:spPr>
          <a:xfrm>
            <a:off x="4456091" y="4069723"/>
            <a:ext cx="5756857" cy="707886"/>
          </a:xfrm>
          <a:prstGeom prst="rect">
            <a:avLst/>
          </a:prstGeom>
          <a:noFill/>
        </p:spPr>
        <p:txBody>
          <a:bodyPr wrap="square" rtlCol="0">
            <a:spAutoFit/>
          </a:bodyPr>
          <a:lstStyle/>
          <a:p>
            <a:r>
              <a:rPr lang="en-US" sz="4000" dirty="0" smtClean="0"/>
              <a:t>TA: </a:t>
            </a:r>
            <a:r>
              <a:rPr lang="en-US" sz="4000" dirty="0"/>
              <a:t>Feichen shen</a:t>
            </a:r>
          </a:p>
        </p:txBody>
      </p:sp>
    </p:spTree>
    <p:extLst>
      <p:ext uri="{BB962C8B-B14F-4D97-AF65-F5344CB8AC3E}">
        <p14:creationId xmlns:p14="http://schemas.microsoft.com/office/powerpoint/2010/main" val="1638634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6620" y="669701"/>
            <a:ext cx="11655380" cy="4893647"/>
          </a:xfrm>
          <a:prstGeom prst="rect">
            <a:avLst/>
          </a:prstGeom>
          <a:noFill/>
        </p:spPr>
        <p:txBody>
          <a:bodyPr wrap="square" rtlCol="0">
            <a:spAutoFit/>
          </a:bodyPr>
          <a:lstStyle/>
          <a:p>
            <a:pPr algn="just"/>
            <a:r>
              <a:rPr lang="en-US" sz="3200" b="1" dirty="0" smtClean="0"/>
              <a:t>INTRODUCTION:</a:t>
            </a:r>
          </a:p>
          <a:p>
            <a:pPr algn="just"/>
            <a:endParaRPr lang="en-US" sz="2800" dirty="0" smtClean="0"/>
          </a:p>
          <a:p>
            <a:pPr marL="342900" indent="-342900" algn="just">
              <a:buFont typeface="Arial" panose="020B0604020202020204" pitchFamily="34" charset="0"/>
              <a:buChar char="•"/>
            </a:pPr>
            <a:r>
              <a:rPr lang="en-US" sz="2800" dirty="0" smtClean="0"/>
              <a:t>Significant increase in the number of mobile web applications.</a:t>
            </a:r>
          </a:p>
          <a:p>
            <a:pPr algn="just"/>
            <a:endParaRPr lang="en-US" sz="2800" dirty="0" smtClean="0"/>
          </a:p>
          <a:p>
            <a:pPr marL="342900" indent="-342900" algn="just">
              <a:buFont typeface="Arial" panose="020B0604020202020204" pitchFamily="34" charset="0"/>
              <a:buChar char="•"/>
            </a:pPr>
            <a:r>
              <a:rPr lang="en-US" sz="2800" dirty="0" smtClean="0"/>
              <a:t>Around 9 billion mobile users in the world today and this number is </a:t>
            </a:r>
          </a:p>
          <a:p>
            <a:pPr algn="just"/>
            <a:r>
              <a:rPr lang="en-US" sz="2800" dirty="0"/>
              <a:t> </a:t>
            </a:r>
            <a:r>
              <a:rPr lang="en-US" sz="2800" dirty="0" smtClean="0"/>
              <a:t>   expected to increase to 24 billion by 2020. </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smtClean="0"/>
              <a:t>Google play store reached 1 million apps from total 5,00,000 last year.</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smtClean="0"/>
              <a:t>Apple hits 9,00,000 apps this year.</a:t>
            </a:r>
          </a:p>
          <a:p>
            <a:pPr algn="just"/>
            <a:endParaRPr lang="en-US" sz="2800" dirty="0"/>
          </a:p>
        </p:txBody>
      </p:sp>
    </p:spTree>
    <p:extLst>
      <p:ext uri="{BB962C8B-B14F-4D97-AF65-F5344CB8AC3E}">
        <p14:creationId xmlns:p14="http://schemas.microsoft.com/office/powerpoint/2010/main" val="3356492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154" y="179032"/>
            <a:ext cx="11230377" cy="6309420"/>
          </a:xfrm>
          <a:prstGeom prst="rect">
            <a:avLst/>
          </a:prstGeom>
          <a:noFill/>
        </p:spPr>
        <p:txBody>
          <a:bodyPr wrap="square" rtlCol="0">
            <a:spAutoFit/>
          </a:bodyPr>
          <a:lstStyle/>
          <a:p>
            <a:pPr algn="just"/>
            <a:r>
              <a:rPr lang="en-US" sz="2000" b="1" dirty="0" smtClean="0"/>
              <a:t>Example: </a:t>
            </a:r>
          </a:p>
          <a:p>
            <a:pPr algn="just"/>
            <a:r>
              <a:rPr lang="en-US" sz="2000" dirty="0"/>
              <a:t> </a:t>
            </a:r>
            <a:r>
              <a:rPr lang="en-US" sz="2000" dirty="0" smtClean="0"/>
              <a:t>      </a:t>
            </a:r>
            <a:r>
              <a:rPr lang="en-US" sz="2000" dirty="0" smtClean="0"/>
              <a:t>For </a:t>
            </a:r>
            <a:r>
              <a:rPr lang="en-US" sz="2000" dirty="0" smtClean="0"/>
              <a:t>Black Friday deals the number of apps created are: nearly 15 </a:t>
            </a:r>
          </a:p>
          <a:p>
            <a:pPr algn="just"/>
            <a:r>
              <a:rPr lang="en-US" sz="2000" dirty="0" smtClean="0"/>
              <a:t>       </a:t>
            </a:r>
            <a:r>
              <a:rPr lang="en-US" sz="2000" dirty="0" smtClean="0"/>
              <a:t>Black </a:t>
            </a:r>
            <a:r>
              <a:rPr lang="en-US" sz="2000" dirty="0" smtClean="0"/>
              <a:t>Friday, </a:t>
            </a:r>
            <a:r>
              <a:rPr lang="en-US" sz="2000" dirty="0"/>
              <a:t>B</a:t>
            </a:r>
            <a:r>
              <a:rPr lang="en-US" sz="2000" dirty="0" smtClean="0"/>
              <a:t>lack </a:t>
            </a:r>
            <a:r>
              <a:rPr lang="en-US" sz="2000" dirty="0"/>
              <a:t>Friday 2013 ads</a:t>
            </a:r>
            <a:r>
              <a:rPr lang="en-US" sz="2000" dirty="0" smtClean="0"/>
              <a:t>, leaked black Friday ads, black Friday app by slick deals, black Friday 2013, coupons app by right buy, black Friday tips and tricks, etc..</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 </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pic>
        <p:nvPicPr>
          <p:cNvPr id="3" name="Picture 2"/>
          <p:cNvPicPr>
            <a:picLocks noChangeAspect="1"/>
          </p:cNvPicPr>
          <p:nvPr/>
        </p:nvPicPr>
        <p:blipFill>
          <a:blip r:embed="rId2" cstate="print"/>
          <a:stretch>
            <a:fillRect/>
          </a:stretch>
        </p:blipFill>
        <p:spPr>
          <a:xfrm>
            <a:off x="478214" y="1658983"/>
            <a:ext cx="1269537" cy="890480"/>
          </a:xfrm>
          <a:prstGeom prst="rect">
            <a:avLst/>
          </a:prstGeom>
        </p:spPr>
      </p:pic>
      <p:pic>
        <p:nvPicPr>
          <p:cNvPr id="4" name="Picture 3"/>
          <p:cNvPicPr>
            <a:picLocks noChangeAspect="1"/>
          </p:cNvPicPr>
          <p:nvPr/>
        </p:nvPicPr>
        <p:blipFill>
          <a:blip r:embed="rId3" cstate="print"/>
          <a:stretch>
            <a:fillRect/>
          </a:stretch>
        </p:blipFill>
        <p:spPr>
          <a:xfrm>
            <a:off x="1911009" y="1658984"/>
            <a:ext cx="1212555" cy="877418"/>
          </a:xfrm>
          <a:prstGeom prst="rect">
            <a:avLst/>
          </a:prstGeom>
        </p:spPr>
      </p:pic>
      <p:pic>
        <p:nvPicPr>
          <p:cNvPr id="5" name="Picture 4"/>
          <p:cNvPicPr>
            <a:picLocks noChangeAspect="1"/>
          </p:cNvPicPr>
          <p:nvPr/>
        </p:nvPicPr>
        <p:blipFill>
          <a:blip r:embed="rId4" cstate="print"/>
          <a:stretch>
            <a:fillRect/>
          </a:stretch>
        </p:blipFill>
        <p:spPr>
          <a:xfrm>
            <a:off x="1917202" y="2691889"/>
            <a:ext cx="1230947" cy="863413"/>
          </a:xfrm>
          <a:prstGeom prst="rect">
            <a:avLst/>
          </a:prstGeom>
        </p:spPr>
      </p:pic>
      <p:pic>
        <p:nvPicPr>
          <p:cNvPr id="6" name="Picture 5"/>
          <p:cNvPicPr>
            <a:picLocks noChangeAspect="1"/>
          </p:cNvPicPr>
          <p:nvPr/>
        </p:nvPicPr>
        <p:blipFill>
          <a:blip r:embed="rId5" cstate="print"/>
          <a:stretch>
            <a:fillRect/>
          </a:stretch>
        </p:blipFill>
        <p:spPr>
          <a:xfrm>
            <a:off x="476169" y="3766599"/>
            <a:ext cx="1313444" cy="977423"/>
          </a:xfrm>
          <a:prstGeom prst="rect">
            <a:avLst/>
          </a:prstGeom>
        </p:spPr>
      </p:pic>
      <p:pic>
        <p:nvPicPr>
          <p:cNvPr id="7" name="Picture 6"/>
          <p:cNvPicPr>
            <a:picLocks noChangeAspect="1"/>
          </p:cNvPicPr>
          <p:nvPr/>
        </p:nvPicPr>
        <p:blipFill>
          <a:blip r:embed="rId6" cstate="print"/>
          <a:stretch>
            <a:fillRect/>
          </a:stretch>
        </p:blipFill>
        <p:spPr>
          <a:xfrm>
            <a:off x="3242845" y="4875392"/>
            <a:ext cx="1159338" cy="887533"/>
          </a:xfrm>
          <a:prstGeom prst="rect">
            <a:avLst/>
          </a:prstGeom>
        </p:spPr>
      </p:pic>
      <p:pic>
        <p:nvPicPr>
          <p:cNvPr id="8" name="Picture 7"/>
          <p:cNvPicPr>
            <a:picLocks noChangeAspect="1"/>
          </p:cNvPicPr>
          <p:nvPr/>
        </p:nvPicPr>
        <p:blipFill>
          <a:blip r:embed="rId7" cstate="print"/>
          <a:stretch>
            <a:fillRect/>
          </a:stretch>
        </p:blipFill>
        <p:spPr>
          <a:xfrm>
            <a:off x="505832" y="2743199"/>
            <a:ext cx="1248560" cy="881587"/>
          </a:xfrm>
          <a:prstGeom prst="rect">
            <a:avLst/>
          </a:prstGeom>
        </p:spPr>
      </p:pic>
      <p:pic>
        <p:nvPicPr>
          <p:cNvPr id="9" name="Picture 8"/>
          <p:cNvPicPr>
            <a:picLocks noChangeAspect="1"/>
          </p:cNvPicPr>
          <p:nvPr/>
        </p:nvPicPr>
        <p:blipFill>
          <a:blip r:embed="rId8" cstate="print"/>
          <a:stretch>
            <a:fillRect/>
          </a:stretch>
        </p:blipFill>
        <p:spPr>
          <a:xfrm>
            <a:off x="3312077" y="1619794"/>
            <a:ext cx="1244789" cy="1005050"/>
          </a:xfrm>
          <a:prstGeom prst="rect">
            <a:avLst/>
          </a:prstGeom>
        </p:spPr>
      </p:pic>
      <p:pic>
        <p:nvPicPr>
          <p:cNvPr id="10" name="Picture 9"/>
          <p:cNvPicPr>
            <a:picLocks noChangeAspect="1"/>
          </p:cNvPicPr>
          <p:nvPr/>
        </p:nvPicPr>
        <p:blipFill>
          <a:blip r:embed="rId9" cstate="print"/>
          <a:stretch>
            <a:fillRect/>
          </a:stretch>
        </p:blipFill>
        <p:spPr>
          <a:xfrm>
            <a:off x="419476" y="4853190"/>
            <a:ext cx="1226446" cy="989918"/>
          </a:xfrm>
          <a:prstGeom prst="rect">
            <a:avLst/>
          </a:prstGeom>
        </p:spPr>
      </p:pic>
      <p:pic>
        <p:nvPicPr>
          <p:cNvPr id="11" name="Picture 10"/>
          <p:cNvPicPr>
            <a:picLocks noChangeAspect="1"/>
          </p:cNvPicPr>
          <p:nvPr/>
        </p:nvPicPr>
        <p:blipFill>
          <a:blip r:embed="rId10" cstate="print"/>
          <a:stretch>
            <a:fillRect/>
          </a:stretch>
        </p:blipFill>
        <p:spPr>
          <a:xfrm>
            <a:off x="3343870" y="2665774"/>
            <a:ext cx="1202006" cy="1079209"/>
          </a:xfrm>
          <a:prstGeom prst="rect">
            <a:avLst/>
          </a:prstGeom>
        </p:spPr>
      </p:pic>
      <p:pic>
        <p:nvPicPr>
          <p:cNvPr id="12" name="Picture 11"/>
          <p:cNvPicPr>
            <a:picLocks noChangeAspect="1"/>
          </p:cNvPicPr>
          <p:nvPr/>
        </p:nvPicPr>
        <p:blipFill>
          <a:blip r:embed="rId11" cstate="print"/>
          <a:stretch>
            <a:fillRect/>
          </a:stretch>
        </p:blipFill>
        <p:spPr>
          <a:xfrm>
            <a:off x="1963998" y="3818021"/>
            <a:ext cx="1158026" cy="952837"/>
          </a:xfrm>
          <a:prstGeom prst="rect">
            <a:avLst/>
          </a:prstGeom>
        </p:spPr>
      </p:pic>
      <p:pic>
        <p:nvPicPr>
          <p:cNvPr id="13" name="Picture 12"/>
          <p:cNvPicPr>
            <a:picLocks noChangeAspect="1"/>
          </p:cNvPicPr>
          <p:nvPr/>
        </p:nvPicPr>
        <p:blipFill>
          <a:blip r:embed="rId12" cstate="print"/>
          <a:stretch>
            <a:fillRect/>
          </a:stretch>
        </p:blipFill>
        <p:spPr>
          <a:xfrm>
            <a:off x="1897632" y="4859383"/>
            <a:ext cx="1132952" cy="952783"/>
          </a:xfrm>
          <a:prstGeom prst="rect">
            <a:avLst/>
          </a:prstGeom>
        </p:spPr>
      </p:pic>
      <p:pic>
        <p:nvPicPr>
          <p:cNvPr id="14" name="Picture 13"/>
          <p:cNvPicPr>
            <a:picLocks noChangeAspect="1"/>
          </p:cNvPicPr>
          <p:nvPr/>
        </p:nvPicPr>
        <p:blipFill>
          <a:blip r:embed="rId13" cstate="print"/>
          <a:stretch>
            <a:fillRect/>
          </a:stretch>
        </p:blipFill>
        <p:spPr>
          <a:xfrm>
            <a:off x="3301622" y="3801702"/>
            <a:ext cx="1113624" cy="895973"/>
          </a:xfrm>
          <a:prstGeom prst="rect">
            <a:avLst/>
          </a:prstGeom>
        </p:spPr>
      </p:pic>
      <p:pic>
        <p:nvPicPr>
          <p:cNvPr id="15" name="Picture 14"/>
          <p:cNvPicPr>
            <a:picLocks noChangeAspect="1"/>
          </p:cNvPicPr>
          <p:nvPr/>
        </p:nvPicPr>
        <p:blipFill>
          <a:blip r:embed="rId14" cstate="print"/>
          <a:stretch>
            <a:fillRect/>
          </a:stretch>
        </p:blipFill>
        <p:spPr>
          <a:xfrm>
            <a:off x="6528117" y="2030630"/>
            <a:ext cx="4159875" cy="3061995"/>
          </a:xfrm>
          <a:prstGeom prst="rect">
            <a:avLst/>
          </a:prstGeom>
        </p:spPr>
      </p:pic>
    </p:spTree>
    <p:extLst>
      <p:ext uri="{BB962C8B-B14F-4D97-AF65-F5344CB8AC3E}">
        <p14:creationId xmlns:p14="http://schemas.microsoft.com/office/powerpoint/2010/main" val="3393598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518" y="437882"/>
            <a:ext cx="10972800" cy="5232202"/>
          </a:xfrm>
          <a:prstGeom prst="rect">
            <a:avLst/>
          </a:prstGeom>
          <a:noFill/>
        </p:spPr>
        <p:txBody>
          <a:bodyPr wrap="square" rtlCol="0">
            <a:spAutoFit/>
          </a:bodyPr>
          <a:lstStyle/>
          <a:p>
            <a:r>
              <a:rPr lang="en-US" sz="5400" b="1" dirty="0" smtClean="0"/>
              <a:t>MOTIVATION:</a:t>
            </a:r>
          </a:p>
          <a:p>
            <a:pPr marL="342900" indent="-342900" algn="just">
              <a:buFont typeface="Arial" panose="020B0604020202020204" pitchFamily="34" charset="0"/>
              <a:buChar char="•"/>
            </a:pPr>
            <a:r>
              <a:rPr lang="en-US" sz="2800" dirty="0" smtClean="0"/>
              <a:t>In the present Mobile web application industry, selecting required application for our mobile phone is becoming more hectic for user as numbers of applications for each purpose is increasing exponentially every day.</a:t>
            </a:r>
          </a:p>
          <a:p>
            <a:pPr algn="just"/>
            <a:endParaRPr lang="en-US" sz="2800" dirty="0" smtClean="0"/>
          </a:p>
          <a:p>
            <a:pPr marL="342900" indent="-342900" algn="just">
              <a:buFont typeface="Arial" panose="020B0604020202020204" pitchFamily="34" charset="0"/>
              <a:buChar char="•"/>
            </a:pPr>
            <a:r>
              <a:rPr lang="en-US" sz="2800" dirty="0" smtClean="0"/>
              <a:t>Time has arrived where in another Mobile Web application needs to be developed to give the user with an intelligent, more efficient application according to his/ her needs. </a:t>
            </a:r>
            <a:endParaRPr lang="en-US" sz="2800" dirty="0" smtClean="0">
              <a:cs typeface="Times New Roman" panose="02020603050405020304" pitchFamily="18" charset="0"/>
            </a:endParaRPr>
          </a:p>
          <a:p>
            <a:endParaRPr lang="en-US" sz="2800" dirty="0" smtClean="0"/>
          </a:p>
          <a:p>
            <a:endParaRPr lang="en-US" sz="2800" dirty="0"/>
          </a:p>
        </p:txBody>
      </p:sp>
    </p:spTree>
    <p:extLst>
      <p:ext uri="{BB962C8B-B14F-4D97-AF65-F5344CB8AC3E}">
        <p14:creationId xmlns:p14="http://schemas.microsoft.com/office/powerpoint/2010/main" val="937064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2" y="528033"/>
            <a:ext cx="11101588" cy="4370427"/>
          </a:xfrm>
          <a:prstGeom prst="rect">
            <a:avLst/>
          </a:prstGeom>
          <a:noFill/>
        </p:spPr>
        <p:txBody>
          <a:bodyPr wrap="square" rtlCol="0">
            <a:spAutoFit/>
          </a:bodyPr>
          <a:lstStyle/>
          <a:p>
            <a:r>
              <a:rPr lang="en-US" sz="5400" b="1" dirty="0" smtClean="0"/>
              <a:t>OBJECTIVE:</a:t>
            </a:r>
          </a:p>
          <a:p>
            <a:endParaRPr lang="en-US" sz="2800" dirty="0" smtClean="0"/>
          </a:p>
          <a:p>
            <a:pPr marL="457200" indent="-457200" algn="just">
              <a:buFont typeface="Arial" panose="020B0604020202020204" pitchFamily="34" charset="0"/>
              <a:buChar char="•"/>
            </a:pPr>
            <a:r>
              <a:rPr lang="en-US" sz="2800" dirty="0" smtClean="0"/>
              <a:t>Our project aims at developing Mobile web application which provides users with best suited app for their phone and requirement and also suggest them related applications along with their genuine reviews.</a:t>
            </a:r>
          </a:p>
          <a:p>
            <a:pPr algn="just"/>
            <a:endParaRPr lang="en-US" sz="2800" dirty="0"/>
          </a:p>
          <a:p>
            <a:pPr algn="just"/>
            <a:endParaRPr lang="en-US" sz="2800" dirty="0" smtClean="0"/>
          </a:p>
          <a:p>
            <a:pPr algn="just"/>
            <a:endParaRPr lang="en-US" sz="2800" dirty="0" smtClean="0"/>
          </a:p>
          <a:p>
            <a:endParaRPr lang="en-US" sz="2800" dirty="0"/>
          </a:p>
        </p:txBody>
      </p:sp>
    </p:spTree>
    <p:extLst>
      <p:ext uri="{BB962C8B-B14F-4D97-AF65-F5344CB8AC3E}">
        <p14:creationId xmlns:p14="http://schemas.microsoft.com/office/powerpoint/2010/main" val="3446478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642" y="148281"/>
            <a:ext cx="9323585" cy="865871"/>
          </a:xfrm>
        </p:spPr>
        <p:txBody>
          <a:bodyPr/>
          <a:lstStyle/>
          <a:p>
            <a:r>
              <a:rPr lang="en-US" b="1" dirty="0" smtClean="0"/>
              <a:t>Approaches and features</a:t>
            </a:r>
            <a:endParaRPr lang="en-US" b="1" dirty="0"/>
          </a:p>
        </p:txBody>
      </p:sp>
      <p:sp>
        <p:nvSpPr>
          <p:cNvPr id="5" name="Content Placeholder 4"/>
          <p:cNvSpPr>
            <a:spLocks noGrp="1"/>
          </p:cNvSpPr>
          <p:nvPr>
            <p:ph idx="1"/>
          </p:nvPr>
        </p:nvSpPr>
        <p:spPr/>
        <p:txBody>
          <a:bodyPr/>
          <a:lstStyle/>
          <a:p>
            <a:pPr>
              <a:buNone/>
            </a:pPr>
            <a:r>
              <a:rPr lang="en-US" dirty="0" smtClean="0"/>
              <a:t> </a:t>
            </a:r>
            <a:endParaRPr lang="en-US" dirty="0" smtClean="0"/>
          </a:p>
          <a:p>
            <a:pPr>
              <a:buNone/>
            </a:pPr>
            <a:r>
              <a:rPr lang="en-US" dirty="0" smtClean="0"/>
              <a:t>App </a:t>
            </a:r>
            <a:r>
              <a:rPr lang="en-US" dirty="0" smtClean="0"/>
              <a:t>Recommender mainly consists of two features:</a:t>
            </a:r>
          </a:p>
          <a:p>
            <a:pPr>
              <a:buFont typeface="Wingdings" pitchFamily="2" charset="2"/>
              <a:buChar char="Ø"/>
            </a:pPr>
            <a:r>
              <a:rPr lang="en-US" dirty="0" smtClean="0"/>
              <a:t>Choosing category and viewing apps</a:t>
            </a:r>
          </a:p>
          <a:p>
            <a:pPr>
              <a:buFont typeface="Wingdings" pitchFamily="2" charset="2"/>
              <a:buChar char="Ø"/>
            </a:pPr>
            <a:r>
              <a:rPr lang="en-US" dirty="0" smtClean="0"/>
              <a:t>Managing interests and getting emails</a:t>
            </a:r>
          </a:p>
          <a:p>
            <a:pPr>
              <a:buFont typeface="Wingdings" pitchFamily="2" charset="2"/>
              <a:buChar char="Ø"/>
            </a:pPr>
            <a:r>
              <a:rPr lang="en-US" dirty="0" smtClean="0"/>
              <a:t> In ‘Choose Category’, a category can be selected from 27 different categories and then all the best rated apps are displayed in that category for the user to download and use them.</a:t>
            </a:r>
          </a:p>
          <a:p>
            <a:pPr>
              <a:buFont typeface="Wingdings" pitchFamily="2" charset="2"/>
              <a:buChar char="Ø"/>
            </a:pPr>
            <a:r>
              <a:rPr lang="en-US" dirty="0" smtClean="0"/>
              <a:t> In ‘manage interests’, user can his manage interests and </a:t>
            </a:r>
            <a:r>
              <a:rPr lang="en-US" dirty="0" smtClean="0"/>
              <a:t>receive emails weekly.</a:t>
            </a: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7967" y="1357238"/>
            <a:ext cx="4810161" cy="4456562"/>
          </a:xfrm>
          <a:prstGeom prst="rect">
            <a:avLst/>
          </a:prstGeom>
        </p:spPr>
      </p:pic>
      <p:sp>
        <p:nvSpPr>
          <p:cNvPr id="3" name="Title 2"/>
          <p:cNvSpPr>
            <a:spLocks noGrp="1"/>
          </p:cNvSpPr>
          <p:nvPr>
            <p:ph type="ctrTitle"/>
          </p:nvPr>
        </p:nvSpPr>
        <p:spPr>
          <a:xfrm>
            <a:off x="273496" y="230658"/>
            <a:ext cx="10616925" cy="1046453"/>
          </a:xfrm>
        </p:spPr>
        <p:txBody>
          <a:bodyPr>
            <a:normAutofit/>
          </a:bodyPr>
          <a:lstStyle/>
          <a:p>
            <a:r>
              <a:rPr lang="en-US" sz="6000" b="1" dirty="0" smtClean="0"/>
              <a:t>System Architecture:</a:t>
            </a:r>
            <a:endParaRPr lang="en-US" sz="6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93" y="115329"/>
            <a:ext cx="8689271" cy="773533"/>
          </a:xfrm>
        </p:spPr>
        <p:txBody>
          <a:bodyPr/>
          <a:lstStyle/>
          <a:p>
            <a:r>
              <a:rPr lang="en-US" b="1" dirty="0" smtClean="0"/>
              <a:t>Evaluation:</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smtClean="0"/>
              <a:t>The main significance of this APP RECOMMENDER is we can save time of the user and prevent adding of redundant data.</a:t>
            </a:r>
          </a:p>
          <a:p>
            <a:pPr>
              <a:buFont typeface="Wingdings" panose="05000000000000000000" pitchFamily="2" charset="2"/>
              <a:buChar char="Ø"/>
            </a:pPr>
            <a:r>
              <a:rPr lang="en-US" dirty="0"/>
              <a:t> </a:t>
            </a:r>
            <a:r>
              <a:rPr lang="en-US" dirty="0" smtClean="0"/>
              <a:t>The major limitation of this project is there is no dynamic data involved. So, we need to manually add the new apps for making changes.</a:t>
            </a:r>
          </a:p>
          <a:p>
            <a:pPr marL="0" indent="0">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508</TotalTime>
  <Words>373</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Aharoni</vt:lpstr>
      <vt:lpstr>AR JULIAN</vt:lpstr>
      <vt:lpstr>Arial</vt:lpstr>
      <vt:lpstr>Calibri</vt:lpstr>
      <vt:lpstr>Calibri Light</vt:lpstr>
      <vt:lpstr>Constantia</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Approaches and features</vt:lpstr>
      <vt:lpstr>System Architecture:</vt:lpstr>
      <vt:lpstr>Evaluation:</vt:lpstr>
      <vt:lpstr>PowerPoint Presentation</vt:lpstr>
    </vt:vector>
  </TitlesOfParts>
  <Company>Unknown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Alekhya Boyapati</dc:creator>
  <cp:lastModifiedBy>Kalli, Sumanth Koushik (UMKC-Student)</cp:lastModifiedBy>
  <cp:revision>37</cp:revision>
  <dcterms:created xsi:type="dcterms:W3CDTF">2013-12-01T22:54:40Z</dcterms:created>
  <dcterms:modified xsi:type="dcterms:W3CDTF">2013-12-02T21:38:14Z</dcterms:modified>
</cp:coreProperties>
</file>