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5"/>
  </p:notesMasterIdLst>
  <p:handoutMasterIdLst>
    <p:handoutMasterId r:id="rId26"/>
  </p:handoutMasterIdLst>
  <p:sldIdLst>
    <p:sldId id="340" r:id="rId5"/>
    <p:sldId id="338" r:id="rId6"/>
    <p:sldId id="327" r:id="rId7"/>
    <p:sldId id="315" r:id="rId8"/>
    <p:sldId id="329" r:id="rId9"/>
    <p:sldId id="302" r:id="rId10"/>
    <p:sldId id="353" r:id="rId11"/>
    <p:sldId id="339" r:id="rId12"/>
    <p:sldId id="341" r:id="rId13"/>
    <p:sldId id="342" r:id="rId14"/>
    <p:sldId id="343" r:id="rId15"/>
    <p:sldId id="344" r:id="rId16"/>
    <p:sldId id="345" r:id="rId17"/>
    <p:sldId id="346" r:id="rId18"/>
    <p:sldId id="347" r:id="rId19"/>
    <p:sldId id="348" r:id="rId20"/>
    <p:sldId id="349" r:id="rId21"/>
    <p:sldId id="351" r:id="rId22"/>
    <p:sldId id="352" r:id="rId23"/>
    <p:sldId id="30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9" d="100"/>
          <a:sy n="89" d="100"/>
        </p:scale>
        <p:origin x="3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9/30/2025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9/30/2025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9/30/2025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9/30/2025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github.com/sumanth24010/VOIS-_AICTE_Oct2025_BoyallaSumanthReddy" TargetMode="Externa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CCAC39-EB5C-CC72-3CF0-FA9242230FC3}"/>
              </a:ext>
            </a:extLst>
          </p:cNvPr>
          <p:cNvSpPr>
            <a:spLocks noGrp="1"/>
          </p:cNvSpPr>
          <p:nvPr>
            <p:ph type="body" sz="quarter" idx="12"/>
          </p:nvPr>
        </p:nvSpPr>
        <p:spPr>
          <a:xfrm>
            <a:off x="298089" y="2053328"/>
            <a:ext cx="9674046" cy="733006"/>
          </a:xfrm>
        </p:spPr>
        <p:txBody>
          <a:bodyPr/>
          <a:lstStyle/>
          <a:p>
            <a:r>
              <a:rPr lang="en-IN" dirty="0">
                <a:hlinkClick r:id="rId2"/>
              </a:rPr>
              <a:t>https://github.com/sumanth24010/VOIS_AICTE_Oct2025_BoyallaSumanthReddy</a:t>
            </a:r>
            <a:endParaRPr lang="en-IN" dirty="0"/>
          </a:p>
        </p:txBody>
      </p:sp>
      <p:sp>
        <p:nvSpPr>
          <p:cNvPr id="4" name="Title 3">
            <a:extLst>
              <a:ext uri="{FF2B5EF4-FFF2-40B4-BE49-F238E27FC236}">
                <a16:creationId xmlns:a16="http://schemas.microsoft.com/office/drawing/2014/main" id="{A2C7F3EE-8AE4-C3D5-AB97-FF517B2247B4}"/>
              </a:ext>
            </a:extLst>
          </p:cNvPr>
          <p:cNvSpPr>
            <a:spLocks noGrp="1"/>
          </p:cNvSpPr>
          <p:nvPr>
            <p:ph type="title"/>
          </p:nvPr>
        </p:nvSpPr>
        <p:spPr>
          <a:xfrm>
            <a:off x="660400" y="805213"/>
            <a:ext cx="4998528" cy="830997"/>
          </a:xfrm>
        </p:spPr>
        <p:txBody>
          <a:bodyPr>
            <a:normAutofit fontScale="90000"/>
          </a:bodyPr>
          <a:lstStyle/>
          <a:p>
            <a:r>
              <a:rPr lang="en-US" dirty="0"/>
              <a:t>GitHub repository</a:t>
            </a:r>
            <a:endParaRPr lang="en-IN" dirty="0"/>
          </a:p>
        </p:txBody>
      </p:sp>
    </p:spTree>
    <p:extLst>
      <p:ext uri="{BB962C8B-B14F-4D97-AF65-F5344CB8AC3E}">
        <p14:creationId xmlns:p14="http://schemas.microsoft.com/office/powerpoint/2010/main" val="34248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65F90-745C-E89B-F469-8598717E988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69082AE-D693-55EE-942F-570F7D13FA7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91FDEE62-1232-FBFA-CF25-822C475A1229}"/>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D607F16E-2BCC-8D34-5E71-B043D7033049}"/>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792A06EE-6788-72AC-EFBB-86A37E6D6E1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F96438C1-E8CE-72E7-9091-404E191E84A1}"/>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a:extLst>
              <a:ext uri="{FF2B5EF4-FFF2-40B4-BE49-F238E27FC236}">
                <a16:creationId xmlns:a16="http://schemas.microsoft.com/office/drawing/2014/main" id="{A200724B-3373-4888-16D0-57D0D981AA03}"/>
              </a:ext>
            </a:extLst>
          </p:cNvPr>
          <p:cNvPicPr>
            <a:picLocks noChangeAspect="1"/>
          </p:cNvPicPr>
          <p:nvPr/>
        </p:nvPicPr>
        <p:blipFill>
          <a:blip r:embed="rId3"/>
          <a:stretch>
            <a:fillRect/>
          </a:stretch>
        </p:blipFill>
        <p:spPr>
          <a:xfrm>
            <a:off x="2665831" y="1201586"/>
            <a:ext cx="5287723" cy="4768592"/>
          </a:xfrm>
          <a:prstGeom prst="rect">
            <a:avLst/>
          </a:prstGeom>
        </p:spPr>
      </p:pic>
    </p:spTree>
    <p:extLst>
      <p:ext uri="{BB962C8B-B14F-4D97-AF65-F5344CB8AC3E}">
        <p14:creationId xmlns:p14="http://schemas.microsoft.com/office/powerpoint/2010/main" val="49314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979DE-9A15-B9B2-D4B6-610B476F264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1F4D351-FCA7-EEF0-2E36-402D7E32242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12561F1-B022-F77A-C1B3-F98CBDCDA656}"/>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8B1C6702-FD07-BFA0-B6AB-F36C11DCE2AE}"/>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98C7DE82-4325-7916-0947-DCF3CFB0E715}"/>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74EC4BE1-F795-206D-B4D5-D8B6F7B425D8}"/>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a:extLst>
              <a:ext uri="{FF2B5EF4-FFF2-40B4-BE49-F238E27FC236}">
                <a16:creationId xmlns:a16="http://schemas.microsoft.com/office/drawing/2014/main" id="{72F1E0C6-EBF4-51F7-3C0C-E36E95A38E91}"/>
              </a:ext>
            </a:extLst>
          </p:cNvPr>
          <p:cNvPicPr>
            <a:picLocks noChangeAspect="1"/>
          </p:cNvPicPr>
          <p:nvPr/>
        </p:nvPicPr>
        <p:blipFill>
          <a:blip r:embed="rId3"/>
          <a:stretch>
            <a:fillRect/>
          </a:stretch>
        </p:blipFill>
        <p:spPr>
          <a:xfrm>
            <a:off x="1913780" y="1201586"/>
            <a:ext cx="6134665" cy="4753738"/>
          </a:xfrm>
          <a:prstGeom prst="rect">
            <a:avLst/>
          </a:prstGeom>
        </p:spPr>
      </p:pic>
    </p:spTree>
    <p:extLst>
      <p:ext uri="{BB962C8B-B14F-4D97-AF65-F5344CB8AC3E}">
        <p14:creationId xmlns:p14="http://schemas.microsoft.com/office/powerpoint/2010/main" val="198533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A8AA8-0D6C-0DF8-ED1A-3287F0F09C0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B84BC66-4928-56EC-5B72-3D1943ECC81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22748FB5-D340-FD02-4D54-3DDEE1714B7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AF5A74B2-71DC-8F43-E98A-1F1BDF6FADD0}"/>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C89EFA61-6AAB-903D-4E02-99E200C6C331}"/>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63047A52-D637-FD92-B240-E51E3D7B17B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a:extLst>
              <a:ext uri="{FF2B5EF4-FFF2-40B4-BE49-F238E27FC236}">
                <a16:creationId xmlns:a16="http://schemas.microsoft.com/office/drawing/2014/main" id="{F65E8CE1-A25F-B4D7-F21A-D06AFA2D8548}"/>
              </a:ext>
            </a:extLst>
          </p:cNvPr>
          <p:cNvPicPr>
            <a:picLocks noChangeAspect="1"/>
          </p:cNvPicPr>
          <p:nvPr/>
        </p:nvPicPr>
        <p:blipFill>
          <a:blip r:embed="rId3"/>
          <a:stretch>
            <a:fillRect/>
          </a:stretch>
        </p:blipFill>
        <p:spPr>
          <a:xfrm>
            <a:off x="2559529" y="1201586"/>
            <a:ext cx="5713203" cy="5400046"/>
          </a:xfrm>
          <a:prstGeom prst="rect">
            <a:avLst/>
          </a:prstGeom>
        </p:spPr>
      </p:pic>
    </p:spTree>
    <p:extLst>
      <p:ext uri="{BB962C8B-B14F-4D97-AF65-F5344CB8AC3E}">
        <p14:creationId xmlns:p14="http://schemas.microsoft.com/office/powerpoint/2010/main" val="293496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7E8BD-8879-6C09-FAE3-BB30468D61F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3081F1D-8F3E-F0F9-1F6F-A560E803B99F}"/>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39DD4A45-A2FC-7B20-DCBF-A1175B7890EF}"/>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2F96BB64-5D70-DD72-80CE-2CEB3A2850A6}"/>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5E8E58DA-B9F0-288A-9B98-B1477E0943F8}"/>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06FA03AF-1097-F84F-AFF5-4D020648FB52}"/>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a:extLst>
              <a:ext uri="{FF2B5EF4-FFF2-40B4-BE49-F238E27FC236}">
                <a16:creationId xmlns:a16="http://schemas.microsoft.com/office/drawing/2014/main" id="{7E85FA56-84D0-5EEC-F2AB-286F9C78618E}"/>
              </a:ext>
            </a:extLst>
          </p:cNvPr>
          <p:cNvPicPr>
            <a:picLocks noChangeAspect="1"/>
          </p:cNvPicPr>
          <p:nvPr/>
        </p:nvPicPr>
        <p:blipFill>
          <a:blip r:embed="rId3"/>
          <a:stretch>
            <a:fillRect/>
          </a:stretch>
        </p:blipFill>
        <p:spPr>
          <a:xfrm>
            <a:off x="2434715" y="1201586"/>
            <a:ext cx="6753225" cy="5419725"/>
          </a:xfrm>
          <a:prstGeom prst="rect">
            <a:avLst/>
          </a:prstGeom>
        </p:spPr>
      </p:pic>
    </p:spTree>
    <p:extLst>
      <p:ext uri="{BB962C8B-B14F-4D97-AF65-F5344CB8AC3E}">
        <p14:creationId xmlns:p14="http://schemas.microsoft.com/office/powerpoint/2010/main" val="2069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FA2F3-F546-1A56-4B04-868C584708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6F48F30-E116-7B9A-4FB2-4CFC5FC3C9E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06A8D28-0E10-1C59-9035-A474A1FA25EF}"/>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23DDA77E-E82B-0F06-783E-19CF895AC95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3084DF04-238B-9696-21FA-38D00CB8C05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F84CAB5-56E4-4661-49BE-A55F5533C97D}"/>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a:extLst>
              <a:ext uri="{FF2B5EF4-FFF2-40B4-BE49-F238E27FC236}">
                <a16:creationId xmlns:a16="http://schemas.microsoft.com/office/drawing/2014/main" id="{0E84590B-1FE2-79AE-F16D-E6A975AAEC47}"/>
              </a:ext>
            </a:extLst>
          </p:cNvPr>
          <p:cNvPicPr>
            <a:picLocks noChangeAspect="1"/>
          </p:cNvPicPr>
          <p:nvPr/>
        </p:nvPicPr>
        <p:blipFill>
          <a:blip r:embed="rId3"/>
          <a:stretch>
            <a:fillRect/>
          </a:stretch>
        </p:blipFill>
        <p:spPr>
          <a:xfrm>
            <a:off x="2166778" y="1219299"/>
            <a:ext cx="6781800" cy="5410200"/>
          </a:xfrm>
          <a:prstGeom prst="rect">
            <a:avLst/>
          </a:prstGeom>
        </p:spPr>
      </p:pic>
    </p:spTree>
    <p:extLst>
      <p:ext uri="{BB962C8B-B14F-4D97-AF65-F5344CB8AC3E}">
        <p14:creationId xmlns:p14="http://schemas.microsoft.com/office/powerpoint/2010/main" val="4164491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90AB5-9A57-9BFC-70F4-1AC97F34A80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915D8EA-AC7A-CDA1-11BE-060C2C0DDED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DFAB2F0-B87F-AD70-2813-53B610D81E7B}"/>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B40E8BC7-65BA-48F5-7651-18BD685C349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66F6A8F7-9D64-5328-EEBA-A7C4AC6BA54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6A250587-3B1D-3FD7-6153-F35DA8F9D04A}"/>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a:extLst>
              <a:ext uri="{FF2B5EF4-FFF2-40B4-BE49-F238E27FC236}">
                <a16:creationId xmlns:a16="http://schemas.microsoft.com/office/drawing/2014/main" id="{15850113-D7E7-C8B3-50B4-5BD33D0627BD}"/>
              </a:ext>
            </a:extLst>
          </p:cNvPr>
          <p:cNvPicPr>
            <a:picLocks noChangeAspect="1"/>
          </p:cNvPicPr>
          <p:nvPr/>
        </p:nvPicPr>
        <p:blipFill>
          <a:blip r:embed="rId3"/>
          <a:stretch>
            <a:fillRect/>
          </a:stretch>
        </p:blipFill>
        <p:spPr>
          <a:xfrm>
            <a:off x="1204708" y="1398756"/>
            <a:ext cx="7582692" cy="4705925"/>
          </a:xfrm>
          <a:prstGeom prst="rect">
            <a:avLst/>
          </a:prstGeom>
        </p:spPr>
      </p:pic>
    </p:spTree>
    <p:extLst>
      <p:ext uri="{BB962C8B-B14F-4D97-AF65-F5344CB8AC3E}">
        <p14:creationId xmlns:p14="http://schemas.microsoft.com/office/powerpoint/2010/main" val="120838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118CC-720D-DA6B-8F4A-1CDBEE9343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C122813-A972-7908-6D37-63BD847A5777}"/>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200BD55D-40E0-850A-9C85-63CC8A5C8080}"/>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6D06CE8A-3978-5EDD-306E-518216460B8A}"/>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63893657-39C0-7782-40BE-AF63809DEC53}"/>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C6D31CE9-5E7A-5598-95FA-F3284CCB3B8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a:extLst>
              <a:ext uri="{FF2B5EF4-FFF2-40B4-BE49-F238E27FC236}">
                <a16:creationId xmlns:a16="http://schemas.microsoft.com/office/drawing/2014/main" id="{C6222784-3ECA-B19E-4F17-31886795AE30}"/>
              </a:ext>
            </a:extLst>
          </p:cNvPr>
          <p:cNvPicPr>
            <a:picLocks noChangeAspect="1"/>
          </p:cNvPicPr>
          <p:nvPr/>
        </p:nvPicPr>
        <p:blipFill>
          <a:blip r:embed="rId3"/>
          <a:stretch>
            <a:fillRect/>
          </a:stretch>
        </p:blipFill>
        <p:spPr>
          <a:xfrm>
            <a:off x="2176463" y="1041725"/>
            <a:ext cx="6682866" cy="5773412"/>
          </a:xfrm>
          <a:prstGeom prst="rect">
            <a:avLst/>
          </a:prstGeom>
        </p:spPr>
      </p:pic>
    </p:spTree>
    <p:extLst>
      <p:ext uri="{BB962C8B-B14F-4D97-AF65-F5344CB8AC3E}">
        <p14:creationId xmlns:p14="http://schemas.microsoft.com/office/powerpoint/2010/main" val="125369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14E843-CC01-4418-4E2F-77C81BF0E60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4548691-D0B8-CADF-597F-DEB772403A2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E9352FD5-556A-79BF-BB5B-2809C574E2B5}"/>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4F8AE279-F133-9F3F-51CB-4C98458C6CD3}"/>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DF060A60-012C-2CF9-EF33-6C3A88AA20F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AC8AF1F1-00DD-291E-BA86-FC7AB594C845}"/>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6" name="Picture 5">
            <a:extLst>
              <a:ext uri="{FF2B5EF4-FFF2-40B4-BE49-F238E27FC236}">
                <a16:creationId xmlns:a16="http://schemas.microsoft.com/office/drawing/2014/main" id="{77E1E954-1388-A932-83CF-F70B11C66273}"/>
              </a:ext>
            </a:extLst>
          </p:cNvPr>
          <p:cNvPicPr>
            <a:picLocks noChangeAspect="1"/>
          </p:cNvPicPr>
          <p:nvPr/>
        </p:nvPicPr>
        <p:blipFill>
          <a:blip r:embed="rId3"/>
          <a:stretch>
            <a:fillRect/>
          </a:stretch>
        </p:blipFill>
        <p:spPr>
          <a:xfrm>
            <a:off x="1128776" y="1596964"/>
            <a:ext cx="7238552" cy="3925279"/>
          </a:xfrm>
          <a:prstGeom prst="rect">
            <a:avLst/>
          </a:prstGeom>
        </p:spPr>
      </p:pic>
    </p:spTree>
    <p:extLst>
      <p:ext uri="{BB962C8B-B14F-4D97-AF65-F5344CB8AC3E}">
        <p14:creationId xmlns:p14="http://schemas.microsoft.com/office/powerpoint/2010/main" val="379406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486F6-6555-82B0-7044-D7C07C0F0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918655-64E0-79EC-255A-00CA1D364FB0}"/>
              </a:ext>
            </a:extLst>
          </p:cNvPr>
          <p:cNvSpPr>
            <a:spLocks noGrp="1"/>
          </p:cNvSpPr>
          <p:nvPr>
            <p:ph type="title"/>
          </p:nvPr>
        </p:nvSpPr>
        <p:spPr>
          <a:xfrm>
            <a:off x="418861" y="140979"/>
            <a:ext cx="4275138" cy="324847"/>
          </a:xfrm>
        </p:spPr>
        <p:txBody>
          <a:bodyPr>
            <a:normAutofit fontScale="90000"/>
          </a:bodyPr>
          <a:lstStyle/>
          <a:p>
            <a:r>
              <a:rPr lang="en-US" sz="2400" dirty="0"/>
              <a:t>Certificate-1</a:t>
            </a:r>
            <a:endParaRPr lang="en-IN" sz="2400" dirty="0"/>
          </a:p>
        </p:txBody>
      </p:sp>
      <p:pic>
        <p:nvPicPr>
          <p:cNvPr id="6" name="Picture 5">
            <a:extLst>
              <a:ext uri="{FF2B5EF4-FFF2-40B4-BE49-F238E27FC236}">
                <a16:creationId xmlns:a16="http://schemas.microsoft.com/office/drawing/2014/main" id="{BEDAD54A-F0FD-149B-20E0-AA96915097C7}"/>
              </a:ext>
            </a:extLst>
          </p:cNvPr>
          <p:cNvPicPr>
            <a:picLocks noChangeAspect="1"/>
          </p:cNvPicPr>
          <p:nvPr/>
        </p:nvPicPr>
        <p:blipFill>
          <a:blip r:embed="rId2"/>
          <a:stretch>
            <a:fillRect/>
          </a:stretch>
        </p:blipFill>
        <p:spPr>
          <a:xfrm>
            <a:off x="603849" y="543465"/>
            <a:ext cx="9863157" cy="6173556"/>
          </a:xfrm>
          <a:prstGeom prst="rect">
            <a:avLst/>
          </a:prstGeom>
        </p:spPr>
      </p:pic>
    </p:spTree>
    <p:extLst>
      <p:ext uri="{BB962C8B-B14F-4D97-AF65-F5344CB8AC3E}">
        <p14:creationId xmlns:p14="http://schemas.microsoft.com/office/powerpoint/2010/main" val="2863987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AFC4E-215E-BE28-93D5-80171496CC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E68E83-96C9-417C-1415-C04C960B7554}"/>
              </a:ext>
            </a:extLst>
          </p:cNvPr>
          <p:cNvSpPr>
            <a:spLocks noGrp="1"/>
          </p:cNvSpPr>
          <p:nvPr>
            <p:ph type="title"/>
          </p:nvPr>
        </p:nvSpPr>
        <p:spPr>
          <a:xfrm>
            <a:off x="418861" y="140979"/>
            <a:ext cx="4275138" cy="324847"/>
          </a:xfrm>
        </p:spPr>
        <p:txBody>
          <a:bodyPr>
            <a:normAutofit fontScale="90000"/>
          </a:bodyPr>
          <a:lstStyle/>
          <a:p>
            <a:r>
              <a:rPr lang="en-US" sz="2400" dirty="0"/>
              <a:t>Certificate-2</a:t>
            </a:r>
            <a:endParaRPr lang="en-IN" sz="2400" dirty="0"/>
          </a:p>
        </p:txBody>
      </p:sp>
      <p:pic>
        <p:nvPicPr>
          <p:cNvPr id="6" name="Picture 5">
            <a:extLst>
              <a:ext uri="{FF2B5EF4-FFF2-40B4-BE49-F238E27FC236}">
                <a16:creationId xmlns:a16="http://schemas.microsoft.com/office/drawing/2014/main" id="{73B4A0DA-AACB-53EF-2E95-71A73B027000}"/>
              </a:ext>
            </a:extLst>
          </p:cNvPr>
          <p:cNvPicPr>
            <a:picLocks noChangeAspect="1"/>
          </p:cNvPicPr>
          <p:nvPr/>
        </p:nvPicPr>
        <p:blipFill>
          <a:blip r:embed="rId2"/>
          <a:stretch>
            <a:fillRect/>
          </a:stretch>
        </p:blipFill>
        <p:spPr>
          <a:xfrm>
            <a:off x="603849" y="543465"/>
            <a:ext cx="9863157" cy="6173556"/>
          </a:xfrm>
          <a:prstGeom prst="rect">
            <a:avLst/>
          </a:prstGeom>
        </p:spPr>
      </p:pic>
    </p:spTree>
    <p:extLst>
      <p:ext uri="{BB962C8B-B14F-4D97-AF65-F5344CB8AC3E}">
        <p14:creationId xmlns:p14="http://schemas.microsoft.com/office/powerpoint/2010/main" val="421159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50303" y="4141999"/>
            <a:ext cx="4062658" cy="861497"/>
          </a:xfrm>
        </p:spPr>
        <p:txBody>
          <a:bodyPr>
            <a:normAutofit fontScale="85000" lnSpcReduction="10000"/>
          </a:bodyPr>
          <a:lstStyle/>
          <a:p>
            <a:pPr algn="r"/>
            <a:r>
              <a:rPr lang="en-US" b="0" dirty="0">
                <a:solidFill>
                  <a:schemeClr val="tx1"/>
                </a:solidFill>
              </a:rPr>
              <a:t>Boyalla Sumanth Reddy</a:t>
            </a:r>
          </a:p>
          <a:p>
            <a:pPr algn="r"/>
            <a:r>
              <a:rPr lang="en-IN" b="0" dirty="0"/>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650302" y="2050553"/>
            <a:ext cx="6116127" cy="743448"/>
          </a:xfrm>
        </p:spPr>
        <p:txBody>
          <a:bodyPr>
            <a:normAutofit fontScale="90000"/>
          </a:bodyPr>
          <a:lstStyle/>
          <a:p>
            <a:r>
              <a:rPr lang="en-GB" sz="3200" dirty="0"/>
              <a:t>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Airbnb is a popular platform where property owners rent out their homes or apartments to travelers. One of the bigger challenges for hosts is deciding the right price for their listings, since prices vary depending on several factors such the number of bedrooms, number of bathrooms, cleanliness, accuracy of descriptions, a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000" dirty="0"/>
              <a:t>This project is dedicated to developing a machine learning model for predicting optimal pricing for Airbnb listings. Setting an effective price point is a critical challenge for hosts, who must balance competitive rates to attract travelers with the goal of maximizing revenue. The core of this project is a regression model trained on historical Airbnb data, which identifies the relationships between various property features (e.g., number of bedrooms, bathrooms, guest ratings) and the rental price. The resulting tool can be used to forecast prices for new listings, empowering property owners with data-driven insights for their pricing strategies</a:t>
            </a:r>
            <a:r>
              <a:rPr lang="en-US" sz="1600" dirty="0"/>
              <a:t>.</a:t>
            </a:r>
            <a:endParaRPr lang="en-IN" sz="16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7500" lnSpcReduction="20000"/>
          </a:bodyPr>
          <a:lstStyle/>
          <a:p>
            <a:pPr marL="0" indent="0" algn="just">
              <a:lnSpc>
                <a:spcPct val="150000"/>
              </a:lnSpc>
              <a:buNone/>
            </a:pPr>
            <a:r>
              <a:rPr lang="en-US" sz="3600" b="1" dirty="0"/>
              <a:t>Airbnb Hosts</a:t>
            </a:r>
          </a:p>
          <a:p>
            <a:pPr marL="0" indent="0" algn="just">
              <a:lnSpc>
                <a:spcPct val="150000"/>
              </a:lnSpc>
              <a:buNone/>
            </a:pPr>
            <a:r>
              <a:rPr lang="en-US" sz="3400" dirty="0"/>
              <a:t>To optimize pricing of their listings based on property feat and guest reviews. </a:t>
            </a:r>
          </a:p>
          <a:p>
            <a:pPr marL="0" indent="0" algn="just">
              <a:lnSpc>
                <a:spcPct val="150000"/>
              </a:lnSpc>
              <a:buNone/>
            </a:pPr>
            <a:r>
              <a:rPr lang="en-US" sz="3600" b="1" dirty="0"/>
              <a:t>Travelers</a:t>
            </a:r>
          </a:p>
          <a:p>
            <a:pPr marL="0" indent="0" algn="just">
              <a:lnSpc>
                <a:spcPct val="150000"/>
              </a:lnSpc>
              <a:buNone/>
            </a:pPr>
            <a:r>
              <a:rPr lang="en-US" sz="3400" dirty="0"/>
              <a:t>To evaluate whether a listing is overpriced or reasonably priced</a:t>
            </a:r>
          </a:p>
          <a:p>
            <a:pPr marL="0" indent="0" algn="just">
              <a:lnSpc>
                <a:spcPct val="150000"/>
              </a:lnSpc>
              <a:buNone/>
            </a:pPr>
            <a:r>
              <a:rPr lang="en-US" sz="3600" b="1" dirty="0"/>
              <a:t>Airbnb Platform Analysts</a:t>
            </a:r>
          </a:p>
          <a:p>
            <a:pPr marL="0" indent="0" algn="just">
              <a:lnSpc>
                <a:spcPct val="150000"/>
              </a:lnSpc>
              <a:buNone/>
            </a:pPr>
            <a:r>
              <a:rPr lang="en-US" sz="3600" dirty="0"/>
              <a:t>To improve automated pricing suggestions and increase platform trust.</a:t>
            </a:r>
          </a:p>
          <a:p>
            <a:pPr marL="0" indent="0" algn="just">
              <a:lnSpc>
                <a:spcPct val="150000"/>
              </a:lnSpc>
              <a:buNone/>
            </a:pPr>
            <a:r>
              <a:rPr lang="en-US" sz="3600" b="1" dirty="0"/>
              <a:t>Researchers/Students</a:t>
            </a:r>
          </a:p>
          <a:p>
            <a:pPr marL="0" indent="0" algn="just">
              <a:lnSpc>
                <a:spcPct val="150000"/>
              </a:lnSpc>
              <a:buNone/>
            </a:pPr>
            <a:r>
              <a:rPr lang="en-US" sz="3600" dirty="0"/>
              <a:t>To study the impact of property features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marL="457200" lvl="1" indent="0">
              <a:lnSpc>
                <a:spcPct val="150000"/>
              </a:lnSpc>
              <a:buNone/>
            </a:pPr>
            <a:r>
              <a:rPr lang="en-IN" b="1" dirty="0"/>
              <a:t>Python</a:t>
            </a:r>
            <a:r>
              <a:rPr lang="en-IN" dirty="0"/>
              <a:t>-Core programming language</a:t>
            </a:r>
          </a:p>
          <a:p>
            <a:pPr marL="457200" lvl="1" indent="0">
              <a:lnSpc>
                <a:spcPct val="150000"/>
              </a:lnSpc>
              <a:buNone/>
            </a:pPr>
            <a:r>
              <a:rPr lang="en-IN" b="1" dirty="0"/>
              <a:t>Pandas &amp; NumPy</a:t>
            </a:r>
            <a:r>
              <a:rPr lang="en-IN" dirty="0"/>
              <a:t>-Data cleaning and preprocessing</a:t>
            </a:r>
          </a:p>
          <a:p>
            <a:pPr marL="457200" lvl="1" indent="0">
              <a:lnSpc>
                <a:spcPct val="150000"/>
              </a:lnSpc>
              <a:buNone/>
            </a:pPr>
            <a:r>
              <a:rPr lang="en-IN" b="1" dirty="0"/>
              <a:t>Scikit-learn-Machine learning </a:t>
            </a:r>
            <a:r>
              <a:rPr lang="en-IN" dirty="0"/>
              <a:t>(model training, regression, evaluation)</a:t>
            </a:r>
          </a:p>
          <a:p>
            <a:pPr marL="457200" lvl="1" indent="0">
              <a:lnSpc>
                <a:spcPct val="150000"/>
              </a:lnSpc>
              <a:buNone/>
            </a:pPr>
            <a:r>
              <a:rPr lang="en-IN" b="1" dirty="0"/>
              <a:t>Matplotlib/Seaborn-Data </a:t>
            </a:r>
            <a:r>
              <a:rPr lang="en-IN" dirty="0"/>
              <a:t>visualization and Mature importance</a:t>
            </a:r>
          </a:p>
          <a:p>
            <a:pPr marL="457200" lvl="1" indent="0">
              <a:lnSpc>
                <a:spcPct val="150000"/>
              </a:lnSpc>
              <a:buNone/>
            </a:pPr>
            <a:r>
              <a:rPr lang="en-IN" b="1" dirty="0"/>
              <a:t>Google </a:t>
            </a:r>
            <a:r>
              <a:rPr lang="en-IN" b="1" dirty="0" err="1"/>
              <a:t>Colab</a:t>
            </a:r>
            <a:r>
              <a:rPr lang="en-IN" dirty="0"/>
              <a:t>-Cloud-based environment for running the project</a:t>
            </a:r>
          </a:p>
          <a:p>
            <a:pPr marL="457200" lvl="1" indent="0">
              <a:lnSpc>
                <a:spcPct val="150000"/>
              </a:lnSpc>
              <a:buNone/>
            </a:pPr>
            <a:r>
              <a:rPr lang="en-IN" b="1" dirty="0"/>
              <a:t>File handling libraries -</a:t>
            </a:r>
            <a:r>
              <a:rPr lang="en-IN" dirty="0" err="1"/>
              <a:t>openpyoxd</a:t>
            </a:r>
            <a:r>
              <a:rPr lang="en-IN" dirty="0"/>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D9EDDA-A368-AD09-A458-7EA5999D858E}"/>
              </a:ext>
            </a:extLst>
          </p:cNvPr>
          <p:cNvPicPr>
            <a:picLocks noChangeAspect="1"/>
          </p:cNvPicPr>
          <p:nvPr/>
        </p:nvPicPr>
        <p:blipFill>
          <a:blip r:embed="rId2"/>
          <a:stretch>
            <a:fillRect/>
          </a:stretch>
        </p:blipFill>
        <p:spPr>
          <a:xfrm>
            <a:off x="1" y="0"/>
            <a:ext cx="3916392" cy="6858000"/>
          </a:xfrm>
          <a:prstGeom prst="rect">
            <a:avLst/>
          </a:prstGeom>
        </p:spPr>
      </p:pic>
      <p:pic>
        <p:nvPicPr>
          <p:cNvPr id="8" name="Picture 7">
            <a:extLst>
              <a:ext uri="{FF2B5EF4-FFF2-40B4-BE49-F238E27FC236}">
                <a16:creationId xmlns:a16="http://schemas.microsoft.com/office/drawing/2014/main" id="{1623AD1C-7388-7527-AFE8-3EEE5A478E3D}"/>
              </a:ext>
            </a:extLst>
          </p:cNvPr>
          <p:cNvPicPr>
            <a:picLocks noChangeAspect="1"/>
          </p:cNvPicPr>
          <p:nvPr/>
        </p:nvPicPr>
        <p:blipFill>
          <a:blip r:embed="rId3"/>
          <a:stretch>
            <a:fillRect/>
          </a:stretch>
        </p:blipFill>
        <p:spPr>
          <a:xfrm>
            <a:off x="4148588" y="0"/>
            <a:ext cx="4127021" cy="6858000"/>
          </a:xfrm>
          <a:prstGeom prst="rect">
            <a:avLst/>
          </a:prstGeom>
        </p:spPr>
      </p:pic>
      <p:pic>
        <p:nvPicPr>
          <p:cNvPr id="10" name="Picture 9">
            <a:extLst>
              <a:ext uri="{FF2B5EF4-FFF2-40B4-BE49-F238E27FC236}">
                <a16:creationId xmlns:a16="http://schemas.microsoft.com/office/drawing/2014/main" id="{D63DE5F6-21CD-4A1A-1278-7562E1FA7338}"/>
              </a:ext>
            </a:extLst>
          </p:cNvPr>
          <p:cNvPicPr>
            <a:picLocks noChangeAspect="1"/>
          </p:cNvPicPr>
          <p:nvPr/>
        </p:nvPicPr>
        <p:blipFill>
          <a:blip r:embed="rId4"/>
          <a:stretch>
            <a:fillRect/>
          </a:stretch>
        </p:blipFill>
        <p:spPr>
          <a:xfrm>
            <a:off x="8275609" y="38819"/>
            <a:ext cx="3967831" cy="6858000"/>
          </a:xfrm>
          <a:prstGeom prst="rect">
            <a:avLst/>
          </a:prstGeom>
        </p:spPr>
      </p:pic>
    </p:spTree>
    <p:extLst>
      <p:ext uri="{BB962C8B-B14F-4D97-AF65-F5344CB8AC3E}">
        <p14:creationId xmlns:p14="http://schemas.microsoft.com/office/powerpoint/2010/main" val="1418305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pic>
        <p:nvPicPr>
          <p:cNvPr id="3" name="Picture 2">
            <a:extLst>
              <a:ext uri="{FF2B5EF4-FFF2-40B4-BE49-F238E27FC236}">
                <a16:creationId xmlns:a16="http://schemas.microsoft.com/office/drawing/2014/main" id="{6BFD7CC0-27A0-1A1D-3A77-78AFB714ECCC}"/>
              </a:ext>
            </a:extLst>
          </p:cNvPr>
          <p:cNvPicPr>
            <a:picLocks noChangeAspect="1"/>
          </p:cNvPicPr>
          <p:nvPr/>
        </p:nvPicPr>
        <p:blipFill>
          <a:blip r:embed="rId3"/>
          <a:stretch>
            <a:fillRect/>
          </a:stretch>
        </p:blipFill>
        <p:spPr>
          <a:xfrm>
            <a:off x="1507011" y="1326081"/>
            <a:ext cx="5466097" cy="420583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74CA4-67AE-BAD5-D9B5-E20F5E8A679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4C14196-83CF-96ED-EAEF-8DBD1709775E}"/>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24CA9509-19B3-B8AE-B702-AF32C41B24BB}"/>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8B2A6CB-C99E-34F3-0C16-BD623B2A0DE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72AD1872-5DFC-F983-B7F8-30146780FCC5}"/>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2FC5DE3-4862-C170-7860-60BF3A5FF63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6" name="Picture 5">
            <a:extLst>
              <a:ext uri="{FF2B5EF4-FFF2-40B4-BE49-F238E27FC236}">
                <a16:creationId xmlns:a16="http://schemas.microsoft.com/office/drawing/2014/main" id="{ECFF2D33-4498-3BE8-04AF-5A019EA4BE24}"/>
              </a:ext>
            </a:extLst>
          </p:cNvPr>
          <p:cNvPicPr>
            <a:picLocks noChangeAspect="1"/>
          </p:cNvPicPr>
          <p:nvPr/>
        </p:nvPicPr>
        <p:blipFill>
          <a:blip r:embed="rId3"/>
          <a:stretch>
            <a:fillRect/>
          </a:stretch>
        </p:blipFill>
        <p:spPr>
          <a:xfrm>
            <a:off x="1747519" y="1275371"/>
            <a:ext cx="5567681" cy="4704875"/>
          </a:xfrm>
          <a:prstGeom prst="rect">
            <a:avLst/>
          </a:prstGeom>
        </p:spPr>
      </p:pic>
    </p:spTree>
    <p:extLst>
      <p:ext uri="{BB962C8B-B14F-4D97-AF65-F5344CB8AC3E}">
        <p14:creationId xmlns:p14="http://schemas.microsoft.com/office/powerpoint/2010/main" val="220490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577</TotalTime>
  <Words>331</Words>
  <Application>Microsoft Office PowerPoint</Application>
  <PresentationFormat>Widescreen</PresentationFormat>
  <Paragraphs>41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Trebuchet MS</vt:lpstr>
      <vt:lpstr>Wingdings</vt:lpstr>
      <vt:lpstr>Wingdings 3</vt:lpstr>
      <vt:lpstr>Facet</vt:lpstr>
      <vt:lpstr>GitHub repository</vt:lpstr>
      <vt:lpstr>AIRBNB HOTEL BOOKING ANALYSIS</vt:lpstr>
      <vt:lpstr>PROBLEM  STATEMENT</vt:lpstr>
      <vt:lpstr>Project Description  This project is dedicated to developing a machine learning model for predicting optimal pricing for Airbnb listings. Setting an effective price point is a critical challenge for hosts, who must balance competitive rates to attract travelers with the goal of maximizing revenue. The core of this project is a regression model trained on historical Airbnb data, which identifies the relationships between various property features (e.g., number of bedrooms, bathrooms, guest ratings) and the rental price. The resulting tool can be used to forecast prices for new listings, empowering property owners with data-driven insights for their pricing strategies.</vt:lpstr>
      <vt:lpstr>WHO ARE THE END USERS?</vt:lpstr>
      <vt:lpstr>Technology Used</vt:lpstr>
      <vt:lpstr>PowerPoint Presentation</vt:lpstr>
      <vt:lpstr>RESULTS </vt:lpstr>
      <vt:lpstr>RESULTS </vt:lpstr>
      <vt:lpstr>RESULTS </vt:lpstr>
      <vt:lpstr>RESULTS </vt:lpstr>
      <vt:lpstr>RESULTS </vt:lpstr>
      <vt:lpstr>RESULTS </vt:lpstr>
      <vt:lpstr>RESULTS </vt:lpstr>
      <vt:lpstr>RESULTS </vt:lpstr>
      <vt:lpstr>RESULTS </vt:lpstr>
      <vt:lpstr>RESULTS </vt:lpstr>
      <vt:lpstr>Certificate-1</vt:lpstr>
      <vt:lpstr>Certificate-2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Sumanth Reddy Boyalla</cp:lastModifiedBy>
  <cp:revision>75</cp:revision>
  <dcterms:created xsi:type="dcterms:W3CDTF">2021-07-11T13:13:15Z</dcterms:created>
  <dcterms:modified xsi:type="dcterms:W3CDTF">2025-09-30T06:10:13Z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