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2" r:id="rId1"/>
  </p:sldMasterIdLst>
  <p:sldIdLst>
    <p:sldId id="256" r:id="rId2"/>
    <p:sldId id="282" r:id="rId3"/>
    <p:sldId id="257" r:id="rId4"/>
    <p:sldId id="285" r:id="rId5"/>
    <p:sldId id="295" r:id="rId6"/>
    <p:sldId id="283" r:id="rId7"/>
    <p:sldId id="306" r:id="rId8"/>
    <p:sldId id="284" r:id="rId9"/>
    <p:sldId id="310" r:id="rId10"/>
    <p:sldId id="299" r:id="rId11"/>
    <p:sldId id="305" r:id="rId12"/>
    <p:sldId id="303" r:id="rId13"/>
    <p:sldId id="307" r:id="rId14"/>
    <p:sldId id="308" r:id="rId15"/>
    <p:sldId id="309" r:id="rId16"/>
    <p:sldId id="304" r:id="rId17"/>
    <p:sldId id="300" r:id="rId18"/>
    <p:sldId id="301" r:id="rId19"/>
    <p:sldId id="302" r:id="rId20"/>
    <p:sldId id="286" r:id="rId21"/>
    <p:sldId id="288" r:id="rId22"/>
    <p:sldId id="293" r:id="rId23"/>
    <p:sldId id="278" r:id="rId24"/>
    <p:sldId id="298" r:id="rId25"/>
    <p:sldId id="259" r:id="rId26"/>
    <p:sldId id="276"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709"/>
    <p:restoredTop sz="94293"/>
  </p:normalViewPr>
  <p:slideViewPr>
    <p:cSldViewPr snapToGrid="0">
      <p:cViewPr varScale="1">
        <p:scale>
          <a:sx n="88" d="100"/>
          <a:sy n="88" d="100"/>
        </p:scale>
        <p:origin x="41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DEB385-E695-B149-B1EE-DF834E180D8B}" type="datetimeFigureOut">
              <a:rPr lang="en-US" smtClean="0"/>
              <a:t>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EC43F-EA7F-524B-8503-3CAA30C64FB0}" type="slidenum">
              <a:rPr lang="en-US" smtClean="0"/>
              <a:t>‹#›</a:t>
            </a:fld>
            <a:endParaRPr lang="en-US"/>
          </a:p>
        </p:txBody>
      </p:sp>
    </p:spTree>
    <p:extLst>
      <p:ext uri="{BB962C8B-B14F-4D97-AF65-F5344CB8AC3E}">
        <p14:creationId xmlns:p14="http://schemas.microsoft.com/office/powerpoint/2010/main" val="1489038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DEB385-E695-B149-B1EE-DF834E180D8B}" type="datetimeFigureOut">
              <a:rPr lang="en-US" smtClean="0"/>
              <a:t>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EC43F-EA7F-524B-8503-3CAA30C64FB0}" type="slidenum">
              <a:rPr lang="en-US" smtClean="0"/>
              <a:t>‹#›</a:t>
            </a:fld>
            <a:endParaRPr lang="en-US"/>
          </a:p>
        </p:txBody>
      </p:sp>
    </p:spTree>
    <p:extLst>
      <p:ext uri="{BB962C8B-B14F-4D97-AF65-F5344CB8AC3E}">
        <p14:creationId xmlns:p14="http://schemas.microsoft.com/office/powerpoint/2010/main" val="302041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DEB385-E695-B149-B1EE-DF834E180D8B}" type="datetimeFigureOut">
              <a:rPr lang="en-US" smtClean="0"/>
              <a:t>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EC43F-EA7F-524B-8503-3CAA30C64FB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6220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DEB385-E695-B149-B1EE-DF834E180D8B}" type="datetimeFigureOut">
              <a:rPr lang="en-US" smtClean="0"/>
              <a:t>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EC43F-EA7F-524B-8503-3CAA30C64FB0}" type="slidenum">
              <a:rPr lang="en-US" smtClean="0"/>
              <a:t>‹#›</a:t>
            </a:fld>
            <a:endParaRPr lang="en-US"/>
          </a:p>
        </p:txBody>
      </p:sp>
    </p:spTree>
    <p:extLst>
      <p:ext uri="{BB962C8B-B14F-4D97-AF65-F5344CB8AC3E}">
        <p14:creationId xmlns:p14="http://schemas.microsoft.com/office/powerpoint/2010/main" val="35027503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DEB385-E695-B149-B1EE-DF834E180D8B}" type="datetimeFigureOut">
              <a:rPr lang="en-US" smtClean="0"/>
              <a:t>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EC43F-EA7F-524B-8503-3CAA30C64FB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36382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DEB385-E695-B149-B1EE-DF834E180D8B}" type="datetimeFigureOut">
              <a:rPr lang="en-US" smtClean="0"/>
              <a:t>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EC43F-EA7F-524B-8503-3CAA30C64FB0}" type="slidenum">
              <a:rPr lang="en-US" smtClean="0"/>
              <a:t>‹#›</a:t>
            </a:fld>
            <a:endParaRPr lang="en-US"/>
          </a:p>
        </p:txBody>
      </p:sp>
    </p:spTree>
    <p:extLst>
      <p:ext uri="{BB962C8B-B14F-4D97-AF65-F5344CB8AC3E}">
        <p14:creationId xmlns:p14="http://schemas.microsoft.com/office/powerpoint/2010/main" val="4003361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DEB385-E695-B149-B1EE-DF834E180D8B}" type="datetimeFigureOut">
              <a:rPr lang="en-US" smtClean="0"/>
              <a:t>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EC43F-EA7F-524B-8503-3CAA30C64FB0}" type="slidenum">
              <a:rPr lang="en-US" smtClean="0"/>
              <a:t>‹#›</a:t>
            </a:fld>
            <a:endParaRPr lang="en-US"/>
          </a:p>
        </p:txBody>
      </p:sp>
    </p:spTree>
    <p:extLst>
      <p:ext uri="{BB962C8B-B14F-4D97-AF65-F5344CB8AC3E}">
        <p14:creationId xmlns:p14="http://schemas.microsoft.com/office/powerpoint/2010/main" val="31739014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DEB385-E695-B149-B1EE-DF834E180D8B}" type="datetimeFigureOut">
              <a:rPr lang="en-US" smtClean="0"/>
              <a:t>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EC43F-EA7F-524B-8503-3CAA30C64FB0}" type="slidenum">
              <a:rPr lang="en-US" smtClean="0"/>
              <a:t>‹#›</a:t>
            </a:fld>
            <a:endParaRPr lang="en-US"/>
          </a:p>
        </p:txBody>
      </p:sp>
    </p:spTree>
    <p:extLst>
      <p:ext uri="{BB962C8B-B14F-4D97-AF65-F5344CB8AC3E}">
        <p14:creationId xmlns:p14="http://schemas.microsoft.com/office/powerpoint/2010/main" val="698006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DEB385-E695-B149-B1EE-DF834E180D8B}" type="datetimeFigureOut">
              <a:rPr lang="en-US" smtClean="0"/>
              <a:t>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EC43F-EA7F-524B-8503-3CAA30C64FB0}" type="slidenum">
              <a:rPr lang="en-US" smtClean="0"/>
              <a:t>‹#›</a:t>
            </a:fld>
            <a:endParaRPr lang="en-US"/>
          </a:p>
        </p:txBody>
      </p:sp>
    </p:spTree>
    <p:extLst>
      <p:ext uri="{BB962C8B-B14F-4D97-AF65-F5344CB8AC3E}">
        <p14:creationId xmlns:p14="http://schemas.microsoft.com/office/powerpoint/2010/main" val="907936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DEB385-E695-B149-B1EE-DF834E180D8B}" type="datetimeFigureOut">
              <a:rPr lang="en-US" smtClean="0"/>
              <a:t>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EC43F-EA7F-524B-8503-3CAA30C64FB0}" type="slidenum">
              <a:rPr lang="en-US" smtClean="0"/>
              <a:t>‹#›</a:t>
            </a:fld>
            <a:endParaRPr lang="en-US"/>
          </a:p>
        </p:txBody>
      </p:sp>
    </p:spTree>
    <p:extLst>
      <p:ext uri="{BB962C8B-B14F-4D97-AF65-F5344CB8AC3E}">
        <p14:creationId xmlns:p14="http://schemas.microsoft.com/office/powerpoint/2010/main" val="3747804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DEB385-E695-B149-B1EE-DF834E180D8B}" type="datetimeFigureOut">
              <a:rPr lang="en-US" smtClean="0"/>
              <a:t>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FEC43F-EA7F-524B-8503-3CAA30C64FB0}" type="slidenum">
              <a:rPr lang="en-US" smtClean="0"/>
              <a:t>‹#›</a:t>
            </a:fld>
            <a:endParaRPr lang="en-US"/>
          </a:p>
        </p:txBody>
      </p:sp>
    </p:spTree>
    <p:extLst>
      <p:ext uri="{BB962C8B-B14F-4D97-AF65-F5344CB8AC3E}">
        <p14:creationId xmlns:p14="http://schemas.microsoft.com/office/powerpoint/2010/main" val="226500469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DEB385-E695-B149-B1EE-DF834E180D8B}" type="datetimeFigureOut">
              <a:rPr lang="en-US" smtClean="0"/>
              <a:t>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FEC43F-EA7F-524B-8503-3CAA30C64FB0}" type="slidenum">
              <a:rPr lang="en-US" smtClean="0"/>
              <a:t>‹#›</a:t>
            </a:fld>
            <a:endParaRPr lang="en-US"/>
          </a:p>
        </p:txBody>
      </p:sp>
    </p:spTree>
    <p:extLst>
      <p:ext uri="{BB962C8B-B14F-4D97-AF65-F5344CB8AC3E}">
        <p14:creationId xmlns:p14="http://schemas.microsoft.com/office/powerpoint/2010/main" val="132472011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DEB385-E695-B149-B1EE-DF834E180D8B}" type="datetimeFigureOut">
              <a:rPr lang="en-US" smtClean="0"/>
              <a:t>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FEC43F-EA7F-524B-8503-3CAA30C64FB0}" type="slidenum">
              <a:rPr lang="en-US" smtClean="0"/>
              <a:t>‹#›</a:t>
            </a:fld>
            <a:endParaRPr lang="en-US"/>
          </a:p>
        </p:txBody>
      </p:sp>
    </p:spTree>
    <p:extLst>
      <p:ext uri="{BB962C8B-B14F-4D97-AF65-F5344CB8AC3E}">
        <p14:creationId xmlns:p14="http://schemas.microsoft.com/office/powerpoint/2010/main" val="623315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DEB385-E695-B149-B1EE-DF834E180D8B}" type="datetimeFigureOut">
              <a:rPr lang="en-US" smtClean="0"/>
              <a:t>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FEC43F-EA7F-524B-8503-3CAA30C64FB0}" type="slidenum">
              <a:rPr lang="en-US" smtClean="0"/>
              <a:t>‹#›</a:t>
            </a:fld>
            <a:endParaRPr lang="en-US"/>
          </a:p>
        </p:txBody>
      </p:sp>
    </p:spTree>
    <p:extLst>
      <p:ext uri="{BB962C8B-B14F-4D97-AF65-F5344CB8AC3E}">
        <p14:creationId xmlns:p14="http://schemas.microsoft.com/office/powerpoint/2010/main" val="2031111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DEB385-E695-B149-B1EE-DF834E180D8B}" type="datetimeFigureOut">
              <a:rPr lang="en-US" smtClean="0"/>
              <a:t>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FEC43F-EA7F-524B-8503-3CAA30C64FB0}" type="slidenum">
              <a:rPr lang="en-US" smtClean="0"/>
              <a:t>‹#›</a:t>
            </a:fld>
            <a:endParaRPr lang="en-US"/>
          </a:p>
        </p:txBody>
      </p:sp>
    </p:spTree>
    <p:extLst>
      <p:ext uri="{BB962C8B-B14F-4D97-AF65-F5344CB8AC3E}">
        <p14:creationId xmlns:p14="http://schemas.microsoft.com/office/powerpoint/2010/main" val="334172845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DEB385-E695-B149-B1EE-DF834E180D8B}" type="datetimeFigureOut">
              <a:rPr lang="en-US" smtClean="0"/>
              <a:t>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FEC43F-EA7F-524B-8503-3CAA30C64FB0}" type="slidenum">
              <a:rPr lang="en-US" smtClean="0"/>
              <a:t>‹#›</a:t>
            </a:fld>
            <a:endParaRPr lang="en-US"/>
          </a:p>
        </p:txBody>
      </p:sp>
    </p:spTree>
    <p:extLst>
      <p:ext uri="{BB962C8B-B14F-4D97-AF65-F5344CB8AC3E}">
        <p14:creationId xmlns:p14="http://schemas.microsoft.com/office/powerpoint/2010/main" val="2070546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9DEB385-E695-B149-B1EE-DF834E180D8B}" type="datetimeFigureOut">
              <a:rPr lang="en-US" smtClean="0"/>
              <a:t>4/20/23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AFEC43F-EA7F-524B-8503-3CAA30C64FB0}" type="slidenum">
              <a:rPr lang="en-US" smtClean="0"/>
              <a:t>‹#›</a:t>
            </a:fld>
            <a:endParaRPr lang="en-US"/>
          </a:p>
        </p:txBody>
      </p:sp>
    </p:spTree>
    <p:extLst>
      <p:ext uri="{BB962C8B-B14F-4D97-AF65-F5344CB8AC3E}">
        <p14:creationId xmlns:p14="http://schemas.microsoft.com/office/powerpoint/2010/main" val="546056553"/>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salu6066/Spring2023" TargetMode="External"/><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nsf.gov/awardsearch/download.jsp"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F9289-1EE5-5241-3CA5-8B09B0FE75AA}"/>
              </a:ext>
            </a:extLst>
          </p:cNvPr>
          <p:cNvSpPr>
            <a:spLocks noGrp="1"/>
          </p:cNvSpPr>
          <p:nvPr>
            <p:ph type="ctrTitle"/>
          </p:nvPr>
        </p:nvSpPr>
        <p:spPr>
          <a:xfrm>
            <a:off x="526093" y="607511"/>
            <a:ext cx="9231682" cy="2098111"/>
          </a:xfrm>
        </p:spPr>
        <p:txBody>
          <a:bodyPr/>
          <a:lstStyle/>
          <a:p>
            <a:pPr algn="ctr"/>
            <a:r>
              <a:rPr lang="en-US" sz="4400" b="1" i="0" dirty="0">
                <a:solidFill>
                  <a:schemeClr val="tx1"/>
                </a:solidFill>
                <a:effectLst/>
                <a:latin typeface="Times New Roman" panose="02020603050405020304" pitchFamily="18" charset="0"/>
                <a:cs typeface="Times New Roman" panose="02020603050405020304" pitchFamily="18" charset="0"/>
              </a:rPr>
              <a:t>Model to read XML and create database/ tables </a:t>
            </a:r>
            <a:r>
              <a:rPr lang="en-US" sz="4400" b="1" i="0">
                <a:solidFill>
                  <a:schemeClr val="tx1"/>
                </a:solidFill>
                <a:effectLst/>
                <a:latin typeface="Times New Roman" panose="02020603050405020304" pitchFamily="18" charset="0"/>
                <a:cs typeface="Times New Roman" panose="02020603050405020304" pitchFamily="18" charset="0"/>
              </a:rPr>
              <a:t>for Information</a:t>
            </a:r>
            <a:endParaRPr lang="en-US" sz="800" dirty="0">
              <a:solidFill>
                <a:schemeClr val="tx1"/>
              </a:solidFill>
            </a:endParaRPr>
          </a:p>
        </p:txBody>
      </p:sp>
      <p:sp>
        <p:nvSpPr>
          <p:cNvPr id="3" name="Subtitle 2">
            <a:extLst>
              <a:ext uri="{FF2B5EF4-FFF2-40B4-BE49-F238E27FC236}">
                <a16:creationId xmlns:a16="http://schemas.microsoft.com/office/drawing/2014/main" id="{FADF50FC-1C2A-3CB9-A148-7FEE56D29EBE}"/>
              </a:ext>
            </a:extLst>
          </p:cNvPr>
          <p:cNvSpPr>
            <a:spLocks noGrp="1"/>
          </p:cNvSpPr>
          <p:nvPr>
            <p:ph type="subTitle" idx="1"/>
          </p:nvPr>
        </p:nvSpPr>
        <p:spPr>
          <a:xfrm>
            <a:off x="826718" y="3081403"/>
            <a:ext cx="4564431" cy="3169085"/>
          </a:xfrm>
        </p:spPr>
        <p:txBody>
          <a:bodyPr>
            <a:noAutofit/>
          </a:bodyPr>
          <a:lstStyle/>
          <a:p>
            <a:pPr marL="0" marR="0" algn="l">
              <a:lnSpc>
                <a:spcPct val="200000"/>
              </a:lnSpc>
              <a:spcBef>
                <a:spcPts val="0"/>
              </a:spcBef>
              <a:spcAft>
                <a:spcPts val="0"/>
              </a:spcAft>
            </a:pPr>
            <a:r>
              <a:rPr lang="en-US" sz="2000" dirty="0">
                <a:solidFill>
                  <a:schemeClr val="tx1"/>
                </a:solidFill>
                <a:latin typeface="Times New Roman" panose="02020603050405020304" pitchFamily="18" charset="0"/>
                <a:cs typeface="Times New Roman" panose="02020603050405020304" pitchFamily="18" charset="0"/>
              </a:rPr>
              <a:t>By:</a:t>
            </a:r>
          </a:p>
          <a:p>
            <a:pPr algn="l"/>
            <a:r>
              <a:rPr lang="en-US" sz="2000" dirty="0">
                <a:solidFill>
                  <a:schemeClr val="tx1"/>
                </a:solidFill>
                <a:latin typeface="Times New Roman" panose="02020603050405020304" pitchFamily="18" charset="0"/>
                <a:cs typeface="Times New Roman" panose="02020603050405020304" pitchFamily="18" charset="0"/>
              </a:rPr>
              <a:t>Salu Kumari</a:t>
            </a:r>
          </a:p>
          <a:p>
            <a:pPr algn="l"/>
            <a:r>
              <a:rPr lang="en-US" sz="2000" dirty="0">
                <a:solidFill>
                  <a:schemeClr val="tx1"/>
                </a:solidFill>
                <a:latin typeface="Times New Roman" panose="02020603050405020304" pitchFamily="18" charset="0"/>
                <a:cs typeface="Times New Roman" panose="02020603050405020304" pitchFamily="18" charset="0"/>
              </a:rPr>
              <a:t>Y00844961</a:t>
            </a:r>
          </a:p>
          <a:p>
            <a:pPr algn="l"/>
            <a:r>
              <a:rPr lang="en-US" sz="2000" b="0" i="0" dirty="0">
                <a:solidFill>
                  <a:schemeClr val="tx1"/>
                </a:solidFill>
                <a:effectLst/>
                <a:latin typeface="Times New Roman" panose="02020603050405020304" pitchFamily="18" charset="0"/>
                <a:cs typeface="Times New Roman" panose="02020603050405020304" pitchFamily="18" charset="0"/>
              </a:rPr>
              <a:t>              </a:t>
            </a:r>
            <a:br>
              <a:rPr lang="en-US" sz="2000" b="0" i="0" u="none" strike="noStrike" dirty="0">
                <a:solidFill>
                  <a:srgbClr val="D60024"/>
                </a:solidFill>
                <a:effectLst/>
                <a:latin typeface="Roboto" panose="02000000000000000000" pitchFamily="2" charset="0"/>
              </a:rPr>
            </a:br>
            <a:endParaRPr lang="en-US" sz="2000" b="0" i="0" dirty="0">
              <a:solidFill>
                <a:srgbClr val="202124"/>
              </a:solidFill>
              <a:effectLst/>
              <a:latin typeface="Roboto" panose="02000000000000000000" pitchFamily="2" charset="0"/>
            </a:endParaRPr>
          </a:p>
          <a:p>
            <a:endParaRPr lang="en-US" sz="2000" dirty="0"/>
          </a:p>
        </p:txBody>
      </p:sp>
    </p:spTree>
    <p:extLst>
      <p:ext uri="{BB962C8B-B14F-4D97-AF65-F5344CB8AC3E}">
        <p14:creationId xmlns:p14="http://schemas.microsoft.com/office/powerpoint/2010/main" val="2708004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F9289-1EE5-5241-3CA5-8B09B0FE75AA}"/>
              </a:ext>
            </a:extLst>
          </p:cNvPr>
          <p:cNvSpPr>
            <a:spLocks noGrp="1"/>
          </p:cNvSpPr>
          <p:nvPr>
            <p:ph type="ctrTitle"/>
          </p:nvPr>
        </p:nvSpPr>
        <p:spPr>
          <a:xfrm>
            <a:off x="713984" y="872102"/>
            <a:ext cx="8956109" cy="1139869"/>
          </a:xfrm>
        </p:spPr>
        <p:txBody>
          <a:bodyPr/>
          <a:lstStyle/>
          <a:p>
            <a:pPr algn="ctr"/>
            <a:r>
              <a:rPr lang="en-US" sz="4400" b="1" dirty="0">
                <a:solidFill>
                  <a:schemeClr val="tx1"/>
                </a:solidFill>
                <a:latin typeface="Times New Roman" panose="02020603050405020304" pitchFamily="18" charset="0"/>
                <a:cs typeface="Times New Roman" panose="02020603050405020304" pitchFamily="18" charset="0"/>
              </a:rPr>
              <a:t>Implementation/</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4400" b="1"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ADF50FC-1C2A-3CB9-A148-7FEE56D29EBE}"/>
              </a:ext>
            </a:extLst>
          </p:cNvPr>
          <p:cNvSpPr>
            <a:spLocks noGrp="1"/>
          </p:cNvSpPr>
          <p:nvPr>
            <p:ph type="subTitle" idx="1"/>
          </p:nvPr>
        </p:nvSpPr>
        <p:spPr>
          <a:xfrm>
            <a:off x="650818" y="2011971"/>
            <a:ext cx="9620250" cy="4260995"/>
          </a:xfrm>
        </p:spPr>
        <p:txBody>
          <a:bodyPr>
            <a:noAutofit/>
          </a:bodyPr>
          <a:lstStyle/>
          <a:p>
            <a:pPr algn="l"/>
            <a:r>
              <a:rPr lang="en-US" sz="2000" kern="100" dirty="0">
                <a:solidFill>
                  <a:schemeClr val="tx1"/>
                </a:solidFill>
                <a:latin typeface="Times New Roman" panose="02020603050405020304" pitchFamily="18" charset="0"/>
                <a:cs typeface="Times New Roman" panose="02020603050405020304" pitchFamily="18" charset="0"/>
              </a:rPr>
              <a:t>Getting the libraries and establishing database connection</a:t>
            </a:r>
          </a:p>
        </p:txBody>
      </p:sp>
      <p:pic>
        <p:nvPicPr>
          <p:cNvPr id="7" name="Picture 6" descr="Text&#10;&#10;Description automatically generated">
            <a:extLst>
              <a:ext uri="{FF2B5EF4-FFF2-40B4-BE49-F238E27FC236}">
                <a16:creationId xmlns:a16="http://schemas.microsoft.com/office/drawing/2014/main" id="{1CCB24BE-B2F7-971B-76A5-57FD6E36A7AF}"/>
              </a:ext>
            </a:extLst>
          </p:cNvPr>
          <p:cNvPicPr>
            <a:picLocks noChangeAspect="1"/>
          </p:cNvPicPr>
          <p:nvPr/>
        </p:nvPicPr>
        <p:blipFill>
          <a:blip r:embed="rId2"/>
          <a:stretch>
            <a:fillRect/>
          </a:stretch>
        </p:blipFill>
        <p:spPr>
          <a:xfrm>
            <a:off x="1305838" y="2576997"/>
            <a:ext cx="7772400" cy="3695970"/>
          </a:xfrm>
          <a:prstGeom prst="rect">
            <a:avLst/>
          </a:prstGeom>
        </p:spPr>
      </p:pic>
    </p:spTree>
    <p:extLst>
      <p:ext uri="{BB962C8B-B14F-4D97-AF65-F5344CB8AC3E}">
        <p14:creationId xmlns:p14="http://schemas.microsoft.com/office/powerpoint/2010/main" val="3565151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F9289-1EE5-5241-3CA5-8B09B0FE75AA}"/>
              </a:ext>
            </a:extLst>
          </p:cNvPr>
          <p:cNvSpPr>
            <a:spLocks noGrp="1"/>
          </p:cNvSpPr>
          <p:nvPr>
            <p:ph type="ctrTitle"/>
          </p:nvPr>
        </p:nvSpPr>
        <p:spPr>
          <a:xfrm>
            <a:off x="713984" y="872102"/>
            <a:ext cx="8956109" cy="1139869"/>
          </a:xfrm>
        </p:spPr>
        <p:txBody>
          <a:bodyPr/>
          <a:lstStyle/>
          <a:p>
            <a:pPr algn="ctr"/>
            <a:r>
              <a:rPr lang="en-US" sz="4400" b="1" dirty="0">
                <a:solidFill>
                  <a:schemeClr val="tx1"/>
                </a:solidFill>
                <a:latin typeface="Times New Roman" panose="02020603050405020304" pitchFamily="18" charset="0"/>
                <a:cs typeface="Times New Roman" panose="02020603050405020304" pitchFamily="18" charset="0"/>
              </a:rPr>
              <a:t>Implementation/</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4400" b="1"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ADF50FC-1C2A-3CB9-A148-7FEE56D29EBE}"/>
              </a:ext>
            </a:extLst>
          </p:cNvPr>
          <p:cNvSpPr>
            <a:spLocks noGrp="1"/>
          </p:cNvSpPr>
          <p:nvPr>
            <p:ph type="subTitle" idx="1"/>
          </p:nvPr>
        </p:nvSpPr>
        <p:spPr>
          <a:xfrm>
            <a:off x="650818" y="2011971"/>
            <a:ext cx="9620250" cy="4260995"/>
          </a:xfrm>
        </p:spPr>
        <p:txBody>
          <a:bodyPr>
            <a:noAutofit/>
          </a:bodyPr>
          <a:lstStyle/>
          <a:p>
            <a:pPr algn="l"/>
            <a:r>
              <a:rPr lang="en-US" sz="2000" kern="100" dirty="0">
                <a:solidFill>
                  <a:schemeClr val="tx1"/>
                </a:solidFill>
                <a:latin typeface="Times New Roman" panose="02020603050405020304" pitchFamily="18" charset="0"/>
                <a:cs typeface="Times New Roman" panose="02020603050405020304" pitchFamily="18" charset="0"/>
              </a:rPr>
              <a:t>Table creation using sql in python and parse the xml element using etree.ElementTree.parse() :</a:t>
            </a:r>
          </a:p>
        </p:txBody>
      </p:sp>
      <p:pic>
        <p:nvPicPr>
          <p:cNvPr id="6" name="Picture 5" descr="Text&#10;&#10;Description automatically generated with medium confidence">
            <a:extLst>
              <a:ext uri="{FF2B5EF4-FFF2-40B4-BE49-F238E27FC236}">
                <a16:creationId xmlns:a16="http://schemas.microsoft.com/office/drawing/2014/main" id="{56197FA3-20A8-D6F1-2AEE-6730E931DB69}"/>
              </a:ext>
            </a:extLst>
          </p:cNvPr>
          <p:cNvPicPr>
            <a:picLocks noChangeAspect="1"/>
          </p:cNvPicPr>
          <p:nvPr/>
        </p:nvPicPr>
        <p:blipFill>
          <a:blip r:embed="rId2"/>
          <a:stretch>
            <a:fillRect/>
          </a:stretch>
        </p:blipFill>
        <p:spPr>
          <a:xfrm>
            <a:off x="650818" y="2769152"/>
            <a:ext cx="7772400" cy="2107483"/>
          </a:xfrm>
          <a:prstGeom prst="rect">
            <a:avLst/>
          </a:prstGeom>
        </p:spPr>
      </p:pic>
    </p:spTree>
    <p:extLst>
      <p:ext uri="{BB962C8B-B14F-4D97-AF65-F5344CB8AC3E}">
        <p14:creationId xmlns:p14="http://schemas.microsoft.com/office/powerpoint/2010/main" val="595942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F9289-1EE5-5241-3CA5-8B09B0FE75AA}"/>
              </a:ext>
            </a:extLst>
          </p:cNvPr>
          <p:cNvSpPr>
            <a:spLocks noGrp="1"/>
          </p:cNvSpPr>
          <p:nvPr>
            <p:ph type="ctrTitle"/>
          </p:nvPr>
        </p:nvSpPr>
        <p:spPr>
          <a:xfrm>
            <a:off x="713984" y="872102"/>
            <a:ext cx="8956109" cy="1139869"/>
          </a:xfrm>
        </p:spPr>
        <p:txBody>
          <a:bodyPr/>
          <a:lstStyle/>
          <a:p>
            <a:pPr algn="ctr"/>
            <a:r>
              <a:rPr lang="en-US" sz="4400" b="1" dirty="0">
                <a:solidFill>
                  <a:schemeClr val="tx1"/>
                </a:solidFill>
                <a:latin typeface="Times New Roman" panose="02020603050405020304" pitchFamily="18" charset="0"/>
                <a:cs typeface="Times New Roman" panose="02020603050405020304" pitchFamily="18" charset="0"/>
              </a:rPr>
              <a:t>Implementation/</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4400" b="1"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ADF50FC-1C2A-3CB9-A148-7FEE56D29EBE}"/>
              </a:ext>
            </a:extLst>
          </p:cNvPr>
          <p:cNvSpPr>
            <a:spLocks noGrp="1"/>
          </p:cNvSpPr>
          <p:nvPr>
            <p:ph type="subTitle" idx="1"/>
          </p:nvPr>
        </p:nvSpPr>
        <p:spPr>
          <a:xfrm>
            <a:off x="650818" y="2011971"/>
            <a:ext cx="9620250" cy="4260995"/>
          </a:xfrm>
        </p:spPr>
        <p:txBody>
          <a:bodyPr>
            <a:noAutofit/>
          </a:bodyPr>
          <a:lstStyle/>
          <a:p>
            <a:pPr algn="l"/>
            <a:r>
              <a:rPr lang="en-US" sz="2000" kern="100" dirty="0">
                <a:solidFill>
                  <a:schemeClr val="tx1"/>
                </a:solidFill>
                <a:latin typeface="Times New Roman" panose="02020603050405020304" pitchFamily="18" charset="0"/>
                <a:cs typeface="Times New Roman" panose="02020603050405020304" pitchFamily="18" charset="0"/>
              </a:rPr>
              <a:t>Reading data from XML and joining two tables:</a:t>
            </a:r>
          </a:p>
        </p:txBody>
      </p:sp>
      <p:pic>
        <p:nvPicPr>
          <p:cNvPr id="6" name="Picture 5" descr="Graphical user interface, text&#10;&#10;Description automatically generated">
            <a:extLst>
              <a:ext uri="{FF2B5EF4-FFF2-40B4-BE49-F238E27FC236}">
                <a16:creationId xmlns:a16="http://schemas.microsoft.com/office/drawing/2014/main" id="{539AF13A-2DE0-0273-559B-FD15E3BD4953}"/>
              </a:ext>
            </a:extLst>
          </p:cNvPr>
          <p:cNvPicPr>
            <a:picLocks noChangeAspect="1"/>
          </p:cNvPicPr>
          <p:nvPr/>
        </p:nvPicPr>
        <p:blipFill>
          <a:blip r:embed="rId2"/>
          <a:stretch>
            <a:fillRect/>
          </a:stretch>
        </p:blipFill>
        <p:spPr>
          <a:xfrm>
            <a:off x="650818" y="2458626"/>
            <a:ext cx="8254642" cy="1386428"/>
          </a:xfrm>
          <a:prstGeom prst="rect">
            <a:avLst/>
          </a:prstGeom>
        </p:spPr>
      </p:pic>
      <p:pic>
        <p:nvPicPr>
          <p:cNvPr id="8" name="Picture 7" descr="A screenshot of a computer&#10;&#10;Description automatically generated with medium confidence">
            <a:extLst>
              <a:ext uri="{FF2B5EF4-FFF2-40B4-BE49-F238E27FC236}">
                <a16:creationId xmlns:a16="http://schemas.microsoft.com/office/drawing/2014/main" id="{47A8F206-5A22-C0B3-B8B4-25E55EE9054C}"/>
              </a:ext>
            </a:extLst>
          </p:cNvPr>
          <p:cNvPicPr>
            <a:picLocks noChangeAspect="1"/>
          </p:cNvPicPr>
          <p:nvPr/>
        </p:nvPicPr>
        <p:blipFill>
          <a:blip r:embed="rId3"/>
          <a:stretch>
            <a:fillRect/>
          </a:stretch>
        </p:blipFill>
        <p:spPr>
          <a:xfrm>
            <a:off x="650818" y="3909942"/>
            <a:ext cx="8254643" cy="1730573"/>
          </a:xfrm>
          <a:prstGeom prst="rect">
            <a:avLst/>
          </a:prstGeom>
        </p:spPr>
      </p:pic>
      <p:pic>
        <p:nvPicPr>
          <p:cNvPr id="10" name="Picture 9">
            <a:extLst>
              <a:ext uri="{FF2B5EF4-FFF2-40B4-BE49-F238E27FC236}">
                <a16:creationId xmlns:a16="http://schemas.microsoft.com/office/drawing/2014/main" id="{9EE8D17D-703D-246D-8E12-DC9222600BFE}"/>
              </a:ext>
            </a:extLst>
          </p:cNvPr>
          <p:cNvPicPr>
            <a:picLocks noChangeAspect="1"/>
          </p:cNvPicPr>
          <p:nvPr/>
        </p:nvPicPr>
        <p:blipFill>
          <a:blip r:embed="rId4"/>
          <a:stretch>
            <a:fillRect/>
          </a:stretch>
        </p:blipFill>
        <p:spPr>
          <a:xfrm>
            <a:off x="650818" y="5705403"/>
            <a:ext cx="8254642" cy="437786"/>
          </a:xfrm>
          <a:prstGeom prst="rect">
            <a:avLst/>
          </a:prstGeom>
        </p:spPr>
      </p:pic>
    </p:spTree>
    <p:extLst>
      <p:ext uri="{BB962C8B-B14F-4D97-AF65-F5344CB8AC3E}">
        <p14:creationId xmlns:p14="http://schemas.microsoft.com/office/powerpoint/2010/main" val="2594343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F9289-1EE5-5241-3CA5-8B09B0FE75AA}"/>
              </a:ext>
            </a:extLst>
          </p:cNvPr>
          <p:cNvSpPr>
            <a:spLocks noGrp="1"/>
          </p:cNvSpPr>
          <p:nvPr>
            <p:ph type="ctrTitle"/>
          </p:nvPr>
        </p:nvSpPr>
        <p:spPr>
          <a:xfrm>
            <a:off x="713984" y="872102"/>
            <a:ext cx="8956109" cy="1139869"/>
          </a:xfrm>
        </p:spPr>
        <p:txBody>
          <a:bodyPr/>
          <a:lstStyle/>
          <a:p>
            <a:pPr algn="ctr"/>
            <a:r>
              <a:rPr lang="en-US" sz="4400" b="1" dirty="0">
                <a:solidFill>
                  <a:schemeClr val="tx1"/>
                </a:solidFill>
                <a:latin typeface="Times New Roman" panose="02020603050405020304" pitchFamily="18" charset="0"/>
                <a:cs typeface="Times New Roman" panose="02020603050405020304" pitchFamily="18" charset="0"/>
              </a:rPr>
              <a:t>Implementation/</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4400" b="1"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ADF50FC-1C2A-3CB9-A148-7FEE56D29EBE}"/>
              </a:ext>
            </a:extLst>
          </p:cNvPr>
          <p:cNvSpPr>
            <a:spLocks noGrp="1"/>
          </p:cNvSpPr>
          <p:nvPr>
            <p:ph type="subTitle" idx="1"/>
          </p:nvPr>
        </p:nvSpPr>
        <p:spPr>
          <a:xfrm>
            <a:off x="650818" y="2011971"/>
            <a:ext cx="9620250" cy="4260995"/>
          </a:xfrm>
        </p:spPr>
        <p:txBody>
          <a:bodyPr>
            <a:noAutofit/>
          </a:bodyPr>
          <a:lstStyle/>
          <a:p>
            <a:pPr algn="l"/>
            <a:r>
              <a:rPr lang="en-US" sz="2000" kern="100" dirty="0">
                <a:solidFill>
                  <a:schemeClr val="tx1"/>
                </a:solidFill>
                <a:latin typeface="Times New Roman" panose="02020603050405020304" pitchFamily="18" charset="0"/>
                <a:cs typeface="Times New Roman" panose="02020603050405020304" pitchFamily="18" charset="0"/>
              </a:rPr>
              <a:t>Tables created and also detected if there is duplicate data and prevents that from insertion:</a:t>
            </a:r>
          </a:p>
          <a:p>
            <a:pPr algn="l"/>
            <a:endParaRPr lang="en-US" sz="2000" kern="100" dirty="0">
              <a:solidFill>
                <a:schemeClr val="tx1"/>
              </a:solidFill>
              <a:latin typeface="Times New Roman" panose="02020603050405020304" pitchFamily="18" charset="0"/>
              <a:cs typeface="Times New Roman" panose="02020603050405020304" pitchFamily="18" charset="0"/>
            </a:endParaRPr>
          </a:p>
        </p:txBody>
      </p:sp>
      <p:pic>
        <p:nvPicPr>
          <p:cNvPr id="5" name="Picture 4" descr="Text&#10;&#10;Description automatically generated">
            <a:extLst>
              <a:ext uri="{FF2B5EF4-FFF2-40B4-BE49-F238E27FC236}">
                <a16:creationId xmlns:a16="http://schemas.microsoft.com/office/drawing/2014/main" id="{F9FF28EA-FE7C-F8EE-A9B9-9D8B43E33AA1}"/>
              </a:ext>
            </a:extLst>
          </p:cNvPr>
          <p:cNvPicPr>
            <a:picLocks noChangeAspect="1"/>
          </p:cNvPicPr>
          <p:nvPr/>
        </p:nvPicPr>
        <p:blipFill>
          <a:blip r:embed="rId2"/>
          <a:stretch>
            <a:fillRect/>
          </a:stretch>
        </p:blipFill>
        <p:spPr>
          <a:xfrm>
            <a:off x="713984" y="2542962"/>
            <a:ext cx="6892431" cy="3741079"/>
          </a:xfrm>
          <a:prstGeom prst="rect">
            <a:avLst/>
          </a:prstGeom>
        </p:spPr>
      </p:pic>
    </p:spTree>
    <p:extLst>
      <p:ext uri="{BB962C8B-B14F-4D97-AF65-F5344CB8AC3E}">
        <p14:creationId xmlns:p14="http://schemas.microsoft.com/office/powerpoint/2010/main" val="4039447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F9289-1EE5-5241-3CA5-8B09B0FE75AA}"/>
              </a:ext>
            </a:extLst>
          </p:cNvPr>
          <p:cNvSpPr>
            <a:spLocks noGrp="1"/>
          </p:cNvSpPr>
          <p:nvPr>
            <p:ph type="ctrTitle"/>
          </p:nvPr>
        </p:nvSpPr>
        <p:spPr>
          <a:xfrm>
            <a:off x="713984" y="872102"/>
            <a:ext cx="8956109" cy="1139869"/>
          </a:xfrm>
        </p:spPr>
        <p:txBody>
          <a:bodyPr/>
          <a:lstStyle/>
          <a:p>
            <a:pPr algn="ctr"/>
            <a:r>
              <a:rPr lang="en-US" sz="4400" b="1" dirty="0">
                <a:solidFill>
                  <a:schemeClr val="tx1"/>
                </a:solidFill>
                <a:latin typeface="Times New Roman" panose="02020603050405020304" pitchFamily="18" charset="0"/>
                <a:cs typeface="Times New Roman" panose="02020603050405020304" pitchFamily="18" charset="0"/>
              </a:rPr>
              <a:t>Implementation/</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4400" b="1"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ADF50FC-1C2A-3CB9-A148-7FEE56D29EBE}"/>
              </a:ext>
            </a:extLst>
          </p:cNvPr>
          <p:cNvSpPr>
            <a:spLocks noGrp="1"/>
          </p:cNvSpPr>
          <p:nvPr>
            <p:ph type="subTitle" idx="1"/>
          </p:nvPr>
        </p:nvSpPr>
        <p:spPr>
          <a:xfrm>
            <a:off x="650818" y="2011971"/>
            <a:ext cx="9620250" cy="4260995"/>
          </a:xfrm>
        </p:spPr>
        <p:txBody>
          <a:bodyPr>
            <a:noAutofit/>
          </a:bodyPr>
          <a:lstStyle/>
          <a:p>
            <a:pPr algn="l"/>
            <a:r>
              <a:rPr lang="en-US" sz="2000" kern="100" dirty="0">
                <a:solidFill>
                  <a:schemeClr val="tx1"/>
                </a:solidFill>
                <a:latin typeface="Times New Roman" panose="02020603050405020304" pitchFamily="18" charset="0"/>
                <a:cs typeface="Times New Roman" panose="02020603050405020304" pitchFamily="18" charset="0"/>
              </a:rPr>
              <a:t>Tables created:</a:t>
            </a:r>
          </a:p>
        </p:txBody>
      </p:sp>
      <p:pic>
        <p:nvPicPr>
          <p:cNvPr id="8" name="Picture 7" descr="Graphical user interface, application&#10;&#10;Description automatically generated">
            <a:extLst>
              <a:ext uri="{FF2B5EF4-FFF2-40B4-BE49-F238E27FC236}">
                <a16:creationId xmlns:a16="http://schemas.microsoft.com/office/drawing/2014/main" id="{860AE4D0-F417-0F7D-B2DC-E61246625779}"/>
              </a:ext>
            </a:extLst>
          </p:cNvPr>
          <p:cNvPicPr>
            <a:picLocks noChangeAspect="1"/>
          </p:cNvPicPr>
          <p:nvPr/>
        </p:nvPicPr>
        <p:blipFill>
          <a:blip r:embed="rId2"/>
          <a:stretch>
            <a:fillRect/>
          </a:stretch>
        </p:blipFill>
        <p:spPr>
          <a:xfrm>
            <a:off x="3214587" y="1590886"/>
            <a:ext cx="2622010" cy="4907865"/>
          </a:xfrm>
          <a:prstGeom prst="rect">
            <a:avLst/>
          </a:prstGeom>
        </p:spPr>
      </p:pic>
    </p:spTree>
    <p:extLst>
      <p:ext uri="{BB962C8B-B14F-4D97-AF65-F5344CB8AC3E}">
        <p14:creationId xmlns:p14="http://schemas.microsoft.com/office/powerpoint/2010/main" val="4121103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F9289-1EE5-5241-3CA5-8B09B0FE75AA}"/>
              </a:ext>
            </a:extLst>
          </p:cNvPr>
          <p:cNvSpPr>
            <a:spLocks noGrp="1"/>
          </p:cNvSpPr>
          <p:nvPr>
            <p:ph type="ctrTitle"/>
          </p:nvPr>
        </p:nvSpPr>
        <p:spPr>
          <a:xfrm>
            <a:off x="713984" y="872102"/>
            <a:ext cx="8956109" cy="1139869"/>
          </a:xfrm>
        </p:spPr>
        <p:txBody>
          <a:bodyPr/>
          <a:lstStyle/>
          <a:p>
            <a:pPr algn="ctr"/>
            <a:r>
              <a:rPr lang="en-US" sz="4400" b="1" dirty="0">
                <a:solidFill>
                  <a:schemeClr val="tx1"/>
                </a:solidFill>
                <a:latin typeface="Times New Roman" panose="02020603050405020304" pitchFamily="18" charset="0"/>
                <a:cs typeface="Times New Roman" panose="02020603050405020304" pitchFamily="18" charset="0"/>
              </a:rPr>
              <a:t>Implementation/</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4400" b="1"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ADF50FC-1C2A-3CB9-A148-7FEE56D29EBE}"/>
              </a:ext>
            </a:extLst>
          </p:cNvPr>
          <p:cNvSpPr>
            <a:spLocks noGrp="1"/>
          </p:cNvSpPr>
          <p:nvPr>
            <p:ph type="subTitle" idx="1"/>
          </p:nvPr>
        </p:nvSpPr>
        <p:spPr>
          <a:xfrm>
            <a:off x="650818" y="2011971"/>
            <a:ext cx="9620250" cy="4260995"/>
          </a:xfrm>
        </p:spPr>
        <p:txBody>
          <a:bodyPr>
            <a:noAutofit/>
          </a:bodyPr>
          <a:lstStyle/>
          <a:p>
            <a:pPr algn="l"/>
            <a:r>
              <a:rPr lang="en-US" sz="2000" kern="100" dirty="0">
                <a:solidFill>
                  <a:schemeClr val="tx1"/>
                </a:solidFill>
                <a:latin typeface="Times New Roman" panose="02020603050405020304" pitchFamily="18" charset="0"/>
                <a:cs typeface="Times New Roman" panose="02020603050405020304" pitchFamily="18" charset="0"/>
              </a:rPr>
              <a:t>Data inserted:</a:t>
            </a:r>
          </a:p>
        </p:txBody>
      </p:sp>
      <p:pic>
        <p:nvPicPr>
          <p:cNvPr id="5" name="Picture 4" descr="Graphical user interface, application&#10;&#10;Description automatically generated">
            <a:extLst>
              <a:ext uri="{FF2B5EF4-FFF2-40B4-BE49-F238E27FC236}">
                <a16:creationId xmlns:a16="http://schemas.microsoft.com/office/drawing/2014/main" id="{8895BC15-8A0A-E0B9-DFED-19D0EDA3ED2C}"/>
              </a:ext>
            </a:extLst>
          </p:cNvPr>
          <p:cNvPicPr>
            <a:picLocks noChangeAspect="1"/>
          </p:cNvPicPr>
          <p:nvPr/>
        </p:nvPicPr>
        <p:blipFill>
          <a:blip r:embed="rId2"/>
          <a:stretch>
            <a:fillRect/>
          </a:stretch>
        </p:blipFill>
        <p:spPr>
          <a:xfrm>
            <a:off x="2415659" y="2021424"/>
            <a:ext cx="5191089" cy="4836575"/>
          </a:xfrm>
          <a:prstGeom prst="rect">
            <a:avLst/>
          </a:prstGeom>
        </p:spPr>
      </p:pic>
    </p:spTree>
    <p:extLst>
      <p:ext uri="{BB962C8B-B14F-4D97-AF65-F5344CB8AC3E}">
        <p14:creationId xmlns:p14="http://schemas.microsoft.com/office/powerpoint/2010/main" val="383040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F9289-1EE5-5241-3CA5-8B09B0FE75AA}"/>
              </a:ext>
            </a:extLst>
          </p:cNvPr>
          <p:cNvSpPr>
            <a:spLocks noGrp="1"/>
          </p:cNvSpPr>
          <p:nvPr>
            <p:ph type="ctrTitle"/>
          </p:nvPr>
        </p:nvSpPr>
        <p:spPr>
          <a:xfrm>
            <a:off x="713984" y="872102"/>
            <a:ext cx="8956109" cy="1139869"/>
          </a:xfrm>
        </p:spPr>
        <p:txBody>
          <a:bodyPr/>
          <a:lstStyle/>
          <a:p>
            <a:pPr algn="ctr"/>
            <a:r>
              <a:rPr lang="en-US" sz="4400" b="1" dirty="0">
                <a:solidFill>
                  <a:schemeClr val="tx1"/>
                </a:solidFill>
                <a:latin typeface="Times New Roman" panose="02020603050405020304" pitchFamily="18" charset="0"/>
                <a:cs typeface="Times New Roman" panose="02020603050405020304" pitchFamily="18" charset="0"/>
              </a:rPr>
              <a:t>Implementation/</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4400" b="1"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ADF50FC-1C2A-3CB9-A148-7FEE56D29EBE}"/>
              </a:ext>
            </a:extLst>
          </p:cNvPr>
          <p:cNvSpPr>
            <a:spLocks noGrp="1"/>
          </p:cNvSpPr>
          <p:nvPr>
            <p:ph type="subTitle" idx="1"/>
          </p:nvPr>
        </p:nvSpPr>
        <p:spPr>
          <a:xfrm>
            <a:off x="650818" y="2011971"/>
            <a:ext cx="9620250" cy="4260995"/>
          </a:xfrm>
        </p:spPr>
        <p:txBody>
          <a:bodyPr>
            <a:noAutofit/>
          </a:bodyPr>
          <a:lstStyle/>
          <a:p>
            <a:pPr algn="l"/>
            <a:r>
              <a:rPr lang="en-US" sz="2000" kern="100" dirty="0">
                <a:solidFill>
                  <a:schemeClr val="tx1"/>
                </a:solidFill>
                <a:latin typeface="Times New Roman" panose="02020603050405020304" pitchFamily="18" charset="0"/>
                <a:cs typeface="Times New Roman" panose="02020603050405020304" pitchFamily="18" charset="0"/>
              </a:rPr>
              <a:t>XML Data collection with a duplicate file</a:t>
            </a:r>
          </a:p>
        </p:txBody>
      </p:sp>
      <p:pic>
        <p:nvPicPr>
          <p:cNvPr id="5" name="Picture 4" descr="Table&#10;&#10;Description automatically generated with medium confidence">
            <a:extLst>
              <a:ext uri="{FF2B5EF4-FFF2-40B4-BE49-F238E27FC236}">
                <a16:creationId xmlns:a16="http://schemas.microsoft.com/office/drawing/2014/main" id="{17D19978-03F3-1FB0-08EF-CD04CFE3DCC3}"/>
              </a:ext>
            </a:extLst>
          </p:cNvPr>
          <p:cNvPicPr>
            <a:picLocks noChangeAspect="1"/>
          </p:cNvPicPr>
          <p:nvPr/>
        </p:nvPicPr>
        <p:blipFill>
          <a:blip r:embed="rId2"/>
          <a:stretch>
            <a:fillRect/>
          </a:stretch>
        </p:blipFill>
        <p:spPr>
          <a:xfrm>
            <a:off x="713984" y="2466009"/>
            <a:ext cx="7772400" cy="2214601"/>
          </a:xfrm>
          <a:prstGeom prst="rect">
            <a:avLst/>
          </a:prstGeom>
        </p:spPr>
      </p:pic>
    </p:spTree>
    <p:extLst>
      <p:ext uri="{BB962C8B-B14F-4D97-AF65-F5344CB8AC3E}">
        <p14:creationId xmlns:p14="http://schemas.microsoft.com/office/powerpoint/2010/main" val="10261009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F9289-1EE5-5241-3CA5-8B09B0FE75AA}"/>
              </a:ext>
            </a:extLst>
          </p:cNvPr>
          <p:cNvSpPr>
            <a:spLocks noGrp="1"/>
          </p:cNvSpPr>
          <p:nvPr>
            <p:ph type="ctrTitle"/>
          </p:nvPr>
        </p:nvSpPr>
        <p:spPr>
          <a:xfrm>
            <a:off x="713984" y="872102"/>
            <a:ext cx="8956109" cy="1139869"/>
          </a:xfrm>
        </p:spPr>
        <p:txBody>
          <a:bodyPr/>
          <a:lstStyle/>
          <a:p>
            <a:pPr algn="ctr"/>
            <a:r>
              <a:rPr lang="en-US" sz="4400" b="1" dirty="0">
                <a:solidFill>
                  <a:schemeClr val="tx1"/>
                </a:solidFill>
                <a:latin typeface="Times New Roman" panose="02020603050405020304" pitchFamily="18" charset="0"/>
                <a:cs typeface="Times New Roman" panose="02020603050405020304" pitchFamily="18" charset="0"/>
              </a:rPr>
              <a:t>Implementation/</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4400" b="1"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ADF50FC-1C2A-3CB9-A148-7FEE56D29EBE}"/>
              </a:ext>
            </a:extLst>
          </p:cNvPr>
          <p:cNvSpPr>
            <a:spLocks noGrp="1"/>
          </p:cNvSpPr>
          <p:nvPr>
            <p:ph type="subTitle" idx="1"/>
          </p:nvPr>
        </p:nvSpPr>
        <p:spPr>
          <a:xfrm>
            <a:off x="723922" y="1285461"/>
            <a:ext cx="9610311" cy="4700437"/>
          </a:xfrm>
        </p:spPr>
        <p:txBody>
          <a:bodyPr>
            <a:noAutofit/>
          </a:bodyPr>
          <a:lstStyle/>
          <a:p>
            <a:pPr algn="l"/>
            <a:r>
              <a:rPr lang="en-US" sz="2000" kern="100" dirty="0">
                <a:solidFill>
                  <a:schemeClr val="tx1"/>
                </a:solidFill>
                <a:latin typeface="Times New Roman" panose="02020603050405020304" pitchFamily="18" charset="0"/>
                <a:cs typeface="Times New Roman" panose="02020603050405020304" pitchFamily="18" charset="0"/>
              </a:rPr>
              <a:t>Localhost:3001 or 3002 </a:t>
            </a:r>
          </a:p>
        </p:txBody>
      </p:sp>
      <p:pic>
        <p:nvPicPr>
          <p:cNvPr id="8" name="Picture 7">
            <a:extLst>
              <a:ext uri="{FF2B5EF4-FFF2-40B4-BE49-F238E27FC236}">
                <a16:creationId xmlns:a16="http://schemas.microsoft.com/office/drawing/2014/main" id="{DDD7C007-722A-2B46-3D64-91A31C2DE484}"/>
              </a:ext>
            </a:extLst>
          </p:cNvPr>
          <p:cNvPicPr>
            <a:picLocks noChangeAspect="1"/>
          </p:cNvPicPr>
          <p:nvPr/>
        </p:nvPicPr>
        <p:blipFill>
          <a:blip r:embed="rId2"/>
          <a:stretch>
            <a:fillRect/>
          </a:stretch>
        </p:blipFill>
        <p:spPr>
          <a:xfrm>
            <a:off x="713983" y="1752199"/>
            <a:ext cx="7772400" cy="333663"/>
          </a:xfrm>
          <a:prstGeom prst="rect">
            <a:avLst/>
          </a:prstGeom>
        </p:spPr>
      </p:pic>
      <p:pic>
        <p:nvPicPr>
          <p:cNvPr id="10" name="Picture 9" descr="Text&#10;&#10;Description automatically generated">
            <a:extLst>
              <a:ext uri="{FF2B5EF4-FFF2-40B4-BE49-F238E27FC236}">
                <a16:creationId xmlns:a16="http://schemas.microsoft.com/office/drawing/2014/main" id="{A9042902-54C5-0753-3150-4A8607CA6B6A}"/>
              </a:ext>
            </a:extLst>
          </p:cNvPr>
          <p:cNvPicPr>
            <a:picLocks noChangeAspect="1"/>
          </p:cNvPicPr>
          <p:nvPr/>
        </p:nvPicPr>
        <p:blipFill>
          <a:blip r:embed="rId3"/>
          <a:stretch>
            <a:fillRect/>
          </a:stretch>
        </p:blipFill>
        <p:spPr>
          <a:xfrm>
            <a:off x="713983" y="2203789"/>
            <a:ext cx="8190267" cy="4462054"/>
          </a:xfrm>
          <a:prstGeom prst="rect">
            <a:avLst/>
          </a:prstGeom>
        </p:spPr>
      </p:pic>
    </p:spTree>
    <p:extLst>
      <p:ext uri="{BB962C8B-B14F-4D97-AF65-F5344CB8AC3E}">
        <p14:creationId xmlns:p14="http://schemas.microsoft.com/office/powerpoint/2010/main" val="2018914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F9289-1EE5-5241-3CA5-8B09B0FE75AA}"/>
              </a:ext>
            </a:extLst>
          </p:cNvPr>
          <p:cNvSpPr>
            <a:spLocks noGrp="1"/>
          </p:cNvSpPr>
          <p:nvPr>
            <p:ph type="ctrTitle"/>
          </p:nvPr>
        </p:nvSpPr>
        <p:spPr>
          <a:xfrm>
            <a:off x="713984" y="872102"/>
            <a:ext cx="8956109" cy="1139869"/>
          </a:xfrm>
        </p:spPr>
        <p:txBody>
          <a:bodyPr/>
          <a:lstStyle/>
          <a:p>
            <a:pPr algn="ctr"/>
            <a:r>
              <a:rPr lang="en-US" sz="4400" b="1" dirty="0">
                <a:solidFill>
                  <a:schemeClr val="tx1"/>
                </a:solidFill>
                <a:latin typeface="Times New Roman" panose="02020603050405020304" pitchFamily="18" charset="0"/>
                <a:cs typeface="Times New Roman" panose="02020603050405020304" pitchFamily="18" charset="0"/>
              </a:rPr>
              <a:t>Implementation/</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4400" b="1"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ADF50FC-1C2A-3CB9-A148-7FEE56D29EBE}"/>
              </a:ext>
            </a:extLst>
          </p:cNvPr>
          <p:cNvSpPr>
            <a:spLocks noGrp="1"/>
          </p:cNvSpPr>
          <p:nvPr>
            <p:ph type="subTitle" idx="1"/>
          </p:nvPr>
        </p:nvSpPr>
        <p:spPr>
          <a:xfrm>
            <a:off x="650818" y="2011971"/>
            <a:ext cx="9620250" cy="4260995"/>
          </a:xfrm>
        </p:spPr>
        <p:txBody>
          <a:bodyPr>
            <a:noAutofit/>
          </a:bodyPr>
          <a:lstStyle/>
          <a:p>
            <a:pPr algn="l"/>
            <a:r>
              <a:rPr lang="en-US" sz="2000" kern="100" dirty="0">
                <a:solidFill>
                  <a:schemeClr val="tx1"/>
                </a:solidFill>
                <a:latin typeface="Times New Roman" panose="02020603050405020304" pitchFamily="18" charset="0"/>
                <a:cs typeface="Times New Roman" panose="02020603050405020304" pitchFamily="18" charset="0"/>
              </a:rPr>
              <a:t>In case if there is award information</a:t>
            </a:r>
          </a:p>
        </p:txBody>
      </p:sp>
      <p:pic>
        <p:nvPicPr>
          <p:cNvPr id="5" name="Picture 4" descr="Graphical user interface, application&#10;&#10;Description automatically generated">
            <a:extLst>
              <a:ext uri="{FF2B5EF4-FFF2-40B4-BE49-F238E27FC236}">
                <a16:creationId xmlns:a16="http://schemas.microsoft.com/office/drawing/2014/main" id="{2495259C-9C0A-B3EA-EA81-6EA685554F67}"/>
              </a:ext>
            </a:extLst>
          </p:cNvPr>
          <p:cNvPicPr>
            <a:picLocks noChangeAspect="1"/>
          </p:cNvPicPr>
          <p:nvPr/>
        </p:nvPicPr>
        <p:blipFill>
          <a:blip r:embed="rId2"/>
          <a:stretch>
            <a:fillRect/>
          </a:stretch>
        </p:blipFill>
        <p:spPr>
          <a:xfrm>
            <a:off x="808383" y="2597131"/>
            <a:ext cx="7772400" cy="3675835"/>
          </a:xfrm>
          <a:prstGeom prst="rect">
            <a:avLst/>
          </a:prstGeom>
        </p:spPr>
      </p:pic>
    </p:spTree>
    <p:extLst>
      <p:ext uri="{BB962C8B-B14F-4D97-AF65-F5344CB8AC3E}">
        <p14:creationId xmlns:p14="http://schemas.microsoft.com/office/powerpoint/2010/main" val="3436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F9289-1EE5-5241-3CA5-8B09B0FE75AA}"/>
              </a:ext>
            </a:extLst>
          </p:cNvPr>
          <p:cNvSpPr>
            <a:spLocks noGrp="1"/>
          </p:cNvSpPr>
          <p:nvPr>
            <p:ph type="ctrTitle"/>
          </p:nvPr>
        </p:nvSpPr>
        <p:spPr>
          <a:xfrm>
            <a:off x="713984" y="872102"/>
            <a:ext cx="8956109" cy="1139869"/>
          </a:xfrm>
        </p:spPr>
        <p:txBody>
          <a:bodyPr/>
          <a:lstStyle/>
          <a:p>
            <a:pPr algn="ctr"/>
            <a:r>
              <a:rPr lang="en-US" sz="4400" b="1" dirty="0">
                <a:solidFill>
                  <a:schemeClr val="tx1"/>
                </a:solidFill>
                <a:latin typeface="Times New Roman" panose="02020603050405020304" pitchFamily="18" charset="0"/>
                <a:cs typeface="Times New Roman" panose="02020603050405020304" pitchFamily="18" charset="0"/>
              </a:rPr>
              <a:t>Implementation/</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4400" b="1"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ADF50FC-1C2A-3CB9-A148-7FEE56D29EBE}"/>
              </a:ext>
            </a:extLst>
          </p:cNvPr>
          <p:cNvSpPr>
            <a:spLocks noGrp="1"/>
          </p:cNvSpPr>
          <p:nvPr>
            <p:ph type="subTitle" idx="1"/>
          </p:nvPr>
        </p:nvSpPr>
        <p:spPr>
          <a:xfrm>
            <a:off x="650818" y="2011971"/>
            <a:ext cx="9620250" cy="4260995"/>
          </a:xfrm>
        </p:spPr>
        <p:txBody>
          <a:bodyPr>
            <a:noAutofit/>
          </a:bodyPr>
          <a:lstStyle/>
          <a:p>
            <a:pPr algn="l"/>
            <a:r>
              <a:rPr lang="en-US" sz="2000" kern="100" dirty="0">
                <a:solidFill>
                  <a:schemeClr val="tx1"/>
                </a:solidFill>
                <a:latin typeface="Times New Roman" panose="02020603050405020304" pitchFamily="18" charset="0"/>
                <a:cs typeface="Times New Roman" panose="02020603050405020304" pitchFamily="18" charset="0"/>
              </a:rPr>
              <a:t>In case if there is no award information </a:t>
            </a:r>
          </a:p>
        </p:txBody>
      </p:sp>
      <p:pic>
        <p:nvPicPr>
          <p:cNvPr id="6" name="Picture 5" descr="Graphical user interface, text, application, email, Teams&#10;&#10;Description automatically generated">
            <a:extLst>
              <a:ext uri="{FF2B5EF4-FFF2-40B4-BE49-F238E27FC236}">
                <a16:creationId xmlns:a16="http://schemas.microsoft.com/office/drawing/2014/main" id="{490C95E3-332B-F298-782F-A32F5A5AFD93}"/>
              </a:ext>
            </a:extLst>
          </p:cNvPr>
          <p:cNvPicPr>
            <a:picLocks noChangeAspect="1"/>
          </p:cNvPicPr>
          <p:nvPr/>
        </p:nvPicPr>
        <p:blipFill>
          <a:blip r:embed="rId2"/>
          <a:stretch>
            <a:fillRect/>
          </a:stretch>
        </p:blipFill>
        <p:spPr>
          <a:xfrm>
            <a:off x="713984" y="2567353"/>
            <a:ext cx="7184312" cy="3889076"/>
          </a:xfrm>
          <a:prstGeom prst="rect">
            <a:avLst/>
          </a:prstGeom>
        </p:spPr>
      </p:pic>
    </p:spTree>
    <p:extLst>
      <p:ext uri="{BB962C8B-B14F-4D97-AF65-F5344CB8AC3E}">
        <p14:creationId xmlns:p14="http://schemas.microsoft.com/office/powerpoint/2010/main" val="3118751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F9289-1EE5-5241-3CA5-8B09B0FE75AA}"/>
              </a:ext>
            </a:extLst>
          </p:cNvPr>
          <p:cNvSpPr>
            <a:spLocks noGrp="1"/>
          </p:cNvSpPr>
          <p:nvPr>
            <p:ph type="ctrTitle"/>
          </p:nvPr>
        </p:nvSpPr>
        <p:spPr>
          <a:xfrm>
            <a:off x="1507067" y="266699"/>
            <a:ext cx="7766936" cy="1257301"/>
          </a:xfrm>
        </p:spPr>
        <p:txBody>
          <a:bodyPr/>
          <a:lstStyle/>
          <a:p>
            <a:pPr algn="ctr"/>
            <a:r>
              <a:rPr lang="en-US" sz="4400" b="1" dirty="0">
                <a:solidFill>
                  <a:schemeClr val="tx1"/>
                </a:solidFill>
                <a:latin typeface="Times New Roman" panose="02020603050405020304" pitchFamily="18" charset="0"/>
                <a:cs typeface="Times New Roman" panose="02020603050405020304" pitchFamily="18" charset="0"/>
              </a:rPr>
              <a:t>Introduction</a:t>
            </a:r>
          </a:p>
        </p:txBody>
      </p:sp>
      <p:sp>
        <p:nvSpPr>
          <p:cNvPr id="3" name="Subtitle 2">
            <a:extLst>
              <a:ext uri="{FF2B5EF4-FFF2-40B4-BE49-F238E27FC236}">
                <a16:creationId xmlns:a16="http://schemas.microsoft.com/office/drawing/2014/main" id="{FADF50FC-1C2A-3CB9-A148-7FEE56D29EBE}"/>
              </a:ext>
            </a:extLst>
          </p:cNvPr>
          <p:cNvSpPr>
            <a:spLocks noGrp="1"/>
          </p:cNvSpPr>
          <p:nvPr>
            <p:ph type="subTitle" idx="1"/>
          </p:nvPr>
        </p:nvSpPr>
        <p:spPr>
          <a:xfrm>
            <a:off x="514350" y="1691014"/>
            <a:ext cx="9620250" cy="4208746"/>
          </a:xfrm>
        </p:spPr>
        <p:txBody>
          <a:bodyPr>
            <a:noAutofit/>
          </a:bodyPr>
          <a:lstStyle/>
          <a:p>
            <a:pPr algn="l"/>
            <a:endParaRPr lang="en-US" sz="2000" i="0" dirty="0">
              <a:solidFill>
                <a:srgbClr val="000000"/>
              </a:solidFill>
              <a:effectLst/>
              <a:latin typeface="Times New Roman" panose="02020603050405020304" pitchFamily="18" charset="0"/>
              <a:cs typeface="Times New Roman" panose="02020603050405020304" pitchFamily="18" charset="0"/>
            </a:endParaRPr>
          </a:p>
          <a:p>
            <a:pPr marL="0" marR="0" algn="l">
              <a:spcBef>
                <a:spcPts val="0"/>
              </a:spcBef>
              <a:spcAft>
                <a:spcPts val="0"/>
              </a:spcAft>
            </a:pPr>
            <a:r>
              <a:rPr lang="en-US" sz="2000" dirty="0">
                <a:solidFill>
                  <a:schemeClr val="tx1"/>
                </a:solidFill>
                <a:latin typeface="Times New Roman" panose="02020603050405020304" pitchFamily="18" charset="0"/>
                <a:ea typeface="+mj-ea"/>
                <a:cs typeface="Times New Roman" panose="02020603050405020304" pitchFamily="18" charset="0"/>
              </a:rPr>
              <a:t>The project involves combining data and implementing it for quick and easy access. By reading multiple XML files, the project is able to present the information in a user-friendly, tabular format. The extraction, transformation, and loading process is completed in a minimal amount of time, allowing for fast generation of information. This project is designed to provide users with easy access to information via the web, with data ready to read on a single click. </a:t>
            </a:r>
          </a:p>
          <a:p>
            <a:pPr marL="0" marR="0" algn="l">
              <a:spcBef>
                <a:spcPts val="0"/>
              </a:spcBef>
              <a:spcAft>
                <a:spcPts val="0"/>
              </a:spcAft>
            </a:pPr>
            <a:endParaRPr lang="en-US" sz="2000" dirty="0">
              <a:solidFill>
                <a:schemeClr val="tx1"/>
              </a:solidFill>
              <a:latin typeface="Times New Roman" panose="02020603050405020304" pitchFamily="18" charset="0"/>
              <a:ea typeface="+mj-ea"/>
              <a:cs typeface="Times New Roman" panose="02020603050405020304" pitchFamily="18" charset="0"/>
            </a:endParaRPr>
          </a:p>
          <a:p>
            <a:pPr marL="0" marR="0" algn="l">
              <a:spcBef>
                <a:spcPts val="0"/>
              </a:spcBef>
              <a:spcAft>
                <a:spcPts val="0"/>
              </a:spcAft>
            </a:pPr>
            <a:r>
              <a:rPr lang="en-US" sz="2000" dirty="0">
                <a:solidFill>
                  <a:schemeClr val="tx1"/>
                </a:solidFill>
                <a:latin typeface="Times New Roman" panose="02020603050405020304" pitchFamily="18" charset="0"/>
                <a:ea typeface="+mj-ea"/>
                <a:cs typeface="Times New Roman" panose="02020603050405020304" pitchFamily="18" charset="0"/>
              </a:rPr>
              <a:t>Note: port is localhost</a:t>
            </a:r>
          </a:p>
          <a:p>
            <a:pPr marL="0" marR="0" algn="l">
              <a:spcBef>
                <a:spcPts val="0"/>
              </a:spcBef>
              <a:spcAft>
                <a:spcPts val="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algn="l"/>
            <a:endPar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947363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F9289-1EE5-5241-3CA5-8B09B0FE75AA}"/>
              </a:ext>
            </a:extLst>
          </p:cNvPr>
          <p:cNvSpPr>
            <a:spLocks noGrp="1"/>
          </p:cNvSpPr>
          <p:nvPr>
            <p:ph type="ctrTitle"/>
          </p:nvPr>
        </p:nvSpPr>
        <p:spPr>
          <a:xfrm>
            <a:off x="1308284" y="317965"/>
            <a:ext cx="7766936" cy="1019070"/>
          </a:xfrm>
        </p:spPr>
        <p:txBody>
          <a:bodyPr/>
          <a:lstStyle/>
          <a:p>
            <a:pPr algn="ctr"/>
            <a:br>
              <a:rPr lang="en-US" sz="4400" b="1" dirty="0">
                <a:solidFill>
                  <a:schemeClr val="tx1"/>
                </a:solidFill>
                <a:latin typeface="Times New Roman" panose="02020603050405020304" pitchFamily="18" charset="0"/>
                <a:cs typeface="Times New Roman" panose="02020603050405020304" pitchFamily="18" charset="0"/>
              </a:rPr>
            </a:br>
            <a:br>
              <a:rPr lang="en-US" sz="4400" b="1" dirty="0">
                <a:solidFill>
                  <a:schemeClr val="tx1"/>
                </a:solidFill>
                <a:latin typeface="Times New Roman" panose="02020603050405020304" pitchFamily="18" charset="0"/>
                <a:cs typeface="Times New Roman" panose="02020603050405020304" pitchFamily="18" charset="0"/>
              </a:rPr>
            </a:br>
            <a:br>
              <a:rPr lang="en-US" sz="4400" b="1" dirty="0">
                <a:solidFill>
                  <a:schemeClr val="tx1"/>
                </a:solidFill>
                <a:latin typeface="Times New Roman" panose="02020603050405020304" pitchFamily="18" charset="0"/>
                <a:cs typeface="Times New Roman" panose="02020603050405020304" pitchFamily="18" charset="0"/>
              </a:rPr>
            </a:br>
            <a:br>
              <a:rPr lang="en-US" sz="4400" b="1" dirty="0">
                <a:solidFill>
                  <a:schemeClr val="tx1"/>
                </a:solidFill>
                <a:latin typeface="Times New Roman" panose="02020603050405020304" pitchFamily="18" charset="0"/>
                <a:cs typeface="Times New Roman" panose="02020603050405020304" pitchFamily="18" charset="0"/>
              </a:rPr>
            </a:br>
            <a:br>
              <a:rPr lang="en-US" sz="4400" b="1" dirty="0">
                <a:solidFill>
                  <a:schemeClr val="tx1"/>
                </a:solidFill>
                <a:latin typeface="Times New Roman" panose="02020603050405020304" pitchFamily="18" charset="0"/>
                <a:cs typeface="Times New Roman" panose="02020603050405020304" pitchFamily="18" charset="0"/>
              </a:rPr>
            </a:br>
            <a:br>
              <a:rPr lang="en-US" sz="4400" b="1" dirty="0">
                <a:solidFill>
                  <a:schemeClr val="tx1"/>
                </a:solidFill>
                <a:latin typeface="Times New Roman" panose="02020603050405020304" pitchFamily="18" charset="0"/>
                <a:cs typeface="Times New Roman" panose="02020603050405020304" pitchFamily="18" charset="0"/>
              </a:rPr>
            </a:b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br>
              <a:rPr lang="en-US" sz="4400" b="1" dirty="0">
                <a:solidFill>
                  <a:schemeClr val="tx1"/>
                </a:solidFill>
                <a:latin typeface="Times New Roman" panose="02020603050405020304" pitchFamily="18" charset="0"/>
                <a:cs typeface="Times New Roman" panose="02020603050405020304" pitchFamily="18" charset="0"/>
              </a:rPr>
            </a:br>
            <a:r>
              <a:rPr lang="en-US" sz="4400" b="1" dirty="0">
                <a:solidFill>
                  <a:schemeClr val="tx1"/>
                </a:solidFill>
                <a:latin typeface="Times New Roman" panose="02020603050405020304" pitchFamily="18" charset="0"/>
                <a:cs typeface="Times New Roman" panose="02020603050405020304" pitchFamily="18" charset="0"/>
              </a:rPr>
              <a:t>Advantages</a:t>
            </a:r>
          </a:p>
        </p:txBody>
      </p:sp>
      <p:sp>
        <p:nvSpPr>
          <p:cNvPr id="10" name="Subtitle 9">
            <a:extLst>
              <a:ext uri="{FF2B5EF4-FFF2-40B4-BE49-F238E27FC236}">
                <a16:creationId xmlns:a16="http://schemas.microsoft.com/office/drawing/2014/main" id="{0EB82DB1-61BB-027B-BF9F-9A6C9F677894}"/>
              </a:ext>
            </a:extLst>
          </p:cNvPr>
          <p:cNvSpPr>
            <a:spLocks noGrp="1"/>
          </p:cNvSpPr>
          <p:nvPr>
            <p:ph type="subTitle" idx="1"/>
          </p:nvPr>
        </p:nvSpPr>
        <p:spPr>
          <a:xfrm>
            <a:off x="516836" y="1855305"/>
            <a:ext cx="9713842" cy="3292428"/>
          </a:xfrm>
        </p:spPr>
        <p:txBody>
          <a:bodyPr>
            <a:noAutofit/>
          </a:bodyPr>
          <a:lstStyle/>
          <a:p>
            <a:pPr marL="0" marR="0" algn="l">
              <a:spcBef>
                <a:spcPts val="0"/>
              </a:spcBef>
              <a:spcAft>
                <a:spcPts val="0"/>
              </a:spcAft>
            </a:pPr>
            <a:r>
              <a:rPr lang="en-US" sz="2000" kern="100" dirty="0">
                <a:solidFill>
                  <a:schemeClr val="tx1"/>
                </a:solidFill>
                <a:latin typeface="Times New Roman" panose="02020603050405020304" pitchFamily="18" charset="0"/>
                <a:cs typeface="Times New Roman" panose="02020603050405020304" pitchFamily="18" charset="0"/>
              </a:rPr>
              <a:t>●  The first part of the project is written in a continuous single page, which makes it easier to track errors as all the code is in one place. This can save time and effort during debugging and maintenance.</a:t>
            </a:r>
          </a:p>
          <a:p>
            <a:pPr marL="0" marR="0" algn="l">
              <a:spcBef>
                <a:spcPts val="0"/>
              </a:spcBef>
              <a:spcAft>
                <a:spcPts val="0"/>
              </a:spcAft>
            </a:pPr>
            <a:r>
              <a:rPr lang="en-US" sz="2000" kern="100" dirty="0">
                <a:solidFill>
                  <a:schemeClr val="tx1"/>
                </a:solidFill>
                <a:latin typeface="Times New Roman" panose="02020603050405020304" pitchFamily="18" charset="0"/>
                <a:cs typeface="Times New Roman" panose="02020603050405020304" pitchFamily="18" charset="0"/>
              </a:rPr>
              <a:t>●  The project is written in a simple and understandable way, which can help with ease of use, maintainability, and future development.</a:t>
            </a:r>
          </a:p>
          <a:p>
            <a:pPr marL="0" marR="0" algn="l">
              <a:spcBef>
                <a:spcPts val="0"/>
              </a:spcBef>
              <a:spcAft>
                <a:spcPts val="0"/>
              </a:spcAft>
            </a:pPr>
            <a:r>
              <a:rPr lang="en-US" sz="2000" kern="100" dirty="0">
                <a:solidFill>
                  <a:schemeClr val="tx1"/>
                </a:solidFill>
                <a:latin typeface="Times New Roman" panose="02020603050405020304" pitchFamily="18" charset="0"/>
                <a:cs typeface="Times New Roman" panose="02020603050405020304" pitchFamily="18" charset="0"/>
              </a:rPr>
              <a:t>●  The project includes functionality to check for redundancy of data and prevent it from duplicity.</a:t>
            </a:r>
          </a:p>
          <a:p>
            <a:pPr marL="0" marR="0" algn="l">
              <a:spcBef>
                <a:spcPts val="0"/>
              </a:spcBef>
              <a:spcAft>
                <a:spcPts val="0"/>
              </a:spcAft>
            </a:pPr>
            <a:r>
              <a:rPr lang="en-US" sz="2000" kern="100" dirty="0">
                <a:solidFill>
                  <a:schemeClr val="tx1"/>
                </a:solidFill>
                <a:latin typeface="Times New Roman" panose="02020603050405020304" pitchFamily="18" charset="0"/>
                <a:cs typeface="Times New Roman" panose="02020603050405020304" pitchFamily="18" charset="0"/>
              </a:rPr>
              <a:t> This can help ensure data integrity, consistency, and accuracy, which are crucial for decision-making and analysis.</a:t>
            </a:r>
          </a:p>
          <a:p>
            <a:pPr marL="0" marR="0" algn="l">
              <a:spcBef>
                <a:spcPts val="0"/>
              </a:spcBef>
              <a:spcAft>
                <a:spcPts val="0"/>
              </a:spcAft>
            </a:pPr>
            <a:r>
              <a:rPr lang="en-US" sz="2000" kern="100" dirty="0">
                <a:solidFill>
                  <a:schemeClr val="tx1"/>
                </a:solidFill>
                <a:latin typeface="Times New Roman" panose="02020603050405020304" pitchFamily="18" charset="0"/>
                <a:cs typeface="Times New Roman" panose="02020603050405020304" pitchFamily="18" charset="0"/>
              </a:rPr>
              <a:t>● The information page which is second part of the project will display all the required information about an award, which can provide users with a comprehensive and user-friendly view of the data. This can enhance usability and user satisfaction, as well as support various use cases and scenarios.</a:t>
            </a:r>
          </a:p>
          <a:p>
            <a:pPr algn="l"/>
            <a:endParaRPr lang="en-US" sz="2000" kern="1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94879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F9289-1EE5-5241-3CA5-8B09B0FE75AA}"/>
              </a:ext>
            </a:extLst>
          </p:cNvPr>
          <p:cNvSpPr>
            <a:spLocks noGrp="1"/>
          </p:cNvSpPr>
          <p:nvPr>
            <p:ph type="ctrTitle"/>
          </p:nvPr>
        </p:nvSpPr>
        <p:spPr>
          <a:xfrm>
            <a:off x="1507067" y="404949"/>
            <a:ext cx="7766936" cy="2537034"/>
          </a:xfrm>
        </p:spPr>
        <p:txBody>
          <a:bodyPr/>
          <a:lstStyle/>
          <a:p>
            <a:pPr algn="ctr"/>
            <a:r>
              <a:rPr lang="en-US" sz="4400" b="1" dirty="0">
                <a:solidFill>
                  <a:schemeClr val="tx1"/>
                </a:solidFill>
                <a:latin typeface="Times New Roman" panose="02020603050405020304" pitchFamily="18" charset="0"/>
                <a:cs typeface="Times New Roman" panose="02020603050405020304" pitchFamily="18" charset="0"/>
              </a:rPr>
              <a:t>Result</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br>
              <a:rPr lang="en-US" sz="4400" b="1" dirty="0">
                <a:solidFill>
                  <a:schemeClr val="tx1"/>
                </a:solidFill>
                <a:latin typeface="Times New Roman" panose="02020603050405020304" pitchFamily="18" charset="0"/>
                <a:cs typeface="Times New Roman" panose="02020603050405020304" pitchFamily="18" charset="0"/>
              </a:rPr>
            </a:br>
            <a:endParaRPr lang="en-US" sz="4400" b="1" dirty="0">
              <a:solidFill>
                <a:schemeClr val="tx1"/>
              </a:solidFill>
              <a:latin typeface="Times New Roman" panose="02020603050405020304" pitchFamily="18" charset="0"/>
              <a:cs typeface="Times New Roman" panose="02020603050405020304" pitchFamily="18" charset="0"/>
            </a:endParaRPr>
          </a:p>
        </p:txBody>
      </p:sp>
      <p:sp>
        <p:nvSpPr>
          <p:cNvPr id="5" name="Subtitle 9">
            <a:extLst>
              <a:ext uri="{FF2B5EF4-FFF2-40B4-BE49-F238E27FC236}">
                <a16:creationId xmlns:a16="http://schemas.microsoft.com/office/drawing/2014/main" id="{85B655BE-27AE-8DF2-B3E7-E4F559888C56}"/>
              </a:ext>
            </a:extLst>
          </p:cNvPr>
          <p:cNvSpPr>
            <a:spLocks noGrp="1"/>
          </p:cNvSpPr>
          <p:nvPr>
            <p:ph type="subTitle" idx="1"/>
          </p:nvPr>
        </p:nvSpPr>
        <p:spPr>
          <a:xfrm>
            <a:off x="489541" y="1323041"/>
            <a:ext cx="5911260" cy="4763859"/>
          </a:xfrm>
        </p:spPr>
        <p:txBody>
          <a:bodyPr>
            <a:normAutofit/>
          </a:bodyPr>
          <a:lstStyle/>
          <a:p>
            <a:pPr marL="0" marR="0" algn="l">
              <a:spcBef>
                <a:spcPts val="0"/>
              </a:spcBef>
              <a:spcAft>
                <a:spcPts val="0"/>
              </a:spcAft>
            </a:pPr>
            <a:r>
              <a:rPr lang="en-US" sz="2000" kern="100" dirty="0">
                <a:solidFill>
                  <a:schemeClr val="tx1"/>
                </a:solidFill>
                <a:latin typeface="Times New Roman" panose="02020603050405020304" pitchFamily="18" charset="0"/>
                <a:cs typeface="Times New Roman" panose="02020603050405020304" pitchFamily="18" charset="0"/>
              </a:rPr>
              <a:t>The below are the result of the project</a:t>
            </a:r>
          </a:p>
          <a:p>
            <a:pPr marL="0" marR="0" algn="l">
              <a:spcBef>
                <a:spcPts val="0"/>
              </a:spcBef>
              <a:spcAft>
                <a:spcPts val="0"/>
              </a:spcAft>
            </a:pPr>
            <a:r>
              <a:rPr lang="en-US" sz="2000" kern="100" dirty="0">
                <a:solidFill>
                  <a:schemeClr val="tx1"/>
                </a:solidFill>
                <a:latin typeface="Times New Roman" panose="02020603050405020304" pitchFamily="18" charset="0"/>
                <a:cs typeface="Times New Roman" panose="02020603050405020304" pitchFamily="18" charset="0"/>
              </a:rPr>
              <a:t>●  The project is able to parse multiple XML files efficiently within a short period of time. This can</a:t>
            </a:r>
          </a:p>
          <a:p>
            <a:pPr marL="0" marR="0" algn="l">
              <a:spcBef>
                <a:spcPts val="0"/>
              </a:spcBef>
              <a:spcAft>
                <a:spcPts val="0"/>
              </a:spcAft>
            </a:pPr>
            <a:r>
              <a:rPr lang="en-US" sz="2000" kern="100" dirty="0">
                <a:solidFill>
                  <a:schemeClr val="tx1"/>
                </a:solidFill>
                <a:latin typeface="Times New Roman" panose="02020603050405020304" pitchFamily="18" charset="0"/>
                <a:cs typeface="Times New Roman" panose="02020603050405020304" pitchFamily="18" charset="0"/>
              </a:rPr>
              <a:t> save time and effort when processing large amounts of data.</a:t>
            </a:r>
          </a:p>
          <a:p>
            <a:pPr marL="0" marR="0" algn="l">
              <a:spcBef>
                <a:spcPts val="0"/>
              </a:spcBef>
              <a:spcAft>
                <a:spcPts val="0"/>
              </a:spcAft>
            </a:pPr>
            <a:r>
              <a:rPr lang="en-US" sz="2000" kern="100" dirty="0">
                <a:solidFill>
                  <a:schemeClr val="tx1"/>
                </a:solidFill>
                <a:latin typeface="Times New Roman" panose="02020603050405020304" pitchFamily="18" charset="0"/>
                <a:cs typeface="Times New Roman" panose="02020603050405020304" pitchFamily="18" charset="0"/>
              </a:rPr>
              <a:t>●  The project is able to connect to a database, which is a crucial functionality for managing and storing data effectively.</a:t>
            </a:r>
          </a:p>
          <a:p>
            <a:pPr marL="0" marR="0" algn="l">
              <a:spcBef>
                <a:spcPts val="0"/>
              </a:spcBef>
              <a:spcAft>
                <a:spcPts val="0"/>
              </a:spcAft>
            </a:pPr>
            <a:r>
              <a:rPr lang="en-US" sz="2000" kern="100" dirty="0">
                <a:solidFill>
                  <a:schemeClr val="tx1"/>
                </a:solidFill>
                <a:latin typeface="Times New Roman" panose="02020603050405020304" pitchFamily="18" charset="0"/>
                <a:cs typeface="Times New Roman" panose="02020603050405020304" pitchFamily="18" charset="0"/>
              </a:rPr>
              <a:t>●  The project ensures that the data is not duplicate and that they are related to each other, which can help ensure data consistency and accuracy.</a:t>
            </a:r>
          </a:p>
          <a:p>
            <a:pPr marL="0" marR="0" algn="l">
              <a:spcBef>
                <a:spcPts val="0"/>
              </a:spcBef>
              <a:spcAft>
                <a:spcPts val="0"/>
              </a:spcAft>
            </a:pPr>
            <a:r>
              <a:rPr lang="en-US" sz="2000" kern="100" dirty="0">
                <a:solidFill>
                  <a:schemeClr val="tx1"/>
                </a:solidFill>
                <a:latin typeface="Times New Roman" panose="02020603050405020304" pitchFamily="18" charset="0"/>
                <a:cs typeface="Times New Roman" panose="02020603050405020304" pitchFamily="18" charset="0"/>
              </a:rPr>
              <a:t>●  The information is displayed in a clear and well-organized way, which can help users easily understand and interpret the data.</a:t>
            </a:r>
          </a:p>
          <a:p>
            <a:pPr marL="0" marR="0" algn="l">
              <a:spcBef>
                <a:spcPts val="0"/>
              </a:spcBef>
              <a:spcAft>
                <a:spcPts val="0"/>
              </a:spcAft>
            </a:pPr>
            <a:r>
              <a:rPr lang="en-US" sz="2000" kern="100" dirty="0">
                <a:solidFill>
                  <a:schemeClr val="tx1"/>
                </a:solidFill>
                <a:latin typeface="Times New Roman" panose="02020603050405020304" pitchFamily="18" charset="0"/>
                <a:cs typeface="Times New Roman" panose="02020603050405020304" pitchFamily="18" charset="0"/>
              </a:rPr>
              <a:t>● Docker  used to save code as an image</a:t>
            </a:r>
          </a:p>
          <a:p>
            <a:pPr marL="0" marR="0" algn="l">
              <a:spcBef>
                <a:spcPts val="0"/>
              </a:spcBef>
              <a:spcAft>
                <a:spcPts val="0"/>
              </a:spcAft>
            </a:pPr>
            <a:endParaRPr lang="en-US" sz="2000" kern="100" dirty="0">
              <a:solidFill>
                <a:schemeClr val="tx1"/>
              </a:solidFill>
              <a:latin typeface="Times New Roman" panose="02020603050405020304" pitchFamily="18" charset="0"/>
              <a:cs typeface="Times New Roman" panose="02020603050405020304" pitchFamily="18" charset="0"/>
            </a:endParaRPr>
          </a:p>
        </p:txBody>
      </p:sp>
      <p:pic>
        <p:nvPicPr>
          <p:cNvPr id="4" name="Picture 3" descr="Text&#10;&#10;Description automatically generated">
            <a:extLst>
              <a:ext uri="{FF2B5EF4-FFF2-40B4-BE49-F238E27FC236}">
                <a16:creationId xmlns:a16="http://schemas.microsoft.com/office/drawing/2014/main" id="{7BC3D687-6EC3-897A-DAC1-1F36BAED17DB}"/>
              </a:ext>
            </a:extLst>
          </p:cNvPr>
          <p:cNvPicPr>
            <a:picLocks noChangeAspect="1"/>
          </p:cNvPicPr>
          <p:nvPr/>
        </p:nvPicPr>
        <p:blipFill>
          <a:blip r:embed="rId2"/>
          <a:stretch>
            <a:fillRect/>
          </a:stretch>
        </p:blipFill>
        <p:spPr>
          <a:xfrm>
            <a:off x="6596958" y="1323041"/>
            <a:ext cx="3408433" cy="4763859"/>
          </a:xfrm>
          <a:prstGeom prst="rect">
            <a:avLst/>
          </a:prstGeom>
        </p:spPr>
      </p:pic>
    </p:spTree>
    <p:extLst>
      <p:ext uri="{BB962C8B-B14F-4D97-AF65-F5344CB8AC3E}">
        <p14:creationId xmlns:p14="http://schemas.microsoft.com/office/powerpoint/2010/main" val="34174475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F9289-1EE5-5241-3CA5-8B09B0FE75AA}"/>
              </a:ext>
            </a:extLst>
          </p:cNvPr>
          <p:cNvSpPr>
            <a:spLocks noGrp="1"/>
          </p:cNvSpPr>
          <p:nvPr>
            <p:ph type="ctrTitle"/>
          </p:nvPr>
        </p:nvSpPr>
        <p:spPr>
          <a:xfrm>
            <a:off x="1493815" y="669992"/>
            <a:ext cx="7766936" cy="1780312"/>
          </a:xfrm>
        </p:spPr>
        <p:txBody>
          <a:bodyPr/>
          <a:lstStyle/>
          <a:p>
            <a:pPr algn="ctr"/>
            <a:r>
              <a:rPr lang="en-US" sz="4400" b="1" dirty="0">
                <a:solidFill>
                  <a:schemeClr val="tx1"/>
                </a:solidFill>
                <a:latin typeface="Times New Roman" panose="02020603050405020304" pitchFamily="18" charset="0"/>
                <a:cs typeface="Times New Roman" panose="02020603050405020304" pitchFamily="18" charset="0"/>
              </a:rPr>
              <a:t>Result Analysis</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br>
              <a:rPr lang="en-US" sz="4400" b="1" dirty="0">
                <a:solidFill>
                  <a:schemeClr val="tx1"/>
                </a:solidFill>
                <a:latin typeface="Times New Roman" panose="02020603050405020304" pitchFamily="18" charset="0"/>
                <a:cs typeface="Times New Roman" panose="02020603050405020304" pitchFamily="18" charset="0"/>
              </a:rPr>
            </a:br>
            <a:endParaRPr lang="en-US" sz="4400" b="1" dirty="0">
              <a:solidFill>
                <a:schemeClr val="tx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90807CD-9EB0-EDD5-622D-14A74D31DEB2}"/>
              </a:ext>
            </a:extLst>
          </p:cNvPr>
          <p:cNvSpPr txBox="1"/>
          <p:nvPr/>
        </p:nvSpPr>
        <p:spPr>
          <a:xfrm>
            <a:off x="636104" y="1974574"/>
            <a:ext cx="11171583" cy="1323439"/>
          </a:xfrm>
          <a:prstGeom prst="rect">
            <a:avLst/>
          </a:prstGeom>
          <a:noFill/>
        </p:spPr>
        <p:txBody>
          <a:bodyPr wrap="square" rtlCol="0">
            <a:spAutoFit/>
          </a:bodyPr>
          <a:lstStyle/>
          <a:p>
            <a:pPr algn="l"/>
            <a:r>
              <a:rPr lang="en-US" sz="2000" dirty="0">
                <a:solidFill>
                  <a:schemeClr val="tx1"/>
                </a:solidFill>
                <a:latin typeface="Times New Roman" panose="02020603050405020304" pitchFamily="18" charset="0"/>
                <a:cs typeface="Times New Roman" panose="02020603050405020304" pitchFamily="18" charset="0"/>
              </a:rPr>
              <a:t>The result analysis of this project are:</a:t>
            </a:r>
          </a:p>
          <a:p>
            <a:pPr algn="l"/>
            <a:r>
              <a:rPr lang="en-US" sz="2000" kern="100"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The element detection of the algorithm (parsing XML element ) is very  efficient using python.</a:t>
            </a:r>
          </a:p>
          <a:p>
            <a:pPr algn="l"/>
            <a:r>
              <a:rPr lang="en-US" sz="2000" kern="100"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The implementation gives an acceptable result success.</a:t>
            </a:r>
          </a:p>
          <a:p>
            <a:pPr algn="l"/>
            <a:r>
              <a:rPr lang="en-US" sz="2000" kern="100"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Result of the project is accurate as per the data, which is coming from the XML</a:t>
            </a:r>
            <a:endParaRPr lang="en-US" sz="2000" dirty="0"/>
          </a:p>
        </p:txBody>
      </p:sp>
      <p:pic>
        <p:nvPicPr>
          <p:cNvPr id="5" name="Picture 4" descr="Graphical user interface, application&#10;&#10;Description automatically generated">
            <a:extLst>
              <a:ext uri="{FF2B5EF4-FFF2-40B4-BE49-F238E27FC236}">
                <a16:creationId xmlns:a16="http://schemas.microsoft.com/office/drawing/2014/main" id="{9FC13DBF-7308-802A-A9B8-EBFC5E0752B8}"/>
              </a:ext>
            </a:extLst>
          </p:cNvPr>
          <p:cNvPicPr>
            <a:picLocks noChangeAspect="1"/>
          </p:cNvPicPr>
          <p:nvPr/>
        </p:nvPicPr>
        <p:blipFill>
          <a:blip r:embed="rId2"/>
          <a:stretch>
            <a:fillRect/>
          </a:stretch>
        </p:blipFill>
        <p:spPr>
          <a:xfrm>
            <a:off x="1282799" y="3754886"/>
            <a:ext cx="7772400" cy="2319823"/>
          </a:xfrm>
          <a:prstGeom prst="rect">
            <a:avLst/>
          </a:prstGeom>
        </p:spPr>
      </p:pic>
    </p:spTree>
    <p:extLst>
      <p:ext uri="{BB962C8B-B14F-4D97-AF65-F5344CB8AC3E}">
        <p14:creationId xmlns:p14="http://schemas.microsoft.com/office/powerpoint/2010/main" val="9053466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F9289-1EE5-5241-3CA5-8B09B0FE75AA}"/>
              </a:ext>
            </a:extLst>
          </p:cNvPr>
          <p:cNvSpPr>
            <a:spLocks noGrp="1"/>
          </p:cNvSpPr>
          <p:nvPr>
            <p:ph type="ctrTitle"/>
          </p:nvPr>
        </p:nvSpPr>
        <p:spPr>
          <a:xfrm>
            <a:off x="1463232" y="680077"/>
            <a:ext cx="7766936" cy="1096899"/>
          </a:xfrm>
        </p:spPr>
        <p:txBody>
          <a:bodyPr/>
          <a:lstStyle/>
          <a:p>
            <a:pPr algn="ctr"/>
            <a:r>
              <a:rPr lang="en-US" sz="4400" b="1" dirty="0">
                <a:solidFill>
                  <a:schemeClr val="tx1"/>
                </a:solidFill>
                <a:latin typeface="Times New Roman" panose="02020603050405020304" pitchFamily="18" charset="0"/>
                <a:cs typeface="Times New Roman" panose="02020603050405020304" pitchFamily="18" charset="0"/>
              </a:rPr>
              <a:t>Learning Experiences</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4400" b="1"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ADF50FC-1C2A-3CB9-A148-7FEE56D29EBE}"/>
              </a:ext>
            </a:extLst>
          </p:cNvPr>
          <p:cNvSpPr>
            <a:spLocks noGrp="1"/>
          </p:cNvSpPr>
          <p:nvPr>
            <p:ph type="subTitle" idx="1"/>
          </p:nvPr>
        </p:nvSpPr>
        <p:spPr>
          <a:xfrm>
            <a:off x="554835" y="950231"/>
            <a:ext cx="9981296" cy="4544291"/>
          </a:xfrm>
        </p:spPr>
        <p:txBody>
          <a:bodyPr>
            <a:noAutofit/>
          </a:bodyPr>
          <a:lstStyle/>
          <a:p>
            <a:pPr marL="0" marR="0" algn="l">
              <a:spcBef>
                <a:spcPts val="0"/>
              </a:spcBef>
              <a:spcAft>
                <a:spcPts val="0"/>
              </a:spcAft>
            </a:pPr>
            <a:endParaRPr lang="en-US" sz="2000" kern="100" dirty="0">
              <a:solidFill>
                <a:schemeClr val="tx1"/>
              </a:solidFill>
              <a:latin typeface="Times New Roman" panose="02020603050405020304" pitchFamily="18" charset="0"/>
              <a:cs typeface="Times New Roman" panose="02020603050405020304" pitchFamily="18" charset="0"/>
            </a:endParaRPr>
          </a:p>
          <a:p>
            <a:pPr marL="0" marR="0" algn="l">
              <a:spcBef>
                <a:spcPts val="0"/>
              </a:spcBef>
              <a:spcAft>
                <a:spcPts val="0"/>
              </a:spcAft>
            </a:pPr>
            <a:endParaRPr lang="en-US" sz="2000" kern="100" dirty="0">
              <a:solidFill>
                <a:schemeClr val="tx1"/>
              </a:solidFill>
              <a:latin typeface="Times New Roman" panose="02020603050405020304" pitchFamily="18" charset="0"/>
              <a:cs typeface="Times New Roman" panose="02020603050405020304" pitchFamily="18" charset="0"/>
            </a:endParaRPr>
          </a:p>
          <a:p>
            <a:pPr marL="0" marR="0" algn="l">
              <a:spcBef>
                <a:spcPts val="0"/>
              </a:spcBef>
              <a:spcAft>
                <a:spcPts val="0"/>
              </a:spcAft>
            </a:pPr>
            <a:r>
              <a:rPr lang="en-US" sz="2000" kern="100" dirty="0">
                <a:solidFill>
                  <a:schemeClr val="tx1"/>
                </a:solidFill>
                <a:latin typeface="Times New Roman" panose="02020603050405020304" pitchFamily="18" charset="0"/>
                <a:cs typeface="Times New Roman" panose="02020603050405020304" pitchFamily="18" charset="0"/>
              </a:rPr>
              <a:t>The below things were learned during the implementation of the project</a:t>
            </a:r>
          </a:p>
          <a:p>
            <a:pPr marL="0" marR="0" algn="l">
              <a:spcBef>
                <a:spcPts val="0"/>
              </a:spcBef>
              <a:spcAft>
                <a:spcPts val="0"/>
              </a:spcAft>
            </a:pPr>
            <a:r>
              <a:rPr lang="en-US" sz="2000" kern="100" dirty="0">
                <a:solidFill>
                  <a:schemeClr val="tx1"/>
                </a:solidFill>
                <a:latin typeface="Times New Roman" panose="02020603050405020304" pitchFamily="18" charset="0"/>
                <a:cs typeface="Times New Roman" panose="02020603050405020304" pitchFamily="18" charset="0"/>
              </a:rPr>
              <a:t>● It helped to understand the concept of data interpretation learning. </a:t>
            </a:r>
          </a:p>
          <a:p>
            <a:pPr marL="0" marR="0" algn="l">
              <a:spcBef>
                <a:spcPts val="0"/>
              </a:spcBef>
              <a:spcAft>
                <a:spcPts val="0"/>
              </a:spcAft>
            </a:pPr>
            <a:r>
              <a:rPr lang="en-US" sz="2000" kern="100" dirty="0">
                <a:solidFill>
                  <a:schemeClr val="tx1"/>
                </a:solidFill>
                <a:latin typeface="Times New Roman" panose="02020603050405020304" pitchFamily="18" charset="0"/>
                <a:cs typeface="Times New Roman" panose="02020603050405020304" pitchFamily="18" charset="0"/>
              </a:rPr>
              <a:t>● It helped to learn different libraries in python, and to develop the concept and algorithm behind work-flow.</a:t>
            </a:r>
          </a:p>
          <a:p>
            <a:pPr marL="0" marR="0" algn="l">
              <a:spcBef>
                <a:spcPts val="0"/>
              </a:spcBef>
              <a:spcAft>
                <a:spcPts val="0"/>
              </a:spcAft>
            </a:pPr>
            <a:r>
              <a:rPr lang="en-US" sz="2000" kern="100" dirty="0">
                <a:solidFill>
                  <a:schemeClr val="tx1"/>
                </a:solidFill>
                <a:latin typeface="Times New Roman" panose="02020603050405020304" pitchFamily="18" charset="0"/>
                <a:cs typeface="Times New Roman" panose="02020603050405020304" pitchFamily="18" charset="0"/>
              </a:rPr>
              <a:t>● Learning Python and Node.js, which are popular programming languages used for web development and data processing.</a:t>
            </a:r>
          </a:p>
          <a:p>
            <a:pPr marL="0" marR="0" algn="l">
              <a:spcBef>
                <a:spcPts val="0"/>
              </a:spcBef>
              <a:spcAft>
                <a:spcPts val="0"/>
              </a:spcAft>
            </a:pPr>
            <a:r>
              <a:rPr lang="en-US" sz="2000" kern="100" dirty="0">
                <a:solidFill>
                  <a:schemeClr val="tx1"/>
                </a:solidFill>
                <a:latin typeface="Times New Roman" panose="02020603050405020304" pitchFamily="18" charset="0"/>
                <a:cs typeface="Times New Roman" panose="02020603050405020304" pitchFamily="18" charset="0"/>
              </a:rPr>
              <a:t>● Learning SQL and creating a relational database, which are important skills for managing and analyzing data.</a:t>
            </a:r>
          </a:p>
          <a:p>
            <a:pPr marL="0" marR="0" algn="l">
              <a:spcBef>
                <a:spcPts val="0"/>
              </a:spcBef>
              <a:spcAft>
                <a:spcPts val="0"/>
              </a:spcAft>
            </a:pPr>
            <a:r>
              <a:rPr lang="en-US" sz="2000" kern="100" dirty="0">
                <a:solidFill>
                  <a:schemeClr val="tx1"/>
                </a:solidFill>
                <a:latin typeface="Times New Roman" panose="02020603050405020304" pitchFamily="18" charset="0"/>
                <a:cs typeface="Times New Roman" panose="02020603050405020304" pitchFamily="18" charset="0"/>
              </a:rPr>
              <a:t>● Understanding the logic behind sessions, which are used to maintain state and store data across multiple requests in web applications.</a:t>
            </a:r>
          </a:p>
          <a:p>
            <a:pPr marL="0" marR="0" algn="l">
              <a:spcBef>
                <a:spcPts val="0"/>
              </a:spcBef>
              <a:spcAft>
                <a:spcPts val="0"/>
              </a:spcAft>
            </a:pPr>
            <a:r>
              <a:rPr lang="en-US" sz="2000" kern="100" dirty="0">
                <a:solidFill>
                  <a:schemeClr val="tx1"/>
                </a:solidFill>
                <a:latin typeface="Times New Roman" panose="02020603050405020304" pitchFamily="18" charset="0"/>
                <a:cs typeface="Times New Roman" panose="02020603050405020304" pitchFamily="18" charset="0"/>
              </a:rPr>
              <a:t>● Learning about different modules of Node.js, which can help with building scalable and efficient web applications.</a:t>
            </a: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99423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F9289-1EE5-5241-3CA5-8B09B0FE75AA}"/>
              </a:ext>
            </a:extLst>
          </p:cNvPr>
          <p:cNvSpPr>
            <a:spLocks noGrp="1"/>
          </p:cNvSpPr>
          <p:nvPr>
            <p:ph type="ctrTitle"/>
          </p:nvPr>
        </p:nvSpPr>
        <p:spPr>
          <a:xfrm>
            <a:off x="1463232" y="680077"/>
            <a:ext cx="7766936" cy="1096899"/>
          </a:xfrm>
        </p:spPr>
        <p:txBody>
          <a:bodyPr/>
          <a:lstStyle/>
          <a:p>
            <a:pPr algn="ctr"/>
            <a:r>
              <a:rPr lang="en-US" sz="4400" b="1" dirty="0">
                <a:solidFill>
                  <a:schemeClr val="tx1"/>
                </a:solidFill>
                <a:latin typeface="Times New Roman" panose="02020603050405020304" pitchFamily="18" charset="0"/>
                <a:cs typeface="Times New Roman" panose="02020603050405020304" pitchFamily="18" charset="0"/>
              </a:rPr>
              <a:t>Learning Experiences</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4400" b="1"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ADF50FC-1C2A-3CB9-A148-7FEE56D29EBE}"/>
              </a:ext>
            </a:extLst>
          </p:cNvPr>
          <p:cNvSpPr>
            <a:spLocks noGrp="1"/>
          </p:cNvSpPr>
          <p:nvPr>
            <p:ph type="subTitle" idx="1"/>
          </p:nvPr>
        </p:nvSpPr>
        <p:spPr>
          <a:xfrm>
            <a:off x="554835" y="950231"/>
            <a:ext cx="7979565" cy="4544291"/>
          </a:xfrm>
        </p:spPr>
        <p:txBody>
          <a:bodyPr>
            <a:noAutofit/>
          </a:bodyPr>
          <a:lstStyle/>
          <a:p>
            <a:pPr marL="0" marR="0" algn="l">
              <a:spcBef>
                <a:spcPts val="0"/>
              </a:spcBef>
              <a:spcAft>
                <a:spcPts val="0"/>
              </a:spcAft>
            </a:pPr>
            <a:endParaRPr lang="en-US" sz="2000" kern="100" dirty="0">
              <a:solidFill>
                <a:schemeClr val="tx1"/>
              </a:solidFill>
              <a:latin typeface="Times New Roman" panose="02020603050405020304" pitchFamily="18" charset="0"/>
              <a:cs typeface="Times New Roman" panose="02020603050405020304" pitchFamily="18" charset="0"/>
            </a:endParaRPr>
          </a:p>
          <a:p>
            <a:pPr marL="0" marR="0" algn="l">
              <a:spcBef>
                <a:spcPts val="0"/>
              </a:spcBef>
              <a:spcAft>
                <a:spcPts val="0"/>
              </a:spcAft>
            </a:pPr>
            <a:endParaRPr lang="en-US" sz="2000" kern="100" dirty="0">
              <a:solidFill>
                <a:schemeClr val="tx1"/>
              </a:solidFill>
              <a:latin typeface="Times New Roman" panose="02020603050405020304" pitchFamily="18" charset="0"/>
              <a:cs typeface="Times New Roman" panose="02020603050405020304" pitchFamily="18" charset="0"/>
            </a:endParaRPr>
          </a:p>
          <a:p>
            <a:pPr marL="0" marR="0" algn="l">
              <a:spcBef>
                <a:spcPts val="0"/>
              </a:spcBef>
              <a:spcAft>
                <a:spcPts val="0"/>
              </a:spcAft>
            </a:pPr>
            <a:r>
              <a:rPr lang="en-US" sz="2000" kern="100" dirty="0">
                <a:solidFill>
                  <a:schemeClr val="tx1"/>
                </a:solidFill>
                <a:latin typeface="Times New Roman" panose="02020603050405020304" pitchFamily="18" charset="0"/>
                <a:cs typeface="Times New Roman" panose="02020603050405020304" pitchFamily="18" charset="0"/>
              </a:rPr>
              <a:t>● Understanding the concept of ETL (Extract, Transform, Load) and data cleaning, which are essential for data integration and preparation.</a:t>
            </a:r>
          </a:p>
          <a:p>
            <a:pPr marL="0" marR="0" indent="0" algn="l">
              <a:spcBef>
                <a:spcPts val="0"/>
              </a:spcBef>
              <a:spcAft>
                <a:spcPts val="0"/>
              </a:spcAft>
              <a:buNone/>
            </a:pPr>
            <a:r>
              <a:rPr lang="en-US" sz="2000" kern="100" dirty="0">
                <a:solidFill>
                  <a:schemeClr val="tx1"/>
                </a:solidFill>
                <a:latin typeface="Times New Roman" panose="02020603050405020304" pitchFamily="18" charset="0"/>
                <a:cs typeface="Times New Roman" panose="02020603050405020304" pitchFamily="18" charset="0"/>
              </a:rPr>
              <a:t>● Learning about data redundancy reduction and relationship between tables, which are important concepts for database design and optimization.</a:t>
            </a:r>
          </a:p>
          <a:p>
            <a:pPr marL="0" marR="0" indent="0" algn="l">
              <a:spcBef>
                <a:spcPts val="0"/>
              </a:spcBef>
              <a:spcAft>
                <a:spcPts val="0"/>
              </a:spcAft>
              <a:buNone/>
            </a:pPr>
            <a:r>
              <a:rPr lang="en-US" sz="2000" kern="100" dirty="0">
                <a:solidFill>
                  <a:schemeClr val="tx1"/>
                </a:solidFill>
                <a:latin typeface="Times New Roman" panose="02020603050405020304" pitchFamily="18" charset="0"/>
                <a:cs typeface="Times New Roman" panose="02020603050405020304" pitchFamily="18" charset="0"/>
              </a:rPr>
              <a:t>● Understanding the concept of data interpretation learning, which can help with making sense of data and deriving insights.</a:t>
            </a:r>
          </a:p>
          <a:p>
            <a:pPr marL="0" marR="0" indent="0" algn="l">
              <a:spcBef>
                <a:spcPts val="0"/>
              </a:spcBef>
              <a:spcAft>
                <a:spcPts val="0"/>
              </a:spcAft>
              <a:buNone/>
            </a:pPr>
            <a:r>
              <a:rPr lang="en-US" sz="2000" kern="100" dirty="0">
                <a:solidFill>
                  <a:schemeClr val="tx1"/>
                </a:solidFill>
                <a:latin typeface="Times New Roman" panose="02020603050405020304" pitchFamily="18" charset="0"/>
                <a:cs typeface="Times New Roman" panose="02020603050405020304" pitchFamily="18" charset="0"/>
              </a:rPr>
              <a:t>● Learning different libraries in Python, which can help with data analysis, visualization, and machine learning.</a:t>
            </a:r>
          </a:p>
          <a:p>
            <a:pPr marL="0" marR="0" indent="0" algn="l">
              <a:spcBef>
                <a:spcPts val="0"/>
              </a:spcBef>
              <a:spcAft>
                <a:spcPts val="0"/>
              </a:spcAft>
              <a:buNone/>
            </a:pPr>
            <a:r>
              <a:rPr lang="en-US" sz="2000" kern="100" dirty="0">
                <a:solidFill>
                  <a:schemeClr val="tx1"/>
                </a:solidFill>
                <a:latin typeface="Times New Roman" panose="02020603050405020304" pitchFamily="18" charset="0"/>
                <a:cs typeface="Times New Roman" panose="02020603050405020304" pitchFamily="18" charset="0"/>
              </a:rPr>
              <a:t>● Developing the concept and algorithm behind workflow, which can help with organizing and automating data processing tasks </a:t>
            </a:r>
          </a:p>
          <a:p>
            <a:pPr marL="0" marR="0" indent="0" algn="l">
              <a:spcBef>
                <a:spcPts val="0"/>
              </a:spcBef>
              <a:spcAft>
                <a:spcPts val="0"/>
              </a:spcAft>
              <a:buNone/>
            </a:pPr>
            <a:r>
              <a:rPr lang="en-US" sz="2000" kern="100" dirty="0">
                <a:solidFill>
                  <a:schemeClr val="tx1"/>
                </a:solidFill>
                <a:latin typeface="Times New Roman" panose="02020603050405020304" pitchFamily="18" charset="0"/>
                <a:cs typeface="Times New Roman" panose="02020603050405020304" pitchFamily="18" charset="0"/>
              </a:rPr>
              <a:t>● Learned about Docker and </a:t>
            </a:r>
            <a:r>
              <a:rPr lang="en-US" sz="2000" kern="100" dirty="0" err="1">
                <a:solidFill>
                  <a:schemeClr val="tx1"/>
                </a:solidFill>
                <a:latin typeface="Times New Roman" panose="02020603050405020304" pitchFamily="18" charset="0"/>
                <a:cs typeface="Times New Roman" panose="02020603050405020304" pitchFamily="18" charset="0"/>
              </a:rPr>
              <a:t>github</a:t>
            </a:r>
            <a:r>
              <a:rPr lang="en-US" sz="2000" kern="100" dirty="0">
                <a:solidFill>
                  <a:schemeClr val="tx1"/>
                </a:solidFill>
                <a:latin typeface="Times New Roman" panose="02020603050405020304" pitchFamily="18" charset="0"/>
                <a:cs typeface="Times New Roman" panose="02020603050405020304" pitchFamily="18" charset="0"/>
              </a:rPr>
              <a:t> and its uses for document depository</a:t>
            </a:r>
          </a:p>
          <a:p>
            <a:pPr marL="0" marR="0" indent="0" algn="l">
              <a:spcBef>
                <a:spcPts val="0"/>
              </a:spcBef>
              <a:spcAft>
                <a:spcPts val="0"/>
              </a:spcAft>
              <a:buNone/>
            </a:pPr>
            <a:endParaRPr lang="en-US" sz="2000" kern="100" dirty="0">
              <a:solidFill>
                <a:schemeClr val="tx1"/>
              </a:solidFill>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0" marR="0" algn="l">
              <a:spcBef>
                <a:spcPts val="0"/>
              </a:spcBef>
              <a:spcAft>
                <a:spcPts val="0"/>
              </a:spcAft>
            </a:pPr>
            <a:endParaRPr lang="en-US" sz="2000" dirty="0">
              <a:solidFill>
                <a:schemeClr val="tx1"/>
              </a:solidFill>
              <a:latin typeface="Times New Roman" panose="02020603050405020304" pitchFamily="18" charset="0"/>
              <a:cs typeface="Times New Roman" panose="02020603050405020304" pitchFamily="18" charset="0"/>
            </a:endParaRPr>
          </a:p>
        </p:txBody>
      </p:sp>
      <p:pic>
        <p:nvPicPr>
          <p:cNvPr id="4" name="Picture 3" descr="Text&#10;&#10;Description automatically generated">
            <a:extLst>
              <a:ext uri="{FF2B5EF4-FFF2-40B4-BE49-F238E27FC236}">
                <a16:creationId xmlns:a16="http://schemas.microsoft.com/office/drawing/2014/main" id="{3F284C65-8A7E-5594-7834-652A5B8F7F6A}"/>
              </a:ext>
            </a:extLst>
          </p:cNvPr>
          <p:cNvPicPr>
            <a:picLocks noChangeAspect="1"/>
          </p:cNvPicPr>
          <p:nvPr/>
        </p:nvPicPr>
        <p:blipFill>
          <a:blip r:embed="rId2"/>
          <a:stretch>
            <a:fillRect/>
          </a:stretch>
        </p:blipFill>
        <p:spPr>
          <a:xfrm>
            <a:off x="8375607" y="1414064"/>
            <a:ext cx="2134379" cy="4763859"/>
          </a:xfrm>
          <a:prstGeom prst="rect">
            <a:avLst/>
          </a:prstGeom>
        </p:spPr>
      </p:pic>
    </p:spTree>
    <p:extLst>
      <p:ext uri="{BB962C8B-B14F-4D97-AF65-F5344CB8AC3E}">
        <p14:creationId xmlns:p14="http://schemas.microsoft.com/office/powerpoint/2010/main" val="29464591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F9289-1EE5-5241-3CA5-8B09B0FE75AA}"/>
              </a:ext>
            </a:extLst>
          </p:cNvPr>
          <p:cNvSpPr>
            <a:spLocks noGrp="1"/>
          </p:cNvSpPr>
          <p:nvPr>
            <p:ph type="ctrTitle"/>
          </p:nvPr>
        </p:nvSpPr>
        <p:spPr>
          <a:xfrm>
            <a:off x="1175763" y="279952"/>
            <a:ext cx="7766936" cy="1017104"/>
          </a:xfrm>
        </p:spPr>
        <p:txBody>
          <a:bodyPr/>
          <a:lstStyle/>
          <a:p>
            <a:pPr algn="ctr"/>
            <a:br>
              <a:rPr lang="en-US" sz="4400" b="1" dirty="0">
                <a:solidFill>
                  <a:schemeClr val="tx1"/>
                </a:solidFill>
                <a:latin typeface="Times New Roman" panose="02020603050405020304" pitchFamily="18" charset="0"/>
                <a:cs typeface="Times New Roman" panose="02020603050405020304" pitchFamily="18" charset="0"/>
              </a:rPr>
            </a:br>
            <a:r>
              <a:rPr lang="en-US" sz="4400" b="1" dirty="0">
                <a:solidFill>
                  <a:schemeClr val="tx1"/>
                </a:solidFill>
                <a:latin typeface="Times New Roman" panose="02020603050405020304" pitchFamily="18" charset="0"/>
                <a:cs typeface="Times New Roman" panose="02020603050405020304" pitchFamily="18" charset="0"/>
              </a:rPr>
              <a:t>Problems</a:t>
            </a:r>
          </a:p>
        </p:txBody>
      </p:sp>
      <p:sp>
        <p:nvSpPr>
          <p:cNvPr id="6" name="Subtitle 5">
            <a:extLst>
              <a:ext uri="{FF2B5EF4-FFF2-40B4-BE49-F238E27FC236}">
                <a16:creationId xmlns:a16="http://schemas.microsoft.com/office/drawing/2014/main" id="{DBE468D9-B2B9-F974-FC9D-543CEE3F0941}"/>
              </a:ext>
            </a:extLst>
          </p:cNvPr>
          <p:cNvSpPr>
            <a:spLocks noGrp="1"/>
          </p:cNvSpPr>
          <p:nvPr>
            <p:ph type="subTitle" idx="1"/>
          </p:nvPr>
        </p:nvSpPr>
        <p:spPr>
          <a:xfrm>
            <a:off x="424070" y="2093843"/>
            <a:ext cx="8865704" cy="3975653"/>
          </a:xfrm>
        </p:spPr>
        <p:txBody>
          <a:bodyPr>
            <a:noAutofit/>
          </a:bodyPr>
          <a:lstStyle/>
          <a:p>
            <a:pPr marL="0" marR="0" algn="l">
              <a:spcBef>
                <a:spcPts val="0"/>
              </a:spcBef>
              <a:spcAft>
                <a:spcPts val="0"/>
              </a:spcAft>
            </a:pPr>
            <a:r>
              <a:rPr lang="en-US" sz="2000" kern="100" dirty="0">
                <a:solidFill>
                  <a:schemeClr val="tx1"/>
                </a:solidFill>
                <a:latin typeface="Times New Roman" panose="02020603050405020304" pitchFamily="18" charset="0"/>
                <a:cs typeface="Times New Roman" panose="02020603050405020304" pitchFamily="18" charset="0"/>
              </a:rPr>
              <a:t>The below problems were faced during the project implementation:</a:t>
            </a:r>
          </a:p>
          <a:p>
            <a:pPr marL="0" marR="0" algn="l">
              <a:spcBef>
                <a:spcPts val="0"/>
              </a:spcBef>
              <a:spcAft>
                <a:spcPts val="0"/>
              </a:spcAft>
            </a:pPr>
            <a:r>
              <a:rPr lang="en-US" sz="2000" kern="100" dirty="0">
                <a:solidFill>
                  <a:schemeClr val="tx1"/>
                </a:solidFill>
                <a:latin typeface="Times New Roman" panose="02020603050405020304" pitchFamily="18" charset="0"/>
                <a:cs typeface="Times New Roman" panose="02020603050405020304" pitchFamily="18" charset="0"/>
              </a:rPr>
              <a:t>● Less application for some operating system like iOS/mac</a:t>
            </a:r>
          </a:p>
          <a:p>
            <a:pPr marL="0" marR="0" algn="l">
              <a:spcBef>
                <a:spcPts val="0"/>
              </a:spcBef>
              <a:spcAft>
                <a:spcPts val="0"/>
              </a:spcAft>
            </a:pPr>
            <a:r>
              <a:rPr lang="en-US" sz="2000" kern="100" dirty="0">
                <a:solidFill>
                  <a:schemeClr val="tx1"/>
                </a:solidFill>
                <a:latin typeface="Times New Roman" panose="02020603050405020304" pitchFamily="18" charset="0"/>
                <a:cs typeface="Times New Roman" panose="02020603050405020304" pitchFamily="18" charset="0"/>
              </a:rPr>
              <a:t>● Creating environment was difficult</a:t>
            </a:r>
          </a:p>
          <a:p>
            <a:pPr marL="0" marR="0" algn="l">
              <a:spcBef>
                <a:spcPts val="0"/>
              </a:spcBef>
              <a:spcAft>
                <a:spcPts val="0"/>
              </a:spcAft>
            </a:pPr>
            <a:r>
              <a:rPr lang="en-US" sz="2000" kern="100" dirty="0">
                <a:solidFill>
                  <a:schemeClr val="tx1"/>
                </a:solidFill>
                <a:latin typeface="Times New Roman" panose="02020603050405020304" pitchFamily="18" charset="0"/>
                <a:cs typeface="Times New Roman" panose="02020603050405020304" pitchFamily="18" charset="0"/>
              </a:rPr>
              <a:t>● Cleaning and normalization of data</a:t>
            </a:r>
          </a:p>
          <a:p>
            <a:pPr marL="0" marR="0" algn="l">
              <a:spcBef>
                <a:spcPts val="0"/>
              </a:spcBef>
              <a:spcAft>
                <a:spcPts val="0"/>
              </a:spcAft>
            </a:pPr>
            <a:r>
              <a:rPr lang="en-US" sz="2000" kern="100" dirty="0">
                <a:solidFill>
                  <a:schemeClr val="tx1"/>
                </a:solidFill>
                <a:latin typeface="Times New Roman" panose="02020603050405020304" pitchFamily="18" charset="0"/>
                <a:cs typeface="Times New Roman" panose="02020603050405020304" pitchFamily="18" charset="0"/>
              </a:rPr>
              <a:t>● Establishing relation between tables was complex</a:t>
            </a:r>
          </a:p>
          <a:p>
            <a:pPr marL="0" marR="0" algn="l">
              <a:spcBef>
                <a:spcPts val="0"/>
              </a:spcBef>
              <a:spcAft>
                <a:spcPts val="0"/>
              </a:spcAft>
            </a:pPr>
            <a:r>
              <a:rPr lang="en-US" sz="2000" kern="100" dirty="0">
                <a:solidFill>
                  <a:schemeClr val="tx1"/>
                </a:solidFill>
                <a:latin typeface="Times New Roman" panose="02020603050405020304" pitchFamily="18" charset="0"/>
                <a:cs typeface="Times New Roman" panose="02020603050405020304" pitchFamily="18" charset="0"/>
              </a:rPr>
              <a:t>● Syntax issues, database connectivity issues</a:t>
            </a:r>
          </a:p>
          <a:p>
            <a:pPr marL="0" marR="0" algn="l">
              <a:spcBef>
                <a:spcPts val="0"/>
              </a:spcBef>
              <a:spcAft>
                <a:spcPts val="0"/>
              </a:spcAft>
            </a:pPr>
            <a:r>
              <a:rPr lang="en-US" sz="2000" kern="100" dirty="0">
                <a:solidFill>
                  <a:schemeClr val="tx1"/>
                </a:solidFill>
                <a:latin typeface="Times New Roman" panose="02020603050405020304" pitchFamily="18" charset="0"/>
                <a:cs typeface="Times New Roman" panose="02020603050405020304" pitchFamily="18" charset="0"/>
              </a:rPr>
              <a:t>● Learning new technology with limited resources</a:t>
            </a:r>
          </a:p>
          <a:p>
            <a:pPr marL="0" marR="0">
              <a:spcBef>
                <a:spcPts val="0"/>
              </a:spcBef>
              <a:spcAft>
                <a:spcPts val="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95138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artoon of a person holding a sign&#10;&#10;Description automatically generated with medium confidence">
            <a:extLst>
              <a:ext uri="{FF2B5EF4-FFF2-40B4-BE49-F238E27FC236}">
                <a16:creationId xmlns:a16="http://schemas.microsoft.com/office/drawing/2014/main" id="{7018B886-5365-026B-72F3-B517CBB892F3}"/>
              </a:ext>
            </a:extLst>
          </p:cNvPr>
          <p:cNvPicPr>
            <a:picLocks noChangeAspect="1"/>
          </p:cNvPicPr>
          <p:nvPr/>
        </p:nvPicPr>
        <p:blipFill>
          <a:blip r:embed="rId2"/>
          <a:stretch>
            <a:fillRect/>
          </a:stretch>
        </p:blipFill>
        <p:spPr>
          <a:xfrm>
            <a:off x="1385889" y="1157288"/>
            <a:ext cx="7329486" cy="4729162"/>
          </a:xfrm>
          <a:prstGeom prst="rect">
            <a:avLst/>
          </a:prstGeom>
        </p:spPr>
      </p:pic>
      <p:sp>
        <p:nvSpPr>
          <p:cNvPr id="2" name="TextBox 1">
            <a:extLst>
              <a:ext uri="{FF2B5EF4-FFF2-40B4-BE49-F238E27FC236}">
                <a16:creationId xmlns:a16="http://schemas.microsoft.com/office/drawing/2014/main" id="{8B77D6BF-6B56-E895-791F-B023B7FC9B91}"/>
              </a:ext>
            </a:extLst>
          </p:cNvPr>
          <p:cNvSpPr txBox="1"/>
          <p:nvPr/>
        </p:nvSpPr>
        <p:spPr>
          <a:xfrm>
            <a:off x="1631867" y="5700712"/>
            <a:ext cx="6837529" cy="98488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https://github.com/salu6066/Spring2023</a:t>
            </a:r>
            <a:endParaRPr lang="en-US" sz="2000" dirty="0">
              <a:latin typeface="Times New Roman" panose="02020603050405020304" pitchFamily="18" charset="0"/>
              <a:cs typeface="Times New Roman" panose="02020603050405020304" pitchFamily="18" charset="0"/>
            </a:endParaRPr>
          </a:p>
          <a:p>
            <a:r>
              <a:rPr lang="en-US" sz="2000" kern="100" spc="20" dirty="0">
                <a:effectLst/>
                <a:latin typeface="Times New Roman" panose="02020603050405020304" pitchFamily="18" charset="0"/>
                <a:ea typeface="Calibri" panose="020F0502020204030204" pitchFamily="34" charset="0"/>
                <a:cs typeface="Times New Roman" panose="02020603050405020304" pitchFamily="18" charset="0"/>
              </a:rPr>
              <a:t>docker push salukumari/nsf:v2</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73886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F9289-1EE5-5241-3CA5-8B09B0FE75AA}"/>
              </a:ext>
            </a:extLst>
          </p:cNvPr>
          <p:cNvSpPr>
            <a:spLocks noGrp="1"/>
          </p:cNvSpPr>
          <p:nvPr>
            <p:ph type="ctrTitle"/>
          </p:nvPr>
        </p:nvSpPr>
        <p:spPr>
          <a:xfrm>
            <a:off x="1507067" y="154955"/>
            <a:ext cx="7766936" cy="1316966"/>
          </a:xfrm>
        </p:spPr>
        <p:txBody>
          <a:bodyPr/>
          <a:lstStyle/>
          <a:p>
            <a:pPr algn="ctr"/>
            <a:r>
              <a:rPr lang="en-US" sz="4400" b="1" dirty="0">
                <a:solidFill>
                  <a:schemeClr val="tx1"/>
                </a:solidFill>
                <a:latin typeface="Times New Roman" panose="02020603050405020304" pitchFamily="18" charset="0"/>
                <a:cs typeface="Times New Roman" panose="02020603050405020304" pitchFamily="18" charset="0"/>
              </a:rPr>
              <a:t>Abstract</a:t>
            </a:r>
          </a:p>
        </p:txBody>
      </p:sp>
      <p:sp>
        <p:nvSpPr>
          <p:cNvPr id="5" name="Subtitle 4">
            <a:extLst>
              <a:ext uri="{FF2B5EF4-FFF2-40B4-BE49-F238E27FC236}">
                <a16:creationId xmlns:a16="http://schemas.microsoft.com/office/drawing/2014/main" id="{6DC204ED-6FAA-E88E-15EB-23CC1A9F1E08}"/>
              </a:ext>
            </a:extLst>
          </p:cNvPr>
          <p:cNvSpPr>
            <a:spLocks noGrp="1"/>
          </p:cNvSpPr>
          <p:nvPr>
            <p:ph type="subTitle" idx="1"/>
          </p:nvPr>
        </p:nvSpPr>
        <p:spPr>
          <a:xfrm>
            <a:off x="534838" y="1984075"/>
            <a:ext cx="9437298" cy="3905211"/>
          </a:xfrm>
        </p:spPr>
        <p:txBody>
          <a:bodyPr>
            <a:normAutofit/>
          </a:bodyPr>
          <a:lstStyle/>
          <a:p>
            <a:pPr algn="l"/>
            <a:r>
              <a:rPr lang="en-US" sz="2000" dirty="0">
                <a:solidFill>
                  <a:schemeClr val="tx1"/>
                </a:solidFill>
                <a:latin typeface="Times New Roman" panose="02020603050405020304" pitchFamily="18" charset="0"/>
                <a:ea typeface="+mj-ea"/>
                <a:cs typeface="Times New Roman" panose="02020603050405020304" pitchFamily="18" charset="0"/>
              </a:rPr>
              <a:t>The aim of this project is to efficiently parse XML files and directly create tables on a database. The performance of the extraction, transformation, and loading (ETL) process is a key consideration in order to ensure that the project is both efficient and user-friendly. The resulting database will then be used to display information about a specific data, utilizing a session-based approach to provide a personalized and tailored experience for the user. By leveraging the power of XML parsing and database technology, this project seeks to provide a seamless and intuitive platform for accessing and displaying information.</a:t>
            </a:r>
          </a:p>
          <a:p>
            <a:pPr algn="l"/>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0677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F9289-1EE5-5241-3CA5-8B09B0FE75AA}"/>
              </a:ext>
            </a:extLst>
          </p:cNvPr>
          <p:cNvSpPr>
            <a:spLocks noGrp="1"/>
          </p:cNvSpPr>
          <p:nvPr>
            <p:ph type="ctrTitle"/>
          </p:nvPr>
        </p:nvSpPr>
        <p:spPr>
          <a:xfrm>
            <a:off x="793631" y="404949"/>
            <a:ext cx="8764438" cy="1685164"/>
          </a:xfrm>
        </p:spPr>
        <p:txBody>
          <a:bodyPr/>
          <a:lstStyle/>
          <a:p>
            <a:pPr algn="ctr"/>
            <a:br>
              <a:rPr lang="en-US" sz="4400" b="1" dirty="0">
                <a:solidFill>
                  <a:schemeClr val="tx1"/>
                </a:solidFill>
                <a:latin typeface="Times New Roman" panose="02020603050405020304" pitchFamily="18" charset="0"/>
                <a:cs typeface="Times New Roman" panose="02020603050405020304" pitchFamily="18" charset="0"/>
              </a:rPr>
            </a:br>
            <a:r>
              <a:rPr lang="en-US" sz="4400" b="1" dirty="0">
                <a:solidFill>
                  <a:schemeClr val="tx1"/>
                </a:solidFill>
                <a:latin typeface="Times New Roman" panose="02020603050405020304" pitchFamily="18" charset="0"/>
                <a:cs typeface="Times New Roman" panose="02020603050405020304" pitchFamily="18" charset="0"/>
              </a:rPr>
              <a:t>Languages</a:t>
            </a:r>
            <a:br>
              <a:rPr lang="en-US" sz="4400" b="1" dirty="0">
                <a:solidFill>
                  <a:schemeClr val="tx1"/>
                </a:solidFill>
                <a:latin typeface="Times New Roman" panose="02020603050405020304" pitchFamily="18" charset="0"/>
                <a:cs typeface="Times New Roman" panose="02020603050405020304" pitchFamily="18" charset="0"/>
              </a:rPr>
            </a:br>
            <a:endParaRPr lang="en-US" sz="4400" b="1"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ADF50FC-1C2A-3CB9-A148-7FEE56D29EBE}"/>
              </a:ext>
            </a:extLst>
          </p:cNvPr>
          <p:cNvSpPr>
            <a:spLocks noGrp="1"/>
          </p:cNvSpPr>
          <p:nvPr>
            <p:ph type="subTitle" idx="1"/>
          </p:nvPr>
        </p:nvSpPr>
        <p:spPr>
          <a:xfrm>
            <a:off x="651353" y="1524001"/>
            <a:ext cx="9544833" cy="4929050"/>
          </a:xfrm>
        </p:spPr>
        <p:txBody>
          <a:bodyPr>
            <a:noAutofit/>
          </a:bodyPr>
          <a:lstStyle/>
          <a:p>
            <a:pPr algn="l"/>
            <a:endParaRPr lang="en-US" sz="3200" i="0" dirty="0">
              <a:solidFill>
                <a:srgbClr val="000000"/>
              </a:solidFill>
              <a:effectLst/>
              <a:latin typeface="Times New Roman" panose="02020603050405020304" pitchFamily="18" charset="0"/>
              <a:cs typeface="Times New Roman" panose="02020603050405020304" pitchFamily="18" charset="0"/>
            </a:endParaRPr>
          </a:p>
          <a:p>
            <a:pPr algn="l"/>
            <a:endParaRPr lang="en-US" sz="32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0BAE2D23-5DEC-4E35-2C52-CEBF5C6AB247}"/>
              </a:ext>
            </a:extLst>
          </p:cNvPr>
          <p:cNvSpPr txBox="1"/>
          <p:nvPr/>
        </p:nvSpPr>
        <p:spPr>
          <a:xfrm>
            <a:off x="651353" y="1931892"/>
            <a:ext cx="9217266" cy="2554545"/>
          </a:xfrm>
          <a:prstGeom prst="rect">
            <a:avLst/>
          </a:prstGeom>
          <a:noFill/>
        </p:spPr>
        <p:txBody>
          <a:bodyPr wrap="square">
            <a:spAutoFit/>
          </a:bodyPr>
          <a:lstStyle/>
          <a:p>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The below languages are used for the project implementation:</a:t>
            </a:r>
          </a:p>
          <a:p>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Python</a:t>
            </a:r>
            <a:endParaRPr lang="en-US" sz="2000" kern="100" dirty="0">
              <a:latin typeface="Times New Roman" panose="02020603050405020304" pitchFamily="18" charset="0"/>
              <a:ea typeface="Calibri" panose="020F0502020204030204" pitchFamily="34" charset="0"/>
              <a:cs typeface="Times New Roman" panose="02020603050405020304" pitchFamily="18" charset="0"/>
            </a:endParaRPr>
          </a:p>
          <a:p>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a:latin typeface="Times New Roman" panose="02020603050405020304" pitchFamily="18" charset="0"/>
                <a:ea typeface="Calibri" panose="020F0502020204030204" pitchFamily="34" charset="0"/>
                <a:cs typeface="Times New Roman" panose="02020603050405020304" pitchFamily="18" charset="0"/>
              </a:rPr>
              <a:t>N</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ode.js</a:t>
            </a:r>
            <a:endParaRPr lang="en-US" sz="2000" kern="100" dirty="0">
              <a:latin typeface="Times New Roman" panose="02020603050405020304" pitchFamily="18" charset="0"/>
              <a:ea typeface="Calibri" panose="020F0502020204030204" pitchFamily="34" charset="0"/>
              <a:cs typeface="Times New Roman" panose="02020603050405020304" pitchFamily="18" charset="0"/>
            </a:endParaRPr>
          </a:p>
          <a:p>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Html</a:t>
            </a:r>
            <a:endParaRPr lang="en-US" sz="2000" kern="100" dirty="0">
              <a:latin typeface="Times New Roman" panose="02020603050405020304" pitchFamily="18" charset="0"/>
              <a:ea typeface="Calibri" panose="020F0502020204030204" pitchFamily="34" charset="0"/>
              <a:cs typeface="Times New Roman" panose="02020603050405020304" pitchFamily="18" charset="0"/>
            </a:endParaRPr>
          </a:p>
          <a:p>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CSS</a:t>
            </a:r>
            <a:endParaRPr lang="en-US" sz="2000" kern="100" dirty="0">
              <a:latin typeface="Times New Roman" panose="02020603050405020304" pitchFamily="18" charset="0"/>
              <a:ea typeface="Calibri" panose="020F0502020204030204" pitchFamily="34" charset="0"/>
              <a:cs typeface="Times New Roman" panose="02020603050405020304" pitchFamily="18" charset="0"/>
            </a:endParaRPr>
          </a:p>
          <a:p>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XML</a:t>
            </a:r>
            <a:endParaRPr lang="en-US" sz="2000" kern="100" dirty="0">
              <a:latin typeface="Times New Roman" panose="02020603050405020304" pitchFamily="18" charset="0"/>
              <a:ea typeface="Calibri" panose="020F0502020204030204" pitchFamily="34" charset="0"/>
              <a:cs typeface="Times New Roman" panose="02020603050405020304" pitchFamily="18" charset="0"/>
            </a:endParaRPr>
          </a:p>
          <a:p>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a:latin typeface="Times New Roman" panose="02020603050405020304" pitchFamily="18" charset="0"/>
                <a:ea typeface="Calibri" panose="020F0502020204030204" pitchFamily="34" charset="0"/>
                <a:cs typeface="Times New Roman" panose="02020603050405020304" pitchFamily="18" charset="0"/>
              </a:rPr>
              <a:t>SQ</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L (Query Language)</a:t>
            </a:r>
          </a:p>
          <a:p>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87173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F9289-1EE5-5241-3CA5-8B09B0FE75AA}"/>
              </a:ext>
            </a:extLst>
          </p:cNvPr>
          <p:cNvSpPr>
            <a:spLocks noGrp="1"/>
          </p:cNvSpPr>
          <p:nvPr>
            <p:ph type="ctrTitle"/>
          </p:nvPr>
        </p:nvSpPr>
        <p:spPr>
          <a:xfrm>
            <a:off x="793631" y="404949"/>
            <a:ext cx="8764438" cy="1685164"/>
          </a:xfrm>
        </p:spPr>
        <p:txBody>
          <a:bodyPr/>
          <a:lstStyle/>
          <a:p>
            <a:pPr algn="ctr"/>
            <a:br>
              <a:rPr lang="en-US" sz="4400" b="1" dirty="0">
                <a:solidFill>
                  <a:schemeClr val="tx1"/>
                </a:solidFill>
                <a:latin typeface="Times New Roman" panose="02020603050405020304" pitchFamily="18" charset="0"/>
                <a:cs typeface="Times New Roman" panose="02020603050405020304" pitchFamily="18" charset="0"/>
              </a:rPr>
            </a:br>
            <a:r>
              <a:rPr lang="en-US" sz="4400" b="1" dirty="0">
                <a:solidFill>
                  <a:schemeClr val="tx1"/>
                </a:solidFill>
                <a:latin typeface="Times New Roman" panose="02020603050405020304" pitchFamily="18" charset="0"/>
                <a:cs typeface="Times New Roman" panose="02020603050405020304" pitchFamily="18" charset="0"/>
              </a:rPr>
              <a:t>Dependencies, libraries, Modules</a:t>
            </a:r>
            <a:br>
              <a:rPr lang="en-US" sz="4400" b="1" dirty="0">
                <a:solidFill>
                  <a:schemeClr val="tx1"/>
                </a:solidFill>
                <a:latin typeface="Times New Roman" panose="02020603050405020304" pitchFamily="18" charset="0"/>
                <a:cs typeface="Times New Roman" panose="02020603050405020304" pitchFamily="18" charset="0"/>
              </a:rPr>
            </a:br>
            <a:endParaRPr lang="en-US" sz="4400" b="1"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ADF50FC-1C2A-3CB9-A148-7FEE56D29EBE}"/>
              </a:ext>
            </a:extLst>
          </p:cNvPr>
          <p:cNvSpPr>
            <a:spLocks noGrp="1"/>
          </p:cNvSpPr>
          <p:nvPr>
            <p:ph type="subTitle" idx="1"/>
          </p:nvPr>
        </p:nvSpPr>
        <p:spPr>
          <a:xfrm>
            <a:off x="651353" y="1524001"/>
            <a:ext cx="9544833" cy="4929050"/>
          </a:xfrm>
        </p:spPr>
        <p:txBody>
          <a:bodyPr>
            <a:noAutofit/>
          </a:bodyPr>
          <a:lstStyle/>
          <a:p>
            <a:pPr algn="l"/>
            <a:endParaRPr lang="en-US" sz="3200" i="0" dirty="0">
              <a:solidFill>
                <a:srgbClr val="000000"/>
              </a:solidFill>
              <a:effectLst/>
              <a:latin typeface="Times New Roman" panose="02020603050405020304" pitchFamily="18" charset="0"/>
              <a:cs typeface="Times New Roman" panose="02020603050405020304" pitchFamily="18" charset="0"/>
            </a:endParaRPr>
          </a:p>
          <a:p>
            <a:pPr algn="l"/>
            <a:endParaRPr lang="en-US" sz="32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0BAE2D23-5DEC-4E35-2C52-CEBF5C6AB247}"/>
              </a:ext>
            </a:extLst>
          </p:cNvPr>
          <p:cNvSpPr txBox="1"/>
          <p:nvPr/>
        </p:nvSpPr>
        <p:spPr>
          <a:xfrm>
            <a:off x="651353" y="1609316"/>
            <a:ext cx="9155256" cy="5632311"/>
          </a:xfrm>
          <a:prstGeom prst="rect">
            <a:avLst/>
          </a:prstGeom>
          <a:noFill/>
        </p:spPr>
        <p:txBody>
          <a:bodyPr wrap="square">
            <a:spAutoFit/>
          </a:bodyPr>
          <a:lstStyle/>
          <a:p>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The below dependencies and modules are used for the project implementation:</a:t>
            </a:r>
          </a:p>
          <a:p>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a:latin typeface="Times New Roman" panose="02020603050405020304" pitchFamily="18" charset="0"/>
                <a:ea typeface="Calibri" panose="020F0502020204030204" pitchFamily="34" charset="0"/>
                <a:cs typeface="Times New Roman" panose="02020603050405020304" pitchFamily="18" charset="0"/>
              </a:rPr>
              <a:t>M</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organ</a:t>
            </a:r>
          </a:p>
          <a:p>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Mysql</a:t>
            </a:r>
          </a:p>
          <a:p>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MariaDB</a:t>
            </a:r>
          </a:p>
          <a:p>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Mustache</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handlebars</a:t>
            </a:r>
          </a:p>
          <a:p>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express- handlebars</a:t>
            </a:r>
          </a:p>
          <a:p>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nodemon</a:t>
            </a:r>
          </a:p>
          <a:p>
            <a:endParaRPr lang="en-US" sz="2000" kern="100" dirty="0">
              <a:latin typeface="Times New Roman" panose="02020603050405020304" pitchFamily="18" charset="0"/>
              <a:ea typeface="Calibri" panose="020F0502020204030204" pitchFamily="34" charset="0"/>
              <a:cs typeface="Times New Roman" panose="02020603050405020304" pitchFamily="18" charset="0"/>
            </a:endParaRPr>
          </a:p>
          <a:p>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The below libraries used for the project implementation:</a:t>
            </a:r>
          </a:p>
          <a:p>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os</a:t>
            </a:r>
            <a:endParaRPr lang="en-US" sz="2000" kern="100" dirty="0">
              <a:latin typeface="Times New Roman" panose="02020603050405020304" pitchFamily="18" charset="0"/>
              <a:ea typeface="Calibri" panose="020F0502020204030204" pitchFamily="34" charset="0"/>
              <a:cs typeface="Times New Roman" panose="02020603050405020304" pitchFamily="18" charset="0"/>
            </a:endParaRPr>
          </a:p>
          <a:p>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a:latin typeface="Times New Roman" panose="02020603050405020304" pitchFamily="18" charset="0"/>
                <a:ea typeface="Calibri" panose="020F0502020204030204" pitchFamily="34" charset="0"/>
                <a:cs typeface="Times New Roman" panose="02020603050405020304" pitchFamily="18" charset="0"/>
              </a:rPr>
              <a:t>mysql.connector</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a:latin typeface="Times New Roman" panose="02020603050405020304" pitchFamily="18" charset="0"/>
                <a:ea typeface="Calibri" panose="020F0502020204030204" pitchFamily="34" charset="0"/>
                <a:cs typeface="Times New Roman" panose="02020603050405020304" pitchFamily="18" charset="0"/>
              </a:rPr>
              <a:t>error</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spcBef>
                <a:spcPts val="0"/>
              </a:spcBef>
              <a:spcAft>
                <a:spcPts val="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xml.etree.ElementTree</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63743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F9289-1EE5-5241-3CA5-8B09B0FE75AA}"/>
              </a:ext>
            </a:extLst>
          </p:cNvPr>
          <p:cNvSpPr>
            <a:spLocks noGrp="1"/>
          </p:cNvSpPr>
          <p:nvPr>
            <p:ph type="ctrTitle"/>
          </p:nvPr>
        </p:nvSpPr>
        <p:spPr>
          <a:xfrm>
            <a:off x="1480562" y="544994"/>
            <a:ext cx="7766936" cy="1257301"/>
          </a:xfrm>
        </p:spPr>
        <p:txBody>
          <a:bodyPr/>
          <a:lstStyle/>
          <a:p>
            <a:pPr algn="ctr"/>
            <a:br>
              <a:rPr lang="en-US" sz="4400" b="1" dirty="0">
                <a:solidFill>
                  <a:schemeClr val="tx1"/>
                </a:solidFill>
                <a:latin typeface="Times New Roman" panose="02020603050405020304" pitchFamily="18" charset="0"/>
                <a:cs typeface="Times New Roman" panose="02020603050405020304" pitchFamily="18" charset="0"/>
              </a:rPr>
            </a:br>
            <a:r>
              <a:rPr lang="en-US" sz="4400" b="1" dirty="0">
                <a:solidFill>
                  <a:schemeClr val="tx1"/>
                </a:solidFill>
                <a:latin typeface="Times New Roman" panose="02020603050405020304" pitchFamily="18" charset="0"/>
                <a:cs typeface="Times New Roman" panose="02020603050405020304" pitchFamily="18" charset="0"/>
              </a:rPr>
              <a:t>Software/ application used</a:t>
            </a:r>
            <a:br>
              <a:rPr lang="en-US" sz="4400" b="1" dirty="0">
                <a:solidFill>
                  <a:schemeClr val="tx1"/>
                </a:solidFill>
                <a:latin typeface="Times New Roman" panose="02020603050405020304" pitchFamily="18" charset="0"/>
                <a:cs typeface="Times New Roman" panose="02020603050405020304" pitchFamily="18" charset="0"/>
              </a:rPr>
            </a:br>
            <a:endParaRPr lang="en-US" sz="4400" b="1"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ADF50FC-1C2A-3CB9-A148-7FEE56D29EBE}"/>
              </a:ext>
            </a:extLst>
          </p:cNvPr>
          <p:cNvSpPr>
            <a:spLocks noGrp="1"/>
          </p:cNvSpPr>
          <p:nvPr>
            <p:ph type="subTitle" idx="1"/>
          </p:nvPr>
        </p:nvSpPr>
        <p:spPr>
          <a:xfrm>
            <a:off x="839244" y="2279738"/>
            <a:ext cx="9295356" cy="2848854"/>
          </a:xfrm>
        </p:spPr>
        <p:txBody>
          <a:bodyPr>
            <a:noAutofit/>
          </a:bodyPr>
          <a:lstStyle/>
          <a:p>
            <a:pPr algn="l"/>
            <a:r>
              <a:rPr lang="en-US" sz="2000" kern="100" dirty="0">
                <a:solidFill>
                  <a:schemeClr val="tx1"/>
                </a:solidFill>
                <a:latin typeface="Times New Roman" panose="02020603050405020304" pitchFamily="18" charset="0"/>
                <a:cs typeface="Times New Roman" panose="02020603050405020304" pitchFamily="18" charset="0"/>
              </a:rPr>
              <a:t>● VS Code editor</a:t>
            </a:r>
          </a:p>
          <a:p>
            <a:pPr algn="l"/>
            <a:r>
              <a:rPr lang="en-US" sz="2000" kern="100" dirty="0">
                <a:solidFill>
                  <a:schemeClr val="tx1"/>
                </a:solidFill>
                <a:latin typeface="Times New Roman" panose="02020603050405020304" pitchFamily="18" charset="0"/>
                <a:cs typeface="Times New Roman" panose="02020603050405020304" pitchFamily="18" charset="0"/>
              </a:rPr>
              <a:t>● php/myadmin </a:t>
            </a:r>
          </a:p>
          <a:p>
            <a:pPr algn="l"/>
            <a:r>
              <a:rPr lang="en-US" sz="2000" kern="100" dirty="0">
                <a:solidFill>
                  <a:schemeClr val="tx1"/>
                </a:solidFill>
                <a:latin typeface="Times New Roman" panose="02020603050405020304" pitchFamily="18" charset="0"/>
                <a:cs typeface="Times New Roman" panose="02020603050405020304" pitchFamily="18" charset="0"/>
              </a:rPr>
              <a:t>● Github </a:t>
            </a:r>
          </a:p>
          <a:p>
            <a:pPr algn="l"/>
            <a:r>
              <a:rPr lang="en-US" sz="2000" kern="100" dirty="0">
                <a:solidFill>
                  <a:schemeClr val="tx1"/>
                </a:solidFill>
                <a:latin typeface="Times New Roman" panose="02020603050405020304" pitchFamily="18" charset="0"/>
                <a:cs typeface="Times New Roman" panose="02020603050405020304" pitchFamily="18" charset="0"/>
              </a:rPr>
              <a:t>● Docker </a:t>
            </a:r>
          </a:p>
          <a:p>
            <a:pPr algn="l"/>
            <a:endParaRPr lang="en-US" sz="2000" kern="1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3706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F9289-1EE5-5241-3CA5-8B09B0FE75AA}"/>
              </a:ext>
            </a:extLst>
          </p:cNvPr>
          <p:cNvSpPr>
            <a:spLocks noGrp="1"/>
          </p:cNvSpPr>
          <p:nvPr>
            <p:ph type="ctrTitle"/>
          </p:nvPr>
        </p:nvSpPr>
        <p:spPr>
          <a:xfrm>
            <a:off x="1480562" y="544994"/>
            <a:ext cx="7766936" cy="1257301"/>
          </a:xfrm>
        </p:spPr>
        <p:txBody>
          <a:bodyPr/>
          <a:lstStyle/>
          <a:p>
            <a:pPr algn="ctr"/>
            <a:r>
              <a:rPr lang="en-US" sz="4400" b="1" dirty="0">
                <a:solidFill>
                  <a:schemeClr val="tx1"/>
                </a:solidFill>
                <a:latin typeface="Times New Roman" panose="02020603050405020304" pitchFamily="18" charset="0"/>
                <a:cs typeface="Times New Roman" panose="02020603050405020304" pitchFamily="18" charset="0"/>
              </a:rPr>
              <a:t>Data Set</a:t>
            </a:r>
          </a:p>
        </p:txBody>
      </p:sp>
      <p:sp>
        <p:nvSpPr>
          <p:cNvPr id="3" name="Subtitle 2">
            <a:extLst>
              <a:ext uri="{FF2B5EF4-FFF2-40B4-BE49-F238E27FC236}">
                <a16:creationId xmlns:a16="http://schemas.microsoft.com/office/drawing/2014/main" id="{FADF50FC-1C2A-3CB9-A148-7FEE56D29EBE}"/>
              </a:ext>
            </a:extLst>
          </p:cNvPr>
          <p:cNvSpPr>
            <a:spLocks noGrp="1"/>
          </p:cNvSpPr>
          <p:nvPr>
            <p:ph type="subTitle" idx="1"/>
          </p:nvPr>
        </p:nvSpPr>
        <p:spPr>
          <a:xfrm>
            <a:off x="839244" y="2279738"/>
            <a:ext cx="9295356" cy="2848854"/>
          </a:xfrm>
        </p:spPr>
        <p:txBody>
          <a:bodyPr>
            <a:noAutofit/>
          </a:bodyPr>
          <a:lstStyle/>
          <a:p>
            <a:pPr marL="0" indent="0" algn="l">
              <a:buNone/>
            </a:pPr>
            <a:r>
              <a:rPr lang="en-US" sz="2000" kern="100" dirty="0">
                <a:solidFill>
                  <a:schemeClr val="tx1"/>
                </a:solidFill>
                <a:latin typeface="Times New Roman" panose="02020603050405020304" pitchFamily="18" charset="0"/>
                <a:cs typeface="Times New Roman" panose="02020603050405020304" pitchFamily="18" charset="0"/>
              </a:rPr>
              <a:t>● Data set is an XML file that contains information about awards distributed in a particular year from National Science Foundation</a:t>
            </a:r>
          </a:p>
          <a:p>
            <a:pPr marL="0" indent="0" algn="l">
              <a:buNone/>
            </a:pPr>
            <a:r>
              <a:rPr lang="en-US" sz="2000" kern="100" dirty="0">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https://www.nsf.gov/awardsearch/download.jsp</a:t>
            </a:r>
            <a:endParaRPr lang="en-US" sz="2000" kern="100" dirty="0">
              <a:solidFill>
                <a:schemeClr val="tx1"/>
              </a:solidFill>
              <a:latin typeface="Times New Roman" panose="02020603050405020304" pitchFamily="18" charset="0"/>
              <a:cs typeface="Times New Roman" panose="02020603050405020304" pitchFamily="18" charset="0"/>
            </a:endParaRPr>
          </a:p>
          <a:p>
            <a:pPr marL="0" indent="0" algn="l">
              <a:buNone/>
            </a:pPr>
            <a:endParaRPr lang="en-US" sz="2000" b="0" i="1" dirty="0">
              <a:effectLst/>
              <a:highlight>
                <a:srgbClr val="FFFF00"/>
              </a:highlight>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US" sz="2000" kern="1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3597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F9289-1EE5-5241-3CA5-8B09B0FE75AA}"/>
              </a:ext>
            </a:extLst>
          </p:cNvPr>
          <p:cNvSpPr>
            <a:spLocks noGrp="1"/>
          </p:cNvSpPr>
          <p:nvPr>
            <p:ph type="ctrTitle"/>
          </p:nvPr>
        </p:nvSpPr>
        <p:spPr>
          <a:xfrm>
            <a:off x="713984" y="872102"/>
            <a:ext cx="8956109" cy="1139869"/>
          </a:xfrm>
        </p:spPr>
        <p:txBody>
          <a:bodyPr/>
          <a:lstStyle/>
          <a:p>
            <a:pPr algn="ctr"/>
            <a:r>
              <a:rPr lang="en-US" sz="4400" b="1" dirty="0">
                <a:solidFill>
                  <a:schemeClr val="tx1"/>
                </a:solidFill>
                <a:latin typeface="Times New Roman" panose="02020603050405020304" pitchFamily="18" charset="0"/>
                <a:cs typeface="Times New Roman" panose="02020603050405020304" pitchFamily="18" charset="0"/>
              </a:rPr>
              <a:t>Algorithm</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4400" b="1"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ADF50FC-1C2A-3CB9-A148-7FEE56D29EBE}"/>
              </a:ext>
            </a:extLst>
          </p:cNvPr>
          <p:cNvSpPr>
            <a:spLocks noGrp="1"/>
          </p:cNvSpPr>
          <p:nvPr>
            <p:ph type="subTitle" idx="1"/>
          </p:nvPr>
        </p:nvSpPr>
        <p:spPr>
          <a:xfrm>
            <a:off x="650818" y="2011971"/>
            <a:ext cx="9620250" cy="4260995"/>
          </a:xfrm>
        </p:spPr>
        <p:txBody>
          <a:bodyPr>
            <a:noAutofit/>
          </a:bodyPr>
          <a:lstStyle/>
          <a:p>
            <a:pPr algn="l"/>
            <a:r>
              <a:rPr lang="en-US" sz="2000" kern="100" dirty="0">
                <a:solidFill>
                  <a:schemeClr val="tx1"/>
                </a:solidFill>
                <a:latin typeface="Times New Roman" panose="02020603050405020304" pitchFamily="18" charset="0"/>
                <a:cs typeface="Times New Roman" panose="02020603050405020304" pitchFamily="18" charset="0"/>
              </a:rPr>
              <a:t>The algorithm used in this project is:</a:t>
            </a:r>
          </a:p>
          <a:p>
            <a:pPr marL="0" marR="0" algn="l">
              <a:spcBef>
                <a:spcPts val="0"/>
              </a:spcBef>
              <a:spcAft>
                <a:spcPts val="0"/>
              </a:spcAft>
            </a:pPr>
            <a:r>
              <a:rPr lang="en-US" sz="2000" kern="100" dirty="0">
                <a:solidFill>
                  <a:schemeClr val="tx1"/>
                </a:solidFill>
                <a:latin typeface="Times New Roman" panose="02020603050405020304" pitchFamily="18" charset="0"/>
                <a:cs typeface="Times New Roman" panose="02020603050405020304" pitchFamily="18" charset="0"/>
              </a:rPr>
              <a:t>● Check if tables exist in the database based on XML parent and child elements and create them if necessary.</a:t>
            </a:r>
          </a:p>
          <a:p>
            <a:pPr marL="0" marR="0" algn="l">
              <a:spcBef>
                <a:spcPts val="0"/>
              </a:spcBef>
              <a:spcAft>
                <a:spcPts val="0"/>
              </a:spcAft>
            </a:pPr>
            <a:r>
              <a:rPr lang="en-US" sz="2000" kern="100" dirty="0">
                <a:solidFill>
                  <a:schemeClr val="tx1"/>
                </a:solidFill>
                <a:latin typeface="Times New Roman" panose="02020603050405020304" pitchFamily="18" charset="0"/>
                <a:cs typeface="Times New Roman" panose="02020603050405020304" pitchFamily="18" charset="0"/>
              </a:rPr>
              <a:t>● Check for duplicate columns in the tables.</a:t>
            </a:r>
          </a:p>
          <a:p>
            <a:pPr marL="0" marR="0" algn="l">
              <a:spcBef>
                <a:spcPts val="0"/>
              </a:spcBef>
              <a:spcAft>
                <a:spcPts val="0"/>
              </a:spcAft>
            </a:pPr>
            <a:r>
              <a:rPr lang="en-US" sz="2000" kern="100" dirty="0">
                <a:solidFill>
                  <a:schemeClr val="tx1"/>
                </a:solidFill>
                <a:latin typeface="Times New Roman" panose="02020603050405020304" pitchFamily="18" charset="0"/>
                <a:cs typeface="Times New Roman" panose="02020603050405020304" pitchFamily="18" charset="0"/>
              </a:rPr>
              <a:t>● Insert data into the tables, while checking for duplicate entries based on the award/data.</a:t>
            </a:r>
          </a:p>
          <a:p>
            <a:pPr marL="0" marR="0" algn="l">
              <a:spcBef>
                <a:spcPts val="0"/>
              </a:spcBef>
              <a:spcAft>
                <a:spcPts val="0"/>
              </a:spcAft>
            </a:pPr>
            <a:r>
              <a:rPr lang="en-US" sz="2000" kern="100" dirty="0">
                <a:solidFill>
                  <a:schemeClr val="tx1"/>
                </a:solidFill>
                <a:latin typeface="Times New Roman" panose="02020603050405020304" pitchFamily="18" charset="0"/>
                <a:cs typeface="Times New Roman" panose="02020603050405020304" pitchFamily="18" charset="0"/>
              </a:rPr>
              <a:t>● Connect to the database server, which in this case is assumed to be running on localhost.</a:t>
            </a:r>
          </a:p>
          <a:p>
            <a:pPr marL="0" marR="0" algn="l">
              <a:spcBef>
                <a:spcPts val="0"/>
              </a:spcBef>
              <a:spcAft>
                <a:spcPts val="0"/>
              </a:spcAft>
            </a:pPr>
            <a:r>
              <a:rPr lang="en-US" sz="2000" kern="100" dirty="0">
                <a:solidFill>
                  <a:schemeClr val="tx1"/>
                </a:solidFill>
                <a:latin typeface="Times New Roman" panose="02020603050405020304" pitchFamily="18" charset="0"/>
                <a:cs typeface="Times New Roman" panose="02020603050405020304" pitchFamily="18" charset="0"/>
              </a:rPr>
              <a:t>● Retrieve data from the database and store it in a session.</a:t>
            </a:r>
          </a:p>
          <a:p>
            <a:pPr marL="0" marR="0" algn="l">
              <a:spcBef>
                <a:spcPts val="0"/>
              </a:spcBef>
              <a:spcAft>
                <a:spcPts val="0"/>
              </a:spcAft>
            </a:pPr>
            <a:r>
              <a:rPr lang="en-US" sz="2000" kern="100" dirty="0">
                <a:solidFill>
                  <a:schemeClr val="tx1"/>
                </a:solidFill>
                <a:latin typeface="Times New Roman" panose="02020603050405020304" pitchFamily="18" charset="0"/>
                <a:cs typeface="Times New Roman" panose="02020603050405020304" pitchFamily="18" charset="0"/>
              </a:rPr>
              <a:t>● Display information about a particular data/award based on the data stored in the session.</a:t>
            </a:r>
          </a:p>
          <a:p>
            <a:pPr algn="l"/>
            <a:endParaRPr lang="en-US" sz="2000" kern="100" dirty="0">
              <a:solidFill>
                <a:schemeClr val="tx1"/>
              </a:solidFill>
              <a:latin typeface="Times New Roman" panose="02020603050405020304" pitchFamily="18" charset="0"/>
              <a:cs typeface="Times New Roman" panose="02020603050405020304" pitchFamily="18" charset="0"/>
            </a:endParaRPr>
          </a:p>
          <a:p>
            <a:pPr algn="l"/>
            <a:endParaRPr lang="en-US" sz="2000" kern="100" dirty="0">
              <a:solidFill>
                <a:schemeClr val="tx1"/>
              </a:solidFill>
              <a:latin typeface="Times New Roman" panose="02020603050405020304" pitchFamily="18" charset="0"/>
              <a:cs typeface="Times New Roman" panose="02020603050405020304" pitchFamily="18" charset="0"/>
            </a:endParaRPr>
          </a:p>
        </p:txBody>
      </p:sp>
      <p:pic>
        <p:nvPicPr>
          <p:cNvPr id="5" name="Picture 4" descr="Graphical user interface, text, application&#10;&#10;Description automatically generated">
            <a:extLst>
              <a:ext uri="{FF2B5EF4-FFF2-40B4-BE49-F238E27FC236}">
                <a16:creationId xmlns:a16="http://schemas.microsoft.com/office/drawing/2014/main" id="{E8533B50-CC8A-7078-8DD6-BBE4F4812886}"/>
              </a:ext>
            </a:extLst>
          </p:cNvPr>
          <p:cNvPicPr>
            <a:picLocks noChangeAspect="1"/>
          </p:cNvPicPr>
          <p:nvPr/>
        </p:nvPicPr>
        <p:blipFill>
          <a:blip r:embed="rId2"/>
          <a:stretch>
            <a:fillRect/>
          </a:stretch>
        </p:blipFill>
        <p:spPr>
          <a:xfrm>
            <a:off x="1496338" y="4494696"/>
            <a:ext cx="7391400" cy="2082800"/>
          </a:xfrm>
          <a:prstGeom prst="rect">
            <a:avLst/>
          </a:prstGeom>
        </p:spPr>
      </p:pic>
    </p:spTree>
    <p:extLst>
      <p:ext uri="{BB962C8B-B14F-4D97-AF65-F5344CB8AC3E}">
        <p14:creationId xmlns:p14="http://schemas.microsoft.com/office/powerpoint/2010/main" val="1570698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F9289-1EE5-5241-3CA5-8B09B0FE75AA}"/>
              </a:ext>
            </a:extLst>
          </p:cNvPr>
          <p:cNvSpPr>
            <a:spLocks noGrp="1"/>
          </p:cNvSpPr>
          <p:nvPr>
            <p:ph type="ctrTitle"/>
          </p:nvPr>
        </p:nvSpPr>
        <p:spPr>
          <a:xfrm>
            <a:off x="713984" y="872102"/>
            <a:ext cx="8956109" cy="1139869"/>
          </a:xfrm>
        </p:spPr>
        <p:txBody>
          <a:bodyPr/>
          <a:lstStyle/>
          <a:p>
            <a:pPr algn="ctr"/>
            <a:r>
              <a:rPr lang="en-US" sz="44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Relation and normalization</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4400" b="1"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ADF50FC-1C2A-3CB9-A148-7FEE56D29EBE}"/>
              </a:ext>
            </a:extLst>
          </p:cNvPr>
          <p:cNvSpPr>
            <a:spLocks noGrp="1"/>
          </p:cNvSpPr>
          <p:nvPr>
            <p:ph type="subTitle" idx="1"/>
          </p:nvPr>
        </p:nvSpPr>
        <p:spPr>
          <a:xfrm>
            <a:off x="650818" y="2011971"/>
            <a:ext cx="9620250" cy="4260995"/>
          </a:xfrm>
        </p:spPr>
        <p:txBody>
          <a:bodyPr>
            <a:noAutofit/>
          </a:bodyPr>
          <a:lstStyle/>
          <a:p>
            <a:pPr algn="l"/>
            <a:r>
              <a:rPr lang="en-US" sz="2000" kern="100" dirty="0">
                <a:solidFill>
                  <a:schemeClr val="tx1"/>
                </a:solidFill>
                <a:latin typeface="Times New Roman" panose="02020603050405020304" pitchFamily="18" charset="0"/>
                <a:cs typeface="Times New Roman" panose="02020603050405020304" pitchFamily="18" charset="0"/>
              </a:rPr>
              <a:t>ER Diagram</a:t>
            </a:r>
          </a:p>
          <a:p>
            <a:pPr algn="l"/>
            <a:endParaRPr lang="en-US" sz="2000" kern="100" dirty="0">
              <a:solidFill>
                <a:schemeClr val="tx1"/>
              </a:solidFill>
              <a:latin typeface="Times New Roman" panose="02020603050405020304" pitchFamily="18" charset="0"/>
              <a:cs typeface="Times New Roman" panose="02020603050405020304" pitchFamily="18" charset="0"/>
            </a:endParaRPr>
          </a:p>
        </p:txBody>
      </p:sp>
      <p:pic>
        <p:nvPicPr>
          <p:cNvPr id="5" name="Picture 4" descr="Diagram&#10;&#10;Description automatically generated">
            <a:extLst>
              <a:ext uri="{FF2B5EF4-FFF2-40B4-BE49-F238E27FC236}">
                <a16:creationId xmlns:a16="http://schemas.microsoft.com/office/drawing/2014/main" id="{F825FED0-00A5-3A65-8DE4-D9293B7A7864}"/>
              </a:ext>
            </a:extLst>
          </p:cNvPr>
          <p:cNvPicPr>
            <a:picLocks noChangeAspect="1"/>
          </p:cNvPicPr>
          <p:nvPr/>
        </p:nvPicPr>
        <p:blipFill>
          <a:blip r:embed="rId2"/>
          <a:stretch>
            <a:fillRect/>
          </a:stretch>
        </p:blipFill>
        <p:spPr>
          <a:xfrm>
            <a:off x="2389385" y="1722783"/>
            <a:ext cx="6220242" cy="4357606"/>
          </a:xfrm>
          <a:prstGeom prst="rect">
            <a:avLst/>
          </a:prstGeom>
        </p:spPr>
      </p:pic>
    </p:spTree>
    <p:extLst>
      <p:ext uri="{BB962C8B-B14F-4D97-AF65-F5344CB8AC3E}">
        <p14:creationId xmlns:p14="http://schemas.microsoft.com/office/powerpoint/2010/main" val="262882133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{A2DFB38B-0D22-7943-ACB1-9E301D80250E}tf10001060</Template>
  <TotalTime>1539</TotalTime>
  <Words>1265</Words>
  <Application>Microsoft Macintosh PowerPoint</Application>
  <PresentationFormat>Widescreen</PresentationFormat>
  <Paragraphs>127</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Roboto</vt:lpstr>
      <vt:lpstr>Times New Roman</vt:lpstr>
      <vt:lpstr>Trebuchet MS</vt:lpstr>
      <vt:lpstr>Wingdings 3</vt:lpstr>
      <vt:lpstr>Facet</vt:lpstr>
      <vt:lpstr>Model to read XML and create database/ tables for Information</vt:lpstr>
      <vt:lpstr>Introduction</vt:lpstr>
      <vt:lpstr>Abstract</vt:lpstr>
      <vt:lpstr> Languages </vt:lpstr>
      <vt:lpstr> Dependencies, libraries, Modules </vt:lpstr>
      <vt:lpstr> Software/ application used </vt:lpstr>
      <vt:lpstr>Data Set</vt:lpstr>
      <vt:lpstr>Algorithm </vt:lpstr>
      <vt:lpstr>Relation and normalization </vt:lpstr>
      <vt:lpstr>Implementation/ </vt:lpstr>
      <vt:lpstr>Implementation/ </vt:lpstr>
      <vt:lpstr>Implementation/ </vt:lpstr>
      <vt:lpstr>Implementation/ </vt:lpstr>
      <vt:lpstr>Implementation/ </vt:lpstr>
      <vt:lpstr>Implementation/ </vt:lpstr>
      <vt:lpstr>Implementation/ </vt:lpstr>
      <vt:lpstr>Implementation/ </vt:lpstr>
      <vt:lpstr>Implementation/ </vt:lpstr>
      <vt:lpstr>Implementation/ </vt:lpstr>
      <vt:lpstr>        Advantages</vt:lpstr>
      <vt:lpstr>Result   </vt:lpstr>
      <vt:lpstr>Result Analysis  </vt:lpstr>
      <vt:lpstr>Learning Experiences </vt:lpstr>
      <vt:lpstr>Learning Experiences </vt:lpstr>
      <vt:lpstr> Problems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SALU KUMARI</dc:creator>
  <cp:lastModifiedBy>SALU KUMARI</cp:lastModifiedBy>
  <cp:revision>64</cp:revision>
  <dcterms:created xsi:type="dcterms:W3CDTF">2022-12-07T20:36:43Z</dcterms:created>
  <dcterms:modified xsi:type="dcterms:W3CDTF">2023-04-20T18:53:26Z</dcterms:modified>
</cp:coreProperties>
</file>