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204" y="2281833"/>
            <a:ext cx="4887873" cy="366593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37724" y="2006203"/>
            <a:ext cx="7468553" cy="19431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650"/>
              </a:lnSpc>
              <a:buNone/>
            </a:pPr>
            <a:r>
              <a:rPr lang="en-US" sz="612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Introduction to Online Quiz System</a:t>
            </a:r>
            <a:endParaRPr lang="en-US" sz="6120" dirty="0"/>
          </a:p>
        </p:txBody>
      </p:sp>
      <p:sp>
        <p:nvSpPr>
          <p:cNvPr id="7" name="Text 3"/>
          <p:cNvSpPr/>
          <p:nvPr/>
        </p:nvSpPr>
        <p:spPr>
          <a:xfrm>
            <a:off x="837724" y="4308277"/>
            <a:ext cx="7468553" cy="19151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016"/>
              </a:lnSpc>
              <a:buNone/>
            </a:pPr>
            <a:r>
              <a:rPr lang="en-US" sz="1885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online quiz system is a powerful tool that enables educators, trainers, and businesses to create, administer, and analyze interactive quizzes and assessments. With its user-friendly interface and robust features, this system revolutionizes the way knowledge is tested and evaluated in the digital age.</a:t>
            </a:r>
            <a:endParaRPr lang="en-US" sz="1885" dirty="0"/>
          </a:p>
        </p:txBody>
      </p:sp>
      <p:pic>
        <p:nvPicPr>
          <p:cNvPr id="8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837724" y="1911191"/>
            <a:ext cx="8079224" cy="704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544"/>
              </a:lnSpc>
              <a:buNone/>
            </a:pPr>
            <a:r>
              <a:rPr lang="en-US" sz="443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Key Features of the Quiz System</a:t>
            </a:r>
            <a:endParaRPr lang="en-US" sz="4435" dirty="0"/>
          </a:p>
        </p:txBody>
      </p:sp>
      <p:sp>
        <p:nvSpPr>
          <p:cNvPr id="5" name="Text 3"/>
          <p:cNvSpPr/>
          <p:nvPr/>
        </p:nvSpPr>
        <p:spPr>
          <a:xfrm>
            <a:off x="837724" y="3213497"/>
            <a:ext cx="3123128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72"/>
              </a:lnSpc>
              <a:buNone/>
            </a:pPr>
            <a:r>
              <a:rPr lang="en-US" sz="2218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Versatile Question Types</a:t>
            </a:r>
            <a:endParaRPr lang="en-US" sz="2218" dirty="0"/>
          </a:p>
        </p:txBody>
      </p:sp>
      <p:sp>
        <p:nvSpPr>
          <p:cNvPr id="6" name="Text 4"/>
          <p:cNvSpPr/>
          <p:nvPr/>
        </p:nvSpPr>
        <p:spPr>
          <a:xfrm>
            <a:off x="837724" y="3804761"/>
            <a:ext cx="3928586" cy="22981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016"/>
              </a:lnSpc>
              <a:buNone/>
            </a:pPr>
            <a:r>
              <a:rPr lang="en-US" sz="1885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system supports a wide range of question formats, including multiple-choice, true/false, fill-in-the-blank, and more, allowing for comprehensive assessment of learners' knowledge and skills.</a:t>
            </a:r>
            <a:endParaRPr lang="en-US" sz="1885" dirty="0"/>
          </a:p>
        </p:txBody>
      </p:sp>
      <p:sp>
        <p:nvSpPr>
          <p:cNvPr id="7" name="Text 5"/>
          <p:cNvSpPr/>
          <p:nvPr/>
        </p:nvSpPr>
        <p:spPr>
          <a:xfrm>
            <a:off x="5357813" y="3213497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72"/>
              </a:lnSpc>
              <a:buNone/>
            </a:pPr>
            <a:r>
              <a:rPr lang="en-US" sz="2218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Customizable Quizzes</a:t>
            </a:r>
            <a:endParaRPr lang="en-US" sz="2218" dirty="0"/>
          </a:p>
        </p:txBody>
      </p:sp>
      <p:sp>
        <p:nvSpPr>
          <p:cNvPr id="8" name="Text 6"/>
          <p:cNvSpPr/>
          <p:nvPr/>
        </p:nvSpPr>
        <p:spPr>
          <a:xfrm>
            <a:off x="5357813" y="3804761"/>
            <a:ext cx="3928586" cy="19151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016"/>
              </a:lnSpc>
              <a:buNone/>
            </a:pPr>
            <a:r>
              <a:rPr lang="en-US" sz="1885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Users can easily create and customize quizzes, set time limits, and adjust scoring parameters to suit their specific needs and learning objectives.</a:t>
            </a:r>
            <a:endParaRPr lang="en-US" sz="1885" dirty="0"/>
          </a:p>
        </p:txBody>
      </p:sp>
      <p:sp>
        <p:nvSpPr>
          <p:cNvPr id="9" name="Text 7"/>
          <p:cNvSpPr/>
          <p:nvPr/>
        </p:nvSpPr>
        <p:spPr>
          <a:xfrm>
            <a:off x="9877901" y="3213497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72"/>
              </a:lnSpc>
              <a:buNone/>
            </a:pPr>
            <a:r>
              <a:rPr lang="en-US" sz="2218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Instant Feedback</a:t>
            </a:r>
            <a:endParaRPr lang="en-US" sz="2218" dirty="0"/>
          </a:p>
        </p:txBody>
      </p:sp>
      <p:sp>
        <p:nvSpPr>
          <p:cNvPr id="10" name="Text 8"/>
          <p:cNvSpPr/>
          <p:nvPr/>
        </p:nvSpPr>
        <p:spPr>
          <a:xfrm>
            <a:off x="9877901" y="3804761"/>
            <a:ext cx="3928586" cy="19151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016"/>
              </a:lnSpc>
              <a:buNone/>
            </a:pPr>
            <a:r>
              <a:rPr lang="en-US" sz="1885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system provides immediate feedback to learners, allowing them to identify areas for improvement and reinforcing the learning process.</a:t>
            </a:r>
            <a:endParaRPr lang="en-US" sz="1885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" y="2267783"/>
            <a:ext cx="4925378" cy="369403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71855" y="795695"/>
            <a:ext cx="6497241" cy="6599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197"/>
              </a:lnSpc>
              <a:buNone/>
            </a:pPr>
            <a:r>
              <a:rPr lang="en-US" sz="4158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User Registration and Login</a:t>
            </a:r>
            <a:endParaRPr lang="en-US" sz="4158" dirty="0"/>
          </a:p>
        </p:txBody>
      </p:sp>
      <p:sp>
        <p:nvSpPr>
          <p:cNvPr id="7" name="Shape 3"/>
          <p:cNvSpPr/>
          <p:nvPr/>
        </p:nvSpPr>
        <p:spPr>
          <a:xfrm>
            <a:off x="6271855" y="1792248"/>
            <a:ext cx="3674388" cy="3426857"/>
          </a:xfrm>
          <a:prstGeom prst="roundRect">
            <a:avLst>
              <a:gd name="adj" fmla="val 1179"/>
            </a:avLst>
          </a:prstGeom>
          <a:solidFill>
            <a:srgbClr val="2F2B54"/>
          </a:solidFill>
          <a:ln/>
        </p:spPr>
      </p:sp>
      <p:sp>
        <p:nvSpPr>
          <p:cNvPr id="8" name="Text 4"/>
          <p:cNvSpPr/>
          <p:nvPr/>
        </p:nvSpPr>
        <p:spPr>
          <a:xfrm>
            <a:off x="6496169" y="2016562"/>
            <a:ext cx="2640211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99"/>
              </a:lnSpc>
              <a:buNone/>
            </a:pPr>
            <a:r>
              <a:rPr lang="en-US" sz="2079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Secure Authentication</a:t>
            </a:r>
            <a:endParaRPr lang="en-US" sz="2079" dirty="0"/>
          </a:p>
        </p:txBody>
      </p:sp>
      <p:sp>
        <p:nvSpPr>
          <p:cNvPr id="9" name="Text 5"/>
          <p:cNvSpPr/>
          <p:nvPr/>
        </p:nvSpPr>
        <p:spPr>
          <a:xfrm>
            <a:off x="6496169" y="2481143"/>
            <a:ext cx="3225760" cy="25136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27"/>
              </a:lnSpc>
              <a:buNone/>
            </a:pPr>
            <a:r>
              <a:rPr lang="en-US" sz="1767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system ensures the confidentiality and integrity of user data through robust authentication mechanisms, including password-protected accounts and multi-factor authentication options.</a:t>
            </a:r>
            <a:endParaRPr lang="en-US" sz="1767" dirty="0"/>
          </a:p>
        </p:txBody>
      </p:sp>
      <p:sp>
        <p:nvSpPr>
          <p:cNvPr id="10" name="Shape 6"/>
          <p:cNvSpPr/>
          <p:nvPr/>
        </p:nvSpPr>
        <p:spPr>
          <a:xfrm>
            <a:off x="10170557" y="1792248"/>
            <a:ext cx="3674388" cy="3426857"/>
          </a:xfrm>
          <a:prstGeom prst="roundRect">
            <a:avLst>
              <a:gd name="adj" fmla="val 1179"/>
            </a:avLst>
          </a:prstGeom>
          <a:solidFill>
            <a:srgbClr val="2F2B54"/>
          </a:solidFill>
          <a:ln/>
        </p:spPr>
      </p:sp>
      <p:sp>
        <p:nvSpPr>
          <p:cNvPr id="11" name="Text 7"/>
          <p:cNvSpPr/>
          <p:nvPr/>
        </p:nvSpPr>
        <p:spPr>
          <a:xfrm>
            <a:off x="10394871" y="2016562"/>
            <a:ext cx="3225760" cy="6600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99"/>
              </a:lnSpc>
              <a:buNone/>
            </a:pPr>
            <a:r>
              <a:rPr lang="en-US" sz="2079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User Roles and Permissions</a:t>
            </a:r>
            <a:endParaRPr lang="en-US" sz="2079" dirty="0"/>
          </a:p>
        </p:txBody>
      </p:sp>
      <p:sp>
        <p:nvSpPr>
          <p:cNvPr id="12" name="Text 8"/>
          <p:cNvSpPr/>
          <p:nvPr/>
        </p:nvSpPr>
        <p:spPr>
          <a:xfrm>
            <a:off x="10394871" y="2811185"/>
            <a:ext cx="3225760" cy="21545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27"/>
              </a:lnSpc>
              <a:buNone/>
            </a:pPr>
            <a:r>
              <a:rPr lang="en-US" sz="1767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system supports different user roles, such as administrators, instructors, and learners, with tailored access and permissions to manage quizzes and user data.</a:t>
            </a:r>
            <a:endParaRPr lang="en-US" sz="1767" dirty="0"/>
          </a:p>
        </p:txBody>
      </p:sp>
      <p:sp>
        <p:nvSpPr>
          <p:cNvPr id="13" name="Shape 9"/>
          <p:cNvSpPr/>
          <p:nvPr/>
        </p:nvSpPr>
        <p:spPr>
          <a:xfrm>
            <a:off x="6271855" y="5443418"/>
            <a:ext cx="7573089" cy="1990487"/>
          </a:xfrm>
          <a:prstGeom prst="roundRect">
            <a:avLst>
              <a:gd name="adj" fmla="val 2029"/>
            </a:avLst>
          </a:prstGeom>
          <a:solidFill>
            <a:srgbClr val="2F2B54"/>
          </a:solidFill>
          <a:ln/>
        </p:spPr>
      </p:sp>
      <p:sp>
        <p:nvSpPr>
          <p:cNvPr id="14" name="Text 10"/>
          <p:cNvSpPr/>
          <p:nvPr/>
        </p:nvSpPr>
        <p:spPr>
          <a:xfrm>
            <a:off x="6496169" y="5667732"/>
            <a:ext cx="2640211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99"/>
              </a:lnSpc>
              <a:buNone/>
            </a:pPr>
            <a:r>
              <a:rPr lang="en-US" sz="2079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User Dashboard</a:t>
            </a:r>
            <a:endParaRPr lang="en-US" sz="2079" dirty="0"/>
          </a:p>
        </p:txBody>
      </p:sp>
      <p:sp>
        <p:nvSpPr>
          <p:cNvPr id="15" name="Text 11"/>
          <p:cNvSpPr/>
          <p:nvPr/>
        </p:nvSpPr>
        <p:spPr>
          <a:xfrm>
            <a:off x="6496169" y="6132314"/>
            <a:ext cx="7124462" cy="10772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27"/>
              </a:lnSpc>
              <a:buNone/>
            </a:pPr>
            <a:r>
              <a:rPr lang="en-US" sz="1767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intuitive user dashboard provides a centralized hub for users to access their quizzes, review progress, and track their performance over time.</a:t>
            </a:r>
            <a:endParaRPr lang="en-US" sz="1767" dirty="0"/>
          </a:p>
        </p:txBody>
      </p:sp>
      <p:pic>
        <p:nvPicPr>
          <p:cNvPr id="16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260" y="3101340"/>
            <a:ext cx="3611880" cy="20269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68179" y="1265158"/>
            <a:ext cx="6319838" cy="5614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422"/>
              </a:lnSpc>
              <a:buNone/>
            </a:pPr>
            <a:r>
              <a:rPr lang="en-US" sz="3538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Quiz Creation and Management</a:t>
            </a:r>
            <a:endParaRPr lang="en-US" sz="3538" dirty="0"/>
          </a:p>
        </p:txBody>
      </p:sp>
      <p:sp>
        <p:nvSpPr>
          <p:cNvPr id="7" name="Shape 3"/>
          <p:cNvSpPr/>
          <p:nvPr/>
        </p:nvSpPr>
        <p:spPr>
          <a:xfrm>
            <a:off x="739735" y="2327791"/>
            <a:ext cx="429578" cy="429578"/>
          </a:xfrm>
          <a:prstGeom prst="roundRect">
            <a:avLst>
              <a:gd name="adj" fmla="val 8001"/>
            </a:avLst>
          </a:prstGeom>
          <a:solidFill>
            <a:srgbClr val="2F2B54"/>
          </a:solidFill>
          <a:ln/>
        </p:spPr>
      </p:sp>
      <p:sp>
        <p:nvSpPr>
          <p:cNvPr id="8" name="Text 4"/>
          <p:cNvSpPr/>
          <p:nvPr/>
        </p:nvSpPr>
        <p:spPr>
          <a:xfrm>
            <a:off x="911543" y="2407801"/>
            <a:ext cx="85963" cy="2695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123"/>
              </a:lnSpc>
              <a:buNone/>
            </a:pPr>
            <a:r>
              <a:rPr lang="en-US" sz="2123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123" dirty="0"/>
          </a:p>
        </p:txBody>
      </p:sp>
      <p:sp>
        <p:nvSpPr>
          <p:cNvPr id="9" name="Text 5"/>
          <p:cNvSpPr/>
          <p:nvPr/>
        </p:nvSpPr>
        <p:spPr>
          <a:xfrm>
            <a:off x="2004655" y="2303859"/>
            <a:ext cx="2246233" cy="280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11"/>
              </a:lnSpc>
              <a:buNone/>
            </a:pPr>
            <a:r>
              <a:rPr lang="en-US" sz="1769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Question Bank</a:t>
            </a:r>
            <a:endParaRPr lang="en-US" sz="1769" dirty="0"/>
          </a:p>
        </p:txBody>
      </p:sp>
      <p:sp>
        <p:nvSpPr>
          <p:cNvPr id="10" name="Text 6"/>
          <p:cNvSpPr/>
          <p:nvPr/>
        </p:nvSpPr>
        <p:spPr>
          <a:xfrm>
            <a:off x="2004655" y="2699147"/>
            <a:ext cx="6471166" cy="6110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06"/>
              </a:lnSpc>
              <a:buNone/>
            </a:pPr>
            <a:r>
              <a:rPr lang="en-US" sz="1503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system allows instructors to build a comprehensive question bank, categorizing questions by topic, difficulty level, and learning objectives.</a:t>
            </a:r>
            <a:endParaRPr lang="en-US" sz="1503" dirty="0"/>
          </a:p>
        </p:txBody>
      </p:sp>
      <p:sp>
        <p:nvSpPr>
          <p:cNvPr id="11" name="Shape 7"/>
          <p:cNvSpPr/>
          <p:nvPr/>
        </p:nvSpPr>
        <p:spPr>
          <a:xfrm>
            <a:off x="739735" y="3906679"/>
            <a:ext cx="429578" cy="429578"/>
          </a:xfrm>
          <a:prstGeom prst="roundRect">
            <a:avLst>
              <a:gd name="adj" fmla="val 8001"/>
            </a:avLst>
          </a:prstGeom>
          <a:solidFill>
            <a:srgbClr val="2F2B54"/>
          </a:solidFill>
          <a:ln/>
        </p:spPr>
      </p:sp>
      <p:sp>
        <p:nvSpPr>
          <p:cNvPr id="12" name="Text 8"/>
          <p:cNvSpPr/>
          <p:nvPr/>
        </p:nvSpPr>
        <p:spPr>
          <a:xfrm>
            <a:off x="885944" y="3986689"/>
            <a:ext cx="137160" cy="2695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123"/>
              </a:lnSpc>
              <a:buNone/>
            </a:pPr>
            <a:r>
              <a:rPr lang="en-US" sz="2123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123" dirty="0"/>
          </a:p>
        </p:txBody>
      </p:sp>
      <p:sp>
        <p:nvSpPr>
          <p:cNvPr id="13" name="Text 9"/>
          <p:cNvSpPr/>
          <p:nvPr/>
        </p:nvSpPr>
        <p:spPr>
          <a:xfrm>
            <a:off x="2004655" y="3882747"/>
            <a:ext cx="2246233" cy="280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11"/>
              </a:lnSpc>
              <a:buNone/>
            </a:pPr>
            <a:r>
              <a:rPr lang="en-US" sz="1769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Quiz Builder</a:t>
            </a:r>
            <a:endParaRPr lang="en-US" sz="1769" dirty="0"/>
          </a:p>
        </p:txBody>
      </p:sp>
      <p:sp>
        <p:nvSpPr>
          <p:cNvPr id="14" name="Text 10"/>
          <p:cNvSpPr/>
          <p:nvPr/>
        </p:nvSpPr>
        <p:spPr>
          <a:xfrm>
            <a:off x="2004655" y="4278035"/>
            <a:ext cx="6471166" cy="9165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06"/>
              </a:lnSpc>
              <a:buNone/>
            </a:pPr>
            <a:r>
              <a:rPr lang="en-US" sz="1503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user-friendly quiz builder enables instructors to easily select questions from the bank, arrange them in a desired order, and customize the quiz settings.</a:t>
            </a:r>
            <a:endParaRPr lang="en-US" sz="1503" dirty="0"/>
          </a:p>
        </p:txBody>
      </p:sp>
      <p:sp>
        <p:nvSpPr>
          <p:cNvPr id="15" name="Shape 11"/>
          <p:cNvSpPr/>
          <p:nvPr/>
        </p:nvSpPr>
        <p:spPr>
          <a:xfrm>
            <a:off x="739735" y="5791081"/>
            <a:ext cx="429578" cy="429578"/>
          </a:xfrm>
          <a:prstGeom prst="roundRect">
            <a:avLst>
              <a:gd name="adj" fmla="val 8001"/>
            </a:avLst>
          </a:prstGeom>
          <a:solidFill>
            <a:srgbClr val="2F2B54"/>
          </a:solidFill>
          <a:ln/>
        </p:spPr>
      </p:sp>
      <p:sp>
        <p:nvSpPr>
          <p:cNvPr id="16" name="Text 12"/>
          <p:cNvSpPr/>
          <p:nvPr/>
        </p:nvSpPr>
        <p:spPr>
          <a:xfrm>
            <a:off x="884515" y="5871091"/>
            <a:ext cx="139898" cy="2695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123"/>
              </a:lnSpc>
              <a:buNone/>
            </a:pPr>
            <a:r>
              <a:rPr lang="en-US" sz="2123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123" dirty="0"/>
          </a:p>
        </p:txBody>
      </p:sp>
      <p:sp>
        <p:nvSpPr>
          <p:cNvPr id="17" name="Text 13"/>
          <p:cNvSpPr/>
          <p:nvPr/>
        </p:nvSpPr>
        <p:spPr>
          <a:xfrm>
            <a:off x="2004655" y="5767149"/>
            <a:ext cx="2246233" cy="280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11"/>
              </a:lnSpc>
              <a:buNone/>
            </a:pPr>
            <a:r>
              <a:rPr lang="en-US" sz="1769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Quiz Publishing</a:t>
            </a:r>
            <a:endParaRPr lang="en-US" sz="1769" dirty="0"/>
          </a:p>
        </p:txBody>
      </p:sp>
      <p:sp>
        <p:nvSpPr>
          <p:cNvPr id="18" name="Text 14"/>
          <p:cNvSpPr/>
          <p:nvPr/>
        </p:nvSpPr>
        <p:spPr>
          <a:xfrm>
            <a:off x="2004655" y="6162437"/>
            <a:ext cx="6471166" cy="6110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06"/>
              </a:lnSpc>
              <a:buNone/>
            </a:pPr>
            <a:r>
              <a:rPr lang="en-US" sz="1503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Once the quiz is created, instructors can publish it, setting availability windows and access permissions for learners to take the assessment.</a:t>
            </a:r>
            <a:endParaRPr lang="en-US" sz="1503" dirty="0"/>
          </a:p>
        </p:txBody>
      </p:sp>
      <p:pic>
        <p:nvPicPr>
          <p:cNvPr id="19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509" y="1952744"/>
            <a:ext cx="4965263" cy="432399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29615" y="1213961"/>
            <a:ext cx="7673578" cy="6131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828"/>
              </a:lnSpc>
              <a:buNone/>
            </a:pPr>
            <a:r>
              <a:rPr lang="en-US" sz="3863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Question Bank and Question Types</a:t>
            </a:r>
            <a:endParaRPr lang="en-US" sz="3863" dirty="0"/>
          </a:p>
        </p:txBody>
      </p:sp>
      <p:sp>
        <p:nvSpPr>
          <p:cNvPr id="7" name="Shape 3"/>
          <p:cNvSpPr/>
          <p:nvPr/>
        </p:nvSpPr>
        <p:spPr>
          <a:xfrm>
            <a:off x="729615" y="2374344"/>
            <a:ext cx="469106" cy="469106"/>
          </a:xfrm>
          <a:prstGeom prst="roundRect">
            <a:avLst>
              <a:gd name="adj" fmla="val 8000"/>
            </a:avLst>
          </a:prstGeom>
          <a:solidFill>
            <a:srgbClr val="2F2B54"/>
          </a:solidFill>
          <a:ln/>
        </p:spPr>
      </p:sp>
      <p:sp>
        <p:nvSpPr>
          <p:cNvPr id="8" name="Text 4"/>
          <p:cNvSpPr/>
          <p:nvPr/>
        </p:nvSpPr>
        <p:spPr>
          <a:xfrm>
            <a:off x="917138" y="2461736"/>
            <a:ext cx="93940" cy="2943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18"/>
              </a:lnSpc>
              <a:buNone/>
            </a:pPr>
            <a:r>
              <a:rPr lang="en-US" sz="2318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318" dirty="0"/>
          </a:p>
        </p:txBody>
      </p:sp>
      <p:sp>
        <p:nvSpPr>
          <p:cNvPr id="9" name="Text 5"/>
          <p:cNvSpPr/>
          <p:nvPr/>
        </p:nvSpPr>
        <p:spPr>
          <a:xfrm>
            <a:off x="1407200" y="2374344"/>
            <a:ext cx="2452807" cy="3065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14"/>
              </a:lnSpc>
              <a:buNone/>
            </a:pPr>
            <a:r>
              <a:rPr lang="en-US" sz="1931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Multiple Choice</a:t>
            </a:r>
            <a:endParaRPr lang="en-US" sz="1931" dirty="0"/>
          </a:p>
        </p:txBody>
      </p:sp>
      <p:sp>
        <p:nvSpPr>
          <p:cNvPr id="10" name="Text 6"/>
          <p:cNvSpPr/>
          <p:nvPr/>
        </p:nvSpPr>
        <p:spPr>
          <a:xfrm>
            <a:off x="1407200" y="2805946"/>
            <a:ext cx="3060621" cy="13339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7"/>
              </a:lnSpc>
              <a:buNone/>
            </a:pPr>
            <a:r>
              <a:rPr lang="en-US" sz="1642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Assess learners' understanding of concepts through multiple-choice questions with single or multiple correct answers.</a:t>
            </a:r>
            <a:endParaRPr lang="en-US" sz="1642" dirty="0"/>
          </a:p>
        </p:txBody>
      </p:sp>
      <p:sp>
        <p:nvSpPr>
          <p:cNvPr id="11" name="Shape 7"/>
          <p:cNvSpPr/>
          <p:nvPr/>
        </p:nvSpPr>
        <p:spPr>
          <a:xfrm>
            <a:off x="4676299" y="2374344"/>
            <a:ext cx="469106" cy="469106"/>
          </a:xfrm>
          <a:prstGeom prst="roundRect">
            <a:avLst>
              <a:gd name="adj" fmla="val 8000"/>
            </a:avLst>
          </a:prstGeom>
          <a:solidFill>
            <a:srgbClr val="2F2B54"/>
          </a:solidFill>
          <a:ln/>
        </p:spPr>
      </p:sp>
      <p:sp>
        <p:nvSpPr>
          <p:cNvPr id="12" name="Text 8"/>
          <p:cNvSpPr/>
          <p:nvPr/>
        </p:nvSpPr>
        <p:spPr>
          <a:xfrm>
            <a:off x="4835962" y="2461736"/>
            <a:ext cx="149781" cy="2943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18"/>
              </a:lnSpc>
              <a:buNone/>
            </a:pPr>
            <a:r>
              <a:rPr lang="en-US" sz="2318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318" dirty="0"/>
          </a:p>
        </p:txBody>
      </p:sp>
      <p:sp>
        <p:nvSpPr>
          <p:cNvPr id="13" name="Text 9"/>
          <p:cNvSpPr/>
          <p:nvPr/>
        </p:nvSpPr>
        <p:spPr>
          <a:xfrm>
            <a:off x="5353883" y="2374344"/>
            <a:ext cx="2452807" cy="3065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14"/>
              </a:lnSpc>
              <a:buNone/>
            </a:pPr>
            <a:r>
              <a:rPr lang="en-US" sz="1931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True/False</a:t>
            </a:r>
            <a:endParaRPr lang="en-US" sz="1931" dirty="0"/>
          </a:p>
        </p:txBody>
      </p:sp>
      <p:sp>
        <p:nvSpPr>
          <p:cNvPr id="14" name="Text 10"/>
          <p:cNvSpPr/>
          <p:nvPr/>
        </p:nvSpPr>
        <p:spPr>
          <a:xfrm>
            <a:off x="5353883" y="2805946"/>
            <a:ext cx="3060621" cy="16674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7"/>
              </a:lnSpc>
              <a:buNone/>
            </a:pPr>
            <a:r>
              <a:rPr lang="en-US" sz="1642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Quickly test learners' knowledge of factual information with straightforward true or false questions.</a:t>
            </a:r>
            <a:endParaRPr lang="en-US" sz="1642" dirty="0"/>
          </a:p>
        </p:txBody>
      </p:sp>
      <p:sp>
        <p:nvSpPr>
          <p:cNvPr id="15" name="Shape 11"/>
          <p:cNvSpPr/>
          <p:nvPr/>
        </p:nvSpPr>
        <p:spPr>
          <a:xfrm>
            <a:off x="729615" y="4916448"/>
            <a:ext cx="469106" cy="469106"/>
          </a:xfrm>
          <a:prstGeom prst="roundRect">
            <a:avLst>
              <a:gd name="adj" fmla="val 8000"/>
            </a:avLst>
          </a:prstGeom>
          <a:solidFill>
            <a:srgbClr val="2F2B54"/>
          </a:solidFill>
          <a:ln/>
        </p:spPr>
      </p:sp>
      <p:sp>
        <p:nvSpPr>
          <p:cNvPr id="16" name="Text 12"/>
          <p:cNvSpPr/>
          <p:nvPr/>
        </p:nvSpPr>
        <p:spPr>
          <a:xfrm>
            <a:off x="887730" y="5003840"/>
            <a:ext cx="152757" cy="2943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18"/>
              </a:lnSpc>
              <a:buNone/>
            </a:pPr>
            <a:r>
              <a:rPr lang="en-US" sz="2318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318" dirty="0"/>
          </a:p>
        </p:txBody>
      </p:sp>
      <p:sp>
        <p:nvSpPr>
          <p:cNvPr id="17" name="Text 13"/>
          <p:cNvSpPr/>
          <p:nvPr/>
        </p:nvSpPr>
        <p:spPr>
          <a:xfrm>
            <a:off x="1407200" y="4916448"/>
            <a:ext cx="2452807" cy="3065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14"/>
              </a:lnSpc>
              <a:buNone/>
            </a:pPr>
            <a:r>
              <a:rPr lang="en-US" sz="1931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Fill-in-the-Blank</a:t>
            </a:r>
            <a:endParaRPr lang="en-US" sz="1931" dirty="0"/>
          </a:p>
        </p:txBody>
      </p:sp>
      <p:sp>
        <p:nvSpPr>
          <p:cNvPr id="18" name="Text 14"/>
          <p:cNvSpPr/>
          <p:nvPr/>
        </p:nvSpPr>
        <p:spPr>
          <a:xfrm>
            <a:off x="1407200" y="5348049"/>
            <a:ext cx="3060621" cy="16674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7"/>
              </a:lnSpc>
              <a:buNone/>
            </a:pPr>
            <a:r>
              <a:rPr lang="en-US" sz="1642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Challenge learners to recall and apply key information by completing sentences or phrases with the correct missing words.</a:t>
            </a:r>
            <a:endParaRPr lang="en-US" sz="1642" dirty="0"/>
          </a:p>
        </p:txBody>
      </p:sp>
      <p:sp>
        <p:nvSpPr>
          <p:cNvPr id="19" name="Shape 15"/>
          <p:cNvSpPr/>
          <p:nvPr/>
        </p:nvSpPr>
        <p:spPr>
          <a:xfrm>
            <a:off x="4676299" y="4916448"/>
            <a:ext cx="469106" cy="469106"/>
          </a:xfrm>
          <a:prstGeom prst="roundRect">
            <a:avLst>
              <a:gd name="adj" fmla="val 8000"/>
            </a:avLst>
          </a:prstGeom>
          <a:solidFill>
            <a:srgbClr val="2F2B54"/>
          </a:solidFill>
          <a:ln/>
        </p:spPr>
      </p:sp>
      <p:sp>
        <p:nvSpPr>
          <p:cNvPr id="20" name="Text 16"/>
          <p:cNvSpPr/>
          <p:nvPr/>
        </p:nvSpPr>
        <p:spPr>
          <a:xfrm>
            <a:off x="4830961" y="5003840"/>
            <a:ext cx="159782" cy="2943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18"/>
              </a:lnSpc>
              <a:buNone/>
            </a:pPr>
            <a:r>
              <a:rPr lang="en-US" sz="2318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lang="en-US" sz="2318" dirty="0"/>
          </a:p>
        </p:txBody>
      </p:sp>
      <p:sp>
        <p:nvSpPr>
          <p:cNvPr id="21" name="Text 17"/>
          <p:cNvSpPr/>
          <p:nvPr/>
        </p:nvSpPr>
        <p:spPr>
          <a:xfrm>
            <a:off x="5353883" y="4916448"/>
            <a:ext cx="2452807" cy="3065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14"/>
              </a:lnSpc>
              <a:buNone/>
            </a:pPr>
            <a:r>
              <a:rPr lang="en-US" sz="1931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Short Answer</a:t>
            </a:r>
            <a:endParaRPr lang="en-US" sz="1931" dirty="0"/>
          </a:p>
        </p:txBody>
      </p:sp>
      <p:sp>
        <p:nvSpPr>
          <p:cNvPr id="22" name="Text 18"/>
          <p:cNvSpPr/>
          <p:nvPr/>
        </p:nvSpPr>
        <p:spPr>
          <a:xfrm>
            <a:off x="5353883" y="5348049"/>
            <a:ext cx="3060621" cy="16674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7"/>
              </a:lnSpc>
              <a:buNone/>
            </a:pPr>
            <a:r>
              <a:rPr lang="en-US" sz="1642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Allow learners to demonstrate their understanding through open-ended responses that require more in-depth explanations.</a:t>
            </a:r>
            <a:endParaRPr lang="en-US" sz="1642" dirty="0"/>
          </a:p>
        </p:txBody>
      </p:sp>
      <p:pic>
        <p:nvPicPr>
          <p:cNvPr id="23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53257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10483" y="3252549"/>
            <a:ext cx="7280196" cy="5959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692"/>
              </a:lnSpc>
              <a:buNone/>
            </a:pPr>
            <a:r>
              <a:rPr lang="en-US" sz="375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Quiz Scheduling and Timed Exams</a:t>
            </a:r>
            <a:endParaRPr lang="en-US" sz="3754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83" y="4152305"/>
            <a:ext cx="4203144" cy="81033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13009" y="5266492"/>
            <a:ext cx="2383631" cy="2978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46"/>
              </a:lnSpc>
              <a:buNone/>
            </a:pPr>
            <a:r>
              <a:rPr lang="en-US" sz="1877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Scheduling Options</a:t>
            </a:r>
            <a:endParaRPr lang="en-US" sz="1877" dirty="0"/>
          </a:p>
        </p:txBody>
      </p:sp>
      <p:sp>
        <p:nvSpPr>
          <p:cNvPr id="8" name="Text 4"/>
          <p:cNvSpPr/>
          <p:nvPr/>
        </p:nvSpPr>
        <p:spPr>
          <a:xfrm>
            <a:off x="1213009" y="5685949"/>
            <a:ext cx="3798094" cy="16210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53"/>
              </a:lnSpc>
              <a:buNone/>
            </a:pPr>
            <a:r>
              <a:rPr lang="en-US" sz="1595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system offers flexible scheduling options, enabling instructors to set specific availability windows and deadlines for learners to complete the quiz.</a:t>
            </a:r>
            <a:endParaRPr lang="en-US" sz="1595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628" y="4152305"/>
            <a:ext cx="4203144" cy="81033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416153" y="5266492"/>
            <a:ext cx="2383631" cy="2978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46"/>
              </a:lnSpc>
              <a:buNone/>
            </a:pPr>
            <a:r>
              <a:rPr lang="en-US" sz="1877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Timed Assessments</a:t>
            </a:r>
            <a:endParaRPr lang="en-US" sz="1877" dirty="0"/>
          </a:p>
        </p:txBody>
      </p:sp>
      <p:sp>
        <p:nvSpPr>
          <p:cNvPr id="11" name="Text 6"/>
          <p:cNvSpPr/>
          <p:nvPr/>
        </p:nvSpPr>
        <p:spPr>
          <a:xfrm>
            <a:off x="5416153" y="5685949"/>
            <a:ext cx="3798094" cy="16210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53"/>
              </a:lnSpc>
              <a:buNone/>
            </a:pPr>
            <a:r>
              <a:rPr lang="en-US" sz="1595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For high-stakes exams, the system can be configured to enforce time limits, ensuring learners demonstrate their knowledge within a controlled timeframe.</a:t>
            </a:r>
            <a:endParaRPr lang="en-US" sz="1595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6772" y="4152305"/>
            <a:ext cx="4203144" cy="810339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619298" y="5266492"/>
            <a:ext cx="2383631" cy="2978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46"/>
              </a:lnSpc>
              <a:buNone/>
            </a:pPr>
            <a:r>
              <a:rPr lang="en-US" sz="1877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Automated Grading</a:t>
            </a:r>
            <a:endParaRPr lang="en-US" sz="1877" dirty="0"/>
          </a:p>
        </p:txBody>
      </p:sp>
      <p:sp>
        <p:nvSpPr>
          <p:cNvPr id="14" name="Text 8"/>
          <p:cNvSpPr/>
          <p:nvPr/>
        </p:nvSpPr>
        <p:spPr>
          <a:xfrm>
            <a:off x="9619298" y="5685949"/>
            <a:ext cx="3798094" cy="16210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53"/>
              </a:lnSpc>
              <a:buNone/>
            </a:pPr>
            <a:r>
              <a:rPr lang="en-US" sz="1595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system's automated grading features provide instant feedback to learners, while also generating detailed reports for instructors to review performance.</a:t>
            </a:r>
            <a:endParaRPr lang="en-US" sz="1595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9" y="2831425"/>
            <a:ext cx="5049083" cy="256663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98500" y="901065"/>
            <a:ext cx="4440793" cy="5144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051"/>
              </a:lnSpc>
              <a:buNone/>
            </a:pPr>
            <a:r>
              <a:rPr lang="en-US" sz="3241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Reporting and Analytics</a:t>
            </a:r>
            <a:endParaRPr lang="en-US" sz="3241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500" y="1677829"/>
            <a:ext cx="437198" cy="43719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098500" y="2289929"/>
            <a:ext cx="2057876" cy="2571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025"/>
              </a:lnSpc>
              <a:buNone/>
            </a:pPr>
            <a:r>
              <a:rPr lang="en-US" sz="162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Performance Tracking</a:t>
            </a:r>
            <a:endParaRPr lang="en-US" sz="1620" dirty="0"/>
          </a:p>
        </p:txBody>
      </p:sp>
      <p:sp>
        <p:nvSpPr>
          <p:cNvPr id="9" name="Text 4"/>
          <p:cNvSpPr/>
          <p:nvPr/>
        </p:nvSpPr>
        <p:spPr>
          <a:xfrm>
            <a:off x="6098500" y="2651998"/>
            <a:ext cx="7919799" cy="5595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04"/>
              </a:lnSpc>
              <a:buNone/>
            </a:pPr>
            <a:r>
              <a:rPr lang="en-US" sz="1377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Comprehensive reporting and analytics tools allow instructors to monitor learners' progress, identify areas for improvement, and make data-driven decisions.</a:t>
            </a:r>
            <a:endParaRPr lang="en-US" sz="1377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500" y="3736300"/>
            <a:ext cx="437198" cy="43719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098500" y="4348401"/>
            <a:ext cx="2057876" cy="2571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025"/>
              </a:lnSpc>
              <a:buNone/>
            </a:pPr>
            <a:r>
              <a:rPr lang="en-US" sz="162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Leaderboards</a:t>
            </a:r>
            <a:endParaRPr lang="en-US" sz="1620" dirty="0"/>
          </a:p>
        </p:txBody>
      </p:sp>
      <p:sp>
        <p:nvSpPr>
          <p:cNvPr id="12" name="Text 6"/>
          <p:cNvSpPr/>
          <p:nvPr/>
        </p:nvSpPr>
        <p:spPr>
          <a:xfrm>
            <a:off x="6098500" y="4710470"/>
            <a:ext cx="7919799" cy="5595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04"/>
              </a:lnSpc>
              <a:buNone/>
            </a:pPr>
            <a:r>
              <a:rPr lang="en-US" sz="1377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system can display leaderboards and competition-based features, fostering a spirit of friendly competition and engagement among learners.</a:t>
            </a:r>
            <a:endParaRPr lang="en-US" sz="1377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8500" y="5794772"/>
            <a:ext cx="437198" cy="43719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098500" y="6406872"/>
            <a:ext cx="2057876" cy="2571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025"/>
              </a:lnSpc>
              <a:buNone/>
            </a:pPr>
            <a:r>
              <a:rPr lang="en-US" sz="162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Certificates</a:t>
            </a:r>
            <a:endParaRPr lang="en-US" sz="1620" dirty="0"/>
          </a:p>
        </p:txBody>
      </p:sp>
      <p:sp>
        <p:nvSpPr>
          <p:cNvPr id="15" name="Text 8"/>
          <p:cNvSpPr/>
          <p:nvPr/>
        </p:nvSpPr>
        <p:spPr>
          <a:xfrm>
            <a:off x="6098500" y="6768941"/>
            <a:ext cx="7919799" cy="5595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04"/>
              </a:lnSpc>
              <a:buNone/>
            </a:pPr>
            <a:r>
              <a:rPr lang="en-US" sz="1377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Learners can be awarded certificates upon successful completion of quizzes, providing a sense of achievement and recognition for their efforts.</a:t>
            </a:r>
            <a:endParaRPr lang="en-US" sz="1377" dirty="0"/>
          </a:p>
        </p:txBody>
      </p:sp>
      <p:pic>
        <p:nvPicPr>
          <p:cNvPr id="16" name="Image 5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31" y="2845832"/>
            <a:ext cx="5067419" cy="253793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72783" y="1508879"/>
            <a:ext cx="6633091" cy="4926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881"/>
              </a:lnSpc>
              <a:buNone/>
            </a:pPr>
            <a:r>
              <a:rPr lang="en-US" sz="3105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Conclusion and Future Enhancements</a:t>
            </a:r>
            <a:endParaRPr lang="en-US" sz="3105" dirty="0"/>
          </a:p>
        </p:txBody>
      </p:sp>
      <p:sp>
        <p:nvSpPr>
          <p:cNvPr id="7" name="Shape 3"/>
          <p:cNvSpPr/>
          <p:nvPr/>
        </p:nvSpPr>
        <p:spPr>
          <a:xfrm>
            <a:off x="6072783" y="2252901"/>
            <a:ext cx="7971234" cy="4467820"/>
          </a:xfrm>
          <a:prstGeom prst="roundRect">
            <a:avLst>
              <a:gd name="adj" fmla="val 675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8" name="Shape 4"/>
          <p:cNvSpPr/>
          <p:nvPr/>
        </p:nvSpPr>
        <p:spPr>
          <a:xfrm>
            <a:off x="6080403" y="2260521"/>
            <a:ext cx="7955994" cy="236029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5"/>
          <p:cNvSpPr/>
          <p:nvPr/>
        </p:nvSpPr>
        <p:spPr>
          <a:xfrm>
            <a:off x="6247924" y="2368629"/>
            <a:ext cx="3639145" cy="2680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111"/>
              </a:lnSpc>
              <a:buNone/>
            </a:pPr>
            <a:r>
              <a:rPr lang="en-US" sz="131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Conclusion</a:t>
            </a:r>
            <a:endParaRPr lang="en-US" sz="1319" dirty="0"/>
          </a:p>
        </p:txBody>
      </p:sp>
      <p:sp>
        <p:nvSpPr>
          <p:cNvPr id="10" name="Text 6"/>
          <p:cNvSpPr/>
          <p:nvPr/>
        </p:nvSpPr>
        <p:spPr>
          <a:xfrm>
            <a:off x="10229731" y="2368629"/>
            <a:ext cx="3639145" cy="21440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111"/>
              </a:lnSpc>
              <a:buNone/>
            </a:pPr>
            <a:r>
              <a:rPr lang="en-US" sz="131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online quiz system offers a comprehensive and user-friendly platform for creating, administering, and analyzing interactive assessments. Its robust features and customization capabilities make it a valuable tool for educators, trainers, and businesses to enhance the learning experience and evaluate learners' knowledge effectively.</a:t>
            </a:r>
            <a:endParaRPr lang="en-US" sz="1319" dirty="0"/>
          </a:p>
        </p:txBody>
      </p:sp>
      <p:sp>
        <p:nvSpPr>
          <p:cNvPr id="11" name="Shape 7"/>
          <p:cNvSpPr/>
          <p:nvPr/>
        </p:nvSpPr>
        <p:spPr>
          <a:xfrm>
            <a:off x="6080403" y="4620816"/>
            <a:ext cx="7955994" cy="209228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8"/>
          <p:cNvSpPr/>
          <p:nvPr/>
        </p:nvSpPr>
        <p:spPr>
          <a:xfrm>
            <a:off x="6247924" y="4728924"/>
            <a:ext cx="3639145" cy="2680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111"/>
              </a:lnSpc>
              <a:buNone/>
            </a:pPr>
            <a:r>
              <a:rPr lang="en-US" sz="131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Future Enhancements</a:t>
            </a:r>
            <a:endParaRPr lang="en-US" sz="1319" dirty="0"/>
          </a:p>
        </p:txBody>
      </p:sp>
      <p:sp>
        <p:nvSpPr>
          <p:cNvPr id="13" name="Text 9"/>
          <p:cNvSpPr/>
          <p:nvPr/>
        </p:nvSpPr>
        <p:spPr>
          <a:xfrm>
            <a:off x="10229731" y="4728924"/>
            <a:ext cx="3639145" cy="18760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111"/>
              </a:lnSpc>
              <a:buNone/>
            </a:pPr>
            <a:r>
              <a:rPr lang="en-US" sz="131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Potential future enhancements may include integration with learning management systems (LMS), mobile-responsive design, advanced analytics and reporting features, and the ability to incorporate multimedia content within quizzes to further engage learners.</a:t>
            </a:r>
            <a:endParaRPr lang="en-US" sz="1319" dirty="0"/>
          </a:p>
        </p:txBody>
      </p:sp>
      <p:pic>
        <p:nvPicPr>
          <p:cNvPr id="14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2024-07-29T03:10:58Z</dcterms:created>
  <dcterms:modified xsi:type="dcterms:W3CDTF">2024-07-29T03:10:58Z</dcterms:modified>
</cp:coreProperties>
</file>