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75" r:id="rId5"/>
    <p:sldId id="365" r:id="rId6"/>
    <p:sldId id="377" r:id="rId7"/>
    <p:sldId id="361" r:id="rId8"/>
    <p:sldId id="378" r:id="rId9"/>
    <p:sldId id="380" r:id="rId10"/>
    <p:sldId id="379" r:id="rId11"/>
    <p:sldId id="381" r:id="rId12"/>
    <p:sldId id="382" r:id="rId13"/>
    <p:sldId id="354" r:id="rId14"/>
    <p:sldId id="373" r:id="rId15"/>
    <p:sldId id="372" r:id="rId16"/>
    <p:sldId id="374" r:id="rId17"/>
    <p:sldId id="383" r:id="rId18"/>
    <p:sldId id="3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B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226" autoAdjust="0"/>
  </p:normalViewPr>
  <p:slideViewPr>
    <p:cSldViewPr snapToGrid="0">
      <p:cViewPr varScale="1">
        <p:scale>
          <a:sx n="95" d="100"/>
          <a:sy n="95" d="100"/>
        </p:scale>
        <p:origin x="206"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3F2E0C-A842-4AFF-A732-D2C9FBD45AAF}"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A728698A-A914-4652-B63B-57EF6DD71C9F}">
      <dgm:prSet/>
      <dgm:spPr/>
      <dgm:t>
        <a:bodyPr/>
        <a:lstStyle/>
        <a:p>
          <a:r>
            <a:rPr lang="en-US"/>
            <a:t>To facilitate analysis, the JSON data was </a:t>
          </a:r>
          <a:r>
            <a:rPr lang="en-US" b="1"/>
            <a:t>converted</a:t>
          </a:r>
          <a:r>
            <a:rPr lang="en-US"/>
            <a:t> into a structured CSV format. The conversion process involved using the </a:t>
          </a:r>
          <a:r>
            <a:rPr lang="en-US" b="1"/>
            <a:t>.NET framework</a:t>
          </a:r>
          <a:r>
            <a:rPr lang="en-US"/>
            <a:t>.</a:t>
          </a:r>
        </a:p>
      </dgm:t>
    </dgm:pt>
    <dgm:pt modelId="{49A11EBC-3B9F-4948-B06E-81480F3ED549}" type="parTrans" cxnId="{29390D5F-B258-4325-9875-0FBB444779D5}">
      <dgm:prSet/>
      <dgm:spPr/>
      <dgm:t>
        <a:bodyPr/>
        <a:lstStyle/>
        <a:p>
          <a:endParaRPr lang="en-US"/>
        </a:p>
      </dgm:t>
    </dgm:pt>
    <dgm:pt modelId="{777D9B14-DC59-43F2-8778-712FE6D5913C}" type="sibTrans" cxnId="{29390D5F-B258-4325-9875-0FBB444779D5}">
      <dgm:prSet/>
      <dgm:spPr/>
      <dgm:t>
        <a:bodyPr/>
        <a:lstStyle/>
        <a:p>
          <a:endParaRPr lang="en-US"/>
        </a:p>
      </dgm:t>
    </dgm:pt>
    <dgm:pt modelId="{BFE20CC4-D928-435C-A563-FC7F258CE829}">
      <dgm:prSet/>
      <dgm:spPr/>
      <dgm:t>
        <a:bodyPr/>
        <a:lstStyle/>
        <a:p>
          <a:r>
            <a:rPr lang="en-US" b="0" i="0"/>
            <a:t>The </a:t>
          </a:r>
          <a:r>
            <a:rPr lang="en-US" b="1" i="0"/>
            <a:t>Pandas library</a:t>
          </a:r>
          <a:r>
            <a:rPr lang="en-US" b="0" i="0"/>
            <a:t> in Python was employed to perform comprehensive </a:t>
          </a:r>
          <a:r>
            <a:rPr lang="en-US" b="1" i="0"/>
            <a:t>data cleaning</a:t>
          </a:r>
          <a:r>
            <a:rPr lang="en-US" b="0" i="0"/>
            <a:t>. This involved addressing </a:t>
          </a:r>
          <a:r>
            <a:rPr lang="en-US" b="1" i="0"/>
            <a:t>missing values</a:t>
          </a:r>
          <a:r>
            <a:rPr lang="en-US" b="0" i="0"/>
            <a:t>, and handling any </a:t>
          </a:r>
          <a:r>
            <a:rPr lang="en-US" b="1" i="0"/>
            <a:t>outliers</a:t>
          </a:r>
          <a:r>
            <a:rPr lang="en-US" b="0" i="0"/>
            <a:t> that might impact the quality of the analysis.</a:t>
          </a:r>
          <a:endParaRPr lang="en-US"/>
        </a:p>
      </dgm:t>
    </dgm:pt>
    <dgm:pt modelId="{E6CC65DF-E1A3-4ED6-A339-4169A4BE0E12}" type="parTrans" cxnId="{597A9941-E89B-4426-946C-FF55A81DAF67}">
      <dgm:prSet/>
      <dgm:spPr/>
      <dgm:t>
        <a:bodyPr/>
        <a:lstStyle/>
        <a:p>
          <a:endParaRPr lang="en-US"/>
        </a:p>
      </dgm:t>
    </dgm:pt>
    <dgm:pt modelId="{CA6F6A73-20CE-4BAC-9ED3-52BD584AD14A}" type="sibTrans" cxnId="{597A9941-E89B-4426-946C-FF55A81DAF67}">
      <dgm:prSet/>
      <dgm:spPr/>
      <dgm:t>
        <a:bodyPr/>
        <a:lstStyle/>
        <a:p>
          <a:endParaRPr lang="en-US"/>
        </a:p>
      </dgm:t>
    </dgm:pt>
    <dgm:pt modelId="{83C31687-2D75-4CDB-91AC-8A47371B38E4}" type="pres">
      <dgm:prSet presAssocID="{A43F2E0C-A842-4AFF-A732-D2C9FBD45AAF}" presName="hierChild1" presStyleCnt="0">
        <dgm:presLayoutVars>
          <dgm:chPref val="1"/>
          <dgm:dir/>
          <dgm:animOne val="branch"/>
          <dgm:animLvl val="lvl"/>
          <dgm:resizeHandles/>
        </dgm:presLayoutVars>
      </dgm:prSet>
      <dgm:spPr/>
    </dgm:pt>
    <dgm:pt modelId="{400030C6-44B9-4A7C-9E0E-2AE7DF4096A3}" type="pres">
      <dgm:prSet presAssocID="{A728698A-A914-4652-B63B-57EF6DD71C9F}" presName="hierRoot1" presStyleCnt="0"/>
      <dgm:spPr/>
    </dgm:pt>
    <dgm:pt modelId="{0B07E2F9-CDD4-4C29-BC58-A99E339A50FD}" type="pres">
      <dgm:prSet presAssocID="{A728698A-A914-4652-B63B-57EF6DD71C9F}" presName="composite" presStyleCnt="0"/>
      <dgm:spPr/>
    </dgm:pt>
    <dgm:pt modelId="{2175E737-C3C0-4A5A-BEA1-CEB30BC7AFDE}" type="pres">
      <dgm:prSet presAssocID="{A728698A-A914-4652-B63B-57EF6DD71C9F}" presName="background" presStyleLbl="node0" presStyleIdx="0" presStyleCnt="2"/>
      <dgm:spPr/>
    </dgm:pt>
    <dgm:pt modelId="{A3667139-16A2-4BD9-9A34-B15883C82D1A}" type="pres">
      <dgm:prSet presAssocID="{A728698A-A914-4652-B63B-57EF6DD71C9F}" presName="text" presStyleLbl="fgAcc0" presStyleIdx="0" presStyleCnt="2">
        <dgm:presLayoutVars>
          <dgm:chPref val="3"/>
        </dgm:presLayoutVars>
      </dgm:prSet>
      <dgm:spPr/>
    </dgm:pt>
    <dgm:pt modelId="{D35A575D-A883-4CD8-842F-87286514FC76}" type="pres">
      <dgm:prSet presAssocID="{A728698A-A914-4652-B63B-57EF6DD71C9F}" presName="hierChild2" presStyleCnt="0"/>
      <dgm:spPr/>
    </dgm:pt>
    <dgm:pt modelId="{4E2E0301-482D-454B-B82A-4B11F7B626B7}" type="pres">
      <dgm:prSet presAssocID="{BFE20CC4-D928-435C-A563-FC7F258CE829}" presName="hierRoot1" presStyleCnt="0"/>
      <dgm:spPr/>
    </dgm:pt>
    <dgm:pt modelId="{2193294B-386B-4A21-9157-A47A3FC49A43}" type="pres">
      <dgm:prSet presAssocID="{BFE20CC4-D928-435C-A563-FC7F258CE829}" presName="composite" presStyleCnt="0"/>
      <dgm:spPr/>
    </dgm:pt>
    <dgm:pt modelId="{9F790423-975B-4BCE-8064-57871AAFD60B}" type="pres">
      <dgm:prSet presAssocID="{BFE20CC4-D928-435C-A563-FC7F258CE829}" presName="background" presStyleLbl="node0" presStyleIdx="1" presStyleCnt="2"/>
      <dgm:spPr/>
    </dgm:pt>
    <dgm:pt modelId="{1ABA8DC7-4364-4C43-808D-C8BEB168CE35}" type="pres">
      <dgm:prSet presAssocID="{BFE20CC4-D928-435C-A563-FC7F258CE829}" presName="text" presStyleLbl="fgAcc0" presStyleIdx="1" presStyleCnt="2">
        <dgm:presLayoutVars>
          <dgm:chPref val="3"/>
        </dgm:presLayoutVars>
      </dgm:prSet>
      <dgm:spPr/>
    </dgm:pt>
    <dgm:pt modelId="{C8458166-6BBE-4279-9D4E-C745D5F3AAC2}" type="pres">
      <dgm:prSet presAssocID="{BFE20CC4-D928-435C-A563-FC7F258CE829}" presName="hierChild2" presStyleCnt="0"/>
      <dgm:spPr/>
    </dgm:pt>
  </dgm:ptLst>
  <dgm:cxnLst>
    <dgm:cxn modelId="{D4948A0F-CF3C-4FC7-88E1-3B8005125D75}" type="presOf" srcId="{A728698A-A914-4652-B63B-57EF6DD71C9F}" destId="{A3667139-16A2-4BD9-9A34-B15883C82D1A}" srcOrd="0" destOrd="0" presId="urn:microsoft.com/office/officeart/2005/8/layout/hierarchy1"/>
    <dgm:cxn modelId="{29390D5F-B258-4325-9875-0FBB444779D5}" srcId="{A43F2E0C-A842-4AFF-A732-D2C9FBD45AAF}" destId="{A728698A-A914-4652-B63B-57EF6DD71C9F}" srcOrd="0" destOrd="0" parTransId="{49A11EBC-3B9F-4948-B06E-81480F3ED549}" sibTransId="{777D9B14-DC59-43F2-8778-712FE6D5913C}"/>
    <dgm:cxn modelId="{597A9941-E89B-4426-946C-FF55A81DAF67}" srcId="{A43F2E0C-A842-4AFF-A732-D2C9FBD45AAF}" destId="{BFE20CC4-D928-435C-A563-FC7F258CE829}" srcOrd="1" destOrd="0" parTransId="{E6CC65DF-E1A3-4ED6-A339-4169A4BE0E12}" sibTransId="{CA6F6A73-20CE-4BAC-9ED3-52BD584AD14A}"/>
    <dgm:cxn modelId="{50ED566A-368D-42FB-BBF7-9DED8AE1B7CB}" type="presOf" srcId="{A43F2E0C-A842-4AFF-A732-D2C9FBD45AAF}" destId="{83C31687-2D75-4CDB-91AC-8A47371B38E4}" srcOrd="0" destOrd="0" presId="urn:microsoft.com/office/officeart/2005/8/layout/hierarchy1"/>
    <dgm:cxn modelId="{79705EAA-154D-4D55-B0F7-EADB516D89CB}" type="presOf" srcId="{BFE20CC4-D928-435C-A563-FC7F258CE829}" destId="{1ABA8DC7-4364-4C43-808D-C8BEB168CE35}" srcOrd="0" destOrd="0" presId="urn:microsoft.com/office/officeart/2005/8/layout/hierarchy1"/>
    <dgm:cxn modelId="{67066440-33B3-4B9D-BD7D-6FB31DAB1DDF}" type="presParOf" srcId="{83C31687-2D75-4CDB-91AC-8A47371B38E4}" destId="{400030C6-44B9-4A7C-9E0E-2AE7DF4096A3}" srcOrd="0" destOrd="0" presId="urn:microsoft.com/office/officeart/2005/8/layout/hierarchy1"/>
    <dgm:cxn modelId="{75091B42-C764-4C7E-83AA-8BED8053C878}" type="presParOf" srcId="{400030C6-44B9-4A7C-9E0E-2AE7DF4096A3}" destId="{0B07E2F9-CDD4-4C29-BC58-A99E339A50FD}" srcOrd="0" destOrd="0" presId="urn:microsoft.com/office/officeart/2005/8/layout/hierarchy1"/>
    <dgm:cxn modelId="{F927EC03-BDB0-4487-B911-AA3581A7CC1B}" type="presParOf" srcId="{0B07E2F9-CDD4-4C29-BC58-A99E339A50FD}" destId="{2175E737-C3C0-4A5A-BEA1-CEB30BC7AFDE}" srcOrd="0" destOrd="0" presId="urn:microsoft.com/office/officeart/2005/8/layout/hierarchy1"/>
    <dgm:cxn modelId="{D2CBF4C4-CABE-4FDA-BAC8-D553A11206B5}" type="presParOf" srcId="{0B07E2F9-CDD4-4C29-BC58-A99E339A50FD}" destId="{A3667139-16A2-4BD9-9A34-B15883C82D1A}" srcOrd="1" destOrd="0" presId="urn:microsoft.com/office/officeart/2005/8/layout/hierarchy1"/>
    <dgm:cxn modelId="{FC91CD31-C2DA-48BA-9939-DC30A9658A4A}" type="presParOf" srcId="{400030C6-44B9-4A7C-9E0E-2AE7DF4096A3}" destId="{D35A575D-A883-4CD8-842F-87286514FC76}" srcOrd="1" destOrd="0" presId="urn:microsoft.com/office/officeart/2005/8/layout/hierarchy1"/>
    <dgm:cxn modelId="{7F9DD299-C8C8-47AE-BFFF-0805A6676CB4}" type="presParOf" srcId="{83C31687-2D75-4CDB-91AC-8A47371B38E4}" destId="{4E2E0301-482D-454B-B82A-4B11F7B626B7}" srcOrd="1" destOrd="0" presId="urn:microsoft.com/office/officeart/2005/8/layout/hierarchy1"/>
    <dgm:cxn modelId="{B281F70A-F46B-4E74-9E6D-5DC9F9798224}" type="presParOf" srcId="{4E2E0301-482D-454B-B82A-4B11F7B626B7}" destId="{2193294B-386B-4A21-9157-A47A3FC49A43}" srcOrd="0" destOrd="0" presId="urn:microsoft.com/office/officeart/2005/8/layout/hierarchy1"/>
    <dgm:cxn modelId="{8968D8CF-E256-4F45-B82B-9E2E3607C9F6}" type="presParOf" srcId="{2193294B-386B-4A21-9157-A47A3FC49A43}" destId="{9F790423-975B-4BCE-8064-57871AAFD60B}" srcOrd="0" destOrd="0" presId="urn:microsoft.com/office/officeart/2005/8/layout/hierarchy1"/>
    <dgm:cxn modelId="{56CB8EBB-C580-44A0-A009-CE5DDF7D8983}" type="presParOf" srcId="{2193294B-386B-4A21-9157-A47A3FC49A43}" destId="{1ABA8DC7-4364-4C43-808D-C8BEB168CE35}" srcOrd="1" destOrd="0" presId="urn:microsoft.com/office/officeart/2005/8/layout/hierarchy1"/>
    <dgm:cxn modelId="{07AF31C2-302E-494E-ABFF-FBA2FE0EC0BB}" type="presParOf" srcId="{4E2E0301-482D-454B-B82A-4B11F7B626B7}" destId="{C8458166-6BBE-4279-9D4E-C745D5F3AA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C57E7-5611-463E-8D73-C80E81CB1E0D}"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03BFF5A7-3BD4-4AB3-A2D8-255B0A6C0F63}">
      <dgm:prSet/>
      <dgm:spPr/>
      <dgm:t>
        <a:bodyPr/>
        <a:lstStyle/>
        <a:p>
          <a:r>
            <a:rPr lang="en-US" b="0" i="0"/>
            <a:t>Match players with </a:t>
          </a:r>
          <a:r>
            <a:rPr lang="en-US" b="1" i="0"/>
            <a:t>brands</a:t>
          </a:r>
          <a:r>
            <a:rPr lang="en-US" b="0" i="0"/>
            <a:t> that share similar </a:t>
          </a:r>
          <a:r>
            <a:rPr lang="en-US" b="1" i="0"/>
            <a:t>values</a:t>
          </a:r>
          <a:r>
            <a:rPr lang="en-US" b="0" i="0"/>
            <a:t> or target similar </a:t>
          </a:r>
          <a:r>
            <a:rPr lang="en-US" b="1" i="0"/>
            <a:t>markets</a:t>
          </a:r>
          <a:r>
            <a:rPr lang="en-US" b="0" i="0"/>
            <a:t>.</a:t>
          </a:r>
          <a:endParaRPr lang="en-US"/>
        </a:p>
      </dgm:t>
    </dgm:pt>
    <dgm:pt modelId="{70F0C7AA-2705-4478-ABE8-163AFD835FB5}" type="parTrans" cxnId="{DD106F33-4DE7-41CD-98EB-0B81DA6757FA}">
      <dgm:prSet/>
      <dgm:spPr/>
      <dgm:t>
        <a:bodyPr/>
        <a:lstStyle/>
        <a:p>
          <a:endParaRPr lang="en-US"/>
        </a:p>
      </dgm:t>
    </dgm:pt>
    <dgm:pt modelId="{AFB40F9E-2252-48BD-AC42-AF69699B30C9}" type="sibTrans" cxnId="{DD106F33-4DE7-41CD-98EB-0B81DA6757FA}">
      <dgm:prSet/>
      <dgm:spPr/>
      <dgm:t>
        <a:bodyPr/>
        <a:lstStyle/>
        <a:p>
          <a:endParaRPr lang="en-US"/>
        </a:p>
      </dgm:t>
    </dgm:pt>
    <dgm:pt modelId="{2087D72E-5784-4117-8172-1995083F7633}">
      <dgm:prSet/>
      <dgm:spPr/>
      <dgm:t>
        <a:bodyPr/>
        <a:lstStyle/>
        <a:p>
          <a:r>
            <a:rPr lang="en-US" b="0" i="0"/>
            <a:t>Consider the players' </a:t>
          </a:r>
          <a:r>
            <a:rPr lang="en-US" b="1" i="0"/>
            <a:t>Twitter</a:t>
          </a:r>
          <a:r>
            <a:rPr lang="en-US" b="0" i="0"/>
            <a:t> </a:t>
          </a:r>
          <a:r>
            <a:rPr lang="en-US" b="1" i="0"/>
            <a:t>engagement</a:t>
          </a:r>
          <a:r>
            <a:rPr lang="en-US" b="0" i="0"/>
            <a:t> metrics as indicators of their influence and potential impact for brands.</a:t>
          </a:r>
          <a:endParaRPr lang="en-US"/>
        </a:p>
      </dgm:t>
    </dgm:pt>
    <dgm:pt modelId="{DD0B67EA-041A-47E7-890B-4C51DD87861F}" type="parTrans" cxnId="{51C33EA4-B59B-47DB-A1D3-ACF0FC994C3D}">
      <dgm:prSet/>
      <dgm:spPr/>
      <dgm:t>
        <a:bodyPr/>
        <a:lstStyle/>
        <a:p>
          <a:endParaRPr lang="en-US"/>
        </a:p>
      </dgm:t>
    </dgm:pt>
    <dgm:pt modelId="{1BB644CF-FD57-4E4B-9FDF-A79363A651DF}" type="sibTrans" cxnId="{51C33EA4-B59B-47DB-A1D3-ACF0FC994C3D}">
      <dgm:prSet/>
      <dgm:spPr/>
      <dgm:t>
        <a:bodyPr/>
        <a:lstStyle/>
        <a:p>
          <a:endParaRPr lang="en-US"/>
        </a:p>
      </dgm:t>
    </dgm:pt>
    <dgm:pt modelId="{66DF0704-0F67-4FF0-9D74-307A6EE8EAE4}">
      <dgm:prSet/>
      <dgm:spPr/>
      <dgm:t>
        <a:bodyPr/>
        <a:lstStyle/>
        <a:p>
          <a:r>
            <a:rPr lang="en-US"/>
            <a:t>I</a:t>
          </a:r>
          <a:r>
            <a:rPr lang="en-US" b="0" i="0"/>
            <a:t>mplementation of </a:t>
          </a:r>
          <a:r>
            <a:rPr lang="en-US" b="1" i="0"/>
            <a:t>machine learning models</a:t>
          </a:r>
          <a:r>
            <a:rPr lang="en-US" b="0" i="0"/>
            <a:t> to predict player performance using historical data.</a:t>
          </a:r>
          <a:endParaRPr lang="en-US"/>
        </a:p>
      </dgm:t>
    </dgm:pt>
    <dgm:pt modelId="{63B7E959-1306-467D-91AE-3B2D846C1B18}" type="parTrans" cxnId="{7272CB07-732D-4C6C-BD7B-A449C24C3C4B}">
      <dgm:prSet/>
      <dgm:spPr/>
      <dgm:t>
        <a:bodyPr/>
        <a:lstStyle/>
        <a:p>
          <a:endParaRPr lang="en-US"/>
        </a:p>
      </dgm:t>
    </dgm:pt>
    <dgm:pt modelId="{354D3B22-B49F-440E-80C5-3BD4E74B9140}" type="sibTrans" cxnId="{7272CB07-732D-4C6C-BD7B-A449C24C3C4B}">
      <dgm:prSet/>
      <dgm:spPr/>
      <dgm:t>
        <a:bodyPr/>
        <a:lstStyle/>
        <a:p>
          <a:endParaRPr lang="en-US"/>
        </a:p>
      </dgm:t>
    </dgm:pt>
    <dgm:pt modelId="{53147C19-9610-4F97-9B7F-F81911BF2F11}" type="pres">
      <dgm:prSet presAssocID="{DDBC57E7-5611-463E-8D73-C80E81CB1E0D}" presName="hierChild1" presStyleCnt="0">
        <dgm:presLayoutVars>
          <dgm:chPref val="1"/>
          <dgm:dir/>
          <dgm:animOne val="branch"/>
          <dgm:animLvl val="lvl"/>
          <dgm:resizeHandles/>
        </dgm:presLayoutVars>
      </dgm:prSet>
      <dgm:spPr/>
    </dgm:pt>
    <dgm:pt modelId="{3FE493AB-2C1A-4104-8F41-1C1B2DA866CD}" type="pres">
      <dgm:prSet presAssocID="{03BFF5A7-3BD4-4AB3-A2D8-255B0A6C0F63}" presName="hierRoot1" presStyleCnt="0"/>
      <dgm:spPr/>
    </dgm:pt>
    <dgm:pt modelId="{484FAC8A-E996-4793-974B-07C862F2BACA}" type="pres">
      <dgm:prSet presAssocID="{03BFF5A7-3BD4-4AB3-A2D8-255B0A6C0F63}" presName="composite" presStyleCnt="0"/>
      <dgm:spPr/>
    </dgm:pt>
    <dgm:pt modelId="{1F66BC9B-D360-4856-9ACB-89B73D1F7772}" type="pres">
      <dgm:prSet presAssocID="{03BFF5A7-3BD4-4AB3-A2D8-255B0A6C0F63}" presName="background" presStyleLbl="node0" presStyleIdx="0" presStyleCnt="3"/>
      <dgm:spPr/>
    </dgm:pt>
    <dgm:pt modelId="{C59DBEF3-6C66-4932-B09C-09E044334303}" type="pres">
      <dgm:prSet presAssocID="{03BFF5A7-3BD4-4AB3-A2D8-255B0A6C0F63}" presName="text" presStyleLbl="fgAcc0" presStyleIdx="0" presStyleCnt="3" custLinFactNeighborX="-275" custLinFactNeighborY="-868">
        <dgm:presLayoutVars>
          <dgm:chPref val="3"/>
        </dgm:presLayoutVars>
      </dgm:prSet>
      <dgm:spPr/>
    </dgm:pt>
    <dgm:pt modelId="{46386730-E92A-4831-9492-7F9838D80F0A}" type="pres">
      <dgm:prSet presAssocID="{03BFF5A7-3BD4-4AB3-A2D8-255B0A6C0F63}" presName="hierChild2" presStyleCnt="0"/>
      <dgm:spPr/>
    </dgm:pt>
    <dgm:pt modelId="{4081BD54-3E99-4AEE-99DD-E4F3DCE90DEB}" type="pres">
      <dgm:prSet presAssocID="{2087D72E-5784-4117-8172-1995083F7633}" presName="hierRoot1" presStyleCnt="0"/>
      <dgm:spPr/>
    </dgm:pt>
    <dgm:pt modelId="{1EAF32D5-DC2D-4B4F-9C0C-4533698F9FF7}" type="pres">
      <dgm:prSet presAssocID="{2087D72E-5784-4117-8172-1995083F7633}" presName="composite" presStyleCnt="0"/>
      <dgm:spPr/>
    </dgm:pt>
    <dgm:pt modelId="{30BAF5E6-8208-4652-8597-68AC270EA1CC}" type="pres">
      <dgm:prSet presAssocID="{2087D72E-5784-4117-8172-1995083F7633}" presName="background" presStyleLbl="node0" presStyleIdx="1" presStyleCnt="3"/>
      <dgm:spPr/>
    </dgm:pt>
    <dgm:pt modelId="{5CBBABD1-95F8-45F9-A1E1-58F39506C5EA}" type="pres">
      <dgm:prSet presAssocID="{2087D72E-5784-4117-8172-1995083F7633}" presName="text" presStyleLbl="fgAcc0" presStyleIdx="1" presStyleCnt="3">
        <dgm:presLayoutVars>
          <dgm:chPref val="3"/>
        </dgm:presLayoutVars>
      </dgm:prSet>
      <dgm:spPr/>
    </dgm:pt>
    <dgm:pt modelId="{C4218AA1-83A1-402B-9A6B-799A02FE109E}" type="pres">
      <dgm:prSet presAssocID="{2087D72E-5784-4117-8172-1995083F7633}" presName="hierChild2" presStyleCnt="0"/>
      <dgm:spPr/>
    </dgm:pt>
    <dgm:pt modelId="{58EE3388-AF5C-4C69-9EC7-7BC44FF4E9BF}" type="pres">
      <dgm:prSet presAssocID="{66DF0704-0F67-4FF0-9D74-307A6EE8EAE4}" presName="hierRoot1" presStyleCnt="0"/>
      <dgm:spPr/>
    </dgm:pt>
    <dgm:pt modelId="{5D791FCB-C7E9-444C-8CE4-D7B0E288FD4B}" type="pres">
      <dgm:prSet presAssocID="{66DF0704-0F67-4FF0-9D74-307A6EE8EAE4}" presName="composite" presStyleCnt="0"/>
      <dgm:spPr/>
    </dgm:pt>
    <dgm:pt modelId="{10A0F6E3-07AA-41D6-87DC-C71A8ED3A70C}" type="pres">
      <dgm:prSet presAssocID="{66DF0704-0F67-4FF0-9D74-307A6EE8EAE4}" presName="background" presStyleLbl="node0" presStyleIdx="2" presStyleCnt="3"/>
      <dgm:spPr/>
    </dgm:pt>
    <dgm:pt modelId="{BD658478-162A-41F7-9A8C-3D8383506DDF}" type="pres">
      <dgm:prSet presAssocID="{66DF0704-0F67-4FF0-9D74-307A6EE8EAE4}" presName="text" presStyleLbl="fgAcc0" presStyleIdx="2" presStyleCnt="3">
        <dgm:presLayoutVars>
          <dgm:chPref val="3"/>
        </dgm:presLayoutVars>
      </dgm:prSet>
      <dgm:spPr/>
    </dgm:pt>
    <dgm:pt modelId="{4919021C-0EC4-462F-A09B-5BFD26B5F054}" type="pres">
      <dgm:prSet presAssocID="{66DF0704-0F67-4FF0-9D74-307A6EE8EAE4}" presName="hierChild2" presStyleCnt="0"/>
      <dgm:spPr/>
    </dgm:pt>
  </dgm:ptLst>
  <dgm:cxnLst>
    <dgm:cxn modelId="{E7899206-D72A-4D61-A574-D3D8BFB2AA95}" type="presOf" srcId="{2087D72E-5784-4117-8172-1995083F7633}" destId="{5CBBABD1-95F8-45F9-A1E1-58F39506C5EA}" srcOrd="0" destOrd="0" presId="urn:microsoft.com/office/officeart/2005/8/layout/hierarchy1"/>
    <dgm:cxn modelId="{7272CB07-732D-4C6C-BD7B-A449C24C3C4B}" srcId="{DDBC57E7-5611-463E-8D73-C80E81CB1E0D}" destId="{66DF0704-0F67-4FF0-9D74-307A6EE8EAE4}" srcOrd="2" destOrd="0" parTransId="{63B7E959-1306-467D-91AE-3B2D846C1B18}" sibTransId="{354D3B22-B49F-440E-80C5-3BD4E74B9140}"/>
    <dgm:cxn modelId="{6FF9B308-F6E7-4D91-822D-639ECB0BDDC2}" type="presOf" srcId="{03BFF5A7-3BD4-4AB3-A2D8-255B0A6C0F63}" destId="{C59DBEF3-6C66-4932-B09C-09E044334303}" srcOrd="0" destOrd="0" presId="urn:microsoft.com/office/officeart/2005/8/layout/hierarchy1"/>
    <dgm:cxn modelId="{58D41021-1FCA-4BCC-8FB9-749A18033CD8}" type="presOf" srcId="{DDBC57E7-5611-463E-8D73-C80E81CB1E0D}" destId="{53147C19-9610-4F97-9B7F-F81911BF2F11}" srcOrd="0" destOrd="0" presId="urn:microsoft.com/office/officeart/2005/8/layout/hierarchy1"/>
    <dgm:cxn modelId="{DD106F33-4DE7-41CD-98EB-0B81DA6757FA}" srcId="{DDBC57E7-5611-463E-8D73-C80E81CB1E0D}" destId="{03BFF5A7-3BD4-4AB3-A2D8-255B0A6C0F63}" srcOrd="0" destOrd="0" parTransId="{70F0C7AA-2705-4478-ABE8-163AFD835FB5}" sibTransId="{AFB40F9E-2252-48BD-AC42-AF69699B30C9}"/>
    <dgm:cxn modelId="{9043377E-8A25-4B77-BB24-A49F4AC1921C}" type="presOf" srcId="{66DF0704-0F67-4FF0-9D74-307A6EE8EAE4}" destId="{BD658478-162A-41F7-9A8C-3D8383506DDF}" srcOrd="0" destOrd="0" presId="urn:microsoft.com/office/officeart/2005/8/layout/hierarchy1"/>
    <dgm:cxn modelId="{51C33EA4-B59B-47DB-A1D3-ACF0FC994C3D}" srcId="{DDBC57E7-5611-463E-8D73-C80E81CB1E0D}" destId="{2087D72E-5784-4117-8172-1995083F7633}" srcOrd="1" destOrd="0" parTransId="{DD0B67EA-041A-47E7-890B-4C51DD87861F}" sibTransId="{1BB644CF-FD57-4E4B-9FDF-A79363A651DF}"/>
    <dgm:cxn modelId="{54B08EEB-57C5-483B-BC9C-6385093DE0B3}" type="presParOf" srcId="{53147C19-9610-4F97-9B7F-F81911BF2F11}" destId="{3FE493AB-2C1A-4104-8F41-1C1B2DA866CD}" srcOrd="0" destOrd="0" presId="urn:microsoft.com/office/officeart/2005/8/layout/hierarchy1"/>
    <dgm:cxn modelId="{7A27F41D-B228-408B-B057-641341EB661D}" type="presParOf" srcId="{3FE493AB-2C1A-4104-8F41-1C1B2DA866CD}" destId="{484FAC8A-E996-4793-974B-07C862F2BACA}" srcOrd="0" destOrd="0" presId="urn:microsoft.com/office/officeart/2005/8/layout/hierarchy1"/>
    <dgm:cxn modelId="{CA6CB939-E5BE-4476-A889-15CB3653B037}" type="presParOf" srcId="{484FAC8A-E996-4793-974B-07C862F2BACA}" destId="{1F66BC9B-D360-4856-9ACB-89B73D1F7772}" srcOrd="0" destOrd="0" presId="urn:microsoft.com/office/officeart/2005/8/layout/hierarchy1"/>
    <dgm:cxn modelId="{2D8C3300-0272-47B8-BAD8-25F09D7865E7}" type="presParOf" srcId="{484FAC8A-E996-4793-974B-07C862F2BACA}" destId="{C59DBEF3-6C66-4932-B09C-09E044334303}" srcOrd="1" destOrd="0" presId="urn:microsoft.com/office/officeart/2005/8/layout/hierarchy1"/>
    <dgm:cxn modelId="{F62DD746-A11E-48F2-8ACC-8C24152F5238}" type="presParOf" srcId="{3FE493AB-2C1A-4104-8F41-1C1B2DA866CD}" destId="{46386730-E92A-4831-9492-7F9838D80F0A}" srcOrd="1" destOrd="0" presId="urn:microsoft.com/office/officeart/2005/8/layout/hierarchy1"/>
    <dgm:cxn modelId="{564602CB-DFCC-4432-9687-20BEFF0F6F66}" type="presParOf" srcId="{53147C19-9610-4F97-9B7F-F81911BF2F11}" destId="{4081BD54-3E99-4AEE-99DD-E4F3DCE90DEB}" srcOrd="1" destOrd="0" presId="urn:microsoft.com/office/officeart/2005/8/layout/hierarchy1"/>
    <dgm:cxn modelId="{C0EFAD93-1F4E-4A3E-B71F-ACD496509BDC}" type="presParOf" srcId="{4081BD54-3E99-4AEE-99DD-E4F3DCE90DEB}" destId="{1EAF32D5-DC2D-4B4F-9C0C-4533698F9FF7}" srcOrd="0" destOrd="0" presId="urn:microsoft.com/office/officeart/2005/8/layout/hierarchy1"/>
    <dgm:cxn modelId="{96A50D1F-16CB-4545-98F2-1F4A35C161D9}" type="presParOf" srcId="{1EAF32D5-DC2D-4B4F-9C0C-4533698F9FF7}" destId="{30BAF5E6-8208-4652-8597-68AC270EA1CC}" srcOrd="0" destOrd="0" presId="urn:microsoft.com/office/officeart/2005/8/layout/hierarchy1"/>
    <dgm:cxn modelId="{03975AFF-326B-48C3-B758-1F417E42E323}" type="presParOf" srcId="{1EAF32D5-DC2D-4B4F-9C0C-4533698F9FF7}" destId="{5CBBABD1-95F8-45F9-A1E1-58F39506C5EA}" srcOrd="1" destOrd="0" presId="urn:microsoft.com/office/officeart/2005/8/layout/hierarchy1"/>
    <dgm:cxn modelId="{F3164C51-B6A8-4CA9-80A0-88FF651C7B5F}" type="presParOf" srcId="{4081BD54-3E99-4AEE-99DD-E4F3DCE90DEB}" destId="{C4218AA1-83A1-402B-9A6B-799A02FE109E}" srcOrd="1" destOrd="0" presId="urn:microsoft.com/office/officeart/2005/8/layout/hierarchy1"/>
    <dgm:cxn modelId="{3DED7F97-E1E8-4EED-ACD1-A409A4421046}" type="presParOf" srcId="{53147C19-9610-4F97-9B7F-F81911BF2F11}" destId="{58EE3388-AF5C-4C69-9EC7-7BC44FF4E9BF}" srcOrd="2" destOrd="0" presId="urn:microsoft.com/office/officeart/2005/8/layout/hierarchy1"/>
    <dgm:cxn modelId="{BB00FC01-CD4F-4005-9B9D-8CFD9B827624}" type="presParOf" srcId="{58EE3388-AF5C-4C69-9EC7-7BC44FF4E9BF}" destId="{5D791FCB-C7E9-444C-8CE4-D7B0E288FD4B}" srcOrd="0" destOrd="0" presId="urn:microsoft.com/office/officeart/2005/8/layout/hierarchy1"/>
    <dgm:cxn modelId="{BCD6FB44-2876-406E-A445-88B8C440D2AD}" type="presParOf" srcId="{5D791FCB-C7E9-444C-8CE4-D7B0E288FD4B}" destId="{10A0F6E3-07AA-41D6-87DC-C71A8ED3A70C}" srcOrd="0" destOrd="0" presId="urn:microsoft.com/office/officeart/2005/8/layout/hierarchy1"/>
    <dgm:cxn modelId="{C39D9030-A264-4806-AAAB-04E174CB56F1}" type="presParOf" srcId="{5D791FCB-C7E9-444C-8CE4-D7B0E288FD4B}" destId="{BD658478-162A-41F7-9A8C-3D8383506DDF}" srcOrd="1" destOrd="0" presId="urn:microsoft.com/office/officeart/2005/8/layout/hierarchy1"/>
    <dgm:cxn modelId="{5C80D683-0848-41F2-A188-1DFBF218A1DD}" type="presParOf" srcId="{58EE3388-AF5C-4C69-9EC7-7BC44FF4E9BF}" destId="{4919021C-0EC4-462F-A09B-5BFD26B5F0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5E737-C3C0-4A5A-BEA1-CEB30BC7AFDE}">
      <dsp:nvSpPr>
        <dsp:cNvPr id="0" name=""/>
        <dsp:cNvSpPr/>
      </dsp:nvSpPr>
      <dsp:spPr>
        <a:xfrm>
          <a:off x="1263" y="412859"/>
          <a:ext cx="4435835" cy="28167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3667139-16A2-4BD9-9A34-B15883C82D1A}">
      <dsp:nvSpPr>
        <dsp:cNvPr id="0" name=""/>
        <dsp:cNvSpPr/>
      </dsp:nvSpPr>
      <dsp:spPr>
        <a:xfrm>
          <a:off x="494134" y="881086"/>
          <a:ext cx="4435835" cy="28167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To facilitate analysis, the JSON data was </a:t>
          </a:r>
          <a:r>
            <a:rPr lang="en-US" sz="2500" b="1" kern="1200"/>
            <a:t>converted</a:t>
          </a:r>
          <a:r>
            <a:rPr lang="en-US" sz="2500" kern="1200"/>
            <a:t> into a structured CSV format. The conversion process involved using the </a:t>
          </a:r>
          <a:r>
            <a:rPr lang="en-US" sz="2500" b="1" kern="1200"/>
            <a:t>.NET framework</a:t>
          </a:r>
          <a:r>
            <a:rPr lang="en-US" sz="2500" kern="1200"/>
            <a:t>.</a:t>
          </a:r>
        </a:p>
      </dsp:txBody>
      <dsp:txXfrm>
        <a:off x="576634" y="963586"/>
        <a:ext cx="4270835" cy="2651755"/>
      </dsp:txXfrm>
    </dsp:sp>
    <dsp:sp modelId="{9F790423-975B-4BCE-8064-57871AAFD60B}">
      <dsp:nvSpPr>
        <dsp:cNvPr id="0" name=""/>
        <dsp:cNvSpPr/>
      </dsp:nvSpPr>
      <dsp:spPr>
        <a:xfrm>
          <a:off x="5422840" y="412859"/>
          <a:ext cx="4435835" cy="28167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ABA8DC7-4364-4C43-808D-C8BEB168CE35}">
      <dsp:nvSpPr>
        <dsp:cNvPr id="0" name=""/>
        <dsp:cNvSpPr/>
      </dsp:nvSpPr>
      <dsp:spPr>
        <a:xfrm>
          <a:off x="5915710" y="881086"/>
          <a:ext cx="4435835" cy="28167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The </a:t>
          </a:r>
          <a:r>
            <a:rPr lang="en-US" sz="2500" b="1" i="0" kern="1200"/>
            <a:t>Pandas library</a:t>
          </a:r>
          <a:r>
            <a:rPr lang="en-US" sz="2500" b="0" i="0" kern="1200"/>
            <a:t> in Python was employed to perform comprehensive </a:t>
          </a:r>
          <a:r>
            <a:rPr lang="en-US" sz="2500" b="1" i="0" kern="1200"/>
            <a:t>data cleaning</a:t>
          </a:r>
          <a:r>
            <a:rPr lang="en-US" sz="2500" b="0" i="0" kern="1200"/>
            <a:t>. This involved addressing </a:t>
          </a:r>
          <a:r>
            <a:rPr lang="en-US" sz="2500" b="1" i="0" kern="1200"/>
            <a:t>missing values</a:t>
          </a:r>
          <a:r>
            <a:rPr lang="en-US" sz="2500" b="0" i="0" kern="1200"/>
            <a:t>, and handling any </a:t>
          </a:r>
          <a:r>
            <a:rPr lang="en-US" sz="2500" b="1" i="0" kern="1200"/>
            <a:t>outliers</a:t>
          </a:r>
          <a:r>
            <a:rPr lang="en-US" sz="2500" b="0" i="0" kern="1200"/>
            <a:t> that might impact the quality of the analysis.</a:t>
          </a:r>
          <a:endParaRPr lang="en-US" sz="2500" kern="1200"/>
        </a:p>
      </dsp:txBody>
      <dsp:txXfrm>
        <a:off x="5998210" y="963586"/>
        <a:ext cx="4270835" cy="26517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6BC9B-D360-4856-9ACB-89B73D1F7772}">
      <dsp:nvSpPr>
        <dsp:cNvPr id="0" name=""/>
        <dsp:cNvSpPr/>
      </dsp:nvSpPr>
      <dsp:spPr>
        <a:xfrm>
          <a:off x="-8007" y="961154"/>
          <a:ext cx="2911727" cy="18489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59DBEF3-6C66-4932-B09C-09E044334303}">
      <dsp:nvSpPr>
        <dsp:cNvPr id="0" name=""/>
        <dsp:cNvSpPr/>
      </dsp:nvSpPr>
      <dsp:spPr>
        <a:xfrm>
          <a:off x="315518" y="1268503"/>
          <a:ext cx="2911727" cy="1848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Match players with </a:t>
          </a:r>
          <a:r>
            <a:rPr lang="en-US" sz="2000" b="1" i="0" kern="1200"/>
            <a:t>brands</a:t>
          </a:r>
          <a:r>
            <a:rPr lang="en-US" sz="2000" b="0" i="0" kern="1200"/>
            <a:t> that share similar </a:t>
          </a:r>
          <a:r>
            <a:rPr lang="en-US" sz="2000" b="1" i="0" kern="1200"/>
            <a:t>values</a:t>
          </a:r>
          <a:r>
            <a:rPr lang="en-US" sz="2000" b="0" i="0" kern="1200"/>
            <a:t> or target similar </a:t>
          </a:r>
          <a:r>
            <a:rPr lang="en-US" sz="2000" b="1" i="0" kern="1200"/>
            <a:t>markets</a:t>
          </a:r>
          <a:r>
            <a:rPr lang="en-US" sz="2000" b="0" i="0" kern="1200"/>
            <a:t>.</a:t>
          </a:r>
          <a:endParaRPr lang="en-US" sz="2000" kern="1200"/>
        </a:p>
      </dsp:txBody>
      <dsp:txXfrm>
        <a:off x="369672" y="1322657"/>
        <a:ext cx="2803419" cy="1740639"/>
      </dsp:txXfrm>
    </dsp:sp>
    <dsp:sp modelId="{30BAF5E6-8208-4652-8597-68AC270EA1CC}">
      <dsp:nvSpPr>
        <dsp:cNvPr id="0" name=""/>
        <dsp:cNvSpPr/>
      </dsp:nvSpPr>
      <dsp:spPr>
        <a:xfrm>
          <a:off x="3558778" y="977202"/>
          <a:ext cx="2911727" cy="18489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CBBABD1-95F8-45F9-A1E1-58F39506C5EA}">
      <dsp:nvSpPr>
        <dsp:cNvPr id="0" name=""/>
        <dsp:cNvSpPr/>
      </dsp:nvSpPr>
      <dsp:spPr>
        <a:xfrm>
          <a:off x="3882303" y="1284551"/>
          <a:ext cx="2911727" cy="1848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Consider the players' </a:t>
          </a:r>
          <a:r>
            <a:rPr lang="en-US" sz="2000" b="1" i="0" kern="1200"/>
            <a:t>Twitter</a:t>
          </a:r>
          <a:r>
            <a:rPr lang="en-US" sz="2000" b="0" i="0" kern="1200"/>
            <a:t> </a:t>
          </a:r>
          <a:r>
            <a:rPr lang="en-US" sz="2000" b="1" i="0" kern="1200"/>
            <a:t>engagement</a:t>
          </a:r>
          <a:r>
            <a:rPr lang="en-US" sz="2000" b="0" i="0" kern="1200"/>
            <a:t> metrics as indicators of their influence and potential impact for brands.</a:t>
          </a:r>
          <a:endParaRPr lang="en-US" sz="2000" kern="1200"/>
        </a:p>
      </dsp:txBody>
      <dsp:txXfrm>
        <a:off x="3936457" y="1338705"/>
        <a:ext cx="2803419" cy="1740639"/>
      </dsp:txXfrm>
    </dsp:sp>
    <dsp:sp modelId="{10A0F6E3-07AA-41D6-87DC-C71A8ED3A70C}">
      <dsp:nvSpPr>
        <dsp:cNvPr id="0" name=""/>
        <dsp:cNvSpPr/>
      </dsp:nvSpPr>
      <dsp:spPr>
        <a:xfrm>
          <a:off x="7117556" y="977202"/>
          <a:ext cx="2911727" cy="18489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D658478-162A-41F7-9A8C-3D8383506DDF}">
      <dsp:nvSpPr>
        <dsp:cNvPr id="0" name=""/>
        <dsp:cNvSpPr/>
      </dsp:nvSpPr>
      <dsp:spPr>
        <a:xfrm>
          <a:off x="7441082" y="1284551"/>
          <a:ext cx="2911727" cy="1848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a:t>
          </a:r>
          <a:r>
            <a:rPr lang="en-US" sz="2000" b="0" i="0" kern="1200"/>
            <a:t>mplementation of </a:t>
          </a:r>
          <a:r>
            <a:rPr lang="en-US" sz="2000" b="1" i="0" kern="1200"/>
            <a:t>machine learning models</a:t>
          </a:r>
          <a:r>
            <a:rPr lang="en-US" sz="2000" b="0" i="0" kern="1200"/>
            <a:t> to predict player performance using historical data.</a:t>
          </a:r>
          <a:endParaRPr lang="en-US" sz="2000" kern="1200"/>
        </a:p>
      </dsp:txBody>
      <dsp:txXfrm>
        <a:off x="7495236" y="1338705"/>
        <a:ext cx="2803419" cy="17406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95423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December 5,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ABE3B83-7A5B-59E8-1981-528BEE1D16EF}"/>
              </a:ext>
            </a:extLst>
          </p:cNvPr>
          <p:cNvPicPr>
            <a:picLocks noChangeAspect="1"/>
          </p:cNvPicPr>
          <p:nvPr/>
        </p:nvPicPr>
        <p:blipFill rotWithShape="1">
          <a:blip r:embed="rId2"/>
          <a:srcRect t="7386" b="7387"/>
          <a:stretch/>
        </p:blipFill>
        <p:spPr>
          <a:xfrm>
            <a:off x="20" y="9535"/>
            <a:ext cx="12191978" cy="6857990"/>
          </a:xfrm>
          <a:prstGeom prst="rect">
            <a:avLst/>
          </a:prstGeom>
          <a:noFill/>
        </p:spPr>
      </p:pic>
      <p:sp>
        <p:nvSpPr>
          <p:cNvPr id="33" name="Title 2">
            <a:extLst>
              <a:ext uri="{FF2B5EF4-FFF2-40B4-BE49-F238E27FC236}">
                <a16:creationId xmlns:a16="http://schemas.microsoft.com/office/drawing/2014/main" id="{050E97A1-CFA4-C95B-29D1-9E81731096C5}"/>
              </a:ext>
            </a:extLst>
          </p:cNvPr>
          <p:cNvSpPr>
            <a:spLocks noGrp="1"/>
          </p:cNvSpPr>
          <p:nvPr>
            <p:ph type="title"/>
          </p:nvPr>
        </p:nvSpPr>
        <p:spPr>
          <a:xfrm>
            <a:off x="7193943" y="3045437"/>
            <a:ext cx="4941477" cy="610863"/>
          </a:xfrm>
        </p:spPr>
        <p:txBody>
          <a:bodyPr>
            <a:noAutofit/>
          </a:bodyPr>
          <a:lstStyle/>
          <a:p>
            <a:r>
              <a:rPr lang="en-US" sz="3600" dirty="0"/>
              <a:t>Capstone Project-</a:t>
            </a:r>
            <a:br>
              <a:rPr lang="en-US" sz="3600" dirty="0"/>
            </a:br>
            <a:br>
              <a:rPr lang="en-US" sz="3600" dirty="0"/>
            </a:br>
            <a:r>
              <a:rPr lang="en-US" sz="3600" dirty="0"/>
              <a:t>Visualizing Key Performers in Cricket</a:t>
            </a:r>
            <a:br>
              <a:rPr lang="en-US" sz="3600" dirty="0"/>
            </a:br>
            <a:endParaRPr lang="en-US" sz="3600" dirty="0"/>
          </a:p>
        </p:txBody>
      </p:sp>
      <p:sp>
        <p:nvSpPr>
          <p:cNvPr id="14" name="Slide Number Placeholder 13" hidden="1">
            <a:extLst>
              <a:ext uri="{FF2B5EF4-FFF2-40B4-BE49-F238E27FC236}">
                <a16:creationId xmlns:a16="http://schemas.microsoft.com/office/drawing/2014/main" id="{443F2DA4-9A5A-88C3-D273-1BCC6ED64870}"/>
              </a:ext>
            </a:extLst>
          </p:cNvPr>
          <p:cNvSpPr>
            <a:spLocks noGrp="1"/>
          </p:cNvSpPr>
          <p:nvPr>
            <p:ph type="sldNum" sz="quarter" idx="4294967295"/>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1</a:t>
            </a:fld>
            <a:endParaRPr lang="en-US"/>
          </a:p>
        </p:txBody>
      </p:sp>
      <p:sp>
        <p:nvSpPr>
          <p:cNvPr id="15" name="TextBox 14">
            <a:extLst>
              <a:ext uri="{FF2B5EF4-FFF2-40B4-BE49-F238E27FC236}">
                <a16:creationId xmlns:a16="http://schemas.microsoft.com/office/drawing/2014/main" id="{0DEF7280-5786-ABA8-AAC2-80CA256460E7}"/>
              </a:ext>
            </a:extLst>
          </p:cNvPr>
          <p:cNvSpPr txBox="1"/>
          <p:nvPr/>
        </p:nvSpPr>
        <p:spPr>
          <a:xfrm>
            <a:off x="10771332" y="3350868"/>
            <a:ext cx="965970" cy="369332"/>
          </a:xfrm>
          <a:prstGeom prst="rect">
            <a:avLst/>
          </a:prstGeom>
          <a:noFill/>
        </p:spPr>
        <p:txBody>
          <a:bodyPr wrap="none" rtlCol="0">
            <a:spAutoFit/>
          </a:bodyPr>
          <a:lstStyle/>
          <a:p>
            <a:r>
              <a:rPr lang="en-US" dirty="0"/>
              <a:t>Group 2</a:t>
            </a:r>
          </a:p>
        </p:txBody>
      </p:sp>
    </p:spTree>
    <p:extLst>
      <p:ext uri="{BB962C8B-B14F-4D97-AF65-F5344CB8AC3E}">
        <p14:creationId xmlns:p14="http://schemas.microsoft.com/office/powerpoint/2010/main" val="371980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B02AB7E-4C73-3B63-AE11-AF219BC1B0A4}"/>
              </a:ext>
            </a:extLst>
          </p:cNvPr>
          <p:cNvSpPr txBox="1"/>
          <p:nvPr/>
        </p:nvSpPr>
        <p:spPr>
          <a:xfrm>
            <a:off x="314937" y="1703705"/>
            <a:ext cx="11448438" cy="4544693"/>
          </a:xfrm>
          <a:prstGeom prst="rect">
            <a:avLst/>
          </a:prstGeom>
          <a:noFill/>
        </p:spPr>
        <p:txBody>
          <a:bodyPr wrap="square" rtlCol="0" anchor="t">
            <a:noAutofit/>
          </a:bodyPr>
          <a:lstStyle/>
          <a:p>
            <a:pPr marL="285750" indent="-285750">
              <a:lnSpc>
                <a:spcPct val="90000"/>
              </a:lnSpc>
              <a:spcAft>
                <a:spcPts val="600"/>
              </a:spcAft>
              <a:buFont typeface="Arial" panose="020B0604020202020204" pitchFamily="34" charset="0"/>
              <a:buChar char="•"/>
            </a:pPr>
            <a:r>
              <a:rPr lang="en-US" sz="2800" b="0" i="0" dirty="0">
                <a:solidFill>
                  <a:schemeClr val="bg1"/>
                </a:solidFill>
                <a:effectLst/>
                <a:latin typeface="Söhne"/>
              </a:rPr>
              <a:t>Mumbai Indians, Chennai Super Kings, and Royal Challengers Bangalore have consistently performed well, winning the most matches. This suggests a strong and consistent performance by these teams over time.</a:t>
            </a:r>
          </a:p>
          <a:p>
            <a:pPr marL="285750" indent="-285750">
              <a:lnSpc>
                <a:spcPct val="90000"/>
              </a:lnSpc>
              <a:spcAft>
                <a:spcPts val="600"/>
              </a:spcAft>
              <a:buFont typeface="Arial" panose="020B0604020202020204" pitchFamily="34" charset="0"/>
              <a:buChar char="•"/>
            </a:pPr>
            <a:r>
              <a:rPr lang="en-US" sz="2800" b="0" i="0" dirty="0">
                <a:solidFill>
                  <a:schemeClr val="bg1"/>
                </a:solidFill>
                <a:effectLst/>
                <a:latin typeface="Söhne"/>
              </a:rPr>
              <a:t>AB de Villiers and Rohit Sharma stand out with more "Player of the Match" awards. Their individual contributions have often been recognized as match-defining.</a:t>
            </a:r>
            <a:endParaRPr lang="en-US" sz="2800" dirty="0">
              <a:solidFill>
                <a:schemeClr val="bg1"/>
              </a:solidFill>
              <a:latin typeface="Söhne"/>
            </a:endParaRPr>
          </a:p>
          <a:p>
            <a:pPr marL="285750" indent="-285750">
              <a:lnSpc>
                <a:spcPct val="90000"/>
              </a:lnSpc>
              <a:spcAft>
                <a:spcPts val="600"/>
              </a:spcAft>
              <a:buFont typeface="Arial" panose="020B0604020202020204" pitchFamily="34" charset="0"/>
              <a:buChar char="•"/>
            </a:pPr>
            <a:r>
              <a:rPr lang="en-US" sz="2800" b="0" i="0" dirty="0">
                <a:solidFill>
                  <a:schemeClr val="bg1"/>
                </a:solidFill>
                <a:effectLst/>
                <a:latin typeface="Söhne"/>
              </a:rPr>
              <a:t>Shikhar Dhawan and Virat Kohli, with more runs, showcase exceptional batting prowess. Their consistent run-scoring ability is crucial for their respective teams.</a:t>
            </a:r>
          </a:p>
          <a:p>
            <a:pPr marL="285750" indent="-285750">
              <a:lnSpc>
                <a:spcPct val="90000"/>
              </a:lnSpc>
              <a:spcAft>
                <a:spcPts val="600"/>
              </a:spcAft>
              <a:buFont typeface="Arial" panose="020B0604020202020204" pitchFamily="34" charset="0"/>
              <a:buChar char="•"/>
            </a:pPr>
            <a:r>
              <a:rPr lang="en-US" sz="2800" b="0" i="0" dirty="0">
                <a:solidFill>
                  <a:schemeClr val="bg1"/>
                </a:solidFill>
                <a:effectLst/>
                <a:latin typeface="Söhne"/>
              </a:rPr>
              <a:t>The trend of choosing to field first in most toss decisions suggests a strategic approach by teams. This decision might be influenced by factors such as pitch conditions, weather, and team strengths.</a:t>
            </a:r>
            <a:endParaRPr lang="en-US" sz="2800" dirty="0">
              <a:solidFill>
                <a:schemeClr val="bg1"/>
              </a:solidFill>
            </a:endParaRPr>
          </a:p>
        </p:txBody>
      </p:sp>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52500" y="765368"/>
            <a:ext cx="4941477" cy="610863"/>
          </a:xfrm>
        </p:spPr>
        <p:txBody>
          <a:bodyPr vert="horz" lIns="0" tIns="0" rIns="0" bIns="0" rtlCol="0" anchor="b" anchorCtr="0">
            <a:normAutofit/>
          </a:bodyPr>
          <a:lstStyle/>
          <a:p>
            <a:r>
              <a:rPr lang="en-US" b="1" i="0" kern="1200" spc="100" baseline="0" dirty="0">
                <a:latin typeface="+mj-lt"/>
                <a:ea typeface="+mj-ea"/>
                <a:cs typeface="+mj-cs"/>
              </a:rPr>
              <a:t>Insights</a:t>
            </a:r>
          </a:p>
        </p:txBody>
      </p:sp>
      <p:cxnSp>
        <p:nvCxnSpPr>
          <p:cNvPr id="14" name="Straight Connector 13">
            <a:extLst>
              <a:ext uri="{FF2B5EF4-FFF2-40B4-BE49-F238E27FC236}">
                <a16:creationId xmlns:a16="http://schemas.microsoft.com/office/drawing/2014/main" id="{7DB03165-6A93-1BEB-03A2-43AE22BF1FF6}"/>
              </a:ext>
              <a:ext uri="{C183D7F6-B498-43B3-948B-1728B52AA6E4}">
                <adec:decorative xmlns:adec="http://schemas.microsoft.com/office/drawing/2017/decorative" val="1"/>
              </a:ext>
            </a:extLst>
          </p:cNvPr>
          <p:cNvCxnSpPr>
            <a:cxnSpLocks/>
          </p:cNvCxnSpPr>
          <p:nvPr/>
        </p:nvCxnSpPr>
        <p:spPr>
          <a:xfrm>
            <a:off x="0" y="1535146"/>
            <a:ext cx="12192000"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56310685"/>
      </p:ext>
    </p:extLst>
  </p:cSld>
  <p:clrMapOvr>
    <a:masterClrMapping/>
  </p:clrMapOvr>
  <mc:AlternateContent xmlns:mc="http://schemas.openxmlformats.org/markup-compatibility/2006" xmlns:p14="http://schemas.microsoft.com/office/powerpoint/2010/main">
    <mc:Choice Requires="p14">
      <p:transition spd="slow" p14:dur="2000" advTm="92656"/>
    </mc:Choice>
    <mc:Fallback xmlns="">
      <p:transition spd="slow" advTm="9265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lumMod val="60000"/>
                <a:lumOff val="40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A911-7D9E-D26D-F979-53DF8CBE6607}"/>
              </a:ext>
            </a:extLst>
          </p:cNvPr>
          <p:cNvSpPr>
            <a:spLocks noGrp="1"/>
          </p:cNvSpPr>
          <p:nvPr>
            <p:ph type="title"/>
          </p:nvPr>
        </p:nvSpPr>
        <p:spPr>
          <a:xfrm>
            <a:off x="971550" y="1167351"/>
            <a:ext cx="4941477" cy="610863"/>
          </a:xfrm>
        </p:spPr>
        <p:txBody>
          <a:bodyPr>
            <a:normAutofit/>
          </a:bodyPr>
          <a:lstStyle/>
          <a:p>
            <a:r>
              <a:rPr lang="en-US" sz="3200" dirty="0"/>
              <a:t>Challenges</a:t>
            </a:r>
          </a:p>
        </p:txBody>
      </p:sp>
      <p:sp>
        <p:nvSpPr>
          <p:cNvPr id="6" name="Slide Number Placeholder 5">
            <a:extLst>
              <a:ext uri="{FF2B5EF4-FFF2-40B4-BE49-F238E27FC236}">
                <a16:creationId xmlns:a16="http://schemas.microsoft.com/office/drawing/2014/main" id="{DD75B3C3-20BC-988A-BC2A-9C53B129B653}"/>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sp>
        <p:nvSpPr>
          <p:cNvPr id="5" name="TextBox 4">
            <a:extLst>
              <a:ext uri="{FF2B5EF4-FFF2-40B4-BE49-F238E27FC236}">
                <a16:creationId xmlns:a16="http://schemas.microsoft.com/office/drawing/2014/main" id="{4E33EC50-236D-1266-AE46-A0C7C354196B}"/>
              </a:ext>
            </a:extLst>
          </p:cNvPr>
          <p:cNvSpPr txBox="1"/>
          <p:nvPr/>
        </p:nvSpPr>
        <p:spPr>
          <a:xfrm>
            <a:off x="1219199" y="2466975"/>
            <a:ext cx="9135979" cy="2677656"/>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chemeClr val="bg1"/>
                </a:solidFill>
                <a:effectLst/>
                <a:latin typeface="Söhne"/>
              </a:rPr>
              <a:t>The initial data was in JSON format, and the conversion to CSV using the .NET framework presented difficulties.</a:t>
            </a:r>
          </a:p>
          <a:p>
            <a:pPr marL="285750" indent="-285750">
              <a:buFont typeface="Arial" panose="020B0604020202020204" pitchFamily="34" charset="0"/>
              <a:buChar char="•"/>
            </a:pPr>
            <a:r>
              <a:rPr lang="en-US" sz="2800" b="0" i="0" dirty="0">
                <a:solidFill>
                  <a:schemeClr val="bg1"/>
                </a:solidFill>
                <a:effectLst/>
                <a:latin typeface="Söhne"/>
              </a:rPr>
              <a:t>The data received in CSV format may contain inconsistencies or incomplete records.</a:t>
            </a:r>
          </a:p>
          <a:p>
            <a:pPr marL="285750" indent="-285750" algn="just">
              <a:buFont typeface="Arial" panose="020B0604020202020204" pitchFamily="34" charset="0"/>
              <a:buChar char="•"/>
            </a:pPr>
            <a:r>
              <a:rPr lang="en-US" sz="2800" b="0" i="0" dirty="0">
                <a:solidFill>
                  <a:schemeClr val="bg1"/>
                </a:solidFill>
                <a:effectLst/>
                <a:latin typeface="Söhne"/>
              </a:rPr>
              <a:t>Cleaning the CSV data proved to be a complex task, likely due to the volume of null values and other inconsistencies.</a:t>
            </a:r>
            <a:endParaRPr lang="en-US" sz="2800" dirty="0">
              <a:solidFill>
                <a:schemeClr val="bg1"/>
              </a:solidFill>
            </a:endParaRPr>
          </a:p>
        </p:txBody>
      </p:sp>
    </p:spTree>
    <p:extLst>
      <p:ext uri="{BB962C8B-B14F-4D97-AF65-F5344CB8AC3E}">
        <p14:creationId xmlns:p14="http://schemas.microsoft.com/office/powerpoint/2010/main" val="4222787241"/>
      </p:ext>
    </p:extLst>
  </p:cSld>
  <p:clrMapOvr>
    <a:masterClrMapping/>
  </p:clrMapOvr>
  <mc:AlternateContent xmlns:mc="http://schemas.openxmlformats.org/markup-compatibility/2006" xmlns:p14="http://schemas.microsoft.com/office/powerpoint/2010/main">
    <mc:Choice Requires="p14">
      <p:transition spd="slow" p14:dur="2000" advTm="23600"/>
    </mc:Choice>
    <mc:Fallback xmlns="">
      <p:transition spd="slow" advTm="236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F44C162-27FC-5621-9675-44D7CFF568DE}"/>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dirty="0">
                <a:latin typeface="+mj-lt"/>
                <a:ea typeface="+mj-ea"/>
                <a:cs typeface="+mj-cs"/>
              </a:rPr>
              <a:t>Future Work</a:t>
            </a:r>
          </a:p>
        </p:txBody>
      </p:sp>
      <p:sp>
        <p:nvSpPr>
          <p:cNvPr id="18" name="Slide Number Placeholder 4">
            <a:extLst>
              <a:ext uri="{FF2B5EF4-FFF2-40B4-BE49-F238E27FC236}">
                <a16:creationId xmlns:a16="http://schemas.microsoft.com/office/drawing/2014/main" id="{CD89604A-DAC1-0B3E-6399-61FFE75D7E8C}"/>
              </a:ext>
            </a:extLst>
          </p:cNvPr>
          <p:cNvSpPr>
            <a:spLocks noGrp="1"/>
          </p:cNvSpPr>
          <p:nvPr>
            <p:ph type="sldNum" sz="quarter" idx="13"/>
          </p:nvPr>
        </p:nvSpPr>
        <p:spPr>
          <a:xfrm>
            <a:off x="971550" y="6332220"/>
            <a:ext cx="523240" cy="247651"/>
          </a:xfrm>
        </p:spPr>
        <p:txBody>
          <a:bodyPr/>
          <a:lstStyle/>
          <a:p>
            <a:pPr>
              <a:spcAft>
                <a:spcPts val="600"/>
              </a:spcAft>
            </a:pPr>
            <a:fld id="{294A09A9-5501-47C1-A89A-A340965A2BE2}" type="slidenum">
              <a:rPr lang="en-US" smtClean="0"/>
              <a:pPr>
                <a:spcAft>
                  <a:spcPts val="600"/>
                </a:spcAft>
              </a:pPr>
              <a:t>12</a:t>
            </a:fld>
            <a:endParaRPr lang="en-US">
              <a:latin typeface="+mn-lt"/>
            </a:endParaRPr>
          </a:p>
        </p:txBody>
      </p:sp>
      <p:graphicFrame>
        <p:nvGraphicFramePr>
          <p:cNvPr id="19" name="TextBox 2">
            <a:extLst>
              <a:ext uri="{FF2B5EF4-FFF2-40B4-BE49-F238E27FC236}">
                <a16:creationId xmlns:a16="http://schemas.microsoft.com/office/drawing/2014/main" id="{AE342C06-B0B6-1838-1107-BFD62838FBE1}"/>
              </a:ext>
            </a:extLst>
          </p:cNvPr>
          <p:cNvGraphicFramePr/>
          <p:nvPr>
            <p:extLst>
              <p:ext uri="{D42A27DB-BD31-4B8C-83A1-F6EECF244321}">
                <p14:modId xmlns:p14="http://schemas.microsoft.com/office/powerpoint/2010/main" val="2977857928"/>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192995"/>
      </p:ext>
    </p:extLst>
  </p:cSld>
  <p:clrMapOvr>
    <a:masterClrMapping/>
  </p:clrMapOvr>
  <mc:AlternateContent xmlns:mc="http://schemas.openxmlformats.org/markup-compatibility/2006" xmlns:p14="http://schemas.microsoft.com/office/powerpoint/2010/main">
    <mc:Choice Requires="p14">
      <p:transition spd="slow" p14:dur="2000" advTm="25264"/>
    </mc:Choice>
    <mc:Fallback xmlns="">
      <p:transition spd="slow" advTm="2526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FB5E-7DE3-907E-A1F3-BB5107A81658}"/>
              </a:ext>
            </a:extLst>
          </p:cNvPr>
          <p:cNvSpPr>
            <a:spLocks noGrp="1"/>
          </p:cNvSpPr>
          <p:nvPr>
            <p:ph type="ctrTitle"/>
          </p:nvPr>
        </p:nvSpPr>
        <p:spPr>
          <a:xfrm>
            <a:off x="6367054" y="2116182"/>
            <a:ext cx="5491571" cy="1514019"/>
          </a:xfrm>
        </p:spPr>
        <p:txBody>
          <a:bodyPr anchor="b">
            <a:normAutofit/>
          </a:bodyPr>
          <a:lstStyle/>
          <a:p>
            <a:r>
              <a:rPr lang="en-US" b="1"/>
              <a:t>THANK YOU</a:t>
            </a:r>
          </a:p>
        </p:txBody>
      </p:sp>
      <p:sp>
        <p:nvSpPr>
          <p:cNvPr id="5" name="Slide Number Placeholder 4" hidden="1">
            <a:extLst>
              <a:ext uri="{FF2B5EF4-FFF2-40B4-BE49-F238E27FC236}">
                <a16:creationId xmlns:a16="http://schemas.microsoft.com/office/drawing/2014/main" id="{76DD15B3-9437-F9BD-61E4-E26F7D0CFE11}"/>
              </a:ext>
            </a:extLst>
          </p:cNvPr>
          <p:cNvSpPr>
            <a:spLocks noGrp="1"/>
          </p:cNvSpPr>
          <p:nvPr>
            <p:ph type="sldNum" sz="quarter" idx="4294967295"/>
          </p:nvPr>
        </p:nvSpPr>
        <p:spPr>
          <a:xfrm>
            <a:off x="971550" y="6332220"/>
            <a:ext cx="523240" cy="247651"/>
          </a:xfrm>
        </p:spPr>
        <p:txBody>
          <a:bodyPr/>
          <a:lstStyle/>
          <a:p>
            <a:pPr>
              <a:spcAft>
                <a:spcPts val="600"/>
              </a:spcAft>
            </a:pPr>
            <a:fld id="{294A09A9-5501-47C1-A89A-A340965A2BE2}" type="slidenum">
              <a:rPr lang="en-US" smtClean="0"/>
              <a:pPr>
                <a:spcAft>
                  <a:spcPts val="600"/>
                </a:spcAft>
              </a:pPr>
              <a:t>13</a:t>
            </a:fld>
            <a:endParaRPr lang="en-US">
              <a:latin typeface="+mn-lt"/>
            </a:endParaRPr>
          </a:p>
        </p:txBody>
      </p:sp>
    </p:spTree>
    <p:extLst>
      <p:ext uri="{BB962C8B-B14F-4D97-AF65-F5344CB8AC3E}">
        <p14:creationId xmlns:p14="http://schemas.microsoft.com/office/powerpoint/2010/main" val="110676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hart Placeholder 1">
            <a:extLst>
              <a:ext uri="{FF2B5EF4-FFF2-40B4-BE49-F238E27FC236}">
                <a16:creationId xmlns:a16="http://schemas.microsoft.com/office/drawing/2014/main" id="{5369DA5B-B739-7C0F-A92E-CB0BB06D4608}"/>
              </a:ext>
            </a:extLst>
          </p:cNvPr>
          <p:cNvSpPr>
            <a:spLocks noGrp="1"/>
          </p:cNvSpPr>
          <p:nvPr>
            <p:ph type="chart" sz="quarter" idx="10"/>
          </p:nvPr>
        </p:nvSpPr>
        <p:spPr>
          <a:xfrm>
            <a:off x="952500" y="1939108"/>
            <a:ext cx="10352810" cy="4110702"/>
          </a:xfrm>
        </p:spPr>
        <p:txBody>
          <a:bodyPr/>
          <a:lstStyle/>
          <a:p>
            <a:pPr marL="0" indent="0">
              <a:buNone/>
            </a:pPr>
            <a:r>
              <a:rPr lang="en-US" dirty="0">
                <a:solidFill>
                  <a:schemeClr val="bg1"/>
                </a:solidFill>
              </a:rPr>
              <a:t>Q. What do you like about the Project Presentation?</a:t>
            </a:r>
          </a:p>
          <a:p>
            <a:r>
              <a:rPr lang="en-US" dirty="0">
                <a:solidFill>
                  <a:schemeClr val="bg1"/>
                </a:solidFill>
              </a:rPr>
              <a:t>Presentation design is good.</a:t>
            </a:r>
          </a:p>
          <a:p>
            <a:r>
              <a:rPr lang="en-US" dirty="0">
                <a:solidFill>
                  <a:schemeClr val="bg1"/>
                </a:solidFill>
              </a:rPr>
              <a:t>Topic of the project is relative and useful.</a:t>
            </a:r>
          </a:p>
          <a:p>
            <a:pPr marL="0" indent="0">
              <a:buNone/>
            </a:pPr>
            <a:endParaRPr lang="en-US" dirty="0">
              <a:solidFill>
                <a:schemeClr val="bg1"/>
              </a:solidFill>
            </a:endParaRPr>
          </a:p>
          <a:p>
            <a:pPr marL="0" indent="0">
              <a:buNone/>
            </a:pPr>
            <a:r>
              <a:rPr lang="en-US" dirty="0">
                <a:solidFill>
                  <a:schemeClr val="bg1"/>
                </a:solidFill>
              </a:rPr>
              <a:t>Q. What do Project Presentation can improve?</a:t>
            </a:r>
          </a:p>
          <a:p>
            <a:r>
              <a:rPr lang="en-US" dirty="0">
                <a:solidFill>
                  <a:schemeClr val="bg1"/>
                </a:solidFill>
              </a:rPr>
              <a:t> Visualizations seems misunderstanding.</a:t>
            </a:r>
          </a:p>
          <a:p>
            <a:r>
              <a:rPr lang="en-US" dirty="0">
                <a:solidFill>
                  <a:schemeClr val="bg1"/>
                </a:solidFill>
              </a:rPr>
              <a:t>Out of scope future works.</a:t>
            </a:r>
          </a:p>
        </p:txBody>
      </p:sp>
      <p:sp>
        <p:nvSpPr>
          <p:cNvPr id="42" name="Title 2">
            <a:extLst>
              <a:ext uri="{FF2B5EF4-FFF2-40B4-BE49-F238E27FC236}">
                <a16:creationId xmlns:a16="http://schemas.microsoft.com/office/drawing/2014/main" id="{A34B8395-E027-E0BF-D242-AC8C5A5369E1}"/>
              </a:ext>
            </a:extLst>
          </p:cNvPr>
          <p:cNvSpPr>
            <a:spLocks noGrp="1"/>
          </p:cNvSpPr>
          <p:nvPr>
            <p:ph type="title"/>
          </p:nvPr>
        </p:nvSpPr>
        <p:spPr>
          <a:xfrm>
            <a:off x="964023" y="879063"/>
            <a:ext cx="4941477" cy="610863"/>
          </a:xfrm>
        </p:spPr>
        <p:txBody>
          <a:bodyPr/>
          <a:lstStyle/>
          <a:p>
            <a:r>
              <a:rPr lang="en-US" dirty="0"/>
              <a:t>Critic for Group 5</a:t>
            </a:r>
          </a:p>
        </p:txBody>
      </p:sp>
      <p:sp>
        <p:nvSpPr>
          <p:cNvPr id="13" name="Footer Placeholder 12">
            <a:extLst>
              <a:ext uri="{FF2B5EF4-FFF2-40B4-BE49-F238E27FC236}">
                <a16:creationId xmlns:a16="http://schemas.microsoft.com/office/drawing/2014/main" id="{F0791F85-F99B-A2AC-9263-4B040F494D83}"/>
              </a:ext>
            </a:extLst>
          </p:cNvPr>
          <p:cNvSpPr>
            <a:spLocks noGrp="1"/>
          </p:cNvSpPr>
          <p:nvPr>
            <p:ph type="ftr" sz="quarter" idx="12"/>
          </p:nvPr>
        </p:nvSpPr>
        <p:spPr>
          <a:xfrm>
            <a:off x="1494790" y="6332220"/>
            <a:ext cx="1497330" cy="247651"/>
          </a:xfrm>
        </p:spPr>
        <p:txBody>
          <a:bodyPr anchor="t">
            <a:normAutofit/>
          </a:bodyPr>
          <a:lstStyle/>
          <a:p>
            <a:pPr>
              <a:spcAft>
                <a:spcPts val="600"/>
              </a:spcAft>
            </a:pPr>
            <a:r>
              <a:rPr lang="en-US"/>
              <a:t>Annual Review</a:t>
            </a:r>
            <a:endParaRPr lang="en-US" b="0"/>
          </a:p>
        </p:txBody>
      </p:sp>
      <p:sp>
        <p:nvSpPr>
          <p:cNvPr id="14" name="Slide Number Placeholder 13">
            <a:extLst>
              <a:ext uri="{FF2B5EF4-FFF2-40B4-BE49-F238E27FC236}">
                <a16:creationId xmlns:a16="http://schemas.microsoft.com/office/drawing/2014/main" id="{A5997585-B438-8E30-4B10-F1443C4F8603}"/>
              </a:ext>
            </a:extLst>
          </p:cNvPr>
          <p:cNvSpPr>
            <a:spLocks noGrp="1"/>
          </p:cNvSpPr>
          <p:nvPr>
            <p:ph type="sldNum" sz="quarter" idx="13"/>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152344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C5F988E1-9305-9810-5108-8ABD0CDBE339}"/>
              </a:ext>
            </a:extLst>
          </p:cNvPr>
          <p:cNvSpPr>
            <a:spLocks noGrp="1"/>
          </p:cNvSpPr>
          <p:nvPr>
            <p:ph type="chart" sz="quarter" idx="10"/>
          </p:nvPr>
        </p:nvSpPr>
        <p:spPr/>
        <p:txBody>
          <a:bodyPr/>
          <a:lstStyle/>
          <a:p>
            <a:pPr marL="0" indent="0">
              <a:buNone/>
            </a:pPr>
            <a:r>
              <a:rPr lang="en-US" dirty="0">
                <a:solidFill>
                  <a:schemeClr val="bg1"/>
                </a:solidFill>
              </a:rPr>
              <a:t>Q. What do you like about the Project Presentation?</a:t>
            </a:r>
          </a:p>
          <a:p>
            <a:r>
              <a:rPr lang="en-US" dirty="0">
                <a:solidFill>
                  <a:schemeClr val="bg1"/>
                </a:solidFill>
              </a:rPr>
              <a:t>common crime types dashboard is good.</a:t>
            </a:r>
          </a:p>
          <a:p>
            <a:r>
              <a:rPr lang="en-US" dirty="0">
                <a:solidFill>
                  <a:schemeClr val="bg1"/>
                </a:solidFill>
              </a:rPr>
              <a:t>Key insights were good.</a:t>
            </a:r>
          </a:p>
          <a:p>
            <a:r>
              <a:rPr lang="en-US" dirty="0">
                <a:solidFill>
                  <a:schemeClr val="bg1"/>
                </a:solidFill>
              </a:rPr>
              <a:t>Nice idea about the future work.</a:t>
            </a:r>
          </a:p>
          <a:p>
            <a:pPr marL="0" indent="0">
              <a:buNone/>
            </a:pPr>
            <a:r>
              <a:rPr lang="en-US" dirty="0">
                <a:solidFill>
                  <a:schemeClr val="bg1"/>
                </a:solidFill>
              </a:rPr>
              <a:t>Q. What do Project Presentation can improve?</a:t>
            </a:r>
          </a:p>
          <a:p>
            <a:r>
              <a:rPr lang="en-US" dirty="0">
                <a:solidFill>
                  <a:schemeClr val="bg1"/>
                </a:solidFill>
              </a:rPr>
              <a:t> Presentation font is too hard to depict. It strains the eyes too much.</a:t>
            </a:r>
          </a:p>
          <a:p>
            <a:r>
              <a:rPr lang="en-US" dirty="0">
                <a:solidFill>
                  <a:schemeClr val="bg1"/>
                </a:solidFill>
              </a:rPr>
              <a:t>Victim race should have been avoided when presenting in public.</a:t>
            </a:r>
            <a:endParaRPr lang="en-US" dirty="0"/>
          </a:p>
        </p:txBody>
      </p:sp>
      <p:sp>
        <p:nvSpPr>
          <p:cNvPr id="3" name="Title 2">
            <a:extLst>
              <a:ext uri="{FF2B5EF4-FFF2-40B4-BE49-F238E27FC236}">
                <a16:creationId xmlns:a16="http://schemas.microsoft.com/office/drawing/2014/main" id="{69DBC8EC-9D84-0BBE-D300-A8965E6D4C54}"/>
              </a:ext>
            </a:extLst>
          </p:cNvPr>
          <p:cNvSpPr>
            <a:spLocks noGrp="1"/>
          </p:cNvSpPr>
          <p:nvPr>
            <p:ph type="title"/>
          </p:nvPr>
        </p:nvSpPr>
        <p:spPr/>
        <p:txBody>
          <a:bodyPr/>
          <a:lstStyle/>
          <a:p>
            <a:r>
              <a:rPr lang="en-US" dirty="0"/>
              <a:t>Critic for Group 1</a:t>
            </a:r>
          </a:p>
        </p:txBody>
      </p:sp>
      <p:sp>
        <p:nvSpPr>
          <p:cNvPr id="4" name="Footer Placeholder 3">
            <a:extLst>
              <a:ext uri="{FF2B5EF4-FFF2-40B4-BE49-F238E27FC236}">
                <a16:creationId xmlns:a16="http://schemas.microsoft.com/office/drawing/2014/main" id="{BD149721-572A-D266-EAFD-CFC0A8F85734}"/>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80708DB-07FD-16E6-66C3-7AFCEC78B900}"/>
              </a:ext>
            </a:extLst>
          </p:cNvPr>
          <p:cNvSpPr>
            <a:spLocks noGrp="1"/>
          </p:cNvSpPr>
          <p:nvPr>
            <p:ph type="sldNum" sz="quarter" idx="13"/>
          </p:nvPr>
        </p:nvSpPr>
        <p:spPr/>
        <p:txBody>
          <a:bodyPr/>
          <a:lstStyle/>
          <a:p>
            <a:fld id="{294A09A9-5501-47C1-A89A-A340965A2BE2}" type="slidenum">
              <a:rPr lang="en-US" smtClean="0"/>
              <a:pPr/>
              <a:t>15</a:t>
            </a:fld>
            <a:endParaRPr lang="en-US" dirty="0">
              <a:latin typeface="+mn-lt"/>
            </a:endParaRPr>
          </a:p>
        </p:txBody>
      </p:sp>
    </p:spTree>
    <p:extLst>
      <p:ext uri="{BB962C8B-B14F-4D97-AF65-F5344CB8AC3E}">
        <p14:creationId xmlns:p14="http://schemas.microsoft.com/office/powerpoint/2010/main" val="21463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95D906C8-34BC-BF18-CF95-275A6096FA44}"/>
              </a:ext>
            </a:extLst>
          </p:cNvPr>
          <p:cNvSpPr>
            <a:spLocks noGrp="1"/>
          </p:cNvSpPr>
          <p:nvPr>
            <p:ph type="sldNum" sz="quarter" idx="13"/>
          </p:nvPr>
        </p:nvSpPr>
        <p:spPr/>
        <p:txBody>
          <a:bodyPr/>
          <a:lstStyle/>
          <a:p>
            <a:fld id="{294A09A9-5501-47C1-A89A-A340965A2BE2}" type="slidenum">
              <a:rPr lang="en-US" smtClean="0"/>
              <a:pPr/>
              <a:t>2</a:t>
            </a:fld>
            <a:endParaRPr lang="en-US" dirty="0">
              <a:latin typeface="+mn-lt"/>
            </a:endParaRPr>
          </a:p>
        </p:txBody>
      </p:sp>
      <p:sp>
        <p:nvSpPr>
          <p:cNvPr id="17" name="Title 1">
            <a:extLst>
              <a:ext uri="{FF2B5EF4-FFF2-40B4-BE49-F238E27FC236}">
                <a16:creationId xmlns:a16="http://schemas.microsoft.com/office/drawing/2014/main" id="{64D23862-B650-D903-8F7C-DA073C837896}"/>
              </a:ext>
            </a:extLst>
          </p:cNvPr>
          <p:cNvSpPr txBox="1">
            <a:spLocks/>
          </p:cNvSpPr>
          <p:nvPr/>
        </p:nvSpPr>
        <p:spPr>
          <a:xfrm>
            <a:off x="3444119" y="457200"/>
            <a:ext cx="6976232" cy="772701"/>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Team Introduction</a:t>
            </a:r>
          </a:p>
        </p:txBody>
      </p:sp>
      <p:sp>
        <p:nvSpPr>
          <p:cNvPr id="8" name="TextBox 7">
            <a:extLst>
              <a:ext uri="{FF2B5EF4-FFF2-40B4-BE49-F238E27FC236}">
                <a16:creationId xmlns:a16="http://schemas.microsoft.com/office/drawing/2014/main" id="{D6651BDD-ACD6-E8E5-B5AB-9C80803C8DCC}"/>
              </a:ext>
            </a:extLst>
          </p:cNvPr>
          <p:cNvSpPr txBox="1"/>
          <p:nvPr/>
        </p:nvSpPr>
        <p:spPr>
          <a:xfrm>
            <a:off x="539115" y="5057774"/>
            <a:ext cx="2285999" cy="738664"/>
          </a:xfrm>
          <a:prstGeom prst="rect">
            <a:avLst/>
          </a:prstGeom>
          <a:noFill/>
        </p:spPr>
        <p:txBody>
          <a:bodyPr wrap="square" rtlCol="0">
            <a:spAutoFit/>
          </a:bodyPr>
          <a:lstStyle/>
          <a:p>
            <a:r>
              <a:rPr lang="en-US" sz="1400" b="1" dirty="0">
                <a:solidFill>
                  <a:schemeClr val="bg1"/>
                </a:solidFill>
                <a:effectLst/>
                <a:latin typeface="Franklin Gothic Book (Body)"/>
                <a:ea typeface="Calibri" panose="020F0502020204030204" pitchFamily="34" charset="0"/>
                <a:cs typeface="Times New Roman" panose="02020603050405020304" pitchFamily="18" charset="0"/>
              </a:rPr>
              <a:t>Sumanth Reddy </a:t>
            </a:r>
            <a:r>
              <a:rPr lang="en-US" sz="1400" b="1" dirty="0" err="1">
                <a:solidFill>
                  <a:schemeClr val="bg1"/>
                </a:solidFill>
                <a:effectLst/>
                <a:latin typeface="Franklin Gothic Book (Body)"/>
                <a:ea typeface="Calibri" panose="020F0502020204030204" pitchFamily="34" charset="0"/>
                <a:cs typeface="Times New Roman" panose="02020603050405020304" pitchFamily="18" charset="0"/>
              </a:rPr>
              <a:t>Gajjala</a:t>
            </a:r>
            <a:endParaRPr lang="en-US" sz="1400" b="1" dirty="0">
              <a:solidFill>
                <a:schemeClr val="bg1"/>
              </a:solidFill>
              <a:effectLst/>
              <a:latin typeface="Franklin Gothic Book (Body)"/>
              <a:ea typeface="Calibri" panose="020F0502020204030204" pitchFamily="34" charset="0"/>
              <a:cs typeface="Times New Roman" panose="02020603050405020304" pitchFamily="18" charset="0"/>
            </a:endParaRPr>
          </a:p>
          <a:p>
            <a:r>
              <a:rPr lang="en-US" sz="1400" b="1" dirty="0">
                <a:solidFill>
                  <a:schemeClr val="bg1"/>
                </a:solidFill>
                <a:latin typeface="Franklin Gothic Book (Body)"/>
                <a:ea typeface="Calibri" panose="020F0502020204030204" pitchFamily="34" charset="0"/>
                <a:cs typeface="Times New Roman" panose="02020603050405020304" pitchFamily="18" charset="0"/>
              </a:rPr>
              <a:t>          w0816129</a:t>
            </a:r>
            <a:endParaRPr lang="en-US" sz="1400" b="1" dirty="0">
              <a:solidFill>
                <a:schemeClr val="bg1"/>
              </a:solidFill>
              <a:effectLst/>
              <a:latin typeface="Franklin Gothic Book (Body)"/>
              <a:ea typeface="Calibri" panose="020F0502020204030204" pitchFamily="34" charset="0"/>
              <a:cs typeface="Times New Roman" panose="02020603050405020304" pitchFamily="18" charset="0"/>
            </a:endParaRPr>
          </a:p>
          <a:p>
            <a:endParaRPr lang="en-US" sz="1400" b="1" dirty="0">
              <a:solidFill>
                <a:schemeClr val="bg1"/>
              </a:solidFill>
              <a:latin typeface="Franklin Gothic Book (Body)"/>
            </a:endParaRPr>
          </a:p>
        </p:txBody>
      </p:sp>
      <p:sp>
        <p:nvSpPr>
          <p:cNvPr id="9" name="TextBox 8">
            <a:extLst>
              <a:ext uri="{FF2B5EF4-FFF2-40B4-BE49-F238E27FC236}">
                <a16:creationId xmlns:a16="http://schemas.microsoft.com/office/drawing/2014/main" id="{D9B5E9EC-7367-82D0-C34A-28B6EACE13FB}"/>
              </a:ext>
            </a:extLst>
          </p:cNvPr>
          <p:cNvSpPr txBox="1"/>
          <p:nvPr/>
        </p:nvSpPr>
        <p:spPr>
          <a:xfrm>
            <a:off x="5359716" y="5057774"/>
            <a:ext cx="1571625" cy="523220"/>
          </a:xfrm>
          <a:prstGeom prst="rect">
            <a:avLst/>
          </a:prstGeom>
          <a:noFill/>
        </p:spPr>
        <p:txBody>
          <a:bodyPr wrap="square" rtlCol="0">
            <a:spAutoFit/>
          </a:bodyPr>
          <a:lstStyle/>
          <a:p>
            <a:r>
              <a:rPr lang="en-US" sz="1400" b="1" dirty="0">
                <a:solidFill>
                  <a:schemeClr val="bg1"/>
                </a:solidFill>
              </a:rPr>
              <a:t>Sachin Kashyap</a:t>
            </a:r>
          </a:p>
          <a:p>
            <a:r>
              <a:rPr lang="en-US" sz="1400" b="1" dirty="0">
                <a:solidFill>
                  <a:schemeClr val="bg1"/>
                </a:solidFill>
              </a:rPr>
              <a:t>   w0832574</a:t>
            </a:r>
          </a:p>
        </p:txBody>
      </p:sp>
      <p:sp>
        <p:nvSpPr>
          <p:cNvPr id="10" name="TextBox 9">
            <a:extLst>
              <a:ext uri="{FF2B5EF4-FFF2-40B4-BE49-F238E27FC236}">
                <a16:creationId xmlns:a16="http://schemas.microsoft.com/office/drawing/2014/main" id="{493EB1BB-955F-902A-5D5A-52F1C7ECC3E6}"/>
              </a:ext>
            </a:extLst>
          </p:cNvPr>
          <p:cNvSpPr txBox="1"/>
          <p:nvPr/>
        </p:nvSpPr>
        <p:spPr>
          <a:xfrm>
            <a:off x="2825115" y="5057774"/>
            <a:ext cx="2020823" cy="954107"/>
          </a:xfrm>
          <a:prstGeom prst="rect">
            <a:avLst/>
          </a:prstGeom>
          <a:noFill/>
        </p:spPr>
        <p:txBody>
          <a:bodyPr wrap="square" rtlCol="0">
            <a:spAutoFit/>
          </a:bodyPr>
          <a:lstStyle/>
          <a:p>
            <a:pPr algn="ctr"/>
            <a:r>
              <a:rPr lang="en-US" sz="1400" b="1" dirty="0">
                <a:solidFill>
                  <a:schemeClr val="bg1"/>
                </a:solidFill>
                <a:effectLst/>
                <a:latin typeface="Franklin Gothic Book (Body)"/>
                <a:ea typeface="Calibri" panose="020F0502020204030204" pitchFamily="34" charset="0"/>
                <a:cs typeface="Times New Roman" panose="02020603050405020304" pitchFamily="18" charset="0"/>
              </a:rPr>
              <a:t>Surya Narasimha </a:t>
            </a:r>
            <a:r>
              <a:rPr lang="en-US" sz="1400" b="1" dirty="0" err="1">
                <a:solidFill>
                  <a:schemeClr val="bg1"/>
                </a:solidFill>
                <a:effectLst/>
                <a:latin typeface="Franklin Gothic Book (Body)"/>
                <a:ea typeface="Calibri" panose="020F0502020204030204" pitchFamily="34" charset="0"/>
                <a:cs typeface="Times New Roman" panose="02020603050405020304" pitchFamily="18" charset="0"/>
              </a:rPr>
              <a:t>Manikanta</a:t>
            </a:r>
            <a:r>
              <a:rPr lang="en-US" sz="1400" b="1" dirty="0">
                <a:solidFill>
                  <a:schemeClr val="bg1"/>
                </a:solidFill>
                <a:effectLst/>
                <a:latin typeface="Franklin Gothic Book (Body)"/>
                <a:ea typeface="Calibri" panose="020F0502020204030204" pitchFamily="34" charset="0"/>
                <a:cs typeface="Times New Roman" panose="02020603050405020304" pitchFamily="18" charset="0"/>
              </a:rPr>
              <a:t> </a:t>
            </a:r>
            <a:r>
              <a:rPr lang="en-US" sz="1400" b="1" dirty="0" err="1">
                <a:solidFill>
                  <a:schemeClr val="bg1"/>
                </a:solidFill>
                <a:effectLst/>
                <a:latin typeface="Franklin Gothic Book (Body)"/>
                <a:ea typeface="Calibri" panose="020F0502020204030204" pitchFamily="34" charset="0"/>
                <a:cs typeface="Times New Roman" panose="02020603050405020304" pitchFamily="18" charset="0"/>
              </a:rPr>
              <a:t>PavanKumar</a:t>
            </a:r>
            <a:r>
              <a:rPr lang="en-US" sz="1400" b="1" dirty="0">
                <a:solidFill>
                  <a:schemeClr val="bg1"/>
                </a:solidFill>
                <a:effectLst/>
                <a:latin typeface="Franklin Gothic Book (Body)"/>
                <a:ea typeface="Calibri" panose="020F0502020204030204" pitchFamily="34" charset="0"/>
                <a:cs typeface="Times New Roman" panose="02020603050405020304" pitchFamily="18" charset="0"/>
              </a:rPr>
              <a:t> Akula Jaya</a:t>
            </a:r>
          </a:p>
          <a:p>
            <a:pPr algn="ctr"/>
            <a:r>
              <a:rPr lang="en-US" sz="1400" b="1" dirty="0">
                <a:solidFill>
                  <a:schemeClr val="bg1"/>
                </a:solidFill>
                <a:latin typeface="Franklin Gothic Book (Body)"/>
                <a:cs typeface="Times New Roman" panose="02020603050405020304" pitchFamily="18" charset="0"/>
              </a:rPr>
              <a:t>w0811656</a:t>
            </a:r>
            <a:endParaRPr lang="en-US" sz="1400" b="1" dirty="0">
              <a:solidFill>
                <a:schemeClr val="bg1"/>
              </a:solidFill>
              <a:latin typeface="Franklin Gothic Book (Body)"/>
            </a:endParaRPr>
          </a:p>
        </p:txBody>
      </p:sp>
      <p:sp>
        <p:nvSpPr>
          <p:cNvPr id="11" name="TextBox 10">
            <a:extLst>
              <a:ext uri="{FF2B5EF4-FFF2-40B4-BE49-F238E27FC236}">
                <a16:creationId xmlns:a16="http://schemas.microsoft.com/office/drawing/2014/main" id="{1D7998BF-A8DE-43EF-7C82-DF6A2F2A47A9}"/>
              </a:ext>
            </a:extLst>
          </p:cNvPr>
          <p:cNvSpPr txBox="1"/>
          <p:nvPr/>
        </p:nvSpPr>
        <p:spPr>
          <a:xfrm>
            <a:off x="7497510" y="5057773"/>
            <a:ext cx="1571625" cy="954107"/>
          </a:xfrm>
          <a:prstGeom prst="rect">
            <a:avLst/>
          </a:prstGeom>
          <a:noFill/>
        </p:spPr>
        <p:txBody>
          <a:bodyPr wrap="square" rtlCol="0">
            <a:spAutoFit/>
          </a:bodyPr>
          <a:lstStyle/>
          <a:p>
            <a:pPr algn="ctr"/>
            <a:r>
              <a:rPr lang="en-US" sz="1400" b="1" dirty="0">
                <a:solidFill>
                  <a:schemeClr val="bg1"/>
                </a:solidFill>
                <a:effectLst/>
                <a:latin typeface="Franklin Gothic Book (Body)"/>
                <a:ea typeface="Calibri" panose="020F0502020204030204" pitchFamily="34" charset="0"/>
                <a:cs typeface="Times New Roman" panose="02020603050405020304" pitchFamily="18" charset="0"/>
              </a:rPr>
              <a:t>Sai Venkata Krishna Reddy Boyapati</a:t>
            </a:r>
          </a:p>
          <a:p>
            <a:pPr algn="ctr"/>
            <a:r>
              <a:rPr lang="en-US" sz="1400" b="1" dirty="0">
                <a:solidFill>
                  <a:schemeClr val="bg1"/>
                </a:solidFill>
                <a:latin typeface="Franklin Gothic Book (Body)"/>
                <a:ea typeface="Calibri" panose="020F0502020204030204" pitchFamily="34" charset="0"/>
                <a:cs typeface="Times New Roman" panose="02020603050405020304" pitchFamily="18" charset="0"/>
              </a:rPr>
              <a:t>w0813504</a:t>
            </a:r>
            <a:r>
              <a:rPr lang="en-US" sz="1400" b="1" dirty="0">
                <a:solidFill>
                  <a:schemeClr val="bg1"/>
                </a:solidFill>
                <a:effectLst/>
                <a:latin typeface="Franklin Gothic Book (Body)"/>
                <a:ea typeface="Calibri" panose="020F0502020204030204" pitchFamily="34" charset="0"/>
                <a:cs typeface="Times New Roman" panose="02020603050405020304" pitchFamily="18" charset="0"/>
              </a:rPr>
              <a:t> </a:t>
            </a:r>
            <a:endParaRPr lang="en-US" sz="1400" b="1" dirty="0">
              <a:solidFill>
                <a:schemeClr val="bg1"/>
              </a:solidFill>
              <a:latin typeface="Franklin Gothic Book (Body)"/>
            </a:endParaRPr>
          </a:p>
        </p:txBody>
      </p:sp>
      <p:sp>
        <p:nvSpPr>
          <p:cNvPr id="12" name="TextBox 11">
            <a:extLst>
              <a:ext uri="{FF2B5EF4-FFF2-40B4-BE49-F238E27FC236}">
                <a16:creationId xmlns:a16="http://schemas.microsoft.com/office/drawing/2014/main" id="{6055721E-D26B-9ED7-68D4-C7358F18A8F1}"/>
              </a:ext>
            </a:extLst>
          </p:cNvPr>
          <p:cNvSpPr txBox="1"/>
          <p:nvPr/>
        </p:nvSpPr>
        <p:spPr>
          <a:xfrm>
            <a:off x="9821038" y="5067299"/>
            <a:ext cx="1571625" cy="523220"/>
          </a:xfrm>
          <a:prstGeom prst="rect">
            <a:avLst/>
          </a:prstGeom>
          <a:noFill/>
        </p:spPr>
        <p:txBody>
          <a:bodyPr wrap="square" rtlCol="0">
            <a:spAutoFit/>
          </a:bodyPr>
          <a:lstStyle/>
          <a:p>
            <a:r>
              <a:rPr lang="en-US" sz="1400" b="1" dirty="0">
                <a:solidFill>
                  <a:schemeClr val="bg1"/>
                </a:solidFill>
                <a:effectLst/>
                <a:latin typeface="Franklin Gothic Book (Body)"/>
                <a:ea typeface="Calibri" panose="020F0502020204030204" pitchFamily="34" charset="0"/>
                <a:cs typeface="Times New Roman" panose="02020603050405020304" pitchFamily="18" charset="0"/>
              </a:rPr>
              <a:t>Akhil </a:t>
            </a:r>
            <a:r>
              <a:rPr lang="en-US" sz="1400" b="1" dirty="0" err="1">
                <a:solidFill>
                  <a:schemeClr val="bg1"/>
                </a:solidFill>
                <a:effectLst/>
                <a:latin typeface="Franklin Gothic Book (Body)"/>
                <a:ea typeface="Calibri" panose="020F0502020204030204" pitchFamily="34" charset="0"/>
                <a:cs typeface="Times New Roman" panose="02020603050405020304" pitchFamily="18" charset="0"/>
              </a:rPr>
              <a:t>Inaganti</a:t>
            </a:r>
            <a:endParaRPr lang="en-US" sz="1400" b="1" dirty="0">
              <a:solidFill>
                <a:schemeClr val="bg1"/>
              </a:solidFill>
              <a:effectLst/>
              <a:latin typeface="Franklin Gothic Book (Body)"/>
              <a:ea typeface="Calibri" panose="020F0502020204030204" pitchFamily="34" charset="0"/>
              <a:cs typeface="Times New Roman" panose="02020603050405020304" pitchFamily="18" charset="0"/>
            </a:endParaRPr>
          </a:p>
          <a:p>
            <a:r>
              <a:rPr lang="en-US" sz="1400" b="1" dirty="0">
                <a:solidFill>
                  <a:schemeClr val="bg1"/>
                </a:solidFill>
                <a:latin typeface="Franklin Gothic Book (Body)"/>
                <a:cs typeface="Times New Roman" panose="02020603050405020304" pitchFamily="18" charset="0"/>
              </a:rPr>
              <a:t>   w0811914</a:t>
            </a:r>
            <a:endParaRPr lang="en-US" sz="1400" b="1" dirty="0">
              <a:solidFill>
                <a:schemeClr val="bg1"/>
              </a:solidFill>
              <a:latin typeface="Franklin Gothic Book (Body)"/>
            </a:endParaRPr>
          </a:p>
        </p:txBody>
      </p:sp>
      <p:pic>
        <p:nvPicPr>
          <p:cNvPr id="15" name="Picture 14" descr="A person holding a cellphone">
            <a:extLst>
              <a:ext uri="{FF2B5EF4-FFF2-40B4-BE49-F238E27FC236}">
                <a16:creationId xmlns:a16="http://schemas.microsoft.com/office/drawing/2014/main" id="{C893FB13-72E1-B1D5-4343-CBBDE7EFA62A}"/>
              </a:ext>
            </a:extLst>
          </p:cNvPr>
          <p:cNvPicPr>
            <a:picLocks noChangeAspect="1"/>
          </p:cNvPicPr>
          <p:nvPr/>
        </p:nvPicPr>
        <p:blipFill rotWithShape="1">
          <a:blip r:embed="rId2">
            <a:extLst>
              <a:ext uri="{28A0092B-C50C-407E-A947-70E740481C1C}">
                <a14:useLocalDpi xmlns:a14="http://schemas.microsoft.com/office/drawing/2010/main" val="0"/>
              </a:ext>
            </a:extLst>
          </a:blip>
          <a:srcRect l="9980" t="-381" r="4628" b="41656"/>
          <a:stretch/>
        </p:blipFill>
        <p:spPr>
          <a:xfrm>
            <a:off x="587121" y="2625150"/>
            <a:ext cx="1948739" cy="22948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0" name="Picture 19" descr="A person standing in front of a wood wall&#10;&#10;Description automatically generated">
            <a:extLst>
              <a:ext uri="{FF2B5EF4-FFF2-40B4-BE49-F238E27FC236}">
                <a16:creationId xmlns:a16="http://schemas.microsoft.com/office/drawing/2014/main" id="{9BFEC995-B2AA-9574-5F9C-8808B2D5440E}"/>
              </a:ext>
            </a:extLst>
          </p:cNvPr>
          <p:cNvPicPr>
            <a:picLocks noChangeAspect="1"/>
          </p:cNvPicPr>
          <p:nvPr/>
        </p:nvPicPr>
        <p:blipFill rotWithShape="1">
          <a:blip r:embed="rId3">
            <a:extLst>
              <a:ext uri="{28A0092B-C50C-407E-A947-70E740481C1C}">
                <a14:useLocalDpi xmlns:a14="http://schemas.microsoft.com/office/drawing/2010/main" val="0"/>
              </a:ext>
            </a:extLst>
          </a:blip>
          <a:srcRect l="16970" t="17338" r="22758" b="29426"/>
          <a:stretch/>
        </p:blipFill>
        <p:spPr>
          <a:xfrm>
            <a:off x="5083595" y="2558183"/>
            <a:ext cx="2043925" cy="24069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2" name="Picture 21" descr="A person reading a book&#10;&#10;Description automatically generated">
            <a:extLst>
              <a:ext uri="{FF2B5EF4-FFF2-40B4-BE49-F238E27FC236}">
                <a16:creationId xmlns:a16="http://schemas.microsoft.com/office/drawing/2014/main" id="{3076A9BC-7A05-E6F7-C99D-EA7331A9C3B8}"/>
              </a:ext>
            </a:extLst>
          </p:cNvPr>
          <p:cNvPicPr>
            <a:picLocks noChangeAspect="1"/>
          </p:cNvPicPr>
          <p:nvPr/>
        </p:nvPicPr>
        <p:blipFill rotWithShape="1">
          <a:blip r:embed="rId4">
            <a:extLst>
              <a:ext uri="{28A0092B-C50C-407E-A947-70E740481C1C}">
                <a14:useLocalDpi xmlns:a14="http://schemas.microsoft.com/office/drawing/2010/main" val="0"/>
              </a:ext>
            </a:extLst>
          </a:blip>
          <a:srcRect l="45371" t="34166" r="16199" b="38000"/>
          <a:stretch/>
        </p:blipFill>
        <p:spPr>
          <a:xfrm>
            <a:off x="2967064" y="2523888"/>
            <a:ext cx="1723427" cy="241783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cxnSp>
        <p:nvCxnSpPr>
          <p:cNvPr id="23" name="Straight Connector 22">
            <a:extLst>
              <a:ext uri="{FF2B5EF4-FFF2-40B4-BE49-F238E27FC236}">
                <a16:creationId xmlns:a16="http://schemas.microsoft.com/office/drawing/2014/main" id="{041094CF-DDA2-742C-2135-35BCF4EFC007}"/>
              </a:ext>
              <a:ext uri="{C183D7F6-B498-43B3-948B-1728B52AA6E4}">
                <adec:decorative xmlns:adec="http://schemas.microsoft.com/office/drawing/2017/decorative" val="1"/>
              </a:ext>
            </a:extLst>
          </p:cNvPr>
          <p:cNvCxnSpPr>
            <a:cxnSpLocks/>
          </p:cNvCxnSpPr>
          <p:nvPr/>
        </p:nvCxnSpPr>
        <p:spPr>
          <a:xfrm>
            <a:off x="0" y="1269970"/>
            <a:ext cx="12192000" cy="0"/>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pic>
        <p:nvPicPr>
          <p:cNvPr id="1028" name="Picture 4">
            <a:extLst>
              <a:ext uri="{FF2B5EF4-FFF2-40B4-BE49-F238E27FC236}">
                <a16:creationId xmlns:a16="http://schemas.microsoft.com/office/drawing/2014/main" id="{D4E8FA91-6556-676F-135B-635A472A073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13" t="-436" r="19674" b="32122"/>
          <a:stretch/>
        </p:blipFill>
        <p:spPr bwMode="auto">
          <a:xfrm>
            <a:off x="9676264" y="2539929"/>
            <a:ext cx="1948154" cy="2477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6" name="AutoShape 6">
            <a:extLst>
              <a:ext uri="{FF2B5EF4-FFF2-40B4-BE49-F238E27FC236}">
                <a16:creationId xmlns:a16="http://schemas.microsoft.com/office/drawing/2014/main" id="{5BCF0BA2-73EA-6556-7147-08F33CE59C49}"/>
              </a:ext>
            </a:extLst>
          </p:cNvPr>
          <p:cNvSpPr>
            <a:spLocks noChangeAspect="1" noChangeArrowheads="1"/>
          </p:cNvSpPr>
          <p:nvPr/>
        </p:nvSpPr>
        <p:spPr bwMode="auto">
          <a:xfrm>
            <a:off x="5902264" y="3879293"/>
            <a:ext cx="1323975" cy="1323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descr="A person standing on a blue railing with water in the background&#10;&#10;Description automatically generated">
            <a:extLst>
              <a:ext uri="{FF2B5EF4-FFF2-40B4-BE49-F238E27FC236}">
                <a16:creationId xmlns:a16="http://schemas.microsoft.com/office/drawing/2014/main" id="{39E24107-0F73-54D2-9D3F-D222093F65F7}"/>
              </a:ext>
            </a:extLst>
          </p:cNvPr>
          <p:cNvPicPr>
            <a:picLocks noChangeAspect="1"/>
          </p:cNvPicPr>
          <p:nvPr/>
        </p:nvPicPr>
        <p:blipFill rotWithShape="1">
          <a:blip r:embed="rId6">
            <a:extLst>
              <a:ext uri="{28A0092B-C50C-407E-A947-70E740481C1C}">
                <a14:useLocalDpi xmlns:a14="http://schemas.microsoft.com/office/drawing/2010/main" val="0"/>
              </a:ext>
            </a:extLst>
          </a:blip>
          <a:srcRect l="21249" t="40074" r="33281" b="36459"/>
          <a:stretch/>
        </p:blipFill>
        <p:spPr>
          <a:xfrm>
            <a:off x="7445316" y="2530340"/>
            <a:ext cx="1948154" cy="242266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8433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47DA250-0375-09EF-2CAC-E3DF018D11C4}"/>
              </a:ext>
            </a:extLst>
          </p:cNvPr>
          <p:cNvSpPr>
            <a:spLocks noGrp="1"/>
          </p:cNvSpPr>
          <p:nvPr>
            <p:ph type="title"/>
          </p:nvPr>
        </p:nvSpPr>
        <p:spPr>
          <a:xfrm>
            <a:off x="964023" y="879063"/>
            <a:ext cx="4941477" cy="610863"/>
          </a:xfrm>
        </p:spPr>
        <p:txBody>
          <a:bodyPr anchor="b">
            <a:normAutofit/>
          </a:bodyPr>
          <a:lstStyle/>
          <a:p>
            <a:r>
              <a:rPr lang="en-US" dirty="0"/>
              <a:t>Agenda</a:t>
            </a:r>
          </a:p>
        </p:txBody>
      </p:sp>
      <p:sp>
        <p:nvSpPr>
          <p:cNvPr id="28" name="Text Placeholder 3">
            <a:extLst>
              <a:ext uri="{FF2B5EF4-FFF2-40B4-BE49-F238E27FC236}">
                <a16:creationId xmlns:a16="http://schemas.microsoft.com/office/drawing/2014/main" id="{000A9D50-70C9-2C32-FC4F-079B76BEB1E8}"/>
              </a:ext>
            </a:extLst>
          </p:cNvPr>
          <p:cNvSpPr>
            <a:spLocks noGrp="1"/>
          </p:cNvSpPr>
          <p:nvPr>
            <p:ph type="body" sz="quarter" idx="11"/>
          </p:nvPr>
        </p:nvSpPr>
        <p:spPr>
          <a:xfrm>
            <a:off x="952499" y="2289363"/>
            <a:ext cx="4572001" cy="2795232"/>
          </a:xfrm>
        </p:spPr>
        <p:txBody>
          <a:bodyPr>
            <a:noAutofit/>
          </a:bodyPr>
          <a:lstStyle/>
          <a:p>
            <a:pPr marL="285750" indent="-285750" algn="just">
              <a:lnSpc>
                <a:spcPct val="90000"/>
              </a:lnSpc>
              <a:buFont typeface="Arial" panose="020B0604020202020204" pitchFamily="34" charset="0"/>
              <a:buChar char="•"/>
            </a:pPr>
            <a:r>
              <a:rPr lang="en-US" sz="1800">
                <a:effectLst/>
              </a:rPr>
              <a:t>Introduction</a:t>
            </a:r>
          </a:p>
          <a:p>
            <a:pPr marL="285750" indent="-285750" algn="just">
              <a:lnSpc>
                <a:spcPct val="90000"/>
              </a:lnSpc>
              <a:buFont typeface="Arial" panose="020B0604020202020204" pitchFamily="34" charset="0"/>
              <a:buChar char="•"/>
            </a:pPr>
            <a:r>
              <a:rPr lang="en-US" sz="1800">
                <a:effectLst/>
              </a:rPr>
              <a:t>Problem Statement</a:t>
            </a:r>
          </a:p>
          <a:p>
            <a:pPr marL="285750" indent="-285750" algn="just">
              <a:lnSpc>
                <a:spcPct val="90000"/>
              </a:lnSpc>
              <a:buFont typeface="Arial" panose="020B0604020202020204" pitchFamily="34" charset="0"/>
              <a:buChar char="•"/>
            </a:pPr>
            <a:r>
              <a:rPr lang="en-US" sz="1800">
                <a:effectLst/>
              </a:rPr>
              <a:t>Dataset Information</a:t>
            </a:r>
          </a:p>
          <a:p>
            <a:pPr marL="285750" indent="-285750" algn="just">
              <a:lnSpc>
                <a:spcPct val="90000"/>
              </a:lnSpc>
              <a:buFont typeface="Arial" panose="020B0604020202020204" pitchFamily="34" charset="0"/>
              <a:buChar char="•"/>
            </a:pPr>
            <a:r>
              <a:rPr lang="en-US" sz="1800">
                <a:effectLst/>
              </a:rPr>
              <a:t>Methodology</a:t>
            </a:r>
            <a:endParaRPr lang="en-US" sz="1800"/>
          </a:p>
          <a:p>
            <a:pPr marL="285750" indent="-285750" algn="just">
              <a:lnSpc>
                <a:spcPct val="90000"/>
              </a:lnSpc>
              <a:buFont typeface="Arial" panose="020B0604020202020204" pitchFamily="34" charset="0"/>
              <a:buChar char="•"/>
            </a:pPr>
            <a:r>
              <a:rPr lang="en-US" sz="1800">
                <a:effectLst/>
              </a:rPr>
              <a:t>Dashboard</a:t>
            </a:r>
            <a:endParaRPr lang="en-US" sz="1800"/>
          </a:p>
          <a:p>
            <a:pPr marL="285750" indent="-285750" algn="just">
              <a:lnSpc>
                <a:spcPct val="90000"/>
              </a:lnSpc>
              <a:buFont typeface="Arial" panose="020B0604020202020204" pitchFamily="34" charset="0"/>
              <a:buChar char="•"/>
            </a:pPr>
            <a:r>
              <a:rPr lang="en-US" sz="1800">
                <a:effectLst/>
              </a:rPr>
              <a:t>Key Insights </a:t>
            </a:r>
          </a:p>
          <a:p>
            <a:pPr marL="285750" indent="-285750" algn="just">
              <a:lnSpc>
                <a:spcPct val="90000"/>
              </a:lnSpc>
              <a:buFont typeface="Arial" panose="020B0604020202020204" pitchFamily="34" charset="0"/>
              <a:buChar char="•"/>
            </a:pPr>
            <a:r>
              <a:rPr lang="en-US" sz="1800">
                <a:effectLst/>
              </a:rPr>
              <a:t>Challenges</a:t>
            </a:r>
          </a:p>
          <a:p>
            <a:pPr marL="285750" indent="-285750" algn="just">
              <a:lnSpc>
                <a:spcPct val="90000"/>
              </a:lnSpc>
              <a:buFont typeface="Arial" panose="020B0604020202020204" pitchFamily="34" charset="0"/>
              <a:buChar char="•"/>
            </a:pPr>
            <a:r>
              <a:rPr lang="en-US" sz="1800">
                <a:effectLst/>
              </a:rPr>
              <a:t>Future Work</a:t>
            </a:r>
          </a:p>
          <a:p>
            <a:pPr algn="just">
              <a:lnSpc>
                <a:spcPct val="90000"/>
              </a:lnSpc>
            </a:pPr>
            <a:br>
              <a:rPr lang="en-US" sz="1800">
                <a:effectLst/>
              </a:rPr>
            </a:br>
            <a:endParaRPr lang="en-US" sz="1800" dirty="0"/>
          </a:p>
        </p:txBody>
      </p:sp>
      <p:sp>
        <p:nvSpPr>
          <p:cNvPr id="5" name="Slide Number Placeholder 4">
            <a:extLst>
              <a:ext uri="{FF2B5EF4-FFF2-40B4-BE49-F238E27FC236}">
                <a16:creationId xmlns:a16="http://schemas.microsoft.com/office/drawing/2014/main" id="{059153F5-642E-8A2A-BFAD-E8BC34E8B957}"/>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58593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dirty="0"/>
              <a:t>Introduction to Project</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2" y="2541033"/>
            <a:ext cx="4941477" cy="1598758"/>
          </a:xfrm>
        </p:spPr>
        <p:txBody>
          <a:bodyPr/>
          <a:lstStyle/>
          <a:p>
            <a:r>
              <a:rPr lang="en-US" sz="2000" dirty="0"/>
              <a:t>Our project is based on Cricket analysis in which we will analyze the player and team performance according to their past result in the matches and this analysis will be done on IPL matches data.</a:t>
            </a:r>
          </a:p>
          <a:p>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09CBA0-21B8-B700-516E-38CD804F11EB}"/>
              </a:ext>
            </a:extLst>
          </p:cNvPr>
          <p:cNvSpPr>
            <a:spLocks noGrp="1"/>
          </p:cNvSpPr>
          <p:nvPr>
            <p:ph type="title"/>
          </p:nvPr>
        </p:nvSpPr>
        <p:spPr>
          <a:xfrm>
            <a:off x="964023" y="879063"/>
            <a:ext cx="4941477" cy="610863"/>
          </a:xfrm>
        </p:spPr>
        <p:txBody>
          <a:bodyPr anchor="b">
            <a:normAutofit/>
          </a:bodyPr>
          <a:lstStyle/>
          <a:p>
            <a:r>
              <a:rPr lang="en-US" sz="4100"/>
              <a:t>Problem Statement</a:t>
            </a:r>
          </a:p>
        </p:txBody>
      </p:sp>
      <p:sp>
        <p:nvSpPr>
          <p:cNvPr id="34" name="Text Placeholder 2">
            <a:extLst>
              <a:ext uri="{FF2B5EF4-FFF2-40B4-BE49-F238E27FC236}">
                <a16:creationId xmlns:a16="http://schemas.microsoft.com/office/drawing/2014/main" id="{28C5F7B6-2826-E5D8-E30C-663F76FF2D8D}"/>
              </a:ext>
            </a:extLst>
          </p:cNvPr>
          <p:cNvSpPr>
            <a:spLocks noGrp="1"/>
          </p:cNvSpPr>
          <p:nvPr>
            <p:ph type="body" sz="quarter" idx="11"/>
          </p:nvPr>
        </p:nvSpPr>
        <p:spPr>
          <a:xfrm>
            <a:off x="952500" y="2289364"/>
            <a:ext cx="9129964" cy="1881584"/>
          </a:xfrm>
        </p:spPr>
        <p:txBody>
          <a:bodyPr>
            <a:noAutofit/>
          </a:bodyPr>
          <a:lstStyle/>
          <a:p>
            <a:pPr algn="just"/>
            <a:r>
              <a:rPr lang="en-US" sz="2000" dirty="0"/>
              <a:t>In the world of cricket, brands seeking to optimize their marketing strategies face the challenge of identifying the most suitable IPL player for effective </a:t>
            </a:r>
            <a:r>
              <a:rPr lang="en-US" sz="2000" b="1" dirty="0"/>
              <a:t>promotion</a:t>
            </a:r>
            <a:r>
              <a:rPr lang="en-US" sz="2000" dirty="0"/>
              <a:t>. This project aims to leverage comprehensive data analysis of IPL match, </a:t>
            </a:r>
            <a:r>
              <a:rPr lang="en-US" sz="2000" b="1" dirty="0"/>
              <a:t>social media</a:t>
            </a:r>
            <a:r>
              <a:rPr lang="en-US" sz="2000" dirty="0"/>
              <a:t>, and player attributes to determine the optimal </a:t>
            </a:r>
            <a:r>
              <a:rPr lang="en-US" sz="2000" b="1" dirty="0"/>
              <a:t>player</a:t>
            </a:r>
            <a:r>
              <a:rPr lang="en-US" sz="2000" dirty="0"/>
              <a:t> profile that aligns with the </a:t>
            </a:r>
            <a:r>
              <a:rPr lang="en-US" sz="2000" b="1" dirty="0"/>
              <a:t>brand's goals</a:t>
            </a:r>
            <a:r>
              <a:rPr lang="en-US" sz="2000" dirty="0"/>
              <a:t>, values, and target audience. The objective is to provide actionable insights for brands to make informed decisions in selecting the ideal player for successful and impactful </a:t>
            </a:r>
            <a:r>
              <a:rPr lang="en-US" sz="2000" b="1" dirty="0"/>
              <a:t>promotional campaigns</a:t>
            </a:r>
            <a:r>
              <a:rPr lang="en-US" sz="2000" dirty="0"/>
              <a:t>.</a:t>
            </a:r>
          </a:p>
        </p:txBody>
      </p:sp>
      <p:sp>
        <p:nvSpPr>
          <p:cNvPr id="6" name="Slide Number Placeholder 5">
            <a:extLst>
              <a:ext uri="{FF2B5EF4-FFF2-40B4-BE49-F238E27FC236}">
                <a16:creationId xmlns:a16="http://schemas.microsoft.com/office/drawing/2014/main" id="{3AA8E82C-F543-FFC7-900A-9A862FA108CC}"/>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334138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47DA250-0375-09EF-2CAC-E3DF018D11C4}"/>
              </a:ext>
            </a:extLst>
          </p:cNvPr>
          <p:cNvSpPr>
            <a:spLocks noGrp="1"/>
          </p:cNvSpPr>
          <p:nvPr>
            <p:ph type="title"/>
          </p:nvPr>
        </p:nvSpPr>
        <p:spPr>
          <a:xfrm>
            <a:off x="964023" y="879063"/>
            <a:ext cx="4941477" cy="610863"/>
          </a:xfrm>
        </p:spPr>
        <p:txBody>
          <a:bodyPr anchor="b">
            <a:normAutofit/>
          </a:bodyPr>
          <a:lstStyle/>
          <a:p>
            <a:r>
              <a:rPr lang="en-US"/>
              <a:t>Data Information</a:t>
            </a:r>
            <a:endParaRPr lang="en-US" dirty="0"/>
          </a:p>
        </p:txBody>
      </p:sp>
      <p:sp>
        <p:nvSpPr>
          <p:cNvPr id="28" name="Text Placeholder 3">
            <a:extLst>
              <a:ext uri="{FF2B5EF4-FFF2-40B4-BE49-F238E27FC236}">
                <a16:creationId xmlns:a16="http://schemas.microsoft.com/office/drawing/2014/main" id="{000A9D50-70C9-2C32-FC4F-079B76BEB1E8}"/>
              </a:ext>
            </a:extLst>
          </p:cNvPr>
          <p:cNvSpPr>
            <a:spLocks noGrp="1"/>
          </p:cNvSpPr>
          <p:nvPr>
            <p:ph type="body" sz="quarter" idx="11"/>
          </p:nvPr>
        </p:nvSpPr>
        <p:spPr>
          <a:xfrm>
            <a:off x="952499" y="2289363"/>
            <a:ext cx="4572001" cy="2795232"/>
          </a:xfrm>
        </p:spPr>
        <p:txBody>
          <a:bodyPr>
            <a:normAutofit/>
          </a:bodyPr>
          <a:lstStyle/>
          <a:p>
            <a:pPr marL="285750" indent="-285750">
              <a:buFont typeface="Arial" panose="020B0604020202020204" pitchFamily="34" charset="0"/>
              <a:buChar char="•"/>
            </a:pPr>
            <a:r>
              <a:rPr lang="en-US" dirty="0"/>
              <a:t>Data collected from website </a:t>
            </a:r>
            <a:r>
              <a:rPr lang="en-US" b="1" dirty="0"/>
              <a:t>cricsheet.org.</a:t>
            </a:r>
          </a:p>
          <a:p>
            <a:pPr marL="285750" indent="-285750">
              <a:buFont typeface="Arial" panose="020B0604020202020204" pitchFamily="34" charset="0"/>
              <a:buChar char="•"/>
            </a:pPr>
            <a:r>
              <a:rPr lang="en-US" dirty="0">
                <a:effectLst/>
              </a:rPr>
              <a:t>Converted </a:t>
            </a:r>
            <a:r>
              <a:rPr lang="en-US" dirty="0"/>
              <a:t>JSON format to csv.</a:t>
            </a:r>
          </a:p>
          <a:p>
            <a:pPr marL="285750" indent="-285750">
              <a:buFont typeface="Arial" panose="020B0604020202020204" pitchFamily="34" charset="0"/>
              <a:buChar char="•"/>
            </a:pPr>
            <a:r>
              <a:rPr lang="en-US" b="1" dirty="0">
                <a:effectLst/>
              </a:rPr>
              <a:t>126,855</a:t>
            </a:r>
            <a:r>
              <a:rPr lang="en-US" dirty="0">
                <a:effectLst/>
              </a:rPr>
              <a:t> </a:t>
            </a:r>
            <a:r>
              <a:rPr lang="en-US" dirty="0"/>
              <a:t>R</a:t>
            </a:r>
            <a:r>
              <a:rPr lang="en-US" dirty="0">
                <a:effectLst/>
              </a:rPr>
              <a:t>ows and </a:t>
            </a:r>
            <a:r>
              <a:rPr lang="en-US" b="1" dirty="0">
                <a:effectLst/>
              </a:rPr>
              <a:t>82</a:t>
            </a:r>
            <a:r>
              <a:rPr lang="en-US" dirty="0">
                <a:effectLst/>
              </a:rPr>
              <a:t> Columns.</a:t>
            </a:r>
          </a:p>
          <a:p>
            <a:pPr marL="285750" indent="-285750">
              <a:buFont typeface="Arial" panose="020B0604020202020204" pitchFamily="34" charset="0"/>
              <a:buChar char="•"/>
            </a:pPr>
            <a:r>
              <a:rPr lang="en-US" dirty="0"/>
              <a:t>City, Date, Winner, bowler, overs and batter are few of the key columns.</a:t>
            </a:r>
          </a:p>
        </p:txBody>
      </p:sp>
      <p:sp>
        <p:nvSpPr>
          <p:cNvPr id="5" name="Slide Number Placeholder 4">
            <a:extLst>
              <a:ext uri="{FF2B5EF4-FFF2-40B4-BE49-F238E27FC236}">
                <a16:creationId xmlns:a16="http://schemas.microsoft.com/office/drawing/2014/main" id="{059153F5-642E-8A2A-BFAD-E8BC34E8B957}"/>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317254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0A11-A436-5E9B-6540-8964BDE1F66A}"/>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b="1" i="0" kern="1200" spc="100" baseline="0">
                <a:latin typeface="+mj-lt"/>
                <a:ea typeface="+mj-ea"/>
                <a:cs typeface="+mj-cs"/>
              </a:rPr>
              <a:t>Methodology</a:t>
            </a:r>
          </a:p>
        </p:txBody>
      </p:sp>
      <p:sp>
        <p:nvSpPr>
          <p:cNvPr id="14" name="Slide Number Placeholder 13">
            <a:extLst>
              <a:ext uri="{FF2B5EF4-FFF2-40B4-BE49-F238E27FC236}">
                <a16:creationId xmlns:a16="http://schemas.microsoft.com/office/drawing/2014/main" id="{7F2998F7-E022-84DA-D825-1CC1CD532208}"/>
              </a:ext>
            </a:extLst>
          </p:cNvPr>
          <p:cNvSpPr>
            <a:spLocks noGrp="1"/>
          </p:cNvSpPr>
          <p:nvPr>
            <p:ph type="sldNum" sz="quarter" idx="13"/>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17" name="TextBox 14">
            <a:extLst>
              <a:ext uri="{FF2B5EF4-FFF2-40B4-BE49-F238E27FC236}">
                <a16:creationId xmlns:a16="http://schemas.microsoft.com/office/drawing/2014/main" id="{67CA874F-DCDE-90DD-6F1D-B1F837F44EB1}"/>
              </a:ext>
            </a:extLst>
          </p:cNvPr>
          <p:cNvGraphicFramePr/>
          <p:nvPr>
            <p:extLst>
              <p:ext uri="{D42A27DB-BD31-4B8C-83A1-F6EECF244321}">
                <p14:modId xmlns:p14="http://schemas.microsoft.com/office/powerpoint/2010/main" val="1067224426"/>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01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749F94-5989-E8EC-42BF-4378AFD67E63}"/>
              </a:ext>
            </a:extLst>
          </p:cNvPr>
          <p:cNvSpPr>
            <a:spLocks noGrp="1"/>
          </p:cNvSpPr>
          <p:nvPr>
            <p:ph type="sldNum" sz="quarter" idx="13"/>
          </p:nvPr>
        </p:nvSpPr>
        <p:spPr/>
        <p:txBody>
          <a:bodyPr/>
          <a:lstStyle/>
          <a:p>
            <a:fld id="{294A09A9-5501-47C1-A89A-A340965A2BE2}" type="slidenum">
              <a:rPr lang="en-US" smtClean="0"/>
              <a:pPr/>
              <a:t>8</a:t>
            </a:fld>
            <a:endParaRPr lang="en-US" dirty="0">
              <a:latin typeface="+mn-lt"/>
            </a:endParaRPr>
          </a:p>
        </p:txBody>
      </p:sp>
      <p:pic>
        <p:nvPicPr>
          <p:cNvPr id="7" name="Picture 6">
            <a:extLst>
              <a:ext uri="{FF2B5EF4-FFF2-40B4-BE49-F238E27FC236}">
                <a16:creationId xmlns:a16="http://schemas.microsoft.com/office/drawing/2014/main" id="{FB9DCF2B-20BC-2F98-BB51-80436E52F8BD}"/>
              </a:ext>
            </a:extLst>
          </p:cNvPr>
          <p:cNvPicPr>
            <a:picLocks noChangeAspect="1"/>
          </p:cNvPicPr>
          <p:nvPr/>
        </p:nvPicPr>
        <p:blipFill>
          <a:blip r:embed="rId2"/>
          <a:stretch>
            <a:fillRect/>
          </a:stretch>
        </p:blipFill>
        <p:spPr>
          <a:xfrm>
            <a:off x="0" y="2418"/>
            <a:ext cx="12192000" cy="6834114"/>
          </a:xfrm>
          <a:prstGeom prst="rect">
            <a:avLst/>
          </a:prstGeom>
        </p:spPr>
      </p:pic>
    </p:spTree>
    <p:extLst>
      <p:ext uri="{BB962C8B-B14F-4D97-AF65-F5344CB8AC3E}">
        <p14:creationId xmlns:p14="http://schemas.microsoft.com/office/powerpoint/2010/main" val="412923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C24FE093-0189-7100-AB89-B4789B8D5D55}"/>
              </a:ext>
            </a:extLst>
          </p:cNvPr>
          <p:cNvSpPr>
            <a:spLocks noGrp="1"/>
          </p:cNvSpPr>
          <p:nvPr>
            <p:ph type="chart" sz="quarter" idx="10"/>
          </p:nvPr>
        </p:nvSpPr>
        <p:spPr/>
        <p:txBody>
          <a:bodyPr/>
          <a:lstStyle/>
          <a:p>
            <a:endParaRPr lang="en-US"/>
          </a:p>
        </p:txBody>
      </p:sp>
      <p:sp>
        <p:nvSpPr>
          <p:cNvPr id="3" name="Title 2">
            <a:extLst>
              <a:ext uri="{FF2B5EF4-FFF2-40B4-BE49-F238E27FC236}">
                <a16:creationId xmlns:a16="http://schemas.microsoft.com/office/drawing/2014/main" id="{8FA2C55C-1D2D-F9AD-2324-AD808F9E3B98}"/>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0BC2FA5B-4F46-FB20-25A8-EEDAC0196E7D}"/>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5E6786A4-7112-13E7-DA86-1916ECD1570A}"/>
              </a:ext>
            </a:extLst>
          </p:cNvPr>
          <p:cNvSpPr>
            <a:spLocks noGrp="1"/>
          </p:cNvSpPr>
          <p:nvPr>
            <p:ph type="sldNum" sz="quarter" idx="13"/>
          </p:nvPr>
        </p:nvSpPr>
        <p:spPr/>
        <p:txBody>
          <a:bodyPr/>
          <a:lstStyle/>
          <a:p>
            <a:fld id="{294A09A9-5501-47C1-A89A-A340965A2BE2}" type="slidenum">
              <a:rPr lang="en-US" smtClean="0"/>
              <a:pPr/>
              <a:t>9</a:t>
            </a:fld>
            <a:endParaRPr lang="en-US" dirty="0">
              <a:latin typeface="+mn-lt"/>
            </a:endParaRPr>
          </a:p>
        </p:txBody>
      </p:sp>
      <p:pic>
        <p:nvPicPr>
          <p:cNvPr id="10" name="Picture 9">
            <a:extLst>
              <a:ext uri="{FF2B5EF4-FFF2-40B4-BE49-F238E27FC236}">
                <a16:creationId xmlns:a16="http://schemas.microsoft.com/office/drawing/2014/main" id="{B158D1E6-BF78-BF54-7485-3AECFF806D32}"/>
              </a:ext>
            </a:extLst>
          </p:cNvPr>
          <p:cNvPicPr>
            <a:picLocks noChangeAspect="1"/>
          </p:cNvPicPr>
          <p:nvPr/>
        </p:nvPicPr>
        <p:blipFill>
          <a:blip r:embed="rId2"/>
          <a:stretch>
            <a:fillRect/>
          </a:stretch>
        </p:blipFill>
        <p:spPr>
          <a:xfrm>
            <a:off x="0" y="40004"/>
            <a:ext cx="12192000" cy="6858000"/>
          </a:xfrm>
          <a:prstGeom prst="rect">
            <a:avLst/>
          </a:prstGeom>
        </p:spPr>
      </p:pic>
    </p:spTree>
    <p:extLst>
      <p:ext uri="{BB962C8B-B14F-4D97-AF65-F5344CB8AC3E}">
        <p14:creationId xmlns:p14="http://schemas.microsoft.com/office/powerpoint/2010/main" val="3937004103"/>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{F863B7D5-6905-41E4-BA71-F3850AEAF193}tf78853419_win32</Template>
  <TotalTime>12705</TotalTime>
  <Words>653</Words>
  <Application>Microsoft Office PowerPoint</Application>
  <PresentationFormat>Widescreen</PresentationFormat>
  <Paragraphs>83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Franklin Gothic Book</vt:lpstr>
      <vt:lpstr>Franklin Gothic Book (Body)</vt:lpstr>
      <vt:lpstr>Franklin Gothic Demi</vt:lpstr>
      <vt:lpstr>Söhne</vt:lpstr>
      <vt:lpstr>Wingdings</vt:lpstr>
      <vt:lpstr>Theme1</vt:lpstr>
      <vt:lpstr>Capstone Project-  Visualizing Key Performers in Cricket </vt:lpstr>
      <vt:lpstr>PowerPoint Presentation</vt:lpstr>
      <vt:lpstr>Agenda</vt:lpstr>
      <vt:lpstr>Introduction to Project</vt:lpstr>
      <vt:lpstr>Problem Statement</vt:lpstr>
      <vt:lpstr>Data Information</vt:lpstr>
      <vt:lpstr>Methodology</vt:lpstr>
      <vt:lpstr>PowerPoint Presentation</vt:lpstr>
      <vt:lpstr>PowerPoint Presentation</vt:lpstr>
      <vt:lpstr>Insights</vt:lpstr>
      <vt:lpstr>Challenges</vt:lpstr>
      <vt:lpstr>Future Work</vt:lpstr>
      <vt:lpstr>THANK YOU</vt:lpstr>
      <vt:lpstr>Critic for Group 5</vt:lpstr>
      <vt:lpstr>Critic for Group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dc:title>
  <dc:creator>Sachin Kashyap</dc:creator>
  <cp:lastModifiedBy>Sumanth Reddy Gajjala</cp:lastModifiedBy>
  <cp:revision>70</cp:revision>
  <dcterms:created xsi:type="dcterms:W3CDTF">2023-11-21T00:11:36Z</dcterms:created>
  <dcterms:modified xsi:type="dcterms:W3CDTF">2023-12-07T02:34:17Z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