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70" r:id="rId14"/>
    <p:sldId id="268" r:id="rId15"/>
    <p:sldId id="259"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ar-IQ"/>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493"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7419665-8CE9-46EF-AFBC-08EC772722FB}" type="datetimeFigureOut">
              <a:rPr lang="ar-IQ" smtClean="0"/>
              <a:t>10/14/1442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ED03C4B2-12ED-4BD0-A1F7-4ED48A001E5A}" type="slidenum">
              <a:rPr lang="ar-IQ" smtClean="0"/>
              <a:t>‹#›</a:t>
            </a:fld>
            <a:endParaRPr lang="ar-IQ"/>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419665-8CE9-46EF-AFBC-08EC772722FB}" type="datetimeFigureOut">
              <a:rPr lang="ar-IQ" smtClean="0"/>
              <a:t>10/14/1442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ED03C4B2-12ED-4BD0-A1F7-4ED48A001E5A}" type="slidenum">
              <a:rPr lang="ar-IQ" smtClean="0"/>
              <a:t>‹#›</a:t>
            </a:fld>
            <a:endParaRPr lang="ar-IQ"/>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419665-8CE9-46EF-AFBC-08EC772722FB}" type="datetimeFigureOut">
              <a:rPr lang="ar-IQ" smtClean="0"/>
              <a:t>10/14/1442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ED03C4B2-12ED-4BD0-A1F7-4ED48A001E5A}" type="slidenum">
              <a:rPr lang="ar-IQ" smtClean="0"/>
              <a:t>‹#›</a:t>
            </a:fld>
            <a:endParaRPr lang="ar-IQ"/>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419665-8CE9-46EF-AFBC-08EC772722FB}" type="datetimeFigureOut">
              <a:rPr lang="ar-IQ" smtClean="0"/>
              <a:t>10/14/1442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ED03C4B2-12ED-4BD0-A1F7-4ED48A001E5A}" type="slidenum">
              <a:rPr lang="ar-IQ" smtClean="0"/>
              <a:t>‹#›</a:t>
            </a:fld>
            <a:endParaRPr lang="ar-IQ"/>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419665-8CE9-46EF-AFBC-08EC772722FB}" type="datetimeFigureOut">
              <a:rPr lang="ar-IQ" smtClean="0"/>
              <a:t>10/14/1442</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ED03C4B2-12ED-4BD0-A1F7-4ED48A001E5A}" type="slidenum">
              <a:rPr lang="ar-IQ" smtClean="0"/>
              <a:t>‹#›</a:t>
            </a:fld>
            <a:endParaRPr lang="ar-IQ"/>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7419665-8CE9-46EF-AFBC-08EC772722FB}" type="datetimeFigureOut">
              <a:rPr lang="ar-IQ" smtClean="0"/>
              <a:t>10/14/1442</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ED03C4B2-12ED-4BD0-A1F7-4ED48A001E5A}" type="slidenum">
              <a:rPr lang="ar-IQ" smtClean="0"/>
              <a:t>‹#›</a:t>
            </a:fld>
            <a:endParaRPr lang="ar-IQ"/>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419665-8CE9-46EF-AFBC-08EC772722FB}" type="datetimeFigureOut">
              <a:rPr lang="ar-IQ" smtClean="0"/>
              <a:t>10/14/1442</a:t>
            </a:fld>
            <a:endParaRPr lang="ar-IQ"/>
          </a:p>
        </p:txBody>
      </p:sp>
      <p:sp>
        <p:nvSpPr>
          <p:cNvPr id="8" name="Footer Placeholder 7"/>
          <p:cNvSpPr>
            <a:spLocks noGrp="1"/>
          </p:cNvSpPr>
          <p:nvPr>
            <p:ph type="ftr" sz="quarter" idx="11"/>
          </p:nvPr>
        </p:nvSpPr>
        <p:spPr/>
        <p:txBody>
          <a:bodyPr/>
          <a:lstStyle/>
          <a:p>
            <a:endParaRPr lang="ar-IQ"/>
          </a:p>
        </p:txBody>
      </p:sp>
      <p:sp>
        <p:nvSpPr>
          <p:cNvPr id="9" name="Slide Number Placeholder 8"/>
          <p:cNvSpPr>
            <a:spLocks noGrp="1"/>
          </p:cNvSpPr>
          <p:nvPr>
            <p:ph type="sldNum" sz="quarter" idx="12"/>
          </p:nvPr>
        </p:nvSpPr>
        <p:spPr/>
        <p:txBody>
          <a:bodyPr/>
          <a:lstStyle/>
          <a:p>
            <a:fld id="{ED03C4B2-12ED-4BD0-A1F7-4ED48A001E5A}" type="slidenum">
              <a:rPr lang="ar-IQ" smtClean="0"/>
              <a:t>‹#›</a:t>
            </a:fld>
            <a:endParaRPr lang="ar-IQ"/>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419665-8CE9-46EF-AFBC-08EC772722FB}" type="datetimeFigureOut">
              <a:rPr lang="ar-IQ" smtClean="0"/>
              <a:t>10/14/1442</a:t>
            </a:fld>
            <a:endParaRPr lang="ar-IQ"/>
          </a:p>
        </p:txBody>
      </p:sp>
      <p:sp>
        <p:nvSpPr>
          <p:cNvPr id="4" name="Footer Placeholder 3"/>
          <p:cNvSpPr>
            <a:spLocks noGrp="1"/>
          </p:cNvSpPr>
          <p:nvPr>
            <p:ph type="ftr" sz="quarter" idx="11"/>
          </p:nvPr>
        </p:nvSpPr>
        <p:spPr/>
        <p:txBody>
          <a:bodyPr/>
          <a:lstStyle/>
          <a:p>
            <a:endParaRPr lang="ar-IQ"/>
          </a:p>
        </p:txBody>
      </p:sp>
      <p:sp>
        <p:nvSpPr>
          <p:cNvPr id="5" name="Slide Number Placeholder 4"/>
          <p:cNvSpPr>
            <a:spLocks noGrp="1"/>
          </p:cNvSpPr>
          <p:nvPr>
            <p:ph type="sldNum" sz="quarter" idx="12"/>
          </p:nvPr>
        </p:nvSpPr>
        <p:spPr/>
        <p:txBody>
          <a:bodyPr/>
          <a:lstStyle/>
          <a:p>
            <a:fld id="{ED03C4B2-12ED-4BD0-A1F7-4ED48A001E5A}" type="slidenum">
              <a:rPr lang="ar-IQ" smtClean="0"/>
              <a:t>‹#›</a:t>
            </a:fld>
            <a:endParaRPr lang="ar-IQ"/>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19665-8CE9-46EF-AFBC-08EC772722FB}" type="datetimeFigureOut">
              <a:rPr lang="ar-IQ" smtClean="0"/>
              <a:t>10/14/1442</a:t>
            </a:fld>
            <a:endParaRPr lang="ar-IQ"/>
          </a:p>
        </p:txBody>
      </p:sp>
      <p:sp>
        <p:nvSpPr>
          <p:cNvPr id="3" name="Footer Placeholder 2"/>
          <p:cNvSpPr>
            <a:spLocks noGrp="1"/>
          </p:cNvSpPr>
          <p:nvPr>
            <p:ph type="ftr" sz="quarter" idx="11"/>
          </p:nvPr>
        </p:nvSpPr>
        <p:spPr/>
        <p:txBody>
          <a:bodyPr/>
          <a:lstStyle/>
          <a:p>
            <a:endParaRPr lang="ar-IQ"/>
          </a:p>
        </p:txBody>
      </p:sp>
      <p:sp>
        <p:nvSpPr>
          <p:cNvPr id="4" name="Slide Number Placeholder 3"/>
          <p:cNvSpPr>
            <a:spLocks noGrp="1"/>
          </p:cNvSpPr>
          <p:nvPr>
            <p:ph type="sldNum" sz="quarter" idx="12"/>
          </p:nvPr>
        </p:nvSpPr>
        <p:spPr/>
        <p:txBody>
          <a:bodyPr/>
          <a:lstStyle/>
          <a:p>
            <a:fld id="{ED03C4B2-12ED-4BD0-A1F7-4ED48A001E5A}" type="slidenum">
              <a:rPr lang="ar-IQ" smtClean="0"/>
              <a:t>‹#›</a:t>
            </a:fld>
            <a:endParaRPr lang="ar-IQ"/>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419665-8CE9-46EF-AFBC-08EC772722FB}" type="datetimeFigureOut">
              <a:rPr lang="ar-IQ" smtClean="0"/>
              <a:t>10/14/1442</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ED03C4B2-12ED-4BD0-A1F7-4ED48A001E5A}" type="slidenum">
              <a:rPr lang="ar-IQ" smtClean="0"/>
              <a:t>‹#›</a:t>
            </a:fld>
            <a:endParaRPr lang="ar-IQ"/>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419665-8CE9-46EF-AFBC-08EC772722FB}" type="datetimeFigureOut">
              <a:rPr lang="ar-IQ" smtClean="0"/>
              <a:t>10/14/1442</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ED03C4B2-12ED-4BD0-A1F7-4ED48A001E5A}" type="slidenum">
              <a:rPr lang="ar-IQ" smtClean="0"/>
              <a:t>‹#›</a:t>
            </a:fld>
            <a:endParaRPr lang="ar-IQ"/>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B7419665-8CE9-46EF-AFBC-08EC772722FB}" type="datetimeFigureOut">
              <a:rPr lang="ar-IQ" smtClean="0"/>
              <a:t>10/14/1442</a:t>
            </a:fld>
            <a:endParaRPr lang="ar-IQ"/>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ar-IQ"/>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ED03C4B2-12ED-4BD0-A1F7-4ED48A001E5A}" type="slidenum">
              <a:rPr lang="ar-IQ" smtClean="0"/>
              <a:t>‹#›</a:t>
            </a:fld>
            <a:endParaRPr lang="ar-IQ"/>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1"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2860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1196752"/>
            <a:ext cx="7175351" cy="1793167"/>
          </a:xfrm>
        </p:spPr>
        <p:txBody>
          <a:bodyPr/>
          <a:lstStyle/>
          <a:p>
            <a:pPr marL="182880" indent="0" rtl="0">
              <a:buNone/>
            </a:pPr>
            <a:r>
              <a:rPr lang="en-US" dirty="0" smtClean="0"/>
              <a:t>Cryptographic Data Integrity Algorithms</a:t>
            </a:r>
            <a:endParaRPr lang="ar-IQ" dirty="0"/>
          </a:p>
        </p:txBody>
      </p:sp>
    </p:spTree>
    <p:extLst>
      <p:ext uri="{BB962C8B-B14F-4D97-AF65-F5344CB8AC3E}">
        <p14:creationId xmlns:p14="http://schemas.microsoft.com/office/powerpoint/2010/main" val="105983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Rectangle 1"/>
          <p:cNvSpPr/>
          <p:nvPr/>
        </p:nvSpPr>
        <p:spPr>
          <a:xfrm>
            <a:off x="539552" y="188640"/>
            <a:ext cx="8208912" cy="6417141"/>
          </a:xfrm>
          <a:prstGeom prst="rect">
            <a:avLst/>
          </a:prstGeom>
        </p:spPr>
        <p:txBody>
          <a:bodyPr wrap="square">
            <a:spAutoFit/>
          </a:bodyPr>
          <a:lstStyle/>
          <a:p>
            <a:pPr marL="342900" indent="-342900" algn="l" rtl="0">
              <a:lnSpc>
                <a:spcPct val="150000"/>
              </a:lnSpc>
              <a:buFont typeface="Wingdings" pitchFamily="2" charset="2"/>
              <a:buChar char="Ø"/>
            </a:pPr>
            <a:r>
              <a:rPr lang="en-US" sz="2400" dirty="0">
                <a:latin typeface="Times New Roman" pitchFamily="18" charset="0"/>
                <a:cs typeface="Times New Roman" pitchFamily="18" charset="0"/>
              </a:rPr>
              <a:t>The hash function </a:t>
            </a:r>
            <a:r>
              <a:rPr lang="en-US" sz="2400" dirty="0">
                <a:solidFill>
                  <a:srgbClr val="FF0000"/>
                </a:solidFill>
                <a:latin typeface="Times New Roman" pitchFamily="18" charset="0"/>
                <a:cs typeface="Times New Roman" pitchFamily="18" charset="0"/>
              </a:rPr>
              <a:t>must be transmitted in a secure fashion</a:t>
            </a:r>
            <a:r>
              <a:rPr lang="en-US" sz="2400" dirty="0" smtClean="0">
                <a:latin typeface="Times New Roman" pitchFamily="18" charset="0"/>
                <a:cs typeface="Times New Roman" pitchFamily="18" charset="0"/>
              </a:rPr>
              <a:t>.</a:t>
            </a:r>
          </a:p>
          <a:p>
            <a:pPr marL="342900" indent="-342900" algn="l" rtl="0">
              <a:lnSpc>
                <a:spcPct val="150000"/>
              </a:lnSpc>
              <a:buFont typeface="Wingdings" pitchFamily="2" charset="2"/>
              <a:buChar char="Ø"/>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That is, the hash function must be protected so that if an adversary alters or replaces the message, it is not feasible for adversary to also alter the hash value to fool the receiver. </a:t>
            </a:r>
            <a:endParaRPr lang="en-US" sz="2400" dirty="0" smtClean="0">
              <a:latin typeface="Times New Roman" pitchFamily="18" charset="0"/>
              <a:cs typeface="Times New Roman" pitchFamily="18" charset="0"/>
            </a:endParaRPr>
          </a:p>
          <a:p>
            <a:pPr marL="342900" indent="-342900" algn="l" rtl="0">
              <a:lnSpc>
                <a:spcPct val="150000"/>
              </a:lnSpc>
              <a:buFont typeface="Wingdings" pitchFamily="2" charset="2"/>
              <a:buChar char="Ø"/>
            </a:pPr>
            <a:r>
              <a:rPr lang="en-US" sz="2400" dirty="0" smtClean="0">
                <a:solidFill>
                  <a:srgbClr val="C00000"/>
                </a:solidFill>
                <a:latin typeface="Times New Roman" pitchFamily="18" charset="0"/>
                <a:cs typeface="Times New Roman" pitchFamily="18" charset="0"/>
              </a:rPr>
              <a:t>This </a:t>
            </a:r>
            <a:r>
              <a:rPr lang="en-US" sz="2400" dirty="0">
                <a:solidFill>
                  <a:srgbClr val="C00000"/>
                </a:solidFill>
                <a:latin typeface="Times New Roman" pitchFamily="18" charset="0"/>
                <a:cs typeface="Times New Roman" pitchFamily="18" charset="0"/>
              </a:rPr>
              <a:t>type of attack is shown in </a:t>
            </a:r>
            <a:r>
              <a:rPr lang="en-US" sz="2400" dirty="0" smtClean="0">
                <a:solidFill>
                  <a:srgbClr val="C00000"/>
                </a:solidFill>
                <a:latin typeface="Times New Roman" pitchFamily="18" charset="0"/>
                <a:cs typeface="Times New Roman" pitchFamily="18" charset="0"/>
              </a:rPr>
              <a:t>the following example</a:t>
            </a:r>
            <a:r>
              <a:rPr lang="en-US" sz="2400" dirty="0" smtClean="0">
                <a:latin typeface="Times New Roman" pitchFamily="18" charset="0"/>
                <a:cs typeface="Times New Roman" pitchFamily="18" charset="0"/>
              </a:rPr>
              <a:t>. </a:t>
            </a:r>
          </a:p>
          <a:p>
            <a:pPr marL="457200" indent="-457200" algn="l" rtl="0">
              <a:lnSpc>
                <a:spcPct val="150000"/>
              </a:lnSpc>
              <a:buFont typeface="+mj-lt"/>
              <a:buAutoNum type="arabicPeriod"/>
            </a:pPr>
            <a:r>
              <a:rPr lang="en-US" sz="2200" dirty="0" smtClean="0">
                <a:latin typeface="Times New Roman" pitchFamily="18" charset="0"/>
                <a:cs typeface="Times New Roman" pitchFamily="18" charset="0"/>
              </a:rPr>
              <a:t>Alice </a:t>
            </a:r>
            <a:r>
              <a:rPr lang="en-US" sz="2200" dirty="0">
                <a:latin typeface="Times New Roman" pitchFamily="18" charset="0"/>
                <a:cs typeface="Times New Roman" pitchFamily="18" charset="0"/>
              </a:rPr>
              <a:t>transmits a data block and attaches a hash value. </a:t>
            </a:r>
            <a:endParaRPr lang="en-US" sz="2200" dirty="0" smtClean="0">
              <a:latin typeface="Times New Roman" pitchFamily="18" charset="0"/>
              <a:cs typeface="Times New Roman" pitchFamily="18" charset="0"/>
            </a:endParaRPr>
          </a:p>
          <a:p>
            <a:pPr marL="457200" indent="-457200" algn="l" rtl="0">
              <a:lnSpc>
                <a:spcPct val="150000"/>
              </a:lnSpc>
              <a:buFont typeface="+mj-lt"/>
              <a:buAutoNum type="arabicPeriod"/>
            </a:pPr>
            <a:r>
              <a:rPr lang="en-US" sz="2200" dirty="0" smtClean="0">
                <a:latin typeface="Times New Roman" pitchFamily="18" charset="0"/>
                <a:cs typeface="Times New Roman" pitchFamily="18" charset="0"/>
              </a:rPr>
              <a:t>Darth </a:t>
            </a:r>
            <a:r>
              <a:rPr lang="en-US" sz="2200" dirty="0">
                <a:latin typeface="Times New Roman" pitchFamily="18" charset="0"/>
                <a:cs typeface="Times New Roman" pitchFamily="18" charset="0"/>
              </a:rPr>
              <a:t>intercepts the message, alters or replaces the data block, and calculates and attaches a new hash value. </a:t>
            </a:r>
            <a:endParaRPr lang="en-US" sz="2200" dirty="0" smtClean="0">
              <a:latin typeface="Times New Roman" pitchFamily="18" charset="0"/>
              <a:cs typeface="Times New Roman" pitchFamily="18" charset="0"/>
            </a:endParaRPr>
          </a:p>
          <a:p>
            <a:pPr marL="457200" indent="-457200" algn="l" rtl="0">
              <a:lnSpc>
                <a:spcPct val="150000"/>
              </a:lnSpc>
              <a:buFont typeface="+mj-lt"/>
              <a:buAutoNum type="arabicPeriod"/>
            </a:pPr>
            <a:r>
              <a:rPr lang="en-US" sz="2200" dirty="0" smtClean="0">
                <a:latin typeface="Times New Roman" pitchFamily="18" charset="0"/>
                <a:cs typeface="Times New Roman" pitchFamily="18" charset="0"/>
              </a:rPr>
              <a:t>Bob </a:t>
            </a:r>
            <a:r>
              <a:rPr lang="en-US" sz="2200" dirty="0">
                <a:latin typeface="Times New Roman" pitchFamily="18" charset="0"/>
                <a:cs typeface="Times New Roman" pitchFamily="18" charset="0"/>
              </a:rPr>
              <a:t>receives the altered data with the new hash value and does not detect the change. </a:t>
            </a:r>
            <a:endParaRPr lang="en-US" sz="2200" dirty="0" smtClean="0">
              <a:latin typeface="Times New Roman" pitchFamily="18" charset="0"/>
              <a:cs typeface="Times New Roman" pitchFamily="18" charset="0"/>
            </a:endParaRPr>
          </a:p>
          <a:p>
            <a:pPr marL="457200" indent="-457200" algn="l" rtl="0">
              <a:lnSpc>
                <a:spcPct val="150000"/>
              </a:lnSpc>
              <a:buFont typeface="+mj-lt"/>
              <a:buAutoNum type="arabicPeriod"/>
            </a:pPr>
            <a:r>
              <a:rPr lang="en-US" sz="2200" dirty="0" smtClean="0">
                <a:latin typeface="Times New Roman" pitchFamily="18" charset="0"/>
                <a:cs typeface="Times New Roman" pitchFamily="18" charset="0"/>
              </a:rPr>
              <a:t>To </a:t>
            </a:r>
            <a:r>
              <a:rPr lang="en-US" sz="2200" dirty="0">
                <a:latin typeface="Times New Roman" pitchFamily="18" charset="0"/>
                <a:cs typeface="Times New Roman" pitchFamily="18" charset="0"/>
              </a:rPr>
              <a:t>prevent this attack, the hash value generated by Alice must be protected.</a:t>
            </a:r>
            <a:endParaRPr lang="ar-IQ" sz="2200" dirty="0">
              <a:latin typeface="Times New Roman" pitchFamily="18" charset="0"/>
              <a:cs typeface="Times New Roman" pitchFamily="18" charset="0"/>
            </a:endParaRPr>
          </a:p>
        </p:txBody>
      </p:sp>
    </p:spTree>
    <p:extLst>
      <p:ext uri="{BB962C8B-B14F-4D97-AF65-F5344CB8AC3E}">
        <p14:creationId xmlns:p14="http://schemas.microsoft.com/office/powerpoint/2010/main" val="36087878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88640"/>
            <a:ext cx="7992888" cy="1132233"/>
          </a:xfrm>
          <a:prstGeom prst="rect">
            <a:avLst/>
          </a:prstGeom>
        </p:spPr>
        <p:txBody>
          <a:bodyPr wrap="square">
            <a:spAutoFit/>
          </a:bodyPr>
          <a:lstStyle/>
          <a:p>
            <a:pPr marL="342900" indent="-342900" algn="l" rtl="0">
              <a:lnSpc>
                <a:spcPct val="150000"/>
              </a:lnSpc>
              <a:buFont typeface="Wingdings" pitchFamily="2" charset="2"/>
              <a:buChar char="Ø"/>
            </a:pPr>
            <a:r>
              <a:rPr lang="en-US" sz="2400" dirty="0" smtClean="0">
                <a:latin typeface="Times New Roman" pitchFamily="18" charset="0"/>
                <a:cs typeface="Times New Roman" pitchFamily="18" charset="0"/>
              </a:rPr>
              <a:t>There are a </a:t>
            </a:r>
            <a:r>
              <a:rPr lang="en-US" sz="2400" dirty="0">
                <a:latin typeface="Times New Roman" pitchFamily="18" charset="0"/>
                <a:cs typeface="Times New Roman" pitchFamily="18" charset="0"/>
              </a:rPr>
              <a:t>variety of ways in which a hash code can be used to provide message authentication, as </a:t>
            </a:r>
            <a:r>
              <a:rPr lang="en-US" sz="2400" dirty="0" smtClean="0">
                <a:latin typeface="Times New Roman" pitchFamily="18" charset="0"/>
                <a:cs typeface="Times New Roman" pitchFamily="18" charset="0"/>
              </a:rPr>
              <a:t>follows:</a:t>
            </a:r>
            <a:endParaRPr lang="ar-IQ"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63" y="1412776"/>
            <a:ext cx="8192066" cy="192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23528" y="3446998"/>
            <a:ext cx="8640960" cy="2862322"/>
          </a:xfrm>
          <a:prstGeom prst="rect">
            <a:avLst/>
          </a:prstGeom>
        </p:spPr>
        <p:txBody>
          <a:bodyPr wrap="square">
            <a:spAutoFit/>
          </a:bodyPr>
          <a:lstStyle/>
          <a:p>
            <a:pPr marL="342900" indent="-342900" algn="l" rtl="0">
              <a:lnSpc>
                <a:spcPct val="150000"/>
              </a:lnSpc>
              <a:buFont typeface="Wingdings" pitchFamily="2" charset="2"/>
              <a:buChar char="Ø"/>
            </a:pPr>
            <a:r>
              <a:rPr lang="en-US" sz="2000" dirty="0" smtClean="0">
                <a:latin typeface="Times New Roman" pitchFamily="18" charset="0"/>
                <a:cs typeface="Times New Roman" pitchFamily="18" charset="0"/>
              </a:rPr>
              <a:t>Message </a:t>
            </a:r>
            <a:r>
              <a:rPr lang="en-US" sz="2000" dirty="0">
                <a:latin typeface="Times New Roman" pitchFamily="18" charset="0"/>
                <a:cs typeface="Times New Roman" pitchFamily="18" charset="0"/>
              </a:rPr>
              <a:t>plus concatenated hash code is encrypted using </a:t>
            </a:r>
            <a:r>
              <a:rPr lang="en-US" sz="2000" dirty="0">
                <a:solidFill>
                  <a:srgbClr val="FF0000"/>
                </a:solidFill>
                <a:latin typeface="Times New Roman" pitchFamily="18" charset="0"/>
                <a:cs typeface="Times New Roman" pitchFamily="18" charset="0"/>
              </a:rPr>
              <a:t>symmetric encryption</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342900" indent="-342900" algn="l" rtl="0">
              <a:lnSpc>
                <a:spcPct val="150000"/>
              </a:lnSpc>
              <a:buFont typeface="Wingdings" pitchFamily="2" charset="2"/>
              <a:buChar char="Ø"/>
            </a:pPr>
            <a:r>
              <a:rPr lang="en-US" sz="2000" dirty="0" smtClean="0">
                <a:latin typeface="Times New Roman" pitchFamily="18" charset="0"/>
                <a:cs typeface="Times New Roman" pitchFamily="18" charset="0"/>
              </a:rPr>
              <a:t>Because </a:t>
            </a:r>
            <a:r>
              <a:rPr lang="en-US" sz="2000" dirty="0">
                <a:latin typeface="Times New Roman" pitchFamily="18" charset="0"/>
                <a:cs typeface="Times New Roman" pitchFamily="18" charset="0"/>
              </a:rPr>
              <a:t>only A and B share the secret key, the message must have come from A and has not been altered. </a:t>
            </a:r>
            <a:endParaRPr lang="en-US" sz="2000" dirty="0" smtClean="0">
              <a:latin typeface="Times New Roman" pitchFamily="18" charset="0"/>
              <a:cs typeface="Times New Roman" pitchFamily="18" charset="0"/>
            </a:endParaRPr>
          </a:p>
          <a:p>
            <a:pPr marL="342900" indent="-342900" algn="l" rtl="0">
              <a:lnSpc>
                <a:spcPct val="150000"/>
              </a:lnSpc>
              <a:buFont typeface="Wingdings" pitchFamily="2" charset="2"/>
              <a:buChar char="Ø"/>
            </a:pPr>
            <a:r>
              <a:rPr lang="en-US" sz="2000" dirty="0" smtClean="0">
                <a:latin typeface="Times New Roman" pitchFamily="18" charset="0"/>
                <a:cs typeface="Times New Roman" pitchFamily="18" charset="0"/>
              </a:rPr>
              <a:t>Hash </a:t>
            </a:r>
            <a:r>
              <a:rPr lang="en-US" sz="2000" dirty="0">
                <a:latin typeface="Times New Roman" pitchFamily="18" charset="0"/>
                <a:cs typeface="Times New Roman" pitchFamily="18" charset="0"/>
              </a:rPr>
              <a:t>code provides the </a:t>
            </a:r>
            <a:r>
              <a:rPr lang="en-US" sz="2000" dirty="0" smtClean="0">
                <a:latin typeface="Times New Roman" pitchFamily="18" charset="0"/>
                <a:cs typeface="Times New Roman" pitchFamily="18" charset="0"/>
              </a:rPr>
              <a:t>required </a:t>
            </a:r>
            <a:r>
              <a:rPr lang="en-US" sz="2000" dirty="0">
                <a:latin typeface="Times New Roman" pitchFamily="18" charset="0"/>
                <a:cs typeface="Times New Roman" pitchFamily="18" charset="0"/>
              </a:rPr>
              <a:t>to </a:t>
            </a:r>
            <a:r>
              <a:rPr lang="en-US" sz="2000" dirty="0">
                <a:solidFill>
                  <a:srgbClr val="FF0000"/>
                </a:solidFill>
                <a:latin typeface="Times New Roman" pitchFamily="18" charset="0"/>
                <a:cs typeface="Times New Roman" pitchFamily="18" charset="0"/>
              </a:rPr>
              <a:t>achieve authentication</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342900" indent="-342900" algn="l" rtl="0">
              <a:lnSpc>
                <a:spcPct val="150000"/>
              </a:lnSpc>
              <a:buFont typeface="Wingdings" pitchFamily="2" charset="2"/>
              <a:buChar char="Ø"/>
            </a:pPr>
            <a:r>
              <a:rPr lang="en-US" sz="2000" dirty="0" smtClean="0">
                <a:latin typeface="Times New Roman" pitchFamily="18" charset="0"/>
                <a:cs typeface="Times New Roman" pitchFamily="18" charset="0"/>
              </a:rPr>
              <a:t>Because </a:t>
            </a:r>
            <a:r>
              <a:rPr lang="en-US" sz="2000" dirty="0">
                <a:latin typeface="Times New Roman" pitchFamily="18" charset="0"/>
                <a:cs typeface="Times New Roman" pitchFamily="18" charset="0"/>
              </a:rPr>
              <a:t>encryption is applied to the entire message plus hash code, </a:t>
            </a:r>
            <a:r>
              <a:rPr lang="en-US" sz="2000" dirty="0">
                <a:solidFill>
                  <a:srgbClr val="FF0000"/>
                </a:solidFill>
                <a:latin typeface="Times New Roman" pitchFamily="18" charset="0"/>
                <a:cs typeface="Times New Roman" pitchFamily="18" charset="0"/>
              </a:rPr>
              <a:t>confidentiality is also provided</a:t>
            </a:r>
            <a:r>
              <a:rPr lang="en-US" sz="2000" dirty="0">
                <a:latin typeface="Times New Roman" pitchFamily="18" charset="0"/>
                <a:cs typeface="Times New Roman" pitchFamily="18" charset="0"/>
              </a:rPr>
              <a:t>.</a:t>
            </a:r>
            <a:endParaRPr lang="ar-IQ" sz="2000" dirty="0">
              <a:latin typeface="Times New Roman" pitchFamily="18" charset="0"/>
              <a:cs typeface="Times New Roman" pitchFamily="18" charset="0"/>
            </a:endParaRPr>
          </a:p>
        </p:txBody>
      </p:sp>
    </p:spTree>
    <p:extLst>
      <p:ext uri="{BB962C8B-B14F-4D97-AF65-F5344CB8AC3E}">
        <p14:creationId xmlns:p14="http://schemas.microsoft.com/office/powerpoint/2010/main" val="2201966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977" y="476672"/>
            <a:ext cx="81534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24977" y="2828836"/>
            <a:ext cx="8153400" cy="1754326"/>
          </a:xfrm>
          <a:prstGeom prst="rect">
            <a:avLst/>
          </a:prstGeom>
        </p:spPr>
        <p:txBody>
          <a:bodyPr wrap="square">
            <a:spAutoFit/>
          </a:bodyPr>
          <a:lstStyle/>
          <a:p>
            <a:pPr marL="342900" indent="-342900" algn="l" rtl="0">
              <a:lnSpc>
                <a:spcPct val="150000"/>
              </a:lnSpc>
              <a:buFont typeface="Wingdings" pitchFamily="2" charset="2"/>
              <a:buChar char="Ø"/>
            </a:pPr>
            <a:r>
              <a:rPr lang="en-US" sz="2400" dirty="0">
                <a:latin typeface="Times New Roman" pitchFamily="18" charset="0"/>
                <a:cs typeface="Times New Roman" pitchFamily="18" charset="0"/>
              </a:rPr>
              <a:t>Only the hash code is encrypted, using symmetric encryption</a:t>
            </a:r>
            <a:r>
              <a:rPr lang="en-US" sz="2400" dirty="0" smtClean="0">
                <a:latin typeface="Times New Roman" pitchFamily="18" charset="0"/>
                <a:cs typeface="Times New Roman" pitchFamily="18" charset="0"/>
              </a:rPr>
              <a:t>.</a:t>
            </a:r>
          </a:p>
          <a:p>
            <a:pPr marL="342900" indent="-342900" algn="l" rtl="0">
              <a:lnSpc>
                <a:spcPct val="150000"/>
              </a:lnSpc>
              <a:buFont typeface="Wingdings" pitchFamily="2" charset="2"/>
              <a:buChar char="Ø"/>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reduces the processing burden for those applications that </a:t>
            </a:r>
            <a:r>
              <a:rPr lang="en-US" sz="2400" dirty="0">
                <a:solidFill>
                  <a:srgbClr val="FF0000"/>
                </a:solidFill>
                <a:latin typeface="Times New Roman" pitchFamily="18" charset="0"/>
                <a:cs typeface="Times New Roman" pitchFamily="18" charset="0"/>
              </a:rPr>
              <a:t>do not require confidentiality</a:t>
            </a:r>
            <a:r>
              <a:rPr lang="en-US" sz="2400" dirty="0">
                <a:latin typeface="Times New Roman" pitchFamily="18" charset="0"/>
                <a:cs typeface="Times New Roman" pitchFamily="18" charset="0"/>
              </a:rPr>
              <a:t>.</a:t>
            </a:r>
            <a:endParaRPr lang="ar-IQ" sz="2400" dirty="0">
              <a:latin typeface="Times New Roman" pitchFamily="18" charset="0"/>
              <a:cs typeface="Times New Roman" pitchFamily="18" charset="0"/>
            </a:endParaRPr>
          </a:p>
        </p:txBody>
      </p:sp>
    </p:spTree>
    <p:extLst>
      <p:ext uri="{BB962C8B-B14F-4D97-AF65-F5344CB8AC3E}">
        <p14:creationId xmlns:p14="http://schemas.microsoft.com/office/powerpoint/2010/main" val="11072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8640"/>
            <a:ext cx="828092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9552" y="2132856"/>
            <a:ext cx="8280920" cy="4247317"/>
          </a:xfrm>
          <a:prstGeom prst="rect">
            <a:avLst/>
          </a:prstGeom>
        </p:spPr>
        <p:txBody>
          <a:bodyPr wrap="square">
            <a:spAutoFit/>
          </a:bodyPr>
          <a:lstStyle/>
          <a:p>
            <a:pPr marL="342900" indent="-342900" algn="l" rtl="0">
              <a:lnSpc>
                <a:spcPct val="150000"/>
              </a:lnSpc>
              <a:buFont typeface="Wingdings" pitchFamily="2" charset="2"/>
              <a:buChar char="Ø"/>
            </a:pPr>
            <a:r>
              <a:rPr lang="en-US" sz="2000" dirty="0">
                <a:latin typeface="Times New Roman" pitchFamily="18" charset="0"/>
                <a:cs typeface="Times New Roman" pitchFamily="18" charset="0"/>
              </a:rPr>
              <a:t>It is possible to use a hash function but </a:t>
            </a:r>
            <a:r>
              <a:rPr lang="en-US" sz="2000" dirty="0">
                <a:solidFill>
                  <a:srgbClr val="FF0000"/>
                </a:solidFill>
                <a:latin typeface="Times New Roman" pitchFamily="18" charset="0"/>
                <a:cs typeface="Times New Roman" pitchFamily="18" charset="0"/>
              </a:rPr>
              <a:t>no encryption for message authentication. </a:t>
            </a:r>
            <a:endParaRPr lang="en-US" sz="2000" dirty="0" smtClean="0">
              <a:solidFill>
                <a:srgbClr val="FF0000"/>
              </a:solidFill>
              <a:latin typeface="Times New Roman" pitchFamily="18" charset="0"/>
              <a:cs typeface="Times New Roman" pitchFamily="18" charset="0"/>
            </a:endParaRPr>
          </a:p>
          <a:p>
            <a:pPr marL="342900" indent="-342900" algn="l" rtl="0">
              <a:lnSpc>
                <a:spcPct val="150000"/>
              </a:lnSpc>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technique assumes that the two communicating parties share a common </a:t>
            </a:r>
            <a:r>
              <a:rPr lang="en-US" sz="2000" b="1" dirty="0">
                <a:solidFill>
                  <a:srgbClr val="FF0000"/>
                </a:solidFill>
                <a:latin typeface="Times New Roman" pitchFamily="18" charset="0"/>
                <a:cs typeface="Times New Roman" pitchFamily="18" charset="0"/>
              </a:rPr>
              <a:t>secret value </a:t>
            </a:r>
            <a:r>
              <a:rPr lang="en-US" sz="2000" b="1" i="1" dirty="0">
                <a:solidFill>
                  <a:srgbClr val="FF0000"/>
                </a:solidFill>
                <a:latin typeface="Times New Roman" pitchFamily="18" charset="0"/>
                <a:cs typeface="Times New Roman" pitchFamily="18" charset="0"/>
              </a:rPr>
              <a:t>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342900" indent="-342900" algn="l" rtl="0">
              <a:lnSpc>
                <a:spcPct val="150000"/>
              </a:lnSpc>
              <a:buFont typeface="Wingdings" pitchFamily="2" charset="2"/>
              <a:buChar char="Ø"/>
            </a:pPr>
            <a:r>
              <a:rPr lang="en-US" sz="2000" b="1" dirty="0" smtClean="0">
                <a:solidFill>
                  <a:srgbClr val="FF0000"/>
                </a:solidFill>
                <a:latin typeface="Times New Roman" pitchFamily="18" charset="0"/>
                <a:cs typeface="Times New Roman" pitchFamily="18" charset="0"/>
              </a:rPr>
              <a:t>A</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computes the hash value over the </a:t>
            </a:r>
            <a:r>
              <a:rPr lang="en-US" sz="2000" dirty="0">
                <a:solidFill>
                  <a:srgbClr val="FF0000"/>
                </a:solidFill>
                <a:latin typeface="Times New Roman" pitchFamily="18" charset="0"/>
                <a:cs typeface="Times New Roman" pitchFamily="18" charset="0"/>
              </a:rPr>
              <a:t>concatenation of M and S </a:t>
            </a:r>
            <a:r>
              <a:rPr lang="en-US" sz="2000" dirty="0">
                <a:latin typeface="Times New Roman" pitchFamily="18" charset="0"/>
                <a:cs typeface="Times New Roman" pitchFamily="18" charset="0"/>
              </a:rPr>
              <a:t>and appends the resulting hash value to </a:t>
            </a:r>
            <a:r>
              <a:rPr lang="en-US" sz="2000" i="1" dirty="0">
                <a:solidFill>
                  <a:srgbClr val="FF0000"/>
                </a:solidFill>
                <a:latin typeface="Times New Roman" pitchFamily="18" charset="0"/>
                <a:cs typeface="Times New Roman" pitchFamily="18" charset="0"/>
              </a:rPr>
              <a:t>M</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342900" indent="-342900" algn="l" rtl="0">
              <a:lnSpc>
                <a:spcPct val="150000"/>
              </a:lnSpc>
              <a:buFont typeface="Wingdings" pitchFamily="2" charset="2"/>
              <a:buChar char="Ø"/>
            </a:pPr>
            <a:r>
              <a:rPr lang="en-US" sz="2000" dirty="0" smtClean="0">
                <a:latin typeface="Times New Roman" pitchFamily="18" charset="0"/>
                <a:cs typeface="Times New Roman" pitchFamily="18" charset="0"/>
              </a:rPr>
              <a:t>Because </a:t>
            </a:r>
            <a:r>
              <a:rPr lang="en-US" sz="2000" b="1" dirty="0">
                <a:solidFill>
                  <a:srgbClr val="FF0000"/>
                </a:solidFill>
                <a:latin typeface="Times New Roman" pitchFamily="18" charset="0"/>
                <a:cs typeface="Times New Roman" pitchFamily="18" charset="0"/>
              </a:rPr>
              <a:t>B</a:t>
            </a:r>
            <a:r>
              <a:rPr lang="en-US" sz="2000" dirty="0">
                <a:latin typeface="Times New Roman" pitchFamily="18" charset="0"/>
                <a:cs typeface="Times New Roman" pitchFamily="18" charset="0"/>
              </a:rPr>
              <a:t> possesses </a:t>
            </a:r>
            <a:r>
              <a:rPr lang="en-US" sz="2000" dirty="0">
                <a:solidFill>
                  <a:srgbClr val="FF0000"/>
                </a:solidFill>
                <a:latin typeface="Times New Roman" pitchFamily="18" charset="0"/>
                <a:cs typeface="Times New Roman" pitchFamily="18" charset="0"/>
              </a:rPr>
              <a:t>S</a:t>
            </a:r>
            <a:r>
              <a:rPr lang="en-US" sz="2000" dirty="0">
                <a:latin typeface="Times New Roman" pitchFamily="18" charset="0"/>
                <a:cs typeface="Times New Roman" pitchFamily="18" charset="0"/>
              </a:rPr>
              <a:t>, it can </a:t>
            </a:r>
            <a:r>
              <a:rPr lang="en-US" sz="2000" dirty="0" err="1">
                <a:latin typeface="Times New Roman" pitchFamily="18" charset="0"/>
                <a:cs typeface="Times New Roman" pitchFamily="18" charset="0"/>
              </a:rPr>
              <a:t>recompute</a:t>
            </a:r>
            <a:r>
              <a:rPr lang="en-US" sz="2000" dirty="0">
                <a:latin typeface="Times New Roman" pitchFamily="18" charset="0"/>
                <a:cs typeface="Times New Roman" pitchFamily="18" charset="0"/>
              </a:rPr>
              <a:t> the hash value to verify. </a:t>
            </a:r>
            <a:endParaRPr lang="en-US" sz="2000" dirty="0" smtClean="0">
              <a:latin typeface="Times New Roman" pitchFamily="18" charset="0"/>
              <a:cs typeface="Times New Roman" pitchFamily="18" charset="0"/>
            </a:endParaRPr>
          </a:p>
          <a:p>
            <a:pPr marL="342900" indent="-342900" algn="l" rtl="0">
              <a:lnSpc>
                <a:spcPct val="150000"/>
              </a:lnSpc>
              <a:buFont typeface="Wingdings" pitchFamily="2" charset="2"/>
              <a:buChar char="Ø"/>
            </a:pPr>
            <a:r>
              <a:rPr lang="en-US" sz="2000" dirty="0" smtClean="0">
                <a:latin typeface="Times New Roman" pitchFamily="18" charset="0"/>
                <a:cs typeface="Times New Roman" pitchFamily="18" charset="0"/>
              </a:rPr>
              <a:t>Because </a:t>
            </a:r>
            <a:r>
              <a:rPr lang="en-US" sz="2000" dirty="0">
                <a:latin typeface="Times New Roman" pitchFamily="18" charset="0"/>
                <a:cs typeface="Times New Roman" pitchFamily="18" charset="0"/>
              </a:rPr>
              <a:t>the secret value itself is not sent, an opponent cannot modify an intercepted message and cannot generate a false message.</a:t>
            </a:r>
            <a:endParaRPr lang="ar-IQ" sz="2000" dirty="0">
              <a:latin typeface="Times New Roman" pitchFamily="18" charset="0"/>
              <a:cs typeface="Times New Roman" pitchFamily="18" charset="0"/>
            </a:endParaRPr>
          </a:p>
        </p:txBody>
      </p:sp>
    </p:spTree>
    <p:extLst>
      <p:ext uri="{BB962C8B-B14F-4D97-AF65-F5344CB8AC3E}">
        <p14:creationId xmlns:p14="http://schemas.microsoft.com/office/powerpoint/2010/main" val="554180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35" y="3169434"/>
            <a:ext cx="8329129" cy="1987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9552" y="548680"/>
            <a:ext cx="8136904" cy="1133965"/>
          </a:xfrm>
          <a:prstGeom prst="rect">
            <a:avLst/>
          </a:prstGeom>
        </p:spPr>
        <p:txBody>
          <a:bodyPr wrap="square">
            <a:spAutoFit/>
          </a:bodyPr>
          <a:lstStyle/>
          <a:p>
            <a:pPr marL="342900" indent="-342900" algn="l" rtl="0">
              <a:lnSpc>
                <a:spcPct val="150000"/>
              </a:lnSpc>
              <a:buFont typeface="Wingdings" pitchFamily="2" charset="2"/>
              <a:buChar char="Ø"/>
            </a:pPr>
            <a:r>
              <a:rPr lang="en-US" sz="2400" dirty="0" smtClean="0">
                <a:solidFill>
                  <a:srgbClr val="FF0000"/>
                </a:solidFill>
                <a:latin typeface="Times New Roman" pitchFamily="18" charset="0"/>
                <a:cs typeface="Times New Roman" pitchFamily="18" charset="0"/>
              </a:rPr>
              <a:t>Confidentiality can be added </a:t>
            </a:r>
            <a:r>
              <a:rPr lang="en-US" sz="2400" dirty="0" smtClean="0">
                <a:latin typeface="Times New Roman" pitchFamily="18" charset="0"/>
                <a:cs typeface="Times New Roman" pitchFamily="18" charset="0"/>
              </a:rPr>
              <a:t>to the approach of method (c) by encrypting the entire message plus the hash code.</a:t>
            </a:r>
            <a:endParaRPr lang="ar-IQ" sz="2400" dirty="0">
              <a:latin typeface="Times New Roman" pitchFamily="18" charset="0"/>
              <a:cs typeface="Times New Roman" pitchFamily="18" charset="0"/>
            </a:endParaRPr>
          </a:p>
        </p:txBody>
      </p:sp>
    </p:spTree>
    <p:extLst>
      <p:ext uri="{BB962C8B-B14F-4D97-AF65-F5344CB8AC3E}">
        <p14:creationId xmlns:p14="http://schemas.microsoft.com/office/powerpoint/2010/main" val="19564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11759" y="332656"/>
            <a:ext cx="3728585" cy="646331"/>
          </a:xfrm>
          <a:prstGeom prst="rect">
            <a:avLst/>
          </a:prstGeom>
        </p:spPr>
        <p:txBody>
          <a:bodyPr wrap="none">
            <a:spAutoFit/>
          </a:bodyPr>
          <a:lstStyle/>
          <a:p>
            <a:pPr algn="ctr"/>
            <a:r>
              <a:rPr lang="en-US" sz="3600" b="1" dirty="0">
                <a:latin typeface="Times New Roman" pitchFamily="18" charset="0"/>
                <a:cs typeface="Times New Roman" pitchFamily="18" charset="0"/>
              </a:rPr>
              <a:t>Digital Signatures</a:t>
            </a:r>
            <a:endParaRPr lang="ar-IQ" sz="3600" b="1" dirty="0">
              <a:latin typeface="Times New Roman" pitchFamily="18" charset="0"/>
              <a:cs typeface="Times New Roman" pitchFamily="18" charset="0"/>
            </a:endParaRPr>
          </a:p>
        </p:txBody>
      </p:sp>
      <p:sp>
        <p:nvSpPr>
          <p:cNvPr id="4" name="Rectangle 3"/>
          <p:cNvSpPr/>
          <p:nvPr/>
        </p:nvSpPr>
        <p:spPr>
          <a:xfrm>
            <a:off x="611560" y="1052736"/>
            <a:ext cx="8064896" cy="5078313"/>
          </a:xfrm>
          <a:prstGeom prst="rect">
            <a:avLst/>
          </a:prstGeom>
        </p:spPr>
        <p:txBody>
          <a:bodyPr wrap="square">
            <a:spAutoFit/>
          </a:bodyPr>
          <a:lstStyle/>
          <a:p>
            <a:pPr marL="342900" indent="-342900" algn="l" rtl="0">
              <a:lnSpc>
                <a:spcPct val="150000"/>
              </a:lnSpc>
              <a:buFont typeface="Wingdings" pitchFamily="2" charset="2"/>
              <a:buChar char="Ø"/>
            </a:pPr>
            <a:r>
              <a:rPr lang="en-US" sz="2400" dirty="0">
                <a:latin typeface="Times New Roman" pitchFamily="18" charset="0"/>
                <a:cs typeface="Times New Roman" pitchFamily="18" charset="0"/>
              </a:rPr>
              <a:t>Another important application, which is similar to the message authentication application, is the digital signature</a:t>
            </a:r>
            <a:r>
              <a:rPr lang="en-US" sz="2400" dirty="0" smtClean="0">
                <a:latin typeface="Times New Roman" pitchFamily="18" charset="0"/>
                <a:cs typeface="Times New Roman" pitchFamily="18" charset="0"/>
              </a:rPr>
              <a:t>.</a:t>
            </a:r>
          </a:p>
          <a:p>
            <a:pPr marL="342900" indent="-342900" algn="l" rtl="0">
              <a:lnSpc>
                <a:spcPct val="150000"/>
              </a:lnSpc>
              <a:buFont typeface="Wingdings" pitchFamily="2" charset="2"/>
              <a:buChar char="Ø"/>
            </a:pP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operation of </a:t>
            </a:r>
            <a:r>
              <a:rPr lang="en-US" sz="2400" dirty="0">
                <a:latin typeface="Times New Roman" pitchFamily="18" charset="0"/>
                <a:cs typeface="Times New Roman" pitchFamily="18" charset="0"/>
              </a:rPr>
              <a:t>the digital signature, </a:t>
            </a:r>
            <a:r>
              <a:rPr lang="en-US" sz="2400" dirty="0">
                <a:solidFill>
                  <a:srgbClr val="FF0000"/>
                </a:solidFill>
                <a:latin typeface="Times New Roman" pitchFamily="18" charset="0"/>
                <a:cs typeface="Times New Roman" pitchFamily="18" charset="0"/>
              </a:rPr>
              <a:t>the hash value of a message is encrypted with a user’s private key</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342900" indent="-342900" algn="l" rtl="0">
              <a:lnSpc>
                <a:spcPct val="150000"/>
              </a:lnSpc>
              <a:buFont typeface="Wingdings" pitchFamily="2" charset="2"/>
              <a:buChar char="Ø"/>
            </a:pPr>
            <a:r>
              <a:rPr lang="en-US" sz="2400" dirty="0" smtClean="0">
                <a:latin typeface="Times New Roman" pitchFamily="18" charset="0"/>
                <a:cs typeface="Times New Roman" pitchFamily="18" charset="0"/>
              </a:rPr>
              <a:t>Anyone </a:t>
            </a:r>
            <a:r>
              <a:rPr lang="en-US" sz="2400" dirty="0">
                <a:latin typeface="Times New Roman" pitchFamily="18" charset="0"/>
                <a:cs typeface="Times New Roman" pitchFamily="18" charset="0"/>
              </a:rPr>
              <a:t>who knows the user’s public key can verify the integrity of the message that is associated with the digital signature. </a:t>
            </a:r>
            <a:endParaRPr lang="en-US" sz="2400" dirty="0" smtClean="0">
              <a:latin typeface="Times New Roman" pitchFamily="18" charset="0"/>
              <a:cs typeface="Times New Roman" pitchFamily="18" charset="0"/>
            </a:endParaRPr>
          </a:p>
          <a:p>
            <a:pPr marL="342900" indent="-342900" algn="l" rtl="0">
              <a:lnSpc>
                <a:spcPct val="150000"/>
              </a:lnSpc>
              <a:buFont typeface="Wingdings" pitchFamily="2" charset="2"/>
              <a:buChar char="Ø"/>
            </a:pPr>
            <a:r>
              <a:rPr lang="en-US" sz="2400" dirty="0" smtClean="0">
                <a:latin typeface="Times New Roman" pitchFamily="18" charset="0"/>
                <a:cs typeface="Times New Roman" pitchFamily="18" charset="0"/>
              </a:rPr>
              <a:t>In</a:t>
            </a:r>
            <a:r>
              <a:rPr lang="en-US" sz="2400" dirty="0">
                <a:latin typeface="Times New Roman" pitchFamily="18" charset="0"/>
                <a:cs typeface="Times New Roman" pitchFamily="18" charset="0"/>
              </a:rPr>
              <a:t> this case, an attacker who wishes to alter the message would </a:t>
            </a:r>
            <a:r>
              <a:rPr lang="en-US" sz="2400" dirty="0">
                <a:solidFill>
                  <a:srgbClr val="FF0000"/>
                </a:solidFill>
                <a:latin typeface="Times New Roman" pitchFamily="18" charset="0"/>
                <a:cs typeface="Times New Roman" pitchFamily="18" charset="0"/>
              </a:rPr>
              <a:t>need to know the user’s private key</a:t>
            </a:r>
            <a:r>
              <a:rPr lang="en-US" sz="2400" dirty="0">
                <a:latin typeface="Times New Roman" pitchFamily="18" charset="0"/>
                <a:cs typeface="Times New Roman" pitchFamily="18" charset="0"/>
              </a:rPr>
              <a:t>. </a:t>
            </a:r>
            <a:endParaRPr lang="ar-IQ" sz="2400" dirty="0">
              <a:latin typeface="Times New Roman" pitchFamily="18" charset="0"/>
              <a:cs typeface="Times New Roman" pitchFamily="18" charset="0"/>
            </a:endParaRPr>
          </a:p>
        </p:txBody>
      </p:sp>
    </p:spTree>
    <p:extLst>
      <p:ext uri="{BB962C8B-B14F-4D97-AF65-F5344CB8AC3E}">
        <p14:creationId xmlns:p14="http://schemas.microsoft.com/office/powerpoint/2010/main" val="2359642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3" y="116632"/>
            <a:ext cx="8208912" cy="1133965"/>
          </a:xfrm>
          <a:prstGeom prst="rect">
            <a:avLst/>
          </a:prstGeom>
        </p:spPr>
        <p:txBody>
          <a:bodyPr wrap="square">
            <a:spAutoFit/>
          </a:bodyPr>
          <a:lstStyle/>
          <a:p>
            <a:pPr marL="342900" indent="-342900" algn="l" rtl="0">
              <a:lnSpc>
                <a:spcPct val="150000"/>
              </a:lnSpc>
              <a:buFont typeface="Wingdings" pitchFamily="2" charset="2"/>
              <a:buChar char="q"/>
            </a:pPr>
            <a:r>
              <a:rPr lang="en-US" sz="2400" dirty="0" smtClean="0">
                <a:latin typeface="Times New Roman" pitchFamily="18" charset="0"/>
                <a:cs typeface="Times New Roman" pitchFamily="18" charset="0"/>
              </a:rPr>
              <a:t>A simplified example on how </a:t>
            </a:r>
            <a:r>
              <a:rPr lang="en-US" sz="2400" dirty="0">
                <a:latin typeface="Times New Roman" pitchFamily="18" charset="0"/>
                <a:cs typeface="Times New Roman" pitchFamily="18" charset="0"/>
              </a:rPr>
              <a:t>a hash code is used to </a:t>
            </a:r>
            <a:r>
              <a:rPr lang="en-US" sz="2400" dirty="0">
                <a:solidFill>
                  <a:srgbClr val="FF0000"/>
                </a:solidFill>
                <a:latin typeface="Times New Roman" pitchFamily="18" charset="0"/>
                <a:cs typeface="Times New Roman" pitchFamily="18" charset="0"/>
              </a:rPr>
              <a:t>provide a digital </a:t>
            </a:r>
            <a:r>
              <a:rPr lang="en-US" sz="2400" dirty="0" smtClean="0">
                <a:solidFill>
                  <a:srgbClr val="FF0000"/>
                </a:solidFill>
                <a:latin typeface="Times New Roman" pitchFamily="18" charset="0"/>
                <a:cs typeface="Times New Roman" pitchFamily="18" charset="0"/>
              </a:rPr>
              <a:t>signature</a:t>
            </a:r>
            <a:r>
              <a:rPr lang="en-US" sz="2400" dirty="0" smtClean="0">
                <a:latin typeface="Times New Roman" pitchFamily="18" charset="0"/>
                <a:cs typeface="Times New Roman" pitchFamily="18" charset="0"/>
              </a:rPr>
              <a:t> is shown in next two figures.</a:t>
            </a:r>
            <a:endParaRPr lang="ar-IQ" sz="24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556792"/>
            <a:ext cx="8280921"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828092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59531" y="3717032"/>
            <a:ext cx="8496943" cy="2400657"/>
          </a:xfrm>
          <a:prstGeom prst="rect">
            <a:avLst/>
          </a:prstGeom>
        </p:spPr>
        <p:txBody>
          <a:bodyPr wrap="square">
            <a:spAutoFit/>
          </a:bodyPr>
          <a:lstStyle/>
          <a:p>
            <a:pPr marL="342900" indent="-342900" algn="l" rtl="0">
              <a:lnSpc>
                <a:spcPct val="150000"/>
              </a:lnSpc>
              <a:buFont typeface="Wingdings" pitchFamily="2" charset="2"/>
              <a:buChar char="Ø"/>
            </a:pPr>
            <a:r>
              <a:rPr lang="en-US" sz="2000" dirty="0">
                <a:latin typeface="Times New Roman" pitchFamily="18" charset="0"/>
                <a:cs typeface="Times New Roman" pitchFamily="18" charset="0"/>
              </a:rPr>
              <a:t>The hash code is encrypted, using public-key encryption with the sender’s private key. </a:t>
            </a:r>
            <a:endParaRPr lang="en-US" sz="2000" dirty="0" smtClean="0">
              <a:latin typeface="Times New Roman" pitchFamily="18" charset="0"/>
              <a:cs typeface="Times New Roman" pitchFamily="18" charset="0"/>
            </a:endParaRPr>
          </a:p>
          <a:p>
            <a:pPr marL="342900" indent="-342900" algn="l" rtl="0">
              <a:lnSpc>
                <a:spcPct val="150000"/>
              </a:lnSpc>
              <a:buFont typeface="Wingdings" pitchFamily="2" charset="2"/>
              <a:buChar char="Ø"/>
            </a:pPr>
            <a:r>
              <a:rPr lang="en-US" sz="2000" dirty="0" smtClean="0">
                <a:latin typeface="Times New Roman" pitchFamily="18" charset="0"/>
                <a:cs typeface="Times New Roman" pitchFamily="18" charset="0"/>
              </a:rPr>
              <a:t>This </a:t>
            </a:r>
            <a:r>
              <a:rPr lang="en-US" sz="2000" dirty="0">
                <a:solidFill>
                  <a:srgbClr val="FF0000"/>
                </a:solidFill>
                <a:latin typeface="Times New Roman" pitchFamily="18" charset="0"/>
                <a:cs typeface="Times New Roman" pitchFamily="18" charset="0"/>
              </a:rPr>
              <a:t>provides authentication</a:t>
            </a:r>
            <a:r>
              <a:rPr lang="en-US" sz="2000" dirty="0">
                <a:latin typeface="Times New Roman" pitchFamily="18" charset="0"/>
                <a:cs typeface="Times New Roman" pitchFamily="18" charset="0"/>
              </a:rPr>
              <a:t>. It also </a:t>
            </a:r>
            <a:r>
              <a:rPr lang="en-US" sz="2000" dirty="0">
                <a:solidFill>
                  <a:srgbClr val="FF0000"/>
                </a:solidFill>
                <a:latin typeface="Times New Roman" pitchFamily="18" charset="0"/>
                <a:cs typeface="Times New Roman" pitchFamily="18" charset="0"/>
              </a:rPr>
              <a:t>provides a digital signature</a:t>
            </a:r>
            <a:r>
              <a:rPr lang="en-US" sz="2000" dirty="0">
                <a:latin typeface="Times New Roman" pitchFamily="18" charset="0"/>
                <a:cs typeface="Times New Roman" pitchFamily="18" charset="0"/>
              </a:rPr>
              <a:t>, because only the sender could have produced the encrypted hash code. </a:t>
            </a:r>
            <a:endParaRPr lang="en-US" sz="2000" dirty="0" smtClean="0">
              <a:latin typeface="Times New Roman" pitchFamily="18" charset="0"/>
              <a:cs typeface="Times New Roman" pitchFamily="18" charset="0"/>
            </a:endParaRPr>
          </a:p>
          <a:p>
            <a:pPr marL="342900" indent="-342900" algn="l" rtl="0">
              <a:lnSpc>
                <a:spcPct val="150000"/>
              </a:lnSpc>
              <a:buFont typeface="Wingdings" pitchFamily="2" charset="2"/>
              <a:buChar char="Ø"/>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fact, this is the essence of the digital signature technique.</a:t>
            </a:r>
            <a:endParaRPr lang="ar-IQ" sz="2000" dirty="0">
              <a:latin typeface="Times New Roman" pitchFamily="18" charset="0"/>
              <a:cs typeface="Times New Roman" pitchFamily="18" charset="0"/>
            </a:endParaRPr>
          </a:p>
        </p:txBody>
      </p:sp>
    </p:spTree>
    <p:extLst>
      <p:ext uri="{BB962C8B-B14F-4D97-AF65-F5344CB8AC3E}">
        <p14:creationId xmlns:p14="http://schemas.microsoft.com/office/powerpoint/2010/main" val="1354173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43" y="3378324"/>
            <a:ext cx="815200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9552" y="404664"/>
            <a:ext cx="7992888" cy="2308324"/>
          </a:xfrm>
          <a:prstGeom prst="rect">
            <a:avLst/>
          </a:prstGeom>
        </p:spPr>
        <p:txBody>
          <a:bodyPr wrap="square">
            <a:spAutoFit/>
          </a:bodyPr>
          <a:lstStyle/>
          <a:p>
            <a:pPr marL="342900" indent="-342900" algn="just" rtl="0">
              <a:lnSpc>
                <a:spcPct val="150000"/>
              </a:lnSpc>
              <a:buFont typeface="Wingdings" pitchFamily="2" charset="2"/>
              <a:buChar char="Ø"/>
            </a:pPr>
            <a:r>
              <a:rPr lang="en-US" sz="2400" dirty="0">
                <a:latin typeface="Times New Roman" pitchFamily="18" charset="0"/>
                <a:cs typeface="Times New Roman" pitchFamily="18" charset="0"/>
              </a:rPr>
              <a:t>If </a:t>
            </a:r>
            <a:r>
              <a:rPr lang="en-US" sz="2400" dirty="0">
                <a:solidFill>
                  <a:srgbClr val="FF0000"/>
                </a:solidFill>
                <a:latin typeface="Times New Roman" pitchFamily="18" charset="0"/>
                <a:cs typeface="Times New Roman" pitchFamily="18" charset="0"/>
              </a:rPr>
              <a:t>confidentiality as well as a digital signature is desired</a:t>
            </a:r>
            <a:r>
              <a:rPr lang="en-US" sz="2400" dirty="0">
                <a:latin typeface="Times New Roman" pitchFamily="18" charset="0"/>
                <a:cs typeface="Times New Roman" pitchFamily="18" charset="0"/>
              </a:rPr>
              <a:t>, then the message plus the private-key-encrypted hash code can be encrypted using a symmetric secret key. This is a common technique</a:t>
            </a:r>
            <a:endParaRPr lang="ar-IQ" sz="2400"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08" y="3605138"/>
            <a:ext cx="8163140" cy="2200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0440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548680"/>
            <a:ext cx="7056784" cy="707886"/>
          </a:xfrm>
          <a:prstGeom prst="rect">
            <a:avLst/>
          </a:prstGeom>
        </p:spPr>
        <p:txBody>
          <a:bodyPr wrap="square">
            <a:spAutoFit/>
          </a:bodyPr>
          <a:lstStyle/>
          <a:p>
            <a:pPr algn="l" rtl="0"/>
            <a:r>
              <a:rPr lang="en-US" sz="4000" b="1" dirty="0" smtClean="0">
                <a:latin typeface="Times New Roman" pitchFamily="18" charset="0"/>
                <a:cs typeface="Times New Roman" pitchFamily="18" charset="0"/>
              </a:rPr>
              <a:t>Secure Hash Algorithm (SHA)</a:t>
            </a:r>
            <a:endParaRPr lang="ar-IQ" sz="4000" b="1" dirty="0">
              <a:latin typeface="Times New Roman" pitchFamily="18" charset="0"/>
              <a:cs typeface="Times New Roman" pitchFamily="18" charset="0"/>
            </a:endParaRPr>
          </a:p>
        </p:txBody>
      </p:sp>
      <p:sp>
        <p:nvSpPr>
          <p:cNvPr id="3" name="Rectangle 2"/>
          <p:cNvSpPr/>
          <p:nvPr/>
        </p:nvSpPr>
        <p:spPr>
          <a:xfrm>
            <a:off x="539552" y="1340768"/>
            <a:ext cx="8064896" cy="3970318"/>
          </a:xfrm>
          <a:prstGeom prst="rect">
            <a:avLst/>
          </a:prstGeom>
        </p:spPr>
        <p:txBody>
          <a:bodyPr wrap="square">
            <a:spAutoFit/>
          </a:bodyPr>
          <a:lstStyle/>
          <a:p>
            <a:pPr marL="342900" indent="-342900" algn="just" rtl="0">
              <a:lnSpc>
                <a:spcPct val="150000"/>
              </a:lnSpc>
              <a:buFont typeface="Wingdings" pitchFamily="2" charset="2"/>
              <a:buChar char="Ø"/>
            </a:pPr>
            <a:r>
              <a:rPr lang="en-US" sz="2400" dirty="0">
                <a:latin typeface="Times New Roman" pitchFamily="18" charset="0"/>
                <a:cs typeface="Times New Roman" pitchFamily="18" charset="0"/>
              </a:rPr>
              <a:t>In recent years, the most widely used hash function has been the Secure Hash Algorithm (SHA). </a:t>
            </a:r>
            <a:endParaRPr lang="en-US" sz="2400" dirty="0" smtClean="0">
              <a:latin typeface="Times New Roman" pitchFamily="18" charset="0"/>
              <a:cs typeface="Times New Roman" pitchFamily="18" charset="0"/>
            </a:endParaRPr>
          </a:p>
          <a:p>
            <a:pPr marL="342900" indent="-342900" algn="just" rtl="0">
              <a:lnSpc>
                <a:spcPct val="150000"/>
              </a:lnSpc>
              <a:buFont typeface="Wingdings" pitchFamily="2" charset="2"/>
              <a:buChar char="Ø"/>
            </a:pPr>
            <a:r>
              <a:rPr lang="en-US" sz="2400" dirty="0">
                <a:solidFill>
                  <a:srgbClr val="FF0000"/>
                </a:solidFill>
                <a:latin typeface="Times New Roman" pitchFamily="18" charset="0"/>
                <a:cs typeface="Times New Roman" pitchFamily="18" charset="0"/>
              </a:rPr>
              <a:t>SHA-1</a:t>
            </a:r>
            <a:r>
              <a:rPr lang="en-US" sz="2400" dirty="0">
                <a:latin typeface="Times New Roman" pitchFamily="18" charset="0"/>
                <a:cs typeface="Times New Roman" pitchFamily="18" charset="0"/>
              </a:rPr>
              <a:t> produces a hash value of </a:t>
            </a:r>
            <a:r>
              <a:rPr lang="en-US" sz="2400" dirty="0">
                <a:solidFill>
                  <a:srgbClr val="FF0000"/>
                </a:solidFill>
                <a:latin typeface="Times New Roman" pitchFamily="18" charset="0"/>
                <a:cs typeface="Times New Roman" pitchFamily="18" charset="0"/>
              </a:rPr>
              <a:t>160 bits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342900" indent="-342900" algn="just" rtl="0">
              <a:lnSpc>
                <a:spcPct val="150000"/>
              </a:lnSpc>
              <a:buFont typeface="Wingdings" pitchFamily="2" charset="2"/>
              <a:buChar char="Ø"/>
            </a:pPr>
            <a:r>
              <a:rPr lang="en-US" sz="2400" dirty="0" smtClean="0">
                <a:latin typeface="Times New Roman" pitchFamily="18" charset="0"/>
                <a:cs typeface="Times New Roman" pitchFamily="18" charset="0"/>
              </a:rPr>
              <a:t>Three </a:t>
            </a:r>
            <a:r>
              <a:rPr lang="en-US" sz="2400" dirty="0">
                <a:latin typeface="Times New Roman" pitchFamily="18" charset="0"/>
                <a:cs typeface="Times New Roman" pitchFamily="18" charset="0"/>
              </a:rPr>
              <a:t>new versions of SHA, with hash value lengths of </a:t>
            </a:r>
            <a:r>
              <a:rPr lang="en-US" sz="2400" dirty="0">
                <a:solidFill>
                  <a:srgbClr val="FF0000"/>
                </a:solidFill>
                <a:latin typeface="Times New Roman" pitchFamily="18" charset="0"/>
                <a:cs typeface="Times New Roman" pitchFamily="18" charset="0"/>
              </a:rPr>
              <a:t>256</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384</a:t>
            </a:r>
            <a:r>
              <a:rPr lang="en-US" sz="2400" dirty="0">
                <a:latin typeface="Times New Roman" pitchFamily="18" charset="0"/>
                <a:cs typeface="Times New Roman" pitchFamily="18" charset="0"/>
              </a:rPr>
              <a:t>, and </a:t>
            </a:r>
            <a:r>
              <a:rPr lang="en-US" sz="2400" dirty="0">
                <a:solidFill>
                  <a:srgbClr val="FF0000"/>
                </a:solidFill>
                <a:latin typeface="Times New Roman" pitchFamily="18" charset="0"/>
                <a:cs typeface="Times New Roman" pitchFamily="18" charset="0"/>
              </a:rPr>
              <a:t>512 bits</a:t>
            </a:r>
            <a:r>
              <a:rPr lang="en-US" sz="2400" dirty="0">
                <a:latin typeface="Times New Roman" pitchFamily="18" charset="0"/>
                <a:cs typeface="Times New Roman" pitchFamily="18" charset="0"/>
              </a:rPr>
              <a:t>, known as SHA-256, SHA-384, and SHA-512, respectively. Collectively, these hash algorithms are known as </a:t>
            </a:r>
            <a:r>
              <a:rPr lang="en-US" sz="2400" dirty="0">
                <a:solidFill>
                  <a:srgbClr val="FF0000"/>
                </a:solidFill>
                <a:latin typeface="Times New Roman" pitchFamily="18" charset="0"/>
                <a:cs typeface="Times New Roman" pitchFamily="18" charset="0"/>
              </a:rPr>
              <a:t>SHA-2</a:t>
            </a:r>
            <a:r>
              <a:rPr lang="en-US" sz="2400" dirty="0">
                <a:latin typeface="Times New Roman" pitchFamily="18" charset="0"/>
                <a:cs typeface="Times New Roman" pitchFamily="18" charset="0"/>
              </a:rPr>
              <a:t>. </a:t>
            </a:r>
            <a:endParaRPr lang="ar-IQ" sz="2400" dirty="0">
              <a:latin typeface="Times New Roman" pitchFamily="18" charset="0"/>
              <a:cs typeface="Times New Roman" pitchFamily="18" charset="0"/>
            </a:endParaRPr>
          </a:p>
        </p:txBody>
      </p:sp>
    </p:spTree>
    <p:extLst>
      <p:ext uri="{BB962C8B-B14F-4D97-AF65-F5344CB8AC3E}">
        <p14:creationId xmlns:p14="http://schemas.microsoft.com/office/powerpoint/2010/main" val="4281640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332656"/>
            <a:ext cx="2528256" cy="523220"/>
          </a:xfrm>
          <a:prstGeom prst="rect">
            <a:avLst/>
          </a:prstGeom>
        </p:spPr>
        <p:txBody>
          <a:bodyPr wrap="none">
            <a:spAutoFit/>
          </a:bodyPr>
          <a:lstStyle/>
          <a:p>
            <a:pPr algn="l" rtl="0"/>
            <a:r>
              <a:rPr lang="en-US" sz="2800" b="1" dirty="0" smtClean="0">
                <a:latin typeface="Times New Roman" pitchFamily="18" charset="0"/>
                <a:cs typeface="Times New Roman" pitchFamily="18" charset="0"/>
              </a:rPr>
              <a:t>SHA-512 Logic</a:t>
            </a:r>
            <a:endParaRPr lang="ar-IQ" sz="2800" b="1" dirty="0">
              <a:latin typeface="Times New Roman" pitchFamily="18" charset="0"/>
              <a:cs typeface="Times New Roman" pitchFamily="18" charset="0"/>
            </a:endParaRPr>
          </a:p>
        </p:txBody>
      </p:sp>
      <p:sp>
        <p:nvSpPr>
          <p:cNvPr id="3" name="Rectangle 2"/>
          <p:cNvSpPr/>
          <p:nvPr/>
        </p:nvSpPr>
        <p:spPr>
          <a:xfrm>
            <a:off x="539552" y="1124744"/>
            <a:ext cx="7848872" cy="3970318"/>
          </a:xfrm>
          <a:prstGeom prst="rect">
            <a:avLst/>
          </a:prstGeom>
        </p:spPr>
        <p:txBody>
          <a:bodyPr wrap="square">
            <a:spAutoFit/>
          </a:bodyPr>
          <a:lstStyle/>
          <a:p>
            <a:pPr marL="342900" indent="-342900" algn="just" rtl="0">
              <a:lnSpc>
                <a:spcPct val="150000"/>
              </a:lnSpc>
              <a:buFont typeface="Wingdings" pitchFamily="2" charset="2"/>
              <a:buChar char="Ø"/>
            </a:pPr>
            <a:r>
              <a:rPr lang="en-US" sz="2400" dirty="0">
                <a:latin typeface="Times New Roman" pitchFamily="18" charset="0"/>
                <a:cs typeface="Times New Roman" pitchFamily="18" charset="0"/>
              </a:rPr>
              <a:t>In this section, we provide a description of SHA-512. The other versions are quite similar</a:t>
            </a:r>
            <a:r>
              <a:rPr lang="en-US" sz="2400" dirty="0" smtClean="0">
                <a:latin typeface="Times New Roman" pitchFamily="18" charset="0"/>
                <a:cs typeface="Times New Roman" pitchFamily="18" charset="0"/>
              </a:rPr>
              <a:t>.</a:t>
            </a:r>
          </a:p>
          <a:p>
            <a:pPr marL="342900" indent="-342900" algn="just" rtl="0">
              <a:lnSpc>
                <a:spcPct val="150000"/>
              </a:lnSpc>
              <a:buFont typeface="Wingdings" pitchFamily="2" charset="2"/>
              <a:buChar char="Ø"/>
            </a:pPr>
            <a:r>
              <a:rPr lang="en-US" sz="2400" dirty="0">
                <a:latin typeface="Times New Roman" pitchFamily="18" charset="0"/>
                <a:cs typeface="Times New Roman" pitchFamily="18" charset="0"/>
              </a:rPr>
              <a:t>The algorithm takes as input </a:t>
            </a:r>
            <a:r>
              <a:rPr lang="en-US" sz="2400" dirty="0">
                <a:solidFill>
                  <a:srgbClr val="FF0000"/>
                </a:solidFill>
                <a:latin typeface="Times New Roman" pitchFamily="18" charset="0"/>
                <a:cs typeface="Times New Roman" pitchFamily="18" charset="0"/>
              </a:rPr>
              <a:t>a message with a maximum length of less than 2</a:t>
            </a:r>
            <a:r>
              <a:rPr lang="en-US" sz="2400" baseline="30000" dirty="0">
                <a:solidFill>
                  <a:srgbClr val="FF0000"/>
                </a:solidFill>
                <a:latin typeface="Times New Roman" pitchFamily="18" charset="0"/>
                <a:cs typeface="Times New Roman" pitchFamily="18" charset="0"/>
              </a:rPr>
              <a:t>128</a:t>
            </a:r>
            <a:r>
              <a:rPr lang="en-US" sz="2400" dirty="0">
                <a:solidFill>
                  <a:srgbClr val="FF0000"/>
                </a:solidFill>
                <a:latin typeface="Times New Roman" pitchFamily="18" charset="0"/>
                <a:cs typeface="Times New Roman" pitchFamily="18" charset="0"/>
              </a:rPr>
              <a:t> bits </a:t>
            </a:r>
            <a:r>
              <a:rPr lang="en-US" sz="2400" dirty="0">
                <a:latin typeface="Times New Roman" pitchFamily="18" charset="0"/>
                <a:cs typeface="Times New Roman" pitchFamily="18" charset="0"/>
              </a:rPr>
              <a:t>and produces as </a:t>
            </a:r>
            <a:r>
              <a:rPr lang="en-US" sz="2400" dirty="0">
                <a:solidFill>
                  <a:srgbClr val="FF0000"/>
                </a:solidFill>
                <a:latin typeface="Times New Roman" pitchFamily="18" charset="0"/>
                <a:cs typeface="Times New Roman" pitchFamily="18" charset="0"/>
              </a:rPr>
              <a:t>output a 512-bit </a:t>
            </a:r>
            <a:r>
              <a:rPr lang="en-US" sz="2400" dirty="0">
                <a:latin typeface="Times New Roman" pitchFamily="18" charset="0"/>
                <a:cs typeface="Times New Roman" pitchFamily="18" charset="0"/>
              </a:rPr>
              <a:t>message digest. </a:t>
            </a:r>
            <a:endParaRPr lang="en-US" sz="2400" dirty="0" smtClean="0">
              <a:latin typeface="Times New Roman" pitchFamily="18" charset="0"/>
              <a:cs typeface="Times New Roman" pitchFamily="18" charset="0"/>
            </a:endParaRPr>
          </a:p>
          <a:p>
            <a:pPr marL="342900" indent="-342900" algn="just" rtl="0">
              <a:lnSpc>
                <a:spcPct val="150000"/>
              </a:lnSpc>
              <a:buFont typeface="Wingdings" pitchFamily="2" charset="2"/>
              <a:buChar char="Ø"/>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input is processed in </a:t>
            </a:r>
            <a:r>
              <a:rPr lang="en-US" sz="2400" dirty="0">
                <a:solidFill>
                  <a:srgbClr val="FF0000"/>
                </a:solidFill>
                <a:latin typeface="Times New Roman" pitchFamily="18" charset="0"/>
                <a:cs typeface="Times New Roman" pitchFamily="18" charset="0"/>
              </a:rPr>
              <a:t>1024-bit blocks</a:t>
            </a:r>
            <a:r>
              <a:rPr lang="en-US" sz="2400" dirty="0" smtClean="0">
                <a:latin typeface="Times New Roman" pitchFamily="18" charset="0"/>
                <a:cs typeface="Times New Roman" pitchFamily="18" charset="0"/>
              </a:rPr>
              <a:t>.</a:t>
            </a:r>
          </a:p>
          <a:p>
            <a:pPr marL="342900" indent="-342900" algn="just" rtl="0">
              <a:lnSpc>
                <a:spcPct val="150000"/>
              </a:lnSpc>
              <a:buFont typeface="Wingdings" pitchFamily="2" charset="2"/>
              <a:buChar char="Ø"/>
            </a:pPr>
            <a:r>
              <a:rPr lang="en-US" sz="2400" dirty="0" smtClean="0">
                <a:latin typeface="Times New Roman" pitchFamily="18" charset="0"/>
                <a:cs typeface="Times New Roman" pitchFamily="18" charset="0"/>
              </a:rPr>
              <a:t>The processing consists of the following steps:</a:t>
            </a:r>
            <a:endParaRPr lang="ar-IQ" sz="2400" dirty="0">
              <a:latin typeface="Times New Roman" pitchFamily="18" charset="0"/>
              <a:cs typeface="Times New Roman" pitchFamily="18" charset="0"/>
            </a:endParaRPr>
          </a:p>
        </p:txBody>
      </p:sp>
    </p:spTree>
    <p:extLst>
      <p:ext uri="{BB962C8B-B14F-4D97-AF65-F5344CB8AC3E}">
        <p14:creationId xmlns:p14="http://schemas.microsoft.com/office/powerpoint/2010/main" val="2462996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016" y="980728"/>
            <a:ext cx="8280920" cy="5078313"/>
          </a:xfrm>
          <a:prstGeom prst="rect">
            <a:avLst/>
          </a:prstGeom>
        </p:spPr>
        <p:txBody>
          <a:bodyPr wrap="square">
            <a:spAutoFit/>
          </a:bodyPr>
          <a:lstStyle/>
          <a:p>
            <a:pPr marL="342900" indent="-342900" algn="just" rtl="0">
              <a:lnSpc>
                <a:spcPct val="150000"/>
              </a:lnSpc>
              <a:buFont typeface="Wingdings" pitchFamily="2" charset="2"/>
              <a:buChar char="Ø"/>
            </a:pPr>
            <a:r>
              <a:rPr lang="en-US" sz="2400" b="1" dirty="0">
                <a:latin typeface="Times New Roman" pitchFamily="18" charset="0"/>
                <a:cs typeface="Times New Roman" pitchFamily="18" charset="0"/>
              </a:rPr>
              <a:t>Data Integrity</a:t>
            </a:r>
            <a:r>
              <a:rPr lang="en-US" sz="2400" dirty="0">
                <a:latin typeface="Times New Roman" pitchFamily="18" charset="0"/>
                <a:cs typeface="Times New Roman" pitchFamily="18" charset="0"/>
              </a:rPr>
              <a:t> A variety of mechanisms used to assure the integrity of a data unit or stream of data units.</a:t>
            </a:r>
          </a:p>
          <a:p>
            <a:pPr marL="342900" indent="-342900" algn="just" rtl="0">
              <a:lnSpc>
                <a:spcPct val="150000"/>
              </a:lnSpc>
              <a:buFont typeface="Wingdings" pitchFamily="2" charset="2"/>
              <a:buChar char="Ø"/>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Ensure that data received is as sent by an authorized </a:t>
            </a:r>
            <a:r>
              <a:rPr lang="en-US" sz="2400" dirty="0" smtClean="0">
                <a:latin typeface="Times New Roman" pitchFamily="18" charset="0"/>
                <a:cs typeface="Times New Roman" pitchFamily="18" charset="0"/>
              </a:rPr>
              <a:t>entity.</a:t>
            </a:r>
          </a:p>
          <a:p>
            <a:pPr marL="342900" indent="-342900" algn="just" rtl="0">
              <a:lnSpc>
                <a:spcPct val="150000"/>
              </a:lnSpc>
              <a:buFont typeface="Wingdings" pitchFamily="2" charset="2"/>
              <a:buChar char="Ø"/>
            </a:pPr>
            <a:r>
              <a:rPr lang="en-US" sz="2400" dirty="0" smtClean="0">
                <a:latin typeface="Times New Roman" pitchFamily="18" charset="0"/>
                <a:cs typeface="Times New Roman" pitchFamily="18" charset="0"/>
              </a:rPr>
              <a:t>Data integrity and data security are related terms, each playing an important role in the successful achievement of the other. </a:t>
            </a:r>
          </a:p>
          <a:p>
            <a:pPr marL="342900" indent="-342900" algn="just" rtl="0">
              <a:lnSpc>
                <a:spcPct val="150000"/>
              </a:lnSpc>
              <a:buFont typeface="Wingdings" pitchFamily="2" charset="2"/>
              <a:buChar char="Ø"/>
            </a:pPr>
            <a:r>
              <a:rPr lang="en-US" sz="2400" b="1" dirty="0" smtClean="0">
                <a:latin typeface="Times New Roman" pitchFamily="18" charset="0"/>
                <a:cs typeface="Times New Roman" pitchFamily="18" charset="0"/>
              </a:rPr>
              <a:t>Data security </a:t>
            </a:r>
            <a:r>
              <a:rPr lang="en-US" sz="2400" dirty="0" smtClean="0">
                <a:latin typeface="Times New Roman" pitchFamily="18" charset="0"/>
                <a:cs typeface="Times New Roman" pitchFamily="18" charset="0"/>
              </a:rPr>
              <a:t>refers to the protection of data against unauthorized access or corruption and is necessary to ensure data integrity.</a:t>
            </a:r>
          </a:p>
          <a:p>
            <a:pPr marL="342900" indent="-342900" algn="just" rtl="0">
              <a:lnSpc>
                <a:spcPct val="150000"/>
              </a:lnSpc>
              <a:buFont typeface="Wingdings" pitchFamily="2" charset="2"/>
              <a:buChar char="Ø"/>
            </a:pPr>
            <a:r>
              <a:rPr lang="en-US" sz="2400" dirty="0">
                <a:latin typeface="Times New Roman" pitchFamily="18" charset="0"/>
                <a:cs typeface="Times New Roman" pitchFamily="18" charset="0"/>
              </a:rPr>
              <a:t>Data can be compared to a hash value to determine its integrity. </a:t>
            </a:r>
            <a:endParaRPr lang="ar-IQ" sz="2400" dirty="0">
              <a:latin typeface="Times New Roman" pitchFamily="18" charset="0"/>
              <a:cs typeface="Times New Roman" pitchFamily="18" charset="0"/>
            </a:endParaRPr>
          </a:p>
        </p:txBody>
      </p:sp>
      <p:sp>
        <p:nvSpPr>
          <p:cNvPr id="3" name="Rectangle 2"/>
          <p:cNvSpPr/>
          <p:nvPr/>
        </p:nvSpPr>
        <p:spPr>
          <a:xfrm>
            <a:off x="683568" y="332656"/>
            <a:ext cx="2783133" cy="584775"/>
          </a:xfrm>
          <a:prstGeom prst="rect">
            <a:avLst/>
          </a:prstGeom>
        </p:spPr>
        <p:txBody>
          <a:bodyPr wrap="none">
            <a:spAutoFit/>
          </a:bodyPr>
          <a:lstStyle/>
          <a:p>
            <a:r>
              <a:rPr lang="en-US" sz="3200" b="1" dirty="0" smtClean="0">
                <a:latin typeface="Times New Roman" pitchFamily="18" charset="0"/>
                <a:cs typeface="Times New Roman" pitchFamily="18" charset="0"/>
              </a:rPr>
              <a:t>Data Integrity</a:t>
            </a:r>
            <a:r>
              <a:rPr lang="en-US" sz="3200" dirty="0" smtClean="0">
                <a:latin typeface="Times New Roman" pitchFamily="18" charset="0"/>
                <a:cs typeface="Times New Roman" pitchFamily="18" charset="0"/>
              </a:rPr>
              <a:t> </a:t>
            </a:r>
            <a:endParaRPr lang="ar-IQ" sz="3200" dirty="0"/>
          </a:p>
        </p:txBody>
      </p:sp>
    </p:spTree>
    <p:extLst>
      <p:ext uri="{BB962C8B-B14F-4D97-AF65-F5344CB8AC3E}">
        <p14:creationId xmlns:p14="http://schemas.microsoft.com/office/powerpoint/2010/main" val="3945200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87989"/>
            <a:ext cx="8208912" cy="6278642"/>
          </a:xfrm>
          <a:prstGeom prst="rect">
            <a:avLst/>
          </a:prstGeom>
        </p:spPr>
        <p:txBody>
          <a:bodyPr wrap="square">
            <a:spAutoFit/>
          </a:bodyPr>
          <a:lstStyle/>
          <a:p>
            <a:pPr algn="just" rtl="0">
              <a:lnSpc>
                <a:spcPct val="150000"/>
              </a:lnSpc>
            </a:pPr>
            <a:r>
              <a:rPr lang="en-US" sz="2400" b="1" dirty="0" smtClean="0">
                <a:latin typeface="Times New Roman" pitchFamily="18" charset="0"/>
                <a:cs typeface="Times New Roman" pitchFamily="18" charset="0"/>
              </a:rPr>
              <a:t>Step </a:t>
            </a:r>
            <a:r>
              <a:rPr lang="en-US" sz="2400" b="1" dirty="0">
                <a:latin typeface="Times New Roman" pitchFamily="18" charset="0"/>
                <a:cs typeface="Times New Roman" pitchFamily="18" charset="0"/>
              </a:rPr>
              <a:t>1 </a:t>
            </a:r>
            <a:r>
              <a:rPr lang="en-US" sz="2400" b="1" dirty="0">
                <a:solidFill>
                  <a:srgbClr val="FF0000"/>
                </a:solidFill>
                <a:latin typeface="Times New Roman" pitchFamily="18" charset="0"/>
                <a:cs typeface="Times New Roman" pitchFamily="18" charset="0"/>
              </a:rPr>
              <a:t>Append padding </a:t>
            </a:r>
            <a:r>
              <a:rPr lang="en-US" sz="2400" b="1" dirty="0" smtClean="0">
                <a:solidFill>
                  <a:srgbClr val="FF0000"/>
                </a:solidFill>
                <a:latin typeface="Times New Roman" pitchFamily="18" charset="0"/>
                <a:cs typeface="Times New Roman" pitchFamily="18" charset="0"/>
              </a:rPr>
              <a:t>bits</a:t>
            </a:r>
            <a:r>
              <a:rPr lang="en-US" sz="2400" dirty="0" smtClean="0">
                <a:latin typeface="Times New Roman" pitchFamily="18" charset="0"/>
                <a:cs typeface="Times New Roman" pitchFamily="18" charset="0"/>
              </a:rPr>
              <a:t>: </a:t>
            </a:r>
          </a:p>
          <a:p>
            <a:pPr marL="342900" indent="-342900" algn="just" rtl="0">
              <a:lnSpc>
                <a:spcPct val="150000"/>
              </a:lnSpc>
              <a:buFont typeface="Wingdings" pitchFamily="2" charset="2"/>
              <a:buChar char="Ø"/>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message is padded so that its length is congruent to 896 modulo 1024 [length </a:t>
            </a:r>
            <a:r>
              <a:rPr lang="en-US" sz="2200" dirty="0" smtClean="0">
                <a:latin typeface="Times New Roman" pitchFamily="18" charset="0"/>
                <a:cs typeface="Times New Roman" pitchFamily="18" charset="0"/>
                <a:sym typeface="Symbol"/>
              </a:rPr>
              <a:t> </a:t>
            </a:r>
            <a:r>
              <a:rPr lang="en-US" sz="2200" dirty="0" smtClean="0">
                <a:latin typeface="Times New Roman" pitchFamily="18" charset="0"/>
                <a:cs typeface="Times New Roman" pitchFamily="18" charset="0"/>
              </a:rPr>
              <a:t>896(mod </a:t>
            </a:r>
            <a:r>
              <a:rPr lang="en-US" sz="2200" dirty="0">
                <a:latin typeface="Times New Roman" pitchFamily="18" charset="0"/>
                <a:cs typeface="Times New Roman" pitchFamily="18" charset="0"/>
              </a:rPr>
              <a:t>1024)]. </a:t>
            </a:r>
            <a:endParaRPr lang="en-US" sz="2200" dirty="0" smtClean="0">
              <a:latin typeface="Times New Roman" pitchFamily="18" charset="0"/>
              <a:cs typeface="Times New Roman" pitchFamily="18" charset="0"/>
            </a:endParaRPr>
          </a:p>
          <a:p>
            <a:pPr marL="342900" indent="-342900" algn="just" rtl="0">
              <a:lnSpc>
                <a:spcPct val="150000"/>
              </a:lnSpc>
              <a:buFont typeface="Wingdings" pitchFamily="2" charset="2"/>
              <a:buChar char="Ø"/>
            </a:pPr>
            <a:r>
              <a:rPr lang="en-US" sz="2200" dirty="0" smtClean="0">
                <a:latin typeface="Times New Roman" pitchFamily="18" charset="0"/>
                <a:cs typeface="Times New Roman" pitchFamily="18" charset="0"/>
              </a:rPr>
              <a:t>Padding </a:t>
            </a:r>
            <a:r>
              <a:rPr lang="en-US" sz="2200" dirty="0">
                <a:latin typeface="Times New Roman" pitchFamily="18" charset="0"/>
                <a:cs typeface="Times New Roman" pitchFamily="18" charset="0"/>
              </a:rPr>
              <a:t>is always added, even if the message is already of the desired length. </a:t>
            </a:r>
            <a:r>
              <a:rPr lang="en-US" sz="2200" dirty="0" smtClean="0">
                <a:latin typeface="Times New Roman" pitchFamily="18" charset="0"/>
                <a:cs typeface="Times New Roman" pitchFamily="18" charset="0"/>
              </a:rPr>
              <a:t>(number </a:t>
            </a:r>
            <a:r>
              <a:rPr lang="en-US" sz="2200" dirty="0">
                <a:latin typeface="Times New Roman" pitchFamily="18" charset="0"/>
                <a:cs typeface="Times New Roman" pitchFamily="18" charset="0"/>
              </a:rPr>
              <a:t>of padding bits is in the range of 1 to </a:t>
            </a:r>
            <a:r>
              <a:rPr lang="en-US" sz="2200" dirty="0" smtClean="0">
                <a:latin typeface="Times New Roman" pitchFamily="18" charset="0"/>
                <a:cs typeface="Times New Roman" pitchFamily="18" charset="0"/>
              </a:rPr>
              <a:t>1024). </a:t>
            </a:r>
          </a:p>
          <a:p>
            <a:pPr marL="342900" indent="-342900" algn="just" rtl="0">
              <a:lnSpc>
                <a:spcPct val="150000"/>
              </a:lnSpc>
              <a:buFont typeface="Wingdings" pitchFamily="2" charset="2"/>
              <a:buChar char="Ø"/>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padding consists of a single 1 bit followed by the necessary number of 0 bits. </a:t>
            </a:r>
            <a:endParaRPr lang="en-US" sz="2200" dirty="0" smtClean="0">
              <a:latin typeface="Times New Roman" pitchFamily="18" charset="0"/>
              <a:cs typeface="Times New Roman" pitchFamily="18" charset="0"/>
            </a:endParaRPr>
          </a:p>
          <a:p>
            <a:pPr algn="just" rtl="0">
              <a:lnSpc>
                <a:spcPct val="150000"/>
              </a:lnSpc>
            </a:pPr>
            <a:r>
              <a:rPr lang="en-US" sz="2200" b="1" dirty="0" smtClean="0">
                <a:latin typeface="Times New Roman" pitchFamily="18" charset="0"/>
                <a:cs typeface="Times New Roman" pitchFamily="18" charset="0"/>
              </a:rPr>
              <a:t>Step </a:t>
            </a:r>
            <a:r>
              <a:rPr lang="en-US" sz="2200" b="1" dirty="0">
                <a:latin typeface="Times New Roman" pitchFamily="18" charset="0"/>
                <a:cs typeface="Times New Roman" pitchFamily="18" charset="0"/>
              </a:rPr>
              <a:t>2 </a:t>
            </a:r>
            <a:r>
              <a:rPr lang="en-US" sz="2200" b="1" dirty="0">
                <a:solidFill>
                  <a:srgbClr val="FF0000"/>
                </a:solidFill>
                <a:latin typeface="Times New Roman" pitchFamily="18" charset="0"/>
                <a:cs typeface="Times New Roman" pitchFamily="18" charset="0"/>
              </a:rPr>
              <a:t>Append length</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marL="342900" indent="-342900" algn="just" rtl="0">
              <a:lnSpc>
                <a:spcPct val="150000"/>
              </a:lnSpc>
              <a:buFont typeface="Wingdings" pitchFamily="2" charset="2"/>
              <a:buChar char="Ø"/>
            </a:pPr>
            <a:r>
              <a:rPr lang="en-US" sz="2200" dirty="0" smtClean="0">
                <a:latin typeface="Times New Roman" pitchFamily="18" charset="0"/>
                <a:cs typeface="Times New Roman" pitchFamily="18" charset="0"/>
              </a:rPr>
              <a:t>A </a:t>
            </a:r>
            <a:r>
              <a:rPr lang="en-US" sz="2200" dirty="0">
                <a:latin typeface="Times New Roman" pitchFamily="18" charset="0"/>
                <a:cs typeface="Times New Roman" pitchFamily="18" charset="0"/>
              </a:rPr>
              <a:t>block of </a:t>
            </a:r>
            <a:r>
              <a:rPr lang="en-US" sz="2200" dirty="0">
                <a:solidFill>
                  <a:srgbClr val="FF0000"/>
                </a:solidFill>
                <a:latin typeface="Times New Roman" pitchFamily="18" charset="0"/>
                <a:cs typeface="Times New Roman" pitchFamily="18" charset="0"/>
              </a:rPr>
              <a:t>128 bits </a:t>
            </a:r>
            <a:r>
              <a:rPr lang="en-US" sz="2200" dirty="0">
                <a:latin typeface="Times New Roman" pitchFamily="18" charset="0"/>
                <a:cs typeface="Times New Roman" pitchFamily="18" charset="0"/>
              </a:rPr>
              <a:t>is appended to the message. </a:t>
            </a:r>
            <a:endParaRPr lang="en-US" sz="2200" dirty="0" smtClean="0">
              <a:latin typeface="Times New Roman" pitchFamily="18" charset="0"/>
              <a:cs typeface="Times New Roman" pitchFamily="18" charset="0"/>
            </a:endParaRPr>
          </a:p>
          <a:p>
            <a:pPr marL="342900" indent="-342900" algn="just" rtl="0">
              <a:lnSpc>
                <a:spcPct val="150000"/>
              </a:lnSpc>
              <a:buFont typeface="Wingdings" pitchFamily="2" charset="2"/>
              <a:buChar char="Ø"/>
            </a:pPr>
            <a:r>
              <a:rPr lang="en-US" sz="2200" dirty="0" smtClean="0">
                <a:latin typeface="Times New Roman" pitchFamily="18" charset="0"/>
                <a:cs typeface="Times New Roman" pitchFamily="18" charset="0"/>
              </a:rPr>
              <a:t>This </a:t>
            </a:r>
            <a:r>
              <a:rPr lang="en-US" sz="2200" dirty="0">
                <a:latin typeface="Times New Roman" pitchFamily="18" charset="0"/>
                <a:cs typeface="Times New Roman" pitchFamily="18" charset="0"/>
              </a:rPr>
              <a:t>block is treated as an unsigned 128-bit integer (most significant byte first) and </a:t>
            </a:r>
            <a:r>
              <a:rPr lang="en-US" sz="2200" dirty="0">
                <a:solidFill>
                  <a:srgbClr val="FF0000"/>
                </a:solidFill>
                <a:latin typeface="Times New Roman" pitchFamily="18" charset="0"/>
                <a:cs typeface="Times New Roman" pitchFamily="18" charset="0"/>
              </a:rPr>
              <a:t>contains the length of the original message </a:t>
            </a:r>
            <a:r>
              <a:rPr lang="en-US" sz="2200" dirty="0">
                <a:latin typeface="Times New Roman" pitchFamily="18" charset="0"/>
                <a:cs typeface="Times New Roman" pitchFamily="18" charset="0"/>
              </a:rPr>
              <a:t>(before the padding)</a:t>
            </a:r>
            <a:r>
              <a:rPr lang="en-US" sz="2400" dirty="0">
                <a:latin typeface="Times New Roman" pitchFamily="18" charset="0"/>
                <a:cs typeface="Times New Roman" pitchFamily="18" charset="0"/>
              </a:rPr>
              <a:t>.</a:t>
            </a:r>
            <a:endParaRPr lang="ar-IQ" sz="2400" dirty="0">
              <a:latin typeface="Times New Roman" pitchFamily="18" charset="0"/>
              <a:cs typeface="Times New Roman" pitchFamily="18" charset="0"/>
            </a:endParaRPr>
          </a:p>
        </p:txBody>
      </p:sp>
    </p:spTree>
    <p:extLst>
      <p:ext uri="{BB962C8B-B14F-4D97-AF65-F5344CB8AC3E}">
        <p14:creationId xmlns:p14="http://schemas.microsoft.com/office/powerpoint/2010/main" val="3692283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352928" cy="3323987"/>
          </a:xfrm>
          <a:prstGeom prst="rect">
            <a:avLst/>
          </a:prstGeom>
        </p:spPr>
        <p:txBody>
          <a:bodyPr wrap="square">
            <a:spAutoFit/>
          </a:bodyPr>
          <a:lstStyle/>
          <a:p>
            <a:pPr marL="342900" indent="-342900" algn="just" rtl="0">
              <a:lnSpc>
                <a:spcPct val="150000"/>
              </a:lnSpc>
              <a:buFont typeface="Wingdings" pitchFamily="2" charset="2"/>
              <a:buChar char="Ø"/>
            </a:pPr>
            <a:r>
              <a:rPr lang="en-US" sz="2400" dirty="0">
                <a:latin typeface="Times New Roman" pitchFamily="18" charset="0"/>
                <a:cs typeface="Times New Roman" pitchFamily="18" charset="0"/>
              </a:rPr>
              <a:t>The outcome of the first two steps yields a message that is an integer multiple of 1024 bits in length. </a:t>
            </a:r>
            <a:endParaRPr lang="en-US" sz="2400" dirty="0" smtClean="0">
              <a:latin typeface="Times New Roman" pitchFamily="18" charset="0"/>
              <a:cs typeface="Times New Roman" pitchFamily="18" charset="0"/>
            </a:endParaRPr>
          </a:p>
          <a:p>
            <a:pPr marL="342900" indent="-342900" algn="just" rtl="0">
              <a:lnSpc>
                <a:spcPct val="150000"/>
              </a:lnSpc>
              <a:buFont typeface="Wingdings" pitchFamily="2" charset="2"/>
              <a:buChar char="Ø"/>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expanded message is represented as the sequence of 1024-bit blocks </a:t>
            </a:r>
            <a:r>
              <a:rPr lang="en-US" sz="2400" i="1" dirty="0">
                <a:latin typeface="Times New Roman" pitchFamily="18" charset="0"/>
                <a:cs typeface="Times New Roman" pitchFamily="18" charset="0"/>
              </a:rPr>
              <a:t>M</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M</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M</a:t>
            </a:r>
            <a:r>
              <a:rPr lang="en-US" sz="2400" i="1" baseline="-25000" dirty="0" smtClean="0">
                <a:latin typeface="Times New Roman" pitchFamily="18" charset="0"/>
                <a:cs typeface="Times New Roman" pitchFamily="18" charset="0"/>
              </a:rPr>
              <a:t>N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so that the total length of the expanded message is </a:t>
            </a:r>
            <a:r>
              <a:rPr lang="en-US" sz="2400" dirty="0">
                <a:solidFill>
                  <a:srgbClr val="FF0000"/>
                </a:solidFill>
                <a:latin typeface="Times New Roman" pitchFamily="18" charset="0"/>
                <a:cs typeface="Times New Roman" pitchFamily="18" charset="0"/>
              </a:rPr>
              <a:t>N * 1024</a:t>
            </a:r>
            <a:r>
              <a:rPr lang="en-US" sz="2400" dirty="0">
                <a:latin typeface="Times New Roman" pitchFamily="18" charset="0"/>
                <a:cs typeface="Times New Roman" pitchFamily="18" charset="0"/>
              </a:rPr>
              <a:t>bits</a:t>
            </a:r>
            <a:r>
              <a:rPr lang="en-US" sz="2400" dirty="0" smtClean="0">
                <a:latin typeface="Times New Roman" pitchFamily="18" charset="0"/>
                <a:cs typeface="Times New Roman" pitchFamily="18" charset="0"/>
              </a:rPr>
              <a:t>.</a:t>
            </a:r>
          </a:p>
          <a:p>
            <a:pPr algn="ctr" rtl="0">
              <a:lnSpc>
                <a:spcPct val="150000"/>
              </a:lnSpc>
            </a:pPr>
            <a:r>
              <a:rPr lang="en-US" sz="2000" dirty="0" smtClean="0">
                <a:latin typeface="Times New Roman" pitchFamily="18" charset="0"/>
                <a:cs typeface="Times New Roman" pitchFamily="18" charset="0"/>
              </a:rPr>
              <a:t>128</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896(mod </a:t>
            </a:r>
            <a:r>
              <a:rPr lang="en-US" sz="2000" dirty="0" smtClean="0">
                <a:latin typeface="Times New Roman" pitchFamily="18" charset="0"/>
                <a:cs typeface="Times New Roman" pitchFamily="18" charset="0"/>
              </a:rPr>
              <a:t>1024) </a:t>
            </a:r>
            <a:r>
              <a:rPr lang="en-US" sz="2000" dirty="0">
                <a:latin typeface="Times New Roman" pitchFamily="18" charset="0"/>
                <a:cs typeface="Times New Roman" pitchFamily="18" charset="0"/>
              </a:rPr>
              <a:t>= 128</a:t>
            </a:r>
            <a:r>
              <a:rPr lang="en-US" sz="2000" dirty="0" smtClean="0">
                <a:latin typeface="Times New Roman" pitchFamily="18" charset="0"/>
                <a:cs typeface="Times New Roman" pitchFamily="18" charset="0"/>
              </a:rPr>
              <a:t>+896 </a:t>
            </a:r>
            <a:r>
              <a:rPr lang="en-US" sz="2000" dirty="0" smtClean="0">
                <a:latin typeface="Times New Roman" pitchFamily="18" charset="0"/>
                <a:cs typeface="Times New Roman" pitchFamily="18" charset="0"/>
              </a:rPr>
              <a:t>+ (N-1)*1024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sym typeface="Wingdings" pitchFamily="2" charset="2"/>
              </a:rPr>
              <a:t>N*1024</a:t>
            </a:r>
            <a:endParaRPr lang="ar-IQ" sz="20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436398"/>
            <a:ext cx="7920880" cy="2884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2669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32657"/>
            <a:ext cx="8352928" cy="6186309"/>
          </a:xfrm>
          <a:prstGeom prst="rect">
            <a:avLst/>
          </a:prstGeom>
        </p:spPr>
        <p:txBody>
          <a:bodyPr wrap="square">
            <a:spAutoFit/>
          </a:bodyPr>
          <a:lstStyle/>
          <a:p>
            <a:pPr algn="just" rtl="0">
              <a:lnSpc>
                <a:spcPct val="150000"/>
              </a:lnSpc>
            </a:pPr>
            <a:r>
              <a:rPr lang="en-US" sz="2200" b="1" dirty="0">
                <a:latin typeface="Times New Roman" pitchFamily="18" charset="0"/>
                <a:cs typeface="Times New Roman" pitchFamily="18" charset="0"/>
              </a:rPr>
              <a:t>Step 3 </a:t>
            </a:r>
            <a:r>
              <a:rPr lang="en-US" sz="2200" b="1" dirty="0">
                <a:solidFill>
                  <a:srgbClr val="FF0000"/>
                </a:solidFill>
                <a:latin typeface="Times New Roman" pitchFamily="18" charset="0"/>
                <a:cs typeface="Times New Roman" pitchFamily="18" charset="0"/>
              </a:rPr>
              <a:t>Initialize hash </a:t>
            </a:r>
            <a:r>
              <a:rPr lang="en-US" sz="2200" b="1" dirty="0" smtClean="0">
                <a:solidFill>
                  <a:srgbClr val="FF0000"/>
                </a:solidFill>
                <a:latin typeface="Times New Roman" pitchFamily="18" charset="0"/>
                <a:cs typeface="Times New Roman" pitchFamily="18" charset="0"/>
              </a:rPr>
              <a:t>buffer:</a:t>
            </a:r>
          </a:p>
          <a:p>
            <a:pPr marL="342900" indent="-342900" algn="just" rtl="0">
              <a:lnSpc>
                <a:spcPct val="150000"/>
              </a:lnSpc>
              <a:buFont typeface="Wingdings" pitchFamily="2" charset="2"/>
              <a:buChar char="Ø"/>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A 512-bit buffer is used to hold intermediate and final results of the hash function. </a:t>
            </a:r>
            <a:endParaRPr lang="en-US" sz="2200" dirty="0" smtClean="0">
              <a:latin typeface="Times New Roman" pitchFamily="18" charset="0"/>
              <a:cs typeface="Times New Roman" pitchFamily="18" charset="0"/>
            </a:endParaRPr>
          </a:p>
          <a:p>
            <a:pPr marL="342900" indent="-342900" algn="just" rtl="0">
              <a:lnSpc>
                <a:spcPct val="150000"/>
              </a:lnSpc>
              <a:buFont typeface="Wingdings" pitchFamily="2" charset="2"/>
              <a:buChar char="Ø"/>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buffer </a:t>
            </a:r>
            <a:r>
              <a:rPr lang="en-US" sz="2200" dirty="0" smtClean="0">
                <a:latin typeface="Times New Roman" pitchFamily="18" charset="0"/>
                <a:cs typeface="Times New Roman" pitchFamily="18" charset="0"/>
              </a:rPr>
              <a:t>is represented </a:t>
            </a:r>
            <a:r>
              <a:rPr lang="en-US" sz="2200" dirty="0">
                <a:latin typeface="Times New Roman" pitchFamily="18" charset="0"/>
                <a:cs typeface="Times New Roman" pitchFamily="18" charset="0"/>
              </a:rPr>
              <a:t>as </a:t>
            </a:r>
            <a:r>
              <a:rPr lang="en-US" sz="2200" dirty="0">
                <a:solidFill>
                  <a:srgbClr val="FF0000"/>
                </a:solidFill>
                <a:latin typeface="Times New Roman" pitchFamily="18" charset="0"/>
                <a:cs typeface="Times New Roman" pitchFamily="18" charset="0"/>
              </a:rPr>
              <a:t>eight 64-bit registers </a:t>
            </a:r>
            <a:r>
              <a:rPr lang="en-US" sz="2200" dirty="0">
                <a:latin typeface="Times New Roman" pitchFamily="18" charset="0"/>
                <a:cs typeface="Times New Roman" pitchFamily="18" charset="0"/>
              </a:rPr>
              <a:t>(a, b, c, d, e, f, g, h). </a:t>
            </a:r>
            <a:endParaRPr lang="en-US" sz="2200" dirty="0" smtClean="0">
              <a:latin typeface="Times New Roman" pitchFamily="18" charset="0"/>
              <a:cs typeface="Times New Roman" pitchFamily="18" charset="0"/>
            </a:endParaRPr>
          </a:p>
          <a:p>
            <a:pPr marL="342900" indent="-342900" algn="just" rtl="0">
              <a:lnSpc>
                <a:spcPct val="150000"/>
              </a:lnSpc>
              <a:buFont typeface="Wingdings" pitchFamily="2" charset="2"/>
              <a:buChar char="Ø"/>
            </a:pPr>
            <a:r>
              <a:rPr lang="en-US" sz="2200" dirty="0" smtClean="0">
                <a:latin typeface="Times New Roman" pitchFamily="18" charset="0"/>
                <a:cs typeface="Times New Roman" pitchFamily="18" charset="0"/>
              </a:rPr>
              <a:t>These </a:t>
            </a:r>
            <a:r>
              <a:rPr lang="en-US" sz="2200" dirty="0">
                <a:latin typeface="Times New Roman" pitchFamily="18" charset="0"/>
                <a:cs typeface="Times New Roman" pitchFamily="18" charset="0"/>
              </a:rPr>
              <a:t>registers are initialized to the following 64-bit integers (hexadecimal values): </a:t>
            </a:r>
            <a:endParaRPr lang="en-US" sz="2200" dirty="0" smtClean="0">
              <a:latin typeface="Times New Roman" pitchFamily="18" charset="0"/>
              <a:cs typeface="Times New Roman" pitchFamily="18" charset="0"/>
            </a:endParaRPr>
          </a:p>
          <a:p>
            <a:pPr algn="just" rtl="0">
              <a:lnSpc>
                <a:spcPct val="150000"/>
              </a:lnSpc>
            </a:pPr>
            <a:r>
              <a:rPr lang="en-US" sz="2200" dirty="0" smtClean="0">
                <a:latin typeface="Times New Roman" pitchFamily="18" charset="0"/>
                <a:cs typeface="Times New Roman" pitchFamily="18" charset="0"/>
              </a:rPr>
              <a:t>	a </a:t>
            </a:r>
            <a:r>
              <a:rPr lang="en-US" sz="2200" dirty="0">
                <a:latin typeface="Times New Roman" pitchFamily="18" charset="0"/>
                <a:cs typeface="Times New Roman" pitchFamily="18" charset="0"/>
              </a:rPr>
              <a:t>= 6A09E667F3BCC908 </a:t>
            </a:r>
            <a:r>
              <a:rPr lang="en-US" sz="2200" dirty="0" smtClean="0">
                <a:latin typeface="Times New Roman" pitchFamily="18" charset="0"/>
                <a:cs typeface="Times New Roman" pitchFamily="18" charset="0"/>
              </a:rPr>
              <a:t>	e </a:t>
            </a:r>
            <a:r>
              <a:rPr lang="en-US" sz="2200" dirty="0">
                <a:latin typeface="Times New Roman" pitchFamily="18" charset="0"/>
                <a:cs typeface="Times New Roman" pitchFamily="18" charset="0"/>
              </a:rPr>
              <a:t>= 510E527FADE682D1 </a:t>
            </a:r>
            <a:endParaRPr lang="en-US" sz="2200" dirty="0" smtClean="0">
              <a:latin typeface="Times New Roman" pitchFamily="18" charset="0"/>
              <a:cs typeface="Times New Roman" pitchFamily="18" charset="0"/>
            </a:endParaRPr>
          </a:p>
          <a:p>
            <a:pPr algn="just" rtl="0">
              <a:lnSpc>
                <a:spcPct val="150000"/>
              </a:lnSpc>
            </a:pPr>
            <a:r>
              <a:rPr lang="en-US" sz="2200" dirty="0" smtClean="0">
                <a:latin typeface="Times New Roman" pitchFamily="18" charset="0"/>
                <a:cs typeface="Times New Roman" pitchFamily="18" charset="0"/>
              </a:rPr>
              <a:t>	b = BB67AE8584CAA73B 	f </a:t>
            </a:r>
            <a:r>
              <a:rPr lang="en-US" sz="2200" dirty="0">
                <a:latin typeface="Times New Roman" pitchFamily="18" charset="0"/>
                <a:cs typeface="Times New Roman" pitchFamily="18" charset="0"/>
              </a:rPr>
              <a:t>= 9B05688C2B3E6C1F </a:t>
            </a:r>
            <a:endParaRPr lang="en-US" sz="2200" dirty="0" smtClean="0">
              <a:latin typeface="Times New Roman" pitchFamily="18" charset="0"/>
              <a:cs typeface="Times New Roman" pitchFamily="18" charset="0"/>
            </a:endParaRPr>
          </a:p>
          <a:p>
            <a:pPr algn="just" rtl="0">
              <a:lnSpc>
                <a:spcPct val="150000"/>
              </a:lnSpc>
            </a:pPr>
            <a:r>
              <a:rPr lang="en-US" sz="2200" dirty="0" smtClean="0">
                <a:latin typeface="Times New Roman" pitchFamily="18" charset="0"/>
                <a:cs typeface="Times New Roman" pitchFamily="18" charset="0"/>
              </a:rPr>
              <a:t>	c </a:t>
            </a:r>
            <a:r>
              <a:rPr lang="en-US" sz="2200" dirty="0">
                <a:latin typeface="Times New Roman" pitchFamily="18" charset="0"/>
                <a:cs typeface="Times New Roman" pitchFamily="18" charset="0"/>
              </a:rPr>
              <a:t>= 3C6EF372FE94F82B </a:t>
            </a:r>
            <a:r>
              <a:rPr lang="en-US" sz="2200" dirty="0" smtClean="0">
                <a:latin typeface="Times New Roman" pitchFamily="18" charset="0"/>
                <a:cs typeface="Times New Roman" pitchFamily="18" charset="0"/>
              </a:rPr>
              <a:t>	g </a:t>
            </a:r>
            <a:r>
              <a:rPr lang="en-US" sz="2200" dirty="0">
                <a:latin typeface="Times New Roman" pitchFamily="18" charset="0"/>
                <a:cs typeface="Times New Roman" pitchFamily="18" charset="0"/>
              </a:rPr>
              <a:t>= 1F83D9ABFB41BD6B </a:t>
            </a:r>
            <a:endParaRPr lang="en-US" sz="2200" dirty="0" smtClean="0">
              <a:latin typeface="Times New Roman" pitchFamily="18" charset="0"/>
              <a:cs typeface="Times New Roman" pitchFamily="18" charset="0"/>
            </a:endParaRPr>
          </a:p>
          <a:p>
            <a:pPr algn="just" rtl="0">
              <a:lnSpc>
                <a:spcPct val="150000"/>
              </a:lnSpc>
            </a:pPr>
            <a:r>
              <a:rPr lang="en-US" sz="2200" dirty="0" smtClean="0">
                <a:latin typeface="Times New Roman" pitchFamily="18" charset="0"/>
                <a:cs typeface="Times New Roman" pitchFamily="18" charset="0"/>
              </a:rPr>
              <a:t>	d </a:t>
            </a:r>
            <a:r>
              <a:rPr lang="en-US" sz="2200" dirty="0">
                <a:latin typeface="Times New Roman" pitchFamily="18" charset="0"/>
                <a:cs typeface="Times New Roman" pitchFamily="18" charset="0"/>
              </a:rPr>
              <a:t>= A54FF53A5F1D36F1 </a:t>
            </a:r>
            <a:r>
              <a:rPr lang="en-US" sz="2200" dirty="0" smtClean="0">
                <a:latin typeface="Times New Roman" pitchFamily="18" charset="0"/>
                <a:cs typeface="Times New Roman" pitchFamily="18" charset="0"/>
              </a:rPr>
              <a:t>	h </a:t>
            </a:r>
            <a:r>
              <a:rPr lang="en-US" sz="2200" dirty="0">
                <a:latin typeface="Times New Roman" pitchFamily="18" charset="0"/>
                <a:cs typeface="Times New Roman" pitchFamily="18" charset="0"/>
              </a:rPr>
              <a:t>= 5BE0CD19137E2179 </a:t>
            </a:r>
            <a:endParaRPr lang="en-US" sz="2200" dirty="0" smtClean="0">
              <a:latin typeface="Times New Roman" pitchFamily="18" charset="0"/>
              <a:cs typeface="Times New Roman" pitchFamily="18" charset="0"/>
            </a:endParaRPr>
          </a:p>
          <a:p>
            <a:pPr marL="342900" indent="-342900" algn="just" rtl="0">
              <a:lnSpc>
                <a:spcPct val="150000"/>
              </a:lnSpc>
              <a:buFont typeface="Wingdings" pitchFamily="2" charset="2"/>
              <a:buChar char="Ø"/>
            </a:pPr>
            <a:r>
              <a:rPr lang="en-US" sz="2200" dirty="0" smtClean="0">
                <a:latin typeface="Times New Roman" pitchFamily="18" charset="0"/>
                <a:cs typeface="Times New Roman" pitchFamily="18" charset="0"/>
              </a:rPr>
              <a:t>These </a:t>
            </a:r>
            <a:r>
              <a:rPr lang="en-US" sz="2200" dirty="0">
                <a:latin typeface="Times New Roman" pitchFamily="18" charset="0"/>
                <a:cs typeface="Times New Roman" pitchFamily="18" charset="0"/>
              </a:rPr>
              <a:t>words were obtained by taking the </a:t>
            </a:r>
            <a:r>
              <a:rPr lang="en-US" sz="2200" dirty="0">
                <a:solidFill>
                  <a:srgbClr val="FF0000"/>
                </a:solidFill>
                <a:latin typeface="Times New Roman" pitchFamily="18" charset="0"/>
                <a:cs typeface="Times New Roman" pitchFamily="18" charset="0"/>
              </a:rPr>
              <a:t>first sixty-four bits </a:t>
            </a:r>
            <a:r>
              <a:rPr lang="en-US" sz="2200" dirty="0">
                <a:latin typeface="Times New Roman" pitchFamily="18" charset="0"/>
                <a:cs typeface="Times New Roman" pitchFamily="18" charset="0"/>
              </a:rPr>
              <a:t>of the </a:t>
            </a:r>
            <a:r>
              <a:rPr lang="en-US" sz="2200" dirty="0">
                <a:solidFill>
                  <a:srgbClr val="FF0000"/>
                </a:solidFill>
                <a:latin typeface="Times New Roman" pitchFamily="18" charset="0"/>
                <a:cs typeface="Times New Roman" pitchFamily="18" charset="0"/>
              </a:rPr>
              <a:t>fractional parts </a:t>
            </a:r>
            <a:r>
              <a:rPr lang="en-US" sz="2200" dirty="0">
                <a:latin typeface="Times New Roman" pitchFamily="18" charset="0"/>
                <a:cs typeface="Times New Roman" pitchFamily="18" charset="0"/>
              </a:rPr>
              <a:t>of the square roots of the </a:t>
            </a:r>
            <a:r>
              <a:rPr lang="en-US" sz="2200" dirty="0">
                <a:solidFill>
                  <a:srgbClr val="FF0000"/>
                </a:solidFill>
                <a:latin typeface="Times New Roman" pitchFamily="18" charset="0"/>
                <a:cs typeface="Times New Roman" pitchFamily="18" charset="0"/>
              </a:rPr>
              <a:t>first eight prime </a:t>
            </a:r>
            <a:r>
              <a:rPr lang="en-US" sz="2200" dirty="0" smtClean="0">
                <a:solidFill>
                  <a:srgbClr val="FF0000"/>
                </a:solidFill>
                <a:latin typeface="Times New Roman" pitchFamily="18" charset="0"/>
                <a:cs typeface="Times New Roman" pitchFamily="18" charset="0"/>
              </a:rPr>
              <a:t>numbers.</a:t>
            </a:r>
            <a:endParaRPr lang="ar-IQ"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028277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4624"/>
            <a:ext cx="7992888" cy="1477328"/>
          </a:xfrm>
          <a:prstGeom prst="rect">
            <a:avLst/>
          </a:prstGeom>
        </p:spPr>
        <p:txBody>
          <a:bodyPr wrap="square">
            <a:spAutoFit/>
          </a:bodyPr>
          <a:lstStyle/>
          <a:p>
            <a:pPr algn="just" rtl="0">
              <a:lnSpc>
                <a:spcPct val="150000"/>
              </a:lnSpc>
            </a:pPr>
            <a:r>
              <a:rPr lang="en-US" sz="2000" b="1" dirty="0">
                <a:latin typeface="Times New Roman" pitchFamily="18" charset="0"/>
                <a:cs typeface="Times New Roman" pitchFamily="18" charset="0"/>
              </a:rPr>
              <a:t>Step 4 </a:t>
            </a:r>
            <a:r>
              <a:rPr lang="en-US" sz="2000" b="1" dirty="0">
                <a:solidFill>
                  <a:srgbClr val="FF0000"/>
                </a:solidFill>
                <a:latin typeface="Times New Roman" pitchFamily="18" charset="0"/>
                <a:cs typeface="Times New Roman" pitchFamily="18" charset="0"/>
              </a:rPr>
              <a:t>Process message in 1024-bit (128-word) </a:t>
            </a:r>
            <a:r>
              <a:rPr lang="en-US" sz="2000" b="1" dirty="0" smtClean="0">
                <a:solidFill>
                  <a:srgbClr val="FF0000"/>
                </a:solidFill>
                <a:latin typeface="Times New Roman" pitchFamily="18" charset="0"/>
                <a:cs typeface="Times New Roman" pitchFamily="18" charset="0"/>
              </a:rPr>
              <a:t>blocks</a:t>
            </a:r>
            <a:r>
              <a:rPr lang="en-US" sz="2000" dirty="0" smtClean="0">
                <a:latin typeface="Times New Roman" pitchFamily="18" charset="0"/>
                <a:cs typeface="Times New Roman" pitchFamily="18" charset="0"/>
              </a:rPr>
              <a:t>: </a:t>
            </a:r>
          </a:p>
          <a:p>
            <a:pPr marL="342900" indent="-342900" algn="just" rtl="0">
              <a:lnSpc>
                <a:spcPct val="150000"/>
              </a:lnSpc>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heart of the algorithm is a </a:t>
            </a:r>
            <a:r>
              <a:rPr lang="en-US" sz="2000" dirty="0">
                <a:solidFill>
                  <a:srgbClr val="FF0000"/>
                </a:solidFill>
                <a:latin typeface="Times New Roman" pitchFamily="18" charset="0"/>
                <a:cs typeface="Times New Roman" pitchFamily="18" charset="0"/>
              </a:rPr>
              <a:t>module that consists of 80 rounds</a:t>
            </a:r>
            <a:r>
              <a:rPr lang="en-US" sz="2000" dirty="0">
                <a:latin typeface="Times New Roman" pitchFamily="18" charset="0"/>
                <a:cs typeface="Times New Roman" pitchFamily="18" charset="0"/>
              </a:rPr>
              <a:t>; this module is labeled </a:t>
            </a:r>
            <a:r>
              <a:rPr lang="en-US" sz="2000" b="1" dirty="0" smtClean="0">
                <a:solidFill>
                  <a:srgbClr val="FF0000"/>
                </a:solidFill>
                <a:latin typeface="Times New Roman" pitchFamily="18" charset="0"/>
                <a:cs typeface="Times New Roman" pitchFamily="18" charset="0"/>
              </a:rPr>
              <a:t>F</a:t>
            </a:r>
            <a:r>
              <a:rPr lang="en-US" sz="2000" dirty="0" smtClean="0">
                <a:latin typeface="Times New Roman" pitchFamily="18" charset="0"/>
                <a:cs typeface="Times New Roman" pitchFamily="18" charset="0"/>
              </a:rPr>
              <a:t> in figure.</a:t>
            </a:r>
            <a:endParaRPr lang="ar-IQ" sz="2000"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7992888" cy="45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329239" y="6035892"/>
            <a:ext cx="4910319" cy="400110"/>
          </a:xfrm>
          <a:prstGeom prst="rect">
            <a:avLst/>
          </a:prstGeom>
        </p:spPr>
        <p:txBody>
          <a:bodyPr wrap="none">
            <a:spAutoFit/>
          </a:bodyPr>
          <a:lstStyle/>
          <a:p>
            <a:pPr algn="l" rtl="0"/>
            <a:r>
              <a:rPr lang="en-US" sz="2000" b="1" dirty="0" smtClean="0">
                <a:latin typeface="Times New Roman" pitchFamily="18" charset="0"/>
                <a:cs typeface="Times New Roman" pitchFamily="18" charset="0"/>
              </a:rPr>
              <a:t>Message Digest Generation Using SHA-512</a:t>
            </a:r>
            <a:endParaRPr lang="ar-IQ" sz="2000" b="1" dirty="0">
              <a:latin typeface="Times New Roman" pitchFamily="18" charset="0"/>
              <a:cs typeface="Times New Roman" pitchFamily="18" charset="0"/>
            </a:endParaRPr>
          </a:p>
        </p:txBody>
      </p:sp>
      <p:sp>
        <p:nvSpPr>
          <p:cNvPr id="4" name="TextBox 3"/>
          <p:cNvSpPr txBox="1"/>
          <p:nvPr/>
        </p:nvSpPr>
        <p:spPr>
          <a:xfrm>
            <a:off x="827584" y="5692606"/>
            <a:ext cx="4248472" cy="369332"/>
          </a:xfrm>
          <a:prstGeom prst="rect">
            <a:avLst/>
          </a:prstGeom>
          <a:solidFill>
            <a:schemeClr val="bg2">
              <a:lumMod val="75000"/>
            </a:schemeClr>
          </a:solidFill>
        </p:spPr>
        <p:txBody>
          <a:bodyPr wrap="square" rtlCol="1">
            <a:spAutoFit/>
          </a:bodyPr>
          <a:lstStyle/>
          <a:p>
            <a:pPr algn="l" rtl="0"/>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 word-by-word addition mod 2</a:t>
            </a:r>
            <a:r>
              <a:rPr lang="en-US" baseline="30000" dirty="0" smtClean="0">
                <a:latin typeface="Times New Roman" pitchFamily="18" charset="0"/>
                <a:cs typeface="Times New Roman" pitchFamily="18" charset="0"/>
              </a:rPr>
              <a:t>64</a:t>
            </a:r>
            <a:endParaRPr lang="ar-IQ" baseline="30000" dirty="0">
              <a:latin typeface="Times New Roman" pitchFamily="18" charset="0"/>
              <a:cs typeface="Times New Roman" pitchFamily="18" charset="0"/>
            </a:endParaRPr>
          </a:p>
        </p:txBody>
      </p:sp>
    </p:spTree>
    <p:extLst>
      <p:ext uri="{BB962C8B-B14F-4D97-AF65-F5344CB8AC3E}">
        <p14:creationId xmlns:p14="http://schemas.microsoft.com/office/powerpoint/2010/main" val="3570875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48462"/>
            <a:ext cx="3906839" cy="400110"/>
          </a:xfrm>
          <a:prstGeom prst="rect">
            <a:avLst/>
          </a:prstGeom>
        </p:spPr>
        <p:txBody>
          <a:bodyPr wrap="none">
            <a:spAutoFit/>
          </a:bodyPr>
          <a:lstStyle/>
          <a:p>
            <a:pPr algn="l" rtl="0"/>
            <a:r>
              <a:rPr lang="en-US" sz="2000" dirty="0">
                <a:latin typeface="Times New Roman" pitchFamily="18" charset="0"/>
                <a:cs typeface="Times New Roman" pitchFamily="18" charset="0"/>
              </a:rPr>
              <a:t>The logic </a:t>
            </a:r>
            <a:r>
              <a:rPr lang="en-US" sz="2000" dirty="0" smtClean="0">
                <a:latin typeface="Times New Roman" pitchFamily="18" charset="0"/>
                <a:cs typeface="Times New Roman" pitchFamily="18" charset="0"/>
              </a:rPr>
              <a:t>of step 4 </a:t>
            </a:r>
            <a:r>
              <a:rPr lang="en-US" sz="2000" dirty="0" smtClean="0">
                <a:latin typeface="Times New Roman" pitchFamily="18" charset="0"/>
                <a:cs typeface="Times New Roman" pitchFamily="18" charset="0"/>
              </a:rPr>
              <a:t>is as illustrated:</a:t>
            </a:r>
            <a:endParaRPr lang="ar-IQ" sz="20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648572"/>
            <a:ext cx="4752528" cy="5196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756309" y="6093296"/>
            <a:ext cx="5290423" cy="400110"/>
          </a:xfrm>
          <a:prstGeom prst="rect">
            <a:avLst/>
          </a:prstGeom>
        </p:spPr>
        <p:txBody>
          <a:bodyPr wrap="none">
            <a:spAutoFit/>
          </a:bodyPr>
          <a:lstStyle/>
          <a:p>
            <a:pPr algn="l" rtl="0"/>
            <a:r>
              <a:rPr lang="en-US" sz="2000" b="1" dirty="0">
                <a:latin typeface="Times New Roman" pitchFamily="18" charset="0"/>
                <a:cs typeface="Times New Roman" pitchFamily="18" charset="0"/>
              </a:rPr>
              <a:t>SHA-512 Processing of a Single 1024-Bit Block</a:t>
            </a:r>
            <a:endParaRPr lang="ar-IQ" sz="2000" b="1" dirty="0">
              <a:latin typeface="Times New Roman" pitchFamily="18" charset="0"/>
              <a:cs typeface="Times New Roman" pitchFamily="18" charset="0"/>
            </a:endParaRPr>
          </a:p>
        </p:txBody>
      </p:sp>
      <p:sp>
        <p:nvSpPr>
          <p:cNvPr id="5" name="Rectangle 4"/>
          <p:cNvSpPr/>
          <p:nvPr/>
        </p:nvSpPr>
        <p:spPr>
          <a:xfrm>
            <a:off x="539552" y="836712"/>
            <a:ext cx="3216757" cy="4247317"/>
          </a:xfrm>
          <a:prstGeom prst="rect">
            <a:avLst/>
          </a:prstGeom>
        </p:spPr>
        <p:txBody>
          <a:bodyPr wrap="square">
            <a:spAutoFit/>
          </a:bodyPr>
          <a:lstStyle/>
          <a:p>
            <a:pPr marL="457200" indent="-457200" algn="l" rtl="0">
              <a:lnSpc>
                <a:spcPct val="150000"/>
              </a:lnSpc>
              <a:buFont typeface="+mj-lt"/>
              <a:buAutoNum type="arabicPeriod"/>
            </a:pPr>
            <a:r>
              <a:rPr lang="en-US" sz="2000" dirty="0" smtClean="0">
                <a:latin typeface="Times New Roman" pitchFamily="18" charset="0"/>
                <a:cs typeface="Times New Roman" pitchFamily="18" charset="0"/>
              </a:rPr>
              <a:t>Each round takes as input the 512-bit buffer value, </a:t>
            </a:r>
            <a:r>
              <a:rPr lang="en-US" sz="2000" dirty="0" err="1" smtClean="0">
                <a:latin typeface="Times New Roman" pitchFamily="18" charset="0"/>
                <a:cs typeface="Times New Roman" pitchFamily="18" charset="0"/>
              </a:rPr>
              <a:t>abcdefgh</a:t>
            </a:r>
            <a:r>
              <a:rPr lang="en-US" sz="2000" dirty="0" smtClean="0">
                <a:latin typeface="Times New Roman" pitchFamily="18" charset="0"/>
                <a:cs typeface="Times New Roman" pitchFamily="18" charset="0"/>
              </a:rPr>
              <a:t>, and updates the contents of the buffer. </a:t>
            </a:r>
          </a:p>
          <a:p>
            <a:pPr marL="447675" lvl="1" indent="-350838" algn="l" rtl="0">
              <a:lnSpc>
                <a:spcPct val="150000"/>
              </a:lnSpc>
            </a:pPr>
            <a:r>
              <a:rPr lang="en-US" sz="2000" dirty="0" smtClean="0">
                <a:latin typeface="Times New Roman" pitchFamily="18" charset="0"/>
                <a:cs typeface="Times New Roman" pitchFamily="18" charset="0"/>
              </a:rPr>
              <a:t>1.1 At input to the first round, the buffer has the value of the intermediate hash value, </a:t>
            </a:r>
            <a:r>
              <a:rPr lang="en-US" sz="2000" i="1" dirty="0" smtClean="0">
                <a:latin typeface="Times New Roman" pitchFamily="18" charset="0"/>
                <a:cs typeface="Times New Roman" pitchFamily="18" charset="0"/>
              </a:rPr>
              <a:t>H</a:t>
            </a:r>
            <a:r>
              <a:rPr lang="en-US" sz="2000" i="1" baseline="-25000" dirty="0" smtClean="0">
                <a:latin typeface="Times New Roman" pitchFamily="18" charset="0"/>
                <a:cs typeface="Times New Roman" pitchFamily="18" charset="0"/>
              </a:rPr>
              <a:t>i-</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604417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395536" y="332656"/>
                <a:ext cx="8136904" cy="5212132"/>
              </a:xfrm>
              <a:prstGeom prst="rect">
                <a:avLst/>
              </a:prstGeom>
            </p:spPr>
            <p:txBody>
              <a:bodyPr wrap="square">
                <a:spAutoFit/>
              </a:bodyPr>
              <a:lstStyle/>
              <a:p>
                <a:pPr marL="447675" indent="-360363" algn="l" rtl="0">
                  <a:lnSpc>
                    <a:spcPct val="150000"/>
                  </a:lnSpc>
                  <a:buFont typeface="+mj-lt"/>
                  <a:buAutoNum type="arabicPeriod" startAt="2"/>
                </a:pPr>
                <a:r>
                  <a:rPr lang="en-US" sz="2000" dirty="0" smtClean="0">
                    <a:latin typeface="Times New Roman" pitchFamily="18" charset="0"/>
                    <a:cs typeface="Times New Roman" pitchFamily="18" charset="0"/>
                  </a:rPr>
                  <a:t>Each round </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 makes use of a 64-bit value </a:t>
                </a:r>
                <a:r>
                  <a:rPr lang="en-US" sz="2000" i="1" dirty="0" err="1">
                    <a:solidFill>
                      <a:srgbClr val="FF0000"/>
                    </a:solidFill>
                    <a:latin typeface="Times New Roman" pitchFamily="18" charset="0"/>
                    <a:cs typeface="Times New Roman" pitchFamily="18" charset="0"/>
                  </a:rPr>
                  <a:t>W</a:t>
                </a:r>
                <a:r>
                  <a:rPr lang="en-US" sz="2000" i="1" baseline="-25000" dirty="0" err="1">
                    <a:solidFill>
                      <a:srgbClr val="FF0000"/>
                    </a:solidFill>
                    <a:latin typeface="Times New Roman" pitchFamily="18" charset="0"/>
                    <a:cs typeface="Times New Roman" pitchFamily="18" charset="0"/>
                  </a:rPr>
                  <a:t>t</a:t>
                </a:r>
                <a:r>
                  <a:rPr lang="en-US" sz="2000" dirty="0">
                    <a:latin typeface="Times New Roman" pitchFamily="18" charset="0"/>
                    <a:cs typeface="Times New Roman" pitchFamily="18" charset="0"/>
                  </a:rPr>
                  <a:t>, derived from the current 1024-bit block being processed (</a:t>
                </a:r>
                <a:r>
                  <a:rPr lang="en-US" sz="2000" i="1" dirty="0" err="1">
                    <a:latin typeface="Times New Roman" pitchFamily="18" charset="0"/>
                    <a:cs typeface="Times New Roman" pitchFamily="18" charset="0"/>
                  </a:rPr>
                  <a:t>M</a:t>
                </a:r>
                <a:r>
                  <a:rPr lang="en-US" sz="2000" i="1" baseline="-25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a:t>
                </a:r>
                <a:r>
                  <a:rPr lang="en-US" sz="2000" dirty="0" smtClean="0">
                    <a:latin typeface="Times New Roman" pitchFamily="18" charset="0"/>
                    <a:cs typeface="Times New Roman" pitchFamily="18" charset="0"/>
                  </a:rPr>
                  <a:t>These values are derived using a </a:t>
                </a:r>
                <a:r>
                  <a:rPr lang="en-US" sz="2000" dirty="0" smtClean="0">
                    <a:solidFill>
                      <a:srgbClr val="FF0000"/>
                    </a:solidFill>
                    <a:latin typeface="Times New Roman" pitchFamily="18" charset="0"/>
                    <a:cs typeface="Times New Roman" pitchFamily="18" charset="0"/>
                  </a:rPr>
                  <a:t>message schedule</a:t>
                </a:r>
                <a:r>
                  <a:rPr lang="en-US" sz="2000" dirty="0" smtClean="0">
                    <a:latin typeface="Times New Roman" pitchFamily="18" charset="0"/>
                    <a:cs typeface="Times New Roman" pitchFamily="18" charset="0"/>
                  </a:rPr>
                  <a:t>.</a:t>
                </a:r>
              </a:p>
              <a:p>
                <a:pPr marL="447675" indent="-360363" algn="l" rtl="0">
                  <a:lnSpc>
                    <a:spcPct val="150000"/>
                  </a:lnSpc>
                  <a:buFont typeface="+mj-lt"/>
                  <a:buAutoNum type="arabicPeriod" startAt="2"/>
                </a:pPr>
                <a:r>
                  <a:rPr lang="en-US" sz="2000" dirty="0" smtClean="0">
                    <a:latin typeface="Times New Roman" pitchFamily="18" charset="0"/>
                    <a:cs typeface="Times New Roman" pitchFamily="18" charset="0"/>
                  </a:rPr>
                  <a:t>Each round also makes use of an </a:t>
                </a:r>
                <a:r>
                  <a:rPr lang="en-US" sz="2000" dirty="0" smtClean="0">
                    <a:solidFill>
                      <a:srgbClr val="FF0000"/>
                    </a:solidFill>
                    <a:latin typeface="Times New Roman" pitchFamily="18" charset="0"/>
                    <a:cs typeface="Times New Roman" pitchFamily="18" charset="0"/>
                  </a:rPr>
                  <a:t>additive constant </a:t>
                </a:r>
                <a:r>
                  <a:rPr lang="en-US" sz="2000" i="1" dirty="0" err="1" smtClean="0">
                    <a:solidFill>
                      <a:srgbClr val="FF0000"/>
                    </a:solidFill>
                    <a:latin typeface="Times New Roman" pitchFamily="18" charset="0"/>
                    <a:cs typeface="Times New Roman" pitchFamily="18" charset="0"/>
                  </a:rPr>
                  <a:t>K</a:t>
                </a:r>
                <a:r>
                  <a:rPr lang="en-US" sz="2000" i="1" baseline="-25000" dirty="0" err="1" smtClean="0">
                    <a:solidFill>
                      <a:srgbClr val="FF0000"/>
                    </a:solidFill>
                    <a:latin typeface="Times New Roman" pitchFamily="18" charset="0"/>
                    <a:cs typeface="Times New Roman" pitchFamily="18" charset="0"/>
                  </a:rPr>
                  <a:t>t</a:t>
                </a:r>
                <a:r>
                  <a:rPr lang="en-US" sz="2000" dirty="0" smtClean="0">
                    <a:latin typeface="Times New Roman" pitchFamily="18" charset="0"/>
                    <a:cs typeface="Times New Roman" pitchFamily="18" charset="0"/>
                  </a:rPr>
                  <a:t>, where 0 </a:t>
                </a:r>
                <a:r>
                  <a:rPr lang="en-US" sz="2000" dirty="0" smtClean="0">
                    <a:latin typeface="Times New Roman" pitchFamily="18" charset="0"/>
                    <a:cs typeface="Times New Roman" pitchFamily="18" charset="0"/>
                    <a:sym typeface="Symbol"/>
                  </a:rPr>
                  <a:t> </a:t>
                </a:r>
                <a:r>
                  <a:rPr lang="en-US" sz="2000" i="1" dirty="0"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sym typeface="Symbol"/>
                  </a:rPr>
                  <a:t></a:t>
                </a:r>
                <a:r>
                  <a:rPr lang="en-US" sz="2000" dirty="0" smtClean="0">
                    <a:latin typeface="Times New Roman" pitchFamily="18" charset="0"/>
                    <a:cs typeface="Times New Roman" pitchFamily="18" charset="0"/>
                  </a:rPr>
                  <a:t> 79 indicates one of the 80 rounds. </a:t>
                </a:r>
              </a:p>
              <a:p>
                <a:pPr marL="808038" indent="-360363" algn="l" rtl="0">
                  <a:lnSpc>
                    <a:spcPct val="150000"/>
                  </a:lnSpc>
                </a:pPr>
                <a:r>
                  <a:rPr lang="en-US" sz="2000" dirty="0" smtClean="0">
                    <a:latin typeface="Times New Roman" pitchFamily="18" charset="0"/>
                    <a:cs typeface="Times New Roman" pitchFamily="18" charset="0"/>
                  </a:rPr>
                  <a:t>3.1 These words represent the </a:t>
                </a:r>
                <a:r>
                  <a:rPr lang="en-US" sz="2000" dirty="0" smtClean="0">
                    <a:solidFill>
                      <a:srgbClr val="FF0000"/>
                    </a:solidFill>
                    <a:latin typeface="Times New Roman" pitchFamily="18" charset="0"/>
                    <a:cs typeface="Times New Roman" pitchFamily="18" charset="0"/>
                  </a:rPr>
                  <a:t>first 64 bits </a:t>
                </a:r>
                <a:r>
                  <a:rPr lang="en-US" sz="2000" dirty="0" smtClean="0">
                    <a:latin typeface="Times New Roman" pitchFamily="18" charset="0"/>
                    <a:cs typeface="Times New Roman" pitchFamily="18" charset="0"/>
                  </a:rPr>
                  <a:t>of the </a:t>
                </a:r>
                <a:r>
                  <a:rPr lang="en-US" sz="2000" dirty="0" smtClean="0">
                    <a:solidFill>
                      <a:srgbClr val="FF0000"/>
                    </a:solidFill>
                    <a:latin typeface="Times New Roman" pitchFamily="18" charset="0"/>
                    <a:cs typeface="Times New Roman" pitchFamily="18" charset="0"/>
                  </a:rPr>
                  <a:t>fractional parts </a:t>
                </a:r>
                <a:r>
                  <a:rPr lang="en-US" sz="2000" dirty="0" smtClean="0">
                    <a:latin typeface="Times New Roman" pitchFamily="18" charset="0"/>
                    <a:cs typeface="Times New Roman" pitchFamily="18" charset="0"/>
                  </a:rPr>
                  <a:t>of the </a:t>
                </a:r>
                <a:r>
                  <a:rPr lang="en-US" sz="2000" dirty="0" smtClean="0">
                    <a:solidFill>
                      <a:srgbClr val="FF0000"/>
                    </a:solidFill>
                    <a:latin typeface="Times New Roman" pitchFamily="18" charset="0"/>
                    <a:cs typeface="Times New Roman" pitchFamily="18" charset="0"/>
                  </a:rPr>
                  <a:t>cube roots </a:t>
                </a:r>
                <a:r>
                  <a:rPr lang="en-US" sz="2000" dirty="0" smtClean="0">
                    <a:latin typeface="Times New Roman" pitchFamily="18" charset="0"/>
                    <a:cs typeface="Times New Roman" pitchFamily="18" charset="0"/>
                  </a:rPr>
                  <a:t>of the </a:t>
                </a:r>
                <a:r>
                  <a:rPr lang="en-US" sz="2000" dirty="0" smtClean="0">
                    <a:solidFill>
                      <a:srgbClr val="FF0000"/>
                    </a:solidFill>
                    <a:latin typeface="Times New Roman" pitchFamily="18" charset="0"/>
                    <a:cs typeface="Times New Roman" pitchFamily="18" charset="0"/>
                  </a:rPr>
                  <a:t>first 80 prime numbers</a:t>
                </a:r>
                <a:r>
                  <a:rPr lang="en-US" sz="2000" dirty="0" smtClean="0">
                    <a:latin typeface="Times New Roman" pitchFamily="18" charset="0"/>
                    <a:cs typeface="Times New Roman" pitchFamily="18" charset="0"/>
                  </a:rPr>
                  <a:t>.</a:t>
                </a:r>
              </a:p>
              <a:p>
                <a:pPr marL="808038" indent="-360363" algn="l" rtl="0">
                  <a:lnSpc>
                    <a:spcPct val="150000"/>
                  </a:lnSpc>
                </a:pPr>
                <a14:m>
                  <m:oMathPara xmlns:m="http://schemas.openxmlformats.org/officeDocument/2006/math">
                    <m:oMathParaPr>
                      <m:jc m:val="centerGroup"/>
                    </m:oMathParaPr>
                    <m:oMath xmlns:m="http://schemas.openxmlformats.org/officeDocument/2006/math">
                      <m:sSub>
                        <m:sSubPr>
                          <m:ctrlPr>
                            <a:rPr lang="en-US" i="1" smtClean="0">
                              <a:latin typeface="Cambria Math"/>
                              <a:cs typeface="Times New Roman" pitchFamily="18" charset="0"/>
                            </a:rPr>
                          </m:ctrlPr>
                        </m:sSubPr>
                        <m:e>
                          <m:r>
                            <a:rPr lang="en-US" b="0" i="1" smtClean="0">
                              <a:latin typeface="Cambria Math"/>
                              <a:cs typeface="Times New Roman" pitchFamily="18" charset="0"/>
                            </a:rPr>
                            <m:t>𝐾</m:t>
                          </m:r>
                        </m:e>
                        <m:sub>
                          <m:r>
                            <a:rPr lang="en-US" b="0" i="1" smtClean="0">
                              <a:latin typeface="Cambria Math"/>
                              <a:cs typeface="Times New Roman" pitchFamily="18" charset="0"/>
                            </a:rPr>
                            <m:t>𝑡</m:t>
                          </m:r>
                        </m:sub>
                      </m:sSub>
                      <m:r>
                        <a:rPr lang="en-US" b="0" i="1" smtClean="0">
                          <a:latin typeface="Cambria Math"/>
                          <a:cs typeface="Times New Roman" pitchFamily="18" charset="0"/>
                        </a:rPr>
                        <m:t>=</m:t>
                      </m:r>
                      <m:rad>
                        <m:radPr>
                          <m:ctrlPr>
                            <a:rPr lang="en-US" b="0" i="1" smtClean="0">
                              <a:latin typeface="Cambria Math"/>
                              <a:cs typeface="Times New Roman" pitchFamily="18" charset="0"/>
                            </a:rPr>
                          </m:ctrlPr>
                        </m:radPr>
                        <m:deg>
                          <m:r>
                            <a:rPr lang="en-US" b="0" i="1" smtClean="0">
                              <a:latin typeface="Cambria Math"/>
                              <a:cs typeface="Times New Roman" pitchFamily="18" charset="0"/>
                            </a:rPr>
                            <m:t>3</m:t>
                          </m:r>
                        </m:deg>
                        <m:e>
                          <m:r>
                            <m:rPr>
                              <m:nor/>
                            </m:rPr>
                            <a:rPr lang="en-US" dirty="0">
                              <a:solidFill>
                                <a:srgbClr val="FF0000"/>
                              </a:solidFill>
                              <a:latin typeface="Times New Roman" pitchFamily="18" charset="0"/>
                              <a:cs typeface="Times New Roman" pitchFamily="18" charset="0"/>
                            </a:rPr>
                            <m:t>first</m:t>
                          </m:r>
                          <m:r>
                            <m:rPr>
                              <m:nor/>
                            </m:rPr>
                            <a:rPr lang="en-US" dirty="0">
                              <a:solidFill>
                                <a:srgbClr val="FF0000"/>
                              </a:solidFill>
                              <a:latin typeface="Times New Roman" pitchFamily="18" charset="0"/>
                              <a:cs typeface="Times New Roman" pitchFamily="18" charset="0"/>
                            </a:rPr>
                            <m:t> </m:t>
                          </m:r>
                          <m:r>
                            <m:rPr>
                              <m:nor/>
                            </m:rPr>
                            <a:rPr lang="en-US" dirty="0">
                              <a:solidFill>
                                <a:srgbClr val="FF0000"/>
                              </a:solidFill>
                              <a:latin typeface="Times New Roman" pitchFamily="18" charset="0"/>
                              <a:cs typeface="Times New Roman" pitchFamily="18" charset="0"/>
                            </a:rPr>
                            <m:t>64 </m:t>
                          </m:r>
                          <m:r>
                            <m:rPr>
                              <m:nor/>
                            </m:rPr>
                            <a:rPr lang="en-US" dirty="0">
                              <a:solidFill>
                                <a:srgbClr val="FF0000"/>
                              </a:solidFill>
                              <a:latin typeface="Times New Roman" pitchFamily="18" charset="0"/>
                              <a:cs typeface="Times New Roman" pitchFamily="18" charset="0"/>
                            </a:rPr>
                            <m:t>bits</m:t>
                          </m:r>
                          <m:r>
                            <m:rPr>
                              <m:nor/>
                            </m:rPr>
                            <a:rPr lang="en-US" dirty="0">
                              <a:solidFill>
                                <a:srgbClr val="FF0000"/>
                              </a:solidFill>
                              <a:latin typeface="Times New Roman" pitchFamily="18" charset="0"/>
                              <a:cs typeface="Times New Roman" pitchFamily="18" charset="0"/>
                            </a:rPr>
                            <m:t> </m:t>
                          </m:r>
                          <m:r>
                            <m:rPr>
                              <m:nor/>
                            </m:rPr>
                            <a:rPr lang="en-US" dirty="0">
                              <a:latin typeface="Times New Roman" pitchFamily="18" charset="0"/>
                              <a:cs typeface="Times New Roman" pitchFamily="18" charset="0"/>
                            </a:rPr>
                            <m:t>of</m:t>
                          </m:r>
                          <m:r>
                            <m:rPr>
                              <m:nor/>
                            </m:rPr>
                            <a:rPr lang="en-US" dirty="0">
                              <a:latin typeface="Times New Roman" pitchFamily="18" charset="0"/>
                              <a:cs typeface="Times New Roman" pitchFamily="18" charset="0"/>
                            </a:rPr>
                            <m:t> </m:t>
                          </m:r>
                          <m:r>
                            <m:rPr>
                              <m:nor/>
                            </m:rPr>
                            <a:rPr lang="en-US" dirty="0">
                              <a:latin typeface="Times New Roman" pitchFamily="18" charset="0"/>
                              <a:cs typeface="Times New Roman" pitchFamily="18" charset="0"/>
                            </a:rPr>
                            <m:t>the</m:t>
                          </m:r>
                          <m:r>
                            <m:rPr>
                              <m:nor/>
                            </m:rPr>
                            <a:rPr lang="en-US" dirty="0">
                              <a:latin typeface="Times New Roman" pitchFamily="18" charset="0"/>
                              <a:cs typeface="Times New Roman" pitchFamily="18" charset="0"/>
                            </a:rPr>
                            <m:t> </m:t>
                          </m:r>
                          <m:r>
                            <m:rPr>
                              <m:nor/>
                            </m:rPr>
                            <a:rPr lang="en-US" dirty="0">
                              <a:solidFill>
                                <a:srgbClr val="FF0000"/>
                              </a:solidFill>
                              <a:latin typeface="Times New Roman" pitchFamily="18" charset="0"/>
                              <a:cs typeface="Times New Roman" pitchFamily="18" charset="0"/>
                            </a:rPr>
                            <m:t>fractional</m:t>
                          </m:r>
                          <m:r>
                            <m:rPr>
                              <m:nor/>
                            </m:rPr>
                            <a:rPr lang="en-US" dirty="0">
                              <a:solidFill>
                                <a:srgbClr val="FF0000"/>
                              </a:solidFill>
                              <a:latin typeface="Times New Roman" pitchFamily="18" charset="0"/>
                              <a:cs typeface="Times New Roman" pitchFamily="18" charset="0"/>
                            </a:rPr>
                            <m:t> </m:t>
                          </m:r>
                          <m:r>
                            <m:rPr>
                              <m:nor/>
                            </m:rPr>
                            <a:rPr lang="en-US" dirty="0">
                              <a:solidFill>
                                <a:srgbClr val="FF0000"/>
                              </a:solidFill>
                              <a:latin typeface="Times New Roman" pitchFamily="18" charset="0"/>
                              <a:cs typeface="Times New Roman" pitchFamily="18" charset="0"/>
                            </a:rPr>
                            <m:t>parts</m:t>
                          </m:r>
                          <m:r>
                            <m:rPr>
                              <m:nor/>
                            </m:rPr>
                            <a:rPr lang="en-US" dirty="0">
                              <a:solidFill>
                                <a:srgbClr val="FF0000"/>
                              </a:solidFill>
                              <a:latin typeface="Times New Roman" pitchFamily="18" charset="0"/>
                              <a:cs typeface="Times New Roman" pitchFamily="18" charset="0"/>
                            </a:rPr>
                            <m:t> </m:t>
                          </m:r>
                          <m:r>
                            <m:rPr>
                              <m:nor/>
                            </m:rPr>
                            <a:rPr lang="en-US" dirty="0">
                              <a:latin typeface="Times New Roman" pitchFamily="18" charset="0"/>
                              <a:cs typeface="Times New Roman" pitchFamily="18" charset="0"/>
                            </a:rPr>
                            <m:t>of</m:t>
                          </m:r>
                          <m:r>
                            <m:rPr>
                              <m:nor/>
                            </m:rPr>
                            <a:rPr lang="en-US" dirty="0">
                              <a:latin typeface="Times New Roman" pitchFamily="18" charset="0"/>
                              <a:cs typeface="Times New Roman" pitchFamily="18" charset="0"/>
                            </a:rPr>
                            <m:t> </m:t>
                          </m:r>
                          <m:r>
                            <m:rPr>
                              <m:nor/>
                            </m:rPr>
                            <a:rPr lang="en-US" dirty="0">
                              <a:latin typeface="Times New Roman" pitchFamily="18" charset="0"/>
                              <a:cs typeface="Times New Roman" pitchFamily="18" charset="0"/>
                            </a:rPr>
                            <m:t>the</m:t>
                          </m:r>
                          <m:r>
                            <m:rPr>
                              <m:nor/>
                            </m:rPr>
                            <a:rPr lang="en-US" dirty="0">
                              <a:latin typeface="Times New Roman" pitchFamily="18" charset="0"/>
                              <a:cs typeface="Times New Roman" pitchFamily="18" charset="0"/>
                            </a:rPr>
                            <m:t> </m:t>
                          </m:r>
                          <m:r>
                            <m:rPr>
                              <m:nor/>
                            </m:rPr>
                            <a:rPr lang="en-US" dirty="0">
                              <a:solidFill>
                                <a:srgbClr val="FF0000"/>
                              </a:solidFill>
                              <a:latin typeface="Times New Roman" pitchFamily="18" charset="0"/>
                              <a:cs typeface="Times New Roman" pitchFamily="18" charset="0"/>
                            </a:rPr>
                            <m:t>first</m:t>
                          </m:r>
                          <m:r>
                            <m:rPr>
                              <m:nor/>
                            </m:rPr>
                            <a:rPr lang="en-US" dirty="0">
                              <a:solidFill>
                                <a:srgbClr val="FF0000"/>
                              </a:solidFill>
                              <a:latin typeface="Times New Roman" pitchFamily="18" charset="0"/>
                              <a:cs typeface="Times New Roman" pitchFamily="18" charset="0"/>
                            </a:rPr>
                            <m:t> </m:t>
                          </m:r>
                          <m:r>
                            <m:rPr>
                              <m:nor/>
                            </m:rPr>
                            <a:rPr lang="en-US" dirty="0">
                              <a:solidFill>
                                <a:srgbClr val="FF0000"/>
                              </a:solidFill>
                              <a:latin typeface="Times New Roman" pitchFamily="18" charset="0"/>
                              <a:cs typeface="Times New Roman" pitchFamily="18" charset="0"/>
                            </a:rPr>
                            <m:t>80 </m:t>
                          </m:r>
                          <m:r>
                            <m:rPr>
                              <m:nor/>
                            </m:rPr>
                            <a:rPr lang="en-US" dirty="0">
                              <a:solidFill>
                                <a:srgbClr val="FF0000"/>
                              </a:solidFill>
                              <a:latin typeface="Times New Roman" pitchFamily="18" charset="0"/>
                              <a:cs typeface="Times New Roman" pitchFamily="18" charset="0"/>
                            </a:rPr>
                            <m:t>prime</m:t>
                          </m:r>
                          <m:r>
                            <m:rPr>
                              <m:nor/>
                            </m:rPr>
                            <a:rPr lang="en-US" dirty="0">
                              <a:solidFill>
                                <a:srgbClr val="FF0000"/>
                              </a:solidFill>
                              <a:latin typeface="Times New Roman" pitchFamily="18" charset="0"/>
                              <a:cs typeface="Times New Roman" pitchFamily="18" charset="0"/>
                            </a:rPr>
                            <m:t> </m:t>
                          </m:r>
                          <m:r>
                            <m:rPr>
                              <m:nor/>
                            </m:rPr>
                            <a:rPr lang="en-US" dirty="0">
                              <a:solidFill>
                                <a:srgbClr val="FF0000"/>
                              </a:solidFill>
                              <a:latin typeface="Times New Roman" pitchFamily="18" charset="0"/>
                              <a:cs typeface="Times New Roman" pitchFamily="18" charset="0"/>
                            </a:rPr>
                            <m:t>numbers</m:t>
                          </m:r>
                        </m:e>
                      </m:rad>
                    </m:oMath>
                  </m:oMathPara>
                </a14:m>
                <a:endParaRPr lang="en-US" dirty="0" smtClean="0">
                  <a:latin typeface="Times New Roman" pitchFamily="18" charset="0"/>
                  <a:cs typeface="Times New Roman" pitchFamily="18" charset="0"/>
                </a:endParaRPr>
              </a:p>
              <a:p>
                <a:pPr marL="808038" indent="-360363" algn="l" rtl="0">
                  <a:lnSpc>
                    <a:spcPct val="150000"/>
                  </a:lnSpc>
                </a:pPr>
                <a:r>
                  <a:rPr lang="en-US" sz="2000" dirty="0" smtClean="0">
                    <a:latin typeface="Times New Roman" pitchFamily="18" charset="0"/>
                    <a:cs typeface="Times New Roman" pitchFamily="18" charset="0"/>
                  </a:rPr>
                  <a:t>3.2 </a:t>
                </a:r>
                <a:r>
                  <a:rPr lang="en-US" sz="2000" dirty="0">
                    <a:latin typeface="Times New Roman" pitchFamily="18" charset="0"/>
                    <a:cs typeface="Times New Roman" pitchFamily="18" charset="0"/>
                  </a:rPr>
                  <a:t>The constants provide a “randomized” set of 64-bit patterns, which should </a:t>
                </a:r>
                <a:r>
                  <a:rPr lang="en-US" sz="2000" dirty="0" smtClean="0">
                    <a:latin typeface="Times New Roman" pitchFamily="18" charset="0"/>
                    <a:cs typeface="Times New Roman" pitchFamily="18" charset="0"/>
                  </a:rPr>
                  <a:t>eliminate any regularities in the input data. The next Table shows these constants in hexadecimal format (from left to right). </a:t>
                </a:r>
              </a:p>
            </p:txBody>
          </p:sp>
        </mc:Choice>
        <mc:Fallback>
          <p:sp>
            <p:nvSpPr>
              <p:cNvPr id="2" name="Rectangle 1"/>
              <p:cNvSpPr>
                <a:spLocks noRot="1" noChangeAspect="1" noMove="1" noResize="1" noEditPoints="1" noAdjustHandles="1" noChangeArrowheads="1" noChangeShapeType="1" noTextEdit="1"/>
              </p:cNvSpPr>
              <p:nvPr/>
            </p:nvSpPr>
            <p:spPr>
              <a:xfrm>
                <a:off x="395536" y="332656"/>
                <a:ext cx="8136904" cy="5212132"/>
              </a:xfrm>
              <a:prstGeom prst="rect">
                <a:avLst/>
              </a:prstGeom>
              <a:blipFill rotWithShape="1">
                <a:blip r:embed="rId2"/>
                <a:stretch>
                  <a:fillRect b="-117"/>
                </a:stretch>
              </a:blipFill>
            </p:spPr>
            <p:txBody>
              <a:bodyPr/>
              <a:lstStyle/>
              <a:p>
                <a:r>
                  <a:rPr lang="ar-IQ">
                    <a:noFill/>
                  </a:rPr>
                  <a:t> </a:t>
                </a:r>
              </a:p>
            </p:txBody>
          </p:sp>
        </mc:Fallback>
      </mc:AlternateContent>
    </p:spTree>
    <p:extLst>
      <p:ext uri="{BB962C8B-B14F-4D97-AF65-F5344CB8AC3E}">
        <p14:creationId xmlns:p14="http://schemas.microsoft.com/office/powerpoint/2010/main" val="4036462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260648"/>
            <a:ext cx="7776864" cy="461665"/>
          </a:xfrm>
          <a:prstGeom prst="rect">
            <a:avLst/>
          </a:prstGeom>
        </p:spPr>
        <p:txBody>
          <a:bodyPr wrap="square">
            <a:spAutoFit/>
          </a:bodyPr>
          <a:lstStyle/>
          <a:p>
            <a:pPr algn="l" rtl="0"/>
            <a:r>
              <a:rPr lang="en-US" sz="2400" dirty="0" smtClean="0">
                <a:latin typeface="Times New Roman" pitchFamily="18" charset="0"/>
                <a:cs typeface="Times New Roman" pitchFamily="18" charset="0"/>
              </a:rPr>
              <a:t>SHA-512 Constants (</a:t>
            </a:r>
            <a:r>
              <a:rPr lang="en-US" sz="2400" i="1"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 (from left to right).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810928"/>
            <a:ext cx="7416824" cy="5562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5019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188640"/>
            <a:ext cx="3456384" cy="4708981"/>
          </a:xfrm>
          <a:prstGeom prst="rect">
            <a:avLst/>
          </a:prstGeom>
        </p:spPr>
        <p:txBody>
          <a:bodyPr wrap="square">
            <a:spAutoFit/>
          </a:bodyPr>
          <a:lstStyle/>
          <a:p>
            <a:pPr marL="273050" indent="-273050" algn="just" defTabSz="360363" rtl="0">
              <a:lnSpc>
                <a:spcPct val="150000"/>
              </a:lnSpc>
              <a:buFont typeface="+mj-lt"/>
              <a:buAutoNum type="arabicPeriod" startAt="4"/>
            </a:pPr>
            <a:r>
              <a:rPr lang="en-US" sz="2000" dirty="0" smtClean="0">
                <a:latin typeface="Times New Roman" pitchFamily="18" charset="0"/>
                <a:cs typeface="Times New Roman" pitchFamily="18" charset="0"/>
              </a:rPr>
              <a:t>The output of the eightieth round is added to the input to the first round (</a:t>
            </a:r>
            <a:r>
              <a:rPr lang="en-US" sz="2000" i="1" dirty="0" smtClean="0">
                <a:latin typeface="Times New Roman" pitchFamily="18" charset="0"/>
                <a:cs typeface="Times New Roman" pitchFamily="18" charset="0"/>
              </a:rPr>
              <a:t>H</a:t>
            </a:r>
            <a:r>
              <a:rPr lang="en-US" sz="2000" i="1" baseline="-25000" dirty="0" smtClean="0">
                <a:latin typeface="Times New Roman" pitchFamily="18" charset="0"/>
                <a:cs typeface="Times New Roman" pitchFamily="18" charset="0"/>
              </a:rPr>
              <a:t>i-</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to produce </a:t>
            </a:r>
            <a:r>
              <a:rPr lang="en-US" sz="2000" i="1" dirty="0" smtClean="0">
                <a:latin typeface="Times New Roman" pitchFamily="18" charset="0"/>
                <a:cs typeface="Times New Roman" pitchFamily="18" charset="0"/>
              </a:rPr>
              <a:t>H</a:t>
            </a:r>
            <a:r>
              <a:rPr lang="en-US" sz="2000" i="1"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p>
          <a:p>
            <a:pPr marL="273050" indent="-273050" algn="just" defTabSz="360363" rtl="0">
              <a:lnSpc>
                <a:spcPct val="150000"/>
              </a:lnSpc>
              <a:buFont typeface="+mj-lt"/>
              <a:buAutoNum type="arabicPeriod" startAt="4"/>
            </a:pPr>
            <a:r>
              <a:rPr lang="en-US" sz="2000" dirty="0" smtClean="0">
                <a:latin typeface="Times New Roman" pitchFamily="18" charset="0"/>
                <a:cs typeface="Times New Roman" pitchFamily="18" charset="0"/>
              </a:rPr>
              <a:t>The addition is done independently </a:t>
            </a:r>
            <a:r>
              <a:rPr lang="en-US" sz="2000" dirty="0" smtClean="0">
                <a:solidFill>
                  <a:srgbClr val="FF0000"/>
                </a:solidFill>
                <a:latin typeface="Times New Roman" pitchFamily="18" charset="0"/>
                <a:cs typeface="Times New Roman" pitchFamily="18" charset="0"/>
              </a:rPr>
              <a:t>for each of the eight words</a:t>
            </a:r>
            <a:r>
              <a:rPr lang="en-US" sz="2000" dirty="0" smtClean="0">
                <a:latin typeface="Times New Roman" pitchFamily="18" charset="0"/>
                <a:cs typeface="Times New Roman" pitchFamily="18" charset="0"/>
              </a:rPr>
              <a:t> in the buffer with each of the corresponding words in </a:t>
            </a:r>
            <a:r>
              <a:rPr lang="en-US" sz="2000" i="1" dirty="0" smtClean="0">
                <a:latin typeface="Times New Roman" pitchFamily="18" charset="0"/>
                <a:cs typeface="Times New Roman" pitchFamily="18" charset="0"/>
              </a:rPr>
              <a:t>H</a:t>
            </a:r>
            <a:r>
              <a:rPr lang="en-US" sz="2000" i="1" baseline="-25000" dirty="0" smtClean="0">
                <a:latin typeface="Times New Roman" pitchFamily="18" charset="0"/>
                <a:cs typeface="Times New Roman" pitchFamily="18" charset="0"/>
              </a:rPr>
              <a:t>i-</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using </a:t>
            </a:r>
            <a:r>
              <a:rPr lang="en-US" sz="2000" dirty="0" smtClean="0">
                <a:solidFill>
                  <a:srgbClr val="FF0000"/>
                </a:solidFill>
                <a:latin typeface="Times New Roman" pitchFamily="18" charset="0"/>
                <a:cs typeface="Times New Roman" pitchFamily="18" charset="0"/>
              </a:rPr>
              <a:t>addition modulo 2</a:t>
            </a:r>
            <a:r>
              <a:rPr lang="en-US" sz="2000" baseline="30000" dirty="0" smtClean="0">
                <a:solidFill>
                  <a:srgbClr val="FF0000"/>
                </a:solidFill>
                <a:latin typeface="Times New Roman" pitchFamily="18" charset="0"/>
                <a:cs typeface="Times New Roman" pitchFamily="18" charset="0"/>
              </a:rPr>
              <a:t>64</a:t>
            </a:r>
            <a:r>
              <a:rPr lang="en-US" sz="2000" dirty="0" smtClean="0">
                <a:latin typeface="Times New Roman" pitchFamily="18" charset="0"/>
                <a:cs typeface="Times New Roman" pitchFamily="18" charset="0"/>
              </a:rPr>
              <a:t>.</a:t>
            </a:r>
            <a:endParaRPr lang="ar-IQ" sz="2000"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404665"/>
            <a:ext cx="4752528"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67544" y="5320265"/>
            <a:ext cx="8280920" cy="960328"/>
          </a:xfrm>
          <a:prstGeom prst="rect">
            <a:avLst/>
          </a:prstGeom>
          <a:solidFill>
            <a:schemeClr val="bg2">
              <a:lumMod val="75000"/>
            </a:schemeClr>
          </a:solidFill>
        </p:spPr>
        <p:txBody>
          <a:bodyPr wrap="square">
            <a:spAutoFit/>
          </a:bodyPr>
          <a:lstStyle/>
          <a:p>
            <a:pPr algn="just" rtl="0">
              <a:lnSpc>
                <a:spcPct val="150000"/>
              </a:lnSpc>
            </a:pPr>
            <a:r>
              <a:rPr lang="en-US" sz="2000" b="1" dirty="0">
                <a:latin typeface="Times New Roman" pitchFamily="18" charset="0"/>
                <a:cs typeface="Times New Roman" pitchFamily="18" charset="0"/>
              </a:rPr>
              <a:t>Step 5 </a:t>
            </a:r>
            <a:r>
              <a:rPr lang="en-US" sz="2000" b="1" dirty="0" smtClean="0">
                <a:solidFill>
                  <a:srgbClr val="FF0000"/>
                </a:solidFill>
                <a:latin typeface="Times New Roman" pitchFamily="18" charset="0"/>
                <a:cs typeface="Times New Roman" pitchFamily="18" charset="0"/>
              </a:rPr>
              <a:t>Output</a:t>
            </a:r>
            <a:r>
              <a:rPr lang="en-US" sz="20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After all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1024-bit blocks have been processed, the output from the Nth stage is the 512-bit message </a:t>
            </a:r>
            <a:r>
              <a:rPr lang="en-US" sz="2000" dirty="0" smtClean="0">
                <a:latin typeface="Times New Roman" pitchFamily="18" charset="0"/>
                <a:cs typeface="Times New Roman" pitchFamily="18" charset="0"/>
              </a:rPr>
              <a:t>digest.</a:t>
            </a:r>
            <a:endParaRPr lang="ar-IQ" sz="2000" dirty="0">
              <a:latin typeface="Times New Roman" pitchFamily="18" charset="0"/>
              <a:cs typeface="Times New Roman" pitchFamily="18" charset="0"/>
            </a:endParaRPr>
          </a:p>
        </p:txBody>
      </p:sp>
    </p:spTree>
    <p:extLst>
      <p:ext uri="{BB962C8B-B14F-4D97-AF65-F5344CB8AC3E}">
        <p14:creationId xmlns:p14="http://schemas.microsoft.com/office/powerpoint/2010/main" val="1421573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395536" y="404664"/>
                <a:ext cx="8208912" cy="4998997"/>
              </a:xfrm>
              <a:prstGeom prst="rect">
                <a:avLst/>
              </a:prstGeom>
            </p:spPr>
            <p:txBody>
              <a:bodyPr wrap="square">
                <a:spAutoFit/>
              </a:bodyPr>
              <a:lstStyle/>
              <a:p>
                <a:pPr algn="l" rtl="0">
                  <a:lnSpc>
                    <a:spcPct val="150000"/>
                  </a:lnSpc>
                </a:pPr>
                <a:r>
                  <a:rPr lang="en-US" sz="2000" dirty="0" smtClean="0">
                    <a:latin typeface="Times New Roman" pitchFamily="18" charset="0"/>
                    <a:cs typeface="Times New Roman" pitchFamily="18" charset="0"/>
                  </a:rPr>
                  <a:t>We can summarize the behavior of SHA-512 as follows: </a:t>
                </a:r>
                <a:endParaRPr lang="en-US" sz="2000" dirty="0" smtClean="0">
                  <a:latin typeface="Times New Roman" pitchFamily="18" charset="0"/>
                  <a:cs typeface="Times New Roman" pitchFamily="18" charset="0"/>
                </a:endParaRPr>
              </a:p>
              <a:p>
                <a:pPr algn="l" rtl="0">
                  <a:lnSpc>
                    <a:spcPct val="150000"/>
                  </a:lnSpc>
                </a:pPr>
                <a:r>
                  <a:rPr lang="en-US" sz="2000" i="1" dirty="0" smtClean="0">
                    <a:latin typeface="Times New Roman" pitchFamily="18" charset="0"/>
                    <a:cs typeface="Times New Roman" pitchFamily="18" charset="0"/>
                  </a:rPr>
                  <a:t>      H</a:t>
                </a:r>
                <a:r>
                  <a:rPr lang="en-US" sz="2000" i="1"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IV      </a:t>
                </a:r>
                <a14:m>
                  <m:oMath xmlns:m="http://schemas.openxmlformats.org/officeDocument/2006/math">
                    <m:rad>
                      <m:radPr>
                        <m:ctrlPr>
                          <a:rPr lang="en-US" sz="1600" i="1" smtClean="0">
                            <a:latin typeface="Cambria Math"/>
                            <a:cs typeface="Times New Roman" pitchFamily="18" charset="0"/>
                          </a:rPr>
                        </m:ctrlPr>
                      </m:radPr>
                      <m:deg>
                        <m:r>
                          <m:rPr>
                            <m:brk m:alnAt="7"/>
                          </m:rPr>
                          <a:rPr lang="en-US" sz="1600" b="0" i="1" smtClean="0">
                            <a:latin typeface="Cambria Math"/>
                            <a:cs typeface="Times New Roman" pitchFamily="18" charset="0"/>
                          </a:rPr>
                          <m:t>2</m:t>
                        </m:r>
                      </m:deg>
                      <m:e>
                        <m:r>
                          <m:rPr>
                            <m:nor/>
                          </m:rPr>
                          <a:rPr lang="en-US" sz="1600" dirty="0">
                            <a:solidFill>
                              <a:srgbClr val="FF0000"/>
                            </a:solidFill>
                            <a:latin typeface="Times New Roman" pitchFamily="18" charset="0"/>
                            <a:cs typeface="Times New Roman" pitchFamily="18" charset="0"/>
                          </a:rPr>
                          <m:t>first</m:t>
                        </m:r>
                        <m:r>
                          <m:rPr>
                            <m:nor/>
                          </m:rPr>
                          <a:rPr lang="en-US" sz="1600" dirty="0">
                            <a:solidFill>
                              <a:srgbClr val="FF0000"/>
                            </a:solidFill>
                            <a:latin typeface="Times New Roman" pitchFamily="18" charset="0"/>
                            <a:cs typeface="Times New Roman" pitchFamily="18" charset="0"/>
                          </a:rPr>
                          <m:t> </m:t>
                        </m:r>
                        <m:r>
                          <m:rPr>
                            <m:nor/>
                          </m:rPr>
                          <a:rPr lang="en-US" sz="1600" dirty="0">
                            <a:solidFill>
                              <a:srgbClr val="FF0000"/>
                            </a:solidFill>
                            <a:latin typeface="Times New Roman" pitchFamily="18" charset="0"/>
                            <a:cs typeface="Times New Roman" pitchFamily="18" charset="0"/>
                          </a:rPr>
                          <m:t>sixty</m:t>
                        </m:r>
                        <m:r>
                          <m:rPr>
                            <m:nor/>
                          </m:rPr>
                          <a:rPr lang="en-US" sz="1600" dirty="0">
                            <a:solidFill>
                              <a:srgbClr val="FF0000"/>
                            </a:solidFill>
                            <a:latin typeface="Times New Roman" pitchFamily="18" charset="0"/>
                            <a:cs typeface="Times New Roman" pitchFamily="18" charset="0"/>
                          </a:rPr>
                          <m:t>-</m:t>
                        </m:r>
                        <m:r>
                          <m:rPr>
                            <m:nor/>
                          </m:rPr>
                          <a:rPr lang="en-US" sz="1600" dirty="0">
                            <a:solidFill>
                              <a:srgbClr val="FF0000"/>
                            </a:solidFill>
                            <a:latin typeface="Times New Roman" pitchFamily="18" charset="0"/>
                            <a:cs typeface="Times New Roman" pitchFamily="18" charset="0"/>
                          </a:rPr>
                          <m:t>four</m:t>
                        </m:r>
                        <m:r>
                          <m:rPr>
                            <m:nor/>
                          </m:rPr>
                          <a:rPr lang="en-US" sz="1600" dirty="0">
                            <a:solidFill>
                              <a:srgbClr val="FF0000"/>
                            </a:solidFill>
                            <a:latin typeface="Times New Roman" pitchFamily="18" charset="0"/>
                            <a:cs typeface="Times New Roman" pitchFamily="18" charset="0"/>
                          </a:rPr>
                          <m:t> </m:t>
                        </m:r>
                        <m:r>
                          <m:rPr>
                            <m:nor/>
                          </m:rPr>
                          <a:rPr lang="en-US" sz="1600" dirty="0">
                            <a:solidFill>
                              <a:srgbClr val="FF0000"/>
                            </a:solidFill>
                            <a:latin typeface="Times New Roman" pitchFamily="18" charset="0"/>
                            <a:cs typeface="Times New Roman" pitchFamily="18" charset="0"/>
                          </a:rPr>
                          <m:t>bits</m:t>
                        </m:r>
                        <m:r>
                          <m:rPr>
                            <m:nor/>
                          </m:rPr>
                          <a:rPr lang="en-US" sz="1600" dirty="0">
                            <a:solidFill>
                              <a:srgbClr val="FF0000"/>
                            </a:solidFill>
                            <a:latin typeface="Times New Roman" pitchFamily="18" charset="0"/>
                            <a:cs typeface="Times New Roman" pitchFamily="18" charset="0"/>
                          </a:rPr>
                          <m:t> </m:t>
                        </m:r>
                        <m:r>
                          <m:rPr>
                            <m:nor/>
                          </m:rPr>
                          <a:rPr lang="en-US" sz="1600" dirty="0">
                            <a:latin typeface="Times New Roman" pitchFamily="18" charset="0"/>
                            <a:cs typeface="Times New Roman" pitchFamily="18" charset="0"/>
                          </a:rPr>
                          <m:t>of</m:t>
                        </m:r>
                        <m:r>
                          <m:rPr>
                            <m:nor/>
                          </m:rPr>
                          <a:rPr lang="en-US" sz="1600" dirty="0">
                            <a:latin typeface="Times New Roman" pitchFamily="18" charset="0"/>
                            <a:cs typeface="Times New Roman" pitchFamily="18" charset="0"/>
                          </a:rPr>
                          <m:t> </m:t>
                        </m:r>
                        <m:r>
                          <m:rPr>
                            <m:nor/>
                          </m:rPr>
                          <a:rPr lang="en-US" sz="1600" dirty="0">
                            <a:latin typeface="Times New Roman" pitchFamily="18" charset="0"/>
                            <a:cs typeface="Times New Roman" pitchFamily="18" charset="0"/>
                          </a:rPr>
                          <m:t>the</m:t>
                        </m:r>
                        <m:r>
                          <m:rPr>
                            <m:nor/>
                          </m:rPr>
                          <a:rPr lang="en-US" sz="1600" dirty="0">
                            <a:latin typeface="Times New Roman" pitchFamily="18" charset="0"/>
                            <a:cs typeface="Times New Roman" pitchFamily="18" charset="0"/>
                          </a:rPr>
                          <m:t> </m:t>
                        </m:r>
                        <m:r>
                          <m:rPr>
                            <m:nor/>
                          </m:rPr>
                          <a:rPr lang="en-US" sz="1600" dirty="0">
                            <a:solidFill>
                              <a:srgbClr val="FF0000"/>
                            </a:solidFill>
                            <a:latin typeface="Times New Roman" pitchFamily="18" charset="0"/>
                            <a:cs typeface="Times New Roman" pitchFamily="18" charset="0"/>
                          </a:rPr>
                          <m:t>fractional</m:t>
                        </m:r>
                        <m:r>
                          <m:rPr>
                            <m:nor/>
                          </m:rPr>
                          <a:rPr lang="en-US" sz="1600" dirty="0">
                            <a:solidFill>
                              <a:srgbClr val="FF0000"/>
                            </a:solidFill>
                            <a:latin typeface="Times New Roman" pitchFamily="18" charset="0"/>
                            <a:cs typeface="Times New Roman" pitchFamily="18" charset="0"/>
                          </a:rPr>
                          <m:t> </m:t>
                        </m:r>
                        <m:r>
                          <m:rPr>
                            <m:nor/>
                          </m:rPr>
                          <a:rPr lang="en-US" sz="1600" dirty="0">
                            <a:solidFill>
                              <a:srgbClr val="FF0000"/>
                            </a:solidFill>
                            <a:latin typeface="Times New Roman" pitchFamily="18" charset="0"/>
                            <a:cs typeface="Times New Roman" pitchFamily="18" charset="0"/>
                          </a:rPr>
                          <m:t>parts</m:t>
                        </m:r>
                        <m:r>
                          <m:rPr>
                            <m:nor/>
                          </m:rPr>
                          <a:rPr lang="en-US" sz="1600" dirty="0">
                            <a:solidFill>
                              <a:srgbClr val="FF0000"/>
                            </a:solidFill>
                            <a:latin typeface="Times New Roman" pitchFamily="18" charset="0"/>
                            <a:cs typeface="Times New Roman" pitchFamily="18" charset="0"/>
                          </a:rPr>
                          <m:t> </m:t>
                        </m:r>
                        <m:r>
                          <m:rPr>
                            <m:nor/>
                          </m:rPr>
                          <a:rPr lang="en-US" sz="1600" b="0" i="0" dirty="0" smtClean="0">
                            <a:solidFill>
                              <a:srgbClr val="FF0000"/>
                            </a:solidFill>
                            <a:latin typeface="Times New Roman" pitchFamily="18" charset="0"/>
                            <a:cs typeface="Times New Roman" pitchFamily="18" charset="0"/>
                          </a:rPr>
                          <m:t>of</m:t>
                        </m:r>
                        <m:r>
                          <m:rPr>
                            <m:nor/>
                          </m:rPr>
                          <a:rPr lang="en-US" sz="1600" b="0" i="0" dirty="0" smtClean="0">
                            <a:solidFill>
                              <a:srgbClr val="FF0000"/>
                            </a:solidFill>
                            <a:latin typeface="Times New Roman" pitchFamily="18" charset="0"/>
                            <a:cs typeface="Times New Roman" pitchFamily="18" charset="0"/>
                          </a:rPr>
                          <m:t> </m:t>
                        </m:r>
                        <m:r>
                          <m:rPr>
                            <m:nor/>
                          </m:rPr>
                          <a:rPr lang="en-US" sz="1600" b="0" i="0" dirty="0" smtClean="0">
                            <a:solidFill>
                              <a:srgbClr val="FF0000"/>
                            </a:solidFill>
                            <a:latin typeface="Times New Roman" pitchFamily="18" charset="0"/>
                            <a:cs typeface="Times New Roman" pitchFamily="18" charset="0"/>
                          </a:rPr>
                          <m:t>the</m:t>
                        </m:r>
                        <m:r>
                          <m:rPr>
                            <m:nor/>
                          </m:rPr>
                          <a:rPr lang="en-US" sz="1600" b="0" i="0" dirty="0" smtClean="0">
                            <a:solidFill>
                              <a:srgbClr val="FF0000"/>
                            </a:solidFill>
                            <a:latin typeface="Times New Roman" pitchFamily="18" charset="0"/>
                            <a:cs typeface="Times New Roman" pitchFamily="18" charset="0"/>
                          </a:rPr>
                          <m:t> </m:t>
                        </m:r>
                        <m:r>
                          <m:rPr>
                            <m:nor/>
                          </m:rPr>
                          <a:rPr lang="en-US" sz="1600" dirty="0">
                            <a:solidFill>
                              <a:srgbClr val="FF0000"/>
                            </a:solidFill>
                            <a:latin typeface="Times New Roman" pitchFamily="18" charset="0"/>
                            <a:cs typeface="Times New Roman" pitchFamily="18" charset="0"/>
                          </a:rPr>
                          <m:t>first</m:t>
                        </m:r>
                        <m:r>
                          <m:rPr>
                            <m:nor/>
                          </m:rPr>
                          <a:rPr lang="en-US" sz="1600" dirty="0">
                            <a:solidFill>
                              <a:srgbClr val="FF0000"/>
                            </a:solidFill>
                            <a:latin typeface="Times New Roman" pitchFamily="18" charset="0"/>
                            <a:cs typeface="Times New Roman" pitchFamily="18" charset="0"/>
                          </a:rPr>
                          <m:t> </m:t>
                        </m:r>
                        <m:r>
                          <m:rPr>
                            <m:nor/>
                          </m:rPr>
                          <a:rPr lang="en-US" sz="1600" dirty="0">
                            <a:solidFill>
                              <a:srgbClr val="FF0000"/>
                            </a:solidFill>
                            <a:latin typeface="Times New Roman" pitchFamily="18" charset="0"/>
                            <a:cs typeface="Times New Roman" pitchFamily="18" charset="0"/>
                          </a:rPr>
                          <m:t>eight</m:t>
                        </m:r>
                        <m:r>
                          <m:rPr>
                            <m:nor/>
                          </m:rPr>
                          <a:rPr lang="en-US" sz="1600" dirty="0">
                            <a:solidFill>
                              <a:srgbClr val="FF0000"/>
                            </a:solidFill>
                            <a:latin typeface="Times New Roman" pitchFamily="18" charset="0"/>
                            <a:cs typeface="Times New Roman" pitchFamily="18" charset="0"/>
                          </a:rPr>
                          <m:t> </m:t>
                        </m:r>
                        <m:r>
                          <m:rPr>
                            <m:nor/>
                          </m:rPr>
                          <a:rPr lang="en-US" sz="1600" dirty="0">
                            <a:solidFill>
                              <a:srgbClr val="FF0000"/>
                            </a:solidFill>
                            <a:latin typeface="Times New Roman" pitchFamily="18" charset="0"/>
                            <a:cs typeface="Times New Roman" pitchFamily="18" charset="0"/>
                          </a:rPr>
                          <m:t>prime</m:t>
                        </m:r>
                        <m:r>
                          <m:rPr>
                            <m:nor/>
                          </m:rPr>
                          <a:rPr lang="en-US" sz="1600" dirty="0">
                            <a:solidFill>
                              <a:srgbClr val="FF0000"/>
                            </a:solidFill>
                            <a:latin typeface="Times New Roman" pitchFamily="18" charset="0"/>
                            <a:cs typeface="Times New Roman" pitchFamily="18" charset="0"/>
                          </a:rPr>
                          <m:t> </m:t>
                        </m:r>
                        <m:r>
                          <m:rPr>
                            <m:nor/>
                          </m:rPr>
                          <a:rPr lang="en-US" sz="1600" dirty="0">
                            <a:solidFill>
                              <a:srgbClr val="FF0000"/>
                            </a:solidFill>
                            <a:latin typeface="Times New Roman" pitchFamily="18" charset="0"/>
                            <a:cs typeface="Times New Roman" pitchFamily="18" charset="0"/>
                          </a:rPr>
                          <m:t>numbers</m:t>
                        </m:r>
                      </m:e>
                    </m:rad>
                  </m:oMath>
                </a14:m>
                <a:endParaRPr lang="en-US" sz="1600" dirty="0" smtClean="0">
                  <a:latin typeface="Times New Roman" pitchFamily="18" charset="0"/>
                  <a:cs typeface="Times New Roman" pitchFamily="18" charset="0"/>
                </a:endParaRPr>
              </a:p>
              <a:p>
                <a:pPr algn="l" rtl="0">
                  <a:lnSpc>
                    <a:spcPct val="150000"/>
                  </a:lnSpc>
                </a:pPr>
                <a:r>
                  <a:rPr lang="en-US" sz="2000" i="1" dirty="0" smtClean="0">
                    <a:latin typeface="Times New Roman" pitchFamily="18" charset="0"/>
                    <a:cs typeface="Times New Roman" pitchFamily="18" charset="0"/>
                  </a:rPr>
                  <a:t>       H</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SUM</a:t>
                </a:r>
                <a:r>
                  <a:rPr lang="en-US" sz="2000" baseline="-25000" dirty="0">
                    <a:latin typeface="Times New Roman" pitchFamily="18" charset="0"/>
                    <a:cs typeface="Times New Roman" pitchFamily="18" charset="0"/>
                  </a:rPr>
                  <a:t>64</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H</a:t>
                </a:r>
                <a:r>
                  <a:rPr lang="en-US" sz="2000" i="1" baseline="-25000" dirty="0">
                    <a:latin typeface="Times New Roman" pitchFamily="18" charset="0"/>
                    <a:cs typeface="Times New Roman" pitchFamily="18" charset="0"/>
                  </a:rPr>
                  <a:t>i-</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abcdefgh</a:t>
                </a:r>
                <a:r>
                  <a:rPr lang="en-US" sz="2000" i="1" baseline="-25000" dirty="0" err="1">
                    <a:latin typeface="Times New Roman" pitchFamily="18" charset="0"/>
                    <a:cs typeface="Times New Roman" pitchFamily="18" charset="0"/>
                  </a:rPr>
                  <a:t>i</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l" rtl="0">
                  <a:lnSpc>
                    <a:spcPct val="150000"/>
                  </a:lnSpc>
                </a:pPr>
                <a:r>
                  <a:rPr lang="en-US" sz="2000" dirty="0" smtClean="0">
                    <a:latin typeface="Times New Roman" pitchFamily="18" charset="0"/>
                    <a:cs typeface="Times New Roman" pitchFamily="18" charset="0"/>
                  </a:rPr>
                  <a:t>    MD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H</a:t>
                </a:r>
                <a:r>
                  <a:rPr lang="en-US" sz="2000" i="1" baseline="-25000" dirty="0">
                    <a:latin typeface="Times New Roman" pitchFamily="18" charset="0"/>
                    <a:cs typeface="Times New Roman" pitchFamily="18" charset="0"/>
                  </a:rPr>
                  <a:t>N</a:t>
                </a:r>
                <a:r>
                  <a:rPr lang="en-US" sz="2000" i="1" dirty="0">
                    <a:latin typeface="Times New Roman" pitchFamily="18" charset="0"/>
                    <a:cs typeface="Times New Roman" pitchFamily="18" charset="0"/>
                  </a:rPr>
                  <a:t> </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(final message digest </a:t>
                </a:r>
                <a:r>
                  <a:rPr lang="en-US" sz="2000" dirty="0" smtClean="0">
                    <a:latin typeface="Times New Roman" pitchFamily="18" charset="0"/>
                    <a:cs typeface="Times New Roman" pitchFamily="18" charset="0"/>
                  </a:rPr>
                  <a:t>value</a:t>
                </a:r>
                <a:r>
                  <a:rPr lang="en-US" sz="2000" dirty="0" smtClean="0">
                    <a:latin typeface="Times New Roman" pitchFamily="18" charset="0"/>
                    <a:cs typeface="Times New Roman" pitchFamily="18" charset="0"/>
                  </a:rPr>
                  <a:t>)</a:t>
                </a:r>
              </a:p>
              <a:p>
                <a:pPr algn="l" rtl="0">
                  <a:lnSpc>
                    <a:spcPct val="150000"/>
                  </a:lnSpc>
                </a:pPr>
                <a:r>
                  <a:rPr lang="en-US" sz="2000" dirty="0" smtClean="0">
                    <a:latin typeface="Times New Roman" pitchFamily="18" charset="0"/>
                    <a:cs typeface="Times New Roman" pitchFamily="18" charset="0"/>
                  </a:rPr>
                  <a:t>where </a:t>
                </a:r>
              </a:p>
              <a:p>
                <a:pPr marL="534988" indent="-534988" algn="l" rtl="0">
                  <a:lnSpc>
                    <a:spcPct val="150000"/>
                  </a:lnSpc>
                </a:pPr>
                <a:r>
                  <a:rPr lang="en-US" sz="2000" dirty="0" smtClean="0">
                    <a:latin typeface="Times New Roman" pitchFamily="18" charset="0"/>
                    <a:cs typeface="Times New Roman" pitchFamily="18" charset="0"/>
                  </a:rPr>
                  <a:t>IV </a:t>
                </a:r>
                <a:r>
                  <a:rPr lang="en-US" sz="2000" dirty="0">
                    <a:latin typeface="Times New Roman" pitchFamily="18" charset="0"/>
                    <a:cs typeface="Times New Roman" pitchFamily="18" charset="0"/>
                  </a:rPr>
                  <a:t>= initial value of the </a:t>
                </a:r>
                <a:r>
                  <a:rPr lang="en-US" sz="2000" i="1" dirty="0" err="1">
                    <a:latin typeface="Times New Roman" pitchFamily="18" charset="0"/>
                    <a:cs typeface="Times New Roman" pitchFamily="18" charset="0"/>
                  </a:rPr>
                  <a:t>abcdefgh</a:t>
                </a:r>
                <a:r>
                  <a:rPr lang="en-US" sz="2000" dirty="0">
                    <a:latin typeface="Times New Roman" pitchFamily="18" charset="0"/>
                    <a:cs typeface="Times New Roman" pitchFamily="18" charset="0"/>
                  </a:rPr>
                  <a:t> buffer, defined in step 3 </a:t>
                </a:r>
                <a:endParaRPr lang="en-US" sz="2000" dirty="0" smtClean="0">
                  <a:latin typeface="Times New Roman" pitchFamily="18" charset="0"/>
                  <a:cs typeface="Times New Roman" pitchFamily="18" charset="0"/>
                </a:endParaRPr>
              </a:p>
              <a:p>
                <a:pPr marL="534988" indent="-534988" algn="l" rtl="0">
                  <a:lnSpc>
                    <a:spcPct val="150000"/>
                  </a:lnSpc>
                </a:pPr>
                <a:r>
                  <a:rPr lang="en-US" sz="2000" i="1" dirty="0" err="1" smtClean="0">
                    <a:latin typeface="Times New Roman" pitchFamily="18" charset="0"/>
                    <a:cs typeface="Times New Roman" pitchFamily="18" charset="0"/>
                  </a:rPr>
                  <a:t>abcdefgh</a:t>
                </a:r>
                <a:r>
                  <a:rPr lang="en-US" sz="2000" i="1" baseline="-25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the output of the last round of processing of the </a:t>
                </a:r>
                <a:r>
                  <a:rPr lang="en-US" sz="2000" dirty="0" err="1">
                    <a:latin typeface="Times New Roman" pitchFamily="18" charset="0"/>
                    <a:cs typeface="Times New Roman" pitchFamily="18" charset="0"/>
                  </a:rPr>
                  <a:t>ith</a:t>
                </a:r>
                <a:r>
                  <a:rPr lang="en-US" sz="2000" dirty="0">
                    <a:latin typeface="Times New Roman" pitchFamily="18" charset="0"/>
                    <a:cs typeface="Times New Roman" pitchFamily="18" charset="0"/>
                  </a:rPr>
                  <a:t> message block </a:t>
                </a:r>
                <a:endParaRPr lang="en-US" sz="2000" dirty="0" smtClean="0">
                  <a:latin typeface="Times New Roman" pitchFamily="18" charset="0"/>
                  <a:cs typeface="Times New Roman" pitchFamily="18" charset="0"/>
                </a:endParaRPr>
              </a:p>
              <a:p>
                <a:pPr marL="534988" indent="-534988" algn="l" rtl="0">
                  <a:lnSpc>
                    <a:spcPct val="150000"/>
                  </a:lnSpc>
                </a:pP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the number of blocks in the message (including padding and length fields) </a:t>
                </a:r>
                <a:endParaRPr lang="en-US" sz="2000" dirty="0" smtClean="0">
                  <a:latin typeface="Times New Roman" pitchFamily="18" charset="0"/>
                  <a:cs typeface="Times New Roman" pitchFamily="18" charset="0"/>
                </a:endParaRPr>
              </a:p>
              <a:p>
                <a:pPr marL="534988" indent="-534988" algn="l" rtl="0">
                  <a:lnSpc>
                    <a:spcPct val="150000"/>
                  </a:lnSpc>
                </a:pPr>
                <a:r>
                  <a:rPr lang="en-US" sz="2000" dirty="0" smtClean="0">
                    <a:latin typeface="Times New Roman" pitchFamily="18" charset="0"/>
                    <a:cs typeface="Times New Roman" pitchFamily="18" charset="0"/>
                  </a:rPr>
                  <a:t>SUM</a:t>
                </a:r>
                <a:r>
                  <a:rPr lang="en-US" sz="2000" baseline="-25000" dirty="0" smtClean="0">
                    <a:latin typeface="Times New Roman" pitchFamily="18" charset="0"/>
                    <a:cs typeface="Times New Roman" pitchFamily="18" charset="0"/>
                  </a:rPr>
                  <a:t>64</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addition modulo 2</a:t>
                </a:r>
                <a:r>
                  <a:rPr lang="en-US" sz="2000" baseline="30000" dirty="0">
                    <a:solidFill>
                      <a:srgbClr val="FF0000"/>
                    </a:solidFill>
                    <a:latin typeface="Times New Roman" pitchFamily="18" charset="0"/>
                    <a:cs typeface="Times New Roman" pitchFamily="18" charset="0"/>
                  </a:rPr>
                  <a:t>64</a:t>
                </a: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performed </a:t>
                </a:r>
                <a:r>
                  <a:rPr lang="en-US" sz="2000" dirty="0">
                    <a:solidFill>
                      <a:srgbClr val="FF0000"/>
                    </a:solidFill>
                    <a:latin typeface="Times New Roman" pitchFamily="18" charset="0"/>
                    <a:cs typeface="Times New Roman" pitchFamily="18" charset="0"/>
                  </a:rPr>
                  <a:t>separately on each word of the pair of inputs </a:t>
                </a:r>
                <a:endParaRPr lang="en-US" sz="2000" dirty="0" smtClean="0">
                  <a:solidFill>
                    <a:srgbClr val="FF0000"/>
                  </a:solidFill>
                  <a:latin typeface="Times New Roman" pitchFamily="18" charset="0"/>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95536" y="404664"/>
                <a:ext cx="8208912" cy="4998997"/>
              </a:xfrm>
              <a:prstGeom prst="rect">
                <a:avLst/>
              </a:prstGeom>
              <a:blipFill rotWithShape="1">
                <a:blip r:embed="rId2"/>
                <a:stretch>
                  <a:fillRect l="-817" r="-1040" b="-122"/>
                </a:stretch>
              </a:blipFill>
            </p:spPr>
            <p:txBody>
              <a:bodyPr/>
              <a:lstStyle/>
              <a:p>
                <a:r>
                  <a:rPr lang="ar-IQ">
                    <a:noFill/>
                  </a:rPr>
                  <a:t> </a:t>
                </a:r>
              </a:p>
            </p:txBody>
          </p:sp>
        </mc:Fallback>
      </mc:AlternateContent>
    </p:spTree>
    <p:extLst>
      <p:ext uri="{BB962C8B-B14F-4D97-AF65-F5344CB8AC3E}">
        <p14:creationId xmlns:p14="http://schemas.microsoft.com/office/powerpoint/2010/main" val="25191258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88640"/>
            <a:ext cx="8280920" cy="1569660"/>
          </a:xfrm>
          <a:prstGeom prst="rect">
            <a:avLst/>
          </a:prstGeom>
        </p:spPr>
        <p:txBody>
          <a:bodyPr wrap="square">
            <a:spAutoFit/>
          </a:bodyPr>
          <a:lstStyle/>
          <a:p>
            <a:pPr algn="l" rtl="0">
              <a:lnSpc>
                <a:spcPct val="150000"/>
              </a:lnSpc>
            </a:pPr>
            <a:r>
              <a:rPr lang="en-US" sz="2400" b="1" dirty="0">
                <a:latin typeface="Times New Roman" pitchFamily="18" charset="0"/>
                <a:cs typeface="Times New Roman" pitchFamily="18" charset="0"/>
              </a:rPr>
              <a:t>SHA-512 Round Function </a:t>
            </a:r>
            <a:endParaRPr lang="en-US" sz="2400" b="1" dirty="0" smtClean="0">
              <a:latin typeface="Times New Roman" pitchFamily="18" charset="0"/>
              <a:cs typeface="Times New Roman" pitchFamily="18" charset="0"/>
            </a:endParaRPr>
          </a:p>
          <a:p>
            <a:pPr algn="l" rtl="0">
              <a:lnSpc>
                <a:spcPct val="150000"/>
              </a:lnSpc>
            </a:pPr>
            <a:r>
              <a:rPr lang="en-US" sz="2000" dirty="0" smtClean="0">
                <a:latin typeface="Times New Roman" pitchFamily="18" charset="0"/>
                <a:cs typeface="Times New Roman" pitchFamily="18" charset="0"/>
              </a:rPr>
              <a:t>Let </a:t>
            </a:r>
            <a:r>
              <a:rPr lang="en-US" sz="2000" dirty="0">
                <a:latin typeface="Times New Roman" pitchFamily="18" charset="0"/>
                <a:cs typeface="Times New Roman" pitchFamily="18" charset="0"/>
              </a:rPr>
              <a:t>us look in more detail at the logic in each of the 80 steps of the processing of one 512-bit </a:t>
            </a:r>
            <a:r>
              <a:rPr lang="en-US" sz="2000" dirty="0" smtClean="0">
                <a:latin typeface="Times New Roman" pitchFamily="18" charset="0"/>
                <a:cs typeface="Times New Roman" pitchFamily="18" charset="0"/>
              </a:rPr>
              <a:t>block. </a:t>
            </a:r>
            <a:r>
              <a:rPr lang="en-US" sz="2000" dirty="0">
                <a:latin typeface="Times New Roman" pitchFamily="18" charset="0"/>
                <a:cs typeface="Times New Roman" pitchFamily="18" charset="0"/>
              </a:rPr>
              <a:t>Each round is defined by the following set of equations:</a:t>
            </a:r>
            <a:endParaRPr lang="ar-IQ" sz="2000"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844824"/>
            <a:ext cx="4843611"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4824"/>
            <a:ext cx="3209925"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452320" y="3851756"/>
            <a:ext cx="432048" cy="369332"/>
          </a:xfrm>
          <a:prstGeom prst="rect">
            <a:avLst/>
          </a:prstGeom>
          <a:noFill/>
        </p:spPr>
        <p:txBody>
          <a:bodyPr wrap="square" rtlCol="1">
            <a:spAutoFit/>
          </a:bodyPr>
          <a:lstStyle/>
          <a:p>
            <a:pPr algn="l" rtl="0"/>
            <a:r>
              <a:rPr lang="en-US" i="1" dirty="0" smtClean="0"/>
              <a:t>T</a:t>
            </a:r>
            <a:r>
              <a:rPr lang="en-US" baseline="-25000" dirty="0" smtClean="0"/>
              <a:t>1</a:t>
            </a:r>
            <a:endParaRPr lang="ar-IQ" baseline="-25000" dirty="0"/>
          </a:p>
        </p:txBody>
      </p:sp>
      <p:sp>
        <p:nvSpPr>
          <p:cNvPr id="6" name="TextBox 5"/>
          <p:cNvSpPr txBox="1"/>
          <p:nvPr/>
        </p:nvSpPr>
        <p:spPr>
          <a:xfrm>
            <a:off x="4260681" y="3836390"/>
            <a:ext cx="432048" cy="369332"/>
          </a:xfrm>
          <a:prstGeom prst="rect">
            <a:avLst/>
          </a:prstGeom>
          <a:noFill/>
        </p:spPr>
        <p:txBody>
          <a:bodyPr wrap="square" rtlCol="1">
            <a:spAutoFit/>
          </a:bodyPr>
          <a:lstStyle/>
          <a:p>
            <a:pPr algn="l" rtl="0"/>
            <a:r>
              <a:rPr lang="en-US" i="1" dirty="0" smtClean="0"/>
              <a:t>T</a:t>
            </a:r>
            <a:r>
              <a:rPr lang="en-US" baseline="-25000" dirty="0" smtClean="0"/>
              <a:t>2</a:t>
            </a:r>
            <a:endParaRPr lang="ar-IQ" baseline="-25000" dirty="0"/>
          </a:p>
        </p:txBody>
      </p:sp>
    </p:spTree>
    <p:extLst>
      <p:ext uri="{BB962C8B-B14F-4D97-AF65-F5344CB8AC3E}">
        <p14:creationId xmlns:p14="http://schemas.microsoft.com/office/powerpoint/2010/main" val="3334722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340768"/>
            <a:ext cx="7507553" cy="2862322"/>
          </a:xfrm>
          <a:prstGeom prst="rect">
            <a:avLst/>
          </a:prstGeom>
        </p:spPr>
        <p:txBody>
          <a:bodyPr wrap="square">
            <a:spAutoFit/>
          </a:bodyPr>
          <a:lstStyle/>
          <a:p>
            <a:pPr marL="342900" indent="-342900" algn="just" rtl="0">
              <a:lnSpc>
                <a:spcPct val="150000"/>
              </a:lnSpc>
              <a:buFont typeface="Wingdings" pitchFamily="2" charset="2"/>
              <a:buChar char="Ø"/>
            </a:pPr>
            <a:r>
              <a:rPr lang="en-US" sz="2400" b="1" dirty="0">
                <a:latin typeface="Times New Roman" pitchFamily="18" charset="0"/>
                <a:cs typeface="Times New Roman" pitchFamily="18" charset="0"/>
              </a:rPr>
              <a:t>A hash function </a:t>
            </a:r>
            <a:r>
              <a:rPr lang="en-US" sz="2400" b="1" dirty="0">
                <a:solidFill>
                  <a:srgbClr val="FF0000"/>
                </a:solidFill>
                <a:latin typeface="Times New Roman" pitchFamily="18" charset="0"/>
                <a:cs typeface="Times New Roman" pitchFamily="18" charset="0"/>
              </a:rPr>
              <a:t>H</a:t>
            </a:r>
            <a:r>
              <a:rPr lang="en-US" sz="2400" b="1" dirty="0">
                <a:latin typeface="Times New Roman" pitchFamily="18" charset="0"/>
                <a:cs typeface="Times New Roman" pitchFamily="18" charset="0"/>
              </a:rPr>
              <a:t> accepts a variable-length block of data </a:t>
            </a:r>
            <a:r>
              <a:rPr lang="en-US" sz="2400" b="1" dirty="0">
                <a:solidFill>
                  <a:srgbClr val="FF0000"/>
                </a:solidFill>
                <a:latin typeface="Times New Roman" pitchFamily="18" charset="0"/>
                <a:cs typeface="Times New Roman" pitchFamily="18" charset="0"/>
              </a:rPr>
              <a:t>M</a:t>
            </a:r>
            <a:r>
              <a:rPr lang="en-US" sz="2400" b="1" dirty="0">
                <a:latin typeface="Times New Roman" pitchFamily="18" charset="0"/>
                <a:cs typeface="Times New Roman" pitchFamily="18" charset="0"/>
              </a:rPr>
              <a:t> as input and produces a </a:t>
            </a:r>
            <a:r>
              <a:rPr lang="en-US" sz="2400" b="1" i="1" dirty="0">
                <a:solidFill>
                  <a:srgbClr val="FF0000"/>
                </a:solidFill>
                <a:latin typeface="Times New Roman" pitchFamily="18" charset="0"/>
                <a:cs typeface="Times New Roman" pitchFamily="18" charset="0"/>
              </a:rPr>
              <a:t>fixed-size</a:t>
            </a:r>
            <a:r>
              <a:rPr lang="en-US" sz="2400" b="1" dirty="0">
                <a:latin typeface="Times New Roman" pitchFamily="18" charset="0"/>
                <a:cs typeface="Times New Roman" pitchFamily="18" charset="0"/>
              </a:rPr>
              <a:t> hash </a:t>
            </a:r>
            <a:r>
              <a:rPr lang="en-US" sz="2400" b="1" dirty="0" smtClean="0">
                <a:latin typeface="Times New Roman" pitchFamily="18" charset="0"/>
                <a:cs typeface="Times New Roman" pitchFamily="18" charset="0"/>
              </a:rPr>
              <a:t>value</a:t>
            </a:r>
          </a:p>
          <a:p>
            <a:pPr algn="ctr" rtl="0">
              <a:lnSpc>
                <a:spcPct val="150000"/>
              </a:lnSpc>
            </a:pPr>
            <a:r>
              <a:rPr lang="en-US" sz="2400" b="1" dirty="0" smtClean="0">
                <a:solidFill>
                  <a:srgbClr val="FF0000"/>
                </a:solidFill>
                <a:latin typeface="Times New Roman" pitchFamily="18" charset="0"/>
                <a:cs typeface="Times New Roman" pitchFamily="18" charset="0"/>
              </a:rPr>
              <a:t>h </a:t>
            </a:r>
            <a:r>
              <a:rPr lang="en-US" sz="2400" b="1" dirty="0">
                <a:solidFill>
                  <a:srgbClr val="FF0000"/>
                </a:solidFill>
                <a:latin typeface="Times New Roman" pitchFamily="18" charset="0"/>
                <a:cs typeface="Times New Roman" pitchFamily="18" charset="0"/>
              </a:rPr>
              <a:t>= H(M</a:t>
            </a:r>
            <a:r>
              <a:rPr lang="en-US" sz="2400" b="1" dirty="0" smtClean="0">
                <a:solidFill>
                  <a:srgbClr val="FF0000"/>
                </a:solidFill>
                <a:latin typeface="Times New Roman" pitchFamily="18" charset="0"/>
                <a:cs typeface="Times New Roman" pitchFamily="18" charset="0"/>
              </a:rPr>
              <a:t>) </a:t>
            </a:r>
          </a:p>
          <a:p>
            <a:pPr marL="342900" indent="-342900" algn="just" rtl="0">
              <a:lnSpc>
                <a:spcPct val="150000"/>
              </a:lnSpc>
              <a:buFont typeface="Wingdings" pitchFamily="2" charset="2"/>
              <a:buChar char="Ø"/>
            </a:pPr>
            <a:r>
              <a:rPr lang="en-US" sz="2400" b="1" dirty="0" smtClean="0">
                <a:latin typeface="Times New Roman" pitchFamily="18" charset="0"/>
                <a:cs typeface="Times New Roman" pitchFamily="18" charset="0"/>
              </a:rPr>
              <a:t>In </a:t>
            </a:r>
            <a:r>
              <a:rPr lang="en-US" sz="2400" b="1" dirty="0">
                <a:latin typeface="Times New Roman" pitchFamily="18" charset="0"/>
                <a:cs typeface="Times New Roman" pitchFamily="18" charset="0"/>
              </a:rPr>
              <a:t>general terms, the principal object of a hash function is </a:t>
            </a:r>
            <a:r>
              <a:rPr lang="en-US" sz="2400" b="1" dirty="0">
                <a:solidFill>
                  <a:srgbClr val="FF0000"/>
                </a:solidFill>
                <a:latin typeface="Times New Roman" pitchFamily="18" charset="0"/>
                <a:cs typeface="Times New Roman" pitchFamily="18" charset="0"/>
              </a:rPr>
              <a:t>data integrity</a:t>
            </a:r>
            <a:r>
              <a:rPr lang="en-US" sz="2400" b="1" dirty="0">
                <a:latin typeface="Times New Roman" pitchFamily="18" charset="0"/>
                <a:cs typeface="Times New Roman" pitchFamily="18" charset="0"/>
              </a:rPr>
              <a:t>. </a:t>
            </a:r>
            <a:endParaRPr lang="en-US" sz="2400" b="1" dirty="0" smtClean="0">
              <a:latin typeface="Times New Roman" pitchFamily="18" charset="0"/>
              <a:cs typeface="Times New Roman" pitchFamily="18" charset="0"/>
            </a:endParaRPr>
          </a:p>
        </p:txBody>
      </p:sp>
      <p:sp>
        <p:nvSpPr>
          <p:cNvPr id="4" name="Rounded Rectangle 3"/>
          <p:cNvSpPr/>
          <p:nvPr/>
        </p:nvSpPr>
        <p:spPr>
          <a:xfrm>
            <a:off x="1002332" y="4465812"/>
            <a:ext cx="7617156" cy="1008112"/>
          </a:xfrm>
          <a:prstGeom prst="round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smtClean="0">
                <a:solidFill>
                  <a:schemeClr val="tx1"/>
                </a:solidFill>
                <a:latin typeface="Times New Roman" pitchFamily="18" charset="0"/>
                <a:cs typeface="Times New Roman" pitchFamily="18" charset="0"/>
              </a:rPr>
              <a:t>A change to any bit or bits in M results, with high probability, in a change to the hash code.</a:t>
            </a:r>
            <a:endParaRPr lang="ar-IQ" sz="2400" b="1" dirty="0" smtClean="0">
              <a:solidFill>
                <a:schemeClr val="tx1"/>
              </a:solidFill>
              <a:latin typeface="Times New Roman" pitchFamily="18" charset="0"/>
              <a:cs typeface="Times New Roman" pitchFamily="18" charset="0"/>
            </a:endParaRPr>
          </a:p>
          <a:p>
            <a:pPr algn="ctr"/>
            <a:endParaRPr lang="ar-IQ" dirty="0"/>
          </a:p>
        </p:txBody>
      </p:sp>
      <p:sp>
        <p:nvSpPr>
          <p:cNvPr id="5" name="Rectangle 4"/>
          <p:cNvSpPr/>
          <p:nvPr/>
        </p:nvSpPr>
        <p:spPr>
          <a:xfrm>
            <a:off x="1475656" y="476672"/>
            <a:ext cx="6314550" cy="646331"/>
          </a:xfrm>
          <a:prstGeom prst="rect">
            <a:avLst/>
          </a:prstGeom>
        </p:spPr>
        <p:txBody>
          <a:bodyPr wrap="none">
            <a:spAutoFit/>
          </a:bodyPr>
          <a:lstStyle/>
          <a:p>
            <a:pPr algn="ctr"/>
            <a:r>
              <a:rPr lang="en-US" sz="3600" b="1" dirty="0" smtClean="0">
                <a:latin typeface="Times New Roman" pitchFamily="18" charset="0"/>
                <a:cs typeface="Times New Roman" pitchFamily="18" charset="0"/>
              </a:rPr>
              <a:t>Cryptographic Hash Functions</a:t>
            </a:r>
            <a:endParaRPr lang="ar-IQ"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4089453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817970"/>
            <a:ext cx="799288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29833" y="289679"/>
            <a:ext cx="8534655" cy="4528291"/>
          </a:xfrm>
          <a:prstGeom prst="rect">
            <a:avLst/>
          </a:prstGeom>
        </p:spPr>
        <p:txBody>
          <a:bodyPr wrap="square">
            <a:spAutoFit/>
          </a:bodyPr>
          <a:lstStyle/>
          <a:p>
            <a:pPr algn="l" rtl="0">
              <a:lnSpc>
                <a:spcPts val="2900"/>
              </a:lnSpc>
            </a:pPr>
            <a:r>
              <a:rPr lang="en-US" sz="2200" dirty="0" smtClean="0">
                <a:latin typeface="Times New Roman" pitchFamily="18" charset="0"/>
                <a:cs typeface="Times New Roman" pitchFamily="18" charset="0"/>
              </a:rPr>
              <a:t>where </a:t>
            </a:r>
          </a:p>
          <a:p>
            <a:pPr algn="l" rtl="0">
              <a:lnSpc>
                <a:spcPts val="2900"/>
              </a:lnSpc>
            </a:pPr>
            <a:r>
              <a:rPr lang="en-US" sz="2200" dirty="0" smtClean="0">
                <a:latin typeface="Times New Roman" pitchFamily="18" charset="0"/>
                <a:cs typeface="Times New Roman" pitchFamily="18" charset="0"/>
              </a:rPr>
              <a:t>t 	     = step number; 0 </a:t>
            </a:r>
            <a:r>
              <a:rPr lang="en-US" sz="2200" dirty="0" smtClean="0">
                <a:latin typeface="Times New Roman" pitchFamily="18" charset="0"/>
                <a:cs typeface="Times New Roman" pitchFamily="18" charset="0"/>
                <a:sym typeface="Symbol"/>
              </a:rPr>
              <a:t></a:t>
            </a:r>
            <a:r>
              <a:rPr lang="en-US" sz="2200" dirty="0" smtClean="0">
                <a:latin typeface="Times New Roman" pitchFamily="18" charset="0"/>
                <a:cs typeface="Times New Roman" pitchFamily="18" charset="0"/>
              </a:rPr>
              <a:t> t </a:t>
            </a:r>
            <a:r>
              <a:rPr lang="en-US" sz="2200" dirty="0" smtClean="0">
                <a:latin typeface="Times New Roman" pitchFamily="18" charset="0"/>
                <a:cs typeface="Times New Roman" pitchFamily="18" charset="0"/>
                <a:sym typeface="Symbol"/>
              </a:rPr>
              <a:t></a:t>
            </a:r>
            <a:r>
              <a:rPr lang="en-US" sz="2200" dirty="0" smtClean="0">
                <a:latin typeface="Times New Roman" pitchFamily="18" charset="0"/>
                <a:cs typeface="Times New Roman" pitchFamily="18" charset="0"/>
              </a:rPr>
              <a:t> 79 </a:t>
            </a:r>
          </a:p>
          <a:p>
            <a:pPr marL="1614488" indent="-1614488" algn="l" rtl="0">
              <a:lnSpc>
                <a:spcPts val="2900"/>
              </a:lnSpc>
            </a:pPr>
            <a:r>
              <a:rPr lang="en-US" sz="2200" dirty="0" err="1" smtClean="0">
                <a:latin typeface="Times New Roman" pitchFamily="18" charset="0"/>
                <a:cs typeface="Times New Roman" pitchFamily="18" charset="0"/>
              </a:rPr>
              <a:t>Ch</a:t>
            </a:r>
            <a:r>
              <a:rPr lang="en-US" sz="2200" dirty="0" smtClean="0">
                <a:latin typeface="Times New Roman" pitchFamily="18" charset="0"/>
                <a:cs typeface="Times New Roman" pitchFamily="18" charset="0"/>
              </a:rPr>
              <a:t>(e, f, g)  = (</a:t>
            </a:r>
            <a:r>
              <a:rPr lang="en-US" sz="2200" i="1" dirty="0" smtClean="0">
                <a:latin typeface="Times New Roman" pitchFamily="18" charset="0"/>
                <a:cs typeface="Times New Roman" pitchFamily="18" charset="0"/>
              </a:rPr>
              <a:t>e</a:t>
            </a:r>
            <a:r>
              <a:rPr lang="en-US" sz="2200" dirty="0" smtClean="0">
                <a:latin typeface="Times New Roman" pitchFamily="18" charset="0"/>
                <a:cs typeface="Times New Roman" pitchFamily="18" charset="0"/>
              </a:rPr>
              <a:t> AND </a:t>
            </a:r>
            <a:r>
              <a:rPr lang="en-US" sz="2200" i="1" dirty="0" smtClean="0">
                <a:latin typeface="Times New Roman" pitchFamily="18" charset="0"/>
                <a:cs typeface="Times New Roman" pitchFamily="18" charset="0"/>
              </a:rPr>
              <a:t>f</a:t>
            </a:r>
            <a:r>
              <a:rPr lang="en-US" sz="2200" dirty="0" smtClean="0">
                <a:latin typeface="Times New Roman" pitchFamily="18" charset="0"/>
                <a:cs typeface="Times New Roman" pitchFamily="18" charset="0"/>
              </a:rPr>
              <a:t>) ⊕ (NOT </a:t>
            </a:r>
            <a:r>
              <a:rPr lang="en-US" sz="2200" i="1" dirty="0" smtClean="0">
                <a:latin typeface="Times New Roman" pitchFamily="18" charset="0"/>
                <a:cs typeface="Times New Roman" pitchFamily="18" charset="0"/>
              </a:rPr>
              <a:t>e</a:t>
            </a:r>
            <a:r>
              <a:rPr lang="en-US" sz="2200" dirty="0" smtClean="0">
                <a:latin typeface="Times New Roman" pitchFamily="18" charset="0"/>
                <a:cs typeface="Times New Roman" pitchFamily="18" charset="0"/>
              </a:rPr>
              <a:t> AND </a:t>
            </a:r>
            <a:r>
              <a:rPr lang="en-US" sz="2200" i="1" dirty="0" smtClean="0">
                <a:latin typeface="Times New Roman" pitchFamily="18" charset="0"/>
                <a:cs typeface="Times New Roman" pitchFamily="18" charset="0"/>
              </a:rPr>
              <a:t>g</a:t>
            </a:r>
            <a:r>
              <a:rPr lang="en-US" sz="2200" dirty="0" smtClean="0">
                <a:latin typeface="Times New Roman" pitchFamily="18" charset="0"/>
                <a:cs typeface="Times New Roman" pitchFamily="18" charset="0"/>
              </a:rPr>
              <a:t>) the conditional function: If </a:t>
            </a:r>
            <a:r>
              <a:rPr lang="en-US" sz="2200" i="1" dirty="0" smtClean="0">
                <a:latin typeface="Times New Roman" pitchFamily="18" charset="0"/>
                <a:cs typeface="Times New Roman" pitchFamily="18" charset="0"/>
              </a:rPr>
              <a:t>e</a:t>
            </a:r>
            <a:r>
              <a:rPr lang="en-US" sz="2200" dirty="0" smtClean="0">
                <a:latin typeface="Times New Roman" pitchFamily="18" charset="0"/>
                <a:cs typeface="Times New Roman" pitchFamily="18" charset="0"/>
              </a:rPr>
              <a:t> then f else </a:t>
            </a:r>
            <a:r>
              <a:rPr lang="en-US" sz="2200" i="1" dirty="0" smtClean="0">
                <a:latin typeface="Times New Roman" pitchFamily="18" charset="0"/>
                <a:cs typeface="Times New Roman" pitchFamily="18" charset="0"/>
              </a:rPr>
              <a:t>g</a:t>
            </a:r>
          </a:p>
          <a:p>
            <a:pPr marL="1614488" indent="-1614488" algn="l" rtl="0">
              <a:lnSpc>
                <a:spcPts val="2900"/>
              </a:lnSpc>
            </a:pPr>
            <a:r>
              <a:rPr lang="en-US" sz="2200" dirty="0" err="1" smtClean="0">
                <a:latin typeface="Times New Roman" pitchFamily="18" charset="0"/>
                <a:cs typeface="Times New Roman" pitchFamily="18" charset="0"/>
              </a:rPr>
              <a:t>Maj</a:t>
            </a:r>
            <a:r>
              <a:rPr lang="en-US" sz="2200" dirty="0" smtClean="0">
                <a:latin typeface="Times New Roman" pitchFamily="18" charset="0"/>
                <a:cs typeface="Times New Roman" pitchFamily="18" charset="0"/>
              </a:rPr>
              <a:t>(</a:t>
            </a:r>
            <a:r>
              <a:rPr lang="en-US" sz="2200" i="1" dirty="0" smtClean="0">
                <a:latin typeface="Times New Roman" pitchFamily="18" charset="0"/>
                <a:cs typeface="Times New Roman" pitchFamily="18" charset="0"/>
              </a:rPr>
              <a:t>a</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b</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c</a:t>
            </a:r>
            <a:r>
              <a:rPr lang="en-US" sz="2200" dirty="0" smtClean="0">
                <a:latin typeface="Times New Roman" pitchFamily="18" charset="0"/>
                <a:cs typeface="Times New Roman" pitchFamily="18" charset="0"/>
              </a:rPr>
              <a:t>) = (</a:t>
            </a:r>
            <a:r>
              <a:rPr lang="en-US" sz="2200" i="1" dirty="0" smtClean="0">
                <a:latin typeface="Times New Roman" pitchFamily="18" charset="0"/>
                <a:cs typeface="Times New Roman" pitchFamily="18" charset="0"/>
              </a:rPr>
              <a:t>a</a:t>
            </a:r>
            <a:r>
              <a:rPr lang="en-US" sz="2200" dirty="0" smtClean="0">
                <a:latin typeface="Times New Roman" pitchFamily="18" charset="0"/>
                <a:cs typeface="Times New Roman" pitchFamily="18" charset="0"/>
              </a:rPr>
              <a:t> AND </a:t>
            </a:r>
            <a:r>
              <a:rPr lang="en-US" sz="2200" i="1" dirty="0" smtClean="0">
                <a:latin typeface="Times New Roman" pitchFamily="18" charset="0"/>
                <a:cs typeface="Times New Roman" pitchFamily="18" charset="0"/>
              </a:rPr>
              <a:t>b</a:t>
            </a:r>
            <a:r>
              <a:rPr lang="en-US" sz="2200" dirty="0" smtClean="0">
                <a:latin typeface="Times New Roman" pitchFamily="18" charset="0"/>
                <a:cs typeface="Times New Roman" pitchFamily="18" charset="0"/>
              </a:rPr>
              <a:t>) ⊕ (</a:t>
            </a:r>
            <a:r>
              <a:rPr lang="en-US" sz="2200" i="1" dirty="0" smtClean="0">
                <a:latin typeface="Times New Roman" pitchFamily="18" charset="0"/>
                <a:cs typeface="Times New Roman" pitchFamily="18" charset="0"/>
              </a:rPr>
              <a:t>a</a:t>
            </a:r>
            <a:r>
              <a:rPr lang="en-US" sz="2200" dirty="0" smtClean="0">
                <a:latin typeface="Times New Roman" pitchFamily="18" charset="0"/>
                <a:cs typeface="Times New Roman" pitchFamily="18" charset="0"/>
              </a:rPr>
              <a:t> AND </a:t>
            </a:r>
            <a:r>
              <a:rPr lang="en-US" sz="2200" i="1" dirty="0" smtClean="0">
                <a:latin typeface="Times New Roman" pitchFamily="18" charset="0"/>
                <a:cs typeface="Times New Roman" pitchFamily="18" charset="0"/>
              </a:rPr>
              <a:t>c</a:t>
            </a:r>
            <a:r>
              <a:rPr lang="en-US" sz="2200" dirty="0" smtClean="0">
                <a:latin typeface="Times New Roman" pitchFamily="18" charset="0"/>
                <a:cs typeface="Times New Roman" pitchFamily="18" charset="0"/>
              </a:rPr>
              <a:t>) ⊕ (</a:t>
            </a:r>
            <a:r>
              <a:rPr lang="en-US" sz="2200" i="1" dirty="0" smtClean="0">
                <a:latin typeface="Times New Roman" pitchFamily="18" charset="0"/>
                <a:cs typeface="Times New Roman" pitchFamily="18" charset="0"/>
              </a:rPr>
              <a:t>b</a:t>
            </a:r>
            <a:r>
              <a:rPr lang="en-US" sz="2200" dirty="0" smtClean="0">
                <a:latin typeface="Times New Roman" pitchFamily="18" charset="0"/>
                <a:cs typeface="Times New Roman" pitchFamily="18" charset="0"/>
              </a:rPr>
              <a:t> AND </a:t>
            </a:r>
            <a:r>
              <a:rPr lang="en-US" sz="2200" i="1" dirty="0" smtClean="0">
                <a:latin typeface="Times New Roman" pitchFamily="18" charset="0"/>
                <a:cs typeface="Times New Roman" pitchFamily="18" charset="0"/>
              </a:rPr>
              <a:t>c</a:t>
            </a:r>
            <a:r>
              <a:rPr lang="en-US" sz="2200" dirty="0" smtClean="0">
                <a:latin typeface="Times New Roman" pitchFamily="18" charset="0"/>
                <a:cs typeface="Times New Roman" pitchFamily="18" charset="0"/>
              </a:rPr>
              <a:t>) the function is true only of the majority (two or three) of the arguments are true </a:t>
            </a:r>
          </a:p>
          <a:p>
            <a:pPr algn="l" rtl="0">
              <a:lnSpc>
                <a:spcPts val="2900"/>
              </a:lnSpc>
            </a:pPr>
            <a:r>
              <a:rPr lang="en-US" sz="2200" dirty="0" smtClean="0">
                <a:latin typeface="Times New Roman" pitchFamily="18" charset="0"/>
                <a:cs typeface="Times New Roman" pitchFamily="18" charset="0"/>
                <a:sym typeface="Symbol"/>
              </a:rPr>
              <a:t>(</a:t>
            </a:r>
            <a:r>
              <a:rPr lang="en-US" sz="2200" baseline="-25000" dirty="0" smtClean="0">
                <a:latin typeface="Times New Roman" pitchFamily="18" charset="0"/>
                <a:cs typeface="Times New Roman" pitchFamily="18" charset="0"/>
              </a:rPr>
              <a:t>0</a:t>
            </a:r>
            <a:r>
              <a:rPr lang="en-US" sz="2200" baseline="30000" dirty="0" smtClean="0">
                <a:latin typeface="Times New Roman" pitchFamily="18" charset="0"/>
                <a:cs typeface="Times New Roman" pitchFamily="18" charset="0"/>
              </a:rPr>
              <a:t>512</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a</a:t>
            </a:r>
            <a:r>
              <a:rPr lang="en-US" sz="2200" dirty="0" smtClean="0">
                <a:latin typeface="Times New Roman" pitchFamily="18" charset="0"/>
                <a:cs typeface="Times New Roman" pitchFamily="18" charset="0"/>
              </a:rPr>
              <a:t> )     = ROTR</a:t>
            </a:r>
            <a:r>
              <a:rPr lang="en-US" sz="2200" baseline="30000" dirty="0" smtClean="0">
                <a:latin typeface="Times New Roman" pitchFamily="18" charset="0"/>
                <a:cs typeface="Times New Roman" pitchFamily="18" charset="0"/>
              </a:rPr>
              <a:t>28</a:t>
            </a:r>
            <a:r>
              <a:rPr lang="en-US" sz="2200" dirty="0" smtClean="0">
                <a:latin typeface="Times New Roman" pitchFamily="18" charset="0"/>
                <a:cs typeface="Times New Roman" pitchFamily="18" charset="0"/>
              </a:rPr>
              <a:t>(a) ⊕ ROTR</a:t>
            </a:r>
            <a:r>
              <a:rPr lang="en-US" sz="2200" baseline="30000" dirty="0" smtClean="0">
                <a:latin typeface="Times New Roman" pitchFamily="18" charset="0"/>
                <a:cs typeface="Times New Roman" pitchFamily="18" charset="0"/>
              </a:rPr>
              <a:t>34</a:t>
            </a:r>
            <a:r>
              <a:rPr lang="en-US" sz="2200" dirty="0" smtClean="0">
                <a:latin typeface="Times New Roman" pitchFamily="18" charset="0"/>
                <a:cs typeface="Times New Roman" pitchFamily="18" charset="0"/>
              </a:rPr>
              <a:t>(a) ⊕ ROTR</a:t>
            </a:r>
            <a:r>
              <a:rPr lang="en-US" sz="2200" baseline="30000" dirty="0" smtClean="0">
                <a:latin typeface="Times New Roman" pitchFamily="18" charset="0"/>
                <a:cs typeface="Times New Roman" pitchFamily="18" charset="0"/>
              </a:rPr>
              <a:t>39</a:t>
            </a:r>
            <a:r>
              <a:rPr lang="en-US" sz="2200" dirty="0" smtClean="0">
                <a:latin typeface="Times New Roman" pitchFamily="18" charset="0"/>
                <a:cs typeface="Times New Roman" pitchFamily="18" charset="0"/>
              </a:rPr>
              <a:t>(a) </a:t>
            </a:r>
          </a:p>
          <a:p>
            <a:pPr algn="l" rtl="0">
              <a:lnSpc>
                <a:spcPts val="2900"/>
              </a:lnSpc>
            </a:pPr>
            <a:r>
              <a:rPr lang="en-US" sz="2200"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sym typeface="Symbol"/>
              </a:rPr>
              <a:t></a:t>
            </a:r>
            <a:r>
              <a:rPr lang="en-US" sz="2200" baseline="-25000" dirty="0" smtClean="0">
                <a:latin typeface="Times New Roman" pitchFamily="18" charset="0"/>
                <a:cs typeface="Times New Roman" pitchFamily="18" charset="0"/>
              </a:rPr>
              <a:t>1</a:t>
            </a:r>
            <a:r>
              <a:rPr lang="en-US" sz="2200" baseline="30000" dirty="0" smtClean="0">
                <a:latin typeface="Times New Roman" pitchFamily="18" charset="0"/>
                <a:cs typeface="Times New Roman" pitchFamily="18" charset="0"/>
              </a:rPr>
              <a:t>512</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e</a:t>
            </a:r>
            <a:r>
              <a:rPr lang="en-US" sz="2200" dirty="0" smtClean="0">
                <a:latin typeface="Times New Roman" pitchFamily="18" charset="0"/>
                <a:cs typeface="Times New Roman" pitchFamily="18" charset="0"/>
              </a:rPr>
              <a:t>)      = ROTR</a:t>
            </a:r>
            <a:r>
              <a:rPr lang="en-US" sz="2200" baseline="30000" dirty="0" smtClean="0">
                <a:latin typeface="Times New Roman" pitchFamily="18" charset="0"/>
                <a:cs typeface="Times New Roman" pitchFamily="18" charset="0"/>
              </a:rPr>
              <a:t>14</a:t>
            </a:r>
            <a:r>
              <a:rPr lang="en-US" sz="2200" dirty="0" smtClean="0">
                <a:latin typeface="Times New Roman" pitchFamily="18" charset="0"/>
                <a:cs typeface="Times New Roman" pitchFamily="18" charset="0"/>
              </a:rPr>
              <a:t>(e) ⊕ ROTR</a:t>
            </a:r>
            <a:r>
              <a:rPr lang="en-US" sz="2200" baseline="30000" dirty="0" smtClean="0">
                <a:latin typeface="Times New Roman" pitchFamily="18" charset="0"/>
                <a:cs typeface="Times New Roman" pitchFamily="18" charset="0"/>
              </a:rPr>
              <a:t>18</a:t>
            </a:r>
            <a:r>
              <a:rPr lang="en-US" sz="2200" dirty="0" smtClean="0">
                <a:latin typeface="Times New Roman" pitchFamily="18" charset="0"/>
                <a:cs typeface="Times New Roman" pitchFamily="18" charset="0"/>
              </a:rPr>
              <a:t>(e) ⊕ ROTR</a:t>
            </a:r>
            <a:r>
              <a:rPr lang="en-US" sz="2200" baseline="30000" dirty="0" smtClean="0">
                <a:latin typeface="Times New Roman" pitchFamily="18" charset="0"/>
                <a:cs typeface="Times New Roman" pitchFamily="18" charset="0"/>
              </a:rPr>
              <a:t>41</a:t>
            </a:r>
            <a:r>
              <a:rPr lang="en-US" sz="2200" dirty="0" smtClean="0">
                <a:latin typeface="Times New Roman" pitchFamily="18" charset="0"/>
                <a:cs typeface="Times New Roman" pitchFamily="18" charset="0"/>
              </a:rPr>
              <a:t>(e) </a:t>
            </a:r>
          </a:p>
          <a:p>
            <a:pPr algn="l" rtl="0">
              <a:lnSpc>
                <a:spcPts val="2900"/>
              </a:lnSpc>
            </a:pPr>
            <a:r>
              <a:rPr lang="en-US" sz="2200" dirty="0" err="1" smtClean="0">
                <a:latin typeface="Times New Roman" pitchFamily="18" charset="0"/>
                <a:cs typeface="Times New Roman" pitchFamily="18" charset="0"/>
              </a:rPr>
              <a:t>ROTR</a:t>
            </a:r>
            <a:r>
              <a:rPr lang="en-US" sz="2200" baseline="30000" dirty="0" err="1" smtClean="0">
                <a:latin typeface="Times New Roman" pitchFamily="18" charset="0"/>
                <a:cs typeface="Times New Roman" pitchFamily="18" charset="0"/>
              </a:rPr>
              <a:t>n</a:t>
            </a:r>
            <a:r>
              <a:rPr lang="en-US" sz="2200" dirty="0" smtClean="0">
                <a:latin typeface="Times New Roman" pitchFamily="18" charset="0"/>
                <a:cs typeface="Times New Roman" pitchFamily="18" charset="0"/>
              </a:rPr>
              <a:t> (x) = circular right shift (</a:t>
            </a:r>
            <a:r>
              <a:rPr lang="en-US" dirty="0" smtClean="0">
                <a:latin typeface="Times New Roman" pitchFamily="18" charset="0"/>
                <a:cs typeface="Times New Roman" pitchFamily="18" charset="0"/>
              </a:rPr>
              <a:t>rotation</a:t>
            </a:r>
            <a:r>
              <a:rPr lang="en-US" sz="2200" dirty="0" smtClean="0">
                <a:latin typeface="Times New Roman" pitchFamily="18" charset="0"/>
                <a:cs typeface="Times New Roman" pitchFamily="18" charset="0"/>
              </a:rPr>
              <a:t>) of the 64-bit argument x by n bits</a:t>
            </a:r>
          </a:p>
          <a:p>
            <a:pPr algn="l" rtl="0">
              <a:lnSpc>
                <a:spcPts val="2900"/>
              </a:lnSpc>
            </a:pPr>
            <a:r>
              <a:rPr lang="en-US" sz="2200" dirty="0" err="1">
                <a:latin typeface="Times New Roman" pitchFamily="18" charset="0"/>
                <a:cs typeface="Times New Roman" pitchFamily="18" charset="0"/>
              </a:rPr>
              <a:t>W</a:t>
            </a:r>
            <a:r>
              <a:rPr lang="en-US" sz="2200" baseline="-25000" dirty="0" err="1">
                <a:latin typeface="Times New Roman" pitchFamily="18" charset="0"/>
                <a:cs typeface="Times New Roman" pitchFamily="18" charset="0"/>
              </a:rPr>
              <a:t>t</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 </a:t>
            </a:r>
            <a:r>
              <a:rPr lang="en-US" sz="2200" dirty="0">
                <a:latin typeface="Times New Roman" pitchFamily="18" charset="0"/>
                <a:cs typeface="Times New Roman" pitchFamily="18" charset="0"/>
              </a:rPr>
              <a:t>a 64-bit word derived from the current 1024-bit input block </a:t>
            </a:r>
            <a:endParaRPr lang="en-US" sz="2200" dirty="0" smtClean="0">
              <a:latin typeface="Times New Roman" pitchFamily="18" charset="0"/>
              <a:cs typeface="Times New Roman" pitchFamily="18" charset="0"/>
            </a:endParaRPr>
          </a:p>
          <a:p>
            <a:pPr algn="l" rtl="0">
              <a:lnSpc>
                <a:spcPts val="2900"/>
              </a:lnSpc>
            </a:pPr>
            <a:r>
              <a:rPr lang="en-US" sz="2200" dirty="0" err="1" smtClean="0">
                <a:latin typeface="Times New Roman" pitchFamily="18" charset="0"/>
                <a:cs typeface="Times New Roman" pitchFamily="18" charset="0"/>
              </a:rPr>
              <a:t>K</a:t>
            </a:r>
            <a:r>
              <a:rPr lang="en-US" sz="2200" baseline="-25000" dirty="0" err="1" smtClean="0">
                <a:latin typeface="Times New Roman" pitchFamily="18" charset="0"/>
                <a:cs typeface="Times New Roman" pitchFamily="18" charset="0"/>
              </a:rPr>
              <a:t>t</a:t>
            </a:r>
            <a:r>
              <a:rPr lang="en-US" sz="2200" dirty="0" smtClean="0">
                <a:latin typeface="Times New Roman" pitchFamily="18" charset="0"/>
                <a:cs typeface="Times New Roman" pitchFamily="18" charset="0"/>
              </a:rPr>
              <a:t> 	      = </a:t>
            </a:r>
            <a:r>
              <a:rPr lang="en-US" sz="2200" dirty="0">
                <a:latin typeface="Times New Roman" pitchFamily="18" charset="0"/>
                <a:cs typeface="Times New Roman" pitchFamily="18" charset="0"/>
              </a:rPr>
              <a:t>a 64-bit additive constant </a:t>
            </a:r>
            <a:endParaRPr lang="en-US" sz="2200" dirty="0" smtClean="0">
              <a:latin typeface="Times New Roman" pitchFamily="18" charset="0"/>
              <a:cs typeface="Times New Roman" pitchFamily="18" charset="0"/>
            </a:endParaRPr>
          </a:p>
          <a:p>
            <a:pPr algn="l" rtl="0">
              <a:lnSpc>
                <a:spcPts val="2900"/>
              </a:lnSpc>
            </a:pPr>
            <a:r>
              <a:rPr lang="en-US" sz="2200" dirty="0" smtClean="0">
                <a:latin typeface="Times New Roman" pitchFamily="18" charset="0"/>
                <a:cs typeface="Times New Roman" pitchFamily="18" charset="0"/>
              </a:rPr>
              <a:t>+ 	      = </a:t>
            </a:r>
            <a:r>
              <a:rPr lang="en-US" sz="2200" dirty="0">
                <a:latin typeface="Times New Roman" pitchFamily="18" charset="0"/>
                <a:cs typeface="Times New Roman" pitchFamily="18" charset="0"/>
              </a:rPr>
              <a:t>addition modulo 2</a:t>
            </a:r>
            <a:r>
              <a:rPr lang="en-US" sz="2200" baseline="30000" dirty="0">
                <a:latin typeface="Times New Roman" pitchFamily="18" charset="0"/>
                <a:cs typeface="Times New Roman" pitchFamily="18" charset="0"/>
              </a:rPr>
              <a:t>64</a:t>
            </a:r>
            <a:endParaRPr lang="ar-IQ" sz="2200" baseline="30000" dirty="0">
              <a:latin typeface="Times New Roman" pitchFamily="18" charset="0"/>
              <a:cs typeface="Times New Roman" pitchFamily="18" charset="0"/>
            </a:endParaRPr>
          </a:p>
        </p:txBody>
      </p:sp>
    </p:spTree>
    <p:extLst>
      <p:ext uri="{BB962C8B-B14F-4D97-AF65-F5344CB8AC3E}">
        <p14:creationId xmlns:p14="http://schemas.microsoft.com/office/powerpoint/2010/main" val="1481140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4012" y="476672"/>
            <a:ext cx="7997152" cy="5632311"/>
          </a:xfrm>
          <a:prstGeom prst="rect">
            <a:avLst/>
          </a:prstGeom>
        </p:spPr>
        <p:txBody>
          <a:bodyPr wrap="square">
            <a:spAutoFit/>
          </a:bodyPr>
          <a:lstStyle/>
          <a:p>
            <a:pPr algn="l" rtl="0">
              <a:lnSpc>
                <a:spcPct val="150000"/>
              </a:lnSpc>
            </a:pPr>
            <a:r>
              <a:rPr lang="en-US" sz="2400" dirty="0" smtClean="0">
                <a:latin typeface="Times New Roman" pitchFamily="18" charset="0"/>
                <a:cs typeface="Times New Roman" pitchFamily="18" charset="0"/>
              </a:rPr>
              <a:t>Two observations can be made about the round function. </a:t>
            </a:r>
          </a:p>
          <a:p>
            <a:pPr marL="457200" indent="-457200" algn="l" rtl="0">
              <a:lnSpc>
                <a:spcPct val="150000"/>
              </a:lnSpc>
              <a:buAutoNum type="arabicPeriod"/>
            </a:pPr>
            <a:r>
              <a:rPr lang="en-US" sz="2400" dirty="0" smtClean="0">
                <a:solidFill>
                  <a:srgbClr val="FF0000"/>
                </a:solidFill>
                <a:latin typeface="Times New Roman" pitchFamily="18" charset="0"/>
                <a:cs typeface="Times New Roman" pitchFamily="18" charset="0"/>
              </a:rPr>
              <a:t>Six </a:t>
            </a:r>
            <a:r>
              <a:rPr lang="en-US" sz="2400" dirty="0" smtClean="0">
                <a:latin typeface="Times New Roman" pitchFamily="18" charset="0"/>
                <a:cs typeface="Times New Roman" pitchFamily="18" charset="0"/>
              </a:rPr>
              <a:t>of the eight words of the output of the round function involve simply </a:t>
            </a:r>
            <a:r>
              <a:rPr lang="en-US" sz="2400" dirty="0" smtClean="0">
                <a:solidFill>
                  <a:srgbClr val="FF0000"/>
                </a:solidFill>
                <a:latin typeface="Times New Roman" pitchFamily="18" charset="0"/>
                <a:cs typeface="Times New Roman" pitchFamily="18" charset="0"/>
              </a:rPr>
              <a:t>permutation</a:t>
            </a:r>
            <a:r>
              <a:rPr lang="en-US" sz="2400" dirty="0" smtClean="0">
                <a:latin typeface="Times New Roman" pitchFamily="18" charset="0"/>
                <a:cs typeface="Times New Roman" pitchFamily="18" charset="0"/>
              </a:rPr>
              <a:t> (</a:t>
            </a:r>
            <a:r>
              <a:rPr lang="en-US" sz="2400" i="1" dirty="0" smtClean="0">
                <a:solidFill>
                  <a:srgbClr val="FF0000"/>
                </a:solidFill>
                <a:latin typeface="Times New Roman" pitchFamily="18" charset="0"/>
                <a:cs typeface="Times New Roman" pitchFamily="18" charset="0"/>
              </a:rPr>
              <a:t>b, c, d, f, g, h</a:t>
            </a:r>
            <a:r>
              <a:rPr lang="en-US" sz="2400" dirty="0" smtClean="0">
                <a:latin typeface="Times New Roman" pitchFamily="18" charset="0"/>
                <a:cs typeface="Times New Roman" pitchFamily="18" charset="0"/>
              </a:rPr>
              <a:t>) by means of rotation. This is indicated by shading in the above Figure. </a:t>
            </a:r>
          </a:p>
          <a:p>
            <a:pPr marL="457200" indent="-457200" algn="l" rtl="0">
              <a:lnSpc>
                <a:spcPct val="150000"/>
              </a:lnSpc>
              <a:buAutoNum type="arabicPeriod"/>
            </a:pPr>
            <a:r>
              <a:rPr lang="en-US" sz="2400" dirty="0" smtClean="0">
                <a:latin typeface="Times New Roman" pitchFamily="18" charset="0"/>
                <a:cs typeface="Times New Roman" pitchFamily="18" charset="0"/>
              </a:rPr>
              <a:t>Only two of the output words (</a:t>
            </a:r>
            <a:r>
              <a:rPr lang="en-US" sz="2400" i="1" dirty="0" smtClean="0">
                <a:solidFill>
                  <a:srgbClr val="FF0000"/>
                </a:solidFill>
                <a:latin typeface="Times New Roman" pitchFamily="18" charset="0"/>
                <a:cs typeface="Times New Roman" pitchFamily="18" charset="0"/>
              </a:rPr>
              <a:t>a, e</a:t>
            </a:r>
            <a:r>
              <a:rPr lang="en-US" sz="2400" dirty="0" smtClean="0">
                <a:latin typeface="Times New Roman" pitchFamily="18" charset="0"/>
                <a:cs typeface="Times New Roman" pitchFamily="18" charset="0"/>
              </a:rPr>
              <a:t>) are generated by </a:t>
            </a:r>
            <a:r>
              <a:rPr lang="en-US" sz="2400" dirty="0" smtClean="0">
                <a:solidFill>
                  <a:srgbClr val="FF0000"/>
                </a:solidFill>
                <a:latin typeface="Times New Roman" pitchFamily="18" charset="0"/>
                <a:cs typeface="Times New Roman" pitchFamily="18" charset="0"/>
              </a:rPr>
              <a:t>substitution</a:t>
            </a:r>
            <a:r>
              <a:rPr lang="en-US" sz="2400" dirty="0" smtClean="0">
                <a:latin typeface="Times New Roman" pitchFamily="18" charset="0"/>
                <a:cs typeface="Times New Roman" pitchFamily="18" charset="0"/>
              </a:rPr>
              <a:t>. </a:t>
            </a:r>
          </a:p>
          <a:p>
            <a:pPr marL="914400" lvl="1" indent="-457200" algn="l" rtl="0">
              <a:lnSpc>
                <a:spcPct val="150000"/>
              </a:lnSpc>
              <a:buFont typeface="Arial" pitchFamily="34" charset="0"/>
              <a:buChar char="•"/>
            </a:pPr>
            <a:r>
              <a:rPr lang="en-US" sz="2400" dirty="0" smtClean="0">
                <a:latin typeface="Times New Roman" pitchFamily="18" charset="0"/>
                <a:cs typeface="Times New Roman" pitchFamily="18" charset="0"/>
              </a:rPr>
              <a:t>Word </a:t>
            </a:r>
            <a:r>
              <a:rPr lang="en-US" sz="2400" i="1" dirty="0" smtClean="0">
                <a:solidFill>
                  <a:srgbClr val="FF0000"/>
                </a:solidFill>
                <a:latin typeface="Times New Roman" pitchFamily="18" charset="0"/>
                <a:cs typeface="Times New Roman" pitchFamily="18" charset="0"/>
              </a:rPr>
              <a:t>e</a:t>
            </a:r>
            <a:r>
              <a:rPr lang="en-US" sz="2400" dirty="0" smtClean="0">
                <a:latin typeface="Times New Roman" pitchFamily="18" charset="0"/>
                <a:cs typeface="Times New Roman" pitchFamily="18" charset="0"/>
              </a:rPr>
              <a:t> is a function of input variables (</a:t>
            </a:r>
            <a:r>
              <a:rPr lang="en-US" sz="2400" i="1" dirty="0" smtClean="0">
                <a:solidFill>
                  <a:srgbClr val="FF0000"/>
                </a:solidFill>
                <a:latin typeface="Times New Roman" pitchFamily="18" charset="0"/>
                <a:cs typeface="Times New Roman" pitchFamily="18" charset="0"/>
              </a:rPr>
              <a:t>d, e, f, g, h</a:t>
            </a:r>
            <a:r>
              <a:rPr lang="en-US" sz="2400" dirty="0" smtClean="0">
                <a:latin typeface="Times New Roman" pitchFamily="18" charset="0"/>
                <a:cs typeface="Times New Roman" pitchFamily="18" charset="0"/>
              </a:rPr>
              <a:t>), as well as the round word </a:t>
            </a:r>
            <a:r>
              <a:rPr lang="en-US" sz="2400" i="1" dirty="0" err="1" smtClean="0">
                <a:latin typeface="Times New Roman" pitchFamily="18" charset="0"/>
                <a:cs typeface="Times New Roman" pitchFamily="18" charset="0"/>
              </a:rPr>
              <a:t>W</a:t>
            </a:r>
            <a:r>
              <a:rPr lang="en-US" sz="2400" i="1" baseline="-25000" dirty="0" err="1"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and the constant </a:t>
            </a:r>
            <a:r>
              <a:rPr lang="en-US" sz="2400" i="1" dirty="0" smtClean="0">
                <a:latin typeface="Times New Roman" pitchFamily="18" charset="0"/>
                <a:cs typeface="Times New Roman" pitchFamily="18" charset="0"/>
              </a:rPr>
              <a:t>K</a:t>
            </a:r>
            <a:r>
              <a:rPr lang="en-US" sz="2400" i="1"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t>
            </a:r>
          </a:p>
          <a:p>
            <a:pPr marL="914400" lvl="1" indent="-457200" algn="l" rtl="0">
              <a:lnSpc>
                <a:spcPct val="150000"/>
              </a:lnSpc>
              <a:buFont typeface="Arial" pitchFamily="34" charset="0"/>
              <a:buChar char="•"/>
            </a:pPr>
            <a:r>
              <a:rPr lang="en-US" sz="2400" dirty="0" smtClean="0">
                <a:latin typeface="Times New Roman" pitchFamily="18" charset="0"/>
                <a:cs typeface="Times New Roman" pitchFamily="18" charset="0"/>
              </a:rPr>
              <a:t>Word </a:t>
            </a:r>
            <a:r>
              <a:rPr lang="en-US" sz="2400" i="1" dirty="0" smtClean="0">
                <a:solidFill>
                  <a:srgbClr val="FF0000"/>
                </a:solidFill>
                <a:latin typeface="Times New Roman" pitchFamily="18" charset="0"/>
                <a:cs typeface="Times New Roman" pitchFamily="18" charset="0"/>
              </a:rPr>
              <a:t>a</a:t>
            </a:r>
            <a:r>
              <a:rPr lang="en-US" sz="2400" dirty="0" smtClean="0">
                <a:latin typeface="Times New Roman" pitchFamily="18" charset="0"/>
                <a:cs typeface="Times New Roman" pitchFamily="18" charset="0"/>
              </a:rPr>
              <a:t> is a function of all of the input variables except </a:t>
            </a:r>
            <a:r>
              <a:rPr lang="en-US" sz="2400" i="1" dirty="0" smtClean="0">
                <a:solidFill>
                  <a:srgbClr val="FF0000"/>
                </a:solidFill>
                <a:latin typeface="Times New Roman" pitchFamily="18" charset="0"/>
                <a:cs typeface="Times New Roman" pitchFamily="18" charset="0"/>
              </a:rPr>
              <a:t>d</a:t>
            </a:r>
            <a:r>
              <a:rPr lang="en-US" sz="2400" dirty="0" smtClean="0">
                <a:latin typeface="Times New Roman" pitchFamily="18" charset="0"/>
                <a:cs typeface="Times New Roman" pitchFamily="18" charset="0"/>
              </a:rPr>
              <a:t>, as well as the round word </a:t>
            </a:r>
            <a:r>
              <a:rPr lang="en-US" sz="2400" i="1" dirty="0" err="1" smtClean="0">
                <a:latin typeface="Times New Roman" pitchFamily="18" charset="0"/>
                <a:cs typeface="Times New Roman" pitchFamily="18" charset="0"/>
              </a:rPr>
              <a:t>W</a:t>
            </a:r>
            <a:r>
              <a:rPr lang="en-US" sz="2400" i="1" baseline="-25000" dirty="0" err="1"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and the constant </a:t>
            </a:r>
            <a:r>
              <a:rPr lang="en-US" sz="2400" i="1" dirty="0" smtClean="0">
                <a:latin typeface="Times New Roman" pitchFamily="18" charset="0"/>
                <a:cs typeface="Times New Roman" pitchFamily="18" charset="0"/>
              </a:rPr>
              <a:t>K</a:t>
            </a:r>
            <a:r>
              <a:rPr lang="en-US" sz="2400" i="1"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a:t>
            </a:r>
            <a:endParaRPr lang="ar-IQ" sz="2400" dirty="0">
              <a:latin typeface="Times New Roman" pitchFamily="18" charset="0"/>
              <a:cs typeface="Times New Roman" pitchFamily="18" charset="0"/>
            </a:endParaRPr>
          </a:p>
        </p:txBody>
      </p:sp>
    </p:spTree>
    <p:extLst>
      <p:ext uri="{BB962C8B-B14F-4D97-AF65-F5344CB8AC3E}">
        <p14:creationId xmlns:p14="http://schemas.microsoft.com/office/powerpoint/2010/main" val="27171142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32656"/>
            <a:ext cx="8294020" cy="707886"/>
          </a:xfrm>
          <a:prstGeom prst="rect">
            <a:avLst/>
          </a:prstGeom>
        </p:spPr>
        <p:txBody>
          <a:bodyPr wrap="square">
            <a:spAutoFit/>
          </a:bodyPr>
          <a:lstStyle/>
          <a:p>
            <a:pPr algn="ctr" rtl="0"/>
            <a:r>
              <a:rPr lang="en-US" sz="2000" b="1" dirty="0" smtClean="0">
                <a:latin typeface="Times New Roman" pitchFamily="18" charset="0"/>
                <a:cs typeface="Times New Roman" pitchFamily="18" charset="0"/>
              </a:rPr>
              <a:t>How the 64-bit word values </a:t>
            </a:r>
            <a:r>
              <a:rPr lang="en-US" sz="2000" b="1" i="1" dirty="0" err="1" smtClean="0">
                <a:latin typeface="Times New Roman" pitchFamily="18" charset="0"/>
                <a:cs typeface="Times New Roman" pitchFamily="18" charset="0"/>
              </a:rPr>
              <a:t>W</a:t>
            </a:r>
            <a:r>
              <a:rPr lang="en-US" sz="2000" b="1" i="1" baseline="-25000" dirty="0" err="1" smtClean="0">
                <a:latin typeface="Times New Roman" pitchFamily="18" charset="0"/>
                <a:cs typeface="Times New Roman" pitchFamily="18" charset="0"/>
              </a:rPr>
              <a:t>t</a:t>
            </a:r>
            <a:r>
              <a:rPr lang="en-US" sz="2000" b="1" dirty="0" smtClean="0">
                <a:latin typeface="Times New Roman" pitchFamily="18" charset="0"/>
                <a:cs typeface="Times New Roman" pitchFamily="18" charset="0"/>
              </a:rPr>
              <a:t> are derived from the 1024-bit message</a:t>
            </a:r>
          </a:p>
          <a:p>
            <a:pPr algn="ctr" rtl="0"/>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Creation of 80-word Input Sequence for SHA-512 Processing of Single Block)</a:t>
            </a:r>
            <a:endParaRPr lang="ar-IQ" sz="2000" b="1" dirty="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86763"/>
            <a:ext cx="8294020" cy="3366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9552" y="4869160"/>
            <a:ext cx="8203682" cy="1200329"/>
          </a:xfrm>
          <a:prstGeom prst="rect">
            <a:avLst/>
          </a:prstGeom>
        </p:spPr>
        <p:txBody>
          <a:bodyPr wrap="square">
            <a:spAutoFit/>
          </a:bodyPr>
          <a:lstStyle/>
          <a:p>
            <a:pPr marL="342900" indent="-342900" algn="l" rtl="0">
              <a:lnSpc>
                <a:spcPct val="150000"/>
              </a:lnSpc>
              <a:buFont typeface="Wingdings" pitchFamily="2" charset="2"/>
              <a:buChar char="Ø"/>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first 16 values of </a:t>
            </a:r>
            <a:r>
              <a:rPr lang="en-US" sz="2400" i="1" dirty="0" err="1">
                <a:latin typeface="Times New Roman" pitchFamily="18" charset="0"/>
                <a:cs typeface="Times New Roman" pitchFamily="18" charset="0"/>
              </a:rPr>
              <a:t>W</a:t>
            </a:r>
            <a:r>
              <a:rPr lang="en-US" sz="2400" i="1" baseline="-25000" dirty="0" err="1">
                <a:latin typeface="Times New Roman" pitchFamily="18" charset="0"/>
                <a:cs typeface="Times New Roman" pitchFamily="18" charset="0"/>
              </a:rPr>
              <a:t>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W</a:t>
            </a:r>
            <a:r>
              <a:rPr lang="en-US" sz="2400" baseline="-25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W</a:t>
            </a:r>
            <a:r>
              <a:rPr lang="en-US" sz="2400" baseline="-25000" dirty="0" smtClean="0">
                <a:latin typeface="Times New Roman" pitchFamily="18" charset="0"/>
                <a:cs typeface="Times New Roman" pitchFamily="18" charset="0"/>
              </a:rPr>
              <a:t>15</a:t>
            </a:r>
            <a:r>
              <a:rPr lang="en-US" sz="2400" dirty="0" smtClean="0">
                <a:latin typeface="Times New Roman" pitchFamily="18" charset="0"/>
                <a:cs typeface="Times New Roman" pitchFamily="18" charset="0"/>
              </a:rPr>
              <a:t>) are </a:t>
            </a:r>
            <a:r>
              <a:rPr lang="en-US" sz="2400" dirty="0">
                <a:latin typeface="Times New Roman" pitchFamily="18" charset="0"/>
                <a:cs typeface="Times New Roman" pitchFamily="18" charset="0"/>
              </a:rPr>
              <a:t>taken directly from the 16 words of the current block. </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68080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068960"/>
            <a:ext cx="7632848"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55576" y="130238"/>
            <a:ext cx="4977645" cy="579967"/>
          </a:xfrm>
          <a:prstGeom prst="rect">
            <a:avLst/>
          </a:prstGeom>
        </p:spPr>
        <p:txBody>
          <a:bodyPr wrap="none">
            <a:spAutoFit/>
          </a:bodyPr>
          <a:lstStyle/>
          <a:p>
            <a:pPr marL="342900" indent="-342900" algn="l" rtl="0">
              <a:lnSpc>
                <a:spcPct val="150000"/>
              </a:lnSpc>
              <a:buFont typeface="Wingdings" pitchFamily="2" charset="2"/>
              <a:buChar char="Ø"/>
            </a:pPr>
            <a:r>
              <a:rPr lang="en-US" sz="2400" dirty="0" smtClean="0">
                <a:latin typeface="Times New Roman" pitchFamily="18" charset="0"/>
                <a:cs typeface="Times New Roman" pitchFamily="18" charset="0"/>
              </a:rPr>
              <a:t>The remaining values are defined as</a:t>
            </a:r>
            <a:endParaRPr lang="ar-IQ" sz="24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90" y="698945"/>
            <a:ext cx="8294020" cy="222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5703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92852"/>
            <a:ext cx="5760640" cy="6404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422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16632"/>
            <a:ext cx="8424936" cy="4653646"/>
          </a:xfrm>
          <a:prstGeom prst="rect">
            <a:avLst/>
          </a:prstGeom>
        </p:spPr>
        <p:txBody>
          <a:bodyPr wrap="square">
            <a:spAutoFit/>
          </a:bodyPr>
          <a:lstStyle/>
          <a:p>
            <a:pPr marL="363538" lvl="8" indent="-342900" algn="just" rtl="0">
              <a:lnSpc>
                <a:spcPct val="150000"/>
              </a:lnSpc>
              <a:buFont typeface="Wingdings" pitchFamily="2" charset="2"/>
              <a:buChar char="q"/>
            </a:pPr>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Hash </a:t>
            </a:r>
            <a:r>
              <a:rPr lang="en-US" sz="2000" dirty="0">
                <a:latin typeface="Times New Roman" pitchFamily="18" charset="0"/>
                <a:cs typeface="Times New Roman" pitchFamily="18" charset="0"/>
              </a:rPr>
              <a:t>a one-block message consisting of three ASCII characters: “</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 which is equivalent to the following 24-bit binary string: </a:t>
            </a:r>
            <a:r>
              <a:rPr lang="en-US" sz="2000" dirty="0" smtClean="0">
                <a:latin typeface="Times New Roman" pitchFamily="18" charset="0"/>
                <a:cs typeface="Times New Roman" pitchFamily="18" charset="0"/>
              </a:rPr>
              <a:t>	01100001 	01100010 	01100011 </a:t>
            </a:r>
          </a:p>
          <a:p>
            <a:pPr marL="477838" lvl="8" indent="-457200" algn="just" rtl="0">
              <a:lnSpc>
                <a:spcPct val="150000"/>
              </a:lnSpc>
              <a:buFont typeface="+mj-lt"/>
              <a:buAutoNum type="arabicPeriod"/>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message is padded to a length congruent to 896 modulo 1024. </a:t>
            </a:r>
            <a:endParaRPr lang="en-US" sz="2000" dirty="0" smtClean="0">
              <a:latin typeface="Times New Roman" pitchFamily="18" charset="0"/>
              <a:cs typeface="Times New Roman" pitchFamily="18" charset="0"/>
            </a:endParaRPr>
          </a:p>
          <a:p>
            <a:pPr marL="477838" lvl="8" indent="-457200" algn="just" rtl="0">
              <a:lnSpc>
                <a:spcPct val="150000"/>
              </a:lnSpc>
              <a:buFont typeface="+mj-lt"/>
              <a:buAutoNum type="arabicPeriod"/>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this case of a single block, the padding consists of 896 - 24 = 872bits, consisting of a “1” bit followed by 871 “0” bits. </a:t>
            </a:r>
            <a:endParaRPr lang="en-US" sz="2000" dirty="0" smtClean="0">
              <a:latin typeface="Times New Roman" pitchFamily="18" charset="0"/>
              <a:cs typeface="Times New Roman" pitchFamily="18" charset="0"/>
            </a:endParaRPr>
          </a:p>
          <a:p>
            <a:pPr marL="477838" lvl="8" indent="-457200" algn="just" rtl="0">
              <a:lnSpc>
                <a:spcPct val="150000"/>
              </a:lnSpc>
              <a:buFont typeface="+mj-lt"/>
              <a:buAutoNum type="arabicPeriod"/>
            </a:pPr>
            <a:r>
              <a:rPr lang="en-US" sz="2000" dirty="0" smtClean="0">
                <a:latin typeface="Times New Roman" pitchFamily="18" charset="0"/>
                <a:cs typeface="Times New Roman" pitchFamily="18" charset="0"/>
              </a:rPr>
              <a:t>Then </a:t>
            </a:r>
            <a:r>
              <a:rPr lang="en-US" sz="2000" dirty="0">
                <a:latin typeface="Times New Roman" pitchFamily="18" charset="0"/>
                <a:cs typeface="Times New Roman" pitchFamily="18" charset="0"/>
              </a:rPr>
              <a:t>a 128-bit length value is appended to the message, which contains the length of the original message (before the padding</a:t>
            </a:r>
            <a:r>
              <a:rPr lang="en-US" sz="2000" dirty="0" smtClean="0">
                <a:latin typeface="Times New Roman" pitchFamily="18" charset="0"/>
                <a:cs typeface="Times New Roman" pitchFamily="18" charset="0"/>
              </a:rPr>
              <a:t>).</a:t>
            </a:r>
          </a:p>
          <a:p>
            <a:pPr marL="477838" lvl="8" indent="-457200" algn="just" rtl="0">
              <a:lnSpc>
                <a:spcPct val="150000"/>
              </a:lnSpc>
              <a:buFont typeface="+mj-lt"/>
              <a:buAutoNum type="arabicPeriod"/>
            </a:pPr>
            <a:r>
              <a:rPr lang="en-US" sz="2000" dirty="0">
                <a:latin typeface="Times New Roman" pitchFamily="18" charset="0"/>
                <a:cs typeface="Times New Roman" pitchFamily="18" charset="0"/>
              </a:rPr>
              <a:t>The original length is 24 bits, or a hexadecimal value of 18</a:t>
            </a:r>
            <a:r>
              <a:rPr lang="en-US" sz="2000" dirty="0" smtClean="0">
                <a:latin typeface="Times New Roman" pitchFamily="18" charset="0"/>
                <a:cs typeface="Times New Roman" pitchFamily="18" charset="0"/>
              </a:rPr>
              <a:t>.</a:t>
            </a:r>
          </a:p>
          <a:p>
            <a:pPr marL="477838" lvl="8" indent="-457200" algn="just" rtl="0">
              <a:lnSpc>
                <a:spcPct val="150000"/>
              </a:lnSpc>
              <a:buFont typeface="+mj-lt"/>
              <a:buAutoNum type="arabicPeriod"/>
            </a:pPr>
            <a:r>
              <a:rPr lang="en-US" sz="2000" dirty="0">
                <a:latin typeface="Times New Roman" pitchFamily="18" charset="0"/>
                <a:cs typeface="Times New Roman" pitchFamily="18" charset="0"/>
              </a:rPr>
              <a:t>Putting this all together, the 1024-bit message block, in hexadecimal, is</a:t>
            </a:r>
            <a:r>
              <a:rPr lang="en-US" sz="2000" dirty="0">
                <a:latin typeface="Times New Roman" pitchFamily="18" charset="0"/>
                <a:cs typeface="Times New Roman" pitchFamily="18" charset="0"/>
              </a:rPr>
              <a:t> </a:t>
            </a:r>
            <a:endParaRPr lang="ar-IQ"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941168"/>
            <a:ext cx="8338553"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31831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2"/>
            <a:ext cx="8280919" cy="1200329"/>
          </a:xfrm>
          <a:prstGeom prst="rect">
            <a:avLst/>
          </a:prstGeom>
        </p:spPr>
        <p:txBody>
          <a:bodyPr wrap="square">
            <a:spAutoFit/>
          </a:bodyPr>
          <a:lstStyle/>
          <a:p>
            <a:pPr marL="342900" indent="-342900" algn="l" rtl="0">
              <a:lnSpc>
                <a:spcPct val="150000"/>
              </a:lnSpc>
              <a:buFont typeface="Wingdings" pitchFamily="2" charset="2"/>
              <a:buChar char="Ø"/>
            </a:pPr>
            <a:r>
              <a:rPr lang="en-US" sz="2400" dirty="0">
                <a:latin typeface="Times New Roman" pitchFamily="18" charset="0"/>
                <a:cs typeface="Times New Roman" pitchFamily="18" charset="0"/>
              </a:rPr>
              <a:t>This block is assigned to the words W0, c,W15 of the message schedule, which appears as follows. </a:t>
            </a:r>
            <a:endParaRPr lang="ar-IQ"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814513"/>
            <a:ext cx="7560840" cy="3630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3954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32656"/>
            <a:ext cx="8208912" cy="1938992"/>
          </a:xfrm>
          <a:prstGeom prst="rect">
            <a:avLst/>
          </a:prstGeom>
        </p:spPr>
        <p:txBody>
          <a:bodyPr wrap="square">
            <a:spAutoFit/>
          </a:bodyPr>
          <a:lstStyle/>
          <a:p>
            <a:pPr marL="342900" indent="-342900" algn="l" rtl="0">
              <a:lnSpc>
                <a:spcPct val="150000"/>
              </a:lnSpc>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eight 64-bit variables, </a:t>
            </a:r>
            <a:r>
              <a:rPr lang="en-US" sz="2000" i="1" dirty="0">
                <a:solidFill>
                  <a:srgbClr val="FF0000"/>
                </a:solidFill>
                <a:latin typeface="Times New Roman" pitchFamily="18" charset="0"/>
                <a:cs typeface="Times New Roman" pitchFamily="18" charset="0"/>
              </a:rPr>
              <a:t>a</a:t>
            </a:r>
            <a:r>
              <a:rPr lang="en-US" sz="2000" dirty="0">
                <a:latin typeface="Times New Roman" pitchFamily="18" charset="0"/>
                <a:cs typeface="Times New Roman" pitchFamily="18" charset="0"/>
              </a:rPr>
              <a:t> through </a:t>
            </a:r>
            <a:r>
              <a:rPr lang="en-US" sz="2000" i="1" dirty="0">
                <a:solidFill>
                  <a:srgbClr val="FF0000"/>
                </a:solidFill>
                <a:latin typeface="Times New Roman" pitchFamily="18" charset="0"/>
                <a:cs typeface="Times New Roman" pitchFamily="18" charset="0"/>
              </a:rPr>
              <a:t>h</a:t>
            </a:r>
            <a:r>
              <a:rPr lang="en-US" sz="2000" dirty="0">
                <a:latin typeface="Times New Roman" pitchFamily="18" charset="0"/>
                <a:cs typeface="Times New Roman" pitchFamily="18" charset="0"/>
              </a:rPr>
              <a:t>, are initialized to values H</a:t>
            </a:r>
            <a:r>
              <a:rPr lang="en-US" sz="2000" baseline="-25000" dirty="0">
                <a:latin typeface="Times New Roman" pitchFamily="18" charset="0"/>
                <a:cs typeface="Times New Roman" pitchFamily="18" charset="0"/>
              </a:rPr>
              <a:t>0,0</a:t>
            </a:r>
            <a:r>
              <a:rPr lang="en-US" sz="2000" dirty="0">
                <a:latin typeface="Times New Roman" pitchFamily="18" charset="0"/>
                <a:cs typeface="Times New Roman" pitchFamily="18" charset="0"/>
              </a:rPr>
              <a:t> through H</a:t>
            </a:r>
            <a:r>
              <a:rPr lang="en-US" sz="2000" baseline="-25000" dirty="0">
                <a:latin typeface="Times New Roman" pitchFamily="18" charset="0"/>
                <a:cs typeface="Times New Roman" pitchFamily="18" charset="0"/>
              </a:rPr>
              <a:t>0,7</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342900" indent="-342900" algn="l" rtl="0">
              <a:lnSpc>
                <a:spcPct val="150000"/>
              </a:lnSpc>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following table shows the </a:t>
            </a:r>
            <a:r>
              <a:rPr lang="en-US" sz="2000" dirty="0">
                <a:solidFill>
                  <a:srgbClr val="FF0000"/>
                </a:solidFill>
                <a:latin typeface="Times New Roman" pitchFamily="18" charset="0"/>
                <a:cs typeface="Times New Roman" pitchFamily="18" charset="0"/>
              </a:rPr>
              <a:t>initial values </a:t>
            </a:r>
            <a:r>
              <a:rPr lang="en-US" sz="2000" dirty="0">
                <a:latin typeface="Times New Roman" pitchFamily="18" charset="0"/>
                <a:cs typeface="Times New Roman" pitchFamily="18" charset="0"/>
              </a:rPr>
              <a:t>of these variables and their </a:t>
            </a:r>
            <a:r>
              <a:rPr lang="en-US" sz="2000" dirty="0">
                <a:solidFill>
                  <a:srgbClr val="FF0000"/>
                </a:solidFill>
                <a:latin typeface="Times New Roman" pitchFamily="18" charset="0"/>
                <a:cs typeface="Times New Roman" pitchFamily="18" charset="0"/>
              </a:rPr>
              <a:t>values after each of the first two rounds</a:t>
            </a:r>
            <a:r>
              <a:rPr lang="en-US" sz="2000" dirty="0">
                <a:latin typeface="Times New Roman" pitchFamily="18" charset="0"/>
                <a:cs typeface="Times New Roman" pitchFamily="18" charset="0"/>
              </a:rPr>
              <a:t>.</a:t>
            </a:r>
            <a:endParaRPr lang="ar-IQ"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508250"/>
            <a:ext cx="7796268" cy="351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04166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32656"/>
            <a:ext cx="8136904" cy="1477328"/>
          </a:xfrm>
          <a:prstGeom prst="rect">
            <a:avLst/>
          </a:prstGeom>
        </p:spPr>
        <p:txBody>
          <a:bodyPr wrap="square">
            <a:spAutoFit/>
          </a:bodyPr>
          <a:lstStyle/>
          <a:p>
            <a:pPr marL="342900" indent="-342900" algn="l" rtl="0">
              <a:lnSpc>
                <a:spcPct val="150000"/>
              </a:lnSpc>
              <a:buFont typeface="Wingdings" pitchFamily="2" charset="2"/>
              <a:buChar char="Ø"/>
            </a:pPr>
            <a:r>
              <a:rPr lang="en-US" sz="2000" dirty="0">
                <a:latin typeface="Times New Roman" pitchFamily="18" charset="0"/>
                <a:cs typeface="Times New Roman" pitchFamily="18" charset="0"/>
              </a:rPr>
              <a:t>Note that in each of the rounds, six of the variables are copied directly from variables from the preceding round. </a:t>
            </a:r>
            <a:endParaRPr lang="en-US" sz="2000" dirty="0" smtClean="0">
              <a:latin typeface="Times New Roman" pitchFamily="18" charset="0"/>
              <a:cs typeface="Times New Roman" pitchFamily="18" charset="0"/>
            </a:endParaRPr>
          </a:p>
          <a:p>
            <a:pPr marL="342900" indent="-342900" algn="l" rtl="0">
              <a:lnSpc>
                <a:spcPct val="150000"/>
              </a:lnSpc>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process continues through 80 rounds. </a:t>
            </a:r>
            <a:r>
              <a:rPr lang="en-US" sz="2000" dirty="0">
                <a:latin typeface="Times New Roman" pitchFamily="18" charset="0"/>
                <a:cs typeface="Times New Roman" pitchFamily="18" charset="0"/>
              </a:rPr>
              <a:t>The output of the final round is</a:t>
            </a:r>
            <a:endParaRPr lang="ar-IQ"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64" y="1988840"/>
            <a:ext cx="792088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564" y="2924944"/>
            <a:ext cx="7920880" cy="3460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53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332656"/>
            <a:ext cx="8064897"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268" y="2060848"/>
            <a:ext cx="805218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267" y="4365104"/>
            <a:ext cx="8052189"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772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332656"/>
            <a:ext cx="8064896" cy="4616648"/>
          </a:xfrm>
          <a:prstGeom prst="rect">
            <a:avLst/>
          </a:prstGeom>
        </p:spPr>
        <p:txBody>
          <a:bodyPr wrap="square">
            <a:spAutoFit/>
          </a:bodyPr>
          <a:lstStyle/>
          <a:p>
            <a:pPr marL="342900" indent="-342900" algn="just" rtl="0">
              <a:lnSpc>
                <a:spcPct val="150000"/>
              </a:lnSpc>
              <a:buFont typeface="Wingdings" pitchFamily="2" charset="2"/>
              <a:buChar char="Ø"/>
            </a:pPr>
            <a:r>
              <a:rPr lang="en-US" sz="2800" dirty="0">
                <a:latin typeface="Times New Roman" pitchFamily="18" charset="0"/>
                <a:cs typeface="Times New Roman" pitchFamily="18" charset="0"/>
              </a:rPr>
              <a:t>The kind of hash function needed for security applications is referred to as a </a:t>
            </a:r>
            <a:r>
              <a:rPr lang="en-US" sz="2800" b="1" dirty="0">
                <a:solidFill>
                  <a:srgbClr val="FF0000"/>
                </a:solidFill>
                <a:latin typeface="Times New Roman" pitchFamily="18" charset="0"/>
                <a:cs typeface="Times New Roman" pitchFamily="18" charset="0"/>
              </a:rPr>
              <a:t>cryptographic hash function</a:t>
            </a:r>
            <a:r>
              <a:rPr lang="en-US" sz="2800" dirty="0">
                <a:solidFill>
                  <a:srgbClr val="FF0000"/>
                </a:solidFill>
                <a:latin typeface="Times New Roman" pitchFamily="18" charset="0"/>
                <a:cs typeface="Times New Roman" pitchFamily="18" charset="0"/>
              </a:rPr>
              <a:t>.</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marL="342900" indent="-342900" algn="just" rtl="0">
              <a:lnSpc>
                <a:spcPct val="150000"/>
              </a:lnSpc>
              <a:buFont typeface="Wingdings" pitchFamily="2" charset="2"/>
              <a:buChar char="Ø"/>
            </a:pPr>
            <a:r>
              <a:rPr lang="en-US" sz="2800" dirty="0" smtClean="0">
                <a:latin typeface="Times New Roman" pitchFamily="18" charset="0"/>
                <a:cs typeface="Times New Roman" pitchFamily="18" charset="0"/>
              </a:rPr>
              <a:t>A </a:t>
            </a:r>
            <a:r>
              <a:rPr lang="en-US" sz="2800" dirty="0">
                <a:latin typeface="Times New Roman" pitchFamily="18" charset="0"/>
                <a:cs typeface="Times New Roman" pitchFamily="18" charset="0"/>
              </a:rPr>
              <a:t>cryptographic hash function is an algorithm for which it is </a:t>
            </a:r>
            <a:r>
              <a:rPr lang="en-US" sz="2800" dirty="0">
                <a:solidFill>
                  <a:srgbClr val="FF0000"/>
                </a:solidFill>
                <a:latin typeface="Times New Roman" pitchFamily="18" charset="0"/>
                <a:cs typeface="Times New Roman" pitchFamily="18" charset="0"/>
              </a:rPr>
              <a:t>computationally infeasible </a:t>
            </a:r>
            <a:endParaRPr lang="en-US" sz="2800" dirty="0" smtClean="0">
              <a:solidFill>
                <a:srgbClr val="FF0000"/>
              </a:solidFill>
              <a:latin typeface="Times New Roman" pitchFamily="18" charset="0"/>
              <a:cs typeface="Times New Roman" pitchFamily="18" charset="0"/>
            </a:endParaRPr>
          </a:p>
          <a:p>
            <a:pPr marL="342900" indent="-342900" algn="just" rtl="0">
              <a:lnSpc>
                <a:spcPct val="150000"/>
              </a:lnSpc>
              <a:buFont typeface="Wingdings" pitchFamily="2" charset="2"/>
              <a:buChar char="Ø"/>
            </a:pPr>
            <a:r>
              <a:rPr lang="en-US" sz="2800" dirty="0" smtClean="0">
                <a:latin typeface="Times New Roman" pitchFamily="18" charset="0"/>
                <a:cs typeface="Times New Roman" pitchFamily="18" charset="0"/>
              </a:rPr>
              <a:t>Hash </a:t>
            </a:r>
            <a:r>
              <a:rPr lang="en-US" sz="2800" dirty="0">
                <a:latin typeface="Times New Roman" pitchFamily="18" charset="0"/>
                <a:cs typeface="Times New Roman" pitchFamily="18" charset="0"/>
              </a:rPr>
              <a:t>functions are often used to determine </a:t>
            </a:r>
            <a:r>
              <a:rPr lang="en-US" sz="2800" dirty="0">
                <a:solidFill>
                  <a:srgbClr val="FF0000"/>
                </a:solidFill>
                <a:latin typeface="Times New Roman" pitchFamily="18" charset="0"/>
                <a:cs typeface="Times New Roman" pitchFamily="18" charset="0"/>
              </a:rPr>
              <a:t>whether or not data has changed.</a:t>
            </a:r>
            <a:endParaRPr lang="ar-IQ"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511746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620688"/>
            <a:ext cx="7560840" cy="2862322"/>
          </a:xfrm>
          <a:prstGeom prst="rect">
            <a:avLst/>
          </a:prstGeom>
        </p:spPr>
        <p:txBody>
          <a:bodyPr wrap="square">
            <a:spAutoFit/>
          </a:bodyPr>
          <a:lstStyle/>
          <a:p>
            <a:pPr algn="l" rtl="0">
              <a:lnSpc>
                <a:spcPct val="150000"/>
              </a:lnSpc>
            </a:pPr>
            <a:r>
              <a:rPr lang="en-US" sz="2400" dirty="0" smtClean="0">
                <a:latin typeface="Times New Roman" pitchFamily="18" charset="0"/>
                <a:cs typeface="Times New Roman" pitchFamily="18" charset="0"/>
              </a:rPr>
              <a:t>Problem: State </a:t>
            </a:r>
            <a:r>
              <a:rPr lang="en-US" sz="2400" dirty="0">
                <a:latin typeface="Times New Roman" pitchFamily="18" charset="0"/>
                <a:cs typeface="Times New Roman" pitchFamily="18" charset="0"/>
              </a:rPr>
              <a:t>the value of the padding field in SHA-512 if the length of the message is </a:t>
            </a:r>
            <a:endParaRPr lang="en-US" sz="2400" dirty="0" smtClean="0">
              <a:latin typeface="Times New Roman" pitchFamily="18" charset="0"/>
              <a:cs typeface="Times New Roman" pitchFamily="18" charset="0"/>
            </a:endParaRPr>
          </a:p>
          <a:p>
            <a:pPr marL="457200" indent="-457200" algn="l" rtl="0">
              <a:lnSpc>
                <a:spcPct val="150000"/>
              </a:lnSpc>
              <a:buAutoNum type="alphaLcPeriod"/>
            </a:pPr>
            <a:r>
              <a:rPr lang="en-US" sz="2400" dirty="0" smtClean="0">
                <a:latin typeface="Times New Roman" pitchFamily="18" charset="0"/>
                <a:cs typeface="Times New Roman" pitchFamily="18" charset="0"/>
              </a:rPr>
              <a:t>1919 </a:t>
            </a:r>
            <a:r>
              <a:rPr lang="en-US" sz="2400" dirty="0">
                <a:latin typeface="Times New Roman" pitchFamily="18" charset="0"/>
                <a:cs typeface="Times New Roman" pitchFamily="18" charset="0"/>
              </a:rPr>
              <a:t>bits </a:t>
            </a:r>
            <a:endParaRPr lang="en-US" sz="2400" dirty="0" smtClean="0">
              <a:latin typeface="Times New Roman" pitchFamily="18" charset="0"/>
              <a:cs typeface="Times New Roman" pitchFamily="18" charset="0"/>
            </a:endParaRPr>
          </a:p>
          <a:p>
            <a:pPr marL="457200" indent="-457200" algn="l" rtl="0">
              <a:lnSpc>
                <a:spcPct val="150000"/>
              </a:lnSpc>
              <a:buAutoNum type="alphaLcPeriod"/>
            </a:pPr>
            <a:r>
              <a:rPr lang="en-US" sz="2400" dirty="0" smtClean="0">
                <a:latin typeface="Times New Roman" pitchFamily="18" charset="0"/>
                <a:cs typeface="Times New Roman" pitchFamily="18" charset="0"/>
              </a:rPr>
              <a:t>1920 </a:t>
            </a:r>
            <a:r>
              <a:rPr lang="en-US" sz="2400" dirty="0">
                <a:latin typeface="Times New Roman" pitchFamily="18" charset="0"/>
                <a:cs typeface="Times New Roman" pitchFamily="18" charset="0"/>
              </a:rPr>
              <a:t>bits </a:t>
            </a:r>
            <a:endParaRPr lang="en-US" sz="2400" dirty="0" smtClean="0">
              <a:latin typeface="Times New Roman" pitchFamily="18" charset="0"/>
              <a:cs typeface="Times New Roman" pitchFamily="18" charset="0"/>
            </a:endParaRPr>
          </a:p>
          <a:p>
            <a:pPr marL="457200" indent="-457200" algn="l" rtl="0">
              <a:lnSpc>
                <a:spcPct val="150000"/>
              </a:lnSpc>
              <a:buAutoNum type="alphaLcPeriod"/>
            </a:pPr>
            <a:r>
              <a:rPr lang="en-US" sz="2400" dirty="0" smtClean="0">
                <a:latin typeface="Times New Roman" pitchFamily="18" charset="0"/>
                <a:cs typeface="Times New Roman" pitchFamily="18" charset="0"/>
              </a:rPr>
              <a:t>1921 </a:t>
            </a:r>
            <a:r>
              <a:rPr lang="en-US" sz="2400" dirty="0">
                <a:latin typeface="Times New Roman" pitchFamily="18" charset="0"/>
                <a:cs typeface="Times New Roman" pitchFamily="18" charset="0"/>
              </a:rPr>
              <a:t>bits</a:t>
            </a:r>
            <a:endParaRPr lang="ar-IQ" sz="2400" dirty="0">
              <a:latin typeface="Times New Roman" pitchFamily="18" charset="0"/>
              <a:cs typeface="Times New Roman" pitchFamily="18" charset="0"/>
            </a:endParaRPr>
          </a:p>
        </p:txBody>
      </p:sp>
    </p:spTree>
    <p:extLst>
      <p:ext uri="{BB962C8B-B14F-4D97-AF65-F5344CB8AC3E}">
        <p14:creationId xmlns:p14="http://schemas.microsoft.com/office/powerpoint/2010/main" val="2704308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620688"/>
            <a:ext cx="7632848" cy="5078313"/>
          </a:xfrm>
          <a:prstGeom prst="rect">
            <a:avLst/>
          </a:prstGeom>
        </p:spPr>
        <p:txBody>
          <a:bodyPr wrap="square">
            <a:spAutoFit/>
          </a:bodyPr>
          <a:lstStyle/>
          <a:p>
            <a:pPr algn="l" rtl="0">
              <a:lnSpc>
                <a:spcPct val="150000"/>
              </a:lnSpc>
            </a:pPr>
            <a:r>
              <a:rPr lang="en-US" sz="2400" b="1" dirty="0" smtClean="0">
                <a:latin typeface="Times New Roman" pitchFamily="18" charset="0"/>
                <a:cs typeface="Times New Roman" pitchFamily="18" charset="0"/>
              </a:rPr>
              <a:t>Problem:</a:t>
            </a:r>
            <a:r>
              <a:rPr lang="en-US" sz="2400" dirty="0" smtClean="0">
                <a:latin typeface="Times New Roman" pitchFamily="18" charset="0"/>
                <a:cs typeface="Times New Roman" pitchFamily="18" charset="0"/>
              </a:rPr>
              <a:t> State </a:t>
            </a:r>
            <a:r>
              <a:rPr lang="en-US" sz="2400" dirty="0">
                <a:latin typeface="Times New Roman" pitchFamily="18" charset="0"/>
                <a:cs typeface="Times New Roman" pitchFamily="18" charset="0"/>
              </a:rPr>
              <a:t>the value of the padding field in SHA-512 if the length of the message is </a:t>
            </a:r>
            <a:endParaRPr lang="en-US" sz="2400" dirty="0" smtClean="0">
              <a:latin typeface="Times New Roman" pitchFamily="18" charset="0"/>
              <a:cs typeface="Times New Roman" pitchFamily="18" charset="0"/>
            </a:endParaRPr>
          </a:p>
          <a:p>
            <a:pPr marL="457200" indent="-457200" algn="l" rtl="0">
              <a:lnSpc>
                <a:spcPct val="150000"/>
              </a:lnSpc>
              <a:buAutoNum type="alphaLcPeriod"/>
            </a:pPr>
            <a:r>
              <a:rPr lang="en-US" sz="2400" dirty="0" smtClean="0">
                <a:latin typeface="Times New Roman" pitchFamily="18" charset="0"/>
                <a:cs typeface="Times New Roman" pitchFamily="18" charset="0"/>
              </a:rPr>
              <a:t>1919 </a:t>
            </a:r>
            <a:r>
              <a:rPr lang="en-US" sz="2400" dirty="0">
                <a:latin typeface="Times New Roman" pitchFamily="18" charset="0"/>
                <a:cs typeface="Times New Roman" pitchFamily="18" charset="0"/>
              </a:rPr>
              <a:t>bits </a:t>
            </a:r>
            <a:endParaRPr lang="en-US" sz="2400" dirty="0" smtClean="0">
              <a:latin typeface="Times New Roman" pitchFamily="18" charset="0"/>
              <a:cs typeface="Times New Roman" pitchFamily="18" charset="0"/>
            </a:endParaRPr>
          </a:p>
          <a:p>
            <a:pPr marL="457200" indent="-457200" algn="l" rtl="0">
              <a:lnSpc>
                <a:spcPct val="150000"/>
              </a:lnSpc>
              <a:buAutoNum type="alphaLcPeriod"/>
            </a:pPr>
            <a:r>
              <a:rPr lang="en-US" sz="2400" dirty="0" smtClean="0">
                <a:latin typeface="Times New Roman" pitchFamily="18" charset="0"/>
                <a:cs typeface="Times New Roman" pitchFamily="18" charset="0"/>
              </a:rPr>
              <a:t>1920 </a:t>
            </a:r>
            <a:r>
              <a:rPr lang="en-US" sz="2400" dirty="0">
                <a:latin typeface="Times New Roman" pitchFamily="18" charset="0"/>
                <a:cs typeface="Times New Roman" pitchFamily="18" charset="0"/>
              </a:rPr>
              <a:t>bits </a:t>
            </a:r>
            <a:endParaRPr lang="en-US" sz="2400" dirty="0" smtClean="0">
              <a:latin typeface="Times New Roman" pitchFamily="18" charset="0"/>
              <a:cs typeface="Times New Roman" pitchFamily="18" charset="0"/>
            </a:endParaRPr>
          </a:p>
          <a:p>
            <a:pPr marL="457200" indent="-457200" algn="l" rtl="0">
              <a:lnSpc>
                <a:spcPct val="150000"/>
              </a:lnSpc>
              <a:buAutoNum type="alphaLcPeriod"/>
            </a:pPr>
            <a:r>
              <a:rPr lang="en-US" sz="2400" dirty="0" smtClean="0">
                <a:latin typeface="Times New Roman" pitchFamily="18" charset="0"/>
                <a:cs typeface="Times New Roman" pitchFamily="18" charset="0"/>
              </a:rPr>
              <a:t>1921 bits</a:t>
            </a:r>
            <a:endParaRPr lang="en-US" sz="2400" dirty="0">
              <a:latin typeface="Times New Roman" pitchFamily="18" charset="0"/>
              <a:cs typeface="Times New Roman" pitchFamily="18" charset="0"/>
            </a:endParaRPr>
          </a:p>
          <a:p>
            <a:pPr algn="l" rtl="0">
              <a:lnSpc>
                <a:spcPct val="150000"/>
              </a:lnSpc>
            </a:pPr>
            <a:r>
              <a:rPr lang="en-US" sz="2400" b="1" dirty="0" smtClean="0">
                <a:latin typeface="Times New Roman" pitchFamily="18" charset="0"/>
                <a:cs typeface="Times New Roman" pitchFamily="18" charset="0"/>
              </a:rPr>
              <a:t>Answer:</a:t>
            </a:r>
          </a:p>
          <a:p>
            <a:pPr marL="457200" indent="-457200" algn="l" rtl="0">
              <a:lnSpc>
                <a:spcPct val="150000"/>
              </a:lnSpc>
              <a:buAutoNum type="alphaLcPeriod"/>
            </a:pPr>
            <a:r>
              <a:rPr lang="en-US" sz="2400" dirty="0" smtClean="0">
                <a:latin typeface="Times New Roman" pitchFamily="18" charset="0"/>
                <a:cs typeface="Times New Roman" pitchFamily="18" charset="0"/>
              </a:rPr>
              <a:t>(1919-1024) = 895 </a:t>
            </a:r>
            <a:r>
              <a:rPr lang="en-US" sz="2400" dirty="0" smtClean="0">
                <a:latin typeface="Times New Roman" pitchFamily="18" charset="0"/>
                <a:cs typeface="Times New Roman" pitchFamily="18" charset="0"/>
                <a:sym typeface="Wingdings" pitchFamily="2" charset="2"/>
              </a:rPr>
              <a:t> padding 1 bit</a:t>
            </a:r>
          </a:p>
          <a:p>
            <a:pPr marL="457200" indent="-457200" algn="l" rtl="0">
              <a:lnSpc>
                <a:spcPct val="150000"/>
              </a:lnSpc>
              <a:buAutoNum type="alphaLcPeriod"/>
            </a:pPr>
            <a:r>
              <a:rPr lang="en-US" sz="2400" dirty="0" smtClean="0">
                <a:latin typeface="Times New Roman" pitchFamily="18" charset="0"/>
                <a:cs typeface="Times New Roman" pitchFamily="18" charset="0"/>
                <a:sym typeface="Wingdings" pitchFamily="2" charset="2"/>
              </a:rPr>
              <a:t>(1920-1024) = 896  padding 1024 bit</a:t>
            </a:r>
          </a:p>
          <a:p>
            <a:pPr marL="457200" indent="-457200" algn="l" rtl="0">
              <a:lnSpc>
                <a:spcPct val="150000"/>
              </a:lnSpc>
              <a:buAutoNum type="alphaLcPeriod"/>
            </a:pPr>
            <a:r>
              <a:rPr lang="en-US" sz="2400" dirty="0" smtClean="0">
                <a:latin typeface="Times New Roman" pitchFamily="18" charset="0"/>
                <a:cs typeface="Times New Roman" pitchFamily="18" charset="0"/>
                <a:sym typeface="Wingdings" pitchFamily="2" charset="2"/>
              </a:rPr>
              <a:t>(1921-1024) = 897  padding 1023 bit</a:t>
            </a:r>
            <a:endParaRPr lang="ar-IQ" sz="2400" dirty="0">
              <a:latin typeface="Times New Roman" pitchFamily="18" charset="0"/>
              <a:cs typeface="Times New Roman" pitchFamily="18" charset="0"/>
            </a:endParaRPr>
          </a:p>
        </p:txBody>
      </p:sp>
      <p:sp>
        <p:nvSpPr>
          <p:cNvPr id="3" name="Rectangle 2"/>
          <p:cNvSpPr/>
          <p:nvPr/>
        </p:nvSpPr>
        <p:spPr>
          <a:xfrm>
            <a:off x="827584" y="3933056"/>
            <a:ext cx="7632848" cy="2319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a:p>
        </p:txBody>
      </p:sp>
    </p:spTree>
    <p:extLst>
      <p:ext uri="{BB962C8B-B14F-4D97-AF65-F5344CB8AC3E}">
        <p14:creationId xmlns:p14="http://schemas.microsoft.com/office/powerpoint/2010/main" val="308868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466725"/>
            <a:ext cx="6591300" cy="592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8133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8884"/>
            <a:ext cx="7848872" cy="523220"/>
          </a:xfrm>
          <a:prstGeom prst="rect">
            <a:avLst/>
          </a:prstGeom>
        </p:spPr>
        <p:txBody>
          <a:bodyPr wrap="square">
            <a:spAutoFit/>
          </a:bodyPr>
          <a:lstStyle/>
          <a:p>
            <a:pPr algn="l" rtl="0"/>
            <a:r>
              <a:rPr lang="en-US" sz="2800" b="1" dirty="0" smtClean="0">
                <a:latin typeface="Times New Roman" pitchFamily="18" charset="0"/>
                <a:cs typeface="Times New Roman" pitchFamily="18" charset="0"/>
              </a:rPr>
              <a:t>Applications of Cryptographic Hash Functions</a:t>
            </a:r>
            <a:endParaRPr lang="ar-IQ" sz="2800" b="1" dirty="0">
              <a:latin typeface="Times New Roman" pitchFamily="18" charset="0"/>
              <a:cs typeface="Times New Roman" pitchFamily="18" charset="0"/>
            </a:endParaRPr>
          </a:p>
        </p:txBody>
      </p:sp>
      <p:sp>
        <p:nvSpPr>
          <p:cNvPr id="3" name="Rectangle 2"/>
          <p:cNvSpPr/>
          <p:nvPr/>
        </p:nvSpPr>
        <p:spPr>
          <a:xfrm>
            <a:off x="599001" y="927884"/>
            <a:ext cx="7848872" cy="5539978"/>
          </a:xfrm>
          <a:prstGeom prst="rect">
            <a:avLst/>
          </a:prstGeom>
        </p:spPr>
        <p:txBody>
          <a:bodyPr wrap="square">
            <a:spAutoFit/>
          </a:bodyPr>
          <a:lstStyle/>
          <a:p>
            <a:pPr marL="342900" indent="-342900" algn="just" rtl="0">
              <a:lnSpc>
                <a:spcPct val="150000"/>
              </a:lnSpc>
              <a:buFont typeface="Wingdings" pitchFamily="2" charset="2"/>
              <a:buChar char="Ø"/>
            </a:pPr>
            <a:r>
              <a:rPr lang="en-US" sz="2400" dirty="0">
                <a:latin typeface="Times New Roman" pitchFamily="18" charset="0"/>
                <a:cs typeface="Times New Roman" pitchFamily="18" charset="0"/>
              </a:rPr>
              <a:t>Perhaps the most versatile cryptographic algorithm is the cryptographic hash function. </a:t>
            </a:r>
            <a:endParaRPr lang="en-US" sz="2400" dirty="0" smtClean="0">
              <a:latin typeface="Times New Roman" pitchFamily="18" charset="0"/>
              <a:cs typeface="Times New Roman" pitchFamily="18" charset="0"/>
            </a:endParaRPr>
          </a:p>
          <a:p>
            <a:pPr marL="342900" indent="-342900" algn="just" rtl="0">
              <a:lnSpc>
                <a:spcPct val="150000"/>
              </a:lnSpc>
              <a:buFont typeface="Wingdings" pitchFamily="2" charset="2"/>
              <a:buChar char="Ø"/>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used in a wide variety of security applications and Internet protocols. </a:t>
            </a:r>
            <a:r>
              <a:rPr lang="en-US" sz="2400" dirty="0" smtClean="0">
                <a:latin typeface="Times New Roman" pitchFamily="18" charset="0"/>
                <a:cs typeface="Times New Roman" pitchFamily="18" charset="0"/>
              </a:rPr>
              <a:t>Such as:</a:t>
            </a:r>
          </a:p>
          <a:p>
            <a:pPr marL="800100" lvl="1" indent="-342900" algn="just" rtl="0">
              <a:lnSpc>
                <a:spcPct val="150000"/>
              </a:lnSpc>
              <a:buFont typeface="Wingdings" pitchFamily="2" charset="2"/>
              <a:buChar char="v"/>
            </a:pPr>
            <a:r>
              <a:rPr lang="en-US" sz="2000" b="1" dirty="0" smtClean="0">
                <a:latin typeface="Times New Roman" pitchFamily="18" charset="0"/>
                <a:cs typeface="Times New Roman" pitchFamily="18" charset="0"/>
              </a:rPr>
              <a:t>Message Authentication</a:t>
            </a:r>
          </a:p>
          <a:p>
            <a:pPr marL="800100" lvl="1" indent="-342900" algn="just" rtl="0">
              <a:lnSpc>
                <a:spcPct val="150000"/>
              </a:lnSpc>
              <a:buFont typeface="Wingdings" pitchFamily="2" charset="2"/>
              <a:buChar char="v"/>
            </a:pPr>
            <a:r>
              <a:rPr lang="en-US" sz="2000" b="1" dirty="0" smtClean="0">
                <a:latin typeface="Times New Roman" pitchFamily="18" charset="0"/>
                <a:cs typeface="Times New Roman" pitchFamily="18" charset="0"/>
              </a:rPr>
              <a:t>Digital Signatures </a:t>
            </a:r>
          </a:p>
          <a:p>
            <a:pPr marL="800100" lvl="1" indent="-342900" algn="just" rtl="0">
              <a:lnSpc>
                <a:spcPct val="150000"/>
              </a:lnSpc>
              <a:buFont typeface="Wingdings" pitchFamily="2" charset="2"/>
              <a:buChar char="v"/>
            </a:pPr>
            <a:r>
              <a:rPr lang="en-US" sz="2000" b="1" dirty="0" smtClean="0">
                <a:latin typeface="Times New Roman" pitchFamily="18" charset="0"/>
                <a:cs typeface="Times New Roman" pitchFamily="18" charset="0"/>
              </a:rPr>
              <a:t>Other Applications</a:t>
            </a:r>
            <a:r>
              <a:rPr lang="en-US" sz="2000" dirty="0" smtClean="0">
                <a:latin typeface="Times New Roman" pitchFamily="18" charset="0"/>
                <a:cs typeface="Times New Roman" pitchFamily="18" charset="0"/>
              </a:rPr>
              <a:t>: </a:t>
            </a:r>
          </a:p>
          <a:p>
            <a:pPr marL="1257300" lvl="2" indent="-342900" algn="just" rtl="0">
              <a:lnSpc>
                <a:spcPct val="150000"/>
              </a:lnSpc>
              <a:buFont typeface="Courier New" pitchFamily="49" charset="0"/>
              <a:buChar char="o"/>
            </a:pPr>
            <a:r>
              <a:rPr lang="en-US" sz="2000" dirty="0" smtClean="0">
                <a:latin typeface="Times New Roman" pitchFamily="18" charset="0"/>
                <a:cs typeface="Times New Roman" pitchFamily="18" charset="0"/>
              </a:rPr>
              <a:t>to create a </a:t>
            </a:r>
            <a:r>
              <a:rPr lang="en-US" sz="2000" b="1" dirty="0" smtClean="0">
                <a:latin typeface="Times New Roman" pitchFamily="18" charset="0"/>
                <a:cs typeface="Times New Roman" pitchFamily="18" charset="0"/>
              </a:rPr>
              <a:t>one-way password file</a:t>
            </a:r>
            <a:r>
              <a:rPr lang="en-US" sz="2000" dirty="0" smtClean="0">
                <a:latin typeface="Times New Roman" pitchFamily="18" charset="0"/>
                <a:cs typeface="Times New Roman" pitchFamily="18" charset="0"/>
              </a:rPr>
              <a:t>,</a:t>
            </a:r>
          </a:p>
          <a:p>
            <a:pPr marL="1257300" lvl="2" indent="-342900" algn="just" rtl="0">
              <a:lnSpc>
                <a:spcPct val="150000"/>
              </a:lnSpc>
              <a:buFont typeface="Courier New" pitchFamily="49" charset="0"/>
              <a:buChar char="o"/>
            </a:pPr>
            <a:r>
              <a:rPr lang="en-US" sz="2000" b="1" dirty="0" smtClean="0">
                <a:latin typeface="Times New Roman" pitchFamily="18" charset="0"/>
                <a:cs typeface="Times New Roman" pitchFamily="18" charset="0"/>
              </a:rPr>
              <a:t>intrusion detection </a:t>
            </a:r>
            <a:r>
              <a:rPr lang="en-US" sz="2000" dirty="0" smtClean="0">
                <a:latin typeface="Times New Roman" pitchFamily="18" charset="0"/>
                <a:cs typeface="Times New Roman" pitchFamily="18" charset="0"/>
              </a:rPr>
              <a:t>and </a:t>
            </a:r>
            <a:r>
              <a:rPr lang="en-US" sz="2000" b="1" dirty="0" smtClean="0">
                <a:latin typeface="Times New Roman" pitchFamily="18" charset="0"/>
                <a:cs typeface="Times New Roman" pitchFamily="18" charset="0"/>
              </a:rPr>
              <a:t>virus detection </a:t>
            </a:r>
          </a:p>
          <a:p>
            <a:pPr marL="1257300" lvl="2" indent="-342900" algn="just" rtl="0">
              <a:lnSpc>
                <a:spcPct val="150000"/>
              </a:lnSpc>
              <a:buFont typeface="Courier New" pitchFamily="49" charset="0"/>
              <a:buChar char="o"/>
            </a:pPr>
            <a:r>
              <a:rPr lang="en-US" sz="2000" dirty="0" smtClean="0">
                <a:latin typeface="Times New Roman" pitchFamily="18" charset="0"/>
                <a:cs typeface="Times New Roman" pitchFamily="18" charset="0"/>
              </a:rPr>
              <a:t>to construct a </a:t>
            </a:r>
            <a:r>
              <a:rPr lang="en-US" sz="2000" b="1" dirty="0" smtClean="0">
                <a:latin typeface="Times New Roman" pitchFamily="18" charset="0"/>
                <a:cs typeface="Times New Roman" pitchFamily="18" charset="0"/>
              </a:rPr>
              <a:t>pseudorandom function (PRF) </a:t>
            </a:r>
            <a:r>
              <a:rPr lang="en-US" sz="2000" dirty="0" smtClean="0">
                <a:latin typeface="Times New Roman" pitchFamily="18" charset="0"/>
                <a:cs typeface="Times New Roman" pitchFamily="18" charset="0"/>
              </a:rPr>
              <a:t>or a </a:t>
            </a:r>
            <a:r>
              <a:rPr lang="en-US" sz="2000" b="1" dirty="0" smtClean="0">
                <a:latin typeface="Times New Roman" pitchFamily="18" charset="0"/>
                <a:cs typeface="Times New Roman" pitchFamily="18" charset="0"/>
              </a:rPr>
              <a:t>pseudorandom number generator (PRNG)</a:t>
            </a:r>
            <a:endParaRPr lang="ar-IQ"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508971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2804" y="121600"/>
            <a:ext cx="3845348" cy="523220"/>
          </a:xfrm>
          <a:prstGeom prst="rect">
            <a:avLst/>
          </a:prstGeom>
        </p:spPr>
        <p:txBody>
          <a:bodyPr wrap="none">
            <a:spAutoFit/>
          </a:bodyPr>
          <a:lstStyle/>
          <a:p>
            <a:r>
              <a:rPr lang="en-US" sz="2800" b="1" dirty="0" smtClean="0">
                <a:latin typeface="Times New Roman" pitchFamily="18" charset="0"/>
                <a:cs typeface="Times New Roman" pitchFamily="18" charset="0"/>
              </a:rPr>
              <a:t>Message Authentication</a:t>
            </a:r>
            <a:endParaRPr lang="ar-IQ" sz="2800" b="1" dirty="0">
              <a:latin typeface="Times New Roman" pitchFamily="18" charset="0"/>
              <a:cs typeface="Times New Roman" pitchFamily="18" charset="0"/>
            </a:endParaRPr>
          </a:p>
        </p:txBody>
      </p:sp>
      <p:sp>
        <p:nvSpPr>
          <p:cNvPr id="3" name="Rectangle 2"/>
          <p:cNvSpPr/>
          <p:nvPr/>
        </p:nvSpPr>
        <p:spPr>
          <a:xfrm>
            <a:off x="359607" y="908719"/>
            <a:ext cx="8424936" cy="4524315"/>
          </a:xfrm>
          <a:prstGeom prst="rect">
            <a:avLst/>
          </a:prstGeom>
        </p:spPr>
        <p:txBody>
          <a:bodyPr wrap="square">
            <a:spAutoFit/>
          </a:bodyPr>
          <a:lstStyle/>
          <a:p>
            <a:pPr marL="342900" indent="-342900" algn="l" rtl="0">
              <a:lnSpc>
                <a:spcPct val="150000"/>
              </a:lnSpc>
              <a:buFont typeface="Wingdings" pitchFamily="2" charset="2"/>
              <a:buChar char="Ø"/>
            </a:pPr>
            <a:r>
              <a:rPr lang="en-US" sz="2400" dirty="0" smtClean="0">
                <a:latin typeface="Times New Roman" pitchFamily="18" charset="0"/>
                <a:cs typeface="Times New Roman" pitchFamily="18" charset="0"/>
              </a:rPr>
              <a:t>Message authentication is a mechanism or service used to verify the integrity of a message. </a:t>
            </a:r>
          </a:p>
          <a:p>
            <a:pPr marL="342900" indent="-342900" algn="l" rtl="0">
              <a:lnSpc>
                <a:spcPct val="150000"/>
              </a:lnSpc>
              <a:buFont typeface="Wingdings" pitchFamily="2" charset="2"/>
              <a:buChar char="Ø"/>
            </a:pPr>
            <a:r>
              <a:rPr lang="en-US" sz="2400" dirty="0" smtClean="0">
                <a:latin typeface="Times New Roman" pitchFamily="18" charset="0"/>
                <a:cs typeface="Times New Roman" pitchFamily="18" charset="0"/>
              </a:rPr>
              <a:t>Message authentication assures that data received are exactly as sent (i.e., no modification, insertion, deletion, or replay). </a:t>
            </a:r>
          </a:p>
          <a:p>
            <a:pPr marL="342900" indent="-342900" algn="l" rtl="0">
              <a:lnSpc>
                <a:spcPct val="150000"/>
              </a:lnSpc>
              <a:buFont typeface="Wingdings" pitchFamily="2" charset="2"/>
              <a:buChar char="Ø"/>
            </a:pPr>
            <a:r>
              <a:rPr lang="en-US" sz="2400" dirty="0" smtClean="0">
                <a:latin typeface="Times New Roman" pitchFamily="18" charset="0"/>
                <a:cs typeface="Times New Roman" pitchFamily="18" charset="0"/>
              </a:rPr>
              <a:t>In many cases, there is a requirement that the authentication mechanism assures that purported identity of the sender is valid. </a:t>
            </a:r>
          </a:p>
          <a:p>
            <a:pPr marL="342900" indent="-342900" algn="l" rtl="0">
              <a:lnSpc>
                <a:spcPct val="150000"/>
              </a:lnSpc>
              <a:buFont typeface="Wingdings" pitchFamily="2" charset="2"/>
              <a:buChar char="Ø"/>
            </a:pPr>
            <a:r>
              <a:rPr lang="en-US" sz="2400" dirty="0" smtClean="0">
                <a:latin typeface="Times New Roman" pitchFamily="18" charset="0"/>
                <a:cs typeface="Times New Roman" pitchFamily="18" charset="0"/>
              </a:rPr>
              <a:t>When a hash function is used to provide message authentication, the hash function value is often referred to as a </a:t>
            </a:r>
            <a:r>
              <a:rPr lang="en-US" sz="2400" b="1" dirty="0" smtClean="0">
                <a:solidFill>
                  <a:srgbClr val="FF0000"/>
                </a:solidFill>
                <a:latin typeface="Times New Roman" pitchFamily="18" charset="0"/>
                <a:cs typeface="Times New Roman" pitchFamily="18" charset="0"/>
              </a:rPr>
              <a:t>message digest</a:t>
            </a:r>
            <a:r>
              <a:rPr lang="en-US" sz="2400" dirty="0" smtClean="0">
                <a:latin typeface="Times New Roman" pitchFamily="18" charset="0"/>
                <a:cs typeface="Times New Roman" pitchFamily="18" charset="0"/>
              </a:rPr>
              <a:t>. </a:t>
            </a:r>
            <a:endParaRPr lang="ar-IQ" sz="2400" dirty="0">
              <a:latin typeface="Times New Roman" pitchFamily="18" charset="0"/>
              <a:cs typeface="Times New Roman" pitchFamily="18" charset="0"/>
            </a:endParaRPr>
          </a:p>
        </p:txBody>
      </p:sp>
    </p:spTree>
    <p:extLst>
      <p:ext uri="{BB962C8B-B14F-4D97-AF65-F5344CB8AC3E}">
        <p14:creationId xmlns:p14="http://schemas.microsoft.com/office/powerpoint/2010/main" val="3233873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404664"/>
            <a:ext cx="7920880" cy="5011949"/>
          </a:xfrm>
          <a:prstGeom prst="rect">
            <a:avLst/>
          </a:prstGeom>
        </p:spPr>
        <p:txBody>
          <a:bodyPr wrap="square">
            <a:spAutoFit/>
          </a:bodyPr>
          <a:lstStyle/>
          <a:p>
            <a:pPr marL="342900" indent="-342900" algn="l" rtl="0">
              <a:lnSpc>
                <a:spcPct val="150000"/>
              </a:lnSpc>
              <a:buFont typeface="Wingdings" pitchFamily="2" charset="2"/>
              <a:buChar char="q"/>
            </a:pP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use </a:t>
            </a:r>
            <a:r>
              <a:rPr lang="en-US" sz="2400" dirty="0">
                <a:latin typeface="Times New Roman" pitchFamily="18" charset="0"/>
                <a:cs typeface="Times New Roman" pitchFamily="18" charset="0"/>
              </a:rPr>
              <a:t>of a hash function for message authentication is as </a:t>
            </a:r>
            <a:r>
              <a:rPr lang="en-US" sz="2400" dirty="0" smtClean="0">
                <a:latin typeface="Times New Roman" pitchFamily="18" charset="0"/>
                <a:cs typeface="Times New Roman" pitchFamily="18" charset="0"/>
              </a:rPr>
              <a:t>follows:</a:t>
            </a:r>
          </a:p>
          <a:p>
            <a:pPr marL="457200" indent="-457200" algn="l" rtl="0">
              <a:lnSpc>
                <a:spcPct val="150000"/>
              </a:lnSpc>
              <a:buFont typeface="+mj-lt"/>
              <a:buAutoNum type="arabicPeriod"/>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sender </a:t>
            </a:r>
            <a:r>
              <a:rPr lang="en-US" sz="2400" dirty="0">
                <a:solidFill>
                  <a:srgbClr val="FF0000"/>
                </a:solidFill>
                <a:latin typeface="Times New Roman" pitchFamily="18" charset="0"/>
                <a:cs typeface="Times New Roman" pitchFamily="18" charset="0"/>
              </a:rPr>
              <a:t>computes a hash value as a function of the bits in the message</a:t>
            </a:r>
            <a:r>
              <a:rPr lang="en-US" sz="2400" dirty="0">
                <a:latin typeface="Times New Roman" pitchFamily="18" charset="0"/>
                <a:cs typeface="Times New Roman" pitchFamily="18" charset="0"/>
              </a:rPr>
              <a:t> and transmits both the hash value and the message. </a:t>
            </a:r>
            <a:endParaRPr lang="en-US" sz="2400" dirty="0" smtClean="0">
              <a:latin typeface="Times New Roman" pitchFamily="18" charset="0"/>
              <a:cs typeface="Times New Roman" pitchFamily="18" charset="0"/>
            </a:endParaRPr>
          </a:p>
          <a:p>
            <a:pPr marL="457200" indent="-457200" algn="l" rtl="0">
              <a:lnSpc>
                <a:spcPct val="150000"/>
              </a:lnSpc>
              <a:buFont typeface="+mj-lt"/>
              <a:buAutoNum type="arabicPeriod"/>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receiver </a:t>
            </a:r>
            <a:r>
              <a:rPr lang="en-US" sz="2400" dirty="0">
                <a:solidFill>
                  <a:srgbClr val="FF0000"/>
                </a:solidFill>
                <a:latin typeface="Times New Roman" pitchFamily="18" charset="0"/>
                <a:cs typeface="Times New Roman" pitchFamily="18" charset="0"/>
              </a:rPr>
              <a:t>performs the same hash calculation on the message bits and compares this value with the incoming hash value.</a:t>
            </a:r>
            <a:r>
              <a:rPr lang="en-US" sz="2400" dirty="0">
                <a:latin typeface="Times New Roman" pitchFamily="18" charset="0"/>
                <a:cs typeface="Times New Roman" pitchFamily="18" charset="0"/>
              </a:rPr>
              <a:t> If there is a mismatch, the receiver knows that the message (or possibly the hash value) has been </a:t>
            </a:r>
            <a:r>
              <a:rPr lang="en-US" sz="2400" dirty="0" smtClean="0">
                <a:latin typeface="Times New Roman" pitchFamily="18" charset="0"/>
                <a:cs typeface="Times New Roman" pitchFamily="18" charset="0"/>
              </a:rPr>
              <a:t>altered.</a:t>
            </a:r>
            <a:endParaRPr lang="ar-IQ" sz="2400" dirty="0">
              <a:latin typeface="Times New Roman" pitchFamily="18" charset="0"/>
              <a:cs typeface="Times New Roman" pitchFamily="18" charset="0"/>
            </a:endParaRPr>
          </a:p>
        </p:txBody>
      </p:sp>
    </p:spTree>
    <p:extLst>
      <p:ext uri="{BB962C8B-B14F-4D97-AF65-F5344CB8AC3E}">
        <p14:creationId xmlns:p14="http://schemas.microsoft.com/office/powerpoint/2010/main" val="1600709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665950"/>
            <a:ext cx="7488832" cy="5634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6783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Override1.xml><?xml version="1.0" encoding="utf-8"?>
<a:themeOverride xmlns:a="http://schemas.openxmlformats.org/drawingml/2006/main">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docProps/app.xml><?xml version="1.0" encoding="utf-8"?>
<Properties xmlns="http://schemas.openxmlformats.org/officeDocument/2006/extended-properties" xmlns:vt="http://schemas.openxmlformats.org/officeDocument/2006/docPropsVTypes">
  <Template/>
  <TotalTime>21428</TotalTime>
  <Words>2165</Words>
  <Application>Microsoft Office PowerPoint</Application>
  <PresentationFormat>On-screen Show (4:3)</PresentationFormat>
  <Paragraphs>162</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Slipstream</vt:lpstr>
      <vt:lpstr>Cryptographic Data Integrity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Data Integrity Algorithms</dc:title>
  <dc:creator>Dr. MAT</dc:creator>
  <cp:lastModifiedBy>Dr. MAT</cp:lastModifiedBy>
  <cp:revision>70</cp:revision>
  <dcterms:created xsi:type="dcterms:W3CDTF">2021-05-16T08:40:54Z</dcterms:created>
  <dcterms:modified xsi:type="dcterms:W3CDTF">2021-05-31T14:43:43Z</dcterms:modified>
</cp:coreProperties>
</file>