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709" r:id="rId2"/>
  </p:sldMasterIdLst>
  <p:notesMasterIdLst>
    <p:notesMasterId r:id="rId26"/>
  </p:notesMasterIdLst>
  <p:sldIdLst>
    <p:sldId id="303" r:id="rId3"/>
    <p:sldId id="304" r:id="rId4"/>
    <p:sldId id="305" r:id="rId5"/>
    <p:sldId id="306" r:id="rId6"/>
    <p:sldId id="310" r:id="rId7"/>
    <p:sldId id="320" r:id="rId8"/>
    <p:sldId id="307" r:id="rId9"/>
    <p:sldId id="321" r:id="rId10"/>
    <p:sldId id="313" r:id="rId11"/>
    <p:sldId id="290" r:id="rId12"/>
    <p:sldId id="298" r:id="rId13"/>
    <p:sldId id="299" r:id="rId14"/>
    <p:sldId id="315" r:id="rId15"/>
    <p:sldId id="314" r:id="rId16"/>
    <p:sldId id="300" r:id="rId17"/>
    <p:sldId id="330" r:id="rId18"/>
    <p:sldId id="331" r:id="rId19"/>
    <p:sldId id="332" r:id="rId20"/>
    <p:sldId id="333" r:id="rId21"/>
    <p:sldId id="334" r:id="rId22"/>
    <p:sldId id="338" r:id="rId23"/>
    <p:sldId id="336" r:id="rId24"/>
    <p:sldId id="319" r:id="rId2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0" autoAdjust="0"/>
    <p:restoredTop sz="88568" autoAdjust="0"/>
  </p:normalViewPr>
  <p:slideViewPr>
    <p:cSldViewPr>
      <p:cViewPr varScale="1">
        <p:scale>
          <a:sx n="75" d="100"/>
          <a:sy n="75" d="100"/>
        </p:scale>
        <p:origin x="181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216"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0E19DD-5792-FE40-B93A-604A4F805ADA}"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244474D5-971D-4549-BA32-8D72776A9F64}">
      <dgm:prSet/>
      <dgm:spPr>
        <a:ln w="12700">
          <a:solidFill>
            <a:schemeClr val="tx2">
              <a:lumMod val="60000"/>
              <a:lumOff val="40000"/>
            </a:schemeClr>
          </a:solidFill>
        </a:ln>
      </dgm:spPr>
      <dgm:t>
        <a:bodyPr/>
        <a:lstStyle/>
        <a:p>
          <a:r>
            <a:rPr lang="en-US" b="1" dirty="0">
              <a:effectLst>
                <a:outerShdw blurRad="38100" dist="38100" dir="2700000" algn="tl">
                  <a:srgbClr val="000000">
                    <a:alpha val="43137"/>
                  </a:srgbClr>
                </a:outerShdw>
              </a:effectLst>
            </a:rPr>
            <a:t>Identification step</a:t>
          </a:r>
        </a:p>
      </dgm:t>
    </dgm:pt>
    <dgm:pt modelId="{87285F1A-9237-DA4A-99FA-26C8423496D1}" type="parTrans" cxnId="{1F2F4AFA-B9CF-E24A-9A61-5B326CE35BE9}">
      <dgm:prSet/>
      <dgm:spPr/>
      <dgm:t>
        <a:bodyPr/>
        <a:lstStyle/>
        <a:p>
          <a:endParaRPr lang="en-US"/>
        </a:p>
      </dgm:t>
    </dgm:pt>
    <dgm:pt modelId="{AD7D42ED-7632-C44B-9C3F-427E9090AA5B}" type="sibTrans" cxnId="{1F2F4AFA-B9CF-E24A-9A61-5B326CE35BE9}">
      <dgm:prSet/>
      <dgm:spPr>
        <a:ln>
          <a:solidFill>
            <a:schemeClr val="tx2">
              <a:lumMod val="40000"/>
              <a:lumOff val="60000"/>
            </a:schemeClr>
          </a:solidFill>
        </a:ln>
      </dgm:spPr>
      <dgm:t>
        <a:bodyPr/>
        <a:lstStyle/>
        <a:p>
          <a:endParaRPr lang="en-US" dirty="0"/>
        </a:p>
      </dgm:t>
    </dgm:pt>
    <dgm:pt modelId="{D10BDD67-6014-374E-8DC7-F7E1EAE760B6}">
      <dgm:prSet custT="1"/>
      <dgm:spPr>
        <a:ln>
          <a:solidFill>
            <a:schemeClr val="tx2">
              <a:lumMod val="60000"/>
              <a:lumOff val="40000"/>
            </a:schemeClr>
          </a:solidFill>
        </a:ln>
      </dgm:spPr>
      <dgm:t>
        <a:bodyPr/>
        <a:lstStyle/>
        <a:p>
          <a:r>
            <a:rPr lang="en-US" sz="1600" dirty="0"/>
            <a:t>Presenting an identifier to the security system</a:t>
          </a:r>
        </a:p>
      </dgm:t>
    </dgm:pt>
    <dgm:pt modelId="{A2C9D6DB-39E3-F244-A547-B41AFEE1B51F}" type="parTrans" cxnId="{A4A30F3F-4DF2-A54A-8299-D3425BEF0A85}">
      <dgm:prSet/>
      <dgm:spPr/>
      <dgm:t>
        <a:bodyPr/>
        <a:lstStyle/>
        <a:p>
          <a:endParaRPr lang="en-US"/>
        </a:p>
      </dgm:t>
    </dgm:pt>
    <dgm:pt modelId="{335BA0EC-EBDB-DE47-8A9B-847FA0A02D9F}" type="sibTrans" cxnId="{A4A30F3F-4DF2-A54A-8299-D3425BEF0A85}">
      <dgm:prSet/>
      <dgm:spPr/>
      <dgm:t>
        <a:bodyPr/>
        <a:lstStyle/>
        <a:p>
          <a:endParaRPr lang="en-US"/>
        </a:p>
      </dgm:t>
    </dgm:pt>
    <dgm:pt modelId="{9D8F27E9-34F3-5042-B551-ABBD03D5E7BF}">
      <dgm:prSet/>
      <dgm:spPr>
        <a:ln w="12700">
          <a:solidFill>
            <a:schemeClr val="tx2">
              <a:lumMod val="60000"/>
              <a:lumOff val="40000"/>
            </a:schemeClr>
          </a:solidFill>
        </a:ln>
      </dgm:spPr>
      <dgm:t>
        <a:bodyPr/>
        <a:lstStyle/>
        <a:p>
          <a:r>
            <a:rPr lang="en-US" b="1" dirty="0">
              <a:effectLst>
                <a:outerShdw blurRad="38100" dist="38100" dir="2700000" algn="tl">
                  <a:srgbClr val="000000">
                    <a:alpha val="43137"/>
                  </a:srgbClr>
                </a:outerShdw>
              </a:effectLst>
            </a:rPr>
            <a:t>Verification step</a:t>
          </a:r>
        </a:p>
      </dgm:t>
    </dgm:pt>
    <dgm:pt modelId="{4C7E66AD-91E1-8C47-94A3-391D7C91A74B}" type="parTrans" cxnId="{BBE83782-7761-924F-808F-B909374C4260}">
      <dgm:prSet/>
      <dgm:spPr/>
      <dgm:t>
        <a:bodyPr/>
        <a:lstStyle/>
        <a:p>
          <a:endParaRPr lang="en-US"/>
        </a:p>
      </dgm:t>
    </dgm:pt>
    <dgm:pt modelId="{11D58F56-A8B7-5449-A138-CA70E84EA46D}" type="sibTrans" cxnId="{BBE83782-7761-924F-808F-B909374C4260}">
      <dgm:prSet/>
      <dgm:spPr/>
      <dgm:t>
        <a:bodyPr/>
        <a:lstStyle/>
        <a:p>
          <a:endParaRPr lang="en-US"/>
        </a:p>
      </dgm:t>
    </dgm:pt>
    <dgm:pt modelId="{B1D41F93-0A1C-9844-B6DB-536339101D94}">
      <dgm:prSet custT="1"/>
      <dgm:spPr>
        <a:ln>
          <a:solidFill>
            <a:schemeClr val="tx2">
              <a:lumMod val="60000"/>
              <a:lumOff val="40000"/>
            </a:schemeClr>
          </a:solidFill>
        </a:ln>
      </dgm:spPr>
      <dgm:t>
        <a:bodyPr/>
        <a:lstStyle/>
        <a:p>
          <a:r>
            <a:rPr lang="en-US" sz="1400" dirty="0"/>
            <a:t>Presenting or generating authentication information that corroborates the binding between the entity and the identifier</a:t>
          </a:r>
        </a:p>
      </dgm:t>
    </dgm:pt>
    <dgm:pt modelId="{F1E3E441-D9E2-D243-8CE4-9915BE7372B0}" type="parTrans" cxnId="{BAD65D4D-50EF-B04B-B47E-54F27F89EA86}">
      <dgm:prSet/>
      <dgm:spPr/>
      <dgm:t>
        <a:bodyPr/>
        <a:lstStyle/>
        <a:p>
          <a:endParaRPr lang="en-US"/>
        </a:p>
      </dgm:t>
    </dgm:pt>
    <dgm:pt modelId="{3F4ADCFD-B1C1-124F-8AEF-57C95D3BFC4F}" type="sibTrans" cxnId="{BAD65D4D-50EF-B04B-B47E-54F27F89EA86}">
      <dgm:prSet/>
      <dgm:spPr/>
      <dgm:t>
        <a:bodyPr/>
        <a:lstStyle/>
        <a:p>
          <a:endParaRPr lang="en-US"/>
        </a:p>
      </dgm:t>
    </dgm:pt>
    <dgm:pt modelId="{8B1ED56A-975D-964C-A86F-34EF65168927}" type="pres">
      <dgm:prSet presAssocID="{570E19DD-5792-FE40-B93A-604A4F805ADA}" presName="Name0" presStyleCnt="0">
        <dgm:presLayoutVars>
          <dgm:dir/>
          <dgm:animLvl val="lvl"/>
          <dgm:resizeHandles val="exact"/>
        </dgm:presLayoutVars>
      </dgm:prSet>
      <dgm:spPr/>
    </dgm:pt>
    <dgm:pt modelId="{0F290E47-4AB4-8E49-83BF-CA9557565F22}" type="pres">
      <dgm:prSet presAssocID="{570E19DD-5792-FE40-B93A-604A4F805ADA}" presName="tSp" presStyleCnt="0"/>
      <dgm:spPr/>
    </dgm:pt>
    <dgm:pt modelId="{5C53FF6C-9B8C-2645-AF2E-7D8496BA09A3}" type="pres">
      <dgm:prSet presAssocID="{570E19DD-5792-FE40-B93A-604A4F805ADA}" presName="bSp" presStyleCnt="0"/>
      <dgm:spPr/>
    </dgm:pt>
    <dgm:pt modelId="{BD37AD80-B853-1647-A31F-46BD7E6C0329}" type="pres">
      <dgm:prSet presAssocID="{570E19DD-5792-FE40-B93A-604A4F805ADA}" presName="process" presStyleCnt="0"/>
      <dgm:spPr/>
    </dgm:pt>
    <dgm:pt modelId="{DB50F421-0CC0-AD44-9948-DB069C989D9B}" type="pres">
      <dgm:prSet presAssocID="{244474D5-971D-4549-BA32-8D72776A9F64}" presName="composite1" presStyleCnt="0"/>
      <dgm:spPr/>
    </dgm:pt>
    <dgm:pt modelId="{F6A448BB-153F-FA48-AAAD-907B1A285D00}" type="pres">
      <dgm:prSet presAssocID="{244474D5-971D-4549-BA32-8D72776A9F64}" presName="dummyNode1" presStyleLbl="node1" presStyleIdx="0" presStyleCnt="2"/>
      <dgm:spPr/>
    </dgm:pt>
    <dgm:pt modelId="{900921B5-CC31-8F4E-94D3-D274653E1677}" type="pres">
      <dgm:prSet presAssocID="{244474D5-971D-4549-BA32-8D72776A9F64}" presName="childNode1" presStyleLbl="bgAcc1" presStyleIdx="0" presStyleCnt="2">
        <dgm:presLayoutVars>
          <dgm:bulletEnabled val="1"/>
        </dgm:presLayoutVars>
      </dgm:prSet>
      <dgm:spPr/>
    </dgm:pt>
    <dgm:pt modelId="{37DCE661-73DA-254D-9C47-31F36F454596}" type="pres">
      <dgm:prSet presAssocID="{244474D5-971D-4549-BA32-8D72776A9F64}" presName="childNode1tx" presStyleLbl="bgAcc1" presStyleIdx="0" presStyleCnt="2">
        <dgm:presLayoutVars>
          <dgm:bulletEnabled val="1"/>
        </dgm:presLayoutVars>
      </dgm:prSet>
      <dgm:spPr/>
    </dgm:pt>
    <dgm:pt modelId="{0EDB7823-805F-D841-BC3E-5057EF91AFB9}" type="pres">
      <dgm:prSet presAssocID="{244474D5-971D-4549-BA32-8D72776A9F64}" presName="parentNode1" presStyleLbl="node1" presStyleIdx="0" presStyleCnt="2" custLinFactNeighborX="-52922" custLinFactNeighborY="-46825">
        <dgm:presLayoutVars>
          <dgm:chMax val="1"/>
          <dgm:bulletEnabled val="1"/>
        </dgm:presLayoutVars>
      </dgm:prSet>
      <dgm:spPr/>
    </dgm:pt>
    <dgm:pt modelId="{53A7DEB7-D86C-7B44-8653-8080D1FB0EFC}" type="pres">
      <dgm:prSet presAssocID="{244474D5-971D-4549-BA32-8D72776A9F64}" presName="connSite1" presStyleCnt="0"/>
      <dgm:spPr/>
    </dgm:pt>
    <dgm:pt modelId="{B52CFB27-320B-504A-9441-8D1FC79FF50E}" type="pres">
      <dgm:prSet presAssocID="{AD7D42ED-7632-C44B-9C3F-427E9090AA5B}" presName="Name9" presStyleLbl="sibTrans2D1" presStyleIdx="0" presStyleCnt="1" custLinFactNeighborX="20144" custLinFactNeighborY="-14770"/>
      <dgm:spPr/>
    </dgm:pt>
    <dgm:pt modelId="{B2E5F1B4-E773-FA49-9CBE-68C8B9E93E89}" type="pres">
      <dgm:prSet presAssocID="{9D8F27E9-34F3-5042-B551-ABBD03D5E7BF}" presName="composite2" presStyleCnt="0"/>
      <dgm:spPr/>
    </dgm:pt>
    <dgm:pt modelId="{2814E8B4-2E48-B84C-B593-312D07D4679F}" type="pres">
      <dgm:prSet presAssocID="{9D8F27E9-34F3-5042-B551-ABBD03D5E7BF}" presName="dummyNode2" presStyleLbl="node1" presStyleIdx="0" presStyleCnt="2"/>
      <dgm:spPr/>
    </dgm:pt>
    <dgm:pt modelId="{D64977FD-7EF0-7942-884A-12FFACCA051A}" type="pres">
      <dgm:prSet presAssocID="{9D8F27E9-34F3-5042-B551-ABBD03D5E7BF}" presName="childNode2" presStyleLbl="bgAcc1" presStyleIdx="1" presStyleCnt="2" custScaleX="119813" custScaleY="110544">
        <dgm:presLayoutVars>
          <dgm:bulletEnabled val="1"/>
        </dgm:presLayoutVars>
      </dgm:prSet>
      <dgm:spPr/>
    </dgm:pt>
    <dgm:pt modelId="{B50CDBFC-F4AE-C44C-A3E6-62434FEA9A66}" type="pres">
      <dgm:prSet presAssocID="{9D8F27E9-34F3-5042-B551-ABBD03D5E7BF}" presName="childNode2tx" presStyleLbl="bgAcc1" presStyleIdx="1" presStyleCnt="2">
        <dgm:presLayoutVars>
          <dgm:bulletEnabled val="1"/>
        </dgm:presLayoutVars>
      </dgm:prSet>
      <dgm:spPr/>
    </dgm:pt>
    <dgm:pt modelId="{164086FD-4FA6-5449-8EBF-2B9E8C67DB0F}" type="pres">
      <dgm:prSet presAssocID="{9D8F27E9-34F3-5042-B551-ABBD03D5E7BF}" presName="parentNode2" presStyleLbl="node1" presStyleIdx="1" presStyleCnt="2" custLinFactNeighborX="13514" custLinFactNeighborY="8024">
        <dgm:presLayoutVars>
          <dgm:chMax val="0"/>
          <dgm:bulletEnabled val="1"/>
        </dgm:presLayoutVars>
      </dgm:prSet>
      <dgm:spPr/>
    </dgm:pt>
    <dgm:pt modelId="{5EFB9BF3-E8F4-7A4D-A61D-93517125E97F}" type="pres">
      <dgm:prSet presAssocID="{9D8F27E9-34F3-5042-B551-ABBD03D5E7BF}" presName="connSite2" presStyleCnt="0"/>
      <dgm:spPr/>
    </dgm:pt>
  </dgm:ptLst>
  <dgm:cxnLst>
    <dgm:cxn modelId="{D5C5E20F-BA1B-D24D-967C-DB49ED1E76DD}" type="presOf" srcId="{244474D5-971D-4549-BA32-8D72776A9F64}" destId="{0EDB7823-805F-D841-BC3E-5057EF91AFB9}" srcOrd="0" destOrd="0" presId="urn:microsoft.com/office/officeart/2005/8/layout/hProcess4"/>
    <dgm:cxn modelId="{3CCC2612-5C30-4F4B-BFA5-A724D07A0193}" type="presOf" srcId="{AD7D42ED-7632-C44B-9C3F-427E9090AA5B}" destId="{B52CFB27-320B-504A-9441-8D1FC79FF50E}" srcOrd="0" destOrd="0" presId="urn:microsoft.com/office/officeart/2005/8/layout/hProcess4"/>
    <dgm:cxn modelId="{A4A30F3F-4DF2-A54A-8299-D3425BEF0A85}" srcId="{244474D5-971D-4549-BA32-8D72776A9F64}" destId="{D10BDD67-6014-374E-8DC7-F7E1EAE760B6}" srcOrd="0" destOrd="0" parTransId="{A2C9D6DB-39E3-F244-A547-B41AFEE1B51F}" sibTransId="{335BA0EC-EBDB-DE47-8A9B-847FA0A02D9F}"/>
    <dgm:cxn modelId="{BAD65D4D-50EF-B04B-B47E-54F27F89EA86}" srcId="{9D8F27E9-34F3-5042-B551-ABBD03D5E7BF}" destId="{B1D41F93-0A1C-9844-B6DB-536339101D94}" srcOrd="0" destOrd="0" parTransId="{F1E3E441-D9E2-D243-8CE4-9915BE7372B0}" sibTransId="{3F4ADCFD-B1C1-124F-8AEF-57C95D3BFC4F}"/>
    <dgm:cxn modelId="{6A7EB14D-E646-2047-859C-CDACFA10720F}" type="presOf" srcId="{570E19DD-5792-FE40-B93A-604A4F805ADA}" destId="{8B1ED56A-975D-964C-A86F-34EF65168927}" srcOrd="0" destOrd="0" presId="urn:microsoft.com/office/officeart/2005/8/layout/hProcess4"/>
    <dgm:cxn modelId="{BBE83782-7761-924F-808F-B909374C4260}" srcId="{570E19DD-5792-FE40-B93A-604A4F805ADA}" destId="{9D8F27E9-34F3-5042-B551-ABBD03D5E7BF}" srcOrd="1" destOrd="0" parTransId="{4C7E66AD-91E1-8C47-94A3-391D7C91A74B}" sibTransId="{11D58F56-A8B7-5449-A138-CA70E84EA46D}"/>
    <dgm:cxn modelId="{751520A8-0979-B844-8C52-F70EB2AC8930}" type="presOf" srcId="{D10BDD67-6014-374E-8DC7-F7E1EAE760B6}" destId="{37DCE661-73DA-254D-9C47-31F36F454596}" srcOrd="1" destOrd="0" presId="urn:microsoft.com/office/officeart/2005/8/layout/hProcess4"/>
    <dgm:cxn modelId="{B66CB5BE-6C08-2B47-AF69-D1A988568F2C}" type="presOf" srcId="{9D8F27E9-34F3-5042-B551-ABBD03D5E7BF}" destId="{164086FD-4FA6-5449-8EBF-2B9E8C67DB0F}" srcOrd="0" destOrd="0" presId="urn:microsoft.com/office/officeart/2005/8/layout/hProcess4"/>
    <dgm:cxn modelId="{B22F21C6-D551-7D41-98E9-83F447EDC6E6}" type="presOf" srcId="{D10BDD67-6014-374E-8DC7-F7E1EAE760B6}" destId="{900921B5-CC31-8F4E-94D3-D274653E1677}" srcOrd="0" destOrd="0" presId="urn:microsoft.com/office/officeart/2005/8/layout/hProcess4"/>
    <dgm:cxn modelId="{AFBE54E4-40EB-A843-B6CF-45616BC5F2E1}" type="presOf" srcId="{B1D41F93-0A1C-9844-B6DB-536339101D94}" destId="{D64977FD-7EF0-7942-884A-12FFACCA051A}" srcOrd="0" destOrd="0" presId="urn:microsoft.com/office/officeart/2005/8/layout/hProcess4"/>
    <dgm:cxn modelId="{C70A52EA-6427-D74E-AB98-D027A1388282}" type="presOf" srcId="{B1D41F93-0A1C-9844-B6DB-536339101D94}" destId="{B50CDBFC-F4AE-C44C-A3E6-62434FEA9A66}" srcOrd="1" destOrd="0" presId="urn:microsoft.com/office/officeart/2005/8/layout/hProcess4"/>
    <dgm:cxn modelId="{1F2F4AFA-B9CF-E24A-9A61-5B326CE35BE9}" srcId="{570E19DD-5792-FE40-B93A-604A4F805ADA}" destId="{244474D5-971D-4549-BA32-8D72776A9F64}" srcOrd="0" destOrd="0" parTransId="{87285F1A-9237-DA4A-99FA-26C8423496D1}" sibTransId="{AD7D42ED-7632-C44B-9C3F-427E9090AA5B}"/>
    <dgm:cxn modelId="{07EF9135-ED82-0D47-A83F-2A3047923873}" type="presParOf" srcId="{8B1ED56A-975D-964C-A86F-34EF65168927}" destId="{0F290E47-4AB4-8E49-83BF-CA9557565F22}" srcOrd="0" destOrd="0" presId="urn:microsoft.com/office/officeart/2005/8/layout/hProcess4"/>
    <dgm:cxn modelId="{C136730E-2631-7346-9B76-E24ACC17E960}" type="presParOf" srcId="{8B1ED56A-975D-964C-A86F-34EF65168927}" destId="{5C53FF6C-9B8C-2645-AF2E-7D8496BA09A3}" srcOrd="1" destOrd="0" presId="urn:microsoft.com/office/officeart/2005/8/layout/hProcess4"/>
    <dgm:cxn modelId="{039F5C66-707E-B84A-BEE1-760C2B536EE6}" type="presParOf" srcId="{8B1ED56A-975D-964C-A86F-34EF65168927}" destId="{BD37AD80-B853-1647-A31F-46BD7E6C0329}" srcOrd="2" destOrd="0" presId="urn:microsoft.com/office/officeart/2005/8/layout/hProcess4"/>
    <dgm:cxn modelId="{0301A4F5-E230-B84F-8920-5563186C4285}" type="presParOf" srcId="{BD37AD80-B853-1647-A31F-46BD7E6C0329}" destId="{DB50F421-0CC0-AD44-9948-DB069C989D9B}" srcOrd="0" destOrd="0" presId="urn:microsoft.com/office/officeart/2005/8/layout/hProcess4"/>
    <dgm:cxn modelId="{990F3329-F2B4-0B44-ABA5-4E98AE968978}" type="presParOf" srcId="{DB50F421-0CC0-AD44-9948-DB069C989D9B}" destId="{F6A448BB-153F-FA48-AAAD-907B1A285D00}" srcOrd="0" destOrd="0" presId="urn:microsoft.com/office/officeart/2005/8/layout/hProcess4"/>
    <dgm:cxn modelId="{BE704723-4821-824E-A85E-2DA9E49CBCEC}" type="presParOf" srcId="{DB50F421-0CC0-AD44-9948-DB069C989D9B}" destId="{900921B5-CC31-8F4E-94D3-D274653E1677}" srcOrd="1" destOrd="0" presId="urn:microsoft.com/office/officeart/2005/8/layout/hProcess4"/>
    <dgm:cxn modelId="{8B20547D-14B4-2D43-9364-F59F74D1EA55}" type="presParOf" srcId="{DB50F421-0CC0-AD44-9948-DB069C989D9B}" destId="{37DCE661-73DA-254D-9C47-31F36F454596}" srcOrd="2" destOrd="0" presId="urn:microsoft.com/office/officeart/2005/8/layout/hProcess4"/>
    <dgm:cxn modelId="{EDB13694-6EB4-BB47-A81B-2CB1F538DD78}" type="presParOf" srcId="{DB50F421-0CC0-AD44-9948-DB069C989D9B}" destId="{0EDB7823-805F-D841-BC3E-5057EF91AFB9}" srcOrd="3" destOrd="0" presId="urn:microsoft.com/office/officeart/2005/8/layout/hProcess4"/>
    <dgm:cxn modelId="{F4D84955-93A2-D945-8A55-AAFD73D78201}" type="presParOf" srcId="{DB50F421-0CC0-AD44-9948-DB069C989D9B}" destId="{53A7DEB7-D86C-7B44-8653-8080D1FB0EFC}" srcOrd="4" destOrd="0" presId="urn:microsoft.com/office/officeart/2005/8/layout/hProcess4"/>
    <dgm:cxn modelId="{32AC6631-2361-8740-92D1-C75A0084F6A6}" type="presParOf" srcId="{BD37AD80-B853-1647-A31F-46BD7E6C0329}" destId="{B52CFB27-320B-504A-9441-8D1FC79FF50E}" srcOrd="1" destOrd="0" presId="urn:microsoft.com/office/officeart/2005/8/layout/hProcess4"/>
    <dgm:cxn modelId="{60B6EF7E-3A13-F545-9112-DD497AAC22D6}" type="presParOf" srcId="{BD37AD80-B853-1647-A31F-46BD7E6C0329}" destId="{B2E5F1B4-E773-FA49-9CBE-68C8B9E93E89}" srcOrd="2" destOrd="0" presId="urn:microsoft.com/office/officeart/2005/8/layout/hProcess4"/>
    <dgm:cxn modelId="{6F50955C-0FCC-EE48-967B-B3B28017B81C}" type="presParOf" srcId="{B2E5F1B4-E773-FA49-9CBE-68C8B9E93E89}" destId="{2814E8B4-2E48-B84C-B593-312D07D4679F}" srcOrd="0" destOrd="0" presId="urn:microsoft.com/office/officeart/2005/8/layout/hProcess4"/>
    <dgm:cxn modelId="{075ED123-C3CC-E445-85CC-CCC80B113307}" type="presParOf" srcId="{B2E5F1B4-E773-FA49-9CBE-68C8B9E93E89}" destId="{D64977FD-7EF0-7942-884A-12FFACCA051A}" srcOrd="1" destOrd="0" presId="urn:microsoft.com/office/officeart/2005/8/layout/hProcess4"/>
    <dgm:cxn modelId="{296296E3-9167-2142-AFB1-DC7BA75C939B}" type="presParOf" srcId="{B2E5F1B4-E773-FA49-9CBE-68C8B9E93E89}" destId="{B50CDBFC-F4AE-C44C-A3E6-62434FEA9A66}" srcOrd="2" destOrd="0" presId="urn:microsoft.com/office/officeart/2005/8/layout/hProcess4"/>
    <dgm:cxn modelId="{68068279-7F7F-8F4D-9A94-75C46D2C922E}" type="presParOf" srcId="{B2E5F1B4-E773-FA49-9CBE-68C8B9E93E89}" destId="{164086FD-4FA6-5449-8EBF-2B9E8C67DB0F}" srcOrd="3" destOrd="0" presId="urn:microsoft.com/office/officeart/2005/8/layout/hProcess4"/>
    <dgm:cxn modelId="{EF374F9E-996D-F44D-9E13-CAB9560C048E}" type="presParOf" srcId="{B2E5F1B4-E773-FA49-9CBE-68C8B9E93E89}" destId="{5EFB9BF3-E8F4-7A4D-A61D-93517125E97F}"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CC3EDF-C106-F141-B7D2-3E5708FFA0CB}" type="doc">
      <dgm:prSet loTypeId="urn:microsoft.com/office/officeart/2005/8/layout/matrix1" loCatId="matrix" qsTypeId="urn:microsoft.com/office/officeart/2005/8/quickstyle/simple4" qsCatId="simple" csTypeId="urn:microsoft.com/office/officeart/2005/8/colors/accent1_2" csCatId="accent1" phldr="1"/>
      <dgm:spPr/>
      <dgm:t>
        <a:bodyPr/>
        <a:lstStyle/>
        <a:p>
          <a:endParaRPr lang="en-US"/>
        </a:p>
      </dgm:t>
    </dgm:pt>
    <dgm:pt modelId="{0A7EC4B2-8E91-6F4A-960B-3A8A8FF5838B}">
      <dgm:prSet phldrT="[Text]" custT="1"/>
      <dgm:spPr>
        <a:solidFill>
          <a:schemeClr val="accent1"/>
        </a:solidFill>
        <a:ln>
          <a:solidFill>
            <a:schemeClr val="tx1"/>
          </a:solidFill>
        </a:ln>
      </dgm:spPr>
      <dgm:t>
        <a:bodyPr/>
        <a:lstStyle/>
        <a:p>
          <a:r>
            <a:rPr lang="en-US" sz="1400" b="1" i="0" dirty="0">
              <a:solidFill>
                <a:schemeClr val="bg1"/>
              </a:solidFill>
              <a:effectLst>
                <a:outerShdw blurRad="38100" dist="38100" dir="2700000" algn="tl">
                  <a:srgbClr val="000000">
                    <a:alpha val="43137"/>
                  </a:srgbClr>
                </a:outerShdw>
              </a:effectLst>
            </a:rPr>
            <a:t>There are four general means of authenticating a user’s identity, which can be used alone or in combination</a:t>
          </a:r>
        </a:p>
      </dgm:t>
    </dgm:pt>
    <dgm:pt modelId="{7F772865-395B-B74D-AE95-62165E3715CF}" type="parTrans" cxnId="{C3C2AAF5-2A9D-DF4A-ADA2-119E8F496F3C}">
      <dgm:prSet/>
      <dgm:spPr/>
      <dgm:t>
        <a:bodyPr/>
        <a:lstStyle/>
        <a:p>
          <a:endParaRPr lang="en-US"/>
        </a:p>
      </dgm:t>
    </dgm:pt>
    <dgm:pt modelId="{CC53BC6C-A472-3B4A-89E9-FAFBD23A10AF}" type="sibTrans" cxnId="{C3C2AAF5-2A9D-DF4A-ADA2-119E8F496F3C}">
      <dgm:prSet/>
      <dgm:spPr/>
      <dgm:t>
        <a:bodyPr/>
        <a:lstStyle/>
        <a:p>
          <a:endParaRPr lang="en-US"/>
        </a:p>
      </dgm:t>
    </dgm:pt>
    <dgm:pt modelId="{28001875-D699-D94D-AB6C-2C5A9EF2EEE2}">
      <dgm:prSet custT="1"/>
      <dgm:spPr>
        <a:solidFill>
          <a:schemeClr val="bg1"/>
        </a:solidFill>
        <a:ln w="38100">
          <a:solidFill>
            <a:schemeClr val="accent1"/>
          </a:solidFill>
        </a:ln>
      </dgm:spPr>
      <dgm:t>
        <a:bodyPr/>
        <a:lstStyle/>
        <a:p>
          <a:r>
            <a:rPr lang="en-US" sz="1600" b="1" i="0" dirty="0">
              <a:solidFill>
                <a:schemeClr val="tx1"/>
              </a:solidFill>
            </a:rPr>
            <a:t>Something the individual knows</a:t>
          </a:r>
        </a:p>
      </dgm:t>
    </dgm:pt>
    <dgm:pt modelId="{3E101151-60F3-8C45-BF42-5BC7848BBDE3}" type="parTrans" cxnId="{179473E0-E3B6-3C4F-B250-C2681AE20033}">
      <dgm:prSet/>
      <dgm:spPr/>
      <dgm:t>
        <a:bodyPr/>
        <a:lstStyle/>
        <a:p>
          <a:endParaRPr lang="en-US"/>
        </a:p>
      </dgm:t>
    </dgm:pt>
    <dgm:pt modelId="{22D8E162-C639-D54F-B99B-B98C10719FD1}" type="sibTrans" cxnId="{179473E0-E3B6-3C4F-B250-C2681AE20033}">
      <dgm:prSet/>
      <dgm:spPr/>
      <dgm:t>
        <a:bodyPr/>
        <a:lstStyle/>
        <a:p>
          <a:endParaRPr lang="en-US"/>
        </a:p>
      </dgm:t>
    </dgm:pt>
    <dgm:pt modelId="{665359FE-8281-4543-926A-9886B0466547}">
      <dgm:prSet custT="1"/>
      <dgm:spPr>
        <a:solidFill>
          <a:schemeClr val="bg1"/>
        </a:solidFill>
        <a:ln w="38100">
          <a:solidFill>
            <a:schemeClr val="accent1"/>
          </a:solidFill>
        </a:ln>
      </dgm:spPr>
      <dgm:t>
        <a:bodyPr/>
        <a:lstStyle/>
        <a:p>
          <a:r>
            <a:rPr lang="en-US" sz="1600" b="0" i="0" dirty="0">
              <a:solidFill>
                <a:schemeClr val="tx1"/>
              </a:solidFill>
            </a:rPr>
            <a:t>Examples include a password, a personal identification number (PIN), or answers to a prearranged set of questions</a:t>
          </a:r>
        </a:p>
      </dgm:t>
    </dgm:pt>
    <dgm:pt modelId="{D8F144E2-DEAC-9442-85E5-B56E98A1748E}" type="parTrans" cxnId="{C5950C7B-546D-184C-AE19-40E60D5D2C07}">
      <dgm:prSet/>
      <dgm:spPr/>
      <dgm:t>
        <a:bodyPr/>
        <a:lstStyle/>
        <a:p>
          <a:endParaRPr lang="en-US"/>
        </a:p>
      </dgm:t>
    </dgm:pt>
    <dgm:pt modelId="{71A41394-6EB8-F141-8DBD-814452680B93}" type="sibTrans" cxnId="{C5950C7B-546D-184C-AE19-40E60D5D2C07}">
      <dgm:prSet/>
      <dgm:spPr/>
      <dgm:t>
        <a:bodyPr/>
        <a:lstStyle/>
        <a:p>
          <a:endParaRPr lang="en-US"/>
        </a:p>
      </dgm:t>
    </dgm:pt>
    <dgm:pt modelId="{BD032899-A007-C04B-B105-F065202525BF}">
      <dgm:prSet custT="1"/>
      <dgm:spPr>
        <a:solidFill>
          <a:schemeClr val="bg1"/>
        </a:solidFill>
        <a:ln w="38100">
          <a:solidFill>
            <a:schemeClr val="accent1"/>
          </a:solidFill>
        </a:ln>
      </dgm:spPr>
      <dgm:t>
        <a:bodyPr/>
        <a:lstStyle/>
        <a:p>
          <a:r>
            <a:rPr lang="en-US" sz="1600" b="1" i="0" dirty="0">
              <a:solidFill>
                <a:schemeClr val="tx1"/>
              </a:solidFill>
            </a:rPr>
            <a:t>Something the individual possesses</a:t>
          </a:r>
        </a:p>
      </dgm:t>
    </dgm:pt>
    <dgm:pt modelId="{FE9C1EB0-4EED-304D-BA3B-A3BC1769E586}" type="parTrans" cxnId="{F2F9F786-3221-BC46-AB33-1A5E84F9CC21}">
      <dgm:prSet/>
      <dgm:spPr/>
      <dgm:t>
        <a:bodyPr/>
        <a:lstStyle/>
        <a:p>
          <a:endParaRPr lang="en-US"/>
        </a:p>
      </dgm:t>
    </dgm:pt>
    <dgm:pt modelId="{6E2D310F-2902-F045-B383-764B0609219E}" type="sibTrans" cxnId="{F2F9F786-3221-BC46-AB33-1A5E84F9CC21}">
      <dgm:prSet/>
      <dgm:spPr/>
      <dgm:t>
        <a:bodyPr/>
        <a:lstStyle/>
        <a:p>
          <a:endParaRPr lang="en-US"/>
        </a:p>
      </dgm:t>
    </dgm:pt>
    <dgm:pt modelId="{B2790C47-7AC7-C942-8F54-BB016D7B3E13}">
      <dgm:prSet custT="1"/>
      <dgm:spPr>
        <a:solidFill>
          <a:schemeClr val="bg1"/>
        </a:solidFill>
        <a:ln w="38100">
          <a:solidFill>
            <a:schemeClr val="accent1"/>
          </a:solidFill>
        </a:ln>
      </dgm:spPr>
      <dgm:t>
        <a:bodyPr/>
        <a:lstStyle/>
        <a:p>
          <a:r>
            <a:rPr lang="en-US" sz="1600" b="0" i="0" dirty="0">
              <a:solidFill>
                <a:schemeClr val="tx1"/>
              </a:solidFill>
            </a:rPr>
            <a:t>Examples include cryptographic keys, electronic keycards, smart cards, and physical keys</a:t>
          </a:r>
        </a:p>
      </dgm:t>
    </dgm:pt>
    <dgm:pt modelId="{D704B110-3D33-5C49-BC63-F698E0010288}" type="parTrans" cxnId="{69536CA6-0135-DA46-ADD8-E7B705F7A9FA}">
      <dgm:prSet/>
      <dgm:spPr/>
      <dgm:t>
        <a:bodyPr/>
        <a:lstStyle/>
        <a:p>
          <a:endParaRPr lang="en-US"/>
        </a:p>
      </dgm:t>
    </dgm:pt>
    <dgm:pt modelId="{B83394AA-845B-CD48-882B-3BBA32C1434E}" type="sibTrans" cxnId="{69536CA6-0135-DA46-ADD8-E7B705F7A9FA}">
      <dgm:prSet/>
      <dgm:spPr/>
      <dgm:t>
        <a:bodyPr/>
        <a:lstStyle/>
        <a:p>
          <a:endParaRPr lang="en-US"/>
        </a:p>
      </dgm:t>
    </dgm:pt>
    <dgm:pt modelId="{6DC29E09-2E21-9C49-8703-65E43A9D7C7E}">
      <dgm:prSet custT="1"/>
      <dgm:spPr>
        <a:solidFill>
          <a:schemeClr val="bg1"/>
        </a:solidFill>
        <a:ln w="38100">
          <a:solidFill>
            <a:schemeClr val="accent1"/>
          </a:solidFill>
        </a:ln>
      </dgm:spPr>
      <dgm:t>
        <a:bodyPr/>
        <a:lstStyle/>
        <a:p>
          <a:r>
            <a:rPr lang="en-US" sz="1600" b="0" i="0" dirty="0">
              <a:solidFill>
                <a:schemeClr val="tx1"/>
              </a:solidFill>
            </a:rPr>
            <a:t>This is referred to as a token</a:t>
          </a:r>
        </a:p>
      </dgm:t>
    </dgm:pt>
    <dgm:pt modelId="{FD37885D-ED06-4242-82CD-EE2C08AAA83D}" type="parTrans" cxnId="{C21BEC64-13EB-7B4D-B9E0-B14EAF4B5A83}">
      <dgm:prSet/>
      <dgm:spPr/>
      <dgm:t>
        <a:bodyPr/>
        <a:lstStyle/>
        <a:p>
          <a:endParaRPr lang="en-US"/>
        </a:p>
      </dgm:t>
    </dgm:pt>
    <dgm:pt modelId="{E345136C-FD81-A943-B4EF-05A92A54A472}" type="sibTrans" cxnId="{C21BEC64-13EB-7B4D-B9E0-B14EAF4B5A83}">
      <dgm:prSet/>
      <dgm:spPr/>
      <dgm:t>
        <a:bodyPr/>
        <a:lstStyle/>
        <a:p>
          <a:endParaRPr lang="en-US"/>
        </a:p>
      </dgm:t>
    </dgm:pt>
    <dgm:pt modelId="{51F9C107-0EC3-C047-A93A-3F4869735FE5}">
      <dgm:prSet custT="1"/>
      <dgm:spPr>
        <a:solidFill>
          <a:schemeClr val="bg1"/>
        </a:solidFill>
        <a:ln w="38100">
          <a:solidFill>
            <a:schemeClr val="accent1"/>
          </a:solidFill>
        </a:ln>
      </dgm:spPr>
      <dgm:t>
        <a:bodyPr/>
        <a:lstStyle/>
        <a:p>
          <a:r>
            <a:rPr lang="en-US" sz="1600" b="1" i="0" dirty="0">
              <a:solidFill>
                <a:schemeClr val="tx1"/>
              </a:solidFill>
            </a:rPr>
            <a:t>Something the individual is        (static biometrics)</a:t>
          </a:r>
        </a:p>
      </dgm:t>
    </dgm:pt>
    <dgm:pt modelId="{5A6141A0-4B98-BA43-8455-951068DF1C23}" type="parTrans" cxnId="{957298E0-2BC1-5641-9A4D-CB35AF7B2BB5}">
      <dgm:prSet/>
      <dgm:spPr/>
      <dgm:t>
        <a:bodyPr/>
        <a:lstStyle/>
        <a:p>
          <a:endParaRPr lang="en-US"/>
        </a:p>
      </dgm:t>
    </dgm:pt>
    <dgm:pt modelId="{BA1E137A-D1F7-224A-B836-F6DB4229EED5}" type="sibTrans" cxnId="{957298E0-2BC1-5641-9A4D-CB35AF7B2BB5}">
      <dgm:prSet/>
      <dgm:spPr/>
      <dgm:t>
        <a:bodyPr/>
        <a:lstStyle/>
        <a:p>
          <a:endParaRPr lang="en-US"/>
        </a:p>
      </dgm:t>
    </dgm:pt>
    <dgm:pt modelId="{7A58DE46-5D06-7444-8465-6144DF22194F}">
      <dgm:prSet custT="1"/>
      <dgm:spPr>
        <a:solidFill>
          <a:schemeClr val="bg1"/>
        </a:solidFill>
        <a:ln w="38100">
          <a:solidFill>
            <a:schemeClr val="accent1"/>
          </a:solidFill>
        </a:ln>
      </dgm:spPr>
      <dgm:t>
        <a:bodyPr/>
        <a:lstStyle/>
        <a:p>
          <a:r>
            <a:rPr lang="en-US" sz="1600" b="0" i="0" dirty="0">
              <a:solidFill>
                <a:schemeClr val="tx1"/>
              </a:solidFill>
            </a:rPr>
            <a:t>Examples include recognition by fingerprint, retina, and face</a:t>
          </a:r>
        </a:p>
      </dgm:t>
    </dgm:pt>
    <dgm:pt modelId="{31BB3FB1-E4BC-6542-BE90-0EFE0B63E3A3}" type="parTrans" cxnId="{38D9A8C6-BA45-074E-A2FA-72BDDD01AAD1}">
      <dgm:prSet/>
      <dgm:spPr/>
      <dgm:t>
        <a:bodyPr/>
        <a:lstStyle/>
        <a:p>
          <a:endParaRPr lang="en-US"/>
        </a:p>
      </dgm:t>
    </dgm:pt>
    <dgm:pt modelId="{44B37A57-E780-3040-8B43-3D0D424B9C5C}" type="sibTrans" cxnId="{38D9A8C6-BA45-074E-A2FA-72BDDD01AAD1}">
      <dgm:prSet/>
      <dgm:spPr/>
      <dgm:t>
        <a:bodyPr/>
        <a:lstStyle/>
        <a:p>
          <a:endParaRPr lang="en-US"/>
        </a:p>
      </dgm:t>
    </dgm:pt>
    <dgm:pt modelId="{5F2B4D3F-B5AA-8847-B478-F97049166A61}">
      <dgm:prSet custT="1"/>
      <dgm:spPr>
        <a:solidFill>
          <a:schemeClr val="bg1"/>
        </a:solidFill>
        <a:ln w="38100">
          <a:solidFill>
            <a:schemeClr val="accent1"/>
          </a:solidFill>
        </a:ln>
      </dgm:spPr>
      <dgm:t>
        <a:bodyPr/>
        <a:lstStyle/>
        <a:p>
          <a:r>
            <a:rPr lang="en-US" sz="1600" b="1" i="0" dirty="0">
              <a:solidFill>
                <a:schemeClr val="tx1"/>
              </a:solidFill>
            </a:rPr>
            <a:t>Something the individual does (dynamic biometrics)</a:t>
          </a:r>
        </a:p>
      </dgm:t>
    </dgm:pt>
    <dgm:pt modelId="{3AF83B4A-19C2-9E41-B0F5-DF50739C92D0}" type="parTrans" cxnId="{20A5FFD9-1755-764C-8AAF-0749D788A4FD}">
      <dgm:prSet/>
      <dgm:spPr/>
      <dgm:t>
        <a:bodyPr/>
        <a:lstStyle/>
        <a:p>
          <a:endParaRPr lang="en-US"/>
        </a:p>
      </dgm:t>
    </dgm:pt>
    <dgm:pt modelId="{03AC5ABF-0D32-A34F-9803-FB340C6D5423}" type="sibTrans" cxnId="{20A5FFD9-1755-764C-8AAF-0749D788A4FD}">
      <dgm:prSet/>
      <dgm:spPr/>
      <dgm:t>
        <a:bodyPr/>
        <a:lstStyle/>
        <a:p>
          <a:endParaRPr lang="en-US"/>
        </a:p>
      </dgm:t>
    </dgm:pt>
    <dgm:pt modelId="{3D2163D2-9B59-924C-B184-4A8985166780}">
      <dgm:prSet custT="1"/>
      <dgm:spPr>
        <a:solidFill>
          <a:schemeClr val="bg1"/>
        </a:solidFill>
        <a:ln w="38100">
          <a:solidFill>
            <a:schemeClr val="accent1"/>
          </a:solidFill>
        </a:ln>
      </dgm:spPr>
      <dgm:t>
        <a:bodyPr/>
        <a:lstStyle/>
        <a:p>
          <a:r>
            <a:rPr lang="en-US" sz="1600" b="0" i="0" dirty="0">
              <a:solidFill>
                <a:schemeClr val="tx1"/>
              </a:solidFill>
            </a:rPr>
            <a:t>Examples include recognition by voice pattern, handwriting characteristics, and typing rhythm</a:t>
          </a:r>
        </a:p>
      </dgm:t>
    </dgm:pt>
    <dgm:pt modelId="{014A7122-F640-2549-8E38-AC1EA2FD2202}" type="parTrans" cxnId="{87EF9F83-E037-D849-AFF9-6662B6DC77EA}">
      <dgm:prSet/>
      <dgm:spPr/>
      <dgm:t>
        <a:bodyPr/>
        <a:lstStyle/>
        <a:p>
          <a:endParaRPr lang="en-US"/>
        </a:p>
      </dgm:t>
    </dgm:pt>
    <dgm:pt modelId="{C79F7D77-7959-9E49-B8E9-9B90FD215C87}" type="sibTrans" cxnId="{87EF9F83-E037-D849-AFF9-6662B6DC77EA}">
      <dgm:prSet/>
      <dgm:spPr/>
      <dgm:t>
        <a:bodyPr/>
        <a:lstStyle/>
        <a:p>
          <a:endParaRPr lang="en-US"/>
        </a:p>
      </dgm:t>
    </dgm:pt>
    <dgm:pt modelId="{C61A0115-AB12-FA46-869D-AA194F831FE3}" type="pres">
      <dgm:prSet presAssocID="{7BCC3EDF-C106-F141-B7D2-3E5708FFA0CB}" presName="diagram" presStyleCnt="0">
        <dgm:presLayoutVars>
          <dgm:chMax val="1"/>
          <dgm:dir/>
          <dgm:animLvl val="ctr"/>
          <dgm:resizeHandles val="exact"/>
        </dgm:presLayoutVars>
      </dgm:prSet>
      <dgm:spPr/>
    </dgm:pt>
    <dgm:pt modelId="{6BA938A2-180E-6F4F-94F0-ADD3D177E89F}" type="pres">
      <dgm:prSet presAssocID="{7BCC3EDF-C106-F141-B7D2-3E5708FFA0CB}" presName="matrix" presStyleCnt="0"/>
      <dgm:spPr/>
    </dgm:pt>
    <dgm:pt modelId="{716C6E66-6D8D-EE4A-B36D-2388F1ABF5C2}" type="pres">
      <dgm:prSet presAssocID="{7BCC3EDF-C106-F141-B7D2-3E5708FFA0CB}" presName="tile1" presStyleLbl="node1" presStyleIdx="0" presStyleCnt="4"/>
      <dgm:spPr/>
    </dgm:pt>
    <dgm:pt modelId="{3C2361F2-CD6A-9541-BA49-3ED56B1C1AEC}" type="pres">
      <dgm:prSet presAssocID="{7BCC3EDF-C106-F141-B7D2-3E5708FFA0CB}" presName="tile1text" presStyleLbl="node1" presStyleIdx="0" presStyleCnt="4">
        <dgm:presLayoutVars>
          <dgm:chMax val="0"/>
          <dgm:chPref val="0"/>
          <dgm:bulletEnabled val="1"/>
        </dgm:presLayoutVars>
      </dgm:prSet>
      <dgm:spPr/>
    </dgm:pt>
    <dgm:pt modelId="{E33CCF0F-3973-8E4B-AFC2-9E3BFB300320}" type="pres">
      <dgm:prSet presAssocID="{7BCC3EDF-C106-F141-B7D2-3E5708FFA0CB}" presName="tile2" presStyleLbl="node1" presStyleIdx="1" presStyleCnt="4"/>
      <dgm:spPr/>
    </dgm:pt>
    <dgm:pt modelId="{3964FF08-51CD-8E4A-A52B-CE0591C80803}" type="pres">
      <dgm:prSet presAssocID="{7BCC3EDF-C106-F141-B7D2-3E5708FFA0CB}" presName="tile2text" presStyleLbl="node1" presStyleIdx="1" presStyleCnt="4">
        <dgm:presLayoutVars>
          <dgm:chMax val="0"/>
          <dgm:chPref val="0"/>
          <dgm:bulletEnabled val="1"/>
        </dgm:presLayoutVars>
      </dgm:prSet>
      <dgm:spPr/>
    </dgm:pt>
    <dgm:pt modelId="{59447268-F71E-A04B-AABB-B2CD824296C8}" type="pres">
      <dgm:prSet presAssocID="{7BCC3EDF-C106-F141-B7D2-3E5708FFA0CB}" presName="tile3" presStyleLbl="node1" presStyleIdx="2" presStyleCnt="4"/>
      <dgm:spPr/>
    </dgm:pt>
    <dgm:pt modelId="{45B707E8-4577-EC49-A346-FCED2702903B}" type="pres">
      <dgm:prSet presAssocID="{7BCC3EDF-C106-F141-B7D2-3E5708FFA0CB}" presName="tile3text" presStyleLbl="node1" presStyleIdx="2" presStyleCnt="4">
        <dgm:presLayoutVars>
          <dgm:chMax val="0"/>
          <dgm:chPref val="0"/>
          <dgm:bulletEnabled val="1"/>
        </dgm:presLayoutVars>
      </dgm:prSet>
      <dgm:spPr/>
    </dgm:pt>
    <dgm:pt modelId="{467BDF3E-6D34-FA47-810C-C7A7578EB239}" type="pres">
      <dgm:prSet presAssocID="{7BCC3EDF-C106-F141-B7D2-3E5708FFA0CB}" presName="tile4" presStyleLbl="node1" presStyleIdx="3" presStyleCnt="4"/>
      <dgm:spPr/>
    </dgm:pt>
    <dgm:pt modelId="{5C789DE4-B3C3-A748-808B-2C26450EC1CD}" type="pres">
      <dgm:prSet presAssocID="{7BCC3EDF-C106-F141-B7D2-3E5708FFA0CB}" presName="tile4text" presStyleLbl="node1" presStyleIdx="3" presStyleCnt="4">
        <dgm:presLayoutVars>
          <dgm:chMax val="0"/>
          <dgm:chPref val="0"/>
          <dgm:bulletEnabled val="1"/>
        </dgm:presLayoutVars>
      </dgm:prSet>
      <dgm:spPr/>
    </dgm:pt>
    <dgm:pt modelId="{B4F1DF56-0CCF-E242-9FDC-CAAD6A8AFBAE}" type="pres">
      <dgm:prSet presAssocID="{7BCC3EDF-C106-F141-B7D2-3E5708FFA0CB}" presName="centerTile" presStyleLbl="fgShp" presStyleIdx="0" presStyleCnt="1" custScaleX="106227" custScaleY="109589">
        <dgm:presLayoutVars>
          <dgm:chMax val="0"/>
          <dgm:chPref val="0"/>
        </dgm:presLayoutVars>
      </dgm:prSet>
      <dgm:spPr/>
    </dgm:pt>
  </dgm:ptLst>
  <dgm:cxnLst>
    <dgm:cxn modelId="{28B72F00-8798-6049-A681-F7AE4FE5AF12}" type="presOf" srcId="{BD032899-A007-C04B-B105-F065202525BF}" destId="{E33CCF0F-3973-8E4B-AFC2-9E3BFB300320}" srcOrd="0" destOrd="0" presId="urn:microsoft.com/office/officeart/2005/8/layout/matrix1"/>
    <dgm:cxn modelId="{321AAF07-10A1-2245-8997-858B36D8EB73}" type="presOf" srcId="{665359FE-8281-4543-926A-9886B0466547}" destId="{3C2361F2-CD6A-9541-BA49-3ED56B1C1AEC}" srcOrd="1" destOrd="1" presId="urn:microsoft.com/office/officeart/2005/8/layout/matrix1"/>
    <dgm:cxn modelId="{BDFC6C0B-7DB2-D846-B334-2A5F0280561F}" type="presOf" srcId="{B2790C47-7AC7-C942-8F54-BB016D7B3E13}" destId="{E33CCF0F-3973-8E4B-AFC2-9E3BFB300320}" srcOrd="0" destOrd="1" presId="urn:microsoft.com/office/officeart/2005/8/layout/matrix1"/>
    <dgm:cxn modelId="{39149425-2A49-A04A-A30D-435AAF97F444}" type="presOf" srcId="{B2790C47-7AC7-C942-8F54-BB016D7B3E13}" destId="{3964FF08-51CD-8E4A-A52B-CE0591C80803}" srcOrd="1" destOrd="1" presId="urn:microsoft.com/office/officeart/2005/8/layout/matrix1"/>
    <dgm:cxn modelId="{D1F8EB3D-C3D7-F04B-9123-540203B17B83}" type="presOf" srcId="{51F9C107-0EC3-C047-A93A-3F4869735FE5}" destId="{59447268-F71E-A04B-AABB-B2CD824296C8}" srcOrd="0" destOrd="0" presId="urn:microsoft.com/office/officeart/2005/8/layout/matrix1"/>
    <dgm:cxn modelId="{BA12B43F-4ACE-FD4E-AA5B-2AD3F26C42E2}" type="presOf" srcId="{665359FE-8281-4543-926A-9886B0466547}" destId="{716C6E66-6D8D-EE4A-B36D-2388F1ABF5C2}" srcOrd="0" destOrd="1" presId="urn:microsoft.com/office/officeart/2005/8/layout/matrix1"/>
    <dgm:cxn modelId="{81237842-CABB-654E-B017-21F90AED5EE3}" type="presOf" srcId="{3D2163D2-9B59-924C-B184-4A8985166780}" destId="{467BDF3E-6D34-FA47-810C-C7A7578EB239}" srcOrd="0" destOrd="1" presId="urn:microsoft.com/office/officeart/2005/8/layout/matrix1"/>
    <dgm:cxn modelId="{C21BEC64-13EB-7B4D-B9E0-B14EAF4B5A83}" srcId="{B2790C47-7AC7-C942-8F54-BB016D7B3E13}" destId="{6DC29E09-2E21-9C49-8703-65E43A9D7C7E}" srcOrd="0" destOrd="0" parTransId="{FD37885D-ED06-4242-82CD-EE2C08AAA83D}" sibTransId="{E345136C-FD81-A943-B4EF-05A92A54A472}"/>
    <dgm:cxn modelId="{56D9A851-0145-C342-87BA-1957BF5A3938}" type="presOf" srcId="{5F2B4D3F-B5AA-8847-B478-F97049166A61}" destId="{467BDF3E-6D34-FA47-810C-C7A7578EB239}" srcOrd="0" destOrd="0" presId="urn:microsoft.com/office/officeart/2005/8/layout/matrix1"/>
    <dgm:cxn modelId="{C5950C7B-546D-184C-AE19-40E60D5D2C07}" srcId="{28001875-D699-D94D-AB6C-2C5A9EF2EEE2}" destId="{665359FE-8281-4543-926A-9886B0466547}" srcOrd="0" destOrd="0" parTransId="{D8F144E2-DEAC-9442-85E5-B56E98A1748E}" sibTransId="{71A41394-6EB8-F141-8DBD-814452680B93}"/>
    <dgm:cxn modelId="{A2F4C67E-077E-6F4C-9255-017F9E23608F}" type="presOf" srcId="{28001875-D699-D94D-AB6C-2C5A9EF2EEE2}" destId="{3C2361F2-CD6A-9541-BA49-3ED56B1C1AEC}" srcOrd="1" destOrd="0" presId="urn:microsoft.com/office/officeart/2005/8/layout/matrix1"/>
    <dgm:cxn modelId="{F748D47E-858E-CC43-A825-9C0E97388D97}" type="presOf" srcId="{0A7EC4B2-8E91-6F4A-960B-3A8A8FF5838B}" destId="{B4F1DF56-0CCF-E242-9FDC-CAAD6A8AFBAE}" srcOrd="0" destOrd="0" presId="urn:microsoft.com/office/officeart/2005/8/layout/matrix1"/>
    <dgm:cxn modelId="{60CA9581-C508-5341-8607-46FA29215CD4}" type="presOf" srcId="{51F9C107-0EC3-C047-A93A-3F4869735FE5}" destId="{45B707E8-4577-EC49-A346-FCED2702903B}" srcOrd="1" destOrd="0" presId="urn:microsoft.com/office/officeart/2005/8/layout/matrix1"/>
    <dgm:cxn modelId="{87EF9F83-E037-D849-AFF9-6662B6DC77EA}" srcId="{5F2B4D3F-B5AA-8847-B478-F97049166A61}" destId="{3D2163D2-9B59-924C-B184-4A8985166780}" srcOrd="0" destOrd="0" parTransId="{014A7122-F640-2549-8E38-AC1EA2FD2202}" sibTransId="{C79F7D77-7959-9E49-B8E9-9B90FD215C87}"/>
    <dgm:cxn modelId="{F2F9F786-3221-BC46-AB33-1A5E84F9CC21}" srcId="{0A7EC4B2-8E91-6F4A-960B-3A8A8FF5838B}" destId="{BD032899-A007-C04B-B105-F065202525BF}" srcOrd="1" destOrd="0" parTransId="{FE9C1EB0-4EED-304D-BA3B-A3BC1769E586}" sibTransId="{6E2D310F-2902-F045-B383-764B0609219E}"/>
    <dgm:cxn modelId="{277C7593-F4E2-0D4F-A94E-73130C7C5D36}" type="presOf" srcId="{7A58DE46-5D06-7444-8465-6144DF22194F}" destId="{59447268-F71E-A04B-AABB-B2CD824296C8}" srcOrd="0" destOrd="1" presId="urn:microsoft.com/office/officeart/2005/8/layout/matrix1"/>
    <dgm:cxn modelId="{69536CA6-0135-DA46-ADD8-E7B705F7A9FA}" srcId="{BD032899-A007-C04B-B105-F065202525BF}" destId="{B2790C47-7AC7-C942-8F54-BB016D7B3E13}" srcOrd="0" destOrd="0" parTransId="{D704B110-3D33-5C49-BC63-F698E0010288}" sibTransId="{B83394AA-845B-CD48-882B-3BBA32C1434E}"/>
    <dgm:cxn modelId="{2103BDBA-A0DD-5346-B731-0306D044697E}" type="presOf" srcId="{5F2B4D3F-B5AA-8847-B478-F97049166A61}" destId="{5C789DE4-B3C3-A748-808B-2C26450EC1CD}" srcOrd="1" destOrd="0" presId="urn:microsoft.com/office/officeart/2005/8/layout/matrix1"/>
    <dgm:cxn modelId="{38D9A8C6-BA45-074E-A2FA-72BDDD01AAD1}" srcId="{51F9C107-0EC3-C047-A93A-3F4869735FE5}" destId="{7A58DE46-5D06-7444-8465-6144DF22194F}" srcOrd="0" destOrd="0" parTransId="{31BB3FB1-E4BC-6542-BE90-0EFE0B63E3A3}" sibTransId="{44B37A57-E780-3040-8B43-3D0D424B9C5C}"/>
    <dgm:cxn modelId="{63DFEBC8-6448-CD4D-83F5-C88470B9BA4B}" type="presOf" srcId="{28001875-D699-D94D-AB6C-2C5A9EF2EEE2}" destId="{716C6E66-6D8D-EE4A-B36D-2388F1ABF5C2}" srcOrd="0" destOrd="0" presId="urn:microsoft.com/office/officeart/2005/8/layout/matrix1"/>
    <dgm:cxn modelId="{B825BED2-56E1-9E4A-8F4F-E4935F1F0C60}" type="presOf" srcId="{3D2163D2-9B59-924C-B184-4A8985166780}" destId="{5C789DE4-B3C3-A748-808B-2C26450EC1CD}" srcOrd="1" destOrd="1" presId="urn:microsoft.com/office/officeart/2005/8/layout/matrix1"/>
    <dgm:cxn modelId="{18709ED7-E693-C046-AC44-26B4ACF1B2FE}" type="presOf" srcId="{6DC29E09-2E21-9C49-8703-65E43A9D7C7E}" destId="{E33CCF0F-3973-8E4B-AFC2-9E3BFB300320}" srcOrd="0" destOrd="2" presId="urn:microsoft.com/office/officeart/2005/8/layout/matrix1"/>
    <dgm:cxn modelId="{20A5FFD9-1755-764C-8AAF-0749D788A4FD}" srcId="{0A7EC4B2-8E91-6F4A-960B-3A8A8FF5838B}" destId="{5F2B4D3F-B5AA-8847-B478-F97049166A61}" srcOrd="3" destOrd="0" parTransId="{3AF83B4A-19C2-9E41-B0F5-DF50739C92D0}" sibTransId="{03AC5ABF-0D32-A34F-9803-FB340C6D5423}"/>
    <dgm:cxn modelId="{DAF70DDF-A451-6E42-8610-168024CA1B9A}" type="presOf" srcId="{6DC29E09-2E21-9C49-8703-65E43A9D7C7E}" destId="{3964FF08-51CD-8E4A-A52B-CE0591C80803}" srcOrd="1" destOrd="2" presId="urn:microsoft.com/office/officeart/2005/8/layout/matrix1"/>
    <dgm:cxn modelId="{4335F6DF-2CF3-724C-A97D-5C259D0498DC}" type="presOf" srcId="{BD032899-A007-C04B-B105-F065202525BF}" destId="{3964FF08-51CD-8E4A-A52B-CE0591C80803}" srcOrd="1" destOrd="0" presId="urn:microsoft.com/office/officeart/2005/8/layout/matrix1"/>
    <dgm:cxn modelId="{179473E0-E3B6-3C4F-B250-C2681AE20033}" srcId="{0A7EC4B2-8E91-6F4A-960B-3A8A8FF5838B}" destId="{28001875-D699-D94D-AB6C-2C5A9EF2EEE2}" srcOrd="0" destOrd="0" parTransId="{3E101151-60F3-8C45-BF42-5BC7848BBDE3}" sibTransId="{22D8E162-C639-D54F-B99B-B98C10719FD1}"/>
    <dgm:cxn modelId="{957298E0-2BC1-5641-9A4D-CB35AF7B2BB5}" srcId="{0A7EC4B2-8E91-6F4A-960B-3A8A8FF5838B}" destId="{51F9C107-0EC3-C047-A93A-3F4869735FE5}" srcOrd="2" destOrd="0" parTransId="{5A6141A0-4B98-BA43-8455-951068DF1C23}" sibTransId="{BA1E137A-D1F7-224A-B836-F6DB4229EED5}"/>
    <dgm:cxn modelId="{4986F8F3-E9B6-E349-9238-2AF8B59FD50F}" type="presOf" srcId="{7A58DE46-5D06-7444-8465-6144DF22194F}" destId="{45B707E8-4577-EC49-A346-FCED2702903B}" srcOrd="1" destOrd="1" presId="urn:microsoft.com/office/officeart/2005/8/layout/matrix1"/>
    <dgm:cxn modelId="{C3C2AAF5-2A9D-DF4A-ADA2-119E8F496F3C}" srcId="{7BCC3EDF-C106-F141-B7D2-3E5708FFA0CB}" destId="{0A7EC4B2-8E91-6F4A-960B-3A8A8FF5838B}" srcOrd="0" destOrd="0" parTransId="{7F772865-395B-B74D-AE95-62165E3715CF}" sibTransId="{CC53BC6C-A472-3B4A-89E9-FAFBD23A10AF}"/>
    <dgm:cxn modelId="{91E4E7F8-A4FE-444C-95BB-757468EC1ABD}" type="presOf" srcId="{7BCC3EDF-C106-F141-B7D2-3E5708FFA0CB}" destId="{C61A0115-AB12-FA46-869D-AA194F831FE3}" srcOrd="0" destOrd="0" presId="urn:microsoft.com/office/officeart/2005/8/layout/matrix1"/>
    <dgm:cxn modelId="{24F7A38E-C03B-A84E-9D99-148F4DBA6379}" type="presParOf" srcId="{C61A0115-AB12-FA46-869D-AA194F831FE3}" destId="{6BA938A2-180E-6F4F-94F0-ADD3D177E89F}" srcOrd="0" destOrd="0" presId="urn:microsoft.com/office/officeart/2005/8/layout/matrix1"/>
    <dgm:cxn modelId="{D89B16D0-E05E-E64C-8223-2416076F5051}" type="presParOf" srcId="{6BA938A2-180E-6F4F-94F0-ADD3D177E89F}" destId="{716C6E66-6D8D-EE4A-B36D-2388F1ABF5C2}" srcOrd="0" destOrd="0" presId="urn:microsoft.com/office/officeart/2005/8/layout/matrix1"/>
    <dgm:cxn modelId="{78E37F23-2901-EA46-A719-4ED7724F8779}" type="presParOf" srcId="{6BA938A2-180E-6F4F-94F0-ADD3D177E89F}" destId="{3C2361F2-CD6A-9541-BA49-3ED56B1C1AEC}" srcOrd="1" destOrd="0" presId="urn:microsoft.com/office/officeart/2005/8/layout/matrix1"/>
    <dgm:cxn modelId="{A20411B5-CFDE-9B4B-8153-4B1B01EBEEC3}" type="presParOf" srcId="{6BA938A2-180E-6F4F-94F0-ADD3D177E89F}" destId="{E33CCF0F-3973-8E4B-AFC2-9E3BFB300320}" srcOrd="2" destOrd="0" presId="urn:microsoft.com/office/officeart/2005/8/layout/matrix1"/>
    <dgm:cxn modelId="{1A9B82D1-DA41-DF46-AB61-DCEE5016A9B4}" type="presParOf" srcId="{6BA938A2-180E-6F4F-94F0-ADD3D177E89F}" destId="{3964FF08-51CD-8E4A-A52B-CE0591C80803}" srcOrd="3" destOrd="0" presId="urn:microsoft.com/office/officeart/2005/8/layout/matrix1"/>
    <dgm:cxn modelId="{B50139EA-399A-CE4B-BF44-797D9177DF31}" type="presParOf" srcId="{6BA938A2-180E-6F4F-94F0-ADD3D177E89F}" destId="{59447268-F71E-A04B-AABB-B2CD824296C8}" srcOrd="4" destOrd="0" presId="urn:microsoft.com/office/officeart/2005/8/layout/matrix1"/>
    <dgm:cxn modelId="{A8F2FB67-7402-FE43-9E97-3B502D6195CD}" type="presParOf" srcId="{6BA938A2-180E-6F4F-94F0-ADD3D177E89F}" destId="{45B707E8-4577-EC49-A346-FCED2702903B}" srcOrd="5" destOrd="0" presId="urn:microsoft.com/office/officeart/2005/8/layout/matrix1"/>
    <dgm:cxn modelId="{66368D39-EF34-4A49-B43D-90D4D0CD91E5}" type="presParOf" srcId="{6BA938A2-180E-6F4F-94F0-ADD3D177E89F}" destId="{467BDF3E-6D34-FA47-810C-C7A7578EB239}" srcOrd="6" destOrd="0" presId="urn:microsoft.com/office/officeart/2005/8/layout/matrix1"/>
    <dgm:cxn modelId="{3EBEB9D7-C4FE-9A4C-BCBC-E5191ED2F3AB}" type="presParOf" srcId="{6BA938A2-180E-6F4F-94F0-ADD3D177E89F}" destId="{5C789DE4-B3C3-A748-808B-2C26450EC1CD}" srcOrd="7" destOrd="0" presId="urn:microsoft.com/office/officeart/2005/8/layout/matrix1"/>
    <dgm:cxn modelId="{9B37A963-37D0-784A-8BF2-DFF21738677D}" type="presParOf" srcId="{C61A0115-AB12-FA46-869D-AA194F831FE3}" destId="{B4F1DF56-0CCF-E242-9FDC-CAAD6A8AFBA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2A9FE5-F034-EF49-9E33-E67A70529487}" type="doc">
      <dgm:prSet loTypeId="urn:microsoft.com/office/officeart/2005/8/layout/radial1" loCatId="relationship" qsTypeId="urn:microsoft.com/office/officeart/2005/8/quickstyle/simple4" qsCatId="simple" csTypeId="urn:microsoft.com/office/officeart/2005/8/colors/accent1_2" csCatId="accent1" phldr="1"/>
      <dgm:spPr/>
      <dgm:t>
        <a:bodyPr/>
        <a:lstStyle/>
        <a:p>
          <a:endParaRPr lang="en-US"/>
        </a:p>
      </dgm:t>
    </dgm:pt>
    <dgm:pt modelId="{42A1BA9C-61D5-EE4E-B529-680C2C0B779B}">
      <dgm:prSet phldrT="[Text]" custT="1"/>
      <dgm:spPr>
        <a:solidFill>
          <a:schemeClr val="bg1"/>
        </a:solidFill>
        <a:ln>
          <a:solidFill>
            <a:schemeClr val="accent1"/>
          </a:solidFill>
        </a:ln>
      </dgm:spPr>
      <dgm:t>
        <a:bodyPr/>
        <a:lstStyle/>
        <a:p>
          <a:r>
            <a:rPr lang="en-US" sz="1400" dirty="0">
              <a:solidFill>
                <a:schemeClr val="tx1"/>
              </a:solidFill>
            </a:rPr>
            <a:t>Central to the problem of authenticated key exchange are two issues:</a:t>
          </a:r>
        </a:p>
      </dgm:t>
    </dgm:pt>
    <dgm:pt modelId="{52565F00-D9E7-6E49-9102-3499B88A60C3}" type="parTrans" cxnId="{6730CD73-499B-434D-84BA-3B5C1F3C00A1}">
      <dgm:prSet/>
      <dgm:spPr/>
      <dgm:t>
        <a:bodyPr/>
        <a:lstStyle/>
        <a:p>
          <a:endParaRPr lang="en-US"/>
        </a:p>
      </dgm:t>
    </dgm:pt>
    <dgm:pt modelId="{344A0ED5-1AFB-464A-9400-C217B0375C89}" type="sibTrans" cxnId="{6730CD73-499B-434D-84BA-3B5C1F3C00A1}">
      <dgm:prSet/>
      <dgm:spPr/>
      <dgm:t>
        <a:bodyPr/>
        <a:lstStyle/>
        <a:p>
          <a:endParaRPr lang="en-US"/>
        </a:p>
      </dgm:t>
    </dgm:pt>
    <dgm:pt modelId="{187C03DD-AB0B-3747-BA07-2D987064DC1D}">
      <dgm:prSet custT="1"/>
      <dgm:spPr>
        <a:solidFill>
          <a:schemeClr val="bg1"/>
        </a:solidFill>
        <a:ln>
          <a:solidFill>
            <a:schemeClr val="accent1"/>
          </a:solidFill>
        </a:ln>
      </dgm:spPr>
      <dgm:t>
        <a:bodyPr/>
        <a:lstStyle/>
        <a:p>
          <a:r>
            <a:rPr lang="en-US" sz="1400" dirty="0">
              <a:solidFill>
                <a:schemeClr val="tx1"/>
              </a:solidFill>
            </a:rPr>
            <a:t>     Confidentiality</a:t>
          </a:r>
        </a:p>
      </dgm:t>
    </dgm:pt>
    <dgm:pt modelId="{0586B7DB-B08F-144C-AFC0-8CE70498859B}" type="parTrans" cxnId="{6EC288C5-0B77-B649-ADAB-F58AA1721FD8}">
      <dgm:prSet/>
      <dgm:spPr>
        <a:ln>
          <a:solidFill>
            <a:schemeClr val="accent1"/>
          </a:solidFill>
        </a:ln>
      </dgm:spPr>
      <dgm:t>
        <a:bodyPr/>
        <a:lstStyle/>
        <a:p>
          <a:endParaRPr lang="en-US" dirty="0"/>
        </a:p>
      </dgm:t>
    </dgm:pt>
    <dgm:pt modelId="{5B1CAE48-BC08-CB42-B02F-A84F6F813BD2}" type="sibTrans" cxnId="{6EC288C5-0B77-B649-ADAB-F58AA1721FD8}">
      <dgm:prSet/>
      <dgm:spPr/>
      <dgm:t>
        <a:bodyPr/>
        <a:lstStyle/>
        <a:p>
          <a:endParaRPr lang="en-US"/>
        </a:p>
      </dgm:t>
    </dgm:pt>
    <dgm:pt modelId="{BC6F485A-354F-7B40-B99B-ED35E7B7A921}">
      <dgm:prSet custT="1"/>
      <dgm:spPr>
        <a:solidFill>
          <a:schemeClr val="bg1"/>
        </a:solidFill>
        <a:ln>
          <a:solidFill>
            <a:schemeClr val="accent1"/>
          </a:solidFill>
        </a:ln>
      </dgm:spPr>
      <dgm:t>
        <a:bodyPr/>
        <a:lstStyle/>
        <a:p>
          <a:r>
            <a:rPr lang="en-US" sz="1400" dirty="0">
              <a:solidFill>
                <a:schemeClr val="tx1"/>
              </a:solidFill>
            </a:rPr>
            <a:t>Essential identification and session-key information must be communicated in encrypted form</a:t>
          </a:r>
        </a:p>
      </dgm:t>
    </dgm:pt>
    <dgm:pt modelId="{FD5C5823-9EC5-9042-849F-3E6B35818E5D}" type="parTrans" cxnId="{E116BD04-99C2-9348-8234-9707D95DC2E5}">
      <dgm:prSet/>
      <dgm:spPr/>
      <dgm:t>
        <a:bodyPr/>
        <a:lstStyle/>
        <a:p>
          <a:endParaRPr lang="en-US"/>
        </a:p>
      </dgm:t>
    </dgm:pt>
    <dgm:pt modelId="{F13F9511-0498-C54E-AB29-92A386F4D504}" type="sibTrans" cxnId="{E116BD04-99C2-9348-8234-9707D95DC2E5}">
      <dgm:prSet/>
      <dgm:spPr/>
      <dgm:t>
        <a:bodyPr/>
        <a:lstStyle/>
        <a:p>
          <a:endParaRPr lang="en-US"/>
        </a:p>
      </dgm:t>
    </dgm:pt>
    <dgm:pt modelId="{E376A5E1-9AA9-8E44-9670-91AB4AEDB761}">
      <dgm:prSet custT="1"/>
      <dgm:spPr>
        <a:solidFill>
          <a:schemeClr val="bg1"/>
        </a:solidFill>
        <a:ln>
          <a:solidFill>
            <a:schemeClr val="accent1"/>
          </a:solidFill>
        </a:ln>
      </dgm:spPr>
      <dgm:t>
        <a:bodyPr/>
        <a:lstStyle/>
        <a:p>
          <a:r>
            <a:rPr lang="en-US" sz="1400" dirty="0">
              <a:solidFill>
                <a:schemeClr val="tx1"/>
              </a:solidFill>
            </a:rPr>
            <a:t>This requires the prior existence of secret or public keys that can be used for this purpose</a:t>
          </a:r>
        </a:p>
      </dgm:t>
    </dgm:pt>
    <dgm:pt modelId="{BD985E6A-32EB-0344-9A1A-B74803B7BFE5}" type="parTrans" cxnId="{A2F83DB5-ABE1-4F4C-8416-76D1FA08C686}">
      <dgm:prSet/>
      <dgm:spPr/>
      <dgm:t>
        <a:bodyPr/>
        <a:lstStyle/>
        <a:p>
          <a:endParaRPr lang="en-US"/>
        </a:p>
      </dgm:t>
    </dgm:pt>
    <dgm:pt modelId="{D57CBA84-8AA5-9A4B-B0ED-283ABD207352}" type="sibTrans" cxnId="{A2F83DB5-ABE1-4F4C-8416-76D1FA08C686}">
      <dgm:prSet/>
      <dgm:spPr/>
      <dgm:t>
        <a:bodyPr/>
        <a:lstStyle/>
        <a:p>
          <a:endParaRPr lang="en-US"/>
        </a:p>
      </dgm:t>
    </dgm:pt>
    <dgm:pt modelId="{B997280A-9C03-234D-AFD4-0066649F1085}">
      <dgm:prSet custT="1"/>
      <dgm:spPr>
        <a:solidFill>
          <a:schemeClr val="bg1"/>
        </a:solidFill>
        <a:ln>
          <a:solidFill>
            <a:schemeClr val="accent1"/>
          </a:solidFill>
        </a:ln>
      </dgm:spPr>
      <dgm:t>
        <a:bodyPr/>
        <a:lstStyle/>
        <a:p>
          <a:r>
            <a:rPr lang="en-US" sz="1400" dirty="0">
              <a:solidFill>
                <a:schemeClr val="tx1"/>
              </a:solidFill>
            </a:rPr>
            <a:t>    Timeliness</a:t>
          </a:r>
        </a:p>
      </dgm:t>
    </dgm:pt>
    <dgm:pt modelId="{F28F2FD2-9D75-824D-B1B1-46A5B8F72073}" type="parTrans" cxnId="{FE9945A1-B1D4-A447-B2D4-80CB9FF16139}">
      <dgm:prSet/>
      <dgm:spPr>
        <a:ln>
          <a:solidFill>
            <a:schemeClr val="accent1"/>
          </a:solidFill>
        </a:ln>
      </dgm:spPr>
      <dgm:t>
        <a:bodyPr/>
        <a:lstStyle/>
        <a:p>
          <a:endParaRPr lang="en-US" dirty="0"/>
        </a:p>
      </dgm:t>
    </dgm:pt>
    <dgm:pt modelId="{54A4C9ED-BDB1-9B49-B1DC-51E76CEA5A15}" type="sibTrans" cxnId="{FE9945A1-B1D4-A447-B2D4-80CB9FF16139}">
      <dgm:prSet/>
      <dgm:spPr/>
      <dgm:t>
        <a:bodyPr/>
        <a:lstStyle/>
        <a:p>
          <a:endParaRPr lang="en-US"/>
        </a:p>
      </dgm:t>
    </dgm:pt>
    <dgm:pt modelId="{A214BCE4-B8A3-8E40-9F7F-863AAB46267A}">
      <dgm:prSet custT="1"/>
      <dgm:spPr>
        <a:solidFill>
          <a:schemeClr val="bg1"/>
        </a:solidFill>
        <a:ln>
          <a:solidFill>
            <a:schemeClr val="accent1"/>
          </a:solidFill>
        </a:ln>
      </dgm:spPr>
      <dgm:t>
        <a:bodyPr/>
        <a:lstStyle/>
        <a:p>
          <a:r>
            <a:rPr lang="en-US" sz="1400" dirty="0">
              <a:solidFill>
                <a:schemeClr val="tx1"/>
              </a:solidFill>
            </a:rPr>
            <a:t>Important because of the threat of message replays</a:t>
          </a:r>
        </a:p>
      </dgm:t>
    </dgm:pt>
    <dgm:pt modelId="{26989117-9653-3B47-8203-E41ADD7B6C6B}" type="parTrans" cxnId="{E01C6ED9-7882-7040-AC84-919CA8AA44C1}">
      <dgm:prSet/>
      <dgm:spPr/>
      <dgm:t>
        <a:bodyPr/>
        <a:lstStyle/>
        <a:p>
          <a:endParaRPr lang="en-US"/>
        </a:p>
      </dgm:t>
    </dgm:pt>
    <dgm:pt modelId="{60175D9F-E6C6-7C40-9064-C1F3F69AD9F6}" type="sibTrans" cxnId="{E01C6ED9-7882-7040-AC84-919CA8AA44C1}">
      <dgm:prSet/>
      <dgm:spPr/>
      <dgm:t>
        <a:bodyPr/>
        <a:lstStyle/>
        <a:p>
          <a:endParaRPr lang="en-US"/>
        </a:p>
      </dgm:t>
    </dgm:pt>
    <dgm:pt modelId="{06714EF4-CA95-674C-B562-A6747446DB60}">
      <dgm:prSet custT="1"/>
      <dgm:spPr>
        <a:solidFill>
          <a:schemeClr val="bg1"/>
        </a:solidFill>
        <a:ln>
          <a:solidFill>
            <a:schemeClr val="accent1"/>
          </a:solidFill>
        </a:ln>
      </dgm:spPr>
      <dgm:t>
        <a:bodyPr/>
        <a:lstStyle/>
        <a:p>
          <a:r>
            <a:rPr lang="en-US" sz="1400" dirty="0">
              <a:solidFill>
                <a:schemeClr val="tx1"/>
              </a:solidFill>
            </a:rPr>
            <a:t>Such replays could allow an opponent to:</a:t>
          </a:r>
        </a:p>
      </dgm:t>
    </dgm:pt>
    <dgm:pt modelId="{B305F661-85E2-C14C-8D46-E486C3404ED5}" type="parTrans" cxnId="{98E142B4-8D9F-2F4A-B8C2-D19F53CA72A5}">
      <dgm:prSet/>
      <dgm:spPr/>
      <dgm:t>
        <a:bodyPr/>
        <a:lstStyle/>
        <a:p>
          <a:endParaRPr lang="en-US"/>
        </a:p>
      </dgm:t>
    </dgm:pt>
    <dgm:pt modelId="{9FF60BA3-513D-0441-9E82-F889EFE039D6}" type="sibTrans" cxnId="{98E142B4-8D9F-2F4A-B8C2-D19F53CA72A5}">
      <dgm:prSet/>
      <dgm:spPr/>
      <dgm:t>
        <a:bodyPr/>
        <a:lstStyle/>
        <a:p>
          <a:endParaRPr lang="en-US"/>
        </a:p>
      </dgm:t>
    </dgm:pt>
    <dgm:pt modelId="{3BAF8808-04CC-194E-8041-C326228082DC}">
      <dgm:prSet custT="1"/>
      <dgm:spPr>
        <a:solidFill>
          <a:schemeClr val="bg1"/>
        </a:solidFill>
        <a:ln>
          <a:solidFill>
            <a:schemeClr val="accent1"/>
          </a:solidFill>
        </a:ln>
      </dgm:spPr>
      <dgm:t>
        <a:bodyPr/>
        <a:lstStyle/>
        <a:p>
          <a:r>
            <a:rPr lang="en-US" sz="1400" dirty="0">
              <a:solidFill>
                <a:schemeClr val="tx1"/>
              </a:solidFill>
            </a:rPr>
            <a:t>successfully impersonate another party</a:t>
          </a:r>
        </a:p>
      </dgm:t>
    </dgm:pt>
    <dgm:pt modelId="{2D8E2891-3648-554F-9676-C607ECEEF4A2}" type="parTrans" cxnId="{662B94ED-0A22-4E4F-919A-9B9601150E03}">
      <dgm:prSet/>
      <dgm:spPr/>
      <dgm:t>
        <a:bodyPr/>
        <a:lstStyle/>
        <a:p>
          <a:endParaRPr lang="en-US"/>
        </a:p>
      </dgm:t>
    </dgm:pt>
    <dgm:pt modelId="{56F75C52-33EE-2A4D-880C-30149CC4434D}" type="sibTrans" cxnId="{662B94ED-0A22-4E4F-919A-9B9601150E03}">
      <dgm:prSet/>
      <dgm:spPr/>
      <dgm:t>
        <a:bodyPr/>
        <a:lstStyle/>
        <a:p>
          <a:endParaRPr lang="en-US"/>
        </a:p>
      </dgm:t>
    </dgm:pt>
    <dgm:pt modelId="{526A5C87-2C16-F74A-99BD-EF7191FA9CC8}">
      <dgm:prSet custT="1"/>
      <dgm:spPr>
        <a:solidFill>
          <a:schemeClr val="bg1"/>
        </a:solidFill>
        <a:ln>
          <a:solidFill>
            <a:schemeClr val="accent1"/>
          </a:solidFill>
        </a:ln>
      </dgm:spPr>
      <dgm:t>
        <a:bodyPr/>
        <a:lstStyle/>
        <a:p>
          <a:r>
            <a:rPr lang="en-US" sz="1400" dirty="0">
              <a:solidFill>
                <a:schemeClr val="tx1"/>
              </a:solidFill>
            </a:rPr>
            <a:t>disrupt operations by presenting parties with messages that appear genuine but are not </a:t>
          </a:r>
        </a:p>
      </dgm:t>
    </dgm:pt>
    <dgm:pt modelId="{34746B26-86A4-9C40-A5F0-365F128D1680}" type="parTrans" cxnId="{88FF4734-5ACB-F947-891D-F098500C7BBA}">
      <dgm:prSet/>
      <dgm:spPr/>
      <dgm:t>
        <a:bodyPr/>
        <a:lstStyle/>
        <a:p>
          <a:endParaRPr lang="en-US"/>
        </a:p>
      </dgm:t>
    </dgm:pt>
    <dgm:pt modelId="{A9EA7635-6DAD-8F43-A496-BA4289B34AB6}" type="sibTrans" cxnId="{88FF4734-5ACB-F947-891D-F098500C7BBA}">
      <dgm:prSet/>
      <dgm:spPr/>
      <dgm:t>
        <a:bodyPr/>
        <a:lstStyle/>
        <a:p>
          <a:endParaRPr lang="en-US"/>
        </a:p>
      </dgm:t>
    </dgm:pt>
    <dgm:pt modelId="{51F52CBF-0616-9F49-81AB-6DDEE3864DED}">
      <dgm:prSet custT="1"/>
      <dgm:spPr>
        <a:solidFill>
          <a:schemeClr val="bg1"/>
        </a:solidFill>
        <a:ln>
          <a:solidFill>
            <a:schemeClr val="accent1"/>
          </a:solidFill>
        </a:ln>
      </dgm:spPr>
      <dgm:t>
        <a:bodyPr/>
        <a:lstStyle/>
        <a:p>
          <a:r>
            <a:rPr lang="en-US" sz="1400" dirty="0">
              <a:solidFill>
                <a:schemeClr val="tx1"/>
              </a:solidFill>
            </a:rPr>
            <a:t>compromise a session key</a:t>
          </a:r>
        </a:p>
      </dgm:t>
    </dgm:pt>
    <dgm:pt modelId="{7B0F4674-5FA1-D345-B335-CF507E4203BE}" type="parTrans" cxnId="{E4C04CC4-C103-7D42-8347-EF0F48651B8A}">
      <dgm:prSet/>
      <dgm:spPr/>
      <dgm:t>
        <a:bodyPr/>
        <a:lstStyle/>
        <a:p>
          <a:endParaRPr lang="en-US"/>
        </a:p>
      </dgm:t>
    </dgm:pt>
    <dgm:pt modelId="{F0E53439-23F9-E44B-B348-127D4AFDA653}" type="sibTrans" cxnId="{E4C04CC4-C103-7D42-8347-EF0F48651B8A}">
      <dgm:prSet/>
      <dgm:spPr/>
      <dgm:t>
        <a:bodyPr/>
        <a:lstStyle/>
        <a:p>
          <a:endParaRPr lang="en-US"/>
        </a:p>
      </dgm:t>
    </dgm:pt>
    <dgm:pt modelId="{C83B5A8B-9C44-FE45-8AD3-48BC621DADD0}" type="pres">
      <dgm:prSet presAssocID="{4A2A9FE5-F034-EF49-9E33-E67A70529487}" presName="cycle" presStyleCnt="0">
        <dgm:presLayoutVars>
          <dgm:chMax val="1"/>
          <dgm:dir/>
          <dgm:animLvl val="ctr"/>
          <dgm:resizeHandles val="exact"/>
        </dgm:presLayoutVars>
      </dgm:prSet>
      <dgm:spPr/>
    </dgm:pt>
    <dgm:pt modelId="{BA479F05-35E1-104C-985F-17DE1C0AF79D}" type="pres">
      <dgm:prSet presAssocID="{42A1BA9C-61D5-EE4E-B529-680C2C0B779B}" presName="centerShape" presStyleLbl="node0" presStyleIdx="0" presStyleCnt="1" custScaleX="160935" custScaleY="132158" custLinFactNeighborX="12281" custLinFactNeighborY="-55642"/>
      <dgm:spPr/>
    </dgm:pt>
    <dgm:pt modelId="{C5F88DEF-6D6F-DD47-8C6B-04D781FB85C0}" type="pres">
      <dgm:prSet presAssocID="{0586B7DB-B08F-144C-AFC0-8CE70498859B}" presName="Name9" presStyleLbl="parChTrans1D2" presStyleIdx="0" presStyleCnt="2"/>
      <dgm:spPr/>
    </dgm:pt>
    <dgm:pt modelId="{FE5389AA-5C69-EF4D-982D-E9B2B28EC4E9}" type="pres">
      <dgm:prSet presAssocID="{0586B7DB-B08F-144C-AFC0-8CE70498859B}" presName="connTx" presStyleLbl="parChTrans1D2" presStyleIdx="0" presStyleCnt="2"/>
      <dgm:spPr/>
    </dgm:pt>
    <dgm:pt modelId="{466CC06D-AEEB-A447-B59B-2F72AA20D107}" type="pres">
      <dgm:prSet presAssocID="{187C03DD-AB0B-3747-BA07-2D987064DC1D}" presName="node" presStyleLbl="node1" presStyleIdx="0" presStyleCnt="2" custScaleX="279707" custScaleY="232545" custRadScaleRad="200455" custRadScaleInc="122036">
        <dgm:presLayoutVars>
          <dgm:bulletEnabled val="1"/>
        </dgm:presLayoutVars>
      </dgm:prSet>
      <dgm:spPr/>
    </dgm:pt>
    <dgm:pt modelId="{6EC2EFFE-BCDF-F34D-8AA4-23E20C4141B4}" type="pres">
      <dgm:prSet presAssocID="{F28F2FD2-9D75-824D-B1B1-46A5B8F72073}" presName="Name9" presStyleLbl="parChTrans1D2" presStyleIdx="1" presStyleCnt="2"/>
      <dgm:spPr/>
    </dgm:pt>
    <dgm:pt modelId="{C982EF0F-6937-D540-9880-86A5F423B5B7}" type="pres">
      <dgm:prSet presAssocID="{F28F2FD2-9D75-824D-B1B1-46A5B8F72073}" presName="connTx" presStyleLbl="parChTrans1D2" presStyleIdx="1" presStyleCnt="2"/>
      <dgm:spPr/>
    </dgm:pt>
    <dgm:pt modelId="{E03A69F7-1AF4-9643-A17D-2DB9030ECD8C}" type="pres">
      <dgm:prSet presAssocID="{B997280A-9C03-234D-AFD4-0066649F1085}" presName="node" presStyleLbl="node1" presStyleIdx="1" presStyleCnt="2" custScaleX="330847" custScaleY="290097" custRadScaleRad="183360" custRadScaleInc="84745">
        <dgm:presLayoutVars>
          <dgm:bulletEnabled val="1"/>
        </dgm:presLayoutVars>
      </dgm:prSet>
      <dgm:spPr/>
    </dgm:pt>
  </dgm:ptLst>
  <dgm:cxnLst>
    <dgm:cxn modelId="{CE541600-824E-E34E-9F0E-60ACB7CF15CA}" type="presOf" srcId="{0586B7DB-B08F-144C-AFC0-8CE70498859B}" destId="{FE5389AA-5C69-EF4D-982D-E9B2B28EC4E9}" srcOrd="1" destOrd="0" presId="urn:microsoft.com/office/officeart/2005/8/layout/radial1"/>
    <dgm:cxn modelId="{E116BD04-99C2-9348-8234-9707D95DC2E5}" srcId="{187C03DD-AB0B-3747-BA07-2D987064DC1D}" destId="{BC6F485A-354F-7B40-B99B-ED35E7B7A921}" srcOrd="0" destOrd="0" parTransId="{FD5C5823-9EC5-9042-849F-3E6B35818E5D}" sibTransId="{F13F9511-0498-C54E-AB29-92A386F4D504}"/>
    <dgm:cxn modelId="{88FF4734-5ACB-F947-891D-F098500C7BBA}" srcId="{06714EF4-CA95-674C-B562-A6747446DB60}" destId="{526A5C87-2C16-F74A-99BD-EF7191FA9CC8}" srcOrd="2" destOrd="0" parTransId="{34746B26-86A4-9C40-A5F0-365F128D1680}" sibTransId="{A9EA7635-6DAD-8F43-A496-BA4289B34AB6}"/>
    <dgm:cxn modelId="{0A149A44-AC62-884D-B8FB-AA13BCB05445}" type="presOf" srcId="{A214BCE4-B8A3-8E40-9F7F-863AAB46267A}" destId="{E03A69F7-1AF4-9643-A17D-2DB9030ECD8C}" srcOrd="0" destOrd="1" presId="urn:microsoft.com/office/officeart/2005/8/layout/radial1"/>
    <dgm:cxn modelId="{4DDEEE47-168C-6245-AEDF-B29457EA162E}" type="presOf" srcId="{B997280A-9C03-234D-AFD4-0066649F1085}" destId="{E03A69F7-1AF4-9643-A17D-2DB9030ECD8C}" srcOrd="0" destOrd="0" presId="urn:microsoft.com/office/officeart/2005/8/layout/radial1"/>
    <dgm:cxn modelId="{8F82246A-9E05-C749-8600-2F8BF00FAC29}" type="presOf" srcId="{0586B7DB-B08F-144C-AFC0-8CE70498859B}" destId="{C5F88DEF-6D6F-DD47-8C6B-04D781FB85C0}" srcOrd="0" destOrd="0" presId="urn:microsoft.com/office/officeart/2005/8/layout/radial1"/>
    <dgm:cxn modelId="{040C096B-00AF-8D41-82AD-BE9047EEE0FB}" type="presOf" srcId="{BC6F485A-354F-7B40-B99B-ED35E7B7A921}" destId="{466CC06D-AEEB-A447-B59B-2F72AA20D107}" srcOrd="0" destOrd="1" presId="urn:microsoft.com/office/officeart/2005/8/layout/radial1"/>
    <dgm:cxn modelId="{66272D6C-B3D7-8A44-BA30-561D66AE9B4E}" type="presOf" srcId="{F28F2FD2-9D75-824D-B1B1-46A5B8F72073}" destId="{6EC2EFFE-BCDF-F34D-8AA4-23E20C4141B4}" srcOrd="0" destOrd="0" presId="urn:microsoft.com/office/officeart/2005/8/layout/radial1"/>
    <dgm:cxn modelId="{84EB0350-D095-3D4B-8028-6F218D8A638F}" type="presOf" srcId="{4A2A9FE5-F034-EF49-9E33-E67A70529487}" destId="{C83B5A8B-9C44-FE45-8AD3-48BC621DADD0}" srcOrd="0" destOrd="0" presId="urn:microsoft.com/office/officeart/2005/8/layout/radial1"/>
    <dgm:cxn modelId="{6730CD73-499B-434D-84BA-3B5C1F3C00A1}" srcId="{4A2A9FE5-F034-EF49-9E33-E67A70529487}" destId="{42A1BA9C-61D5-EE4E-B529-680C2C0B779B}" srcOrd="0" destOrd="0" parTransId="{52565F00-D9E7-6E49-9102-3499B88A60C3}" sibTransId="{344A0ED5-1AFB-464A-9400-C217B0375C89}"/>
    <dgm:cxn modelId="{8C61ED74-96A8-3443-B408-873B675C42E3}" type="presOf" srcId="{51F52CBF-0616-9F49-81AB-6DDEE3864DED}" destId="{E03A69F7-1AF4-9643-A17D-2DB9030ECD8C}" srcOrd="0" destOrd="3" presId="urn:microsoft.com/office/officeart/2005/8/layout/radial1"/>
    <dgm:cxn modelId="{BF841177-AC03-3D4A-8061-AEA69A44DA60}" type="presOf" srcId="{42A1BA9C-61D5-EE4E-B529-680C2C0B779B}" destId="{BA479F05-35E1-104C-985F-17DE1C0AF79D}" srcOrd="0" destOrd="0" presId="urn:microsoft.com/office/officeart/2005/8/layout/radial1"/>
    <dgm:cxn modelId="{08BE3158-61B8-794F-AD6D-02AEDC1011EF}" type="presOf" srcId="{526A5C87-2C16-F74A-99BD-EF7191FA9CC8}" destId="{E03A69F7-1AF4-9643-A17D-2DB9030ECD8C}" srcOrd="0" destOrd="5" presId="urn:microsoft.com/office/officeart/2005/8/layout/radial1"/>
    <dgm:cxn modelId="{FE079683-041C-6844-845D-0359713151DA}" type="presOf" srcId="{E376A5E1-9AA9-8E44-9670-91AB4AEDB761}" destId="{466CC06D-AEEB-A447-B59B-2F72AA20D107}" srcOrd="0" destOrd="2" presId="urn:microsoft.com/office/officeart/2005/8/layout/radial1"/>
    <dgm:cxn modelId="{FE9945A1-B1D4-A447-B2D4-80CB9FF16139}" srcId="{42A1BA9C-61D5-EE4E-B529-680C2C0B779B}" destId="{B997280A-9C03-234D-AFD4-0066649F1085}" srcOrd="1" destOrd="0" parTransId="{F28F2FD2-9D75-824D-B1B1-46A5B8F72073}" sibTransId="{54A4C9ED-BDB1-9B49-B1DC-51E76CEA5A15}"/>
    <dgm:cxn modelId="{D8F2EBA2-C5D2-1E47-8BF1-214994E919BA}" type="presOf" srcId="{3BAF8808-04CC-194E-8041-C326228082DC}" destId="{E03A69F7-1AF4-9643-A17D-2DB9030ECD8C}" srcOrd="0" destOrd="4" presId="urn:microsoft.com/office/officeart/2005/8/layout/radial1"/>
    <dgm:cxn modelId="{A2814AAA-CB49-0A4E-9641-E0A63280A697}" type="presOf" srcId="{187C03DD-AB0B-3747-BA07-2D987064DC1D}" destId="{466CC06D-AEEB-A447-B59B-2F72AA20D107}" srcOrd="0" destOrd="0" presId="urn:microsoft.com/office/officeart/2005/8/layout/radial1"/>
    <dgm:cxn modelId="{98E142B4-8D9F-2F4A-B8C2-D19F53CA72A5}" srcId="{B997280A-9C03-234D-AFD4-0066649F1085}" destId="{06714EF4-CA95-674C-B562-A6747446DB60}" srcOrd="1" destOrd="0" parTransId="{B305F661-85E2-C14C-8D46-E486C3404ED5}" sibTransId="{9FF60BA3-513D-0441-9E82-F889EFE039D6}"/>
    <dgm:cxn modelId="{A2F83DB5-ABE1-4F4C-8416-76D1FA08C686}" srcId="{187C03DD-AB0B-3747-BA07-2D987064DC1D}" destId="{E376A5E1-9AA9-8E44-9670-91AB4AEDB761}" srcOrd="1" destOrd="0" parTransId="{BD985E6A-32EB-0344-9A1A-B74803B7BFE5}" sibTransId="{D57CBA84-8AA5-9A4B-B0ED-283ABD207352}"/>
    <dgm:cxn modelId="{E4C04CC4-C103-7D42-8347-EF0F48651B8A}" srcId="{06714EF4-CA95-674C-B562-A6747446DB60}" destId="{51F52CBF-0616-9F49-81AB-6DDEE3864DED}" srcOrd="0" destOrd="0" parTransId="{7B0F4674-5FA1-D345-B335-CF507E4203BE}" sibTransId="{F0E53439-23F9-E44B-B348-127D4AFDA653}"/>
    <dgm:cxn modelId="{6EC288C5-0B77-B649-ADAB-F58AA1721FD8}" srcId="{42A1BA9C-61D5-EE4E-B529-680C2C0B779B}" destId="{187C03DD-AB0B-3747-BA07-2D987064DC1D}" srcOrd="0" destOrd="0" parTransId="{0586B7DB-B08F-144C-AFC0-8CE70498859B}" sibTransId="{5B1CAE48-BC08-CB42-B02F-A84F6F813BD2}"/>
    <dgm:cxn modelId="{AEB737CF-C9E9-2F4B-BD06-7E20BB070F6E}" type="presOf" srcId="{F28F2FD2-9D75-824D-B1B1-46A5B8F72073}" destId="{C982EF0F-6937-D540-9880-86A5F423B5B7}" srcOrd="1" destOrd="0" presId="urn:microsoft.com/office/officeart/2005/8/layout/radial1"/>
    <dgm:cxn modelId="{E01C6ED9-7882-7040-AC84-919CA8AA44C1}" srcId="{B997280A-9C03-234D-AFD4-0066649F1085}" destId="{A214BCE4-B8A3-8E40-9F7F-863AAB46267A}" srcOrd="0" destOrd="0" parTransId="{26989117-9653-3B47-8203-E41ADD7B6C6B}" sibTransId="{60175D9F-E6C6-7C40-9064-C1F3F69AD9F6}"/>
    <dgm:cxn modelId="{A304B2EA-067F-604A-A946-156503FE587B}" type="presOf" srcId="{06714EF4-CA95-674C-B562-A6747446DB60}" destId="{E03A69F7-1AF4-9643-A17D-2DB9030ECD8C}" srcOrd="0" destOrd="2" presId="urn:microsoft.com/office/officeart/2005/8/layout/radial1"/>
    <dgm:cxn modelId="{662B94ED-0A22-4E4F-919A-9B9601150E03}" srcId="{06714EF4-CA95-674C-B562-A6747446DB60}" destId="{3BAF8808-04CC-194E-8041-C326228082DC}" srcOrd="1" destOrd="0" parTransId="{2D8E2891-3648-554F-9676-C607ECEEF4A2}" sibTransId="{56F75C52-33EE-2A4D-880C-30149CC4434D}"/>
    <dgm:cxn modelId="{85820896-5AC1-7842-BB7B-67620F79D883}" type="presParOf" srcId="{C83B5A8B-9C44-FE45-8AD3-48BC621DADD0}" destId="{BA479F05-35E1-104C-985F-17DE1C0AF79D}" srcOrd="0" destOrd="0" presId="urn:microsoft.com/office/officeart/2005/8/layout/radial1"/>
    <dgm:cxn modelId="{8FC99569-AB47-524D-A26A-1433A32EDE78}" type="presParOf" srcId="{C83B5A8B-9C44-FE45-8AD3-48BC621DADD0}" destId="{C5F88DEF-6D6F-DD47-8C6B-04D781FB85C0}" srcOrd="1" destOrd="0" presId="urn:microsoft.com/office/officeart/2005/8/layout/radial1"/>
    <dgm:cxn modelId="{9A1B7E7D-389F-C14C-A2E4-D5A590BD469A}" type="presParOf" srcId="{C5F88DEF-6D6F-DD47-8C6B-04D781FB85C0}" destId="{FE5389AA-5C69-EF4D-982D-E9B2B28EC4E9}" srcOrd="0" destOrd="0" presId="urn:microsoft.com/office/officeart/2005/8/layout/radial1"/>
    <dgm:cxn modelId="{850641FA-C327-8540-BB65-B0231BE289F3}" type="presParOf" srcId="{C83B5A8B-9C44-FE45-8AD3-48BC621DADD0}" destId="{466CC06D-AEEB-A447-B59B-2F72AA20D107}" srcOrd="2" destOrd="0" presId="urn:microsoft.com/office/officeart/2005/8/layout/radial1"/>
    <dgm:cxn modelId="{387C103F-1BF6-7143-A172-A4CB73A3323C}" type="presParOf" srcId="{C83B5A8B-9C44-FE45-8AD3-48BC621DADD0}" destId="{6EC2EFFE-BCDF-F34D-8AA4-23E20C4141B4}" srcOrd="3" destOrd="0" presId="urn:microsoft.com/office/officeart/2005/8/layout/radial1"/>
    <dgm:cxn modelId="{524D1DAD-BC46-3A46-978A-FB073D26A14E}" type="presParOf" srcId="{6EC2EFFE-BCDF-F34D-8AA4-23E20C4141B4}" destId="{C982EF0F-6937-D540-9880-86A5F423B5B7}" srcOrd="0" destOrd="0" presId="urn:microsoft.com/office/officeart/2005/8/layout/radial1"/>
    <dgm:cxn modelId="{044B2D2F-4BC9-5C4B-96C9-89FFEE80DBC5}" type="presParOf" srcId="{C83B5A8B-9C44-FE45-8AD3-48BC621DADD0}" destId="{E03A69F7-1AF4-9643-A17D-2DB9030ECD8C}"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2769E0-F79D-2A48-99E6-0072A55CB91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49A0F27C-AB06-6E46-860E-E92391784480}">
      <dgm:prSet/>
      <dgm:spPr/>
      <dgm:t>
        <a:bodyPr/>
        <a:lstStyle/>
        <a:p>
          <a:pPr rtl="0"/>
          <a:r>
            <a:rPr lang="en-US" b="1" dirty="0">
              <a:effectLst>
                <a:outerShdw blurRad="38100" dist="38100" dir="2700000" algn="tl">
                  <a:srgbClr val="000000">
                    <a:alpha val="43137"/>
                  </a:srgbClr>
                </a:outerShdw>
              </a:effectLst>
            </a:rPr>
            <a:t>One application for which encryption is growing in popularity is electronic         mail (e-mail)</a:t>
          </a:r>
        </a:p>
      </dgm:t>
    </dgm:pt>
    <dgm:pt modelId="{018374D5-DC26-C04B-8E9D-409ACA63319E}" type="parTrans" cxnId="{876D1080-874D-5245-AD72-798085879E0A}">
      <dgm:prSet/>
      <dgm:spPr/>
      <dgm:t>
        <a:bodyPr/>
        <a:lstStyle/>
        <a:p>
          <a:endParaRPr lang="en-US"/>
        </a:p>
      </dgm:t>
    </dgm:pt>
    <dgm:pt modelId="{143C8E8D-211F-FC4B-AFBA-CB17F9C3BCE3}" type="sibTrans" cxnId="{876D1080-874D-5245-AD72-798085879E0A}">
      <dgm:prSet/>
      <dgm:spPr/>
      <dgm:t>
        <a:bodyPr/>
        <a:lstStyle/>
        <a:p>
          <a:endParaRPr lang="en-US"/>
        </a:p>
      </dgm:t>
    </dgm:pt>
    <dgm:pt modelId="{08F4C89D-9E55-8C4B-90EC-7C256B024203}">
      <dgm:prSet/>
      <dgm:spPr>
        <a:ln>
          <a:solidFill>
            <a:schemeClr val="bg2">
              <a:lumMod val="75000"/>
            </a:schemeClr>
          </a:solidFill>
        </a:ln>
      </dgm:spPr>
      <dgm:t>
        <a:bodyPr/>
        <a:lstStyle/>
        <a:p>
          <a:pPr rtl="0"/>
          <a:r>
            <a:rPr lang="en-US" dirty="0"/>
            <a:t>Header of the e-mail message must be in the clear so that the message can be handled by the store-and-forward        e-mail protocol, such as SMTP or X.400</a:t>
          </a:r>
        </a:p>
      </dgm:t>
    </dgm:pt>
    <dgm:pt modelId="{A9CA6853-ADAC-6744-8322-D6547E7C7744}" type="parTrans" cxnId="{ECD35BF2-9C8A-EA4F-95EC-A47E01804FEC}">
      <dgm:prSet/>
      <dgm:spPr/>
      <dgm:t>
        <a:bodyPr/>
        <a:lstStyle/>
        <a:p>
          <a:endParaRPr lang="en-US"/>
        </a:p>
      </dgm:t>
    </dgm:pt>
    <dgm:pt modelId="{20A5EB88-DF66-2B4D-9D6A-293EA87A6700}" type="sibTrans" cxnId="{ECD35BF2-9C8A-EA4F-95EC-A47E01804FEC}">
      <dgm:prSet/>
      <dgm:spPr/>
      <dgm:t>
        <a:bodyPr/>
        <a:lstStyle/>
        <a:p>
          <a:endParaRPr lang="en-US"/>
        </a:p>
      </dgm:t>
    </dgm:pt>
    <dgm:pt modelId="{A314E1AD-1480-7F4E-9C90-CC158932228D}">
      <dgm:prSet/>
      <dgm:spPr>
        <a:ln>
          <a:solidFill>
            <a:schemeClr val="bg2">
              <a:lumMod val="75000"/>
            </a:schemeClr>
          </a:solidFill>
        </a:ln>
      </dgm:spPr>
      <dgm:t>
        <a:bodyPr/>
        <a:lstStyle/>
        <a:p>
          <a:pPr rtl="0"/>
          <a:r>
            <a:rPr lang="en-US" dirty="0"/>
            <a:t>The e-mail message should be encrypted such that the mail-handling system is not in possession of the decryption key</a:t>
          </a:r>
        </a:p>
      </dgm:t>
    </dgm:pt>
    <dgm:pt modelId="{2B113B99-2156-6740-A053-8267C58D9583}" type="parTrans" cxnId="{79BF162A-6025-6B49-9B66-3B827C29AB63}">
      <dgm:prSet/>
      <dgm:spPr/>
      <dgm:t>
        <a:bodyPr/>
        <a:lstStyle/>
        <a:p>
          <a:endParaRPr lang="en-US"/>
        </a:p>
      </dgm:t>
    </dgm:pt>
    <dgm:pt modelId="{AEC0E53B-FFC0-BD47-B80F-7F7E364788E6}" type="sibTrans" cxnId="{79BF162A-6025-6B49-9B66-3B827C29AB63}">
      <dgm:prSet/>
      <dgm:spPr/>
      <dgm:t>
        <a:bodyPr/>
        <a:lstStyle/>
        <a:p>
          <a:endParaRPr lang="en-US"/>
        </a:p>
      </dgm:t>
    </dgm:pt>
    <dgm:pt modelId="{9CEF938B-3AB6-1C4A-868E-824E83151EF3}">
      <dgm:prSet/>
      <dgm:spPr/>
      <dgm:t>
        <a:bodyPr/>
        <a:lstStyle/>
        <a:p>
          <a:pPr rtl="0"/>
          <a:r>
            <a:rPr lang="en-US" b="1" dirty="0">
              <a:effectLst>
                <a:outerShdw blurRad="38100" dist="38100" dir="2700000" algn="tl">
                  <a:srgbClr val="000000">
                    <a:alpha val="43137"/>
                  </a:srgbClr>
                </a:outerShdw>
              </a:effectLst>
            </a:rPr>
            <a:t>A second requirement is        that of authentication</a:t>
          </a:r>
        </a:p>
      </dgm:t>
    </dgm:pt>
    <dgm:pt modelId="{5B31B32D-0921-C146-B57A-CEC2F42C52ED}" type="parTrans" cxnId="{D3166395-1754-8844-823D-6847303DCFF8}">
      <dgm:prSet/>
      <dgm:spPr/>
      <dgm:t>
        <a:bodyPr/>
        <a:lstStyle/>
        <a:p>
          <a:endParaRPr lang="en-US"/>
        </a:p>
      </dgm:t>
    </dgm:pt>
    <dgm:pt modelId="{AFD55CEB-322D-254A-B87D-BCD53D6B0973}" type="sibTrans" cxnId="{D3166395-1754-8844-823D-6847303DCFF8}">
      <dgm:prSet/>
      <dgm:spPr/>
      <dgm:t>
        <a:bodyPr/>
        <a:lstStyle/>
        <a:p>
          <a:endParaRPr lang="en-US"/>
        </a:p>
      </dgm:t>
    </dgm:pt>
    <dgm:pt modelId="{30597B7A-D639-6143-AD21-79D3F5C49382}">
      <dgm:prSet/>
      <dgm:spPr>
        <a:ln>
          <a:solidFill>
            <a:schemeClr val="bg2">
              <a:lumMod val="75000"/>
            </a:schemeClr>
          </a:solidFill>
        </a:ln>
      </dgm:spPr>
      <dgm:t>
        <a:bodyPr/>
        <a:lstStyle/>
        <a:p>
          <a:pPr rtl="0"/>
          <a:r>
            <a:rPr lang="en-US" dirty="0"/>
            <a:t>The recipient wants some assurance that the message is from the alleged sender</a:t>
          </a:r>
        </a:p>
      </dgm:t>
    </dgm:pt>
    <dgm:pt modelId="{7A386659-222E-3D44-B162-3C576E4C740C}" type="parTrans" cxnId="{17ECBBDE-4734-9D4D-9E93-6DDD74E978EF}">
      <dgm:prSet/>
      <dgm:spPr/>
      <dgm:t>
        <a:bodyPr/>
        <a:lstStyle/>
        <a:p>
          <a:endParaRPr lang="en-US"/>
        </a:p>
      </dgm:t>
    </dgm:pt>
    <dgm:pt modelId="{74BFBC6E-20F4-C04E-A911-850026561AB1}" type="sibTrans" cxnId="{17ECBBDE-4734-9D4D-9E93-6DDD74E978EF}">
      <dgm:prSet/>
      <dgm:spPr/>
      <dgm:t>
        <a:bodyPr/>
        <a:lstStyle/>
        <a:p>
          <a:endParaRPr lang="en-US"/>
        </a:p>
      </dgm:t>
    </dgm:pt>
    <dgm:pt modelId="{CFF0933B-1875-2A40-BD66-ACDBDD55C810}" type="pres">
      <dgm:prSet presAssocID="{C22769E0-F79D-2A48-99E6-0072A55CB91F}" presName="Name0" presStyleCnt="0">
        <dgm:presLayoutVars>
          <dgm:dir/>
          <dgm:animLvl val="lvl"/>
          <dgm:resizeHandles val="exact"/>
        </dgm:presLayoutVars>
      </dgm:prSet>
      <dgm:spPr/>
    </dgm:pt>
    <dgm:pt modelId="{38FD4BDC-E8A8-DC45-A63D-0427490DA7D3}" type="pres">
      <dgm:prSet presAssocID="{49A0F27C-AB06-6E46-860E-E92391784480}" presName="composite" presStyleCnt="0"/>
      <dgm:spPr/>
    </dgm:pt>
    <dgm:pt modelId="{6F582257-B838-6749-BB83-2F605DAA800F}" type="pres">
      <dgm:prSet presAssocID="{49A0F27C-AB06-6E46-860E-E92391784480}" presName="parTx" presStyleLbl="alignNode1" presStyleIdx="0" presStyleCnt="2" custLinFactNeighborY="-6808">
        <dgm:presLayoutVars>
          <dgm:chMax val="0"/>
          <dgm:chPref val="0"/>
          <dgm:bulletEnabled val="1"/>
        </dgm:presLayoutVars>
      </dgm:prSet>
      <dgm:spPr/>
    </dgm:pt>
    <dgm:pt modelId="{250E2CAE-D7F2-CA49-ADA0-8E22EA6527F2}" type="pres">
      <dgm:prSet presAssocID="{49A0F27C-AB06-6E46-860E-E92391784480}" presName="desTx" presStyleLbl="alignAccFollowNode1" presStyleIdx="0" presStyleCnt="2" custLinFactNeighborY="-2580">
        <dgm:presLayoutVars>
          <dgm:bulletEnabled val="1"/>
        </dgm:presLayoutVars>
      </dgm:prSet>
      <dgm:spPr/>
    </dgm:pt>
    <dgm:pt modelId="{0E6BC24E-2DEB-E241-B86B-EEA675BFCE42}" type="pres">
      <dgm:prSet presAssocID="{143C8E8D-211F-FC4B-AFBA-CB17F9C3BCE3}" presName="space" presStyleCnt="0"/>
      <dgm:spPr/>
    </dgm:pt>
    <dgm:pt modelId="{2FBE9ABB-75D1-1E4B-91E2-F572CB2814E2}" type="pres">
      <dgm:prSet presAssocID="{9CEF938B-3AB6-1C4A-868E-824E83151EF3}" presName="composite" presStyleCnt="0"/>
      <dgm:spPr/>
    </dgm:pt>
    <dgm:pt modelId="{C8B0C6AD-2083-E841-BB39-3B090FD5A631}" type="pres">
      <dgm:prSet presAssocID="{9CEF938B-3AB6-1C4A-868E-824E83151EF3}" presName="parTx" presStyleLbl="alignNode1" presStyleIdx="1" presStyleCnt="2" custLinFactNeighborY="-6808">
        <dgm:presLayoutVars>
          <dgm:chMax val="0"/>
          <dgm:chPref val="0"/>
          <dgm:bulletEnabled val="1"/>
        </dgm:presLayoutVars>
      </dgm:prSet>
      <dgm:spPr/>
    </dgm:pt>
    <dgm:pt modelId="{234A54C3-F482-6B48-A668-CE8E4B82EAAD}" type="pres">
      <dgm:prSet presAssocID="{9CEF938B-3AB6-1C4A-868E-824E83151EF3}" presName="desTx" presStyleLbl="alignAccFollowNode1" presStyleIdx="1" presStyleCnt="2" custLinFactNeighborY="-2580">
        <dgm:presLayoutVars>
          <dgm:bulletEnabled val="1"/>
        </dgm:presLayoutVars>
      </dgm:prSet>
      <dgm:spPr/>
    </dgm:pt>
  </dgm:ptLst>
  <dgm:cxnLst>
    <dgm:cxn modelId="{939CBA14-37DF-EA40-B6C7-3C7CE8CC0A67}" type="presOf" srcId="{49A0F27C-AB06-6E46-860E-E92391784480}" destId="{6F582257-B838-6749-BB83-2F605DAA800F}" srcOrd="0" destOrd="0" presId="urn:microsoft.com/office/officeart/2005/8/layout/hList1"/>
    <dgm:cxn modelId="{AE592B20-0454-2846-8F8B-148D2F44C101}" type="presOf" srcId="{30597B7A-D639-6143-AD21-79D3F5C49382}" destId="{234A54C3-F482-6B48-A668-CE8E4B82EAAD}" srcOrd="0" destOrd="0" presId="urn:microsoft.com/office/officeart/2005/8/layout/hList1"/>
    <dgm:cxn modelId="{79BF162A-6025-6B49-9B66-3B827C29AB63}" srcId="{49A0F27C-AB06-6E46-860E-E92391784480}" destId="{A314E1AD-1480-7F4E-9C90-CC158932228D}" srcOrd="1" destOrd="0" parTransId="{2B113B99-2156-6740-A053-8267C58D9583}" sibTransId="{AEC0E53B-FFC0-BD47-B80F-7F7E364788E6}"/>
    <dgm:cxn modelId="{62875449-1059-184B-9CEE-41DDEFB943B5}" type="presOf" srcId="{C22769E0-F79D-2A48-99E6-0072A55CB91F}" destId="{CFF0933B-1875-2A40-BD66-ACDBDD55C810}" srcOrd="0" destOrd="0" presId="urn:microsoft.com/office/officeart/2005/8/layout/hList1"/>
    <dgm:cxn modelId="{FB8B6073-E941-834A-B6CA-CED348A66EF4}" type="presOf" srcId="{08F4C89D-9E55-8C4B-90EC-7C256B024203}" destId="{250E2CAE-D7F2-CA49-ADA0-8E22EA6527F2}" srcOrd="0" destOrd="0" presId="urn:microsoft.com/office/officeart/2005/8/layout/hList1"/>
    <dgm:cxn modelId="{57B64E7F-CCBE-5B49-8DE5-5FB289D1D186}" type="presOf" srcId="{A314E1AD-1480-7F4E-9C90-CC158932228D}" destId="{250E2CAE-D7F2-CA49-ADA0-8E22EA6527F2}" srcOrd="0" destOrd="1" presId="urn:microsoft.com/office/officeart/2005/8/layout/hList1"/>
    <dgm:cxn modelId="{876D1080-874D-5245-AD72-798085879E0A}" srcId="{C22769E0-F79D-2A48-99E6-0072A55CB91F}" destId="{49A0F27C-AB06-6E46-860E-E92391784480}" srcOrd="0" destOrd="0" parTransId="{018374D5-DC26-C04B-8E9D-409ACA63319E}" sibTransId="{143C8E8D-211F-FC4B-AFBA-CB17F9C3BCE3}"/>
    <dgm:cxn modelId="{D3166395-1754-8844-823D-6847303DCFF8}" srcId="{C22769E0-F79D-2A48-99E6-0072A55CB91F}" destId="{9CEF938B-3AB6-1C4A-868E-824E83151EF3}" srcOrd="1" destOrd="0" parTransId="{5B31B32D-0921-C146-B57A-CEC2F42C52ED}" sibTransId="{AFD55CEB-322D-254A-B87D-BCD53D6B0973}"/>
    <dgm:cxn modelId="{319307A1-B76F-8C4E-BFA8-6279EC826FC0}" type="presOf" srcId="{9CEF938B-3AB6-1C4A-868E-824E83151EF3}" destId="{C8B0C6AD-2083-E841-BB39-3B090FD5A631}" srcOrd="0" destOrd="0" presId="urn:microsoft.com/office/officeart/2005/8/layout/hList1"/>
    <dgm:cxn modelId="{17ECBBDE-4734-9D4D-9E93-6DDD74E978EF}" srcId="{9CEF938B-3AB6-1C4A-868E-824E83151EF3}" destId="{30597B7A-D639-6143-AD21-79D3F5C49382}" srcOrd="0" destOrd="0" parTransId="{7A386659-222E-3D44-B162-3C576E4C740C}" sibTransId="{74BFBC6E-20F4-C04E-A911-850026561AB1}"/>
    <dgm:cxn modelId="{ECD35BF2-9C8A-EA4F-95EC-A47E01804FEC}" srcId="{49A0F27C-AB06-6E46-860E-E92391784480}" destId="{08F4C89D-9E55-8C4B-90EC-7C256B024203}" srcOrd="0" destOrd="0" parTransId="{A9CA6853-ADAC-6744-8322-D6547E7C7744}" sibTransId="{20A5EB88-DF66-2B4D-9D6A-293EA87A6700}"/>
    <dgm:cxn modelId="{95B207B2-0A3D-8941-8D18-6E66E8F0CFD6}" type="presParOf" srcId="{CFF0933B-1875-2A40-BD66-ACDBDD55C810}" destId="{38FD4BDC-E8A8-DC45-A63D-0427490DA7D3}" srcOrd="0" destOrd="0" presId="urn:microsoft.com/office/officeart/2005/8/layout/hList1"/>
    <dgm:cxn modelId="{FA3423D9-7167-0246-B81D-E25ECEF39AD8}" type="presParOf" srcId="{38FD4BDC-E8A8-DC45-A63D-0427490DA7D3}" destId="{6F582257-B838-6749-BB83-2F605DAA800F}" srcOrd="0" destOrd="0" presId="urn:microsoft.com/office/officeart/2005/8/layout/hList1"/>
    <dgm:cxn modelId="{557ABBD4-924B-C94F-8AB6-F84735252280}" type="presParOf" srcId="{38FD4BDC-E8A8-DC45-A63D-0427490DA7D3}" destId="{250E2CAE-D7F2-CA49-ADA0-8E22EA6527F2}" srcOrd="1" destOrd="0" presId="urn:microsoft.com/office/officeart/2005/8/layout/hList1"/>
    <dgm:cxn modelId="{0DE61627-56DD-7C45-906D-F16B8583ABE6}" type="presParOf" srcId="{CFF0933B-1875-2A40-BD66-ACDBDD55C810}" destId="{0E6BC24E-2DEB-E241-B86B-EEA675BFCE42}" srcOrd="1" destOrd="0" presId="urn:microsoft.com/office/officeart/2005/8/layout/hList1"/>
    <dgm:cxn modelId="{432E7946-19DC-0640-8E13-9EC79802DCFE}" type="presParOf" srcId="{CFF0933B-1875-2A40-BD66-ACDBDD55C810}" destId="{2FBE9ABB-75D1-1E4B-91E2-F572CB2814E2}" srcOrd="2" destOrd="0" presId="urn:microsoft.com/office/officeart/2005/8/layout/hList1"/>
    <dgm:cxn modelId="{8969AF25-D94D-F743-88A5-7DB61BEEB6FD}" type="presParOf" srcId="{2FBE9ABB-75D1-1E4B-91E2-F572CB2814E2}" destId="{C8B0C6AD-2083-E841-BB39-3B090FD5A631}" srcOrd="0" destOrd="0" presId="urn:microsoft.com/office/officeart/2005/8/layout/hList1"/>
    <dgm:cxn modelId="{7A3CE50E-1FD4-0E4F-9807-0B8E463C3B03}" type="presParOf" srcId="{2FBE9ABB-75D1-1E4B-91E2-F572CB2814E2}" destId="{234A54C3-F482-6B48-A668-CE8E4B82EAA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695EE7-84C4-0843-9048-38C1B2A3A4D5}"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5A576AF0-22C4-5B47-A5EA-762AF5228C29}">
      <dgm:prSet/>
      <dgm:spPr/>
      <dgm:t>
        <a:bodyPr/>
        <a:lstStyle/>
        <a:p>
          <a:pPr rtl="0"/>
          <a:r>
            <a:rPr lang="en-US" b="1" dirty="0">
              <a:effectLst>
                <a:outerShdw blurRad="38100" dist="38100" dir="2700000" algn="tl">
                  <a:srgbClr val="000000">
                    <a:alpha val="43137"/>
                  </a:srgbClr>
                </a:outerShdw>
              </a:effectLst>
            </a:rPr>
            <a:t>A two-level hierarchy of symmetric keys can be used to provide confidentiality for communication in a distributed environment</a:t>
          </a:r>
        </a:p>
      </dgm:t>
    </dgm:pt>
    <dgm:pt modelId="{3D403A25-71B9-D54C-B601-10A3683A2234}" type="parTrans" cxnId="{8946B6A0-B7A4-2741-A18F-B8C51F9FB6E7}">
      <dgm:prSet/>
      <dgm:spPr/>
      <dgm:t>
        <a:bodyPr/>
        <a:lstStyle/>
        <a:p>
          <a:endParaRPr lang="en-US"/>
        </a:p>
      </dgm:t>
    </dgm:pt>
    <dgm:pt modelId="{0B1D92B6-9547-F24B-AA0A-2B312962B1A5}" type="sibTrans" cxnId="{8946B6A0-B7A4-2741-A18F-B8C51F9FB6E7}">
      <dgm:prSet/>
      <dgm:spPr/>
      <dgm:t>
        <a:bodyPr/>
        <a:lstStyle/>
        <a:p>
          <a:endParaRPr lang="en-US"/>
        </a:p>
      </dgm:t>
    </dgm:pt>
    <dgm:pt modelId="{B6796088-8339-534A-9BE7-7B08FCDF70CA}">
      <dgm:prSet/>
      <dgm:spPr>
        <a:ln>
          <a:solidFill>
            <a:schemeClr val="tx2">
              <a:lumMod val="60000"/>
              <a:lumOff val="40000"/>
            </a:schemeClr>
          </a:solidFill>
        </a:ln>
      </dgm:spPr>
      <dgm:t>
        <a:bodyPr/>
        <a:lstStyle/>
        <a:p>
          <a:pPr rtl="0"/>
          <a:r>
            <a:rPr lang="en-US" dirty="0"/>
            <a:t>Strategy involves the use of a trusted key distribution center (KDC)</a:t>
          </a:r>
        </a:p>
      </dgm:t>
    </dgm:pt>
    <dgm:pt modelId="{2E03D444-417B-8741-987B-1655FB3FDD8F}" type="parTrans" cxnId="{97805ADD-29EF-9D4A-B281-FAD20DADA15B}">
      <dgm:prSet/>
      <dgm:spPr/>
      <dgm:t>
        <a:bodyPr/>
        <a:lstStyle/>
        <a:p>
          <a:endParaRPr lang="en-US"/>
        </a:p>
      </dgm:t>
    </dgm:pt>
    <dgm:pt modelId="{B0B12461-88FF-CF47-94EE-710EFBBA84E0}" type="sibTrans" cxnId="{97805ADD-29EF-9D4A-B281-FAD20DADA15B}">
      <dgm:prSet/>
      <dgm:spPr/>
      <dgm:t>
        <a:bodyPr/>
        <a:lstStyle/>
        <a:p>
          <a:endParaRPr lang="en-US"/>
        </a:p>
      </dgm:t>
    </dgm:pt>
    <dgm:pt modelId="{2E22C85B-FE1D-4C48-8BB2-F73D72C35045}">
      <dgm:prSet/>
      <dgm:spPr>
        <a:ln>
          <a:solidFill>
            <a:schemeClr val="tx2">
              <a:lumMod val="60000"/>
              <a:lumOff val="40000"/>
            </a:schemeClr>
          </a:solidFill>
        </a:ln>
      </dgm:spPr>
      <dgm:t>
        <a:bodyPr/>
        <a:lstStyle/>
        <a:p>
          <a:pPr rtl="0"/>
          <a:r>
            <a:rPr lang="en-US" dirty="0"/>
            <a:t>Each party shares a secret key, known as a master key, with the KDC</a:t>
          </a:r>
        </a:p>
      </dgm:t>
    </dgm:pt>
    <dgm:pt modelId="{76836154-F00D-7146-AFFA-0274EF744EA0}" type="parTrans" cxnId="{A59A404C-4B4A-C846-9F34-60AC92CBE704}">
      <dgm:prSet/>
      <dgm:spPr/>
      <dgm:t>
        <a:bodyPr/>
        <a:lstStyle/>
        <a:p>
          <a:endParaRPr lang="en-US"/>
        </a:p>
      </dgm:t>
    </dgm:pt>
    <dgm:pt modelId="{DD2A799E-9945-D64C-9251-7BCE7B6E2DB9}" type="sibTrans" cxnId="{A59A404C-4B4A-C846-9F34-60AC92CBE704}">
      <dgm:prSet/>
      <dgm:spPr/>
      <dgm:t>
        <a:bodyPr/>
        <a:lstStyle/>
        <a:p>
          <a:endParaRPr lang="en-US"/>
        </a:p>
      </dgm:t>
    </dgm:pt>
    <dgm:pt modelId="{4B0705A2-AC8B-2942-912B-81D1C98DCF56}">
      <dgm:prSet/>
      <dgm:spPr>
        <a:ln>
          <a:solidFill>
            <a:schemeClr val="tx2">
              <a:lumMod val="60000"/>
              <a:lumOff val="40000"/>
            </a:schemeClr>
          </a:solidFill>
        </a:ln>
      </dgm:spPr>
      <dgm:t>
        <a:bodyPr/>
        <a:lstStyle/>
        <a:p>
          <a:pPr rtl="0"/>
          <a:r>
            <a:rPr lang="en-US" dirty="0"/>
            <a:t>KDC is responsible for generating keys to be used for a short time over a connection between two parties and for distributing those keys using the master keys to protect the distribution</a:t>
          </a:r>
        </a:p>
      </dgm:t>
    </dgm:pt>
    <dgm:pt modelId="{D26BD8B9-3CDE-154E-8D3D-528B500A2145}" type="parTrans" cxnId="{CA991645-8E39-0B45-BAFB-4B721354AFD1}">
      <dgm:prSet/>
      <dgm:spPr/>
      <dgm:t>
        <a:bodyPr/>
        <a:lstStyle/>
        <a:p>
          <a:endParaRPr lang="en-US"/>
        </a:p>
      </dgm:t>
    </dgm:pt>
    <dgm:pt modelId="{F5C30E76-5067-1A4B-BB5A-CD45A66F1915}" type="sibTrans" cxnId="{CA991645-8E39-0B45-BAFB-4B721354AFD1}">
      <dgm:prSet/>
      <dgm:spPr/>
      <dgm:t>
        <a:bodyPr/>
        <a:lstStyle/>
        <a:p>
          <a:endParaRPr lang="en-US"/>
        </a:p>
      </dgm:t>
    </dgm:pt>
    <dgm:pt modelId="{AACC8E35-879E-944F-8B4A-997AED723BC6}" type="pres">
      <dgm:prSet presAssocID="{B2695EE7-84C4-0843-9048-38C1B2A3A4D5}" presName="Name0" presStyleCnt="0">
        <dgm:presLayoutVars>
          <dgm:dir/>
          <dgm:animLvl val="lvl"/>
          <dgm:resizeHandles val="exact"/>
        </dgm:presLayoutVars>
      </dgm:prSet>
      <dgm:spPr/>
    </dgm:pt>
    <dgm:pt modelId="{1C15BA0D-5A01-8940-83AA-ADCA09CE459E}" type="pres">
      <dgm:prSet presAssocID="{5A576AF0-22C4-5B47-A5EA-762AF5228C29}" presName="composite" presStyleCnt="0"/>
      <dgm:spPr/>
    </dgm:pt>
    <dgm:pt modelId="{6BACF627-1098-DA4A-A340-1BC48F0EA257}" type="pres">
      <dgm:prSet presAssocID="{5A576AF0-22C4-5B47-A5EA-762AF5228C29}" presName="parTx" presStyleLbl="alignNode1" presStyleIdx="0" presStyleCnt="1">
        <dgm:presLayoutVars>
          <dgm:chMax val="0"/>
          <dgm:chPref val="0"/>
          <dgm:bulletEnabled val="1"/>
        </dgm:presLayoutVars>
      </dgm:prSet>
      <dgm:spPr/>
    </dgm:pt>
    <dgm:pt modelId="{944EFA6F-E7B0-1E42-AD4C-1993C04C163B}" type="pres">
      <dgm:prSet presAssocID="{5A576AF0-22C4-5B47-A5EA-762AF5228C29}" presName="desTx" presStyleLbl="alignAccFollowNode1" presStyleIdx="0" presStyleCnt="1">
        <dgm:presLayoutVars>
          <dgm:bulletEnabled val="1"/>
        </dgm:presLayoutVars>
      </dgm:prSet>
      <dgm:spPr/>
    </dgm:pt>
  </dgm:ptLst>
  <dgm:cxnLst>
    <dgm:cxn modelId="{0D51C812-9E1A-A94D-802B-4CD1BB04871F}" type="presOf" srcId="{4B0705A2-AC8B-2942-912B-81D1C98DCF56}" destId="{944EFA6F-E7B0-1E42-AD4C-1993C04C163B}" srcOrd="0" destOrd="2" presId="urn:microsoft.com/office/officeart/2005/8/layout/hList1"/>
    <dgm:cxn modelId="{D13EA163-F6DC-C842-BD3E-FA51D9FFB031}" type="presOf" srcId="{B6796088-8339-534A-9BE7-7B08FCDF70CA}" destId="{944EFA6F-E7B0-1E42-AD4C-1993C04C163B}" srcOrd="0" destOrd="0" presId="urn:microsoft.com/office/officeart/2005/8/layout/hList1"/>
    <dgm:cxn modelId="{CA991645-8E39-0B45-BAFB-4B721354AFD1}" srcId="{5A576AF0-22C4-5B47-A5EA-762AF5228C29}" destId="{4B0705A2-AC8B-2942-912B-81D1C98DCF56}" srcOrd="2" destOrd="0" parTransId="{D26BD8B9-3CDE-154E-8D3D-528B500A2145}" sibTransId="{F5C30E76-5067-1A4B-BB5A-CD45A66F1915}"/>
    <dgm:cxn modelId="{A59A404C-4B4A-C846-9F34-60AC92CBE704}" srcId="{5A576AF0-22C4-5B47-A5EA-762AF5228C29}" destId="{2E22C85B-FE1D-4C48-8BB2-F73D72C35045}" srcOrd="1" destOrd="0" parTransId="{76836154-F00D-7146-AFFA-0274EF744EA0}" sibTransId="{DD2A799E-9945-D64C-9251-7BCE7B6E2DB9}"/>
    <dgm:cxn modelId="{26D34C8C-D060-9540-9397-0E8DA33CB8E3}" type="presOf" srcId="{B2695EE7-84C4-0843-9048-38C1B2A3A4D5}" destId="{AACC8E35-879E-944F-8B4A-997AED723BC6}" srcOrd="0" destOrd="0" presId="urn:microsoft.com/office/officeart/2005/8/layout/hList1"/>
    <dgm:cxn modelId="{8946B6A0-B7A4-2741-A18F-B8C51F9FB6E7}" srcId="{B2695EE7-84C4-0843-9048-38C1B2A3A4D5}" destId="{5A576AF0-22C4-5B47-A5EA-762AF5228C29}" srcOrd="0" destOrd="0" parTransId="{3D403A25-71B9-D54C-B601-10A3683A2234}" sibTransId="{0B1D92B6-9547-F24B-AA0A-2B312962B1A5}"/>
    <dgm:cxn modelId="{97805ADD-29EF-9D4A-B281-FAD20DADA15B}" srcId="{5A576AF0-22C4-5B47-A5EA-762AF5228C29}" destId="{B6796088-8339-534A-9BE7-7B08FCDF70CA}" srcOrd="0" destOrd="0" parTransId="{2E03D444-417B-8741-987B-1655FB3FDD8F}" sibTransId="{B0B12461-88FF-CF47-94EE-710EFBBA84E0}"/>
    <dgm:cxn modelId="{3025E8E5-0F54-BC42-B4D9-997EC40C43AC}" type="presOf" srcId="{2E22C85B-FE1D-4C48-8BB2-F73D72C35045}" destId="{944EFA6F-E7B0-1E42-AD4C-1993C04C163B}" srcOrd="0" destOrd="1" presId="urn:microsoft.com/office/officeart/2005/8/layout/hList1"/>
    <dgm:cxn modelId="{AC3588FB-4AD7-AE41-9D51-312BAC5B6A81}" type="presOf" srcId="{5A576AF0-22C4-5B47-A5EA-762AF5228C29}" destId="{6BACF627-1098-DA4A-A340-1BC48F0EA257}" srcOrd="0" destOrd="0" presId="urn:microsoft.com/office/officeart/2005/8/layout/hList1"/>
    <dgm:cxn modelId="{69C9502F-41CD-B14F-AB56-7CC2D6909345}" type="presParOf" srcId="{AACC8E35-879E-944F-8B4A-997AED723BC6}" destId="{1C15BA0D-5A01-8940-83AA-ADCA09CE459E}" srcOrd="0" destOrd="0" presId="urn:microsoft.com/office/officeart/2005/8/layout/hList1"/>
    <dgm:cxn modelId="{9630D110-5F09-B94D-A766-2F76BFDA9EA8}" type="presParOf" srcId="{1C15BA0D-5A01-8940-83AA-ADCA09CE459E}" destId="{6BACF627-1098-DA4A-A340-1BC48F0EA257}" srcOrd="0" destOrd="0" presId="urn:microsoft.com/office/officeart/2005/8/layout/hList1"/>
    <dgm:cxn modelId="{8E849771-6846-924E-9AC2-D6EEA31DC3FD}" type="presParOf" srcId="{1C15BA0D-5A01-8940-83AA-ADCA09CE459E}" destId="{944EFA6F-E7B0-1E42-AD4C-1993C04C163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2423E4-4004-8844-8147-D3B40268345B}"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F4A2E6A0-F8D8-7F45-B6CD-AE3A4EDA6B00}">
      <dgm:prSet/>
      <dgm:spPr>
        <a:solidFill>
          <a:schemeClr val="bg1"/>
        </a:solidFill>
        <a:ln>
          <a:solidFill>
            <a:schemeClr val="accent1"/>
          </a:solidFill>
        </a:ln>
      </dgm:spPr>
      <dgm:t>
        <a:bodyPr/>
        <a:lstStyle/>
        <a:p>
          <a:pPr rtl="0"/>
          <a:r>
            <a:rPr lang="en-US" dirty="0"/>
            <a:t>The Extensible Markup Language (XML)</a:t>
          </a:r>
        </a:p>
      </dgm:t>
    </dgm:pt>
    <dgm:pt modelId="{6A626184-04E8-334A-894E-1B6AAEC45B0E}" type="parTrans" cxnId="{230637E2-686F-964A-9FFA-0E7564672D2B}">
      <dgm:prSet/>
      <dgm:spPr/>
      <dgm:t>
        <a:bodyPr/>
        <a:lstStyle/>
        <a:p>
          <a:endParaRPr lang="en-US"/>
        </a:p>
      </dgm:t>
    </dgm:pt>
    <dgm:pt modelId="{74CECB05-E4AE-6542-B550-5ACA2395B7AF}" type="sibTrans" cxnId="{230637E2-686F-964A-9FFA-0E7564672D2B}">
      <dgm:prSet/>
      <dgm:spPr/>
      <dgm:t>
        <a:bodyPr/>
        <a:lstStyle/>
        <a:p>
          <a:endParaRPr lang="en-US"/>
        </a:p>
      </dgm:t>
    </dgm:pt>
    <dgm:pt modelId="{11CC3A85-D63A-FA4A-AC14-7E6E2ED88E90}">
      <dgm:prSet/>
      <dgm:spPr>
        <a:ln>
          <a:solidFill>
            <a:schemeClr val="tx1"/>
          </a:solidFill>
        </a:ln>
      </dgm:spPr>
      <dgm:t>
        <a:bodyPr/>
        <a:lstStyle/>
        <a:p>
          <a:pPr rtl="0"/>
          <a:r>
            <a:rPr lang="en-US" dirty="0"/>
            <a:t>A markup language that uses sets of embedded tags or labels to characterize text elements within a document so as to indicate their appearance, function, meaning, or context</a:t>
          </a:r>
        </a:p>
      </dgm:t>
    </dgm:pt>
    <dgm:pt modelId="{014F8A88-C15C-9B44-B33D-0CEC993D5BCD}" type="parTrans" cxnId="{73AE95AE-9E5D-2943-BB75-A6A1FABD0EE1}">
      <dgm:prSet/>
      <dgm:spPr/>
      <dgm:t>
        <a:bodyPr/>
        <a:lstStyle/>
        <a:p>
          <a:endParaRPr lang="en-US"/>
        </a:p>
      </dgm:t>
    </dgm:pt>
    <dgm:pt modelId="{B6D4F9CD-348E-D143-91F5-162BBB7889C7}" type="sibTrans" cxnId="{73AE95AE-9E5D-2943-BB75-A6A1FABD0EE1}">
      <dgm:prSet/>
      <dgm:spPr/>
      <dgm:t>
        <a:bodyPr/>
        <a:lstStyle/>
        <a:p>
          <a:endParaRPr lang="en-US"/>
        </a:p>
      </dgm:t>
    </dgm:pt>
    <dgm:pt modelId="{0F2F1112-7F58-2F47-8A53-7D78FD453B0D}">
      <dgm:prSet/>
      <dgm:spPr>
        <a:solidFill>
          <a:schemeClr val="bg1"/>
        </a:solidFill>
        <a:ln>
          <a:solidFill>
            <a:schemeClr val="accent1"/>
          </a:solidFill>
        </a:ln>
      </dgm:spPr>
      <dgm:t>
        <a:bodyPr/>
        <a:lstStyle/>
        <a:p>
          <a:pPr rtl="0"/>
          <a:r>
            <a:rPr lang="en-US" dirty="0"/>
            <a:t>The Simple Object Access Protocol (SOAP)</a:t>
          </a:r>
        </a:p>
      </dgm:t>
    </dgm:pt>
    <dgm:pt modelId="{BB866AFB-72CE-C44A-BA13-14C6EAF0713F}" type="parTrans" cxnId="{23AEFBC3-DDB6-3647-8F66-448E718966DF}">
      <dgm:prSet/>
      <dgm:spPr/>
      <dgm:t>
        <a:bodyPr/>
        <a:lstStyle/>
        <a:p>
          <a:endParaRPr lang="en-US"/>
        </a:p>
      </dgm:t>
    </dgm:pt>
    <dgm:pt modelId="{4FE7FFF6-F44E-BF49-A887-CDFD8367D362}" type="sibTrans" cxnId="{23AEFBC3-DDB6-3647-8F66-448E718966DF}">
      <dgm:prSet/>
      <dgm:spPr/>
      <dgm:t>
        <a:bodyPr/>
        <a:lstStyle/>
        <a:p>
          <a:endParaRPr lang="en-US"/>
        </a:p>
      </dgm:t>
    </dgm:pt>
    <dgm:pt modelId="{DD3682EA-69EF-324A-9485-27DE205275EA}">
      <dgm:prSet/>
      <dgm:spPr>
        <a:ln>
          <a:solidFill>
            <a:schemeClr val="tx1"/>
          </a:solidFill>
        </a:ln>
      </dgm:spPr>
      <dgm:t>
        <a:bodyPr/>
        <a:lstStyle/>
        <a:p>
          <a:pPr rtl="0"/>
          <a:r>
            <a:rPr lang="en-US" dirty="0"/>
            <a:t>Enables applications to request services from one another with XML-based requests and receive responses as data formatted with XML</a:t>
          </a:r>
        </a:p>
      </dgm:t>
    </dgm:pt>
    <dgm:pt modelId="{6DD26C85-58DE-CD43-BA06-125CA8AE4259}" type="parTrans" cxnId="{61BDA83B-0E3A-2A40-809C-40C97992D263}">
      <dgm:prSet/>
      <dgm:spPr/>
      <dgm:t>
        <a:bodyPr/>
        <a:lstStyle/>
        <a:p>
          <a:endParaRPr lang="en-US"/>
        </a:p>
      </dgm:t>
    </dgm:pt>
    <dgm:pt modelId="{E9470C69-ED39-D645-82B7-F2D2CDEBE578}" type="sibTrans" cxnId="{61BDA83B-0E3A-2A40-809C-40C97992D263}">
      <dgm:prSet/>
      <dgm:spPr/>
      <dgm:t>
        <a:bodyPr/>
        <a:lstStyle/>
        <a:p>
          <a:endParaRPr lang="en-US"/>
        </a:p>
      </dgm:t>
    </dgm:pt>
    <dgm:pt modelId="{2F1C5F24-E788-B940-BD1D-D0D6944467F1}">
      <dgm:prSet/>
      <dgm:spPr>
        <a:solidFill>
          <a:schemeClr val="bg1"/>
        </a:solidFill>
        <a:ln>
          <a:solidFill>
            <a:schemeClr val="accent1"/>
          </a:solidFill>
        </a:ln>
      </dgm:spPr>
      <dgm:t>
        <a:bodyPr/>
        <a:lstStyle/>
        <a:p>
          <a:pPr rtl="0"/>
          <a:r>
            <a:rPr lang="en-US" dirty="0"/>
            <a:t>WS-Security</a:t>
          </a:r>
        </a:p>
      </dgm:t>
    </dgm:pt>
    <dgm:pt modelId="{74DA54FB-DF20-CC4D-8C6F-C73147489BAE}" type="parTrans" cxnId="{2B338923-112A-994D-8D0C-2EB2A215556D}">
      <dgm:prSet/>
      <dgm:spPr/>
      <dgm:t>
        <a:bodyPr/>
        <a:lstStyle/>
        <a:p>
          <a:endParaRPr lang="en-US"/>
        </a:p>
      </dgm:t>
    </dgm:pt>
    <dgm:pt modelId="{99E95EC8-8270-114A-BA25-C6E8A4E91341}" type="sibTrans" cxnId="{2B338923-112A-994D-8D0C-2EB2A215556D}">
      <dgm:prSet/>
      <dgm:spPr/>
      <dgm:t>
        <a:bodyPr/>
        <a:lstStyle/>
        <a:p>
          <a:endParaRPr lang="en-US"/>
        </a:p>
      </dgm:t>
    </dgm:pt>
    <dgm:pt modelId="{42EC9970-D554-6B4F-BC52-FEBF4B4A15A5}">
      <dgm:prSet/>
      <dgm:spPr>
        <a:ln>
          <a:solidFill>
            <a:schemeClr val="tx1"/>
          </a:solidFill>
        </a:ln>
      </dgm:spPr>
      <dgm:t>
        <a:bodyPr/>
        <a:lstStyle/>
        <a:p>
          <a:pPr rtl="0"/>
          <a:r>
            <a:rPr lang="en-US" dirty="0"/>
            <a:t>A set of SOAP extensions for implementing message integrity and confidentiality in Web services</a:t>
          </a:r>
        </a:p>
      </dgm:t>
    </dgm:pt>
    <dgm:pt modelId="{753DBD19-0D2B-1B48-8544-039D3A98E640}" type="parTrans" cxnId="{7E8A740C-0098-4740-B326-85983489E1FF}">
      <dgm:prSet/>
      <dgm:spPr/>
      <dgm:t>
        <a:bodyPr/>
        <a:lstStyle/>
        <a:p>
          <a:endParaRPr lang="en-US"/>
        </a:p>
      </dgm:t>
    </dgm:pt>
    <dgm:pt modelId="{DC0AE02F-B8F4-AF4E-A6B4-9F83565C75C8}" type="sibTrans" cxnId="{7E8A740C-0098-4740-B326-85983489E1FF}">
      <dgm:prSet/>
      <dgm:spPr/>
      <dgm:t>
        <a:bodyPr/>
        <a:lstStyle/>
        <a:p>
          <a:endParaRPr lang="en-US"/>
        </a:p>
      </dgm:t>
    </dgm:pt>
    <dgm:pt modelId="{00EF09AF-E825-A440-AB2B-67D7C4E2E5D4}">
      <dgm:prSet/>
      <dgm:spPr>
        <a:solidFill>
          <a:schemeClr val="bg1"/>
        </a:solidFill>
        <a:ln>
          <a:solidFill>
            <a:schemeClr val="accent1"/>
          </a:solidFill>
        </a:ln>
      </dgm:spPr>
      <dgm:t>
        <a:bodyPr/>
        <a:lstStyle/>
        <a:p>
          <a:pPr rtl="0"/>
          <a:r>
            <a:rPr lang="en-US" dirty="0"/>
            <a:t>Security Assertion Markup Language (SAML)</a:t>
          </a:r>
        </a:p>
      </dgm:t>
    </dgm:pt>
    <dgm:pt modelId="{74347886-1A98-8643-BF30-60ADD1F13953}" type="parTrans" cxnId="{23CCE171-D72C-5346-9F6C-E5EFA739CC52}">
      <dgm:prSet/>
      <dgm:spPr/>
      <dgm:t>
        <a:bodyPr/>
        <a:lstStyle/>
        <a:p>
          <a:endParaRPr lang="en-US"/>
        </a:p>
      </dgm:t>
    </dgm:pt>
    <dgm:pt modelId="{FC0D52DB-516C-3F48-A113-85272450F74B}" type="sibTrans" cxnId="{23CCE171-D72C-5346-9F6C-E5EFA739CC52}">
      <dgm:prSet/>
      <dgm:spPr/>
      <dgm:t>
        <a:bodyPr/>
        <a:lstStyle/>
        <a:p>
          <a:endParaRPr lang="en-US"/>
        </a:p>
      </dgm:t>
    </dgm:pt>
    <dgm:pt modelId="{B23C3449-C8D4-2747-B33C-C1A92844CB51}">
      <dgm:prSet/>
      <dgm:spPr>
        <a:ln>
          <a:solidFill>
            <a:schemeClr val="tx1"/>
          </a:solidFill>
        </a:ln>
      </dgm:spPr>
      <dgm:t>
        <a:bodyPr/>
        <a:lstStyle/>
        <a:p>
          <a:pPr rtl="0"/>
          <a:r>
            <a:rPr lang="en-US" dirty="0"/>
            <a:t>An XML-based language for the exchange of security information between online business partners</a:t>
          </a:r>
        </a:p>
      </dgm:t>
    </dgm:pt>
    <dgm:pt modelId="{6646F414-FF79-2442-89D5-6D2E02813509}" type="parTrans" cxnId="{98E45541-9C1B-0144-B20E-05CFED357319}">
      <dgm:prSet/>
      <dgm:spPr/>
      <dgm:t>
        <a:bodyPr/>
        <a:lstStyle/>
        <a:p>
          <a:endParaRPr lang="en-US"/>
        </a:p>
      </dgm:t>
    </dgm:pt>
    <dgm:pt modelId="{16A18B41-E242-4A4A-91D8-97E2984A7F8D}" type="sibTrans" cxnId="{98E45541-9C1B-0144-B20E-05CFED357319}">
      <dgm:prSet/>
      <dgm:spPr/>
      <dgm:t>
        <a:bodyPr/>
        <a:lstStyle/>
        <a:p>
          <a:endParaRPr lang="en-US"/>
        </a:p>
      </dgm:t>
    </dgm:pt>
    <dgm:pt modelId="{1A4FD7A5-DF68-F34E-914E-75D874D2D6FC}" type="pres">
      <dgm:prSet presAssocID="{6D2423E4-4004-8844-8147-D3B40268345B}" presName="theList" presStyleCnt="0">
        <dgm:presLayoutVars>
          <dgm:dir/>
          <dgm:animLvl val="lvl"/>
          <dgm:resizeHandles val="exact"/>
        </dgm:presLayoutVars>
      </dgm:prSet>
      <dgm:spPr/>
    </dgm:pt>
    <dgm:pt modelId="{47305C00-7A1B-3E4B-A781-4A7870373281}" type="pres">
      <dgm:prSet presAssocID="{F4A2E6A0-F8D8-7F45-B6CD-AE3A4EDA6B00}" presName="compNode" presStyleCnt="0"/>
      <dgm:spPr/>
    </dgm:pt>
    <dgm:pt modelId="{320B82E8-77A7-B544-9EE6-2B49635EB5F0}" type="pres">
      <dgm:prSet presAssocID="{F4A2E6A0-F8D8-7F45-B6CD-AE3A4EDA6B00}" presName="aNode" presStyleLbl="bgShp" presStyleIdx="0" presStyleCnt="4"/>
      <dgm:spPr/>
    </dgm:pt>
    <dgm:pt modelId="{FED9450D-3389-A141-A858-89DA0B86F0D6}" type="pres">
      <dgm:prSet presAssocID="{F4A2E6A0-F8D8-7F45-B6CD-AE3A4EDA6B00}" presName="textNode" presStyleLbl="bgShp" presStyleIdx="0" presStyleCnt="4"/>
      <dgm:spPr/>
    </dgm:pt>
    <dgm:pt modelId="{E16AB17E-6C44-9440-845E-698D916375EE}" type="pres">
      <dgm:prSet presAssocID="{F4A2E6A0-F8D8-7F45-B6CD-AE3A4EDA6B00}" presName="compChildNode" presStyleCnt="0"/>
      <dgm:spPr/>
    </dgm:pt>
    <dgm:pt modelId="{D19B16A3-0E66-4249-8C40-73DC0D33AE07}" type="pres">
      <dgm:prSet presAssocID="{F4A2E6A0-F8D8-7F45-B6CD-AE3A4EDA6B00}" presName="theInnerList" presStyleCnt="0"/>
      <dgm:spPr/>
    </dgm:pt>
    <dgm:pt modelId="{F88A9623-B695-3B43-9907-BC1A2CED98C0}" type="pres">
      <dgm:prSet presAssocID="{11CC3A85-D63A-FA4A-AC14-7E6E2ED88E90}" presName="childNode" presStyleLbl="node1" presStyleIdx="0" presStyleCnt="4">
        <dgm:presLayoutVars>
          <dgm:bulletEnabled val="1"/>
        </dgm:presLayoutVars>
      </dgm:prSet>
      <dgm:spPr/>
    </dgm:pt>
    <dgm:pt modelId="{0B13B2DB-04D8-2344-890F-D37AC48446C5}" type="pres">
      <dgm:prSet presAssocID="{F4A2E6A0-F8D8-7F45-B6CD-AE3A4EDA6B00}" presName="aSpace" presStyleCnt="0"/>
      <dgm:spPr/>
    </dgm:pt>
    <dgm:pt modelId="{1B4FC2FE-D617-FD4A-92AE-2807D13F868E}" type="pres">
      <dgm:prSet presAssocID="{0F2F1112-7F58-2F47-8A53-7D78FD453B0D}" presName="compNode" presStyleCnt="0"/>
      <dgm:spPr/>
    </dgm:pt>
    <dgm:pt modelId="{F7215F10-B00F-0B4B-89FD-E0D837330A4A}" type="pres">
      <dgm:prSet presAssocID="{0F2F1112-7F58-2F47-8A53-7D78FD453B0D}" presName="aNode" presStyleLbl="bgShp" presStyleIdx="1" presStyleCnt="4"/>
      <dgm:spPr/>
    </dgm:pt>
    <dgm:pt modelId="{4B5AEE58-B600-1E48-9726-8610E7C71343}" type="pres">
      <dgm:prSet presAssocID="{0F2F1112-7F58-2F47-8A53-7D78FD453B0D}" presName="textNode" presStyleLbl="bgShp" presStyleIdx="1" presStyleCnt="4"/>
      <dgm:spPr/>
    </dgm:pt>
    <dgm:pt modelId="{7DAFB3E6-F02C-D94E-ABD6-3F5C1C216AB3}" type="pres">
      <dgm:prSet presAssocID="{0F2F1112-7F58-2F47-8A53-7D78FD453B0D}" presName="compChildNode" presStyleCnt="0"/>
      <dgm:spPr/>
    </dgm:pt>
    <dgm:pt modelId="{4EF2BC27-02C2-D741-9A51-4489E5A8AB0D}" type="pres">
      <dgm:prSet presAssocID="{0F2F1112-7F58-2F47-8A53-7D78FD453B0D}" presName="theInnerList" presStyleCnt="0"/>
      <dgm:spPr/>
    </dgm:pt>
    <dgm:pt modelId="{987C18A4-1DC5-6746-9B80-C63742427AFE}" type="pres">
      <dgm:prSet presAssocID="{DD3682EA-69EF-324A-9485-27DE205275EA}" presName="childNode" presStyleLbl="node1" presStyleIdx="1" presStyleCnt="4">
        <dgm:presLayoutVars>
          <dgm:bulletEnabled val="1"/>
        </dgm:presLayoutVars>
      </dgm:prSet>
      <dgm:spPr/>
    </dgm:pt>
    <dgm:pt modelId="{8E8D5B86-D9FE-A142-BE36-BD00B75BD5AF}" type="pres">
      <dgm:prSet presAssocID="{0F2F1112-7F58-2F47-8A53-7D78FD453B0D}" presName="aSpace" presStyleCnt="0"/>
      <dgm:spPr/>
    </dgm:pt>
    <dgm:pt modelId="{F3F2D1B3-C46D-FD4D-B71F-38BA9CA9D2D3}" type="pres">
      <dgm:prSet presAssocID="{2F1C5F24-E788-B940-BD1D-D0D6944467F1}" presName="compNode" presStyleCnt="0"/>
      <dgm:spPr/>
    </dgm:pt>
    <dgm:pt modelId="{44F32B5C-82E6-5040-BF4B-C75C9346DA49}" type="pres">
      <dgm:prSet presAssocID="{2F1C5F24-E788-B940-BD1D-D0D6944467F1}" presName="aNode" presStyleLbl="bgShp" presStyleIdx="2" presStyleCnt="4"/>
      <dgm:spPr/>
    </dgm:pt>
    <dgm:pt modelId="{5D06E734-EC9C-9A42-AB13-631B2A7660C0}" type="pres">
      <dgm:prSet presAssocID="{2F1C5F24-E788-B940-BD1D-D0D6944467F1}" presName="textNode" presStyleLbl="bgShp" presStyleIdx="2" presStyleCnt="4"/>
      <dgm:spPr/>
    </dgm:pt>
    <dgm:pt modelId="{F2A98F65-7AA7-174A-992A-875BE6C01F1A}" type="pres">
      <dgm:prSet presAssocID="{2F1C5F24-E788-B940-BD1D-D0D6944467F1}" presName="compChildNode" presStyleCnt="0"/>
      <dgm:spPr/>
    </dgm:pt>
    <dgm:pt modelId="{E0742C2A-88EA-2F4A-8116-7484213592D3}" type="pres">
      <dgm:prSet presAssocID="{2F1C5F24-E788-B940-BD1D-D0D6944467F1}" presName="theInnerList" presStyleCnt="0"/>
      <dgm:spPr/>
    </dgm:pt>
    <dgm:pt modelId="{2171E679-C0DB-6F4F-BC0F-7FCD8C5AD0CD}" type="pres">
      <dgm:prSet presAssocID="{42EC9970-D554-6B4F-BC52-FEBF4B4A15A5}" presName="childNode" presStyleLbl="node1" presStyleIdx="2" presStyleCnt="4">
        <dgm:presLayoutVars>
          <dgm:bulletEnabled val="1"/>
        </dgm:presLayoutVars>
      </dgm:prSet>
      <dgm:spPr/>
    </dgm:pt>
    <dgm:pt modelId="{93199328-1960-4948-8023-7055FD216753}" type="pres">
      <dgm:prSet presAssocID="{2F1C5F24-E788-B940-BD1D-D0D6944467F1}" presName="aSpace" presStyleCnt="0"/>
      <dgm:spPr/>
    </dgm:pt>
    <dgm:pt modelId="{79B7F419-B82B-404B-8235-1887F7CDB330}" type="pres">
      <dgm:prSet presAssocID="{00EF09AF-E825-A440-AB2B-67D7C4E2E5D4}" presName="compNode" presStyleCnt="0"/>
      <dgm:spPr/>
    </dgm:pt>
    <dgm:pt modelId="{58FAE8FB-3A6F-4444-AD4B-225FD98380AC}" type="pres">
      <dgm:prSet presAssocID="{00EF09AF-E825-A440-AB2B-67D7C4E2E5D4}" presName="aNode" presStyleLbl="bgShp" presStyleIdx="3" presStyleCnt="4"/>
      <dgm:spPr/>
    </dgm:pt>
    <dgm:pt modelId="{ADAF1605-253C-9641-B93B-14BBB3DDAE38}" type="pres">
      <dgm:prSet presAssocID="{00EF09AF-E825-A440-AB2B-67D7C4E2E5D4}" presName="textNode" presStyleLbl="bgShp" presStyleIdx="3" presStyleCnt="4"/>
      <dgm:spPr/>
    </dgm:pt>
    <dgm:pt modelId="{A1F49F1C-61F9-504B-A81E-B1FF618F4C36}" type="pres">
      <dgm:prSet presAssocID="{00EF09AF-E825-A440-AB2B-67D7C4E2E5D4}" presName="compChildNode" presStyleCnt="0"/>
      <dgm:spPr/>
    </dgm:pt>
    <dgm:pt modelId="{6011B397-653E-0944-B906-B0193D80C29D}" type="pres">
      <dgm:prSet presAssocID="{00EF09AF-E825-A440-AB2B-67D7C4E2E5D4}" presName="theInnerList" presStyleCnt="0"/>
      <dgm:spPr/>
    </dgm:pt>
    <dgm:pt modelId="{FAD7A9B7-A076-B049-BBD0-1FAE76E162B6}" type="pres">
      <dgm:prSet presAssocID="{B23C3449-C8D4-2747-B33C-C1A92844CB51}" presName="childNode" presStyleLbl="node1" presStyleIdx="3" presStyleCnt="4">
        <dgm:presLayoutVars>
          <dgm:bulletEnabled val="1"/>
        </dgm:presLayoutVars>
      </dgm:prSet>
      <dgm:spPr/>
    </dgm:pt>
  </dgm:ptLst>
  <dgm:cxnLst>
    <dgm:cxn modelId="{7E8A740C-0098-4740-B326-85983489E1FF}" srcId="{2F1C5F24-E788-B940-BD1D-D0D6944467F1}" destId="{42EC9970-D554-6B4F-BC52-FEBF4B4A15A5}" srcOrd="0" destOrd="0" parTransId="{753DBD19-0D2B-1B48-8544-039D3A98E640}" sibTransId="{DC0AE02F-B8F4-AF4E-A6B4-9F83565C75C8}"/>
    <dgm:cxn modelId="{2B338923-112A-994D-8D0C-2EB2A215556D}" srcId="{6D2423E4-4004-8844-8147-D3B40268345B}" destId="{2F1C5F24-E788-B940-BD1D-D0D6944467F1}" srcOrd="2" destOrd="0" parTransId="{74DA54FB-DF20-CC4D-8C6F-C73147489BAE}" sibTransId="{99E95EC8-8270-114A-BA25-C6E8A4E91341}"/>
    <dgm:cxn modelId="{75114829-B6EA-0A42-AC60-17BD2665466C}" type="presOf" srcId="{11CC3A85-D63A-FA4A-AC14-7E6E2ED88E90}" destId="{F88A9623-B695-3B43-9907-BC1A2CED98C0}" srcOrd="0" destOrd="0" presId="urn:microsoft.com/office/officeart/2005/8/layout/lProcess2"/>
    <dgm:cxn modelId="{457AD12F-4D47-4542-9E2F-909E3CA6838F}" type="presOf" srcId="{0F2F1112-7F58-2F47-8A53-7D78FD453B0D}" destId="{F7215F10-B00F-0B4B-89FD-E0D837330A4A}" srcOrd="0" destOrd="0" presId="urn:microsoft.com/office/officeart/2005/8/layout/lProcess2"/>
    <dgm:cxn modelId="{61BDA83B-0E3A-2A40-809C-40C97992D263}" srcId="{0F2F1112-7F58-2F47-8A53-7D78FD453B0D}" destId="{DD3682EA-69EF-324A-9485-27DE205275EA}" srcOrd="0" destOrd="0" parTransId="{6DD26C85-58DE-CD43-BA06-125CA8AE4259}" sibTransId="{E9470C69-ED39-D645-82B7-F2D2CDEBE578}"/>
    <dgm:cxn modelId="{7549AD5F-7857-C442-A674-17225F69A89B}" type="presOf" srcId="{00EF09AF-E825-A440-AB2B-67D7C4E2E5D4}" destId="{58FAE8FB-3A6F-4444-AD4B-225FD98380AC}" srcOrd="0" destOrd="0" presId="urn:microsoft.com/office/officeart/2005/8/layout/lProcess2"/>
    <dgm:cxn modelId="{0F78F960-B44A-6546-BC12-3D8ADABE728B}" type="presOf" srcId="{00EF09AF-E825-A440-AB2B-67D7C4E2E5D4}" destId="{ADAF1605-253C-9641-B93B-14BBB3DDAE38}" srcOrd="1" destOrd="0" presId="urn:microsoft.com/office/officeart/2005/8/layout/lProcess2"/>
    <dgm:cxn modelId="{98E45541-9C1B-0144-B20E-05CFED357319}" srcId="{00EF09AF-E825-A440-AB2B-67D7C4E2E5D4}" destId="{B23C3449-C8D4-2747-B33C-C1A92844CB51}" srcOrd="0" destOrd="0" parTransId="{6646F414-FF79-2442-89D5-6D2E02813509}" sibTransId="{16A18B41-E242-4A4A-91D8-97E2984A7F8D}"/>
    <dgm:cxn modelId="{CDF7336A-16E2-0B45-8080-DFCDB4F6111F}" type="presOf" srcId="{0F2F1112-7F58-2F47-8A53-7D78FD453B0D}" destId="{4B5AEE58-B600-1E48-9726-8610E7C71343}" srcOrd="1" destOrd="0" presId="urn:microsoft.com/office/officeart/2005/8/layout/lProcess2"/>
    <dgm:cxn modelId="{71FD624C-D03E-8942-96B9-3A2FBE053316}" type="presOf" srcId="{2F1C5F24-E788-B940-BD1D-D0D6944467F1}" destId="{44F32B5C-82E6-5040-BF4B-C75C9346DA49}" srcOrd="0" destOrd="0" presId="urn:microsoft.com/office/officeart/2005/8/layout/lProcess2"/>
    <dgm:cxn modelId="{23CCE171-D72C-5346-9F6C-E5EFA739CC52}" srcId="{6D2423E4-4004-8844-8147-D3B40268345B}" destId="{00EF09AF-E825-A440-AB2B-67D7C4E2E5D4}" srcOrd="3" destOrd="0" parTransId="{74347886-1A98-8643-BF30-60ADD1F13953}" sibTransId="{FC0D52DB-516C-3F48-A113-85272450F74B}"/>
    <dgm:cxn modelId="{4F247384-ED4C-B048-AA64-34A9ACF1A1D1}" type="presOf" srcId="{42EC9970-D554-6B4F-BC52-FEBF4B4A15A5}" destId="{2171E679-C0DB-6F4F-BC0F-7FCD8C5AD0CD}" srcOrd="0" destOrd="0" presId="urn:microsoft.com/office/officeart/2005/8/layout/lProcess2"/>
    <dgm:cxn modelId="{6786FB96-B8E9-C54B-83F9-D8830A2E9A09}" type="presOf" srcId="{F4A2E6A0-F8D8-7F45-B6CD-AE3A4EDA6B00}" destId="{FED9450D-3389-A141-A858-89DA0B86F0D6}" srcOrd="1" destOrd="0" presId="urn:microsoft.com/office/officeart/2005/8/layout/lProcess2"/>
    <dgm:cxn modelId="{23955FAB-0DF6-0F40-A172-DCA0849862AA}" type="presOf" srcId="{B23C3449-C8D4-2747-B33C-C1A92844CB51}" destId="{FAD7A9B7-A076-B049-BBD0-1FAE76E162B6}" srcOrd="0" destOrd="0" presId="urn:microsoft.com/office/officeart/2005/8/layout/lProcess2"/>
    <dgm:cxn modelId="{73AE95AE-9E5D-2943-BB75-A6A1FABD0EE1}" srcId="{F4A2E6A0-F8D8-7F45-B6CD-AE3A4EDA6B00}" destId="{11CC3A85-D63A-FA4A-AC14-7E6E2ED88E90}" srcOrd="0" destOrd="0" parTransId="{014F8A88-C15C-9B44-B33D-0CEC993D5BCD}" sibTransId="{B6D4F9CD-348E-D143-91F5-162BBB7889C7}"/>
    <dgm:cxn modelId="{23AEFBC3-DDB6-3647-8F66-448E718966DF}" srcId="{6D2423E4-4004-8844-8147-D3B40268345B}" destId="{0F2F1112-7F58-2F47-8A53-7D78FD453B0D}" srcOrd="1" destOrd="0" parTransId="{BB866AFB-72CE-C44A-BA13-14C6EAF0713F}" sibTransId="{4FE7FFF6-F44E-BF49-A887-CDFD8367D362}"/>
    <dgm:cxn modelId="{E1F19ED1-8223-6D47-8DEB-D9FB1BA82F9F}" type="presOf" srcId="{6D2423E4-4004-8844-8147-D3B40268345B}" destId="{1A4FD7A5-DF68-F34E-914E-75D874D2D6FC}" srcOrd="0" destOrd="0" presId="urn:microsoft.com/office/officeart/2005/8/layout/lProcess2"/>
    <dgm:cxn modelId="{230637E2-686F-964A-9FFA-0E7564672D2B}" srcId="{6D2423E4-4004-8844-8147-D3B40268345B}" destId="{F4A2E6A0-F8D8-7F45-B6CD-AE3A4EDA6B00}" srcOrd="0" destOrd="0" parTransId="{6A626184-04E8-334A-894E-1B6AAEC45B0E}" sibTransId="{74CECB05-E4AE-6542-B550-5ACA2395B7AF}"/>
    <dgm:cxn modelId="{D505BCE8-A82F-2B47-A8AD-07278E5EF87B}" type="presOf" srcId="{2F1C5F24-E788-B940-BD1D-D0D6944467F1}" destId="{5D06E734-EC9C-9A42-AB13-631B2A7660C0}" srcOrd="1" destOrd="0" presId="urn:microsoft.com/office/officeart/2005/8/layout/lProcess2"/>
    <dgm:cxn modelId="{FBA684EE-33CD-7B42-82E0-F54D8F783879}" type="presOf" srcId="{F4A2E6A0-F8D8-7F45-B6CD-AE3A4EDA6B00}" destId="{320B82E8-77A7-B544-9EE6-2B49635EB5F0}" srcOrd="0" destOrd="0" presId="urn:microsoft.com/office/officeart/2005/8/layout/lProcess2"/>
    <dgm:cxn modelId="{37E639FB-9886-4946-BB64-77E00077830F}" type="presOf" srcId="{DD3682EA-69EF-324A-9485-27DE205275EA}" destId="{987C18A4-1DC5-6746-9B80-C63742427AFE}" srcOrd="0" destOrd="0" presId="urn:microsoft.com/office/officeart/2005/8/layout/lProcess2"/>
    <dgm:cxn modelId="{457DC256-6CCD-8B41-B764-E7DF61112E80}" type="presParOf" srcId="{1A4FD7A5-DF68-F34E-914E-75D874D2D6FC}" destId="{47305C00-7A1B-3E4B-A781-4A7870373281}" srcOrd="0" destOrd="0" presId="urn:microsoft.com/office/officeart/2005/8/layout/lProcess2"/>
    <dgm:cxn modelId="{ECD4D23F-B6D6-4547-8CDE-39307AB1D7D1}" type="presParOf" srcId="{47305C00-7A1B-3E4B-A781-4A7870373281}" destId="{320B82E8-77A7-B544-9EE6-2B49635EB5F0}" srcOrd="0" destOrd="0" presId="urn:microsoft.com/office/officeart/2005/8/layout/lProcess2"/>
    <dgm:cxn modelId="{99DADC7D-9D6B-6F43-A77A-03AA66927607}" type="presParOf" srcId="{47305C00-7A1B-3E4B-A781-4A7870373281}" destId="{FED9450D-3389-A141-A858-89DA0B86F0D6}" srcOrd="1" destOrd="0" presId="urn:microsoft.com/office/officeart/2005/8/layout/lProcess2"/>
    <dgm:cxn modelId="{1DC9BCFC-F42B-6743-96B7-CF9BD292EA2F}" type="presParOf" srcId="{47305C00-7A1B-3E4B-A781-4A7870373281}" destId="{E16AB17E-6C44-9440-845E-698D916375EE}" srcOrd="2" destOrd="0" presId="urn:microsoft.com/office/officeart/2005/8/layout/lProcess2"/>
    <dgm:cxn modelId="{F4E08F26-4B30-9244-8E2F-8A75B152463C}" type="presParOf" srcId="{E16AB17E-6C44-9440-845E-698D916375EE}" destId="{D19B16A3-0E66-4249-8C40-73DC0D33AE07}" srcOrd="0" destOrd="0" presId="urn:microsoft.com/office/officeart/2005/8/layout/lProcess2"/>
    <dgm:cxn modelId="{E06F269B-C51B-7D48-A692-1CF3548521FC}" type="presParOf" srcId="{D19B16A3-0E66-4249-8C40-73DC0D33AE07}" destId="{F88A9623-B695-3B43-9907-BC1A2CED98C0}" srcOrd="0" destOrd="0" presId="urn:microsoft.com/office/officeart/2005/8/layout/lProcess2"/>
    <dgm:cxn modelId="{936D1A59-7A46-744F-9333-EBF91122FAFD}" type="presParOf" srcId="{1A4FD7A5-DF68-F34E-914E-75D874D2D6FC}" destId="{0B13B2DB-04D8-2344-890F-D37AC48446C5}" srcOrd="1" destOrd="0" presId="urn:microsoft.com/office/officeart/2005/8/layout/lProcess2"/>
    <dgm:cxn modelId="{557192F4-136E-8A40-932B-43C0BC9C97E6}" type="presParOf" srcId="{1A4FD7A5-DF68-F34E-914E-75D874D2D6FC}" destId="{1B4FC2FE-D617-FD4A-92AE-2807D13F868E}" srcOrd="2" destOrd="0" presId="urn:microsoft.com/office/officeart/2005/8/layout/lProcess2"/>
    <dgm:cxn modelId="{858E0D32-2CC6-1449-BA39-F8746969CDA9}" type="presParOf" srcId="{1B4FC2FE-D617-FD4A-92AE-2807D13F868E}" destId="{F7215F10-B00F-0B4B-89FD-E0D837330A4A}" srcOrd="0" destOrd="0" presId="urn:microsoft.com/office/officeart/2005/8/layout/lProcess2"/>
    <dgm:cxn modelId="{23B23A66-4A95-4741-8B8F-C77E16E2C829}" type="presParOf" srcId="{1B4FC2FE-D617-FD4A-92AE-2807D13F868E}" destId="{4B5AEE58-B600-1E48-9726-8610E7C71343}" srcOrd="1" destOrd="0" presId="urn:microsoft.com/office/officeart/2005/8/layout/lProcess2"/>
    <dgm:cxn modelId="{B43A7597-EA40-AA41-8A4E-440A34ED551E}" type="presParOf" srcId="{1B4FC2FE-D617-FD4A-92AE-2807D13F868E}" destId="{7DAFB3E6-F02C-D94E-ABD6-3F5C1C216AB3}" srcOrd="2" destOrd="0" presId="urn:microsoft.com/office/officeart/2005/8/layout/lProcess2"/>
    <dgm:cxn modelId="{B8291F21-62B4-844E-8DEC-AF80B20E2645}" type="presParOf" srcId="{7DAFB3E6-F02C-D94E-ABD6-3F5C1C216AB3}" destId="{4EF2BC27-02C2-D741-9A51-4489E5A8AB0D}" srcOrd="0" destOrd="0" presId="urn:microsoft.com/office/officeart/2005/8/layout/lProcess2"/>
    <dgm:cxn modelId="{A40462F4-517F-4146-B00D-68F672775ABC}" type="presParOf" srcId="{4EF2BC27-02C2-D741-9A51-4489E5A8AB0D}" destId="{987C18A4-1DC5-6746-9B80-C63742427AFE}" srcOrd="0" destOrd="0" presId="urn:microsoft.com/office/officeart/2005/8/layout/lProcess2"/>
    <dgm:cxn modelId="{31D45C97-EA7D-4D4A-A8C3-4BB4BBD91A52}" type="presParOf" srcId="{1A4FD7A5-DF68-F34E-914E-75D874D2D6FC}" destId="{8E8D5B86-D9FE-A142-BE36-BD00B75BD5AF}" srcOrd="3" destOrd="0" presId="urn:microsoft.com/office/officeart/2005/8/layout/lProcess2"/>
    <dgm:cxn modelId="{7310F107-D992-4B4C-8961-320759AE18B4}" type="presParOf" srcId="{1A4FD7A5-DF68-F34E-914E-75D874D2D6FC}" destId="{F3F2D1B3-C46D-FD4D-B71F-38BA9CA9D2D3}" srcOrd="4" destOrd="0" presId="urn:microsoft.com/office/officeart/2005/8/layout/lProcess2"/>
    <dgm:cxn modelId="{82F47182-9897-624D-AB02-9580684A69B3}" type="presParOf" srcId="{F3F2D1B3-C46D-FD4D-B71F-38BA9CA9D2D3}" destId="{44F32B5C-82E6-5040-BF4B-C75C9346DA49}" srcOrd="0" destOrd="0" presId="urn:microsoft.com/office/officeart/2005/8/layout/lProcess2"/>
    <dgm:cxn modelId="{63C353C3-F292-7D44-BE1E-B5FC25205C4F}" type="presParOf" srcId="{F3F2D1B3-C46D-FD4D-B71F-38BA9CA9D2D3}" destId="{5D06E734-EC9C-9A42-AB13-631B2A7660C0}" srcOrd="1" destOrd="0" presId="urn:microsoft.com/office/officeart/2005/8/layout/lProcess2"/>
    <dgm:cxn modelId="{D6784B9C-D478-9F4B-B081-86598F042140}" type="presParOf" srcId="{F3F2D1B3-C46D-FD4D-B71F-38BA9CA9D2D3}" destId="{F2A98F65-7AA7-174A-992A-875BE6C01F1A}" srcOrd="2" destOrd="0" presId="urn:microsoft.com/office/officeart/2005/8/layout/lProcess2"/>
    <dgm:cxn modelId="{BD5A6DCC-7834-504B-A684-8BC80D9FC9F1}" type="presParOf" srcId="{F2A98F65-7AA7-174A-992A-875BE6C01F1A}" destId="{E0742C2A-88EA-2F4A-8116-7484213592D3}" srcOrd="0" destOrd="0" presId="urn:microsoft.com/office/officeart/2005/8/layout/lProcess2"/>
    <dgm:cxn modelId="{24D0691E-9405-E04B-89EA-48F21D2F877C}" type="presParOf" srcId="{E0742C2A-88EA-2F4A-8116-7484213592D3}" destId="{2171E679-C0DB-6F4F-BC0F-7FCD8C5AD0CD}" srcOrd="0" destOrd="0" presId="urn:microsoft.com/office/officeart/2005/8/layout/lProcess2"/>
    <dgm:cxn modelId="{5A0A9DA9-324F-DC4E-8F29-157A996D5B09}" type="presParOf" srcId="{1A4FD7A5-DF68-F34E-914E-75D874D2D6FC}" destId="{93199328-1960-4948-8023-7055FD216753}" srcOrd="5" destOrd="0" presId="urn:microsoft.com/office/officeart/2005/8/layout/lProcess2"/>
    <dgm:cxn modelId="{27BF35CE-BB39-7E41-B3E6-1F39FDB6CC01}" type="presParOf" srcId="{1A4FD7A5-DF68-F34E-914E-75D874D2D6FC}" destId="{79B7F419-B82B-404B-8235-1887F7CDB330}" srcOrd="6" destOrd="0" presId="urn:microsoft.com/office/officeart/2005/8/layout/lProcess2"/>
    <dgm:cxn modelId="{BA64CEC1-A505-174E-85A9-A3A7C85E1188}" type="presParOf" srcId="{79B7F419-B82B-404B-8235-1887F7CDB330}" destId="{58FAE8FB-3A6F-4444-AD4B-225FD98380AC}" srcOrd="0" destOrd="0" presId="urn:microsoft.com/office/officeart/2005/8/layout/lProcess2"/>
    <dgm:cxn modelId="{A24D3B52-560B-1F45-8659-ECA573FAA4B6}" type="presParOf" srcId="{79B7F419-B82B-404B-8235-1887F7CDB330}" destId="{ADAF1605-253C-9641-B93B-14BBB3DDAE38}" srcOrd="1" destOrd="0" presId="urn:microsoft.com/office/officeart/2005/8/layout/lProcess2"/>
    <dgm:cxn modelId="{274C7486-7B50-7F48-A797-15CBA8475B0D}" type="presParOf" srcId="{79B7F419-B82B-404B-8235-1887F7CDB330}" destId="{A1F49F1C-61F9-504B-A81E-B1FF618F4C36}" srcOrd="2" destOrd="0" presId="urn:microsoft.com/office/officeart/2005/8/layout/lProcess2"/>
    <dgm:cxn modelId="{D3A6CC0C-FFA4-4443-A11D-2D33521D03F7}" type="presParOf" srcId="{A1F49F1C-61F9-504B-A81E-B1FF618F4C36}" destId="{6011B397-653E-0944-B906-B0193D80C29D}" srcOrd="0" destOrd="0" presId="urn:microsoft.com/office/officeart/2005/8/layout/lProcess2"/>
    <dgm:cxn modelId="{44B999F6-3B65-2F49-BEC8-DE468B32F361}" type="presParOf" srcId="{6011B397-653E-0944-B906-B0193D80C29D}" destId="{FAD7A9B7-A076-B049-BBD0-1FAE76E162B6}"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921B5-CC31-8F4E-94D3-D274653E1677}">
      <dsp:nvSpPr>
        <dsp:cNvPr id="0" name=""/>
        <dsp:cNvSpPr/>
      </dsp:nvSpPr>
      <dsp:spPr>
        <a:xfrm>
          <a:off x="844121" y="932688"/>
          <a:ext cx="2172943" cy="1792224"/>
        </a:xfrm>
        <a:prstGeom prst="roundRect">
          <a:avLst>
            <a:gd name="adj" fmla="val 10000"/>
          </a:avLst>
        </a:prstGeom>
        <a:solidFill>
          <a:schemeClr val="lt1">
            <a:alpha val="90000"/>
            <a:hueOff val="0"/>
            <a:satOff val="0"/>
            <a:lumOff val="0"/>
            <a:alphaOff val="0"/>
          </a:schemeClr>
        </a:solidFill>
        <a:ln w="38100" cap="flat" cmpd="sng" algn="ctr">
          <a:solidFill>
            <a:schemeClr val="tx2">
              <a:lumMod val="60000"/>
              <a:lumOff val="4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Presenting an identifier to the security system</a:t>
          </a:r>
        </a:p>
      </dsp:txBody>
      <dsp:txXfrm>
        <a:off x="885365" y="973932"/>
        <a:ext cx="2090455" cy="1325688"/>
      </dsp:txXfrm>
    </dsp:sp>
    <dsp:sp modelId="{B52CFB27-320B-504A-9441-8D1FC79FF50E}">
      <dsp:nvSpPr>
        <dsp:cNvPr id="0" name=""/>
        <dsp:cNvSpPr/>
      </dsp:nvSpPr>
      <dsp:spPr>
        <a:xfrm>
          <a:off x="1814840" y="-454739"/>
          <a:ext cx="3833857" cy="3833857"/>
        </a:xfrm>
        <a:prstGeom prst="leftCircularArrow">
          <a:avLst>
            <a:gd name="adj1" fmla="val 1941"/>
            <a:gd name="adj2" fmla="val 232212"/>
            <a:gd name="adj3" fmla="val 2396434"/>
            <a:gd name="adj4" fmla="val 9413200"/>
            <a:gd name="adj5" fmla="val 2264"/>
          </a:avLst>
        </a:prstGeom>
        <a:blipFill rotWithShape="1">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40000"/>
              <a:lumOff val="6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EDB7823-805F-D841-BC3E-5057EF91AFB9}">
      <dsp:nvSpPr>
        <dsp:cNvPr id="0" name=""/>
        <dsp:cNvSpPr/>
      </dsp:nvSpPr>
      <dsp:spPr>
        <a:xfrm>
          <a:off x="304806" y="1981203"/>
          <a:ext cx="1931505" cy="768096"/>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12700">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dirty="0">
              <a:effectLst>
                <a:outerShdw blurRad="38100" dist="38100" dir="2700000" algn="tl">
                  <a:srgbClr val="000000">
                    <a:alpha val="43137"/>
                  </a:srgbClr>
                </a:outerShdw>
              </a:effectLst>
            </a:rPr>
            <a:t>Identification step</a:t>
          </a:r>
        </a:p>
      </dsp:txBody>
      <dsp:txXfrm>
        <a:off x="327303" y="2003700"/>
        <a:ext cx="1886511" cy="723102"/>
      </dsp:txXfrm>
    </dsp:sp>
    <dsp:sp modelId="{D64977FD-7EF0-7942-884A-12FFACCA051A}">
      <dsp:nvSpPr>
        <dsp:cNvPr id="0" name=""/>
        <dsp:cNvSpPr/>
      </dsp:nvSpPr>
      <dsp:spPr>
        <a:xfrm>
          <a:off x="3612833" y="837527"/>
          <a:ext cx="2603468" cy="1981196"/>
        </a:xfrm>
        <a:prstGeom prst="roundRect">
          <a:avLst>
            <a:gd name="adj" fmla="val 10000"/>
          </a:avLst>
        </a:prstGeom>
        <a:solidFill>
          <a:schemeClr val="lt1">
            <a:alpha val="90000"/>
            <a:hueOff val="0"/>
            <a:satOff val="0"/>
            <a:lumOff val="0"/>
            <a:alphaOff val="0"/>
          </a:schemeClr>
        </a:solidFill>
        <a:ln w="38100" cap="flat" cmpd="sng" algn="ctr">
          <a:solidFill>
            <a:schemeClr val="tx2">
              <a:lumMod val="60000"/>
              <a:lumOff val="4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Presenting or generating authentication information that corroborates the binding between the entity and the identifier</a:t>
          </a:r>
        </a:p>
      </dsp:txBody>
      <dsp:txXfrm>
        <a:off x="3658426" y="1307662"/>
        <a:ext cx="2512282" cy="1465468"/>
      </dsp:txXfrm>
    </dsp:sp>
    <dsp:sp modelId="{164086FD-4FA6-5449-8EBF-2B9E8C67DB0F}">
      <dsp:nvSpPr>
        <dsp:cNvPr id="0" name=""/>
        <dsp:cNvSpPr/>
      </dsp:nvSpPr>
      <dsp:spPr>
        <a:xfrm>
          <a:off x="4571996" y="609597"/>
          <a:ext cx="1931505" cy="768096"/>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12700">
          <a:solidFill>
            <a:schemeClr val="tx2">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dirty="0">
              <a:effectLst>
                <a:outerShdw blurRad="38100" dist="38100" dir="2700000" algn="tl">
                  <a:srgbClr val="000000">
                    <a:alpha val="43137"/>
                  </a:srgbClr>
                </a:outerShdw>
              </a:effectLst>
            </a:rPr>
            <a:t>Verification step</a:t>
          </a:r>
        </a:p>
      </dsp:txBody>
      <dsp:txXfrm>
        <a:off x="4594493" y="632094"/>
        <a:ext cx="1886511" cy="723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C6E66-6D8D-EE4A-B36D-2388F1ABF5C2}">
      <dsp:nvSpPr>
        <dsp:cNvPr id="0" name=""/>
        <dsp:cNvSpPr/>
      </dsp:nvSpPr>
      <dsp:spPr>
        <a:xfrm rot="16200000">
          <a:off x="806450" y="-806450"/>
          <a:ext cx="1854200" cy="3467100"/>
        </a:xfrm>
        <a:prstGeom prst="round1Rect">
          <a:avLst/>
        </a:prstGeom>
        <a:solidFill>
          <a:schemeClr val="bg1"/>
        </a:solidFill>
        <a:ln w="38100">
          <a:solidFill>
            <a:schemeClr val="accent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b="1" i="0" kern="1200" dirty="0">
              <a:solidFill>
                <a:schemeClr val="tx1"/>
              </a:solidFill>
            </a:rPr>
            <a:t>Something the individual knows</a:t>
          </a:r>
        </a:p>
        <a:p>
          <a:pPr marL="171450" lvl="1" indent="-171450" algn="l" defTabSz="711200">
            <a:lnSpc>
              <a:spcPct val="90000"/>
            </a:lnSpc>
            <a:spcBef>
              <a:spcPct val="0"/>
            </a:spcBef>
            <a:spcAft>
              <a:spcPct val="15000"/>
            </a:spcAft>
            <a:buChar char="•"/>
          </a:pPr>
          <a:r>
            <a:rPr lang="en-US" sz="1600" b="0" i="0" kern="1200" dirty="0">
              <a:solidFill>
                <a:schemeClr val="tx1"/>
              </a:solidFill>
            </a:rPr>
            <a:t>Examples include a password, a personal identification number (PIN), or answers to a prearranged set of questions</a:t>
          </a:r>
        </a:p>
      </dsp:txBody>
      <dsp:txXfrm rot="5400000">
        <a:off x="0" y="0"/>
        <a:ext cx="3467100" cy="1390650"/>
      </dsp:txXfrm>
    </dsp:sp>
    <dsp:sp modelId="{E33CCF0F-3973-8E4B-AFC2-9E3BFB300320}">
      <dsp:nvSpPr>
        <dsp:cNvPr id="0" name=""/>
        <dsp:cNvSpPr/>
      </dsp:nvSpPr>
      <dsp:spPr>
        <a:xfrm>
          <a:off x="3467100" y="0"/>
          <a:ext cx="3467100" cy="1854200"/>
        </a:xfrm>
        <a:prstGeom prst="round1Rect">
          <a:avLst/>
        </a:prstGeom>
        <a:solidFill>
          <a:schemeClr val="bg1"/>
        </a:solidFill>
        <a:ln w="38100">
          <a:solidFill>
            <a:schemeClr val="accent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b="1" i="0" kern="1200" dirty="0">
              <a:solidFill>
                <a:schemeClr val="tx1"/>
              </a:solidFill>
            </a:rPr>
            <a:t>Something the individual possesses</a:t>
          </a:r>
        </a:p>
        <a:p>
          <a:pPr marL="171450" lvl="1" indent="-171450" algn="l" defTabSz="711200">
            <a:lnSpc>
              <a:spcPct val="90000"/>
            </a:lnSpc>
            <a:spcBef>
              <a:spcPct val="0"/>
            </a:spcBef>
            <a:spcAft>
              <a:spcPct val="15000"/>
            </a:spcAft>
            <a:buChar char="•"/>
          </a:pPr>
          <a:r>
            <a:rPr lang="en-US" sz="1600" b="0" i="0" kern="1200" dirty="0">
              <a:solidFill>
                <a:schemeClr val="tx1"/>
              </a:solidFill>
            </a:rPr>
            <a:t>Examples include cryptographic keys, electronic keycards, smart cards, and physical keys</a:t>
          </a:r>
        </a:p>
        <a:p>
          <a:pPr marL="342900" lvl="2" indent="-171450" algn="l" defTabSz="711200">
            <a:lnSpc>
              <a:spcPct val="90000"/>
            </a:lnSpc>
            <a:spcBef>
              <a:spcPct val="0"/>
            </a:spcBef>
            <a:spcAft>
              <a:spcPct val="15000"/>
            </a:spcAft>
            <a:buChar char="•"/>
          </a:pPr>
          <a:r>
            <a:rPr lang="en-US" sz="1600" b="0" i="0" kern="1200" dirty="0">
              <a:solidFill>
                <a:schemeClr val="tx1"/>
              </a:solidFill>
            </a:rPr>
            <a:t>This is referred to as a token</a:t>
          </a:r>
        </a:p>
      </dsp:txBody>
      <dsp:txXfrm>
        <a:off x="3467100" y="0"/>
        <a:ext cx="3467100" cy="1390650"/>
      </dsp:txXfrm>
    </dsp:sp>
    <dsp:sp modelId="{59447268-F71E-A04B-AABB-B2CD824296C8}">
      <dsp:nvSpPr>
        <dsp:cNvPr id="0" name=""/>
        <dsp:cNvSpPr/>
      </dsp:nvSpPr>
      <dsp:spPr>
        <a:xfrm rot="10800000">
          <a:off x="0" y="1854200"/>
          <a:ext cx="3467100" cy="1854200"/>
        </a:xfrm>
        <a:prstGeom prst="round1Rect">
          <a:avLst/>
        </a:prstGeom>
        <a:solidFill>
          <a:schemeClr val="bg1"/>
        </a:solidFill>
        <a:ln w="38100">
          <a:solidFill>
            <a:schemeClr val="accent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b="1" i="0" kern="1200" dirty="0">
              <a:solidFill>
                <a:schemeClr val="tx1"/>
              </a:solidFill>
            </a:rPr>
            <a:t>Something the individual is        (static biometrics)</a:t>
          </a:r>
        </a:p>
        <a:p>
          <a:pPr marL="171450" lvl="1" indent="-171450" algn="l" defTabSz="711200">
            <a:lnSpc>
              <a:spcPct val="90000"/>
            </a:lnSpc>
            <a:spcBef>
              <a:spcPct val="0"/>
            </a:spcBef>
            <a:spcAft>
              <a:spcPct val="15000"/>
            </a:spcAft>
            <a:buChar char="•"/>
          </a:pPr>
          <a:r>
            <a:rPr lang="en-US" sz="1600" b="0" i="0" kern="1200" dirty="0">
              <a:solidFill>
                <a:schemeClr val="tx1"/>
              </a:solidFill>
            </a:rPr>
            <a:t>Examples include recognition by fingerprint, retina, and face</a:t>
          </a:r>
        </a:p>
      </dsp:txBody>
      <dsp:txXfrm rot="10800000">
        <a:off x="0" y="2317749"/>
        <a:ext cx="3467100" cy="1390650"/>
      </dsp:txXfrm>
    </dsp:sp>
    <dsp:sp modelId="{467BDF3E-6D34-FA47-810C-C7A7578EB239}">
      <dsp:nvSpPr>
        <dsp:cNvPr id="0" name=""/>
        <dsp:cNvSpPr/>
      </dsp:nvSpPr>
      <dsp:spPr>
        <a:xfrm rot="5400000">
          <a:off x="4273550" y="1047749"/>
          <a:ext cx="1854200" cy="3467100"/>
        </a:xfrm>
        <a:prstGeom prst="round1Rect">
          <a:avLst/>
        </a:prstGeom>
        <a:solidFill>
          <a:schemeClr val="bg1"/>
        </a:solidFill>
        <a:ln w="38100">
          <a:solidFill>
            <a:schemeClr val="accent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US" sz="1600" b="1" i="0" kern="1200" dirty="0">
              <a:solidFill>
                <a:schemeClr val="tx1"/>
              </a:solidFill>
            </a:rPr>
            <a:t>Something the individual does (dynamic biometrics)</a:t>
          </a:r>
        </a:p>
        <a:p>
          <a:pPr marL="171450" lvl="1" indent="-171450" algn="l" defTabSz="711200">
            <a:lnSpc>
              <a:spcPct val="90000"/>
            </a:lnSpc>
            <a:spcBef>
              <a:spcPct val="0"/>
            </a:spcBef>
            <a:spcAft>
              <a:spcPct val="15000"/>
            </a:spcAft>
            <a:buChar char="•"/>
          </a:pPr>
          <a:r>
            <a:rPr lang="en-US" sz="1600" b="0" i="0" kern="1200" dirty="0">
              <a:solidFill>
                <a:schemeClr val="tx1"/>
              </a:solidFill>
            </a:rPr>
            <a:t>Examples include recognition by voice pattern, handwriting characteristics, and typing rhythm</a:t>
          </a:r>
        </a:p>
      </dsp:txBody>
      <dsp:txXfrm rot="-5400000">
        <a:off x="3467100" y="2317749"/>
        <a:ext cx="3467100" cy="1390650"/>
      </dsp:txXfrm>
    </dsp:sp>
    <dsp:sp modelId="{B4F1DF56-0CCF-E242-9FDC-CAAD6A8AFBAE}">
      <dsp:nvSpPr>
        <dsp:cNvPr id="0" name=""/>
        <dsp:cNvSpPr/>
      </dsp:nvSpPr>
      <dsp:spPr>
        <a:xfrm>
          <a:off x="2362201" y="1346200"/>
          <a:ext cx="2209797" cy="1015999"/>
        </a:xfrm>
        <a:prstGeom prst="roundRect">
          <a:avLst/>
        </a:prstGeom>
        <a:solidFill>
          <a:schemeClr val="accent1"/>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chemeClr val="bg1"/>
              </a:solidFill>
              <a:effectLst>
                <a:outerShdw blurRad="38100" dist="38100" dir="2700000" algn="tl">
                  <a:srgbClr val="000000">
                    <a:alpha val="43137"/>
                  </a:srgbClr>
                </a:outerShdw>
              </a:effectLst>
            </a:rPr>
            <a:t>There are four general means of authenticating a user’s identity, which can be used alone or in combination</a:t>
          </a:r>
        </a:p>
      </dsp:txBody>
      <dsp:txXfrm>
        <a:off x="2411798" y="1395797"/>
        <a:ext cx="2110603" cy="9168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79F05-35E1-104C-985F-17DE1C0AF79D}">
      <dsp:nvSpPr>
        <dsp:cNvPr id="0" name=""/>
        <dsp:cNvSpPr/>
      </dsp:nvSpPr>
      <dsp:spPr>
        <a:xfrm>
          <a:off x="3727958" y="0"/>
          <a:ext cx="1789944" cy="1469882"/>
        </a:xfrm>
        <a:prstGeom prst="ellipse">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Central to the problem of authenticated key exchange are two issues:</a:t>
          </a:r>
        </a:p>
      </dsp:txBody>
      <dsp:txXfrm>
        <a:off x="3990089" y="215259"/>
        <a:ext cx="1265682" cy="1039364"/>
      </dsp:txXfrm>
    </dsp:sp>
    <dsp:sp modelId="{C5F88DEF-6D6F-DD47-8C6B-04D781FB85C0}">
      <dsp:nvSpPr>
        <dsp:cNvPr id="0" name=""/>
        <dsp:cNvSpPr/>
      </dsp:nvSpPr>
      <dsp:spPr>
        <a:xfrm rot="2428520">
          <a:off x="5141269" y="1530088"/>
          <a:ext cx="854433" cy="23457"/>
        </a:xfrm>
        <a:custGeom>
          <a:avLst/>
          <a:gdLst/>
          <a:ahLst/>
          <a:cxnLst/>
          <a:rect l="0" t="0" r="0" b="0"/>
          <a:pathLst>
            <a:path>
              <a:moveTo>
                <a:pt x="0" y="11728"/>
              </a:moveTo>
              <a:lnTo>
                <a:pt x="854433" y="11728"/>
              </a:lnTo>
            </a:path>
          </a:pathLst>
        </a:custGeom>
        <a:noFill/>
        <a:ln w="38100" cap="flat" cmpd="sng" algn="ctr">
          <a:solidFill>
            <a:schemeClr val="accent1"/>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547125" y="1520456"/>
        <a:ext cx="42721" cy="42721"/>
      </dsp:txXfrm>
    </dsp:sp>
    <dsp:sp modelId="{466CC06D-AEEB-A447-B59B-2F72AA20D107}">
      <dsp:nvSpPr>
        <dsp:cNvPr id="0" name=""/>
        <dsp:cNvSpPr/>
      </dsp:nvSpPr>
      <dsp:spPr>
        <a:xfrm>
          <a:off x="5423454" y="1452197"/>
          <a:ext cx="3110945" cy="2586402"/>
        </a:xfrm>
        <a:prstGeom prst="ellipse">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rPr>
            <a:t>     Confidentiality</a:t>
          </a:r>
        </a:p>
        <a:p>
          <a:pPr marL="114300" lvl="1" indent="-114300" algn="l" defTabSz="622300">
            <a:lnSpc>
              <a:spcPct val="90000"/>
            </a:lnSpc>
            <a:spcBef>
              <a:spcPct val="0"/>
            </a:spcBef>
            <a:spcAft>
              <a:spcPct val="15000"/>
            </a:spcAft>
            <a:buChar char="•"/>
          </a:pPr>
          <a:r>
            <a:rPr lang="en-US" sz="1400" kern="1200" dirty="0">
              <a:solidFill>
                <a:schemeClr val="tx1"/>
              </a:solidFill>
            </a:rPr>
            <a:t>Essential identification and session-key information must be communicated in encrypted form</a:t>
          </a:r>
        </a:p>
        <a:p>
          <a:pPr marL="114300" lvl="1" indent="-114300" algn="l" defTabSz="622300">
            <a:lnSpc>
              <a:spcPct val="90000"/>
            </a:lnSpc>
            <a:spcBef>
              <a:spcPct val="0"/>
            </a:spcBef>
            <a:spcAft>
              <a:spcPct val="15000"/>
            </a:spcAft>
            <a:buChar char="•"/>
          </a:pPr>
          <a:r>
            <a:rPr lang="en-US" sz="1400" kern="1200" dirty="0">
              <a:solidFill>
                <a:schemeClr val="tx1"/>
              </a:solidFill>
            </a:rPr>
            <a:t>This requires the prior existence of secret or public keys that can be used for this purpose</a:t>
          </a:r>
        </a:p>
      </dsp:txBody>
      <dsp:txXfrm>
        <a:off x="5879041" y="1830967"/>
        <a:ext cx="2199771" cy="1828862"/>
      </dsp:txXfrm>
    </dsp:sp>
    <dsp:sp modelId="{6EC2EFFE-BCDF-F34D-8AA4-23E20C4141B4}">
      <dsp:nvSpPr>
        <dsp:cNvPr id="0" name=""/>
        <dsp:cNvSpPr/>
      </dsp:nvSpPr>
      <dsp:spPr>
        <a:xfrm rot="8866214">
          <a:off x="3280908" y="1353401"/>
          <a:ext cx="684900" cy="23457"/>
        </a:xfrm>
        <a:custGeom>
          <a:avLst/>
          <a:gdLst/>
          <a:ahLst/>
          <a:cxnLst/>
          <a:rect l="0" t="0" r="0" b="0"/>
          <a:pathLst>
            <a:path>
              <a:moveTo>
                <a:pt x="0" y="11728"/>
              </a:moveTo>
              <a:lnTo>
                <a:pt x="684900" y="11728"/>
              </a:lnTo>
            </a:path>
          </a:pathLst>
        </a:custGeom>
        <a:noFill/>
        <a:ln w="38100" cap="flat" cmpd="sng" algn="ctr">
          <a:solidFill>
            <a:schemeClr val="accent1"/>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3606236" y="1348008"/>
        <a:ext cx="34245" cy="34245"/>
      </dsp:txXfrm>
    </dsp:sp>
    <dsp:sp modelId="{E03A69F7-1AF4-9643-A17D-2DB9030ECD8C}">
      <dsp:nvSpPr>
        <dsp:cNvPr id="0" name=""/>
        <dsp:cNvSpPr/>
      </dsp:nvSpPr>
      <dsp:spPr>
        <a:xfrm>
          <a:off x="0" y="876297"/>
          <a:ext cx="3679732" cy="3226504"/>
        </a:xfrm>
        <a:prstGeom prst="ellipse">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rPr>
            <a:t>    Timeliness</a:t>
          </a:r>
        </a:p>
        <a:p>
          <a:pPr marL="114300" lvl="1" indent="-114300" algn="l" defTabSz="622300">
            <a:lnSpc>
              <a:spcPct val="90000"/>
            </a:lnSpc>
            <a:spcBef>
              <a:spcPct val="0"/>
            </a:spcBef>
            <a:spcAft>
              <a:spcPct val="15000"/>
            </a:spcAft>
            <a:buChar char="•"/>
          </a:pPr>
          <a:r>
            <a:rPr lang="en-US" sz="1400" kern="1200" dirty="0">
              <a:solidFill>
                <a:schemeClr val="tx1"/>
              </a:solidFill>
            </a:rPr>
            <a:t>Important because of the threat of message replays</a:t>
          </a:r>
        </a:p>
        <a:p>
          <a:pPr marL="114300" lvl="1" indent="-114300" algn="l" defTabSz="622300">
            <a:lnSpc>
              <a:spcPct val="90000"/>
            </a:lnSpc>
            <a:spcBef>
              <a:spcPct val="0"/>
            </a:spcBef>
            <a:spcAft>
              <a:spcPct val="15000"/>
            </a:spcAft>
            <a:buChar char="•"/>
          </a:pPr>
          <a:r>
            <a:rPr lang="en-US" sz="1400" kern="1200" dirty="0">
              <a:solidFill>
                <a:schemeClr val="tx1"/>
              </a:solidFill>
            </a:rPr>
            <a:t>Such replays could allow an opponent to:</a:t>
          </a:r>
        </a:p>
        <a:p>
          <a:pPr marL="228600" lvl="2" indent="-114300" algn="l" defTabSz="622300">
            <a:lnSpc>
              <a:spcPct val="90000"/>
            </a:lnSpc>
            <a:spcBef>
              <a:spcPct val="0"/>
            </a:spcBef>
            <a:spcAft>
              <a:spcPct val="15000"/>
            </a:spcAft>
            <a:buChar char="•"/>
          </a:pPr>
          <a:r>
            <a:rPr lang="en-US" sz="1400" kern="1200" dirty="0">
              <a:solidFill>
                <a:schemeClr val="tx1"/>
              </a:solidFill>
            </a:rPr>
            <a:t>compromise a session key</a:t>
          </a:r>
        </a:p>
        <a:p>
          <a:pPr marL="228600" lvl="2" indent="-114300" algn="l" defTabSz="622300">
            <a:lnSpc>
              <a:spcPct val="90000"/>
            </a:lnSpc>
            <a:spcBef>
              <a:spcPct val="0"/>
            </a:spcBef>
            <a:spcAft>
              <a:spcPct val="15000"/>
            </a:spcAft>
            <a:buChar char="•"/>
          </a:pPr>
          <a:r>
            <a:rPr lang="en-US" sz="1400" kern="1200" dirty="0">
              <a:solidFill>
                <a:schemeClr val="tx1"/>
              </a:solidFill>
            </a:rPr>
            <a:t>successfully impersonate another party</a:t>
          </a:r>
        </a:p>
        <a:p>
          <a:pPr marL="228600" lvl="2" indent="-114300" algn="l" defTabSz="622300">
            <a:lnSpc>
              <a:spcPct val="90000"/>
            </a:lnSpc>
            <a:spcBef>
              <a:spcPct val="0"/>
            </a:spcBef>
            <a:spcAft>
              <a:spcPct val="15000"/>
            </a:spcAft>
            <a:buChar char="•"/>
          </a:pPr>
          <a:r>
            <a:rPr lang="en-US" sz="1400" kern="1200" dirty="0">
              <a:solidFill>
                <a:schemeClr val="tx1"/>
              </a:solidFill>
            </a:rPr>
            <a:t>disrupt operations by presenting parties with messages that appear genuine but are not </a:t>
          </a:r>
        </a:p>
      </dsp:txBody>
      <dsp:txXfrm>
        <a:off x="538884" y="1348808"/>
        <a:ext cx="2601964" cy="2281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82257-B838-6749-BB83-2F605DAA800F}">
      <dsp:nvSpPr>
        <dsp:cNvPr id="0" name=""/>
        <dsp:cNvSpPr/>
      </dsp:nvSpPr>
      <dsp:spPr>
        <a:xfrm>
          <a:off x="36" y="82700"/>
          <a:ext cx="3537716" cy="1225236"/>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n-US" sz="1900" b="1" kern="1200" dirty="0">
              <a:effectLst>
                <a:outerShdw blurRad="38100" dist="38100" dir="2700000" algn="tl">
                  <a:srgbClr val="000000">
                    <a:alpha val="43137"/>
                  </a:srgbClr>
                </a:outerShdw>
              </a:effectLst>
            </a:rPr>
            <a:t>One application for which encryption is growing in popularity is electronic         mail (e-mail)</a:t>
          </a:r>
        </a:p>
      </dsp:txBody>
      <dsp:txXfrm>
        <a:off x="36" y="82700"/>
        <a:ext cx="3537716" cy="1225236"/>
      </dsp:txXfrm>
    </dsp:sp>
    <dsp:sp modelId="{250E2CAE-D7F2-CA49-ADA0-8E22EA6527F2}">
      <dsp:nvSpPr>
        <dsp:cNvPr id="0" name=""/>
        <dsp:cNvSpPr/>
      </dsp:nvSpPr>
      <dsp:spPr>
        <a:xfrm>
          <a:off x="36" y="1307923"/>
          <a:ext cx="3537716" cy="3233609"/>
        </a:xfrm>
        <a:prstGeom prst="rect">
          <a:avLst/>
        </a:prstGeom>
        <a:solidFill>
          <a:schemeClr val="accent1">
            <a:alpha val="90000"/>
            <a:tint val="40000"/>
            <a:hueOff val="0"/>
            <a:satOff val="0"/>
            <a:lumOff val="0"/>
            <a:alphaOff val="0"/>
          </a:schemeClr>
        </a:solidFill>
        <a:ln w="38100" cap="flat" cmpd="sng" algn="ctr">
          <a:solidFill>
            <a:schemeClr val="bg2">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t>Header of the e-mail message must be in the clear so that the message can be handled by the store-and-forward        e-mail protocol, such as SMTP or X.400</a:t>
          </a:r>
        </a:p>
        <a:p>
          <a:pPr marL="171450" lvl="1" indent="-171450" algn="l" defTabSz="844550" rtl="0">
            <a:lnSpc>
              <a:spcPct val="90000"/>
            </a:lnSpc>
            <a:spcBef>
              <a:spcPct val="0"/>
            </a:spcBef>
            <a:spcAft>
              <a:spcPct val="15000"/>
            </a:spcAft>
            <a:buChar char="•"/>
          </a:pPr>
          <a:r>
            <a:rPr lang="en-US" sz="1900" kern="1200" dirty="0"/>
            <a:t>The e-mail message should be encrypted such that the mail-handling system is not in possession of the decryption key</a:t>
          </a:r>
        </a:p>
      </dsp:txBody>
      <dsp:txXfrm>
        <a:off x="36" y="1307923"/>
        <a:ext cx="3537716" cy="3233609"/>
      </dsp:txXfrm>
    </dsp:sp>
    <dsp:sp modelId="{C8B0C6AD-2083-E841-BB39-3B090FD5A631}">
      <dsp:nvSpPr>
        <dsp:cNvPr id="0" name=""/>
        <dsp:cNvSpPr/>
      </dsp:nvSpPr>
      <dsp:spPr>
        <a:xfrm>
          <a:off x="4033033" y="82700"/>
          <a:ext cx="3537716" cy="1225236"/>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n-US" sz="1900" b="1" kern="1200" dirty="0">
              <a:effectLst>
                <a:outerShdw blurRad="38100" dist="38100" dir="2700000" algn="tl">
                  <a:srgbClr val="000000">
                    <a:alpha val="43137"/>
                  </a:srgbClr>
                </a:outerShdw>
              </a:effectLst>
            </a:rPr>
            <a:t>A second requirement is        that of authentication</a:t>
          </a:r>
        </a:p>
      </dsp:txBody>
      <dsp:txXfrm>
        <a:off x="4033033" y="82700"/>
        <a:ext cx="3537716" cy="1225236"/>
      </dsp:txXfrm>
    </dsp:sp>
    <dsp:sp modelId="{234A54C3-F482-6B48-A668-CE8E4B82EAAD}">
      <dsp:nvSpPr>
        <dsp:cNvPr id="0" name=""/>
        <dsp:cNvSpPr/>
      </dsp:nvSpPr>
      <dsp:spPr>
        <a:xfrm>
          <a:off x="4033033" y="1307923"/>
          <a:ext cx="3537716" cy="3233609"/>
        </a:xfrm>
        <a:prstGeom prst="rect">
          <a:avLst/>
        </a:prstGeom>
        <a:solidFill>
          <a:schemeClr val="accent1">
            <a:alpha val="90000"/>
            <a:tint val="40000"/>
            <a:hueOff val="0"/>
            <a:satOff val="0"/>
            <a:lumOff val="0"/>
            <a:alphaOff val="0"/>
          </a:schemeClr>
        </a:solidFill>
        <a:ln w="38100" cap="flat" cmpd="sng" algn="ctr">
          <a:solidFill>
            <a:schemeClr val="bg2">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t>The recipient wants some assurance that the message is from the alleged sender</a:t>
          </a:r>
        </a:p>
      </dsp:txBody>
      <dsp:txXfrm>
        <a:off x="4033033" y="1307923"/>
        <a:ext cx="3537716" cy="32336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ACF627-1098-DA4A-A340-1BC48F0EA257}">
      <dsp:nvSpPr>
        <dsp:cNvPr id="0" name=""/>
        <dsp:cNvSpPr/>
      </dsp:nvSpPr>
      <dsp:spPr>
        <a:xfrm>
          <a:off x="0" y="23798"/>
          <a:ext cx="7570787" cy="1297078"/>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rtl="0">
            <a:lnSpc>
              <a:spcPct val="90000"/>
            </a:lnSpc>
            <a:spcBef>
              <a:spcPct val="0"/>
            </a:spcBef>
            <a:spcAft>
              <a:spcPct val="35000"/>
            </a:spcAft>
            <a:buNone/>
          </a:pPr>
          <a:r>
            <a:rPr lang="en-US" sz="2500" b="1" kern="1200" dirty="0">
              <a:effectLst>
                <a:outerShdw blurRad="38100" dist="38100" dir="2700000" algn="tl">
                  <a:srgbClr val="000000">
                    <a:alpha val="43137"/>
                  </a:srgbClr>
                </a:outerShdw>
              </a:effectLst>
            </a:rPr>
            <a:t>A two-level hierarchy of symmetric keys can be used to provide confidentiality for communication in a distributed environment</a:t>
          </a:r>
        </a:p>
      </dsp:txBody>
      <dsp:txXfrm>
        <a:off x="0" y="23798"/>
        <a:ext cx="7570787" cy="1297078"/>
      </dsp:txXfrm>
    </dsp:sp>
    <dsp:sp modelId="{944EFA6F-E7B0-1E42-AD4C-1993C04C163B}">
      <dsp:nvSpPr>
        <dsp:cNvPr id="0" name=""/>
        <dsp:cNvSpPr/>
      </dsp:nvSpPr>
      <dsp:spPr>
        <a:xfrm>
          <a:off x="0" y="1320876"/>
          <a:ext cx="7570787" cy="3294000"/>
        </a:xfrm>
        <a:prstGeom prst="rect">
          <a:avLst/>
        </a:prstGeom>
        <a:solidFill>
          <a:schemeClr val="accent1">
            <a:alpha val="90000"/>
            <a:tint val="40000"/>
            <a:hueOff val="0"/>
            <a:satOff val="0"/>
            <a:lumOff val="0"/>
            <a:alphaOff val="0"/>
          </a:schemeClr>
        </a:solidFill>
        <a:ln w="38100" cap="flat" cmpd="sng" algn="ctr">
          <a:solidFill>
            <a:schemeClr val="tx2">
              <a:lumMod val="60000"/>
              <a:lumOff val="4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en-US" sz="2500" kern="1200" dirty="0"/>
            <a:t>Strategy involves the use of a trusted key distribution center (KDC)</a:t>
          </a:r>
        </a:p>
        <a:p>
          <a:pPr marL="228600" lvl="1" indent="-228600" algn="l" defTabSz="1111250" rtl="0">
            <a:lnSpc>
              <a:spcPct val="90000"/>
            </a:lnSpc>
            <a:spcBef>
              <a:spcPct val="0"/>
            </a:spcBef>
            <a:spcAft>
              <a:spcPct val="15000"/>
            </a:spcAft>
            <a:buChar char="•"/>
          </a:pPr>
          <a:r>
            <a:rPr lang="en-US" sz="2500" kern="1200" dirty="0"/>
            <a:t>Each party shares a secret key, known as a master key, with the KDC</a:t>
          </a:r>
        </a:p>
        <a:p>
          <a:pPr marL="228600" lvl="1" indent="-228600" algn="l" defTabSz="1111250" rtl="0">
            <a:lnSpc>
              <a:spcPct val="90000"/>
            </a:lnSpc>
            <a:spcBef>
              <a:spcPct val="0"/>
            </a:spcBef>
            <a:spcAft>
              <a:spcPct val="15000"/>
            </a:spcAft>
            <a:buChar char="•"/>
          </a:pPr>
          <a:r>
            <a:rPr lang="en-US" sz="2500" kern="1200" dirty="0"/>
            <a:t>KDC is responsible for generating keys to be used for a short time over a connection between two parties and for distributing those keys using the master keys to protect the distribution</a:t>
          </a:r>
        </a:p>
      </dsp:txBody>
      <dsp:txXfrm>
        <a:off x="0" y="1320876"/>
        <a:ext cx="7570787" cy="329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0B82E8-77A7-B544-9EE6-2B49635EB5F0}">
      <dsp:nvSpPr>
        <dsp:cNvPr id="0" name=""/>
        <dsp:cNvSpPr/>
      </dsp:nvSpPr>
      <dsp:spPr>
        <a:xfrm>
          <a:off x="1825" y="0"/>
          <a:ext cx="1791038" cy="4562475"/>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The Extensible Markup Language (XML)</a:t>
          </a:r>
        </a:p>
      </dsp:txBody>
      <dsp:txXfrm>
        <a:off x="1825" y="0"/>
        <a:ext cx="1791038" cy="1368742"/>
      </dsp:txXfrm>
    </dsp:sp>
    <dsp:sp modelId="{F88A9623-B695-3B43-9907-BC1A2CED98C0}">
      <dsp:nvSpPr>
        <dsp:cNvPr id="0" name=""/>
        <dsp:cNvSpPr/>
      </dsp:nvSpPr>
      <dsp:spPr>
        <a:xfrm>
          <a:off x="180929" y="1368742"/>
          <a:ext cx="1432830" cy="296560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A markup language that uses sets of embedded tags or labels to characterize text elements within a document so as to indicate their appearance, function, meaning, or context</a:t>
          </a:r>
        </a:p>
      </dsp:txBody>
      <dsp:txXfrm>
        <a:off x="222895" y="1410708"/>
        <a:ext cx="1348898" cy="2881676"/>
      </dsp:txXfrm>
    </dsp:sp>
    <dsp:sp modelId="{F7215F10-B00F-0B4B-89FD-E0D837330A4A}">
      <dsp:nvSpPr>
        <dsp:cNvPr id="0" name=""/>
        <dsp:cNvSpPr/>
      </dsp:nvSpPr>
      <dsp:spPr>
        <a:xfrm>
          <a:off x="1927191" y="0"/>
          <a:ext cx="1791038" cy="4562475"/>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The Simple Object Access Protocol (SOAP)</a:t>
          </a:r>
        </a:p>
      </dsp:txBody>
      <dsp:txXfrm>
        <a:off x="1927191" y="0"/>
        <a:ext cx="1791038" cy="1368742"/>
      </dsp:txXfrm>
    </dsp:sp>
    <dsp:sp modelId="{987C18A4-1DC5-6746-9B80-C63742427AFE}">
      <dsp:nvSpPr>
        <dsp:cNvPr id="0" name=""/>
        <dsp:cNvSpPr/>
      </dsp:nvSpPr>
      <dsp:spPr>
        <a:xfrm>
          <a:off x="2106295" y="1368742"/>
          <a:ext cx="1432830" cy="296560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Enables applications to request services from one another with XML-based requests and receive responses as data formatted with XML</a:t>
          </a:r>
        </a:p>
      </dsp:txBody>
      <dsp:txXfrm>
        <a:off x="2148261" y="1410708"/>
        <a:ext cx="1348898" cy="2881676"/>
      </dsp:txXfrm>
    </dsp:sp>
    <dsp:sp modelId="{44F32B5C-82E6-5040-BF4B-C75C9346DA49}">
      <dsp:nvSpPr>
        <dsp:cNvPr id="0" name=""/>
        <dsp:cNvSpPr/>
      </dsp:nvSpPr>
      <dsp:spPr>
        <a:xfrm>
          <a:off x="3852557" y="0"/>
          <a:ext cx="1791038" cy="4562475"/>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WS-Security</a:t>
          </a:r>
        </a:p>
      </dsp:txBody>
      <dsp:txXfrm>
        <a:off x="3852557" y="0"/>
        <a:ext cx="1791038" cy="1368742"/>
      </dsp:txXfrm>
    </dsp:sp>
    <dsp:sp modelId="{2171E679-C0DB-6F4F-BC0F-7FCD8C5AD0CD}">
      <dsp:nvSpPr>
        <dsp:cNvPr id="0" name=""/>
        <dsp:cNvSpPr/>
      </dsp:nvSpPr>
      <dsp:spPr>
        <a:xfrm>
          <a:off x="4031661" y="1368742"/>
          <a:ext cx="1432830" cy="296560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A set of SOAP extensions for implementing message integrity and confidentiality in Web services</a:t>
          </a:r>
        </a:p>
      </dsp:txBody>
      <dsp:txXfrm>
        <a:off x="4073627" y="1410708"/>
        <a:ext cx="1348898" cy="2881676"/>
      </dsp:txXfrm>
    </dsp:sp>
    <dsp:sp modelId="{58FAE8FB-3A6F-4444-AD4B-225FD98380AC}">
      <dsp:nvSpPr>
        <dsp:cNvPr id="0" name=""/>
        <dsp:cNvSpPr/>
      </dsp:nvSpPr>
      <dsp:spPr>
        <a:xfrm>
          <a:off x="5777923" y="0"/>
          <a:ext cx="1791038" cy="4562475"/>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t>Security Assertion Markup Language (SAML)</a:t>
          </a:r>
        </a:p>
      </dsp:txBody>
      <dsp:txXfrm>
        <a:off x="5777923" y="0"/>
        <a:ext cx="1791038" cy="1368742"/>
      </dsp:txXfrm>
    </dsp:sp>
    <dsp:sp modelId="{FAD7A9B7-A076-B049-BBD0-1FAE76E162B6}">
      <dsp:nvSpPr>
        <dsp:cNvPr id="0" name=""/>
        <dsp:cNvSpPr/>
      </dsp:nvSpPr>
      <dsp:spPr>
        <a:xfrm>
          <a:off x="5957027" y="1368742"/>
          <a:ext cx="1432830" cy="296560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An XML-based language for the exchange of security information between online business partners</a:t>
          </a:r>
        </a:p>
      </dsp:txBody>
      <dsp:txXfrm>
        <a:off x="5998993" y="1410708"/>
        <a:ext cx="1348898" cy="288167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AU" dirty="0"/>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AU" dirty="0"/>
          </a:p>
        </p:txBody>
      </p:sp>
      <p:sp>
        <p:nvSpPr>
          <p:cNvPr id="1331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AU" dirty="0"/>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E8C8940-1829-FC47-815A-DB45B35373A6}" type="slidenum">
              <a:rPr lang="en-AU"/>
              <a:pPr>
                <a:defRPr/>
              </a:pPr>
              <a:t>‹#›</a:t>
            </a:fld>
            <a:endParaRPr lang="en-AU" dirty="0"/>
          </a:p>
        </p:txBody>
      </p:sp>
    </p:spTree>
    <p:extLst>
      <p:ext uri="{BB962C8B-B14F-4D97-AF65-F5344CB8AC3E}">
        <p14:creationId xmlns:p14="http://schemas.microsoft.com/office/powerpoint/2010/main" val="12341680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EC5C9D6D-171C-7E47-A4F8-C0FA5C0C239C}" type="slidenum">
              <a:rPr lang="en-AU">
                <a:latin typeface="Arial" pitchFamily="-84" charset="0"/>
              </a:rPr>
              <a:pPr/>
              <a:t>1</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For example, user Alice Toklas could have the user identifier ABTOKLAS.</a:t>
            </a:r>
          </a:p>
          <a:p>
            <a:r>
              <a:rPr lang="en-US" sz="1200" kern="1200" baseline="0" dirty="0">
                <a:solidFill>
                  <a:schemeClr val="tx1"/>
                </a:solidFill>
                <a:latin typeface="Arial" pitchFamily="-107" charset="0"/>
                <a:ea typeface="ＭＳ Ｐゴシック" pitchFamily="-107" charset="-128"/>
                <a:cs typeface="ＭＳ Ｐゴシック" pitchFamily="-107" charset="-128"/>
              </a:rPr>
              <a:t>This information needs to be stored on any server or computer system that</a:t>
            </a:r>
          </a:p>
          <a:p>
            <a:r>
              <a:rPr lang="en-US" sz="1200" kern="1200" baseline="0" dirty="0">
                <a:solidFill>
                  <a:schemeClr val="tx1"/>
                </a:solidFill>
                <a:latin typeface="Arial" pitchFamily="-107" charset="0"/>
                <a:ea typeface="ＭＳ Ｐゴシック" pitchFamily="-107" charset="-128"/>
                <a:cs typeface="ＭＳ Ｐゴシック" pitchFamily="-107" charset="-128"/>
              </a:rPr>
              <a:t>Alice wishes to use and could be known to system administrators and other</a:t>
            </a:r>
          </a:p>
          <a:p>
            <a:r>
              <a:rPr lang="en-US" sz="1200" kern="1200" baseline="0" dirty="0">
                <a:solidFill>
                  <a:schemeClr val="tx1"/>
                </a:solidFill>
                <a:latin typeface="Arial" pitchFamily="-107" charset="0"/>
                <a:ea typeface="ＭＳ Ｐゴシック" pitchFamily="-107" charset="-128"/>
                <a:cs typeface="ＭＳ Ｐゴシック" pitchFamily="-107" charset="-128"/>
              </a:rPr>
              <a:t>users. A typical item of authentication information associated with this user</a:t>
            </a:r>
          </a:p>
          <a:p>
            <a:r>
              <a:rPr lang="en-US" sz="1200" kern="1200" baseline="0" dirty="0">
                <a:solidFill>
                  <a:schemeClr val="tx1"/>
                </a:solidFill>
                <a:latin typeface="Arial" pitchFamily="-107" charset="0"/>
                <a:ea typeface="ＭＳ Ｐゴシック" pitchFamily="-107" charset="-128"/>
                <a:cs typeface="ＭＳ Ｐゴシック" pitchFamily="-107" charset="-128"/>
              </a:rPr>
              <a:t> ID is a password, which is kept secret (known only to Alice and to the system).</a:t>
            </a:r>
          </a:p>
          <a:p>
            <a:r>
              <a:rPr lang="en-US" sz="1200" kern="1200" baseline="0" dirty="0">
                <a:solidFill>
                  <a:schemeClr val="tx1"/>
                </a:solidFill>
                <a:latin typeface="Arial" pitchFamily="-107" charset="0"/>
                <a:ea typeface="ＭＳ Ｐゴシック" pitchFamily="-107" charset="-128"/>
                <a:cs typeface="ＭＳ Ｐゴシック" pitchFamily="-107" charset="-128"/>
              </a:rPr>
              <a:t>If no one is able to obtain or guess Alice’s password, then the combination of</a:t>
            </a:r>
          </a:p>
          <a:p>
            <a:r>
              <a:rPr lang="en-US" sz="1200" kern="1200" baseline="0" dirty="0">
                <a:solidFill>
                  <a:schemeClr val="tx1"/>
                </a:solidFill>
                <a:latin typeface="Arial" pitchFamily="-107" charset="0"/>
                <a:ea typeface="ＭＳ Ｐゴシック" pitchFamily="-107" charset="-128"/>
                <a:cs typeface="ＭＳ Ｐゴシック" pitchFamily="-107" charset="-128"/>
              </a:rPr>
              <a:t>Alice’s user ID and password enables administrators to set up Alice’s access permissions</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audit her activity. Because Alice’s ID is not secret, system users</a:t>
            </a:r>
          </a:p>
          <a:p>
            <a:r>
              <a:rPr lang="en-US" sz="1200" kern="1200" baseline="0" dirty="0">
                <a:solidFill>
                  <a:schemeClr val="tx1"/>
                </a:solidFill>
                <a:latin typeface="Arial" pitchFamily="-107" charset="0"/>
                <a:ea typeface="ＭＳ Ｐゴシック" pitchFamily="-107" charset="-128"/>
                <a:cs typeface="ＭＳ Ｐゴシック" pitchFamily="-107" charset="-128"/>
              </a:rPr>
              <a:t>can send her e-mail, but because her password is secret, no one can pretend to</a:t>
            </a:r>
          </a:p>
          <a:p>
            <a:r>
              <a:rPr lang="en-US" sz="1200" kern="1200" baseline="0" dirty="0">
                <a:solidFill>
                  <a:schemeClr val="tx1"/>
                </a:solidFill>
                <a:latin typeface="Arial" pitchFamily="-107" charset="0"/>
                <a:ea typeface="ＭＳ Ｐゴシック" pitchFamily="-107" charset="-128"/>
                <a:cs typeface="ＭＳ Ｐゴシック" pitchFamily="-107" charset="-128"/>
              </a:rPr>
              <a:t>be Alice.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In essence, identification is the means by which a user provides a claimed</a:t>
            </a:r>
          </a:p>
          <a:p>
            <a:r>
              <a:rPr lang="en-US" sz="1200" kern="1200" baseline="0" dirty="0">
                <a:solidFill>
                  <a:schemeClr val="tx1"/>
                </a:solidFill>
                <a:latin typeface="Arial" pitchFamily="-107" charset="0"/>
                <a:ea typeface="ＭＳ Ｐゴシック" pitchFamily="-107" charset="-128"/>
                <a:cs typeface="ＭＳ Ｐゴシック" pitchFamily="-107" charset="-128"/>
              </a:rPr>
              <a:t>identity to the system; user authentication is the means of establishing the validity</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the claim. Note that user authentication is distinct from message authentication.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As defined in Chapter 12, message authentication is a procedure that allows communicating</a:t>
            </a:r>
          </a:p>
          <a:p>
            <a:r>
              <a:rPr lang="en-US" sz="1200" kern="1200" baseline="0" dirty="0">
                <a:solidFill>
                  <a:schemeClr val="tx1"/>
                </a:solidFill>
                <a:latin typeface="Arial" pitchFamily="-107" charset="0"/>
                <a:ea typeface="ＭＳ Ｐゴシック" pitchFamily="-107" charset="-128"/>
                <a:cs typeface="ＭＳ Ｐゴシック" pitchFamily="-107" charset="-128"/>
              </a:rPr>
              <a:t>parties to verify that the contents of a received message have not been</a:t>
            </a:r>
          </a:p>
          <a:p>
            <a:r>
              <a:rPr lang="en-US" sz="1200" kern="1200" baseline="0" dirty="0">
                <a:solidFill>
                  <a:schemeClr val="tx1"/>
                </a:solidFill>
                <a:latin typeface="Arial" pitchFamily="-107" charset="0"/>
                <a:ea typeface="ＭＳ Ｐゴシック" pitchFamily="-107" charset="-128"/>
                <a:cs typeface="ＭＳ Ｐゴシック" pitchFamily="-107" charset="-128"/>
              </a:rPr>
              <a:t>altered and that the source is authentic. This chapter is concerned solely with user</a:t>
            </a:r>
          </a:p>
          <a:p>
            <a:r>
              <a:rPr lang="en-US" sz="1200" kern="1200" baseline="0" dirty="0">
                <a:solidFill>
                  <a:schemeClr val="tx1"/>
                </a:solidFill>
                <a:latin typeface="Arial" pitchFamily="-107" charset="0"/>
                <a:ea typeface="ＭＳ Ｐゴシック" pitchFamily="-107" charset="-128"/>
                <a:cs typeface="ＭＳ Ｐゴシック" pitchFamily="-107" charset="-128"/>
              </a:rPr>
              <a:t>authentication.</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p:spPr>
        <p:txBody>
          <a:bodyPr/>
          <a:lstStyle/>
          <a:p>
            <a:fld id="{95D16CFB-C349-B34A-931A-BD25BF4B5D3E}" type="slidenum">
              <a:rPr lang="en-AU">
                <a:latin typeface="Arial" pitchFamily="-84" charset="0"/>
              </a:rPr>
              <a:pPr/>
              <a:t>10</a:t>
            </a:fld>
            <a:endParaRPr lang="en-AU" dirty="0">
              <a:latin typeface="Arial" pitchFamily="-8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We have already presented public-key encryption approaches that are suited to electronic mail, including the straightforward encryption of the entire message for confidentiality (Figure 12.1b), authentication (Figure 12.1c), or both (Figure 12.1d). These approaches require that either the sender know the recipient's public key (confidentiality) or the recipient know the sender's public key (authentication) or both (confidentiality plus authentication). In addition, the public-key algorithm must be applied once or twice to what may be a long message. </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If confidentiality is the primary concern, then better to encrypt the message with a one-time secret key, and also encrypt this one-time key with B's public key. If authentication is the primary concern, then a digital signature may suffice (but could be replaced by an opponent). To counter such a scheme, both the message and signature can be encrypted with the recipient's public key. The latter two schemes require that B know A's public key and be convinced that it is timely. An effective way to provide this assurance is the digital certificate.</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sz="1200" kern="1200" baseline="0" dirty="0">
                <a:solidFill>
                  <a:schemeClr val="tx1"/>
                </a:solidFill>
                <a:latin typeface="Arial" pitchFamily="-107" charset="0"/>
                <a:ea typeface="ＭＳ Ｐゴシック" pitchFamily="-107" charset="-128"/>
                <a:cs typeface="ＭＳ Ｐゴシック" pitchFamily="-107" charset="-128"/>
              </a:rPr>
              <a:t> If authentication is the primary concern, then a digital signature may suffice.</a:t>
            </a:r>
          </a:p>
          <a:p>
            <a:pPr eaLnBrk="1" hangingPunct="1"/>
            <a:endParaRPr lang="en-US" dirty="0">
              <a:latin typeface="Arial" pitchFamily="-84" charset="0"/>
              <a:ea typeface="ＭＳ Ｐゴシック" pitchFamily="-84" charset="-128"/>
              <a:cs typeface="ＭＳ Ｐゴシック" pitchFamily="-84" charset="-128"/>
            </a:endParaRPr>
          </a:p>
          <a:p>
            <a:pPr eaLnBrk="1" hangingPunct="1"/>
            <a:endParaRPr lang="en-US" dirty="0">
              <a:latin typeface="Times-Roman" charset="0"/>
              <a:ea typeface="ＭＳ Ｐゴシック" pitchFamily="-84" charset="-128"/>
              <a:cs typeface="ＭＳ Ｐゴシック" pitchFamily="-8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D7EB8DC3-E3F7-9E47-A21C-DC2FDE2544A8}" type="slidenum">
              <a:rPr lang="en-AU">
                <a:latin typeface="Arial" pitchFamily="-84" charset="0"/>
              </a:rPr>
              <a:pPr/>
              <a:t>11</a:t>
            </a:fld>
            <a:endParaRPr lang="en-AU" dirty="0">
              <a:latin typeface="Arial" pitchFamily="-8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533400" y="4343400"/>
            <a:ext cx="5867400" cy="4267200"/>
          </a:xfrm>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Federated identity management is a relatively new concept dealing with the use of</a:t>
            </a:r>
          </a:p>
          <a:p>
            <a:r>
              <a:rPr lang="en-US" sz="1200" kern="1200" baseline="0" dirty="0">
                <a:solidFill>
                  <a:schemeClr val="tx1"/>
                </a:solidFill>
                <a:latin typeface="Arial" pitchFamily="-107" charset="0"/>
                <a:ea typeface="ＭＳ Ｐゴシック" pitchFamily="-107" charset="-128"/>
                <a:cs typeface="ＭＳ Ｐゴシック" pitchFamily="-107" charset="-128"/>
              </a:rPr>
              <a:t>a common identity management scheme across multiple enterprises and numerous</a:t>
            </a:r>
          </a:p>
          <a:p>
            <a:r>
              <a:rPr lang="en-US" sz="1200" kern="1200" baseline="0" dirty="0">
                <a:solidFill>
                  <a:schemeClr val="tx1"/>
                </a:solidFill>
                <a:latin typeface="Arial" pitchFamily="-107" charset="0"/>
                <a:ea typeface="ＭＳ Ｐゴシック" pitchFamily="-107" charset="-128"/>
                <a:cs typeface="ＭＳ Ｐゴシック" pitchFamily="-107" charset="-128"/>
              </a:rPr>
              <a:t>applications and supporting many thousands, even millions, of users. We begin our</a:t>
            </a:r>
          </a:p>
          <a:p>
            <a:r>
              <a:rPr lang="en-US" sz="1200" kern="1200" baseline="0" dirty="0">
                <a:solidFill>
                  <a:schemeClr val="tx1"/>
                </a:solidFill>
                <a:latin typeface="Arial" pitchFamily="-107" charset="0"/>
                <a:ea typeface="ＭＳ Ｐゴシック" pitchFamily="-107" charset="-128"/>
                <a:cs typeface="ＭＳ Ｐゴシック" pitchFamily="-107" charset="-128"/>
              </a:rPr>
              <a:t>overview with a discussion of the concept of identity management and then examine</a:t>
            </a:r>
          </a:p>
          <a:p>
            <a:r>
              <a:rPr lang="en-US" sz="1200" kern="1200" baseline="0" dirty="0">
                <a:solidFill>
                  <a:schemeClr val="tx1"/>
                </a:solidFill>
                <a:latin typeface="Arial" pitchFamily="-107" charset="0"/>
                <a:ea typeface="ＭＳ Ｐゴシック" pitchFamily="-107" charset="-128"/>
                <a:cs typeface="ＭＳ Ｐゴシック" pitchFamily="-107" charset="-128"/>
              </a:rPr>
              <a:t>federated identity management.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Typical services provided by a federated identity management system include</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following:</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Point of contact:  Includes authentication that a user corresponds to the user</a:t>
            </a:r>
          </a:p>
          <a:p>
            <a:r>
              <a:rPr lang="en-US" sz="1200" kern="1200" baseline="0" dirty="0">
                <a:solidFill>
                  <a:schemeClr val="tx1"/>
                </a:solidFill>
                <a:latin typeface="Arial" pitchFamily="-107" charset="0"/>
                <a:ea typeface="ＭＳ Ｐゴシック" pitchFamily="-107" charset="-128"/>
                <a:cs typeface="ＭＳ Ｐゴシック" pitchFamily="-107" charset="-128"/>
              </a:rPr>
              <a:t>name provided, and management of user/server sessions.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SSO protocol services:  Provides a vendor-neutral security token service for</a:t>
            </a:r>
          </a:p>
          <a:p>
            <a:r>
              <a:rPr lang="en-US" sz="1200" kern="1200" baseline="0" dirty="0">
                <a:solidFill>
                  <a:schemeClr val="tx1"/>
                </a:solidFill>
                <a:latin typeface="Arial" pitchFamily="-107" charset="0"/>
                <a:ea typeface="ＭＳ Ｐゴシック" pitchFamily="-107" charset="-128"/>
                <a:cs typeface="ＭＳ Ｐゴシック" pitchFamily="-107" charset="-128"/>
              </a:rPr>
              <a:t>supporting a single sign on to federated services.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Trust services:  Federation relationships require a trust relationship-based</a:t>
            </a:r>
          </a:p>
          <a:p>
            <a:r>
              <a:rPr lang="en-US" sz="1200" kern="1200" baseline="0" dirty="0">
                <a:solidFill>
                  <a:schemeClr val="tx1"/>
                </a:solidFill>
                <a:latin typeface="Arial" pitchFamily="-107" charset="0"/>
                <a:ea typeface="ＭＳ Ｐゴシック" pitchFamily="-107" charset="-128"/>
                <a:cs typeface="ＭＳ Ｐゴシック" pitchFamily="-107" charset="-128"/>
              </a:rPr>
              <a:t>federation between business partners. A trust relationship is represented by</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combination of the security tokens used to exchange information about a</a:t>
            </a:r>
          </a:p>
          <a:p>
            <a:r>
              <a:rPr lang="en-US" sz="1200" kern="1200" baseline="0" dirty="0">
                <a:solidFill>
                  <a:schemeClr val="tx1"/>
                </a:solidFill>
                <a:latin typeface="Arial" pitchFamily="-107" charset="0"/>
                <a:ea typeface="ＭＳ Ｐゴシック" pitchFamily="-107" charset="-128"/>
                <a:cs typeface="ＭＳ Ｐゴシック" pitchFamily="-107" charset="-128"/>
              </a:rPr>
              <a:t>user, the cryptographic information used to protect these security tokens,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optionally the identity mapping rules applied to the information contained</a:t>
            </a:r>
          </a:p>
          <a:p>
            <a:r>
              <a:rPr lang="en-US" sz="1200" kern="1200" baseline="0" dirty="0">
                <a:solidFill>
                  <a:schemeClr val="tx1"/>
                </a:solidFill>
                <a:latin typeface="Arial" pitchFamily="-107" charset="0"/>
                <a:ea typeface="ＭＳ Ｐゴシック" pitchFamily="-107" charset="-128"/>
                <a:cs typeface="ＭＳ Ｐゴシック" pitchFamily="-107" charset="-128"/>
              </a:rPr>
              <a:t>within this token.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Key services:  Management of keys and certificates.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Identity services:  services that provide the interface to local data stores,</a:t>
            </a:r>
          </a:p>
          <a:p>
            <a:r>
              <a:rPr lang="en-US" sz="1200" kern="1200" baseline="0" dirty="0">
                <a:solidFill>
                  <a:schemeClr val="tx1"/>
                </a:solidFill>
                <a:latin typeface="Arial" pitchFamily="-107" charset="0"/>
                <a:ea typeface="ＭＳ Ｐゴシック" pitchFamily="-107" charset="-128"/>
                <a:cs typeface="ＭＳ Ｐゴシック" pitchFamily="-107" charset="-128"/>
              </a:rPr>
              <a:t>including user registries and databases, for identity-related information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management.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Authorization:  Granting access to specific services and/or resources based on</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authentication.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Provisioning:  Includes creating an account in each target system for the user,</a:t>
            </a:r>
          </a:p>
          <a:p>
            <a:r>
              <a:rPr lang="en-US" sz="1200" kern="1200" baseline="0" dirty="0">
                <a:solidFill>
                  <a:schemeClr val="tx1"/>
                </a:solidFill>
                <a:latin typeface="Arial" pitchFamily="-107" charset="0"/>
                <a:ea typeface="ＭＳ Ｐゴシック" pitchFamily="-107" charset="-128"/>
                <a:cs typeface="ＭＳ Ｐゴシック" pitchFamily="-107" charset="-128"/>
              </a:rPr>
              <a:t>enrollment or registration of user in accounts, establishment of access rights or</a:t>
            </a:r>
          </a:p>
          <a:p>
            <a:r>
              <a:rPr lang="en-US" sz="1200" kern="1200" baseline="0" dirty="0">
                <a:solidFill>
                  <a:schemeClr val="tx1"/>
                </a:solidFill>
                <a:latin typeface="Arial" pitchFamily="-107" charset="0"/>
                <a:ea typeface="ＭＳ Ｐゴシック" pitchFamily="-107" charset="-128"/>
                <a:cs typeface="ＭＳ Ｐゴシック" pitchFamily="-107" charset="-128"/>
              </a:rPr>
              <a:t>credentials to ensure the privacy and integrity of account data.</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Management:  Services related to runtime configuration and deployment.</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6BDB07F7-C72A-B647-A680-4DB66432963F}" type="slidenum">
              <a:rPr lang="en-AU">
                <a:latin typeface="Arial" pitchFamily="-84" charset="0"/>
              </a:rPr>
              <a:pPr/>
              <a:t>12</a:t>
            </a:fld>
            <a:endParaRPr lang="en-AU" dirty="0">
              <a:latin typeface="Arial" pitchFamily="-8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Figure 15.4 illustrates entities and data flows in a generic identity management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architecture. A principal  is an identity holder. Typically, this is a human user</a:t>
            </a:r>
          </a:p>
          <a:p>
            <a:r>
              <a:rPr lang="en-US" sz="1200" kern="1200" baseline="0" dirty="0">
                <a:solidFill>
                  <a:schemeClr val="tx1"/>
                </a:solidFill>
                <a:latin typeface="Arial" pitchFamily="-107" charset="0"/>
                <a:ea typeface="ＭＳ Ｐゴシック" pitchFamily="-107" charset="-128"/>
                <a:cs typeface="ＭＳ Ｐゴシック" pitchFamily="-107" charset="-128"/>
              </a:rPr>
              <a:t>that seeks access to resources and services on the network. User devices, agent processes,</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server systems may also function as principals. Principals authenticate</a:t>
            </a:r>
          </a:p>
          <a:p>
            <a:r>
              <a:rPr lang="en-US" sz="1200" kern="1200" baseline="0" dirty="0">
                <a:solidFill>
                  <a:schemeClr val="tx1"/>
                </a:solidFill>
                <a:latin typeface="Arial" pitchFamily="-107" charset="0"/>
                <a:ea typeface="ＭＳ Ｐゴシック" pitchFamily="-107" charset="-128"/>
                <a:cs typeface="ＭＳ Ｐゴシック" pitchFamily="-107" charset="-128"/>
              </a:rPr>
              <a:t>themselves to an identity provider . The identity provider associates authentication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information with a principal, as well as attributes and one or more identifiers.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Increasingly, digital identities incorporate attributes other than simply</a:t>
            </a:r>
          </a:p>
          <a:p>
            <a:r>
              <a:rPr lang="en-US" sz="1200" kern="1200" baseline="0" dirty="0">
                <a:solidFill>
                  <a:schemeClr val="tx1"/>
                </a:solidFill>
                <a:latin typeface="Arial" pitchFamily="-107" charset="0"/>
                <a:ea typeface="ＭＳ Ｐゴシック" pitchFamily="-107" charset="-128"/>
                <a:cs typeface="ＭＳ Ｐゴシック" pitchFamily="-107" charset="-128"/>
              </a:rPr>
              <a:t>an identifier and authentication information (such as passwords and biometric</a:t>
            </a:r>
          </a:p>
          <a:p>
            <a:r>
              <a:rPr lang="en-US" sz="1200" kern="1200" baseline="0" dirty="0">
                <a:solidFill>
                  <a:schemeClr val="tx1"/>
                </a:solidFill>
                <a:latin typeface="Arial" pitchFamily="-107" charset="0"/>
                <a:ea typeface="ＭＳ Ｐゴシック" pitchFamily="-107" charset="-128"/>
                <a:cs typeface="ＭＳ Ｐゴシック" pitchFamily="-107" charset="-128"/>
              </a:rPr>
              <a:t>information). An attribute service  manages the creation and maintenance of such</a:t>
            </a:r>
          </a:p>
          <a:p>
            <a:r>
              <a:rPr lang="en-US" sz="1200" kern="1200" baseline="0" dirty="0">
                <a:solidFill>
                  <a:schemeClr val="tx1"/>
                </a:solidFill>
                <a:latin typeface="Arial" pitchFamily="-107" charset="0"/>
                <a:ea typeface="ＭＳ Ｐゴシック" pitchFamily="-107" charset="-128"/>
                <a:cs typeface="ＭＳ Ｐゴシック" pitchFamily="-107" charset="-128"/>
              </a:rPr>
              <a:t>attributes. For example, a user needs to provide a shipping address each time an</a:t>
            </a:r>
          </a:p>
          <a:p>
            <a:r>
              <a:rPr lang="en-US" sz="1200" kern="1200" baseline="0" dirty="0">
                <a:solidFill>
                  <a:schemeClr val="tx1"/>
                </a:solidFill>
                <a:latin typeface="Arial" pitchFamily="-107" charset="0"/>
                <a:ea typeface="ＭＳ Ｐゴシック" pitchFamily="-107" charset="-128"/>
                <a:cs typeface="ＭＳ Ｐゴシック" pitchFamily="-107" charset="-128"/>
              </a:rPr>
              <a:t>order is placed at a new Web merchant, and this information needs to be revised</a:t>
            </a:r>
          </a:p>
          <a:p>
            <a:r>
              <a:rPr lang="en-US" sz="1200" kern="1200" baseline="0" dirty="0">
                <a:solidFill>
                  <a:schemeClr val="tx1"/>
                </a:solidFill>
                <a:latin typeface="Arial" pitchFamily="-107" charset="0"/>
                <a:ea typeface="ＭＳ Ｐゴシック" pitchFamily="-107" charset="-128"/>
                <a:cs typeface="ＭＳ Ｐゴシック" pitchFamily="-107" charset="-128"/>
              </a:rPr>
              <a:t>when the user moves. Identity management enables the user to provide this information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once, so that it is maintained in a single place and released to data consumers</a:t>
            </a:r>
          </a:p>
          <a:p>
            <a:r>
              <a:rPr lang="en-US" sz="1200" kern="1200" baseline="0" dirty="0">
                <a:solidFill>
                  <a:schemeClr val="tx1"/>
                </a:solidFill>
                <a:latin typeface="Arial" pitchFamily="-107" charset="0"/>
                <a:ea typeface="ＭＳ Ｐゴシック" pitchFamily="-107" charset="-128"/>
                <a:cs typeface="ＭＳ Ｐゴシック" pitchFamily="-107" charset="-128"/>
              </a:rPr>
              <a:t>in accordance with authorization and privacy policies. Users may create some</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the attributes to be associated with their digital identity, such as an address.</a:t>
            </a:r>
          </a:p>
          <a:p>
            <a:r>
              <a:rPr lang="en-US" sz="1200" kern="1200" baseline="0" dirty="0">
                <a:solidFill>
                  <a:schemeClr val="tx1"/>
                </a:solidFill>
                <a:latin typeface="Arial" pitchFamily="-107" charset="0"/>
                <a:ea typeface="ＭＳ Ｐゴシック" pitchFamily="-107" charset="-128"/>
                <a:cs typeface="ＭＳ Ｐゴシック" pitchFamily="-107" charset="-128"/>
              </a:rPr>
              <a:t>Administrators  may also assign attributes to users, such as roles, access permissions,</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employee information.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Data consumers  are entities that obtain and employ data maintained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provided by identity and attribute providers, which are often used to support authorization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decisions and to collect audit information. For example, a database server</a:t>
            </a:r>
          </a:p>
          <a:p>
            <a:r>
              <a:rPr lang="en-US" sz="1200" kern="1200" baseline="0" dirty="0">
                <a:solidFill>
                  <a:schemeClr val="tx1"/>
                </a:solidFill>
                <a:latin typeface="Arial" pitchFamily="-107" charset="0"/>
                <a:ea typeface="ＭＳ Ｐゴシック" pitchFamily="-107" charset="-128"/>
                <a:cs typeface="ＭＳ Ｐゴシック" pitchFamily="-107" charset="-128"/>
              </a:rPr>
              <a:t> or file server is a data consumer that needs a client’s credentials so as to know what</a:t>
            </a:r>
          </a:p>
          <a:p>
            <a:r>
              <a:rPr lang="en-US" sz="1200" kern="1200" baseline="0" dirty="0">
                <a:solidFill>
                  <a:schemeClr val="tx1"/>
                </a:solidFill>
                <a:latin typeface="Arial" pitchFamily="-107" charset="0"/>
                <a:ea typeface="ＭＳ Ｐゴシック" pitchFamily="-107" charset="-128"/>
                <a:cs typeface="ＭＳ Ｐゴシック" pitchFamily="-107" charset="-128"/>
              </a:rPr>
              <a:t>access to provide to that client.</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a:ln/>
        </p:spPr>
      </p:sp>
      <p:sp>
        <p:nvSpPr>
          <p:cNvPr id="64515" name="Notes Placeholder 2"/>
          <p:cNvSpPr>
            <a:spLocks noGrp="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Identity federation is, in essence, an extension of identity management to</a:t>
            </a:r>
          </a:p>
          <a:p>
            <a:r>
              <a:rPr lang="en-US" sz="1200" kern="1200" baseline="0" dirty="0">
                <a:solidFill>
                  <a:schemeClr val="tx1"/>
                </a:solidFill>
                <a:latin typeface="Arial" pitchFamily="-107" charset="0"/>
                <a:ea typeface="ＭＳ Ｐゴシック" pitchFamily="-107" charset="-128"/>
                <a:cs typeface="ＭＳ Ｐゴシック" pitchFamily="-107" charset="-128"/>
              </a:rPr>
              <a:t>multiple security domains. Such domains include autonomous internal business</a:t>
            </a:r>
          </a:p>
          <a:p>
            <a:r>
              <a:rPr lang="en-US" sz="1200" kern="1200" baseline="0" dirty="0">
                <a:solidFill>
                  <a:schemeClr val="tx1"/>
                </a:solidFill>
                <a:latin typeface="Arial" pitchFamily="-107" charset="0"/>
                <a:ea typeface="ＭＳ Ｐゴシック" pitchFamily="-107" charset="-128"/>
                <a:cs typeface="ＭＳ Ｐゴシック" pitchFamily="-107" charset="-128"/>
              </a:rPr>
              <a:t>units, external business partners, and other third-party applications and services.</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goal is to provide the sharing of digital identities so that a user can be authenticated</a:t>
            </a:r>
          </a:p>
          <a:p>
            <a:r>
              <a:rPr lang="en-US" sz="1200" kern="1200" baseline="0" dirty="0">
                <a:solidFill>
                  <a:schemeClr val="tx1"/>
                </a:solidFill>
                <a:latin typeface="Arial" pitchFamily="-107" charset="0"/>
                <a:ea typeface="ＭＳ Ｐゴシック" pitchFamily="-107" charset="-128"/>
                <a:cs typeface="ＭＳ Ｐゴシック" pitchFamily="-107" charset="-128"/>
              </a:rPr>
              <a:t>a single time and then access applications and resources across multiple</a:t>
            </a:r>
          </a:p>
          <a:p>
            <a:r>
              <a:rPr lang="en-US" sz="1200" kern="1200" baseline="0" dirty="0">
                <a:solidFill>
                  <a:schemeClr val="tx1"/>
                </a:solidFill>
                <a:latin typeface="Arial" pitchFamily="-107" charset="0"/>
                <a:ea typeface="ＭＳ Ｐゴシック" pitchFamily="-107" charset="-128"/>
                <a:cs typeface="ＭＳ Ｐゴシック" pitchFamily="-107" charset="-128"/>
              </a:rPr>
              <a:t>domains. Because these domains are relatively autonomous or independent, no</a:t>
            </a:r>
          </a:p>
          <a:p>
            <a:r>
              <a:rPr lang="en-US" sz="1200" kern="1200" baseline="0" dirty="0">
                <a:solidFill>
                  <a:schemeClr val="tx1"/>
                </a:solidFill>
                <a:latin typeface="Arial" pitchFamily="-107" charset="0"/>
                <a:ea typeface="ＭＳ Ｐゴシック" pitchFamily="-107" charset="-128"/>
                <a:cs typeface="ＭＳ Ｐゴシック" pitchFamily="-107" charset="-128"/>
              </a:rPr>
              <a:t>centralized control is possible. Rather, the cooperating organizations must form a</a:t>
            </a:r>
          </a:p>
          <a:p>
            <a:r>
              <a:rPr lang="en-US" sz="1200" kern="1200" baseline="0" dirty="0">
                <a:solidFill>
                  <a:schemeClr val="tx1"/>
                </a:solidFill>
                <a:latin typeface="Arial" pitchFamily="-107" charset="0"/>
                <a:ea typeface="ＭＳ Ｐゴシック" pitchFamily="-107" charset="-128"/>
                <a:cs typeface="ＭＳ Ｐゴシック" pitchFamily="-107" charset="-128"/>
              </a:rPr>
              <a:t>federation based on agreed standards and mutual levels of trust to securely share</a:t>
            </a:r>
          </a:p>
          <a:p>
            <a:r>
              <a:rPr lang="en-US" sz="1200" kern="1200" baseline="0" dirty="0">
                <a:solidFill>
                  <a:schemeClr val="tx1"/>
                </a:solidFill>
                <a:latin typeface="Arial" pitchFamily="-107" charset="0"/>
                <a:ea typeface="ＭＳ Ｐゴシック" pitchFamily="-107" charset="-128"/>
                <a:cs typeface="ＭＳ Ｐゴシック" pitchFamily="-107" charset="-128"/>
              </a:rPr>
              <a:t>digital identities.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Federated identity management refers to the agreements, standards,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technologies that enable the portability of identities, identity attributes, and entitlements</a:t>
            </a:r>
          </a:p>
          <a:p>
            <a:r>
              <a:rPr lang="en-US" sz="1200" kern="1200" baseline="0" dirty="0">
                <a:solidFill>
                  <a:schemeClr val="tx1"/>
                </a:solidFill>
                <a:latin typeface="Arial" pitchFamily="-107" charset="0"/>
                <a:ea typeface="ＭＳ Ｐゴシック" pitchFamily="-107" charset="-128"/>
                <a:cs typeface="ＭＳ Ｐゴシック" pitchFamily="-107" charset="-128"/>
              </a:rPr>
              <a:t>across multiple enterprises and numerous applications and supporting many</a:t>
            </a:r>
          </a:p>
          <a:p>
            <a:r>
              <a:rPr lang="en-US" sz="1200" kern="1200" baseline="0" dirty="0">
                <a:solidFill>
                  <a:schemeClr val="tx1"/>
                </a:solidFill>
                <a:latin typeface="Arial" pitchFamily="-107" charset="0"/>
                <a:ea typeface="ＭＳ Ｐゴシック" pitchFamily="-107" charset="-128"/>
                <a:cs typeface="ＭＳ Ｐゴシック" pitchFamily="-107" charset="-128"/>
              </a:rPr>
              <a:t>thousands, even millions, of users. When multiple organizations implement interoperable</a:t>
            </a:r>
          </a:p>
          <a:p>
            <a:r>
              <a:rPr lang="en-US" sz="1200" kern="1200" baseline="0" dirty="0">
                <a:solidFill>
                  <a:schemeClr val="tx1"/>
                </a:solidFill>
                <a:latin typeface="Arial" pitchFamily="-107" charset="0"/>
                <a:ea typeface="ＭＳ Ｐゴシック" pitchFamily="-107" charset="-128"/>
                <a:cs typeface="ＭＳ Ｐゴシック" pitchFamily="-107" charset="-128"/>
              </a:rPr>
              <a:t>federated identity schemes, an employee in one organization can use a single</a:t>
            </a:r>
          </a:p>
          <a:p>
            <a:r>
              <a:rPr lang="en-US" sz="1200" kern="1200" baseline="0" dirty="0">
                <a:solidFill>
                  <a:schemeClr val="tx1"/>
                </a:solidFill>
                <a:latin typeface="Arial" pitchFamily="-107" charset="0"/>
                <a:ea typeface="ＭＳ Ｐゴシック" pitchFamily="-107" charset="-128"/>
                <a:cs typeface="ＭＳ Ｐゴシック" pitchFamily="-107" charset="-128"/>
              </a:rPr>
              <a:t>sign-on to access services across the federation with trust relationships associated</a:t>
            </a:r>
          </a:p>
          <a:p>
            <a:r>
              <a:rPr lang="en-US" sz="1200" kern="1200" baseline="0" dirty="0">
                <a:solidFill>
                  <a:schemeClr val="tx1"/>
                </a:solidFill>
                <a:latin typeface="Arial" pitchFamily="-107" charset="0"/>
                <a:ea typeface="ＭＳ Ｐゴシック" pitchFamily="-107" charset="-128"/>
                <a:cs typeface="ＭＳ Ｐゴシック" pitchFamily="-107" charset="-128"/>
              </a:rPr>
              <a:t>with the identity. For example, an employee may log onto her corporate intranet</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be authenticated to perform authorized functions and access authorized services</a:t>
            </a:r>
          </a:p>
          <a:p>
            <a:r>
              <a:rPr lang="en-US" sz="1200" kern="1200" baseline="0" dirty="0">
                <a:solidFill>
                  <a:schemeClr val="tx1"/>
                </a:solidFill>
                <a:latin typeface="Arial" pitchFamily="-107" charset="0"/>
                <a:ea typeface="ＭＳ Ｐゴシック" pitchFamily="-107" charset="-128"/>
                <a:cs typeface="ＭＳ Ｐゴシック" pitchFamily="-107" charset="-128"/>
              </a:rPr>
              <a:t>on that intranet. The employee could then access their health benefits from an</a:t>
            </a:r>
          </a:p>
          <a:p>
            <a:r>
              <a:rPr lang="en-US" sz="1200" kern="1200" baseline="0" dirty="0">
                <a:solidFill>
                  <a:schemeClr val="tx1"/>
                </a:solidFill>
                <a:latin typeface="Arial" pitchFamily="-107" charset="0"/>
                <a:ea typeface="ＭＳ Ｐゴシック" pitchFamily="-107" charset="-128"/>
                <a:cs typeface="ＭＳ Ｐゴシック" pitchFamily="-107" charset="-128"/>
              </a:rPr>
              <a:t>outside health-care provider without having to re-authenticate.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Beyond SSO, federated identity management provides other capabilities. One</a:t>
            </a:r>
          </a:p>
          <a:p>
            <a:r>
              <a:rPr lang="en-US" sz="1200" kern="1200" baseline="0" dirty="0">
                <a:solidFill>
                  <a:schemeClr val="tx1"/>
                </a:solidFill>
                <a:latin typeface="Arial" pitchFamily="-107" charset="0"/>
                <a:ea typeface="ＭＳ Ｐゴシック" pitchFamily="-107" charset="-128"/>
                <a:cs typeface="ＭＳ Ｐゴシック" pitchFamily="-107" charset="-128"/>
              </a:rPr>
              <a:t>is a standardized means of representing attributes. Increasingly, digital identities</a:t>
            </a:r>
          </a:p>
          <a:p>
            <a:r>
              <a:rPr lang="en-US" sz="1200" kern="1200" baseline="0" dirty="0">
                <a:solidFill>
                  <a:schemeClr val="tx1"/>
                </a:solidFill>
                <a:latin typeface="Arial" pitchFamily="-107" charset="0"/>
                <a:ea typeface="ＭＳ Ｐゴシック" pitchFamily="-107" charset="-128"/>
                <a:cs typeface="ＭＳ Ｐゴシック" pitchFamily="-107" charset="-128"/>
              </a:rPr>
              <a:t>incorporate attributes other than simply an identifier and authentication information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(such as passwords and biometric information). Examples of attributes include</a:t>
            </a:r>
          </a:p>
          <a:p>
            <a:r>
              <a:rPr lang="en-US" sz="1200" kern="1200" baseline="0" dirty="0">
                <a:solidFill>
                  <a:schemeClr val="tx1"/>
                </a:solidFill>
                <a:latin typeface="Arial" pitchFamily="-107" charset="0"/>
                <a:ea typeface="ＭＳ Ｐゴシック" pitchFamily="-107" charset="-128"/>
                <a:cs typeface="ＭＳ Ｐゴシック" pitchFamily="-107" charset="-128"/>
              </a:rPr>
              <a:t>account numbers, organizational roles, physical location, and file ownership. A user</a:t>
            </a:r>
          </a:p>
          <a:p>
            <a:r>
              <a:rPr lang="en-US" sz="1200" kern="1200" baseline="0" dirty="0">
                <a:solidFill>
                  <a:schemeClr val="tx1"/>
                </a:solidFill>
                <a:latin typeface="Arial" pitchFamily="-107" charset="0"/>
                <a:ea typeface="ＭＳ Ｐゴシック" pitchFamily="-107" charset="-128"/>
                <a:cs typeface="ＭＳ Ｐゴシック" pitchFamily="-107" charset="-128"/>
              </a:rPr>
              <a:t> may have multiple identifiers; for example, each identifier may be associated with a</a:t>
            </a:r>
          </a:p>
          <a:p>
            <a:r>
              <a:rPr lang="en-US" sz="1200" kern="1200" baseline="0" dirty="0">
                <a:solidFill>
                  <a:schemeClr val="tx1"/>
                </a:solidFill>
                <a:latin typeface="Arial" pitchFamily="-107" charset="0"/>
                <a:ea typeface="ＭＳ Ｐゴシック" pitchFamily="-107" charset="-128"/>
                <a:cs typeface="ＭＳ Ｐゴシック" pitchFamily="-107" charset="-128"/>
              </a:rPr>
              <a:t>unique role with its own access permissions.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Another key function of federated identity management is identity mapping.</a:t>
            </a:r>
          </a:p>
          <a:p>
            <a:r>
              <a:rPr lang="en-US" sz="1200" kern="1200" baseline="0" dirty="0">
                <a:solidFill>
                  <a:schemeClr val="tx1"/>
                </a:solidFill>
                <a:latin typeface="Arial" pitchFamily="-107" charset="0"/>
                <a:ea typeface="ＭＳ Ｐゴシック" pitchFamily="-107" charset="-128"/>
                <a:cs typeface="ＭＳ Ｐゴシック" pitchFamily="-107" charset="-128"/>
              </a:rPr>
              <a:t>Different security domains may represent identities and attributes differently.</a:t>
            </a:r>
          </a:p>
          <a:p>
            <a:r>
              <a:rPr lang="en-US" sz="1200" kern="1200" baseline="0" dirty="0">
                <a:solidFill>
                  <a:schemeClr val="tx1"/>
                </a:solidFill>
                <a:latin typeface="Arial" pitchFamily="-107" charset="0"/>
                <a:ea typeface="ＭＳ Ｐゴシック" pitchFamily="-107" charset="-128"/>
                <a:cs typeface="ＭＳ Ｐゴシック" pitchFamily="-107" charset="-128"/>
              </a:rPr>
              <a:t>Further, the amount of information associated with an individual in one domain</a:t>
            </a:r>
          </a:p>
          <a:p>
            <a:r>
              <a:rPr lang="en-US" sz="1200" kern="1200" baseline="0" dirty="0">
                <a:solidFill>
                  <a:schemeClr val="tx1"/>
                </a:solidFill>
                <a:latin typeface="Arial" pitchFamily="-107" charset="0"/>
                <a:ea typeface="ＭＳ Ｐゴシック" pitchFamily="-107" charset="-128"/>
                <a:cs typeface="ＭＳ Ｐゴシック" pitchFamily="-107" charset="-128"/>
              </a:rPr>
              <a:t>may be more than is necessary in another domain. The federated identity management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protocols map identities and attributes of a user in one domain to the requirements</a:t>
            </a:r>
          </a:p>
          <a:p>
            <a:r>
              <a:rPr lang="en-US" sz="1200" kern="1200" baseline="0" dirty="0">
                <a:solidFill>
                  <a:schemeClr val="tx1"/>
                </a:solidFill>
                <a:latin typeface="Arial" pitchFamily="-107" charset="0"/>
                <a:ea typeface="ＭＳ Ｐゴシック" pitchFamily="-107" charset="-128"/>
                <a:cs typeface="ＭＳ Ｐゴシック" pitchFamily="-107" charset="-128"/>
              </a:rPr>
              <a:t>of another domain.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Figure 15.5 illustrates entities and data flows in a generic federated identity</a:t>
            </a:r>
          </a:p>
          <a:p>
            <a:r>
              <a:rPr lang="en-US" sz="1200" kern="1200" baseline="0" dirty="0">
                <a:solidFill>
                  <a:schemeClr val="tx1"/>
                </a:solidFill>
                <a:latin typeface="Arial" pitchFamily="-107" charset="0"/>
                <a:ea typeface="ＭＳ Ｐゴシック" pitchFamily="-107" charset="-128"/>
                <a:cs typeface="ＭＳ Ｐゴシック" pitchFamily="-107" charset="-128"/>
              </a:rPr>
              <a:t>management architecture.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The identity provider acquires attribute information through dialogue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protocol exchanges with users and administrators. For example, a user needs to</a:t>
            </a:r>
          </a:p>
          <a:p>
            <a:r>
              <a:rPr lang="en-US" sz="1200" kern="1200" baseline="0" dirty="0">
                <a:solidFill>
                  <a:schemeClr val="tx1"/>
                </a:solidFill>
                <a:latin typeface="Arial" pitchFamily="-107" charset="0"/>
                <a:ea typeface="ＭＳ Ｐゴシック" pitchFamily="-107" charset="-128"/>
                <a:cs typeface="ＭＳ Ｐゴシック" pitchFamily="-107" charset="-128"/>
              </a:rPr>
              <a:t>provide a shipping address each time an order is placed at a new Web merchant,</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this information needs to be revised when the user moves. Identity management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enables the user to provide this information once, so that it is maintained in</a:t>
            </a:r>
          </a:p>
          <a:p>
            <a:r>
              <a:rPr lang="en-US" sz="1200" kern="1200" baseline="0" dirty="0">
                <a:solidFill>
                  <a:schemeClr val="tx1"/>
                </a:solidFill>
                <a:latin typeface="Arial" pitchFamily="-107" charset="0"/>
                <a:ea typeface="ＭＳ Ｐゴシック" pitchFamily="-107" charset="-128"/>
                <a:cs typeface="ＭＳ Ｐゴシック" pitchFamily="-107" charset="-128"/>
              </a:rPr>
              <a:t>a single place and released to data consumers in accordance with authorization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privacy policies.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Service providers are entities that obtain and employ data maintained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provided by identity providers, often to support authorization decisions and to</a:t>
            </a:r>
          </a:p>
          <a:p>
            <a:r>
              <a:rPr lang="en-US" sz="1200" kern="1200" baseline="0" dirty="0">
                <a:solidFill>
                  <a:schemeClr val="tx1"/>
                </a:solidFill>
                <a:latin typeface="Arial" pitchFamily="-107" charset="0"/>
                <a:ea typeface="ＭＳ Ｐゴシック" pitchFamily="-107" charset="-128"/>
                <a:cs typeface="ＭＳ Ｐゴシック" pitchFamily="-107" charset="-128"/>
              </a:rPr>
              <a:t>collect audit information. For example, a database server or file server is a data</a:t>
            </a:r>
          </a:p>
          <a:p>
            <a:r>
              <a:rPr lang="en-US" sz="1200" kern="1200" baseline="0" dirty="0">
                <a:solidFill>
                  <a:schemeClr val="tx1"/>
                </a:solidFill>
                <a:latin typeface="Arial" pitchFamily="-107" charset="0"/>
                <a:ea typeface="ＭＳ Ｐゴシック" pitchFamily="-107" charset="-128"/>
                <a:cs typeface="ＭＳ Ｐゴシック" pitchFamily="-107" charset="-128"/>
              </a:rPr>
              <a:t>consumer that needs a client’s credentials so as to know what access to provide to</a:t>
            </a:r>
          </a:p>
          <a:p>
            <a:r>
              <a:rPr lang="en-US" sz="1200" kern="1200" baseline="0" dirty="0">
                <a:solidFill>
                  <a:schemeClr val="tx1"/>
                </a:solidFill>
                <a:latin typeface="Arial" pitchFamily="-107" charset="0"/>
                <a:ea typeface="ＭＳ Ｐゴシック" pitchFamily="-107" charset="-128"/>
                <a:cs typeface="ＭＳ Ｐゴシック" pitchFamily="-107" charset="-128"/>
              </a:rPr>
              <a:t>that client. A service provider can be in the same domain as the user and the identity</a:t>
            </a:r>
          </a:p>
          <a:p>
            <a:r>
              <a:rPr lang="en-US" sz="1200" kern="1200" baseline="0" dirty="0">
                <a:solidFill>
                  <a:schemeClr val="tx1"/>
                </a:solidFill>
                <a:latin typeface="Arial" pitchFamily="-107" charset="0"/>
                <a:ea typeface="ＭＳ Ｐゴシック" pitchFamily="-107" charset="-128"/>
                <a:cs typeface="ＭＳ Ｐゴシック" pitchFamily="-107" charset="-128"/>
              </a:rPr>
              <a:t>provider. The power of this approach is for federated identity management,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in which the service provider is in a different domain (e.g., a vendor or supplier</a:t>
            </a:r>
          </a:p>
          <a:p>
            <a:r>
              <a:rPr lang="en-US" sz="1200" kern="1200" baseline="0" dirty="0">
                <a:solidFill>
                  <a:schemeClr val="tx1"/>
                </a:solidFill>
                <a:latin typeface="Arial" pitchFamily="-107" charset="0"/>
                <a:ea typeface="ＭＳ Ｐゴシック" pitchFamily="-107" charset="-128"/>
                <a:cs typeface="ＭＳ Ｐゴシック" pitchFamily="-107" charset="-128"/>
              </a:rPr>
              <a:t>network).</a:t>
            </a:r>
            <a:endParaRPr lang="en-US" dirty="0">
              <a:latin typeface="Arial" pitchFamily="-84" charset="0"/>
              <a:ea typeface="ＭＳ Ｐゴシック" pitchFamily="-84" charset="-128"/>
              <a:cs typeface="ＭＳ Ｐゴシック" pitchFamily="-84" charset="-128"/>
            </a:endParaRPr>
          </a:p>
        </p:txBody>
      </p:sp>
      <p:sp>
        <p:nvSpPr>
          <p:cNvPr id="64516" name="Slide Number Placeholder 3"/>
          <p:cNvSpPr>
            <a:spLocks noGrp="1"/>
          </p:cNvSpPr>
          <p:nvPr>
            <p:ph type="sldNum" sz="quarter" idx="5"/>
          </p:nvPr>
        </p:nvSpPr>
        <p:spPr>
          <a:noFill/>
        </p:spPr>
        <p:txBody>
          <a:bodyPr/>
          <a:lstStyle/>
          <a:p>
            <a:fld id="{E90CA48C-8645-B04A-B518-0CB49ACEC07F}" type="slidenum">
              <a:rPr lang="en-AU" smtClean="0">
                <a:latin typeface="Arial" pitchFamily="-84" charset="0"/>
              </a:rPr>
              <a:pPr/>
              <a:t>13</a:t>
            </a:fld>
            <a:endParaRPr lang="en-AU" dirty="0">
              <a:latin typeface="Arial" pitchFamily="-8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6B304A51-222C-0149-9C66-E63091E42E48}" type="slidenum">
              <a:rPr lang="en-AU">
                <a:latin typeface="Arial" pitchFamily="-84" charset="0"/>
              </a:rPr>
              <a:pPr/>
              <a:t>14</a:t>
            </a:fld>
            <a:endParaRPr lang="en-AU" dirty="0">
              <a:latin typeface="Arial" pitchFamily="-8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Federated identity management uses a number of standards as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building blocks for secure identity exchange across different domains or heterogeneous</a:t>
            </a:r>
          </a:p>
          <a:p>
            <a:r>
              <a:rPr lang="en-US" sz="1200" kern="1200" baseline="0" dirty="0">
                <a:solidFill>
                  <a:schemeClr val="tx1"/>
                </a:solidFill>
                <a:latin typeface="Arial" pitchFamily="-107" charset="0"/>
                <a:ea typeface="ＭＳ Ｐゴシック" pitchFamily="-107" charset="-128"/>
                <a:cs typeface="ＭＳ Ｐゴシック" pitchFamily="-107" charset="-128"/>
              </a:rPr>
              <a:t>systems. In essence, organizations issue some form of security tickets for their</a:t>
            </a:r>
          </a:p>
          <a:p>
            <a:r>
              <a:rPr lang="en-US" sz="1200" kern="1200" baseline="0" dirty="0">
                <a:solidFill>
                  <a:schemeClr val="tx1"/>
                </a:solidFill>
                <a:latin typeface="Arial" pitchFamily="-107" charset="0"/>
                <a:ea typeface="ＭＳ Ｐゴシック" pitchFamily="-107" charset="-128"/>
                <a:cs typeface="ＭＳ Ｐゴシック" pitchFamily="-107" charset="-128"/>
              </a:rPr>
              <a:t>users that can be processed by cooperating partners. Identity federation standards</a:t>
            </a:r>
          </a:p>
          <a:p>
            <a:r>
              <a:rPr lang="en-US" sz="1200" kern="1200" baseline="0" dirty="0">
                <a:solidFill>
                  <a:schemeClr val="tx1"/>
                </a:solidFill>
                <a:latin typeface="Arial" pitchFamily="-107" charset="0"/>
                <a:ea typeface="ＭＳ Ｐゴシック" pitchFamily="-107" charset="-128"/>
                <a:cs typeface="ＭＳ Ｐゴシック" pitchFamily="-107" charset="-128"/>
              </a:rPr>
              <a:t>are thus concerned with defining these tickets, in terms of content and format, providing</a:t>
            </a:r>
          </a:p>
          <a:p>
            <a:r>
              <a:rPr lang="en-US" sz="1200" kern="1200" baseline="0" dirty="0">
                <a:solidFill>
                  <a:schemeClr val="tx1"/>
                </a:solidFill>
                <a:latin typeface="Arial" pitchFamily="-107" charset="0"/>
                <a:ea typeface="ＭＳ Ｐゴシック" pitchFamily="-107" charset="-128"/>
                <a:cs typeface="ＭＳ Ｐゴシック" pitchFamily="-107" charset="-128"/>
              </a:rPr>
              <a:t>protocols for exchanging tickets and performing a number of management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tasks. These tasks include configuring systems to perform attribute transfers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identity mapping, and performing logging and auditing functions. The key standards</a:t>
            </a:r>
          </a:p>
          <a:p>
            <a:r>
              <a:rPr lang="en-US" sz="1200" kern="1200" baseline="0" dirty="0">
                <a:solidFill>
                  <a:schemeClr val="tx1"/>
                </a:solidFill>
                <a:latin typeface="Arial" pitchFamily="-107" charset="0"/>
                <a:ea typeface="ＭＳ Ｐゴシック" pitchFamily="-107" charset="-128"/>
                <a:cs typeface="ＭＳ Ｐゴシック" pitchFamily="-107" charset="-128"/>
              </a:rPr>
              <a:t>are as follows: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The Extensible Markup Language (XML):  A markup language that uses sets</a:t>
            </a:r>
          </a:p>
          <a:p>
            <a:r>
              <a:rPr lang="en-US" sz="1200" kern="1200" baseline="0" dirty="0">
                <a:solidFill>
                  <a:schemeClr val="tx1"/>
                </a:solidFill>
                <a:latin typeface="Arial" pitchFamily="-107" charset="0"/>
                <a:ea typeface="ＭＳ Ｐゴシック" pitchFamily="-107" charset="-128"/>
                <a:cs typeface="ＭＳ Ｐゴシック" pitchFamily="-107" charset="-128"/>
              </a:rPr>
              <a:t>of embedded tags or labels to characterize text elements within a document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so as to indicate their appearance, function, meaning, or context. XML documents</a:t>
            </a:r>
          </a:p>
          <a:p>
            <a:r>
              <a:rPr lang="en-US" sz="1200" kern="1200" baseline="0" dirty="0">
                <a:solidFill>
                  <a:schemeClr val="tx1"/>
                </a:solidFill>
                <a:latin typeface="Arial" pitchFamily="-107" charset="0"/>
                <a:ea typeface="ＭＳ Ｐゴシック" pitchFamily="-107" charset="-128"/>
                <a:cs typeface="ＭＳ Ｐゴシック" pitchFamily="-107" charset="-128"/>
              </a:rPr>
              <a:t>appear similar to HTML (Hypertext Markup Language) documents</a:t>
            </a:r>
          </a:p>
          <a:p>
            <a:r>
              <a:rPr lang="en-US" sz="1200" kern="1200" baseline="0" dirty="0">
                <a:solidFill>
                  <a:schemeClr val="tx1"/>
                </a:solidFill>
                <a:latin typeface="Arial" pitchFamily="-107" charset="0"/>
                <a:ea typeface="ＭＳ Ｐゴシック" pitchFamily="-107" charset="-128"/>
                <a:cs typeface="ＭＳ Ｐゴシック" pitchFamily="-107" charset="-128"/>
              </a:rPr>
              <a:t>that are visible as Web pages, but provide greater functionality. XML includes</a:t>
            </a:r>
          </a:p>
          <a:p>
            <a:r>
              <a:rPr lang="en-US" sz="1200" kern="1200" baseline="0" dirty="0">
                <a:solidFill>
                  <a:schemeClr val="tx1"/>
                </a:solidFill>
                <a:latin typeface="Arial" pitchFamily="-107" charset="0"/>
                <a:ea typeface="ＭＳ Ｐゴシック" pitchFamily="-107" charset="-128"/>
                <a:cs typeface="ＭＳ Ｐゴシック" pitchFamily="-107" charset="-128"/>
              </a:rPr>
              <a:t>strict definitions of the data type of each field, thus supporting database formats</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semantics. XML provides encoding rules for commands that are</a:t>
            </a:r>
          </a:p>
          <a:p>
            <a:r>
              <a:rPr lang="en-US" sz="1200" kern="1200" baseline="0" dirty="0">
                <a:solidFill>
                  <a:schemeClr val="tx1"/>
                </a:solidFill>
                <a:latin typeface="Arial" pitchFamily="-107" charset="0"/>
                <a:ea typeface="ＭＳ Ｐゴシック" pitchFamily="-107" charset="-128"/>
                <a:cs typeface="ＭＳ Ｐゴシック" pitchFamily="-107" charset="-128"/>
              </a:rPr>
              <a:t>used to transfer and update data objects.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The Simple Object Access Protocol (SOAP):  A minimal set of conventions</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invoking code using XML over HTTP. It enables applications to request</a:t>
            </a:r>
          </a:p>
          <a:p>
            <a:r>
              <a:rPr lang="en-US" sz="1200" kern="1200" baseline="0" dirty="0">
                <a:solidFill>
                  <a:schemeClr val="tx1"/>
                </a:solidFill>
                <a:latin typeface="Arial" pitchFamily="-107" charset="0"/>
                <a:ea typeface="ＭＳ Ｐゴシック" pitchFamily="-107" charset="-128"/>
                <a:cs typeface="ＭＳ Ｐゴシック" pitchFamily="-107" charset="-128"/>
              </a:rPr>
              <a:t>services from one another with XML-based requests and receive responses</a:t>
            </a:r>
          </a:p>
          <a:p>
            <a:r>
              <a:rPr lang="en-US" sz="1200" kern="1200" baseline="0" dirty="0">
                <a:solidFill>
                  <a:schemeClr val="tx1"/>
                </a:solidFill>
                <a:latin typeface="Arial" pitchFamily="-107" charset="0"/>
                <a:ea typeface="ＭＳ Ｐゴシック" pitchFamily="-107" charset="-128"/>
                <a:cs typeface="ＭＳ Ｐゴシック" pitchFamily="-107" charset="-128"/>
              </a:rPr>
              <a:t>as data formatted with XML. Thus, XML defines data objects and structures,</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SOAP provides a means of exchanging such data objects and performing</a:t>
            </a:r>
          </a:p>
          <a:p>
            <a:r>
              <a:rPr lang="en-US" sz="1200" kern="1200" baseline="0" dirty="0">
                <a:solidFill>
                  <a:schemeClr val="tx1"/>
                </a:solidFill>
                <a:latin typeface="Arial" pitchFamily="-107" charset="0"/>
                <a:ea typeface="ＭＳ Ｐゴシック" pitchFamily="-107" charset="-128"/>
                <a:cs typeface="ＭＳ Ｐゴシック" pitchFamily="-107" charset="-128"/>
              </a:rPr>
              <a:t>remote procedure calls related to these objects. See [ROS06] for an informative</a:t>
            </a:r>
          </a:p>
          <a:p>
            <a:r>
              <a:rPr lang="en-US" sz="1200" kern="1200" baseline="0" dirty="0">
                <a:solidFill>
                  <a:schemeClr val="tx1"/>
                </a:solidFill>
                <a:latin typeface="Arial" pitchFamily="-107" charset="0"/>
                <a:ea typeface="ＭＳ Ｐゴシック" pitchFamily="-107" charset="-128"/>
                <a:cs typeface="ＭＳ Ｐゴシック" pitchFamily="-107" charset="-128"/>
              </a:rPr>
              <a:t>discussion.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WS-Security:  A set of SOAP extensions for implementing message integrity</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confidentiality in Web services. To provide for secure exchange of SOAP</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messages among applications, WS-Security assigns security tokens to each</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 for use in authentication.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Security Assertion Markup Language (SAML):  An XML-based language</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the exchange of security information between online business partners.</a:t>
            </a:r>
          </a:p>
          <a:p>
            <a:r>
              <a:rPr lang="en-US" sz="1200" kern="1200" baseline="0" dirty="0">
                <a:solidFill>
                  <a:schemeClr val="tx1"/>
                </a:solidFill>
                <a:latin typeface="Arial" pitchFamily="-107" charset="0"/>
                <a:ea typeface="ＭＳ Ｐゴシック" pitchFamily="-107" charset="-128"/>
                <a:cs typeface="ＭＳ Ｐゴシック" pitchFamily="-107" charset="-128"/>
              </a:rPr>
              <a:t>SAML conveys authentication information in the form of assertions about</a:t>
            </a:r>
          </a:p>
          <a:p>
            <a:r>
              <a:rPr lang="en-US" sz="1200" kern="1200" baseline="0" dirty="0">
                <a:solidFill>
                  <a:schemeClr val="tx1"/>
                </a:solidFill>
                <a:latin typeface="Arial" pitchFamily="-107" charset="0"/>
                <a:ea typeface="ＭＳ Ｐゴシック" pitchFamily="-107" charset="-128"/>
                <a:cs typeface="ＭＳ Ｐゴシック" pitchFamily="-107" charset="-128"/>
              </a:rPr>
              <a:t>subjects. Assertions are statements about the subject issued by an authoritative</a:t>
            </a:r>
          </a:p>
          <a:p>
            <a:r>
              <a:rPr lang="en-US" sz="1200" kern="1200" baseline="0" dirty="0">
                <a:solidFill>
                  <a:schemeClr val="tx1"/>
                </a:solidFill>
                <a:latin typeface="Arial" pitchFamily="-107" charset="0"/>
                <a:ea typeface="ＭＳ Ｐゴシック" pitchFamily="-107" charset="-128"/>
                <a:cs typeface="ＭＳ Ｐゴシック" pitchFamily="-107" charset="-128"/>
              </a:rPr>
              <a:t>entity.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challenge with federated identity management is to integrate multiple</a:t>
            </a:r>
          </a:p>
          <a:p>
            <a:r>
              <a:rPr lang="en-US" sz="1200" kern="1200" baseline="0" dirty="0">
                <a:solidFill>
                  <a:schemeClr val="tx1"/>
                </a:solidFill>
                <a:latin typeface="Arial" pitchFamily="-107" charset="0"/>
                <a:ea typeface="ＭＳ Ｐゴシック" pitchFamily="-107" charset="-128"/>
                <a:cs typeface="ＭＳ Ｐゴシック" pitchFamily="-107" charset="-128"/>
              </a:rPr>
              <a:t>technologies, standards, and services to provide a secure, user-friendly utility.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key, as in most areas of security and networking, is the reliance on a few mature</a:t>
            </a:r>
          </a:p>
          <a:p>
            <a:r>
              <a:rPr lang="en-US" sz="1200" kern="1200" baseline="0" dirty="0">
                <a:solidFill>
                  <a:schemeClr val="tx1"/>
                </a:solidFill>
                <a:latin typeface="Arial" pitchFamily="-107" charset="0"/>
                <a:ea typeface="ＭＳ Ｐゴシック" pitchFamily="-107" charset="-128"/>
                <a:cs typeface="ＭＳ Ｐゴシック" pitchFamily="-107" charset="-128"/>
              </a:rPr>
              <a:t> standards widely accepted by industry. Federated identity management seems to</a:t>
            </a:r>
          </a:p>
          <a:p>
            <a:r>
              <a:rPr lang="en-US" sz="1200" kern="1200" baseline="0" dirty="0">
                <a:solidFill>
                  <a:schemeClr val="tx1"/>
                </a:solidFill>
                <a:latin typeface="Arial" pitchFamily="-107" charset="0"/>
                <a:ea typeface="ＭＳ Ｐゴシック" pitchFamily="-107" charset="-128"/>
                <a:cs typeface="ＭＳ Ｐゴシック" pitchFamily="-107" charset="-128"/>
              </a:rPr>
              <a:t>have reached this level of maturity.</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4B174A15-A4BA-CF43-8FF5-628B14BB1DA5}" type="slidenum">
              <a:rPr lang="en-AU">
                <a:latin typeface="Arial" pitchFamily="-84" charset="0"/>
              </a:rPr>
              <a:pPr/>
              <a:t>15</a:t>
            </a:fld>
            <a:endParaRPr lang="en-AU" dirty="0">
              <a:latin typeface="Arial" pitchFamily="-8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dirty="0">
                <a:latin typeface="Arial" pitchFamily="-84" charset="0"/>
                <a:ea typeface="Arial" pitchFamily="-84" charset="0"/>
                <a:cs typeface="Arial" pitchFamily="-84" charset="0"/>
              </a:rPr>
              <a:t>To get some feel for the functionality of identity federation, we look at three scenarios, taken from [COMP06] </a:t>
            </a:r>
          </a:p>
          <a:p>
            <a:pPr eaLnBrk="1" hangingPunct="1"/>
            <a:endParaRPr lang="en-US" dirty="0">
              <a:latin typeface="Arial" pitchFamily="-84" charset="0"/>
              <a:ea typeface="Arial" pitchFamily="-84" charset="0"/>
              <a:cs typeface="Arial" pitchFamily="-84" charset="0"/>
            </a:endParaRPr>
          </a:p>
          <a:p>
            <a:pPr eaLnBrk="1" hangingPunct="1"/>
            <a:r>
              <a:rPr lang="en-US" dirty="0">
                <a:latin typeface="Arial" pitchFamily="-84" charset="0"/>
                <a:ea typeface="Arial" pitchFamily="-84" charset="0"/>
                <a:cs typeface="Arial" pitchFamily="-84" charset="0"/>
              </a:rPr>
              <a:t>In the first (Figure 15.5a), Workplace.com contracts with Health.com to provide employee health benefits. An employee signs on and authenticates to Workplace.com. The two organizations federated and cooperatively exchanges user identifiers. Health.com maintains user identities for every employee at Workplace.com and associates with each identity health benefits info &amp; access rights. </a:t>
            </a:r>
          </a:p>
          <a:p>
            <a:pPr eaLnBrk="1" hangingPunct="1"/>
            <a:endParaRPr lang="en-US" dirty="0">
              <a:latin typeface="Arial" pitchFamily="-84" charset="0"/>
              <a:ea typeface="Arial" pitchFamily="-84" charset="0"/>
              <a:cs typeface="Arial" pitchFamily="-84" charset="0"/>
            </a:endParaRPr>
          </a:p>
          <a:p>
            <a:pPr eaLnBrk="1" hangingPunct="1"/>
            <a:r>
              <a:rPr lang="en-US" dirty="0">
                <a:latin typeface="Arial" pitchFamily="-84" charset="0"/>
                <a:ea typeface="Arial" pitchFamily="-84" charset="0"/>
                <a:cs typeface="Arial" pitchFamily="-84" charset="0"/>
              </a:rPr>
              <a:t>Figure 15.5b shows another browser-based scheme. PartsSupplier.com is a regular supplier of parts to Workplace.com. A role-based access control (RBAC) scheme is used. An engineer of Workplace.com authenticates to Workplace.com and clicks on a link to access information at PartsSupplier.com. For this scenario, PartSupplier.com does not have identity information for individual employees at Workplace.com. Rather, the linkage between the two federated partners is in terms of roles.</a:t>
            </a:r>
          </a:p>
          <a:p>
            <a:pPr eaLnBrk="1" hangingPunct="1"/>
            <a:endParaRPr lang="en-US" dirty="0">
              <a:latin typeface="Arial" pitchFamily="-84" charset="0"/>
              <a:ea typeface="Arial" pitchFamily="-84" charset="0"/>
              <a:cs typeface="Arial" pitchFamily="-84" charset="0"/>
            </a:endParaRPr>
          </a:p>
          <a:p>
            <a:pPr eaLnBrk="1" hangingPunct="1"/>
            <a:r>
              <a:rPr lang="en-US" dirty="0">
                <a:latin typeface="Arial" pitchFamily="-84" charset="0"/>
                <a:ea typeface="Arial" pitchFamily="-84" charset="0"/>
                <a:cs typeface="Arial" pitchFamily="-84" charset="0"/>
              </a:rPr>
              <a:t>The scenario in Figure 15.5c can be referred to as document-based. Workplace.com has a purchasing agreement with PinSupplies.com which has a business relationship with E-Ship.com. An employee of WorkPlace.com signs on and is authenticated to make purchases. The procurement application generates an XML/SOAP order document, and inserts into the header the user's credentials and Workplace.com's organizational identity. It then posts the message to the PinSupplies.com's purchasing Web service. This service authenticates the incoming message and processes the request, sending a SOAP message to its shipping partner to fulfill the order.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User authentication based on the possession of a smart card is becoming more widespread.</a:t>
            </a:r>
          </a:p>
          <a:p>
            <a:r>
              <a:rPr lang="en-US" sz="1200" kern="1200" baseline="0" dirty="0">
                <a:solidFill>
                  <a:schemeClr val="tx1"/>
                </a:solidFill>
                <a:latin typeface="Arial" pitchFamily="-107" charset="0"/>
                <a:ea typeface="ＭＳ Ｐゴシック" pitchFamily="-107" charset="-128"/>
                <a:cs typeface="ＭＳ Ｐゴシック" pitchFamily="-107" charset="-128"/>
              </a:rPr>
              <a:t>A smart card has the appearance of a credit card, has an electronic interface,</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may use a variety of authentication protocols.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 smart card contains within it an entire microprocessor, including processor,</a:t>
            </a:r>
          </a:p>
          <a:p>
            <a:r>
              <a:rPr lang="en-US" sz="1200" kern="1200" baseline="0" dirty="0">
                <a:solidFill>
                  <a:schemeClr val="tx1"/>
                </a:solidFill>
                <a:latin typeface="Arial" pitchFamily="-107" charset="0"/>
                <a:ea typeface="ＭＳ Ｐゴシック" pitchFamily="-107" charset="-128"/>
                <a:cs typeface="ＭＳ Ｐゴシック" pitchFamily="-107" charset="-128"/>
              </a:rPr>
              <a:t>memory, and I/O ports. Some versions incorporate a special co-processing circuit</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cryptographic operation to speed the task of encoding and decoding messages or</a:t>
            </a:r>
          </a:p>
          <a:p>
            <a:r>
              <a:rPr lang="en-US" sz="1200" kern="1200" baseline="0" dirty="0">
                <a:solidFill>
                  <a:schemeClr val="tx1"/>
                </a:solidFill>
                <a:latin typeface="Arial" pitchFamily="-107" charset="0"/>
                <a:ea typeface="ＭＳ Ｐゴシック" pitchFamily="-107" charset="-128"/>
                <a:cs typeface="ＭＳ Ｐゴシック" pitchFamily="-107" charset="-128"/>
              </a:rPr>
              <a:t>generating digital signatures to validate the information transferred. In some cards,</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I/O ports are directly accessible by a compatible reader by means of exposed</a:t>
            </a:r>
          </a:p>
          <a:p>
            <a:r>
              <a:rPr lang="en-US" sz="1200" kern="1200" baseline="0" dirty="0">
                <a:solidFill>
                  <a:schemeClr val="tx1"/>
                </a:solidFill>
                <a:latin typeface="Arial" pitchFamily="-107" charset="0"/>
                <a:ea typeface="ＭＳ Ｐゴシック" pitchFamily="-107" charset="-128"/>
                <a:cs typeface="ＭＳ Ｐゴシック" pitchFamily="-107" charset="-128"/>
              </a:rPr>
              <a:t>electrical contacts. Other cards rely instead on an embedded antenna for wireless</a:t>
            </a:r>
          </a:p>
          <a:p>
            <a:r>
              <a:rPr lang="en-US" sz="1200" kern="1200" baseline="0" dirty="0">
                <a:solidFill>
                  <a:schemeClr val="tx1"/>
                </a:solidFill>
                <a:latin typeface="Arial" pitchFamily="-107" charset="0"/>
                <a:ea typeface="ＭＳ Ｐゴシック" pitchFamily="-107" charset="-128"/>
                <a:cs typeface="ＭＳ Ｐゴシック" pitchFamily="-107" charset="-128"/>
              </a:rPr>
              <a:t>communication with the reader.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 typical smart card includes three types of memory. Read-only memory</a:t>
            </a:r>
          </a:p>
          <a:p>
            <a:r>
              <a:rPr lang="en-US" sz="1200" kern="1200" baseline="0" dirty="0">
                <a:solidFill>
                  <a:schemeClr val="tx1"/>
                </a:solidFill>
                <a:latin typeface="Arial" pitchFamily="-107" charset="0"/>
                <a:ea typeface="ＭＳ Ｐゴシック" pitchFamily="-107" charset="-128"/>
                <a:cs typeface="ＭＳ Ｐゴシック" pitchFamily="-107" charset="-128"/>
              </a:rPr>
              <a:t>(ROM) stores data that does not change during the card’s life, such as the card</a:t>
            </a:r>
          </a:p>
          <a:p>
            <a:r>
              <a:rPr lang="en-US" sz="1200" kern="1200" baseline="0" dirty="0">
                <a:solidFill>
                  <a:schemeClr val="tx1"/>
                </a:solidFill>
                <a:latin typeface="Arial" pitchFamily="-107" charset="0"/>
                <a:ea typeface="ＭＳ Ｐゴシック" pitchFamily="-107" charset="-128"/>
                <a:cs typeface="ＭＳ Ｐゴシック" pitchFamily="-107" charset="-128"/>
              </a:rPr>
              <a:t> number and the cardholder’s name. Electrically erasable programmable ROM</a:t>
            </a:r>
          </a:p>
          <a:p>
            <a:r>
              <a:rPr lang="en-US" sz="1200" kern="1200" baseline="0" dirty="0">
                <a:solidFill>
                  <a:schemeClr val="tx1"/>
                </a:solidFill>
                <a:latin typeface="Arial" pitchFamily="-107" charset="0"/>
                <a:ea typeface="ＭＳ Ｐゴシック" pitchFamily="-107" charset="-128"/>
                <a:cs typeface="ＭＳ Ｐゴシック" pitchFamily="-107" charset="-128"/>
              </a:rPr>
              <a:t>(EEPROM) holds application data and programs, such as the protocols that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card can execute. It also holds data that may vary with time. For example, in a telephone</a:t>
            </a:r>
          </a:p>
          <a:p>
            <a:r>
              <a:rPr lang="en-US" sz="1200" kern="1200" baseline="0" dirty="0">
                <a:solidFill>
                  <a:schemeClr val="tx1"/>
                </a:solidFill>
                <a:latin typeface="Arial" pitchFamily="-107" charset="0"/>
                <a:ea typeface="ＭＳ Ｐゴシック" pitchFamily="-107" charset="-128"/>
                <a:cs typeface="ＭＳ Ｐゴシック" pitchFamily="-107" charset="-128"/>
              </a:rPr>
              <a:t>card, the EEPROM holds the talk time remaining. Random access memory</a:t>
            </a:r>
          </a:p>
          <a:p>
            <a:r>
              <a:rPr lang="en-US" sz="1200" kern="1200" baseline="0" dirty="0">
                <a:solidFill>
                  <a:schemeClr val="tx1"/>
                </a:solidFill>
                <a:latin typeface="Arial" pitchFamily="-107" charset="0"/>
                <a:ea typeface="ＭＳ Ｐゴシック" pitchFamily="-107" charset="-128"/>
                <a:cs typeface="ＭＳ Ｐゴシック" pitchFamily="-107" charset="-128"/>
              </a:rPr>
              <a:t>(RAM) holds temporary data generated when applications are executed.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For the practical application of smart card authentication, a wide range of</a:t>
            </a:r>
          </a:p>
          <a:p>
            <a:r>
              <a:rPr lang="en-US" sz="1200" kern="1200" baseline="0" dirty="0">
                <a:solidFill>
                  <a:schemeClr val="tx1"/>
                </a:solidFill>
                <a:latin typeface="Arial" pitchFamily="-107" charset="0"/>
                <a:ea typeface="ＭＳ Ｐゴシック" pitchFamily="-107" charset="-128"/>
                <a:cs typeface="ＭＳ Ｐゴシック" pitchFamily="-107" charset="-128"/>
              </a:rPr>
              <a:t>vendors must conform to standards that cover smart card protocols, authentication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access control formats and protocols, database entries, message formats, and so</a:t>
            </a:r>
          </a:p>
          <a:p>
            <a:r>
              <a:rPr lang="en-US" sz="1200" kern="1200" baseline="0" dirty="0">
                <a:solidFill>
                  <a:schemeClr val="tx1"/>
                </a:solidFill>
                <a:latin typeface="Arial" pitchFamily="-107" charset="0"/>
                <a:ea typeface="ＭＳ Ｐゴシック" pitchFamily="-107" charset="-128"/>
                <a:cs typeface="ＭＳ Ｐゴシック" pitchFamily="-107" charset="-128"/>
              </a:rPr>
              <a:t>on. An important step in this direction is FIPS 201-2 (Personal Identity Verification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[PIV] of Federal Employees and Contractors , June 2012). The standard defines a</a:t>
            </a:r>
          </a:p>
          <a:p>
            <a:r>
              <a:rPr lang="en-US" sz="1200" kern="1200" baseline="0" dirty="0">
                <a:solidFill>
                  <a:schemeClr val="tx1"/>
                </a:solidFill>
                <a:latin typeface="Arial" pitchFamily="-107" charset="0"/>
                <a:ea typeface="ＭＳ Ｐゴシック" pitchFamily="-107" charset="-128"/>
                <a:cs typeface="ＭＳ Ｐゴシック" pitchFamily="-107" charset="-128"/>
              </a:rPr>
              <a:t>reliable, government-wide PIV system for use in applications such as access to federally</a:t>
            </a:r>
          </a:p>
          <a:p>
            <a:r>
              <a:rPr lang="en-US" sz="1200" kern="1200" baseline="0" dirty="0">
                <a:solidFill>
                  <a:schemeClr val="tx1"/>
                </a:solidFill>
                <a:latin typeface="Arial" pitchFamily="-107" charset="0"/>
                <a:ea typeface="ＭＳ Ｐゴシック" pitchFamily="-107" charset="-128"/>
                <a:cs typeface="ＭＳ Ｐゴシック" pitchFamily="-107" charset="-128"/>
              </a:rPr>
              <a:t>controlled facilities and information systems. The standard specifies a PIV</a:t>
            </a:r>
          </a:p>
          <a:p>
            <a:r>
              <a:rPr lang="en-US" sz="1200" kern="1200" baseline="0" dirty="0">
                <a:solidFill>
                  <a:schemeClr val="tx1"/>
                </a:solidFill>
                <a:latin typeface="Arial" pitchFamily="-107" charset="0"/>
                <a:ea typeface="ＭＳ Ｐゴシック" pitchFamily="-107" charset="-128"/>
                <a:cs typeface="ＭＳ Ｐゴシック" pitchFamily="-107" charset="-128"/>
              </a:rPr>
              <a:t>system within which common identification credentials can be created and later</a:t>
            </a:r>
          </a:p>
          <a:p>
            <a:r>
              <a:rPr lang="en-US" sz="1200" kern="1200" baseline="0" dirty="0">
                <a:solidFill>
                  <a:schemeClr val="tx1"/>
                </a:solidFill>
                <a:latin typeface="Arial" pitchFamily="-107" charset="0"/>
                <a:ea typeface="ＭＳ Ｐゴシック" pitchFamily="-107" charset="-128"/>
                <a:cs typeface="ＭＳ Ｐゴシック" pitchFamily="-107" charset="-128"/>
              </a:rPr>
              <a:t>used to verify a claimed identity. The standard also identifies Federal government-wide</a:t>
            </a:r>
          </a:p>
          <a:p>
            <a:r>
              <a:rPr lang="en-US" sz="1200" kern="1200" baseline="0" dirty="0">
                <a:solidFill>
                  <a:schemeClr val="tx1"/>
                </a:solidFill>
                <a:latin typeface="Arial" pitchFamily="-107" charset="0"/>
                <a:ea typeface="ＭＳ Ｐゴシック" pitchFamily="-107" charset="-128"/>
                <a:cs typeface="ＭＳ Ｐゴシック" pitchFamily="-107" charset="-128"/>
              </a:rPr>
              <a:t>requirements for security levels that are dependent on risks to the facility or</a:t>
            </a:r>
          </a:p>
          <a:p>
            <a:r>
              <a:rPr lang="en-US" sz="1200" kern="1200" baseline="0" dirty="0">
                <a:solidFill>
                  <a:schemeClr val="tx1"/>
                </a:solidFill>
                <a:latin typeface="Arial" pitchFamily="-107" charset="0"/>
                <a:ea typeface="ＭＳ Ｐゴシック" pitchFamily="-107" charset="-128"/>
                <a:cs typeface="ＭＳ Ｐゴシック" pitchFamily="-107" charset="-128"/>
              </a:rPr>
              <a:t>information being protected. The standard applies to private-sector contractors as</a:t>
            </a:r>
          </a:p>
          <a:p>
            <a:r>
              <a:rPr lang="en-US" sz="1200" kern="1200" baseline="0" dirty="0">
                <a:solidFill>
                  <a:schemeClr val="tx1"/>
                </a:solidFill>
                <a:latin typeface="Arial" pitchFamily="-107" charset="0"/>
                <a:ea typeface="ＭＳ Ｐゴシック" pitchFamily="-107" charset="-128"/>
                <a:cs typeface="ＭＳ Ｐゴシック" pitchFamily="-107" charset="-128"/>
              </a:rPr>
              <a:t>well, and serves as a useful guideline for any organization.</a:t>
            </a:r>
            <a:endParaRPr lang="en-US" dirty="0"/>
          </a:p>
        </p:txBody>
      </p:sp>
      <p:sp>
        <p:nvSpPr>
          <p:cNvPr id="4" name="Slide Number Placeholder 3"/>
          <p:cNvSpPr>
            <a:spLocks noGrp="1"/>
          </p:cNvSpPr>
          <p:nvPr>
            <p:ph type="sldNum" sz="quarter" idx="10"/>
          </p:nvPr>
        </p:nvSpPr>
        <p:spPr/>
        <p:txBody>
          <a:bodyPr/>
          <a:lstStyle/>
          <a:p>
            <a:pPr>
              <a:defRPr/>
            </a:pPr>
            <a:fld id="{3E8C8940-1829-FC47-815A-DB45B35373A6}" type="slidenum">
              <a:rPr lang="en-AU" smtClean="0"/>
              <a:pPr>
                <a:defRPr/>
              </a:pPr>
              <a:t>16</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Figure 15.7 illustrates the major components of FIPS 201-2 compliant systems.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PIV front end defines the physical interface to a user who is requesting access to a</a:t>
            </a:r>
          </a:p>
          <a:p>
            <a:r>
              <a:rPr lang="en-US" sz="1200" kern="1200" baseline="0" dirty="0">
                <a:solidFill>
                  <a:schemeClr val="tx1"/>
                </a:solidFill>
                <a:latin typeface="Arial" pitchFamily="-107" charset="0"/>
                <a:ea typeface="ＭＳ Ｐゴシック" pitchFamily="-107" charset="-128"/>
                <a:cs typeface="ＭＳ Ｐゴシック" pitchFamily="-107" charset="-128"/>
              </a:rPr>
              <a:t>facility, which could be either physical access to a protected physical area or logical</a:t>
            </a:r>
          </a:p>
          <a:p>
            <a:r>
              <a:rPr lang="en-US" sz="1200" kern="1200" baseline="0" dirty="0">
                <a:solidFill>
                  <a:schemeClr val="tx1"/>
                </a:solidFill>
                <a:latin typeface="Arial" pitchFamily="-107" charset="0"/>
                <a:ea typeface="ＭＳ Ｐゴシック" pitchFamily="-107" charset="-128"/>
                <a:cs typeface="ＭＳ Ｐゴシック" pitchFamily="-107" charset="-128"/>
              </a:rPr>
              <a:t>access to an information system. The PIV front-end subsystem  supports up to</a:t>
            </a:r>
          </a:p>
          <a:p>
            <a:r>
              <a:rPr lang="en-US" sz="1200" kern="1200" baseline="0" dirty="0">
                <a:solidFill>
                  <a:schemeClr val="tx1"/>
                </a:solidFill>
                <a:latin typeface="Arial" pitchFamily="-107" charset="0"/>
                <a:ea typeface="ＭＳ Ｐゴシック" pitchFamily="-107" charset="-128"/>
                <a:cs typeface="ＭＳ Ｐゴシック" pitchFamily="-107" charset="-128"/>
              </a:rPr>
              <a:t>three-factor authentication; the number of factors used depends on the level of security</a:t>
            </a:r>
          </a:p>
          <a:p>
            <a:r>
              <a:rPr lang="en-US" sz="1200" kern="1200" baseline="0" dirty="0">
                <a:solidFill>
                  <a:schemeClr val="tx1"/>
                </a:solidFill>
                <a:latin typeface="Arial" pitchFamily="-107" charset="0"/>
                <a:ea typeface="ＭＳ Ｐゴシック" pitchFamily="-107" charset="-128"/>
                <a:cs typeface="ＭＳ Ｐゴシック" pitchFamily="-107" charset="-128"/>
              </a:rPr>
              <a:t>required. The front end makes use of a smart card, known as a PIV card,</a:t>
            </a:r>
          </a:p>
          <a:p>
            <a:r>
              <a:rPr lang="en-US" sz="1200" kern="1200" baseline="0" dirty="0">
                <a:solidFill>
                  <a:schemeClr val="tx1"/>
                </a:solidFill>
                <a:latin typeface="Arial" pitchFamily="-107" charset="0"/>
                <a:ea typeface="ＭＳ Ｐゴシック" pitchFamily="-107" charset="-128"/>
                <a:cs typeface="ＭＳ Ｐゴシック" pitchFamily="-107" charset="-128"/>
              </a:rPr>
              <a:t>which is a dual-interface contact and contactless card. The card holds a cardholder</a:t>
            </a:r>
          </a:p>
          <a:p>
            <a:r>
              <a:rPr lang="en-US" sz="1200" kern="1200" baseline="0" dirty="0">
                <a:solidFill>
                  <a:schemeClr val="tx1"/>
                </a:solidFill>
                <a:latin typeface="Arial" pitchFamily="-107" charset="0"/>
                <a:ea typeface="ＭＳ Ｐゴシック" pitchFamily="-107" charset="-128"/>
                <a:cs typeface="ＭＳ Ｐゴシック" pitchFamily="-107" charset="-128"/>
              </a:rPr>
              <a:t>photograph, X.509 certificates, cryptographic keys, biometric data, and a cardholder</a:t>
            </a:r>
          </a:p>
          <a:p>
            <a:r>
              <a:rPr lang="en-US" sz="1200" kern="1200" baseline="0" dirty="0">
                <a:solidFill>
                  <a:schemeClr val="tx1"/>
                </a:solidFill>
                <a:latin typeface="Arial" pitchFamily="-107" charset="0"/>
                <a:ea typeface="ＭＳ Ｐゴシック" pitchFamily="-107" charset="-128"/>
                <a:cs typeface="ＭＳ Ｐゴシック" pitchFamily="-107" charset="-128"/>
              </a:rPr>
              <a:t>unique identifier (CHUID). Certain cardholder information may be read-protected</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require a personal identification number (PIN) for read access by the card</a:t>
            </a:r>
          </a:p>
          <a:p>
            <a:r>
              <a:rPr lang="en-US" sz="1200" kern="1200" baseline="0" dirty="0">
                <a:solidFill>
                  <a:schemeClr val="tx1"/>
                </a:solidFill>
                <a:latin typeface="Arial" pitchFamily="-107" charset="0"/>
                <a:ea typeface="ＭＳ Ｐゴシック" pitchFamily="-107" charset="-128"/>
                <a:cs typeface="ＭＳ Ｐゴシック" pitchFamily="-107" charset="-128"/>
              </a:rPr>
              <a:t>reader. The biometric reader, in the current version of the standard, is a fingerprint</a:t>
            </a:r>
          </a:p>
          <a:p>
            <a:r>
              <a:rPr lang="en-US" sz="1200" kern="1200" baseline="0" dirty="0">
                <a:solidFill>
                  <a:schemeClr val="tx1"/>
                </a:solidFill>
                <a:latin typeface="Arial" pitchFamily="-107" charset="0"/>
                <a:ea typeface="ＭＳ Ｐゴシック" pitchFamily="-107" charset="-128"/>
                <a:cs typeface="ＭＳ Ｐゴシック" pitchFamily="-107" charset="-128"/>
              </a:rPr>
              <a:t>reader or an iris scanner.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standard defines three assurance levels for verification of the card and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encoded data stored on the card, which in turn leads to verifying the authenticity of</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person holding the credential. A level of some confidence  corresponds to use of</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card reader and PIN. A level of high confidence  adds a biometric comparison</a:t>
            </a:r>
          </a:p>
          <a:p>
            <a:r>
              <a:rPr lang="en-US" sz="1200" kern="1200" baseline="0" dirty="0">
                <a:solidFill>
                  <a:schemeClr val="tx1"/>
                </a:solidFill>
                <a:latin typeface="Arial" pitchFamily="-107" charset="0"/>
                <a:ea typeface="ＭＳ Ｐゴシック" pitchFamily="-107" charset="-128"/>
                <a:cs typeface="ＭＳ Ｐゴシック" pitchFamily="-107" charset="-128"/>
              </a:rPr>
              <a:t>of a fingerprint captured and encoded on the card during the card-issuing process</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a fingerprint scanned at the physical access point. A very high confidence  level</a:t>
            </a:r>
          </a:p>
          <a:p>
            <a:r>
              <a:rPr lang="en-US" sz="1200" kern="1200" baseline="0" dirty="0">
                <a:solidFill>
                  <a:schemeClr val="tx1"/>
                </a:solidFill>
                <a:latin typeface="Arial" pitchFamily="-107" charset="0"/>
                <a:ea typeface="ＭＳ Ｐゴシック" pitchFamily="-107" charset="-128"/>
                <a:cs typeface="ＭＳ Ｐゴシック" pitchFamily="-107" charset="-128"/>
              </a:rPr>
              <a:t>requires that the process just described is completed at a control point attended by</a:t>
            </a:r>
          </a:p>
          <a:p>
            <a:r>
              <a:rPr lang="en-US" sz="1200" kern="1200" baseline="0" dirty="0">
                <a:solidFill>
                  <a:schemeClr val="tx1"/>
                </a:solidFill>
                <a:latin typeface="Arial" pitchFamily="-107" charset="0"/>
                <a:ea typeface="ＭＳ Ｐゴシック" pitchFamily="-107" charset="-128"/>
                <a:cs typeface="ＭＳ Ｐゴシック" pitchFamily="-107" charset="-128"/>
              </a:rPr>
              <a:t>an official observer.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The other major component of the PIV system is the PIV card issuance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management subsystem . This subsystem includes the components responsible for</a:t>
            </a:r>
          </a:p>
          <a:p>
            <a:r>
              <a:rPr lang="en-US" sz="1200" kern="1200" baseline="0" dirty="0">
                <a:solidFill>
                  <a:schemeClr val="tx1"/>
                </a:solidFill>
                <a:latin typeface="Arial" pitchFamily="-107" charset="0"/>
                <a:ea typeface="ＭＳ Ｐゴシック" pitchFamily="-107" charset="-128"/>
                <a:cs typeface="ＭＳ Ｐゴシック" pitchFamily="-107" charset="-128"/>
              </a:rPr>
              <a:t>identity proofing and registration, card and key issuance and management, and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various repositories and services (e.g., public key infrastructure [PKI] directory, certificate</a:t>
            </a:r>
          </a:p>
          <a:p>
            <a:r>
              <a:rPr lang="en-US" sz="1200" kern="1200" baseline="0" dirty="0">
                <a:solidFill>
                  <a:schemeClr val="tx1"/>
                </a:solidFill>
                <a:latin typeface="Arial" pitchFamily="-107" charset="0"/>
                <a:ea typeface="ＭＳ Ｐゴシック" pitchFamily="-107" charset="-128"/>
                <a:cs typeface="ＭＳ Ｐゴシック" pitchFamily="-107" charset="-128"/>
              </a:rPr>
              <a:t>status servers) required as part of the verification infrastructure.</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PIV system interacts with a relying subsystem , which includes components</a:t>
            </a:r>
          </a:p>
          <a:p>
            <a:r>
              <a:rPr lang="en-US" sz="1200" kern="1200" baseline="0" dirty="0">
                <a:solidFill>
                  <a:schemeClr val="tx1"/>
                </a:solidFill>
                <a:latin typeface="Arial" pitchFamily="-107" charset="0"/>
                <a:ea typeface="ＭＳ Ｐゴシック" pitchFamily="-107" charset="-128"/>
                <a:cs typeface="ＭＳ Ｐゴシック" pitchFamily="-107" charset="-128"/>
              </a:rPr>
              <a:t>responsible for determining a particular PIV cardholder’s access to a physical</a:t>
            </a:r>
          </a:p>
          <a:p>
            <a:r>
              <a:rPr lang="en-US" sz="1200" kern="1200" baseline="0" dirty="0">
                <a:solidFill>
                  <a:schemeClr val="tx1"/>
                </a:solidFill>
                <a:latin typeface="Arial" pitchFamily="-107" charset="0"/>
                <a:ea typeface="ＭＳ Ｐゴシック" pitchFamily="-107" charset="-128"/>
                <a:cs typeface="ＭＳ Ｐゴシック" pitchFamily="-107" charset="-128"/>
              </a:rPr>
              <a:t> or logical resource. FIPS 201-2 standardizes data formats and protocols for interaction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between the PIV system and the relying system.</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Unlike the typical card number/facility code encoded on most access control</a:t>
            </a:r>
          </a:p>
          <a:p>
            <a:r>
              <a:rPr lang="en-US" sz="1200" kern="1200" baseline="0" dirty="0">
                <a:solidFill>
                  <a:schemeClr val="tx1"/>
                </a:solidFill>
                <a:latin typeface="Arial" pitchFamily="-107" charset="0"/>
                <a:ea typeface="ＭＳ Ｐゴシック" pitchFamily="-107" charset="-128"/>
                <a:cs typeface="ＭＳ Ｐゴシック" pitchFamily="-107" charset="-128"/>
              </a:rPr>
              <a:t>cards, the FIPS 201 CHUID takes authentication to a new level, through the use of</a:t>
            </a:r>
          </a:p>
          <a:p>
            <a:r>
              <a:rPr lang="en-US" sz="1200" kern="1200" baseline="0" dirty="0">
                <a:solidFill>
                  <a:schemeClr val="tx1"/>
                </a:solidFill>
                <a:latin typeface="Arial" pitchFamily="-107" charset="0"/>
                <a:ea typeface="ＭＳ Ｐゴシック" pitchFamily="-107" charset="-128"/>
                <a:cs typeface="ＭＳ Ｐゴシック" pitchFamily="-107" charset="-128"/>
              </a:rPr>
              <a:t>an expiration date (a required CHUID data field) and an optional CHUID digital signature.</a:t>
            </a:r>
          </a:p>
          <a:p>
            <a:r>
              <a:rPr lang="en-US" sz="1200" kern="1200" baseline="0" dirty="0">
                <a:solidFill>
                  <a:schemeClr val="tx1"/>
                </a:solidFill>
                <a:latin typeface="Arial" pitchFamily="-107" charset="0"/>
                <a:ea typeface="ＭＳ Ｐゴシック" pitchFamily="-107" charset="-128"/>
                <a:cs typeface="ＭＳ Ｐゴシック" pitchFamily="-107" charset="-128"/>
              </a:rPr>
              <a:t>A digital signature can be checked to ensure that the CHUID recorded on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card was digitally signed by a trusted source and that the CHUID data have not been</a:t>
            </a:r>
          </a:p>
          <a:p>
            <a:r>
              <a:rPr lang="en-US" sz="1200" kern="1200" baseline="0" dirty="0">
                <a:solidFill>
                  <a:schemeClr val="tx1"/>
                </a:solidFill>
                <a:latin typeface="Arial" pitchFamily="-107" charset="0"/>
                <a:ea typeface="ＭＳ Ｐゴシック" pitchFamily="-107" charset="-128"/>
                <a:cs typeface="ＭＳ Ｐゴシック" pitchFamily="-107" charset="-128"/>
              </a:rPr>
              <a:t>altered since the card was signed. The CHUID expiration date can be checked to verify</a:t>
            </a:r>
          </a:p>
          <a:p>
            <a:r>
              <a:rPr lang="en-US" sz="1200" kern="1200" baseline="0" dirty="0">
                <a:solidFill>
                  <a:schemeClr val="tx1"/>
                </a:solidFill>
                <a:latin typeface="Arial" pitchFamily="-107" charset="0"/>
                <a:ea typeface="ＭＳ Ｐゴシック" pitchFamily="-107" charset="-128"/>
                <a:cs typeface="ＭＳ Ｐゴシック" pitchFamily="-107" charset="-128"/>
              </a:rPr>
              <a:t>that the card has not expired. This is independent from whatever expiration date is associated</a:t>
            </a:r>
          </a:p>
          <a:p>
            <a:r>
              <a:rPr lang="en-US" sz="1200" kern="1200" baseline="0" dirty="0">
                <a:solidFill>
                  <a:schemeClr val="tx1"/>
                </a:solidFill>
                <a:latin typeface="Arial" pitchFamily="-107" charset="0"/>
                <a:ea typeface="ＭＳ Ｐゴシック" pitchFamily="-107" charset="-128"/>
                <a:cs typeface="ＭＳ Ｐゴシック" pitchFamily="-107" charset="-128"/>
              </a:rPr>
              <a:t>with cardholder privileges. Reading and verifying the CHUID alone provides</a:t>
            </a:r>
          </a:p>
          <a:p>
            <a:r>
              <a:rPr lang="en-US" sz="1200" kern="1200" baseline="0" dirty="0">
                <a:solidFill>
                  <a:schemeClr val="tx1"/>
                </a:solidFill>
                <a:latin typeface="Arial" pitchFamily="-107" charset="0"/>
                <a:ea typeface="ＭＳ Ｐゴシック" pitchFamily="-107" charset="-128"/>
                <a:cs typeface="ＭＳ Ｐゴシック" pitchFamily="-107" charset="-128"/>
              </a:rPr>
              <a:t>only some assurance of identity because it authenticates the card data, not the cardholder.</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PIN and biometric factors provide identity verification of the individual.</a:t>
            </a:r>
            <a:endParaRPr lang="en-US" dirty="0"/>
          </a:p>
        </p:txBody>
      </p:sp>
      <p:sp>
        <p:nvSpPr>
          <p:cNvPr id="4" name="Slide Number Placeholder 3"/>
          <p:cNvSpPr>
            <a:spLocks noGrp="1"/>
          </p:cNvSpPr>
          <p:nvPr>
            <p:ph type="sldNum" sz="quarter" idx="10"/>
          </p:nvPr>
        </p:nvSpPr>
        <p:spPr/>
        <p:txBody>
          <a:bodyPr/>
          <a:lstStyle/>
          <a:p>
            <a:pPr>
              <a:defRPr/>
            </a:pPr>
            <a:fld id="{3E8C8940-1829-FC47-815A-DB45B35373A6}" type="slidenum">
              <a:rPr lang="en-AU" smtClean="0"/>
              <a:pPr>
                <a:defRPr/>
              </a:pPr>
              <a:t>17</a:t>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The PIV specification is quite complex, and NIST has issued a number of documents</a:t>
            </a:r>
          </a:p>
          <a:p>
            <a:r>
              <a:rPr lang="en-US" sz="1200" kern="1200" baseline="0" dirty="0">
                <a:solidFill>
                  <a:schemeClr val="tx1"/>
                </a:solidFill>
                <a:latin typeface="Arial" pitchFamily="-107" charset="0"/>
                <a:ea typeface="ＭＳ Ｐゴシック" pitchFamily="-107" charset="-128"/>
                <a:cs typeface="ＭＳ Ｐゴシック" pitchFamily="-107" charset="-128"/>
              </a:rPr>
              <a:t>that cover a broad range of PIV topics. These are as follows: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FIPS 201-2—Personal Identity Verification (PIV) of Federal Employees</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Contractors:  Specifies the physical card characteristics, storage media,</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data elements that make up the identity credentials resident on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PIV card.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SP 800-73-3—Interfaces for Personal Identity Verification: Specifies the interfaces</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card architecture for storing and retrieving identity credentials from</a:t>
            </a:r>
          </a:p>
          <a:p>
            <a:r>
              <a:rPr lang="en-US" sz="1200" kern="1200" baseline="0" dirty="0">
                <a:solidFill>
                  <a:schemeClr val="tx1"/>
                </a:solidFill>
                <a:latin typeface="Arial" pitchFamily="-107" charset="0"/>
                <a:ea typeface="ＭＳ Ｐゴシック" pitchFamily="-107" charset="-128"/>
                <a:cs typeface="ＭＳ Ｐゴシック" pitchFamily="-107" charset="-128"/>
              </a:rPr>
              <a:t>a smart card, and provides guidelines for the use of authentication mechanisms</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protocols.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SP 800-76-2—Biometric Data Specification for Personal Identity Verification: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Describes technical acquisition and formatting specifications for the biometric</a:t>
            </a:r>
          </a:p>
          <a:p>
            <a:r>
              <a:rPr lang="en-US" sz="1200" kern="1200" baseline="0" dirty="0">
                <a:solidFill>
                  <a:schemeClr val="tx1"/>
                </a:solidFill>
                <a:latin typeface="Arial" pitchFamily="-107" charset="0"/>
                <a:ea typeface="ＭＳ Ｐゴシック" pitchFamily="-107" charset="-128"/>
                <a:cs typeface="ＭＳ Ｐゴシック" pitchFamily="-107" charset="-128"/>
              </a:rPr>
              <a:t>credentials of the PIV system.</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SP 800-78-3—Cryptographic Algorithms and Key Sizes for Personal Identity</a:t>
            </a:r>
          </a:p>
          <a:p>
            <a:r>
              <a:rPr lang="en-US" sz="1200" kern="1200" baseline="0" dirty="0">
                <a:solidFill>
                  <a:schemeClr val="tx1"/>
                </a:solidFill>
                <a:latin typeface="Arial" pitchFamily="-107" charset="0"/>
                <a:ea typeface="ＭＳ Ｐゴシック" pitchFamily="-107" charset="-128"/>
                <a:cs typeface="ＭＳ Ｐゴシック" pitchFamily="-107" charset="-128"/>
              </a:rPr>
              <a:t>Verification: Identifies acceptable symmetric and asymmetric encryption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algorithms, digital signature algorithms, and message digest algorithms,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specifies mechanisms to identify the algorithms associated with PIV keys or</a:t>
            </a:r>
          </a:p>
          <a:p>
            <a:r>
              <a:rPr lang="en-US" sz="1200" kern="1200" baseline="0" dirty="0">
                <a:solidFill>
                  <a:schemeClr val="tx1"/>
                </a:solidFill>
                <a:latin typeface="Arial" pitchFamily="-107" charset="0"/>
                <a:ea typeface="ＭＳ Ｐゴシック" pitchFamily="-107" charset="-128"/>
                <a:cs typeface="ＭＳ Ｐゴシック" pitchFamily="-107" charset="-128"/>
              </a:rPr>
              <a:t>digital signatures.</a:t>
            </a:r>
          </a:p>
          <a:p>
            <a:endParaRPr lang="en-US" dirty="0"/>
          </a:p>
          <a:p>
            <a:r>
              <a:rPr lang="en-US" dirty="0"/>
              <a:t>• SP 800-104—A Scheme for PIV Visual Card Topography: Provides additional</a:t>
            </a:r>
          </a:p>
          <a:p>
            <a:r>
              <a:rPr lang="en-US" dirty="0"/>
              <a:t>recommendations on the PIV card color-coding for designating employee</a:t>
            </a:r>
          </a:p>
          <a:p>
            <a:r>
              <a:rPr lang="en-US" dirty="0"/>
              <a:t>affiliation.</a:t>
            </a:r>
          </a:p>
          <a:p>
            <a:endParaRPr lang="en-US" dirty="0"/>
          </a:p>
          <a:p>
            <a:r>
              <a:rPr lang="en-US" dirty="0"/>
              <a:t>• SP 800-116—A Recommendation for the Use of PIV Credentials in Physical</a:t>
            </a:r>
          </a:p>
          <a:p>
            <a:r>
              <a:rPr lang="en-US" dirty="0"/>
              <a:t>Access Control Systems (PACS): Describes a risk-based approach for selecting</a:t>
            </a:r>
          </a:p>
          <a:p>
            <a:r>
              <a:rPr lang="en-US" dirty="0"/>
              <a:t>appropriate PIV authentication mechanisms to manage physical access to</a:t>
            </a:r>
          </a:p>
          <a:p>
            <a:r>
              <a:rPr lang="en-US" dirty="0"/>
              <a:t>Federal government facilities and assets.</a:t>
            </a:r>
          </a:p>
          <a:p>
            <a:endParaRPr lang="en-US" dirty="0"/>
          </a:p>
          <a:p>
            <a:r>
              <a:rPr lang="en-US" dirty="0"/>
              <a:t>• SP 800-79-1—Guidelines for the Accreditation of Personal Identity</a:t>
            </a:r>
          </a:p>
          <a:p>
            <a:r>
              <a:rPr lang="en-US" dirty="0"/>
              <a:t>Verification Card Issuers: Provides guidelines for accrediting the reliability</a:t>
            </a:r>
          </a:p>
          <a:p>
            <a:r>
              <a:rPr lang="en-US" dirty="0"/>
              <a:t>of issuers of PIV cards that collect, store, and disseminate personal identity</a:t>
            </a:r>
          </a:p>
          <a:p>
            <a:r>
              <a:rPr lang="en-US" dirty="0"/>
              <a:t>credentials and issue smart cards.</a:t>
            </a:r>
          </a:p>
          <a:p>
            <a:endParaRPr lang="en-US" dirty="0"/>
          </a:p>
          <a:p>
            <a:r>
              <a:rPr lang="en-US" dirty="0"/>
              <a:t>• SP 800-96—PIV Card to Reader Interoperability Guidelines: Provides</a:t>
            </a:r>
          </a:p>
          <a:p>
            <a:r>
              <a:rPr lang="en-US" dirty="0"/>
              <a:t>requirements</a:t>
            </a:r>
            <a:r>
              <a:rPr lang="en-US" baseline="0" dirty="0"/>
              <a:t> </a:t>
            </a:r>
            <a:r>
              <a:rPr lang="en-US" dirty="0"/>
              <a:t>that facilitate interoperability between any card and any</a:t>
            </a:r>
          </a:p>
          <a:p>
            <a:r>
              <a:rPr lang="en-US" dirty="0"/>
              <a:t>reader.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pPr>
              <a:defRPr/>
            </a:pPr>
            <a:fld id="{3E8C8940-1829-FC47-815A-DB45B35373A6}" type="slidenum">
              <a:rPr lang="en-AU" smtClean="0"/>
              <a:pPr>
                <a:defRPr/>
              </a:pPr>
              <a:t>18</a:t>
            </a:fld>
            <a:endParaRPr lang="en-AU"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The PIV card contains a number of mandatory and optional data elements that</a:t>
            </a:r>
          </a:p>
          <a:p>
            <a:r>
              <a:rPr lang="en-US" sz="1200" kern="1200" baseline="0" dirty="0">
                <a:solidFill>
                  <a:schemeClr val="tx1"/>
                </a:solidFill>
                <a:latin typeface="Arial" pitchFamily="-107" charset="0"/>
                <a:ea typeface="ＭＳ Ｐゴシック" pitchFamily="-107" charset="-128"/>
                <a:cs typeface="ＭＳ Ｐゴシック" pitchFamily="-107" charset="-128"/>
              </a:rPr>
              <a:t>serve as identity credentials with varying levels of strength and assurance. These</a:t>
            </a:r>
          </a:p>
          <a:p>
            <a:r>
              <a:rPr lang="en-US" sz="1200" kern="1200" baseline="0" dirty="0">
                <a:solidFill>
                  <a:schemeClr val="tx1"/>
                </a:solidFill>
                <a:latin typeface="Arial" pitchFamily="-107" charset="0"/>
                <a:ea typeface="ＭＳ Ｐゴシック" pitchFamily="-107" charset="-128"/>
                <a:cs typeface="ＭＳ Ｐゴシック" pitchFamily="-107" charset="-128"/>
              </a:rPr>
              <a:t>credentials are used singly or in sets to authenticate the holder of the PIV card to</a:t>
            </a:r>
          </a:p>
          <a:p>
            <a:r>
              <a:rPr lang="en-US" sz="1200" kern="1200" baseline="0" dirty="0">
                <a:solidFill>
                  <a:schemeClr val="tx1"/>
                </a:solidFill>
                <a:latin typeface="Arial" pitchFamily="-107" charset="0"/>
                <a:ea typeface="ＭＳ Ｐゴシック" pitchFamily="-107" charset="-128"/>
                <a:cs typeface="ＭＳ Ｐゴシック" pitchFamily="-107" charset="-128"/>
              </a:rPr>
              <a:t>achieve the level of assurance required for a particular activity or transaction.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mandatory data elements are the following:</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Personal Identification Number (PIN):  Required to activate the card for privileged</a:t>
            </a:r>
          </a:p>
          <a:p>
            <a:r>
              <a:rPr lang="en-US" sz="1200" kern="1200" baseline="0" dirty="0">
                <a:solidFill>
                  <a:schemeClr val="tx1"/>
                </a:solidFill>
                <a:latin typeface="Arial" pitchFamily="-107" charset="0"/>
                <a:ea typeface="ＭＳ Ｐゴシック" pitchFamily="-107" charset="-128"/>
                <a:cs typeface="ＭＳ Ｐゴシック" pitchFamily="-107" charset="-128"/>
              </a:rPr>
              <a:t>operation.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Cardholder Unique Identifier (CHUID):  Includes the Federal Agency Smart</a:t>
            </a:r>
          </a:p>
          <a:p>
            <a:r>
              <a:rPr lang="en-US" sz="1200" kern="1200" baseline="0" dirty="0">
                <a:solidFill>
                  <a:schemeClr val="tx1"/>
                </a:solidFill>
                <a:latin typeface="Arial" pitchFamily="-107" charset="0"/>
                <a:ea typeface="ＭＳ Ｐゴシック" pitchFamily="-107" charset="-128"/>
                <a:cs typeface="ＭＳ Ｐゴシック" pitchFamily="-107" charset="-128"/>
              </a:rPr>
              <a:t>Credential Number (FASC-N) and the Global Unique Identification Number</a:t>
            </a:r>
          </a:p>
          <a:p>
            <a:r>
              <a:rPr lang="en-US" sz="1200" kern="1200" baseline="0" dirty="0">
                <a:solidFill>
                  <a:schemeClr val="tx1"/>
                </a:solidFill>
                <a:latin typeface="Arial" pitchFamily="-107" charset="0"/>
                <a:ea typeface="ＭＳ Ｐゴシック" pitchFamily="-107" charset="-128"/>
                <a:cs typeface="ＭＳ Ｐゴシック" pitchFamily="-107" charset="-128"/>
              </a:rPr>
              <a:t>(GUID), which uniquely identify the card and the cardholder.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PIV Authentication Key:  Asymmetric key pair and corresponding certificate</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user authentication.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Two fingerprint templates:  For biometric authentication.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Electronic facial image: For biometric authentication.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Asymmetric Card Authentication Key: Asymmetric key pair and corresponding</a:t>
            </a:r>
          </a:p>
          <a:p>
            <a:r>
              <a:rPr lang="en-US" sz="1200" kern="1200" baseline="0" dirty="0">
                <a:solidFill>
                  <a:schemeClr val="tx1"/>
                </a:solidFill>
                <a:latin typeface="Arial" pitchFamily="-107" charset="0"/>
                <a:ea typeface="ＭＳ Ｐゴシック" pitchFamily="-107" charset="-128"/>
                <a:cs typeface="ＭＳ Ｐゴシック" pitchFamily="-107" charset="-128"/>
              </a:rPr>
              <a:t>certificate used for card authentication.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Optional elements include the following:</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Digital Signature Key: Asymmetric key pair and corresponding certificate</a:t>
            </a:r>
          </a:p>
          <a:p>
            <a:r>
              <a:rPr lang="en-US" sz="1200" kern="1200" baseline="0" dirty="0">
                <a:solidFill>
                  <a:schemeClr val="tx1"/>
                </a:solidFill>
                <a:latin typeface="Arial" pitchFamily="-107" charset="0"/>
                <a:ea typeface="ＭＳ Ｐゴシック" pitchFamily="-107" charset="-128"/>
                <a:cs typeface="ＭＳ Ｐゴシック" pitchFamily="-107" charset="-128"/>
              </a:rPr>
              <a:t>that supports document signing and signing of data elements such as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CHUID.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Key Management Key: Asymmetric key pair and corresponding certificate</a:t>
            </a:r>
          </a:p>
          <a:p>
            <a:r>
              <a:rPr lang="en-US" sz="1200" kern="1200" baseline="0" dirty="0">
                <a:solidFill>
                  <a:schemeClr val="tx1"/>
                </a:solidFill>
                <a:latin typeface="Arial" pitchFamily="-107" charset="0"/>
                <a:ea typeface="ＭＳ Ｐゴシック" pitchFamily="-107" charset="-128"/>
                <a:cs typeface="ＭＳ Ｐゴシック" pitchFamily="-107" charset="-128"/>
              </a:rPr>
              <a:t>supporting key establishment and transport.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Symmetric Card Authentication Key: For supporting physical access</a:t>
            </a:r>
          </a:p>
          <a:p>
            <a:r>
              <a:rPr lang="en-US" sz="1200" kern="1200" baseline="0" dirty="0">
                <a:solidFill>
                  <a:schemeClr val="tx1"/>
                </a:solidFill>
                <a:latin typeface="Arial" pitchFamily="-107" charset="0"/>
                <a:ea typeface="ＭＳ Ｐゴシック" pitchFamily="-107" charset="-128"/>
                <a:cs typeface="ＭＳ Ｐゴシック" pitchFamily="-107" charset="-128"/>
              </a:rPr>
              <a:t>applications.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PIV Card Application Administration Key: Symmetric key associated with</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card management system.</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One or two iris images: For biometric authentication.</a:t>
            </a:r>
            <a:endParaRPr lang="en-US" dirty="0"/>
          </a:p>
        </p:txBody>
      </p:sp>
      <p:sp>
        <p:nvSpPr>
          <p:cNvPr id="4" name="Slide Number Placeholder 3"/>
          <p:cNvSpPr>
            <a:spLocks noGrp="1"/>
          </p:cNvSpPr>
          <p:nvPr>
            <p:ph type="sldNum" sz="quarter" idx="10"/>
          </p:nvPr>
        </p:nvSpPr>
        <p:spPr/>
        <p:txBody>
          <a:bodyPr/>
          <a:lstStyle/>
          <a:p>
            <a:pPr>
              <a:defRPr/>
            </a:pPr>
            <a:fld id="{3E8C8940-1829-FC47-815A-DB45B35373A6}" type="slidenum">
              <a:rPr lang="en-AU" smtClean="0"/>
              <a:pPr>
                <a:defRPr/>
              </a:pPr>
              <a:t>19</a:t>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F407FB99-465D-124F-B912-E9F70161DA6F}" type="slidenum">
              <a:rPr lang="en-AU">
                <a:latin typeface="Arial" pitchFamily="-84" charset="0"/>
              </a:rPr>
              <a:pPr/>
              <a:t>2</a:t>
            </a:fld>
            <a:endParaRPr lang="en-AU" dirty="0">
              <a:latin typeface="Arial" pitchFamily="-8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There are four general means of authenticating a user’s identity, which can be</a:t>
            </a:r>
          </a:p>
          <a:p>
            <a:r>
              <a:rPr lang="en-US" sz="1200" kern="1200" baseline="0" dirty="0">
                <a:solidFill>
                  <a:schemeClr val="tx1"/>
                </a:solidFill>
                <a:latin typeface="Arial" pitchFamily="-107" charset="0"/>
                <a:ea typeface="ＭＳ Ｐゴシック" pitchFamily="-107" charset="-128"/>
                <a:cs typeface="ＭＳ Ｐゴシック" pitchFamily="-107" charset="-128"/>
              </a:rPr>
              <a:t>used alone or in combination: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Something the individual knows:  Examples include a password, a personal</a:t>
            </a:r>
          </a:p>
          <a:p>
            <a:r>
              <a:rPr lang="en-US" sz="1200" kern="1200" baseline="0" dirty="0">
                <a:solidFill>
                  <a:schemeClr val="tx1"/>
                </a:solidFill>
                <a:latin typeface="Arial" pitchFamily="-107" charset="0"/>
                <a:ea typeface="ＭＳ Ｐゴシック" pitchFamily="-107" charset="-128"/>
                <a:cs typeface="ＭＳ Ｐゴシック" pitchFamily="-107" charset="-128"/>
              </a:rPr>
              <a:t>identification number (PIN), or answers to a prearranged set of questions.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Something the individual possesses:  Examples include cryptographic keys,</a:t>
            </a:r>
          </a:p>
          <a:p>
            <a:r>
              <a:rPr lang="en-US" sz="1200" kern="1200" baseline="0" dirty="0">
                <a:solidFill>
                  <a:schemeClr val="tx1"/>
                </a:solidFill>
                <a:latin typeface="Arial" pitchFamily="-107" charset="0"/>
                <a:ea typeface="ＭＳ Ｐゴシック" pitchFamily="-107" charset="-128"/>
                <a:cs typeface="ＭＳ Ｐゴシック" pitchFamily="-107" charset="-128"/>
              </a:rPr>
              <a:t>electronic keycards, smart cards, and physical keys. This type of authenticator</a:t>
            </a:r>
          </a:p>
          <a:p>
            <a:r>
              <a:rPr lang="en-US" sz="1200" kern="1200" baseline="0" dirty="0">
                <a:solidFill>
                  <a:schemeClr val="tx1"/>
                </a:solidFill>
                <a:latin typeface="Arial" pitchFamily="-107" charset="0"/>
                <a:ea typeface="ＭＳ Ｐゴシック" pitchFamily="-107" charset="-128"/>
                <a:cs typeface="ＭＳ Ｐゴシック" pitchFamily="-107" charset="-128"/>
              </a:rPr>
              <a:t>is referred to as a token .</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Something the individual is (static biometrics):  Examples include recognition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by fingerprint, retina, and face.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Something the individual does (dynamic biometrics):  Examples include recognition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by voice pattern, handwriting characteristics, and typing rhythm.</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All of these methods, properly implemented and used, can provide secure</a:t>
            </a:r>
          </a:p>
          <a:p>
            <a:r>
              <a:rPr lang="en-US" sz="1200" kern="1200" baseline="0" dirty="0">
                <a:solidFill>
                  <a:schemeClr val="tx1"/>
                </a:solidFill>
                <a:latin typeface="Arial" pitchFamily="-107" charset="0"/>
                <a:ea typeface="ＭＳ Ｐゴシック" pitchFamily="-107" charset="-128"/>
                <a:cs typeface="ＭＳ Ｐゴシック" pitchFamily="-107" charset="-128"/>
              </a:rPr>
              <a:t>user authentication. However, each method has problems. An adversary may be</a:t>
            </a:r>
          </a:p>
          <a:p>
            <a:r>
              <a:rPr lang="en-US" sz="1200" kern="1200" baseline="0" dirty="0">
                <a:solidFill>
                  <a:schemeClr val="tx1"/>
                </a:solidFill>
                <a:latin typeface="Arial" pitchFamily="-107" charset="0"/>
                <a:ea typeface="ＭＳ Ｐゴシック" pitchFamily="-107" charset="-128"/>
                <a:cs typeface="ＭＳ Ｐゴシック" pitchFamily="-107" charset="-128"/>
              </a:rPr>
              <a:t>able to guess or steal a password. Similarly, an adversary may be able to forge or</a:t>
            </a:r>
          </a:p>
          <a:p>
            <a:r>
              <a:rPr lang="en-US" sz="1200" kern="1200" baseline="0" dirty="0">
                <a:solidFill>
                  <a:schemeClr val="tx1"/>
                </a:solidFill>
                <a:latin typeface="Arial" pitchFamily="-107" charset="0"/>
                <a:ea typeface="ＭＳ Ｐゴシック" pitchFamily="-107" charset="-128"/>
                <a:cs typeface="ＭＳ Ｐゴシック" pitchFamily="-107" charset="-128"/>
              </a:rPr>
              <a:t>steal a token. A user may forget a password or lose a token. Furthermore, there is a</a:t>
            </a:r>
          </a:p>
          <a:p>
            <a:r>
              <a:rPr lang="en-US" sz="1200" kern="1200" baseline="0" dirty="0">
                <a:solidFill>
                  <a:schemeClr val="tx1"/>
                </a:solidFill>
                <a:latin typeface="Arial" pitchFamily="-107" charset="0"/>
                <a:ea typeface="ＭＳ Ｐゴシック" pitchFamily="-107" charset="-128"/>
                <a:cs typeface="ＭＳ Ｐゴシック" pitchFamily="-107" charset="-128"/>
              </a:rPr>
              <a:t>significant administrative overhead for managing password and token information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on systems and securing such information on systems. With respect to biometric authenticators,</a:t>
            </a:r>
          </a:p>
          <a:p>
            <a:r>
              <a:rPr lang="en-US" sz="1200" kern="1200" baseline="0" dirty="0">
                <a:solidFill>
                  <a:schemeClr val="tx1"/>
                </a:solidFill>
                <a:latin typeface="Arial" pitchFamily="-107" charset="0"/>
                <a:ea typeface="ＭＳ Ｐゴシック" pitchFamily="-107" charset="-128"/>
                <a:cs typeface="ＭＳ Ｐゴシック" pitchFamily="-107" charset="-128"/>
              </a:rPr>
              <a:t>there are a variety of problems, including dealing with false positives</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false negatives, user acceptance, cost, and convenience. For network-based user</a:t>
            </a:r>
          </a:p>
          <a:p>
            <a:r>
              <a:rPr lang="en-US" sz="1200" kern="1200" baseline="0" dirty="0">
                <a:solidFill>
                  <a:schemeClr val="tx1"/>
                </a:solidFill>
                <a:latin typeface="Arial" pitchFamily="-107" charset="0"/>
                <a:ea typeface="ＭＳ Ｐゴシック" pitchFamily="-107" charset="-128"/>
                <a:cs typeface="ＭＳ Ｐゴシック" pitchFamily="-107" charset="-128"/>
              </a:rPr>
              <a:t>authentication, the most important methods involve cryptographic keys and something</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individual knows, such as a password.</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Table 15.5 lists the algorithm and key size requirements for PIV key types.</a:t>
            </a:r>
            <a:endParaRPr lang="en-US" dirty="0"/>
          </a:p>
        </p:txBody>
      </p:sp>
      <p:sp>
        <p:nvSpPr>
          <p:cNvPr id="4" name="Slide Number Placeholder 3"/>
          <p:cNvSpPr>
            <a:spLocks noGrp="1"/>
          </p:cNvSpPr>
          <p:nvPr>
            <p:ph type="sldNum" sz="quarter" idx="10"/>
          </p:nvPr>
        </p:nvSpPr>
        <p:spPr/>
        <p:txBody>
          <a:bodyPr/>
          <a:lstStyle/>
          <a:p>
            <a:pPr>
              <a:defRPr/>
            </a:pPr>
            <a:fld id="{3E8C8940-1829-FC47-815A-DB45B35373A6}" type="slidenum">
              <a:rPr lang="en-AU" smtClean="0"/>
              <a:pPr>
                <a:defRPr/>
              </a:pPr>
              <a:t>20</a:t>
            </a:fld>
            <a:endParaRPr lang="en-AU"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Using the electronic credentials resident on a PIV card, the card supports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following authentication mechanisms: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CHUID:  The cardholder is authenticated using the signed CHUID data</a:t>
            </a:r>
          </a:p>
          <a:p>
            <a:r>
              <a:rPr lang="en-US" sz="1200" kern="1200" baseline="0" dirty="0">
                <a:solidFill>
                  <a:schemeClr val="tx1"/>
                </a:solidFill>
                <a:latin typeface="Arial" pitchFamily="-107" charset="0"/>
                <a:ea typeface="ＭＳ Ｐゴシック" pitchFamily="-107" charset="-128"/>
                <a:cs typeface="ＭＳ Ｐゴシック" pitchFamily="-107" charset="-128"/>
              </a:rPr>
              <a:t>element on the card. The PIN is not required. This mechanism is useful in</a:t>
            </a:r>
          </a:p>
          <a:p>
            <a:r>
              <a:rPr lang="en-US" sz="1200" kern="1200" baseline="0" dirty="0">
                <a:solidFill>
                  <a:schemeClr val="tx1"/>
                </a:solidFill>
                <a:latin typeface="Arial" pitchFamily="-107" charset="0"/>
                <a:ea typeface="ＭＳ Ｐゴシック" pitchFamily="-107" charset="-128"/>
                <a:cs typeface="ＭＳ Ｐゴシック" pitchFamily="-107" charset="-128"/>
              </a:rPr>
              <a:t>environments where a low level of assurance is acceptable and rapid contactless</a:t>
            </a:r>
          </a:p>
          <a:p>
            <a:r>
              <a:rPr lang="en-US" sz="1200" kern="1200" baseline="0" dirty="0">
                <a:solidFill>
                  <a:schemeClr val="tx1"/>
                </a:solidFill>
                <a:latin typeface="Arial" pitchFamily="-107" charset="0"/>
                <a:ea typeface="ＭＳ Ｐゴシック" pitchFamily="-107" charset="-128"/>
                <a:cs typeface="ＭＳ Ｐゴシック" pitchFamily="-107" charset="-128"/>
              </a:rPr>
              <a:t>authentication is necessary.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Card Authentication Key: The PIV card is authenticated using the Card</a:t>
            </a:r>
          </a:p>
          <a:p>
            <a:r>
              <a:rPr lang="en-US" sz="1200" kern="1200" baseline="0" dirty="0">
                <a:solidFill>
                  <a:schemeClr val="tx1"/>
                </a:solidFill>
                <a:latin typeface="Arial" pitchFamily="-107" charset="0"/>
                <a:ea typeface="ＭＳ Ｐゴシック" pitchFamily="-107" charset="-128"/>
                <a:cs typeface="ＭＳ Ｐゴシック" pitchFamily="-107" charset="-128"/>
              </a:rPr>
              <a:t>Authentication Key in a challenge response protocol. The PIN is not required.</a:t>
            </a:r>
          </a:p>
          <a:p>
            <a:r>
              <a:rPr lang="en-US" sz="1200" kern="1200" baseline="0" dirty="0">
                <a:solidFill>
                  <a:schemeClr val="tx1"/>
                </a:solidFill>
                <a:latin typeface="Arial" pitchFamily="-107" charset="0"/>
                <a:ea typeface="ＭＳ Ｐゴシック" pitchFamily="-107" charset="-128"/>
                <a:cs typeface="ＭＳ Ｐゴシック" pitchFamily="-107" charset="-128"/>
              </a:rPr>
              <a:t>This mechanism allows contact (via card reader) or contactless (via radio</a:t>
            </a:r>
          </a:p>
          <a:p>
            <a:r>
              <a:rPr lang="en-US" sz="1200" kern="1200" baseline="0" dirty="0">
                <a:solidFill>
                  <a:schemeClr val="tx1"/>
                </a:solidFill>
                <a:latin typeface="Arial" pitchFamily="-107" charset="0"/>
                <a:ea typeface="ＭＳ Ｐゴシック" pitchFamily="-107" charset="-128"/>
                <a:cs typeface="ＭＳ Ｐゴシック" pitchFamily="-107" charset="-128"/>
              </a:rPr>
              <a:t>waves) authentication of the PIV card without the holder’s active participation,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provides a low level of assurance.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BIO: The cardholder is authenticated by matching his or her fingerprint</a:t>
            </a:r>
          </a:p>
          <a:p>
            <a:r>
              <a:rPr lang="en-US" sz="1200" kern="1200" baseline="0" dirty="0">
                <a:solidFill>
                  <a:schemeClr val="tx1"/>
                </a:solidFill>
                <a:latin typeface="Arial" pitchFamily="-107" charset="0"/>
                <a:ea typeface="ＭＳ Ｐゴシック" pitchFamily="-107" charset="-128"/>
                <a:cs typeface="ＭＳ Ｐゴシック" pitchFamily="-107" charset="-128"/>
              </a:rPr>
              <a:t>sample(s) to the signed biometric data element in an environment without a</a:t>
            </a:r>
          </a:p>
          <a:p>
            <a:r>
              <a:rPr lang="en-US" sz="1200" kern="1200" baseline="0" dirty="0">
                <a:solidFill>
                  <a:schemeClr val="tx1"/>
                </a:solidFill>
                <a:latin typeface="Arial" pitchFamily="-107" charset="0"/>
                <a:ea typeface="ＭＳ Ｐゴシック" pitchFamily="-107" charset="-128"/>
                <a:cs typeface="ＭＳ Ｐゴシック" pitchFamily="-107" charset="-128"/>
              </a:rPr>
              <a:t>human attendant in view. The PIN is required to activate the card. This mechanism</a:t>
            </a:r>
          </a:p>
          <a:p>
            <a:r>
              <a:rPr lang="en-US" sz="1200" kern="1200" baseline="0" dirty="0">
                <a:solidFill>
                  <a:schemeClr val="tx1"/>
                </a:solidFill>
                <a:latin typeface="Arial" pitchFamily="-107" charset="0"/>
                <a:ea typeface="ＭＳ Ｐゴシック" pitchFamily="-107" charset="-128"/>
                <a:cs typeface="ＭＳ Ｐゴシック" pitchFamily="-107" charset="-128"/>
              </a:rPr>
              <a:t>achieves a high level of assurance and requires the cardholder’s active</a:t>
            </a:r>
          </a:p>
          <a:p>
            <a:r>
              <a:rPr lang="en-US" sz="1200" kern="1200" baseline="0" dirty="0">
                <a:solidFill>
                  <a:schemeClr val="tx1"/>
                </a:solidFill>
                <a:latin typeface="Arial" pitchFamily="-107" charset="0"/>
                <a:ea typeface="ＭＳ Ｐゴシック" pitchFamily="-107" charset="-128"/>
                <a:cs typeface="ＭＳ Ｐゴシック" pitchFamily="-107" charset="-128"/>
              </a:rPr>
              <a:t>participation is submitting the PIN as well as the biometric sample.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BIO-A: The cardholder is authenticated by matching his or her fingerprint</a:t>
            </a:r>
          </a:p>
          <a:p>
            <a:r>
              <a:rPr lang="en-US" sz="1200" kern="1200" baseline="0" dirty="0">
                <a:solidFill>
                  <a:schemeClr val="tx1"/>
                </a:solidFill>
                <a:latin typeface="Arial" pitchFamily="-107" charset="0"/>
                <a:ea typeface="ＭＳ Ｐゴシック" pitchFamily="-107" charset="-128"/>
                <a:cs typeface="ＭＳ Ｐゴシック" pitchFamily="-107" charset="-128"/>
              </a:rPr>
              <a:t>sample(s) to the signed biometric data element in an environment with a</a:t>
            </a:r>
          </a:p>
          <a:p>
            <a:r>
              <a:rPr lang="en-US" sz="1200" kern="1200" baseline="0" dirty="0">
                <a:solidFill>
                  <a:schemeClr val="tx1"/>
                </a:solidFill>
                <a:latin typeface="Arial" pitchFamily="-107" charset="0"/>
                <a:ea typeface="ＭＳ Ｐゴシック" pitchFamily="-107" charset="-128"/>
                <a:cs typeface="ＭＳ Ｐゴシック" pitchFamily="-107" charset="-128"/>
              </a:rPr>
              <a:t>human attendant in view. The PIN is required to activate the card. This mechanism</a:t>
            </a:r>
          </a:p>
          <a:p>
            <a:r>
              <a:rPr lang="en-US" sz="1200" kern="1200" baseline="0" dirty="0">
                <a:solidFill>
                  <a:schemeClr val="tx1"/>
                </a:solidFill>
                <a:latin typeface="Arial" pitchFamily="-107" charset="0"/>
                <a:ea typeface="ＭＳ Ｐゴシック" pitchFamily="-107" charset="-128"/>
                <a:cs typeface="ＭＳ Ｐゴシック" pitchFamily="-107" charset="-128"/>
              </a:rPr>
              <a:t>achieves a very high level of assurance when coupled with full trust</a:t>
            </a:r>
          </a:p>
          <a:p>
            <a:r>
              <a:rPr lang="en-US" sz="1200" kern="1200" baseline="0" dirty="0">
                <a:solidFill>
                  <a:schemeClr val="tx1"/>
                </a:solidFill>
                <a:latin typeface="Arial" pitchFamily="-107" charset="0"/>
                <a:ea typeface="ＭＳ Ｐゴシック" pitchFamily="-107" charset="-128"/>
                <a:cs typeface="ＭＳ Ｐゴシック" pitchFamily="-107" charset="-128"/>
              </a:rPr>
              <a:t>validation of the biometric template retrieved from the card, and requires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cardholder’s active participation is submitting the PIN as well as the biometric</a:t>
            </a:r>
          </a:p>
          <a:p>
            <a:r>
              <a:rPr lang="en-US" sz="1200" kern="1200" baseline="0" dirty="0">
                <a:solidFill>
                  <a:schemeClr val="tx1"/>
                </a:solidFill>
                <a:latin typeface="Arial" pitchFamily="-107" charset="0"/>
                <a:ea typeface="ＭＳ Ｐゴシック" pitchFamily="-107" charset="-128"/>
                <a:cs typeface="ＭＳ Ｐゴシック" pitchFamily="-107" charset="-128"/>
              </a:rPr>
              <a:t>sample.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PKI: The cardholder is authenticated by demonstrating control of the PIV</a:t>
            </a:r>
          </a:p>
          <a:p>
            <a:r>
              <a:rPr lang="en-US" sz="1200" kern="1200" baseline="0" dirty="0">
                <a:solidFill>
                  <a:schemeClr val="tx1"/>
                </a:solidFill>
                <a:latin typeface="Arial" pitchFamily="-107" charset="0"/>
                <a:ea typeface="ＭＳ Ｐゴシック" pitchFamily="-107" charset="-128"/>
                <a:cs typeface="ＭＳ Ｐゴシック" pitchFamily="-107" charset="-128"/>
              </a:rPr>
              <a:t>authentication private key in a challenge response protocol that can be validated</a:t>
            </a:r>
          </a:p>
          <a:p>
            <a:r>
              <a:rPr lang="en-US" sz="1200" kern="1200" baseline="0" dirty="0">
                <a:solidFill>
                  <a:schemeClr val="tx1"/>
                </a:solidFill>
                <a:latin typeface="Arial" pitchFamily="-107" charset="0"/>
                <a:ea typeface="ＭＳ Ｐゴシック" pitchFamily="-107" charset="-128"/>
                <a:cs typeface="ＭＳ Ｐゴシック" pitchFamily="-107" charset="-128"/>
              </a:rPr>
              <a:t>using the PIV authentication certificate. The PIN is required to activate</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card. This mechanism achieves a very high level of identity assurance and</a:t>
            </a:r>
          </a:p>
          <a:p>
            <a:r>
              <a:rPr lang="en-US" sz="1200" kern="1200" baseline="0" dirty="0">
                <a:solidFill>
                  <a:schemeClr val="tx1"/>
                </a:solidFill>
                <a:latin typeface="Arial" pitchFamily="-107" charset="0"/>
                <a:ea typeface="ＭＳ Ｐゴシック" pitchFamily="-107" charset="-128"/>
                <a:cs typeface="ＭＳ Ｐゴシック" pitchFamily="-107" charset="-128"/>
              </a:rPr>
              <a:t>requires the cardholder’s knowledge of the PIN.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In each of the above use cases, except the symmetric Card Authentication Key</a:t>
            </a:r>
          </a:p>
          <a:p>
            <a:r>
              <a:rPr lang="en-US" sz="1200" kern="1200" baseline="0" dirty="0">
                <a:solidFill>
                  <a:schemeClr val="tx1"/>
                </a:solidFill>
                <a:latin typeface="Arial" pitchFamily="-107" charset="0"/>
                <a:ea typeface="ＭＳ Ｐゴシック" pitchFamily="-107" charset="-128"/>
                <a:cs typeface="ＭＳ Ｐゴシック" pitchFamily="-107" charset="-128"/>
              </a:rPr>
              <a:t>use case, the source and the integrity of the corresponding PIV credential are validated</a:t>
            </a:r>
          </a:p>
          <a:p>
            <a:r>
              <a:rPr lang="en-US" sz="1200" kern="1200" baseline="0" dirty="0">
                <a:solidFill>
                  <a:schemeClr val="tx1"/>
                </a:solidFill>
                <a:latin typeface="Arial" pitchFamily="-107" charset="0"/>
                <a:ea typeface="ＭＳ Ｐゴシック" pitchFamily="-107" charset="-128"/>
                <a:cs typeface="ＭＳ Ｐゴシック" pitchFamily="-107" charset="-128"/>
              </a:rPr>
              <a:t>by verifying the digital signature on the credential, with the signature being</a:t>
            </a:r>
          </a:p>
          <a:p>
            <a:r>
              <a:rPr lang="en-US" sz="1200" kern="1200" baseline="0" dirty="0">
                <a:solidFill>
                  <a:schemeClr val="tx1"/>
                </a:solidFill>
                <a:latin typeface="Arial" pitchFamily="-107" charset="0"/>
                <a:ea typeface="ＭＳ Ｐゴシック" pitchFamily="-107" charset="-128"/>
                <a:cs typeface="ＭＳ Ｐゴシック" pitchFamily="-107" charset="-128"/>
              </a:rPr>
              <a:t>provided by a trusted entity.</a:t>
            </a:r>
            <a:endParaRPr lang="en-US" dirty="0"/>
          </a:p>
        </p:txBody>
      </p:sp>
      <p:sp>
        <p:nvSpPr>
          <p:cNvPr id="4" name="Slide Number Placeholder 3"/>
          <p:cNvSpPr>
            <a:spLocks noGrp="1"/>
          </p:cNvSpPr>
          <p:nvPr>
            <p:ph type="sldNum" sz="quarter" idx="10"/>
          </p:nvPr>
        </p:nvSpPr>
        <p:spPr/>
        <p:txBody>
          <a:bodyPr/>
          <a:lstStyle/>
          <a:p>
            <a:pPr>
              <a:defRPr/>
            </a:pPr>
            <a:fld id="{3E8C8940-1829-FC47-815A-DB45B35373A6}" type="slidenum">
              <a:rPr lang="en-AU" smtClean="0"/>
              <a:pPr>
                <a:defRPr/>
              </a:pPr>
              <a:t>21</a:t>
            </a:fld>
            <a:endParaRPr lang="en-AU"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 variety of protocols can be constructed for each of these authentication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types. SP-800-78-3 gives examples for each type. Figure 15.8 illustrates an authentication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scenario that includes the use of the PIV Authentication Key. This scenario</a:t>
            </a:r>
          </a:p>
          <a:p>
            <a:r>
              <a:rPr lang="en-US" sz="1200" kern="1200" baseline="0" dirty="0">
                <a:solidFill>
                  <a:schemeClr val="tx1"/>
                </a:solidFill>
                <a:latin typeface="Arial" pitchFamily="-107" charset="0"/>
                <a:ea typeface="ＭＳ Ｐゴシック" pitchFamily="-107" charset="-128"/>
                <a:cs typeface="ＭＳ Ｐゴシック" pitchFamily="-107" charset="-128"/>
              </a:rPr>
              <a:t>provides a high level of assurance. This scenario would be appropriate for authentication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of a user who possesses a PIV card and seeks access to a computer resource.</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computer, designated local system  in the figure, includes PIV application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software</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communicates to the card via an application program interface that</a:t>
            </a:r>
          </a:p>
          <a:p>
            <a:r>
              <a:rPr lang="en-US" sz="1200" kern="1200" baseline="0" dirty="0">
                <a:solidFill>
                  <a:schemeClr val="tx1"/>
                </a:solidFill>
                <a:latin typeface="Arial" pitchFamily="-107" charset="0"/>
                <a:ea typeface="ＭＳ Ｐゴシック" pitchFamily="-107" charset="-128"/>
                <a:cs typeface="ＭＳ Ｐゴシック" pitchFamily="-107" charset="-128"/>
              </a:rPr>
              <a:t>enables the use of relatively high-level procedure calls. These high-level commands</a:t>
            </a:r>
          </a:p>
          <a:p>
            <a:r>
              <a:rPr lang="en-US" sz="1200" kern="1200" baseline="0" dirty="0">
                <a:solidFill>
                  <a:schemeClr val="tx1"/>
                </a:solidFill>
                <a:latin typeface="Arial" pitchFamily="-107" charset="0"/>
                <a:ea typeface="ＭＳ Ｐゴシック" pitchFamily="-107" charset="-128"/>
                <a:cs typeface="ＭＳ Ｐゴシック" pitchFamily="-107" charset="-128"/>
              </a:rPr>
              <a:t>are converted into PIV commands that are issued to the card through a physical</a:t>
            </a:r>
          </a:p>
          <a:p>
            <a:r>
              <a:rPr lang="en-US" sz="1200" kern="1200" baseline="0" dirty="0">
                <a:solidFill>
                  <a:schemeClr val="tx1"/>
                </a:solidFill>
                <a:latin typeface="Arial" pitchFamily="-107" charset="0"/>
                <a:ea typeface="ＭＳ Ｐゴシック" pitchFamily="-107" charset="-128"/>
                <a:cs typeface="ＭＳ Ｐゴシック" pitchFamily="-107" charset="-128"/>
              </a:rPr>
              <a:t>interface via a card reader or via a wireless interface. In either case, SP-800-73 refers</a:t>
            </a:r>
          </a:p>
          <a:p>
            <a:r>
              <a:rPr lang="en-US" sz="1200" kern="1200" baseline="0" dirty="0">
                <a:solidFill>
                  <a:schemeClr val="tx1"/>
                </a:solidFill>
                <a:latin typeface="Arial" pitchFamily="-107" charset="0"/>
                <a:ea typeface="ＭＳ Ｐゴシック" pitchFamily="-107" charset="-128"/>
                <a:cs typeface="ＭＳ Ｐゴシック" pitchFamily="-107" charset="-128"/>
              </a:rPr>
              <a:t>to the card command interface as the PIV card edge.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The scenario of Figure 15.8 accomplishes three types of authentication.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combination of possession of the card and knowledge of the PIN service authenticates</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cardholder. The PIV Authentication Key certificate validates the card’s</a:t>
            </a:r>
          </a:p>
          <a:p>
            <a:r>
              <a:rPr lang="en-US" sz="1200" kern="1200" baseline="0" dirty="0">
                <a:solidFill>
                  <a:schemeClr val="tx1"/>
                </a:solidFill>
                <a:latin typeface="Arial" pitchFamily="-107" charset="0"/>
                <a:ea typeface="ＭＳ Ｐゴシック" pitchFamily="-107" charset="-128"/>
                <a:cs typeface="ＭＳ Ｐゴシック" pitchFamily="-107" charset="-128"/>
              </a:rPr>
              <a:t>credentials. The challenge-response protocol authenticates the card.</a:t>
            </a:r>
            <a:endParaRPr lang="en-US" dirty="0"/>
          </a:p>
        </p:txBody>
      </p:sp>
      <p:sp>
        <p:nvSpPr>
          <p:cNvPr id="4" name="Slide Number Placeholder 3"/>
          <p:cNvSpPr>
            <a:spLocks noGrp="1"/>
          </p:cNvSpPr>
          <p:nvPr>
            <p:ph type="sldNum" sz="quarter" idx="10"/>
          </p:nvPr>
        </p:nvSpPr>
        <p:spPr/>
        <p:txBody>
          <a:bodyPr/>
          <a:lstStyle/>
          <a:p>
            <a:pPr>
              <a:defRPr/>
            </a:pPr>
            <a:fld id="{3E8C8940-1829-FC47-815A-DB45B35373A6}" type="slidenum">
              <a:rPr lang="en-AU" smtClean="0"/>
              <a:pPr>
                <a:defRPr/>
              </a:pPr>
              <a:t>22</a:t>
            </a:fld>
            <a:endParaRPr lang="en-AU"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23</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15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BB19D235-5731-6642-ABA4-DE8B4FCC0827}" type="slidenum">
              <a:rPr lang="en-AU">
                <a:latin typeface="Arial" pitchFamily="-84" charset="0"/>
              </a:rPr>
              <a:pPr/>
              <a:t>3</a:t>
            </a:fld>
            <a:endParaRPr lang="en-AU" dirty="0">
              <a:latin typeface="Arial" pitchFamily="-84" charset="0"/>
            </a:endParaRPr>
          </a:p>
        </p:txBody>
      </p:sp>
      <p:sp>
        <p:nvSpPr>
          <p:cNvPr id="23555" name="Rectangle 1026"/>
          <p:cNvSpPr>
            <a:spLocks noGrp="1" noRot="1" noChangeAspect="1" noChangeArrowheads="1" noTextEdit="1"/>
          </p:cNvSpPr>
          <p:nvPr>
            <p:ph type="sldImg"/>
          </p:nvPr>
        </p:nvSpPr>
        <p:spPr>
          <a:ln/>
        </p:spPr>
      </p:sp>
      <p:sp>
        <p:nvSpPr>
          <p:cNvPr id="23556" name="Rectangle 1027"/>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An important application area is that of mutual authentication protocols. Such</a:t>
            </a:r>
          </a:p>
          <a:p>
            <a:r>
              <a:rPr lang="en-US" sz="1200" kern="1200" baseline="0" dirty="0">
                <a:solidFill>
                  <a:schemeClr val="tx1"/>
                </a:solidFill>
                <a:latin typeface="Arial" pitchFamily="-107" charset="0"/>
                <a:ea typeface="ＭＳ Ｐゴシック" pitchFamily="-107" charset="-128"/>
                <a:cs typeface="ＭＳ Ｐゴシック" pitchFamily="-107" charset="-128"/>
              </a:rPr>
              <a:t>protocols enable communicating parties to satisfy themselves mutually about each</a:t>
            </a:r>
          </a:p>
          <a:p>
            <a:r>
              <a:rPr lang="en-US" sz="1200" kern="1200" baseline="0" dirty="0">
                <a:solidFill>
                  <a:schemeClr val="tx1"/>
                </a:solidFill>
                <a:latin typeface="Arial" pitchFamily="-107" charset="0"/>
                <a:ea typeface="ＭＳ Ｐゴシック" pitchFamily="-107" charset="-128"/>
                <a:cs typeface="ＭＳ Ｐゴシック" pitchFamily="-107" charset="-128"/>
              </a:rPr>
              <a:t>other’s identity and to exchange session keys. This topic was examined in Chapter 14.</a:t>
            </a:r>
          </a:p>
          <a:p>
            <a:r>
              <a:rPr lang="en-US" sz="1200" kern="1200" baseline="0" dirty="0">
                <a:solidFill>
                  <a:schemeClr val="tx1"/>
                </a:solidFill>
                <a:latin typeface="Arial" pitchFamily="-107" charset="0"/>
                <a:ea typeface="ＭＳ Ｐゴシック" pitchFamily="-107" charset="-128"/>
                <a:cs typeface="ＭＳ Ｐゴシック" pitchFamily="-107" charset="-128"/>
              </a:rPr>
              <a:t>There, the focus was key distribution. We return to this topic here to consider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wider implications of authentication.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Central to the problem of authenticated key exchange are two issues: confidentiality</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timeliness. To prevent masquerade and to prevent compromise of session</a:t>
            </a:r>
          </a:p>
          <a:p>
            <a:r>
              <a:rPr lang="en-US" sz="1200" kern="1200" baseline="0" dirty="0">
                <a:solidFill>
                  <a:schemeClr val="tx1"/>
                </a:solidFill>
                <a:latin typeface="Arial" pitchFamily="-107" charset="0"/>
                <a:ea typeface="ＭＳ Ｐゴシック" pitchFamily="-107" charset="-128"/>
                <a:cs typeface="ＭＳ Ｐゴシック" pitchFamily="-107" charset="-128"/>
              </a:rPr>
              <a:t>keys, essential identification and session-key information must be communicated in encrypted</a:t>
            </a:r>
          </a:p>
          <a:p>
            <a:r>
              <a:rPr lang="en-US" sz="1200" kern="1200" baseline="0" dirty="0">
                <a:solidFill>
                  <a:schemeClr val="tx1"/>
                </a:solidFill>
                <a:latin typeface="Arial" pitchFamily="-107" charset="0"/>
                <a:ea typeface="ＭＳ Ｐゴシック" pitchFamily="-107" charset="-128"/>
                <a:cs typeface="ＭＳ Ｐゴシック" pitchFamily="-107" charset="-128"/>
              </a:rPr>
              <a:t>form. This requires the prior existence of secret or public keys that can be used</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this purpose. The second issue, timeliness, is important because of the threat of message</a:t>
            </a:r>
          </a:p>
          <a:p>
            <a:r>
              <a:rPr lang="en-US" sz="1200" kern="1200" baseline="0" dirty="0">
                <a:solidFill>
                  <a:schemeClr val="tx1"/>
                </a:solidFill>
                <a:latin typeface="Arial" pitchFamily="-107" charset="0"/>
                <a:ea typeface="ＭＳ Ｐゴシック" pitchFamily="-107" charset="-128"/>
                <a:cs typeface="ＭＳ Ｐゴシック" pitchFamily="-107" charset="-128"/>
              </a:rPr>
              <a:t>replays. Such replays, at worst, could allow an opponent to compromise a session</a:t>
            </a:r>
          </a:p>
          <a:p>
            <a:r>
              <a:rPr lang="en-US" sz="1200" kern="1200" baseline="0" dirty="0">
                <a:solidFill>
                  <a:schemeClr val="tx1"/>
                </a:solidFill>
                <a:latin typeface="Arial" pitchFamily="-107" charset="0"/>
                <a:ea typeface="ＭＳ Ｐゴシック" pitchFamily="-107" charset="-128"/>
                <a:cs typeface="ＭＳ Ｐゴシック" pitchFamily="-107" charset="-128"/>
              </a:rPr>
              <a:t>key or successfully impersonate another party. At minimum, a successful replay can</a:t>
            </a:r>
          </a:p>
          <a:p>
            <a:r>
              <a:rPr lang="en-US" sz="1200" kern="1200" baseline="0" dirty="0">
                <a:solidFill>
                  <a:schemeClr val="tx1"/>
                </a:solidFill>
                <a:latin typeface="Arial" pitchFamily="-107" charset="0"/>
                <a:ea typeface="ＭＳ Ｐゴシック" pitchFamily="-107" charset="-128"/>
                <a:cs typeface="ＭＳ Ｐゴシック" pitchFamily="-107" charset="-128"/>
              </a:rPr>
              <a:t>disrupt operations by presenting parties with messages that appear genuine but are not.</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6CBF610D-EE93-2E4D-8C88-748A3830A40D}" type="slidenum">
              <a:rPr lang="en-AU">
                <a:latin typeface="Arial" pitchFamily="-84" charset="0"/>
              </a:rPr>
              <a:pPr/>
              <a:t>4</a:t>
            </a:fld>
            <a:endParaRPr lang="en-AU" dirty="0">
              <a:latin typeface="Arial" pitchFamily="-8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sz="1200" b="0" kern="1200" baseline="0" dirty="0">
                <a:solidFill>
                  <a:schemeClr val="tx1"/>
                </a:solidFill>
                <a:latin typeface="Arial" pitchFamily="-107" charset="0"/>
                <a:ea typeface="ＭＳ Ｐゴシック" pitchFamily="-107" charset="-128"/>
                <a:cs typeface="ＭＳ Ｐゴシック" pitchFamily="-107" charset="-128"/>
              </a:rPr>
              <a:t>[GONG93] lists the following examples of replay attacks:</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1. The simplest replay attack is one in which the opponent simply copies a</a:t>
            </a:r>
          </a:p>
          <a:p>
            <a:r>
              <a:rPr lang="en-US" sz="1200" b="0" kern="1200" baseline="0" dirty="0">
                <a:solidFill>
                  <a:schemeClr val="tx1"/>
                </a:solidFill>
                <a:latin typeface="Arial" pitchFamily="-107" charset="0"/>
                <a:ea typeface="ＭＳ Ｐゴシック" pitchFamily="-107" charset="-128"/>
                <a:cs typeface="ＭＳ Ｐゴシック" pitchFamily="-107" charset="-128"/>
              </a:rPr>
              <a:t>message and replays it later.</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2. An opponent can replay a timestamped message within the valid time</a:t>
            </a:r>
          </a:p>
          <a:p>
            <a:r>
              <a:rPr lang="en-US" sz="1200" b="0" kern="1200" baseline="0" dirty="0">
                <a:solidFill>
                  <a:schemeClr val="tx1"/>
                </a:solidFill>
                <a:latin typeface="Arial" pitchFamily="-107" charset="0"/>
                <a:ea typeface="ＭＳ Ｐゴシック" pitchFamily="-107" charset="-128"/>
                <a:cs typeface="ＭＳ Ｐゴシック" pitchFamily="-107" charset="-128"/>
              </a:rPr>
              <a:t>window. If both the original and the replay arrive within then time window,</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this incident can be logged.</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3. As with example (2), an opponent can replay a timestamped message within</a:t>
            </a:r>
          </a:p>
          <a:p>
            <a:r>
              <a:rPr lang="en-US" sz="1200" b="0" kern="1200" baseline="0" dirty="0">
                <a:solidFill>
                  <a:schemeClr val="tx1"/>
                </a:solidFill>
                <a:latin typeface="Arial" pitchFamily="-107" charset="0"/>
                <a:ea typeface="ＭＳ Ｐゴシック" pitchFamily="-107" charset="-128"/>
                <a:cs typeface="ＭＳ Ｐゴシック" pitchFamily="-107" charset="-128"/>
              </a:rPr>
              <a:t>the valid time window, but in addition, the opponent suppresses the original</a:t>
            </a:r>
          </a:p>
          <a:p>
            <a:r>
              <a:rPr lang="en-US" sz="1200" b="0" kern="1200" baseline="0" dirty="0">
                <a:solidFill>
                  <a:schemeClr val="tx1"/>
                </a:solidFill>
                <a:latin typeface="Arial" pitchFamily="-107" charset="0"/>
                <a:ea typeface="ＭＳ Ｐゴシック" pitchFamily="-107" charset="-128"/>
                <a:cs typeface="ＭＳ Ｐゴシック" pitchFamily="-107" charset="-128"/>
              </a:rPr>
              <a:t>message. Thus, the repetition cannot be detected.</a:t>
            </a:r>
          </a:p>
          <a:p>
            <a:endParaRPr lang="en-US" sz="1200" b="0" kern="1200" baseline="0" dirty="0">
              <a:solidFill>
                <a:schemeClr val="tx1"/>
              </a:solidFill>
              <a:latin typeface="Arial" pitchFamily="-107" charset="0"/>
              <a:ea typeface="ＭＳ Ｐゴシック" pitchFamily="-107" charset="-128"/>
              <a:cs typeface="ＭＳ Ｐゴシック" pitchFamily="-107" charset="-128"/>
            </a:endParaRPr>
          </a:p>
          <a:p>
            <a:r>
              <a:rPr lang="en-US" sz="1200" b="0" kern="1200" baseline="0" dirty="0">
                <a:solidFill>
                  <a:schemeClr val="tx1"/>
                </a:solidFill>
                <a:latin typeface="Arial" pitchFamily="-107" charset="0"/>
                <a:ea typeface="ＭＳ Ｐゴシック" pitchFamily="-107" charset="-128"/>
                <a:cs typeface="ＭＳ Ｐゴシック" pitchFamily="-107" charset="-128"/>
              </a:rPr>
              <a:t>4. Another attack involves a backward replay without modification. This is a</a:t>
            </a:r>
          </a:p>
          <a:p>
            <a:r>
              <a:rPr lang="en-US" sz="1200" b="0" kern="1200" baseline="0" dirty="0">
                <a:solidFill>
                  <a:schemeClr val="tx1"/>
                </a:solidFill>
                <a:latin typeface="Arial" pitchFamily="-107" charset="0"/>
                <a:ea typeface="ＭＳ Ｐゴシック" pitchFamily="-107" charset="-128"/>
                <a:cs typeface="ＭＳ Ｐゴシック" pitchFamily="-107" charset="-128"/>
              </a:rPr>
              <a:t>replay back to the message sender. This attack is possible if symmetric encryption</a:t>
            </a:r>
          </a:p>
          <a:p>
            <a:r>
              <a:rPr lang="en-US" sz="1200" b="0" kern="1200" baseline="0" dirty="0">
                <a:solidFill>
                  <a:schemeClr val="tx1"/>
                </a:solidFill>
                <a:latin typeface="Arial" pitchFamily="-107" charset="0"/>
                <a:ea typeface="ＭＳ Ｐゴシック" pitchFamily="-107" charset="-128"/>
                <a:cs typeface="ＭＳ Ｐゴシック" pitchFamily="-107" charset="-128"/>
              </a:rPr>
              <a:t>is used and the sender cannot easily recognize the difference between</a:t>
            </a:r>
          </a:p>
          <a:p>
            <a:r>
              <a:rPr lang="en-US" sz="1200" b="0" kern="1200" baseline="0" dirty="0">
                <a:solidFill>
                  <a:schemeClr val="tx1"/>
                </a:solidFill>
                <a:latin typeface="Arial" pitchFamily="-107" charset="0"/>
                <a:ea typeface="ＭＳ Ｐゴシック" pitchFamily="-107" charset="-128"/>
                <a:cs typeface="ＭＳ Ｐゴシック" pitchFamily="-107" charset="-128"/>
              </a:rPr>
              <a:t>messages sent and messages received on the basis of content.</a:t>
            </a:r>
            <a:endParaRPr lang="en-US" b="0" dirty="0">
              <a:latin typeface="Arial" pitchFamily="-84" charset="0"/>
              <a:ea typeface="Arial" pitchFamily="-84" charset="0"/>
              <a:cs typeface="Arial" pitchFamily="-8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1D7494D5-E9FF-9141-B730-D2465E141FCB}" type="slidenum">
              <a:rPr lang="en-AU">
                <a:latin typeface="Arial" pitchFamily="-84" charset="0"/>
              </a:rPr>
              <a:pPr/>
              <a:t>5</a:t>
            </a:fld>
            <a:endParaRPr lang="en-AU" dirty="0">
              <a:latin typeface="Arial" pitchFamily="-8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One approach to coping with replay attacks is to attach a sequence number to</a:t>
            </a:r>
          </a:p>
          <a:p>
            <a:r>
              <a:rPr lang="en-US" sz="1200" kern="1200" baseline="0" dirty="0">
                <a:solidFill>
                  <a:schemeClr val="tx1"/>
                </a:solidFill>
                <a:latin typeface="Arial" pitchFamily="-107" charset="0"/>
                <a:ea typeface="ＭＳ Ｐゴシック" pitchFamily="-107" charset="-128"/>
                <a:cs typeface="ＭＳ Ｐゴシック" pitchFamily="-107" charset="-128"/>
              </a:rPr>
              <a:t>each message used in an authentication exchange. A new message is accepted only if</a:t>
            </a:r>
          </a:p>
          <a:p>
            <a:r>
              <a:rPr lang="en-US" sz="1200" kern="1200" baseline="0" dirty="0">
                <a:solidFill>
                  <a:schemeClr val="tx1"/>
                </a:solidFill>
                <a:latin typeface="Arial" pitchFamily="-107" charset="0"/>
                <a:ea typeface="ＭＳ Ｐゴシック" pitchFamily="-107" charset="-128"/>
                <a:cs typeface="ＭＳ Ｐゴシック" pitchFamily="-107" charset="-128"/>
              </a:rPr>
              <a:t>its sequence number is in the proper order. The difficulty with this approach is that</a:t>
            </a:r>
          </a:p>
          <a:p>
            <a:r>
              <a:rPr lang="en-US" sz="1200" kern="1200" baseline="0" dirty="0">
                <a:solidFill>
                  <a:schemeClr val="tx1"/>
                </a:solidFill>
                <a:latin typeface="Arial" pitchFamily="-107" charset="0"/>
                <a:ea typeface="ＭＳ Ｐゴシック" pitchFamily="-107" charset="-128"/>
                <a:cs typeface="ＭＳ Ｐゴシック" pitchFamily="-107" charset="-128"/>
              </a:rPr>
              <a:t>it requires each party to keep track of the last sequence number for each claimant it</a:t>
            </a:r>
          </a:p>
          <a:p>
            <a:r>
              <a:rPr lang="en-US" sz="1200" kern="1200" baseline="0" dirty="0">
                <a:solidFill>
                  <a:schemeClr val="tx1"/>
                </a:solidFill>
                <a:latin typeface="Arial" pitchFamily="-107" charset="0"/>
                <a:ea typeface="ＭＳ Ｐゴシック" pitchFamily="-107" charset="-128"/>
                <a:cs typeface="ＭＳ Ｐゴシック" pitchFamily="-107" charset="-128"/>
              </a:rPr>
              <a:t>has dealt with. Because of this overhead, sequence numbers are generally not used</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authentication and key exchange. Instead, one of the following two general approaches</a:t>
            </a:r>
          </a:p>
          <a:p>
            <a:r>
              <a:rPr lang="en-US" sz="1200" kern="1200" baseline="0" dirty="0">
                <a:solidFill>
                  <a:schemeClr val="tx1"/>
                </a:solidFill>
                <a:latin typeface="Arial" pitchFamily="-107" charset="0"/>
                <a:ea typeface="ＭＳ Ｐゴシック" pitchFamily="-107" charset="-128"/>
                <a:cs typeface="ＭＳ Ｐゴシック" pitchFamily="-107" charset="-128"/>
              </a:rPr>
              <a:t>is used: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Timestamps:  Party A accepts a message as fresh only if the message contains a</a:t>
            </a:r>
          </a:p>
          <a:p>
            <a:r>
              <a:rPr lang="en-US" sz="1200" kern="1200" baseline="0" dirty="0">
                <a:solidFill>
                  <a:schemeClr val="tx1"/>
                </a:solidFill>
                <a:latin typeface="Arial" pitchFamily="-107" charset="0"/>
                <a:ea typeface="ＭＳ Ｐゴシック" pitchFamily="-107" charset="-128"/>
                <a:cs typeface="ＭＳ Ｐゴシック" pitchFamily="-107" charset="-128"/>
              </a:rPr>
              <a:t>timestamp  that, in A’s judgment, is close enough to A’s knowledge of current</a:t>
            </a:r>
          </a:p>
          <a:p>
            <a:r>
              <a:rPr lang="en-US" sz="1200" kern="1200" baseline="0" dirty="0">
                <a:solidFill>
                  <a:schemeClr val="tx1"/>
                </a:solidFill>
                <a:latin typeface="Arial" pitchFamily="-107" charset="0"/>
                <a:ea typeface="ＭＳ Ｐゴシック" pitchFamily="-107" charset="-128"/>
                <a:cs typeface="ＭＳ Ｐゴシック" pitchFamily="-107" charset="-128"/>
              </a:rPr>
              <a:t>time. This approach requires that clocks among the various participants be</a:t>
            </a:r>
          </a:p>
          <a:p>
            <a:r>
              <a:rPr lang="en-US" sz="1200" kern="1200" baseline="0" dirty="0">
                <a:solidFill>
                  <a:schemeClr val="tx1"/>
                </a:solidFill>
                <a:latin typeface="Arial" pitchFamily="-107" charset="0"/>
                <a:ea typeface="ＭＳ Ｐゴシック" pitchFamily="-107" charset="-128"/>
                <a:cs typeface="ＭＳ Ｐゴシック" pitchFamily="-107" charset="-128"/>
              </a:rPr>
              <a:t>synchronized.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Challenge/response:  Party A, expecting a fresh message from B, first sends</a:t>
            </a:r>
          </a:p>
          <a:p>
            <a:r>
              <a:rPr lang="en-US" sz="1200" kern="1200" baseline="0" dirty="0">
                <a:solidFill>
                  <a:schemeClr val="tx1"/>
                </a:solidFill>
                <a:latin typeface="Arial" pitchFamily="-107" charset="0"/>
                <a:ea typeface="ＭＳ Ｐゴシック" pitchFamily="-107" charset="-128"/>
                <a:cs typeface="ＭＳ Ｐゴシック" pitchFamily="-107" charset="-128"/>
              </a:rPr>
              <a:t>B a nonce  (challenge) and requires that the subsequent message (response)</a:t>
            </a:r>
          </a:p>
          <a:p>
            <a:r>
              <a:rPr lang="en-US" sz="1200" kern="1200" baseline="0" dirty="0">
                <a:solidFill>
                  <a:schemeClr val="tx1"/>
                </a:solidFill>
                <a:latin typeface="Arial" pitchFamily="-107" charset="0"/>
                <a:ea typeface="ＭＳ Ｐゴシック" pitchFamily="-107" charset="-128"/>
                <a:cs typeface="ＭＳ Ｐゴシック" pitchFamily="-107" charset="-128"/>
              </a:rPr>
              <a:t>received from B contain the correct nonce value.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It can be argued (e.g., [LAM92a]) that the timestamp approach should not be</a:t>
            </a:r>
          </a:p>
          <a:p>
            <a:r>
              <a:rPr lang="en-US" sz="1200" kern="1200" baseline="0" dirty="0">
                <a:solidFill>
                  <a:schemeClr val="tx1"/>
                </a:solidFill>
                <a:latin typeface="Arial" pitchFamily="-107" charset="0"/>
                <a:ea typeface="ＭＳ Ｐゴシック" pitchFamily="-107" charset="-128"/>
                <a:cs typeface="ＭＳ Ｐゴシック" pitchFamily="-107" charset="-128"/>
              </a:rPr>
              <a:t>used for connection-oriented applications because of the inherent difficulties with this</a:t>
            </a:r>
          </a:p>
          <a:p>
            <a:r>
              <a:rPr lang="en-US" sz="1200" kern="1200" baseline="0" dirty="0">
                <a:solidFill>
                  <a:schemeClr val="tx1"/>
                </a:solidFill>
                <a:latin typeface="Arial" pitchFamily="-107" charset="0"/>
                <a:ea typeface="ＭＳ Ｐゴシック" pitchFamily="-107" charset="-128"/>
                <a:cs typeface="ＭＳ Ｐゴシック" pitchFamily="-107" charset="-128"/>
              </a:rPr>
              <a:t> technique. First, some sort of protocol is needed to maintain synchronization among</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various processor clocks. This protocol must be both fault tolerant, to cope with</a:t>
            </a:r>
          </a:p>
          <a:p>
            <a:r>
              <a:rPr lang="en-US" sz="1200" kern="1200" baseline="0" dirty="0">
                <a:solidFill>
                  <a:schemeClr val="tx1"/>
                </a:solidFill>
                <a:latin typeface="Arial" pitchFamily="-107" charset="0"/>
                <a:ea typeface="ＭＳ Ｐゴシック" pitchFamily="-107" charset="-128"/>
                <a:cs typeface="ＭＳ Ｐゴシック" pitchFamily="-107" charset="-128"/>
              </a:rPr>
              <a:t>network errors, and secure, to cope with hostile attacks. Second, the opportunity for</a:t>
            </a:r>
          </a:p>
          <a:p>
            <a:r>
              <a:rPr lang="en-US" sz="1200" kern="1200" baseline="0" dirty="0">
                <a:solidFill>
                  <a:schemeClr val="tx1"/>
                </a:solidFill>
                <a:latin typeface="Arial" pitchFamily="-107" charset="0"/>
                <a:ea typeface="ＭＳ Ｐゴシック" pitchFamily="-107" charset="-128"/>
                <a:cs typeface="ＭＳ Ｐゴシック" pitchFamily="-107" charset="-128"/>
              </a:rPr>
              <a:t>a successful attack will arise if there is a temporary loss of synchronization resulting</a:t>
            </a:r>
          </a:p>
          <a:p>
            <a:r>
              <a:rPr lang="en-US" sz="1200" kern="1200" baseline="0" dirty="0">
                <a:solidFill>
                  <a:schemeClr val="tx1"/>
                </a:solidFill>
                <a:latin typeface="Arial" pitchFamily="-107" charset="0"/>
                <a:ea typeface="ＭＳ Ｐゴシック" pitchFamily="-107" charset="-128"/>
                <a:cs typeface="ＭＳ Ｐゴシック" pitchFamily="-107" charset="-128"/>
              </a:rPr>
              <a:t>from a fault in the clock mechanism of one of the parties. Finally, because of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variable and unpredictable nature of network delays, distributed clocks cannot be</a:t>
            </a:r>
          </a:p>
          <a:p>
            <a:r>
              <a:rPr lang="en-US" sz="1200" kern="1200" baseline="0" dirty="0">
                <a:solidFill>
                  <a:schemeClr val="tx1"/>
                </a:solidFill>
                <a:latin typeface="Arial" pitchFamily="-107" charset="0"/>
                <a:ea typeface="ＭＳ Ｐゴシック" pitchFamily="-107" charset="-128"/>
                <a:cs typeface="ＭＳ Ｐゴシック" pitchFamily="-107" charset="-128"/>
              </a:rPr>
              <a:t>expected to maintain precise synchronization. Therefore, any timestamp-based procedure</a:t>
            </a:r>
          </a:p>
          <a:p>
            <a:r>
              <a:rPr lang="en-US" sz="1200" kern="1200" baseline="0" dirty="0">
                <a:solidFill>
                  <a:schemeClr val="tx1"/>
                </a:solidFill>
                <a:latin typeface="Arial" pitchFamily="-107" charset="0"/>
                <a:ea typeface="ＭＳ Ｐゴシック" pitchFamily="-107" charset="-128"/>
                <a:cs typeface="ＭＳ Ｐゴシック" pitchFamily="-107" charset="-128"/>
              </a:rPr>
              <a:t>must allow for a window of time sufficiently large to accommodate network</a:t>
            </a:r>
          </a:p>
          <a:p>
            <a:r>
              <a:rPr lang="en-US" sz="1200" kern="1200" baseline="0" dirty="0">
                <a:solidFill>
                  <a:schemeClr val="tx1"/>
                </a:solidFill>
                <a:latin typeface="Arial" pitchFamily="-107" charset="0"/>
                <a:ea typeface="ＭＳ Ｐゴシック" pitchFamily="-107" charset="-128"/>
                <a:cs typeface="ＭＳ Ｐゴシック" pitchFamily="-107" charset="-128"/>
              </a:rPr>
              <a:t>delays yet sufficiently small to minimize the opportunity for attack.</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On the other hand, the challenge-response approach is unsuitable for a connectionless</a:t>
            </a:r>
          </a:p>
          <a:p>
            <a:r>
              <a:rPr lang="en-US" sz="1200" kern="1200" baseline="0" dirty="0">
                <a:solidFill>
                  <a:schemeClr val="tx1"/>
                </a:solidFill>
                <a:latin typeface="Arial" pitchFamily="-107" charset="0"/>
                <a:ea typeface="ＭＳ Ｐゴシック" pitchFamily="-107" charset="-128"/>
                <a:cs typeface="ＭＳ Ｐゴシック" pitchFamily="-107" charset="-128"/>
              </a:rPr>
              <a:t>type of application, because it requires the overhead of a handshake before</a:t>
            </a:r>
          </a:p>
          <a:p>
            <a:r>
              <a:rPr lang="en-US" sz="1200" kern="1200" baseline="0" dirty="0">
                <a:solidFill>
                  <a:schemeClr val="tx1"/>
                </a:solidFill>
                <a:latin typeface="Arial" pitchFamily="-107" charset="0"/>
                <a:ea typeface="ＭＳ Ｐゴシック" pitchFamily="-107" charset="-128"/>
                <a:cs typeface="ＭＳ Ｐゴシック" pitchFamily="-107" charset="-128"/>
              </a:rPr>
              <a:t>any connectionless transmission, effectively negating the chief characteristic of</a:t>
            </a:r>
          </a:p>
          <a:p>
            <a:r>
              <a:rPr lang="en-US" sz="1200" kern="1200" baseline="0" dirty="0">
                <a:solidFill>
                  <a:schemeClr val="tx1"/>
                </a:solidFill>
                <a:latin typeface="Arial" pitchFamily="-107" charset="0"/>
                <a:ea typeface="ＭＳ Ｐゴシック" pitchFamily="-107" charset="-128"/>
                <a:cs typeface="ＭＳ Ｐゴシック" pitchFamily="-107" charset="-128"/>
              </a:rPr>
              <a:t>a connectionless transaction. For such applications, reliance on some sort of secure</a:t>
            </a:r>
          </a:p>
          <a:p>
            <a:r>
              <a:rPr lang="en-US" sz="1200" kern="1200" baseline="0" dirty="0">
                <a:solidFill>
                  <a:schemeClr val="tx1"/>
                </a:solidFill>
                <a:latin typeface="Arial" pitchFamily="-107" charset="0"/>
                <a:ea typeface="ＭＳ Ｐゴシック" pitchFamily="-107" charset="-128"/>
                <a:cs typeface="ＭＳ Ｐゴシック" pitchFamily="-107" charset="-128"/>
              </a:rPr>
              <a:t>time server and a consistent attempt by each party to keep its clocks in synchronization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may be the best approach (e.g., [LAM92b]).</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One application for which encryption is growing in popularity is electronic mail</a:t>
            </a:r>
          </a:p>
          <a:p>
            <a:r>
              <a:rPr lang="en-US" sz="1200" kern="1200" baseline="0" dirty="0">
                <a:solidFill>
                  <a:schemeClr val="tx1"/>
                </a:solidFill>
                <a:latin typeface="Arial" pitchFamily="-107" charset="0"/>
                <a:ea typeface="ＭＳ Ｐゴシック" pitchFamily="-107" charset="-128"/>
                <a:cs typeface="ＭＳ Ｐゴシック" pitchFamily="-107" charset="-128"/>
              </a:rPr>
              <a:t>(e-mail). The very nature of electronic mail, and its chief benefit, is that it is not necessary</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the sender and receiver to be online at the same time. Instead, the e-mail</a:t>
            </a:r>
          </a:p>
          <a:p>
            <a:r>
              <a:rPr lang="en-US" sz="1200" kern="1200" baseline="0" dirty="0">
                <a:solidFill>
                  <a:schemeClr val="tx1"/>
                </a:solidFill>
                <a:latin typeface="Arial" pitchFamily="-107" charset="0"/>
                <a:ea typeface="ＭＳ Ｐゴシック" pitchFamily="-107" charset="-128"/>
                <a:cs typeface="ＭＳ Ｐゴシック" pitchFamily="-107" charset="-128"/>
              </a:rPr>
              <a:t>message is forwarded to the receiver’s electronic mailbox, where it is buffered until</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receiver is available to read it.</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“envelope” or header of the e-mail message must be in the clear, so that</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message can be handled by the store-and-forward e-mail protocol, such as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Simple Mail Transfer Protocol (SMTP) or X.400. However, it is often desirable that</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mail-handling protocol not require access to the plaintext form of the message,</a:t>
            </a:r>
          </a:p>
          <a:p>
            <a:r>
              <a:rPr lang="en-US" sz="1200" kern="1200" baseline="0" dirty="0">
                <a:solidFill>
                  <a:schemeClr val="tx1"/>
                </a:solidFill>
                <a:latin typeface="Arial" pitchFamily="-107" charset="0"/>
                <a:ea typeface="ＭＳ Ｐゴシック" pitchFamily="-107" charset="-128"/>
                <a:cs typeface="ＭＳ Ｐゴシック" pitchFamily="-107" charset="-128"/>
              </a:rPr>
              <a:t>because that would require trusting the mail-handling mechanism. Accordingly,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e-mail message should be encrypted such that the mail-handling system is not in</a:t>
            </a:r>
          </a:p>
          <a:p>
            <a:r>
              <a:rPr lang="en-US" sz="1200" kern="1200" baseline="0" dirty="0">
                <a:solidFill>
                  <a:schemeClr val="tx1"/>
                </a:solidFill>
                <a:latin typeface="Arial" pitchFamily="-107" charset="0"/>
                <a:ea typeface="ＭＳ Ｐゴシック" pitchFamily="-107" charset="-128"/>
                <a:cs typeface="ＭＳ Ｐゴシック" pitchFamily="-107" charset="-128"/>
              </a:rPr>
              <a:t>possession of the decryption key.</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 second requirement is that of authentication . Typically, the recipient wants</a:t>
            </a:r>
          </a:p>
          <a:p>
            <a:r>
              <a:rPr lang="en-US" sz="1200" kern="1200" baseline="0" dirty="0">
                <a:solidFill>
                  <a:schemeClr val="tx1"/>
                </a:solidFill>
                <a:latin typeface="Arial" pitchFamily="-107" charset="0"/>
                <a:ea typeface="ＭＳ Ｐゴシック" pitchFamily="-107" charset="-128"/>
                <a:cs typeface="ＭＳ Ｐゴシック" pitchFamily="-107" charset="-128"/>
              </a:rPr>
              <a:t>some assurance that the message is from the alleged sender.</a:t>
            </a:r>
            <a:endParaRPr lang="en-US" dirty="0"/>
          </a:p>
        </p:txBody>
      </p:sp>
      <p:sp>
        <p:nvSpPr>
          <p:cNvPr id="4" name="Slide Number Placeholder 3"/>
          <p:cNvSpPr>
            <a:spLocks noGrp="1"/>
          </p:cNvSpPr>
          <p:nvPr>
            <p:ph type="sldNum" sz="quarter" idx="10"/>
          </p:nvPr>
        </p:nvSpPr>
        <p:spPr/>
        <p:txBody>
          <a:bodyPr/>
          <a:lstStyle/>
          <a:p>
            <a:pPr>
              <a:defRPr/>
            </a:pPr>
            <a:fld id="{3E8C8940-1829-FC47-815A-DB45B35373A6}" type="slidenum">
              <a:rPr lang="en-AU" smtClean="0"/>
              <a:pPr>
                <a:defRPr/>
              </a:pPr>
              <a:t>6</a:t>
            </a:fld>
            <a:endParaRPr lang="en-A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569472D-DC0B-C44F-9F2A-D3EF8A4B61C1}" type="slidenum">
              <a:rPr lang="en-AU">
                <a:latin typeface="Arial" pitchFamily="-84" charset="0"/>
              </a:rPr>
              <a:pPr/>
              <a:t>7</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As was discussed in Chapter 14, a two-level hierarchy of symmetric encryption keys</a:t>
            </a:r>
          </a:p>
          <a:p>
            <a:r>
              <a:rPr lang="en-US" sz="1200" kern="1200" baseline="0" dirty="0">
                <a:solidFill>
                  <a:schemeClr val="tx1"/>
                </a:solidFill>
                <a:latin typeface="Arial" pitchFamily="-107" charset="0"/>
                <a:ea typeface="ＭＳ Ｐゴシック" pitchFamily="-107" charset="-128"/>
                <a:cs typeface="ＭＳ Ｐゴシック" pitchFamily="-107" charset="-128"/>
              </a:rPr>
              <a:t>can be used to provide confidentiality for communication in a distributed environment.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In general, this strategy involves the use of a trusted key distribution center</a:t>
            </a:r>
          </a:p>
          <a:p>
            <a:r>
              <a:rPr lang="en-US" sz="1200" kern="1200" baseline="0" dirty="0">
                <a:solidFill>
                  <a:schemeClr val="tx1"/>
                </a:solidFill>
                <a:latin typeface="Arial" pitchFamily="-107" charset="0"/>
                <a:ea typeface="ＭＳ Ｐゴシック" pitchFamily="-107" charset="-128"/>
                <a:cs typeface="ＭＳ Ｐゴシック" pitchFamily="-107" charset="-128"/>
              </a:rPr>
              <a:t>(KDC). Each party in the network shares a secret key, known as a master key, with</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KDC. The KDC is responsible for generating keys to be used for a short time</a:t>
            </a:r>
          </a:p>
          <a:p>
            <a:r>
              <a:rPr lang="en-US" sz="1200" kern="1200" baseline="0" dirty="0">
                <a:solidFill>
                  <a:schemeClr val="tx1"/>
                </a:solidFill>
                <a:latin typeface="Arial" pitchFamily="-107" charset="0"/>
                <a:ea typeface="ＭＳ Ｐゴシック" pitchFamily="-107" charset="-128"/>
                <a:cs typeface="ＭＳ Ｐゴシック" pitchFamily="-107" charset="-128"/>
              </a:rPr>
              <a:t>over a connection between two parties, known as session keys, and for distributing</a:t>
            </a:r>
          </a:p>
          <a:p>
            <a:r>
              <a:rPr lang="en-US" sz="1200" kern="1200" baseline="0" dirty="0">
                <a:solidFill>
                  <a:schemeClr val="tx1"/>
                </a:solidFill>
                <a:latin typeface="Arial" pitchFamily="-107" charset="0"/>
                <a:ea typeface="ＭＳ Ｐゴシック" pitchFamily="-107" charset="-128"/>
                <a:cs typeface="ＭＳ Ｐゴシック" pitchFamily="-107" charset="-128"/>
              </a:rPr>
              <a:t>those keys using the master keys to protect the distribution. This approach is quite</a:t>
            </a:r>
          </a:p>
          <a:p>
            <a:r>
              <a:rPr lang="en-US" sz="1200" kern="1200" baseline="0" dirty="0">
                <a:solidFill>
                  <a:schemeClr val="tx1"/>
                </a:solidFill>
                <a:latin typeface="Arial" pitchFamily="-107" charset="0"/>
                <a:ea typeface="ＭＳ Ｐゴシック" pitchFamily="-107" charset="-128"/>
                <a:cs typeface="ＭＳ Ｐゴシック" pitchFamily="-107" charset="-128"/>
              </a:rPr>
              <a:t>common. As an example, we look at the Kerberos system in Section 15.3. The discussion</a:t>
            </a:r>
          </a:p>
          <a:p>
            <a:r>
              <a:rPr lang="en-US" sz="1200" kern="1200" baseline="0" dirty="0">
                <a:solidFill>
                  <a:schemeClr val="tx1"/>
                </a:solidFill>
                <a:latin typeface="Arial" pitchFamily="-107" charset="0"/>
                <a:ea typeface="ＭＳ Ｐゴシック" pitchFamily="-107" charset="-128"/>
                <a:cs typeface="ＭＳ Ｐゴシック" pitchFamily="-107" charset="-128"/>
              </a:rPr>
              <a:t>in this subsection is relevant to an understanding of the Kerberos mechanisms.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The Denning protocol seems to provide an increased degree of security compared</a:t>
            </a:r>
          </a:p>
          <a:p>
            <a:r>
              <a:rPr lang="en-US" sz="1200" kern="1200" baseline="0" dirty="0">
                <a:solidFill>
                  <a:schemeClr val="tx1"/>
                </a:solidFill>
                <a:latin typeface="Arial" pitchFamily="-107" charset="0"/>
                <a:ea typeface="ＭＳ Ｐゴシック" pitchFamily="-107" charset="-128"/>
                <a:cs typeface="ＭＳ Ｐゴシック" pitchFamily="-107" charset="-128"/>
              </a:rPr>
              <a:t>to the Needham/Schroeder protocol. However, a new concern is raised:</a:t>
            </a:r>
          </a:p>
          <a:p>
            <a:r>
              <a:rPr lang="en-US" sz="1200" kern="1200" baseline="0" dirty="0">
                <a:solidFill>
                  <a:schemeClr val="tx1"/>
                </a:solidFill>
                <a:latin typeface="Arial" pitchFamily="-107" charset="0"/>
                <a:ea typeface="ＭＳ Ｐゴシック" pitchFamily="-107" charset="-128"/>
                <a:cs typeface="ＭＳ Ｐゴシック" pitchFamily="-107" charset="-128"/>
              </a:rPr>
              <a:t>namely, that this new scheme requires reliance on clocks that are synchronized</a:t>
            </a:r>
          </a:p>
          <a:p>
            <a:r>
              <a:rPr lang="en-US" sz="1200" kern="1200" baseline="0" dirty="0">
                <a:solidFill>
                  <a:schemeClr val="tx1"/>
                </a:solidFill>
                <a:latin typeface="Arial" pitchFamily="-107" charset="0"/>
                <a:ea typeface="ＭＳ Ｐゴシック" pitchFamily="-107" charset="-128"/>
                <a:cs typeface="ＭＳ Ｐゴシック" pitchFamily="-107" charset="-128"/>
              </a:rPr>
              <a:t>throughout the network. [GONG92] points out a risk involved. The risk is based</a:t>
            </a:r>
          </a:p>
          <a:p>
            <a:r>
              <a:rPr lang="en-US" sz="1200" kern="1200" baseline="0" dirty="0">
                <a:solidFill>
                  <a:schemeClr val="tx1"/>
                </a:solidFill>
                <a:latin typeface="Arial" pitchFamily="-107" charset="0"/>
                <a:ea typeface="ＭＳ Ｐゴシック" pitchFamily="-107" charset="-128"/>
                <a:cs typeface="ＭＳ Ｐゴシック" pitchFamily="-107" charset="-128"/>
              </a:rPr>
              <a:t>on the fact that the distributed clocks can become unsynchronized as a result of</a:t>
            </a:r>
          </a:p>
          <a:p>
            <a:r>
              <a:rPr lang="en-US" sz="1200" kern="1200" baseline="0" dirty="0">
                <a:solidFill>
                  <a:schemeClr val="tx1"/>
                </a:solidFill>
                <a:latin typeface="Arial" pitchFamily="-107" charset="0"/>
                <a:ea typeface="ＭＳ Ｐゴシック" pitchFamily="-107" charset="-128"/>
                <a:cs typeface="ＭＳ Ｐゴシック" pitchFamily="-107" charset="-128"/>
              </a:rPr>
              <a:t>sabotage on or faults in the clocks or the synchronization mechanism.2  The problem</a:t>
            </a:r>
          </a:p>
          <a:p>
            <a:r>
              <a:rPr lang="en-US" sz="1200" kern="1200" baseline="0" dirty="0">
                <a:solidFill>
                  <a:schemeClr val="tx1"/>
                </a:solidFill>
                <a:latin typeface="Arial" pitchFamily="-107" charset="0"/>
                <a:ea typeface="ＭＳ Ｐゴシック" pitchFamily="-107" charset="-128"/>
                <a:cs typeface="ＭＳ Ｐゴシック" pitchFamily="-107" charset="-128"/>
              </a:rPr>
              <a:t>occurs when a sender’s clock is ahead of the intended recipient’s clock. In this case,</a:t>
            </a:r>
          </a:p>
          <a:p>
            <a:r>
              <a:rPr lang="en-US" sz="1200" kern="1200" baseline="0" dirty="0">
                <a:solidFill>
                  <a:schemeClr val="tx1"/>
                </a:solidFill>
                <a:latin typeface="Arial" pitchFamily="-107" charset="0"/>
                <a:ea typeface="ＭＳ Ｐゴシック" pitchFamily="-107" charset="-128"/>
                <a:cs typeface="ＭＳ Ｐゴシック" pitchFamily="-107" charset="-128"/>
              </a:rPr>
              <a:t>an opponent can intercept a message from the sender and replay it later when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timestamp in the message becomes current at the recipient’s site. This replay could</a:t>
            </a:r>
          </a:p>
          <a:p>
            <a:r>
              <a:rPr lang="en-US" sz="1200" kern="1200" baseline="0" dirty="0">
                <a:solidFill>
                  <a:schemeClr val="tx1"/>
                </a:solidFill>
                <a:latin typeface="Arial" pitchFamily="-107" charset="0"/>
                <a:ea typeface="ＭＳ Ｐゴシック" pitchFamily="-107" charset="-128"/>
                <a:cs typeface="ＭＳ Ｐゴシック" pitchFamily="-107" charset="-128"/>
              </a:rPr>
              <a:t>cause unexpected results. Gong refers to such attacks as suppress-replay attacks .</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One way to counter suppress-replay attacks is to enforce the requirement that</a:t>
            </a:r>
          </a:p>
          <a:p>
            <a:r>
              <a:rPr lang="en-US" sz="1200" kern="1200" baseline="0" dirty="0">
                <a:solidFill>
                  <a:schemeClr val="tx1"/>
                </a:solidFill>
                <a:latin typeface="Arial" pitchFamily="-107" charset="0"/>
                <a:ea typeface="ＭＳ Ｐゴシック" pitchFamily="-107" charset="-128"/>
                <a:cs typeface="ＭＳ Ｐゴシック" pitchFamily="-107" charset="-128"/>
              </a:rPr>
              <a:t>parties regularly check their clocks against the KDC’s clock. The other alternative,</a:t>
            </a:r>
          </a:p>
          <a:p>
            <a:r>
              <a:rPr lang="en-US" sz="1200" kern="1200" baseline="0" dirty="0">
                <a:solidFill>
                  <a:schemeClr val="tx1"/>
                </a:solidFill>
                <a:latin typeface="Arial" pitchFamily="-107" charset="0"/>
                <a:ea typeface="ＭＳ Ｐゴシック" pitchFamily="-107" charset="-128"/>
                <a:cs typeface="ＭＳ Ｐゴシック" pitchFamily="-107" charset="-128"/>
              </a:rPr>
              <a:t>which avoids the need for clock synchronization, is to rely on handshaking protocols</a:t>
            </a:r>
          </a:p>
          <a:p>
            <a:r>
              <a:rPr lang="en-US" sz="1200" kern="1200" baseline="0" dirty="0">
                <a:solidFill>
                  <a:schemeClr val="tx1"/>
                </a:solidFill>
                <a:latin typeface="Arial" pitchFamily="-107" charset="0"/>
                <a:ea typeface="ＭＳ Ｐゴシック" pitchFamily="-107" charset="-128"/>
                <a:cs typeface="ＭＳ Ｐゴシック" pitchFamily="-107" charset="-128"/>
              </a:rPr>
              <a:t>using nonces. This latter alternative is not vulnerable to a suppress-replay attack,</a:t>
            </a:r>
          </a:p>
          <a:p>
            <a:r>
              <a:rPr lang="en-US" sz="1200" kern="1200" baseline="0" dirty="0">
                <a:solidFill>
                  <a:schemeClr val="tx1"/>
                </a:solidFill>
                <a:latin typeface="Arial" pitchFamily="-107" charset="0"/>
                <a:ea typeface="ＭＳ Ｐゴシック" pitchFamily="-107" charset="-128"/>
                <a:cs typeface="ＭＳ Ｐゴシック" pitchFamily="-107" charset="-128"/>
              </a:rPr>
              <a:t>because the nonces the recipient will choose in the future are unpredictable to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sender. The Needham/Schroeder protocol relies on nonces only but, as we have</a:t>
            </a:r>
          </a:p>
          <a:p>
            <a:r>
              <a:rPr lang="en-US" sz="1200" kern="1200" baseline="0" dirty="0">
                <a:solidFill>
                  <a:schemeClr val="tx1"/>
                </a:solidFill>
                <a:latin typeface="Arial" pitchFamily="-107" charset="0"/>
                <a:ea typeface="ＭＳ Ｐゴシック" pitchFamily="-107" charset="-128"/>
                <a:cs typeface="ＭＳ Ｐゴシック" pitchFamily="-107" charset="-128"/>
              </a:rPr>
              <a:t>seen, has other vulnerabilities.</a:t>
            </a:r>
            <a:endParaRPr lang="en-US" dirty="0"/>
          </a:p>
        </p:txBody>
      </p:sp>
      <p:sp>
        <p:nvSpPr>
          <p:cNvPr id="4" name="Slide Number Placeholder 3"/>
          <p:cNvSpPr>
            <a:spLocks noGrp="1"/>
          </p:cNvSpPr>
          <p:nvPr>
            <p:ph type="sldNum" sz="quarter" idx="10"/>
          </p:nvPr>
        </p:nvSpPr>
        <p:spPr/>
        <p:txBody>
          <a:bodyPr/>
          <a:lstStyle/>
          <a:p>
            <a:pPr>
              <a:defRPr/>
            </a:pPr>
            <a:fld id="{3E8C8940-1829-FC47-815A-DB45B35373A6}" type="slidenum">
              <a:rPr lang="en-AU" smtClean="0"/>
              <a:pPr>
                <a:defRPr/>
              </a:pPr>
              <a:t>8</a:t>
            </a:fld>
            <a:endParaRPr lang="en-A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p:spPr>
        <p:txBody>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In Chapter 14, we presented one approach to the use of public-key encryption for</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purpose of session-key distribution (Figure 14.9). This protocol assumes that</a:t>
            </a:r>
          </a:p>
          <a:p>
            <a:r>
              <a:rPr lang="en-US" sz="1200" kern="1200" baseline="0" dirty="0">
                <a:solidFill>
                  <a:schemeClr val="tx1"/>
                </a:solidFill>
                <a:latin typeface="Arial" pitchFamily="-107" charset="0"/>
                <a:ea typeface="ＭＳ Ｐゴシック" pitchFamily="-107" charset="-128"/>
                <a:cs typeface="ＭＳ Ｐゴシック" pitchFamily="-107" charset="-128"/>
              </a:rPr>
              <a:t>each of the two parties is in possession of the current public key of the other. It may</a:t>
            </a:r>
          </a:p>
          <a:p>
            <a:r>
              <a:rPr lang="en-US" sz="1200" kern="1200" baseline="0" dirty="0">
                <a:solidFill>
                  <a:schemeClr val="tx1"/>
                </a:solidFill>
                <a:latin typeface="Arial" pitchFamily="-107" charset="0"/>
                <a:ea typeface="ＭＳ Ｐゴシック" pitchFamily="-107" charset="-128"/>
                <a:cs typeface="ＭＳ Ｐゴシック" pitchFamily="-107" charset="-128"/>
              </a:rPr>
              <a:t>not be practical to require this assumption.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A protocol using timestamps is provided in [DENN81]</a:t>
            </a:r>
          </a:p>
          <a:p>
            <a:r>
              <a:rPr lang="en-US" sz="1200" kern="1200" baseline="0" dirty="0">
                <a:solidFill>
                  <a:schemeClr val="tx1"/>
                </a:solidFill>
                <a:latin typeface="Arial" pitchFamily="-107" charset="0"/>
                <a:ea typeface="ＭＳ Ｐゴシック" pitchFamily="-107" charset="-128"/>
                <a:cs typeface="ＭＳ Ｐゴシック" pitchFamily="-107" charset="-128"/>
              </a:rPr>
              <a:t> In this case, the central system is referred to as an authentication server (AS),</a:t>
            </a:r>
          </a:p>
          <a:p>
            <a:r>
              <a:rPr lang="en-US" sz="1200" kern="1200" baseline="0" dirty="0">
                <a:solidFill>
                  <a:schemeClr val="tx1"/>
                </a:solidFill>
                <a:latin typeface="Arial" pitchFamily="-107" charset="0"/>
                <a:ea typeface="ＭＳ Ｐゴシック" pitchFamily="-107" charset="-128"/>
                <a:cs typeface="ＭＳ Ｐゴシック" pitchFamily="-107" charset="-128"/>
              </a:rPr>
              <a:t>because it is not actually responsible for secret-key distribution. Rather, the AS provides</a:t>
            </a:r>
          </a:p>
          <a:p>
            <a:r>
              <a:rPr lang="en-US" sz="1200" kern="1200" baseline="0" dirty="0">
                <a:solidFill>
                  <a:schemeClr val="tx1"/>
                </a:solidFill>
                <a:latin typeface="Arial" pitchFamily="-107" charset="0"/>
                <a:ea typeface="ＭＳ Ｐゴシック" pitchFamily="-107" charset="-128"/>
                <a:cs typeface="ＭＳ Ｐゴシック" pitchFamily="-107" charset="-128"/>
              </a:rPr>
              <a:t>public-key certificates. The session key is chosen and encrypted by A; hence,</a:t>
            </a:r>
          </a:p>
          <a:p>
            <a:r>
              <a:rPr lang="en-US" sz="1200" kern="1200" baseline="0" dirty="0">
                <a:solidFill>
                  <a:schemeClr val="tx1"/>
                </a:solidFill>
                <a:latin typeface="Arial" pitchFamily="-107" charset="0"/>
                <a:ea typeface="ＭＳ Ｐゴシック" pitchFamily="-107" charset="-128"/>
                <a:cs typeface="ＭＳ Ｐゴシック" pitchFamily="-107" charset="-128"/>
              </a:rPr>
              <a:t>there is no risk of exposure by the AS. The timestamps protect against replays of</a:t>
            </a:r>
          </a:p>
          <a:p>
            <a:r>
              <a:rPr lang="en-US" sz="1200" kern="1200" baseline="0" dirty="0">
                <a:solidFill>
                  <a:schemeClr val="tx1"/>
                </a:solidFill>
                <a:latin typeface="Arial" pitchFamily="-107" charset="0"/>
                <a:ea typeface="ＭＳ Ｐゴシック" pitchFamily="-107" charset="-128"/>
                <a:cs typeface="ＭＳ Ｐゴシック" pitchFamily="-107" charset="-128"/>
              </a:rPr>
              <a:t>compromised keys.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This protocol is compact but, as before, requires the synchronization of clocks.</a:t>
            </a:r>
          </a:p>
          <a:p>
            <a:endParaRPr lang="en-US" dirty="0">
              <a:latin typeface="Arial" pitchFamily="-84" charset="0"/>
              <a:ea typeface="ＭＳ Ｐゴシック" pitchFamily="-84" charset="-128"/>
              <a:cs typeface="ＭＳ Ｐゴシック" pitchFamily="-84"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Another approach, proposed by Woo and Lam [WOO92a], makes use of nonces.</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This seems to be a secure protocol that takes into account the various attacks.</a:t>
            </a:r>
          </a:p>
          <a:p>
            <a:r>
              <a:rPr lang="en-US" sz="1200" kern="1200" baseline="0" dirty="0">
                <a:solidFill>
                  <a:schemeClr val="tx1"/>
                </a:solidFill>
                <a:latin typeface="Arial" pitchFamily="-107" charset="0"/>
                <a:ea typeface="ＭＳ Ｐゴシック" pitchFamily="-107" charset="-128"/>
                <a:cs typeface="ＭＳ Ｐゴシック" pitchFamily="-107" charset="-128"/>
              </a:rPr>
              <a:t>However, the authors themselves spotted a flaw and submitted a revised version of</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algorithm.</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In both this example and the protocols described earlier, protocols that appeared</a:t>
            </a:r>
          </a:p>
          <a:p>
            <a:r>
              <a:rPr lang="en-US" sz="1200" kern="1200" baseline="0" dirty="0">
                <a:solidFill>
                  <a:schemeClr val="tx1"/>
                </a:solidFill>
                <a:latin typeface="Arial" pitchFamily="-107" charset="0"/>
                <a:ea typeface="ＭＳ Ｐゴシック" pitchFamily="-107" charset="-128"/>
                <a:cs typeface="ＭＳ Ｐゴシック" pitchFamily="-107" charset="-128"/>
              </a:rPr>
              <a:t>secure were revised after additional analysis. These examples highlight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difficulty of getting things right in the area of authentication.</a:t>
            </a:r>
            <a:endParaRPr lang="en-US" dirty="0">
              <a:latin typeface="Arial" pitchFamily="-84" charset="0"/>
              <a:ea typeface="ＭＳ Ｐゴシック" pitchFamily="-84" charset="-128"/>
              <a:cs typeface="ＭＳ Ｐゴシック" pitchFamily="-84" charset="-128"/>
            </a:endParaRPr>
          </a:p>
        </p:txBody>
      </p:sp>
      <p:sp>
        <p:nvSpPr>
          <p:cNvPr id="56324" name="Slide Number Placeholder 3"/>
          <p:cNvSpPr>
            <a:spLocks noGrp="1"/>
          </p:cNvSpPr>
          <p:nvPr>
            <p:ph type="sldNum" sz="quarter" idx="5"/>
          </p:nvPr>
        </p:nvSpPr>
        <p:spPr>
          <a:noFill/>
        </p:spPr>
        <p:txBody>
          <a:bodyPr/>
          <a:lstStyle/>
          <a:p>
            <a:fld id="{03720B9D-72EE-824F-B364-B1B38F90656E}" type="slidenum">
              <a:rPr lang="en-AU" smtClean="0">
                <a:latin typeface="Arial" pitchFamily="-84" charset="0"/>
              </a:rPr>
              <a:pPr/>
              <a:t>9</a:t>
            </a:fld>
            <a:endParaRPr lang="en-AU" dirty="0">
              <a:latin typeface="Arial" pitchFamily="-8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7686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686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07"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pPr>
              <a:defRPr/>
            </a:pPr>
            <a:fld id="{D023A0CB-93F4-1D47-94B0-4294FC675A72}"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84F126FA-08DC-8A48-A747-9FA65644B21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168169C9-AD08-DA4C-A834-5308E9D69537}"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fld id="{BAA2C889-37FC-C046-918F-581C92FAC5CF}" type="datetime1">
              <a:rPr lang="en-US"/>
              <a:pPr>
                <a:defRPr/>
              </a:pPr>
              <a:t>11/4/2022</a:t>
            </a:fld>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fld id="{4499E5C9-CB98-D348-A8A0-BFEA260A0170}" type="datetime1">
              <a:rPr lang="en-US"/>
              <a:pPr>
                <a:defRPr/>
              </a:pPr>
              <a:t>11/4/2022</a:t>
            </a:fld>
            <a:endParaRPr lang="en-US" dirty="0"/>
          </a:p>
        </p:txBody>
      </p:sp>
      <p:sp>
        <p:nvSpPr>
          <p:cNvPr id="12" name="Footer Placeholder 4"/>
          <p:cNvSpPr>
            <a:spLocks noGrp="1"/>
          </p:cNvSpPr>
          <p:nvPr>
            <p:ph type="ftr" sz="quarter" idx="11"/>
          </p:nvPr>
        </p:nvSpPr>
        <p:spPr/>
        <p:txBody>
          <a:bodyPr/>
          <a:lstStyle>
            <a:lvl1pPr>
              <a:defRPr/>
            </a:lvl1pPr>
          </a:lstStyle>
          <a:p>
            <a:pPr>
              <a:defRPr/>
            </a:pP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67532D9-435A-4F45-A246-8042CC864028}"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7F121693-C560-4640-9943-90DDF7C5B8F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BAFAE56F-1DE0-D044-A970-B9FDFEBB887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7CA6632F-E24C-6C42-AEF6-51C3DB867D3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CE1E0A51-9C0C-384C-8402-31B12AF09FD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D16B6A84-8EFF-5249-9B39-0587DC30F6E3}"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2553B22E-1ABA-3940-9E9E-B1CFEA22473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8DBBCFDA-328E-6445-AFB2-6DC88F2BFE8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75779"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75782"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3"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4"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5"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6"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7"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8"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89"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75790"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1"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2"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3"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4"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795"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796"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797"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798"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799"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0"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5"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6"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0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0"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1"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2"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3"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4"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5"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6"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7"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8"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19"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0"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1"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2"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3"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4"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5"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6"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7"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8"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5829"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75831"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2"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3"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4"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5"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6"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75838"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39"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40"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5841"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75842"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5843"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75844"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endParaRPr lang="en-US" dirty="0"/>
          </a:p>
        </p:txBody>
      </p:sp>
      <p:sp>
        <p:nvSpPr>
          <p:cNvPr id="75845"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CE4F06B9-ACCC-CA4D-B4EF-17B084D1ECD9}" type="slidenum">
              <a:rPr lang="en-US"/>
              <a:pPr>
                <a:defRPr/>
              </a:pPr>
              <a:t>‹#›</a:t>
            </a:fld>
            <a:endParaRPr lang="en-US" dirty="0"/>
          </a:p>
        </p:txBody>
      </p:sp>
      <p:sp>
        <p:nvSpPr>
          <p:cNvPr id="75846"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07"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3.pdf"/><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13.xm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9.pdf"/><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3" Type="http://schemas.openxmlformats.org/officeDocument/2006/relationships/oleObject" Target="mclaughlinkl:Desktop:Crypto6e%20Tables:T15-UserAuthentication.doc!OLE_LINK3" TargetMode="External"/><Relationship Id="rId2" Type="http://schemas.openxmlformats.org/officeDocument/2006/relationships/notesSlide" Target="../notesSlides/notesSlide20.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0" y="39688"/>
            <a:ext cx="9143999" cy="1412875"/>
          </a:xfrm>
        </p:spPr>
        <p:txBody>
          <a:bodyPr/>
          <a:lstStyle/>
          <a:p>
            <a:r>
              <a:rPr lang="en-GB" dirty="0"/>
              <a:t>Remote User-Authentication Principles</a:t>
            </a:r>
            <a:endParaRPr lang="en-AU" dirty="0"/>
          </a:p>
        </p:txBody>
      </p:sp>
      <p:sp>
        <p:nvSpPr>
          <p:cNvPr id="6" name="Content Placeholder 5"/>
          <p:cNvSpPr>
            <a:spLocks noGrp="1"/>
          </p:cNvSpPr>
          <p:nvPr>
            <p:ph idx="1"/>
          </p:nvPr>
        </p:nvSpPr>
        <p:spPr>
          <a:xfrm>
            <a:off x="762000" y="1828800"/>
            <a:ext cx="7570787" cy="1752600"/>
          </a:xfrm>
        </p:spPr>
        <p:txBody>
          <a:bodyPr>
            <a:normAutofit fontScale="92500"/>
          </a:bodyPr>
          <a:lstStyle/>
          <a:p>
            <a:r>
              <a:rPr lang="en-US" dirty="0"/>
              <a:t>The process of verifying an identity claimed by or for a system entity</a:t>
            </a:r>
          </a:p>
          <a:p>
            <a:r>
              <a:rPr lang="en-US" dirty="0"/>
              <a:t>An authentication process consists of two steps:</a:t>
            </a:r>
          </a:p>
          <a:p>
            <a:endParaRPr lang="en-US" dirty="0"/>
          </a:p>
        </p:txBody>
      </p:sp>
      <p:graphicFrame>
        <p:nvGraphicFramePr>
          <p:cNvPr id="4" name="Diagram 3"/>
          <p:cNvGraphicFramePr/>
          <p:nvPr/>
        </p:nvGraphicFramePr>
        <p:xfrm>
          <a:off x="1524000" y="3200400"/>
          <a:ext cx="70866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AU" dirty="0"/>
              <a:t>One-Way Authentication</a:t>
            </a:r>
          </a:p>
        </p:txBody>
      </p:sp>
      <p:sp>
        <p:nvSpPr>
          <p:cNvPr id="70659" name="Rectangle 3"/>
          <p:cNvSpPr>
            <a:spLocks noGrp="1" noChangeArrowheads="1"/>
          </p:cNvSpPr>
          <p:nvPr>
            <p:ph idx="1"/>
          </p:nvPr>
        </p:nvSpPr>
        <p:spPr>
          <a:xfrm>
            <a:off x="792163" y="1762125"/>
            <a:ext cx="7570787" cy="4638675"/>
          </a:xfrm>
        </p:spPr>
        <p:txBody>
          <a:bodyPr>
            <a:normAutofit/>
          </a:bodyPr>
          <a:lstStyle/>
          <a:p>
            <a:r>
              <a:rPr lang="en-AU" dirty="0"/>
              <a:t>Have </a:t>
            </a:r>
            <a:r>
              <a:rPr lang="en-US" dirty="0"/>
              <a:t>public-key approaches for e-mail</a:t>
            </a:r>
          </a:p>
          <a:p>
            <a:pPr lvl="1"/>
            <a:r>
              <a:rPr lang="en-US" dirty="0"/>
              <a:t>Encryption of message for confidentiality, authentication, or both</a:t>
            </a:r>
          </a:p>
          <a:p>
            <a:pPr lvl="1"/>
            <a:r>
              <a:rPr lang="en-US" dirty="0"/>
              <a:t>The public-key algorithm must be applied once or twice to what may be a long message</a:t>
            </a:r>
          </a:p>
          <a:p>
            <a:r>
              <a:rPr lang="en-US" dirty="0"/>
              <a:t>For confidentiality encrypt message with one-time secret key, public-key encrypted</a:t>
            </a:r>
          </a:p>
          <a:p>
            <a:r>
              <a:rPr lang="en-US" dirty="0"/>
              <a:t>If authentication is the primary concern, a digital signature may suffice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dirty="0"/>
              <a:t>Federated Identity Management</a:t>
            </a:r>
          </a:p>
        </p:txBody>
      </p:sp>
      <p:sp>
        <p:nvSpPr>
          <p:cNvPr id="6" name="Content Placeholder 5"/>
          <p:cNvSpPr>
            <a:spLocks noGrp="1"/>
          </p:cNvSpPr>
          <p:nvPr>
            <p:ph idx="1"/>
          </p:nvPr>
        </p:nvSpPr>
        <p:spPr>
          <a:xfrm>
            <a:off x="792163" y="1762125"/>
            <a:ext cx="7570787" cy="4714875"/>
          </a:xfrm>
        </p:spPr>
        <p:txBody>
          <a:bodyPr>
            <a:normAutofit fontScale="85000" lnSpcReduction="20000"/>
          </a:bodyPr>
          <a:lstStyle/>
          <a:p>
            <a:r>
              <a:rPr lang="en-US" dirty="0"/>
              <a:t>Relatively new concept dealing with the use of a common identity management scheme across multiple enterprise and numerous applications and supporting many users</a:t>
            </a:r>
          </a:p>
          <a:p>
            <a:r>
              <a:rPr lang="en-US" dirty="0"/>
              <a:t>Services provided include:</a:t>
            </a:r>
          </a:p>
          <a:p>
            <a:pPr lvl="1"/>
            <a:r>
              <a:rPr lang="en-US" dirty="0"/>
              <a:t>Point of contact</a:t>
            </a:r>
          </a:p>
          <a:p>
            <a:pPr lvl="1"/>
            <a:r>
              <a:rPr lang="en-US" dirty="0"/>
              <a:t>SSO protocol services</a:t>
            </a:r>
          </a:p>
          <a:p>
            <a:pPr lvl="1"/>
            <a:r>
              <a:rPr lang="en-US" dirty="0"/>
              <a:t>Trust services</a:t>
            </a:r>
          </a:p>
          <a:p>
            <a:pPr lvl="1"/>
            <a:r>
              <a:rPr lang="en-US" dirty="0"/>
              <a:t>Key services</a:t>
            </a:r>
          </a:p>
          <a:p>
            <a:pPr lvl="1"/>
            <a:r>
              <a:rPr lang="en-US" dirty="0"/>
              <a:t>Identity services</a:t>
            </a:r>
          </a:p>
          <a:p>
            <a:pPr lvl="1"/>
            <a:r>
              <a:rPr lang="en-US" dirty="0"/>
              <a:t>Authorization</a:t>
            </a:r>
          </a:p>
          <a:p>
            <a:pPr lvl="1"/>
            <a:r>
              <a:rPr lang="en-US" dirty="0"/>
              <a:t>Provisioning</a:t>
            </a:r>
          </a:p>
          <a:p>
            <a:pPr lvl="1"/>
            <a:r>
              <a:rPr lang="en-US" dirty="0"/>
              <a:t>Management </a:t>
            </a:r>
          </a:p>
          <a:p>
            <a:pPr lvl="1"/>
            <a:endParaRPr lang="en-US" dirty="0"/>
          </a:p>
        </p:txBody>
      </p:sp>
      <p:pic>
        <p:nvPicPr>
          <p:cNvPr id="5" name="Picture 4"/>
          <p:cNvPicPr>
            <a:picLocks noChangeAspect="1"/>
          </p:cNvPicPr>
          <p:nvPr/>
        </p:nvPicPr>
        <p:blipFill>
          <a:blip r:embed="rId3"/>
          <a:stretch>
            <a:fillRect/>
          </a:stretch>
        </p:blipFill>
        <p:spPr>
          <a:xfrm>
            <a:off x="5943600" y="3733800"/>
            <a:ext cx="2095500" cy="237758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7273" b="19091"/>
              <a:stretch>
                <a:fillRect/>
              </a:stretch>
            </p:blipFill>
          </mc:Choice>
          <mc:Fallback>
            <p:blipFill>
              <a:blip r:embed="rId4"/>
              <a:srcRect t="17273" b="19091"/>
              <a:stretch>
                <a:fillRect/>
              </a:stretch>
            </p:blipFill>
          </mc:Fallback>
        </mc:AlternateContent>
        <p:spPr>
          <a:xfrm>
            <a:off x="483892" y="0"/>
            <a:ext cx="8355308" cy="6880828"/>
          </a:xfrm>
          <a:prstGeom prst="rect">
            <a:avLst/>
          </a:prstGeom>
        </p:spPr>
      </p:pic>
    </p:spTree>
  </p:cSld>
  <p:clrMapOvr>
    <a:masterClrMapping/>
  </p:clrMapOvr>
  <p:transition spd="med">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b="10909"/>
              <a:stretch>
                <a:fillRect/>
              </a:stretch>
            </p:blipFill>
          </mc:Choice>
          <mc:Fallback>
            <p:blipFill>
              <a:blip r:embed="rId4"/>
              <a:srcRect b="10909"/>
              <a:stretch>
                <a:fillRect/>
              </a:stretch>
            </p:blipFill>
          </mc:Fallback>
        </mc:AlternateContent>
        <p:spPr>
          <a:xfrm>
            <a:off x="1524000" y="0"/>
            <a:ext cx="5948348" cy="6858000"/>
          </a:xfrm>
          <a:prstGeom prst="rect">
            <a:avLst/>
          </a:prstGeom>
        </p:spPr>
      </p:pic>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dirty="0"/>
              <a:t>Key Standards</a:t>
            </a:r>
          </a:p>
        </p:txBody>
      </p:sp>
      <p:graphicFrame>
        <p:nvGraphicFramePr>
          <p:cNvPr id="5" name="Content Placeholder 4"/>
          <p:cNvGraphicFramePr>
            <a:graphicFrameLocks noGrp="1"/>
          </p:cNvGraphicFramePr>
          <p:nvPr>
            <p:ph idx="1"/>
          </p:nvPr>
        </p:nvGraphicFramePr>
        <p:xfrm>
          <a:off x="792163" y="1762125"/>
          <a:ext cx="7570787" cy="4562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9091" b="23636"/>
              <a:stretch>
                <a:fillRect/>
              </a:stretch>
            </p:blipFill>
          </mc:Choice>
          <mc:Fallback>
            <p:blipFill>
              <a:blip r:embed="rId4"/>
              <a:srcRect t="9091" b="23636"/>
              <a:stretch>
                <a:fillRect/>
              </a:stretch>
            </p:blipFill>
          </mc:Fallback>
        </mc:AlternateContent>
        <p:spPr>
          <a:xfrm>
            <a:off x="609600" y="0"/>
            <a:ext cx="7877450" cy="6858000"/>
          </a:xfrm>
          <a:prstGeom prst="rect">
            <a:avLst/>
          </a:prstGeom>
        </p:spPr>
      </p:pic>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9688"/>
            <a:ext cx="9143999" cy="1412875"/>
          </a:xfrm>
        </p:spPr>
        <p:txBody>
          <a:bodyPr/>
          <a:lstStyle/>
          <a:p>
            <a:r>
              <a:rPr lang="en-US" dirty="0"/>
              <a:t>Personal Identity Verification</a:t>
            </a:r>
          </a:p>
        </p:txBody>
      </p:sp>
      <p:sp>
        <p:nvSpPr>
          <p:cNvPr id="5" name="Content Placeholder 4"/>
          <p:cNvSpPr>
            <a:spLocks noGrp="1"/>
          </p:cNvSpPr>
          <p:nvPr>
            <p:ph idx="1"/>
          </p:nvPr>
        </p:nvSpPr>
        <p:spPr>
          <a:xfrm>
            <a:off x="792163" y="1762125"/>
            <a:ext cx="7570787" cy="4791075"/>
          </a:xfrm>
        </p:spPr>
        <p:txBody>
          <a:bodyPr>
            <a:normAutofit fontScale="70000" lnSpcReduction="20000"/>
          </a:bodyPr>
          <a:lstStyle/>
          <a:p>
            <a:r>
              <a:rPr lang="en-US" dirty="0"/>
              <a:t>User authentication based on the possession of a smart card is becoming more widespread</a:t>
            </a:r>
          </a:p>
          <a:p>
            <a:pPr lvl="1"/>
            <a:r>
              <a:rPr lang="en-US" dirty="0"/>
              <a:t>Has the appearance of a credit card</a:t>
            </a:r>
          </a:p>
          <a:p>
            <a:pPr lvl="1"/>
            <a:r>
              <a:rPr lang="en-US" dirty="0"/>
              <a:t>Has an electronic interface</a:t>
            </a:r>
          </a:p>
          <a:p>
            <a:pPr lvl="1"/>
            <a:r>
              <a:rPr lang="en-US" dirty="0"/>
              <a:t>May use a variety of authentication protocols</a:t>
            </a:r>
          </a:p>
          <a:p>
            <a:r>
              <a:rPr lang="en-US" dirty="0"/>
              <a:t>A smart card contains within it an entire microprocessor, including processor, memory, and I/O ports</a:t>
            </a:r>
          </a:p>
          <a:p>
            <a:r>
              <a:rPr lang="en-US" dirty="0"/>
              <a:t>A smart card includes three types of memory:</a:t>
            </a:r>
          </a:p>
          <a:p>
            <a:pPr lvl="1"/>
            <a:r>
              <a:rPr lang="en-US" dirty="0"/>
              <a:t>Read-only memory (ROM) stores data that does not change during the card’s life</a:t>
            </a:r>
          </a:p>
          <a:p>
            <a:pPr lvl="1"/>
            <a:r>
              <a:rPr lang="en-US" dirty="0"/>
              <a:t>Electronically erasable programmable ROM (EEPROM) holds application data and programs; also holds data that may vary with time</a:t>
            </a:r>
          </a:p>
          <a:p>
            <a:pPr lvl="1"/>
            <a:r>
              <a:rPr lang="en-US" dirty="0"/>
              <a:t>Random access memory (RAM) holds temporary data generated when applications are executed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7273" b="17273"/>
              <a:stretch>
                <a:fillRect/>
              </a:stretch>
            </p:blipFill>
          </mc:Choice>
          <mc:Fallback>
            <p:blipFill>
              <a:blip r:embed="rId4"/>
              <a:srcRect t="17273" b="17273"/>
              <a:stretch>
                <a:fillRect/>
              </a:stretch>
            </p:blipFill>
          </mc:Fallback>
        </mc:AlternateContent>
        <p:spPr>
          <a:xfrm>
            <a:off x="523836" y="0"/>
            <a:ext cx="8096772" cy="6858000"/>
          </a:xfrm>
          <a:prstGeom prst="rect">
            <a:avLst/>
          </a:prstGeom>
        </p:spPr>
      </p:pic>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PIV Documentation</a:t>
            </a:r>
          </a:p>
        </p:txBody>
      </p:sp>
      <p:sp>
        <p:nvSpPr>
          <p:cNvPr id="5" name="Content Placeholder 4"/>
          <p:cNvSpPr>
            <a:spLocks noGrp="1"/>
          </p:cNvSpPr>
          <p:nvPr>
            <p:ph sz="half" idx="1"/>
          </p:nvPr>
        </p:nvSpPr>
        <p:spPr>
          <a:xfrm>
            <a:off x="457200" y="1752600"/>
            <a:ext cx="3962400" cy="4854575"/>
          </a:xfrm>
        </p:spPr>
        <p:txBody>
          <a:bodyPr>
            <a:normAutofit fontScale="25000" lnSpcReduction="20000"/>
          </a:bodyPr>
          <a:lstStyle/>
          <a:p>
            <a:r>
              <a:rPr lang="en-US" sz="4800" b="1" dirty="0"/>
              <a:t>FIPS 201-2—Personal Identity Verification (PIV) of Federal Employees and Contractors</a:t>
            </a:r>
          </a:p>
          <a:p>
            <a:pPr lvl="1"/>
            <a:r>
              <a:rPr lang="en-US" sz="4800" dirty="0"/>
              <a:t>Specifies the physical card characteristics, storage media, and data elements that make up the identity credentials resident on the PIV card</a:t>
            </a:r>
          </a:p>
          <a:p>
            <a:r>
              <a:rPr lang="en-US" sz="4800" b="1" dirty="0"/>
              <a:t>SP 800-73-3—Interfaces for Personal Identity Verification</a:t>
            </a:r>
          </a:p>
          <a:p>
            <a:pPr lvl="1"/>
            <a:r>
              <a:rPr lang="en-US" sz="4600" dirty="0"/>
              <a:t>Specifies the interfaces and card architecture for storing and retrieving identity credentials from a smart card, and provides guidelines for the use of authentication mechanisms and protocols</a:t>
            </a:r>
          </a:p>
          <a:p>
            <a:r>
              <a:rPr lang="en-US" sz="4800" b="1" dirty="0"/>
              <a:t>SP 800-76-2—Biometric Data Specification for Personal Identity Verification</a:t>
            </a:r>
          </a:p>
          <a:p>
            <a:pPr lvl="1"/>
            <a:r>
              <a:rPr lang="en-US" sz="4600" dirty="0"/>
              <a:t>Describes technical acquisition and formatting specifications for the biometric credentials of the PIV system</a:t>
            </a:r>
          </a:p>
          <a:p>
            <a:r>
              <a:rPr lang="en-US" sz="4800" b="1" dirty="0"/>
              <a:t>SP 800-78-3—Cryptographic Algorithms and Key Sizes for Personal Identity Verification</a:t>
            </a:r>
          </a:p>
          <a:p>
            <a:pPr lvl="1"/>
            <a:r>
              <a:rPr lang="en-US" sz="4600" dirty="0"/>
              <a:t>Identifies acceptable symmetric and asymmetric encryption algorithms, digital signature algorithms, and message digest algorithms, and </a:t>
            </a:r>
            <a:r>
              <a:rPr lang="en-US" sz="4800" dirty="0"/>
              <a:t>specifies mechanisms to identify the algorithms associated with PIV keys or digital signatures</a:t>
            </a:r>
          </a:p>
          <a:p>
            <a:pPr lvl="1"/>
            <a:endParaRPr lang="en-US" sz="4800" dirty="0"/>
          </a:p>
        </p:txBody>
      </p:sp>
      <p:sp>
        <p:nvSpPr>
          <p:cNvPr id="6" name="Content Placeholder 5"/>
          <p:cNvSpPr>
            <a:spLocks noGrp="1"/>
          </p:cNvSpPr>
          <p:nvPr>
            <p:ph sz="half" idx="2"/>
          </p:nvPr>
        </p:nvSpPr>
        <p:spPr>
          <a:xfrm>
            <a:off x="4724400" y="1676400"/>
            <a:ext cx="3886200" cy="5181600"/>
          </a:xfrm>
        </p:spPr>
        <p:txBody>
          <a:bodyPr>
            <a:normAutofit fontScale="25000" lnSpcReduction="20000"/>
          </a:bodyPr>
          <a:lstStyle/>
          <a:p>
            <a:r>
              <a:rPr lang="en-US" sz="4800" b="1" dirty="0"/>
              <a:t>SP 800-104—A Scheme for PIV Visual Card Topography</a:t>
            </a:r>
          </a:p>
          <a:p>
            <a:pPr lvl="1"/>
            <a:r>
              <a:rPr lang="en-US" sz="4800" dirty="0"/>
              <a:t>Provides additional recommendations on the PIV card color-coding for designating employee affiliation</a:t>
            </a:r>
          </a:p>
          <a:p>
            <a:r>
              <a:rPr lang="en-US" sz="4800" b="1" dirty="0"/>
              <a:t>SP 800-116—A Recommendation for the Use of PIV Credentials in Physical Access Control Systems (PACS)</a:t>
            </a:r>
          </a:p>
          <a:p>
            <a:pPr lvl="1"/>
            <a:r>
              <a:rPr lang="en-US" sz="4800" dirty="0"/>
              <a:t>Describes a risk-based approach for selecting appropriate PIV authentication mechanisms to manage physical access to Federal government facilities and assets</a:t>
            </a:r>
          </a:p>
          <a:p>
            <a:r>
              <a:rPr lang="en-US" sz="4800" b="1" dirty="0"/>
              <a:t>SP 800-79-1—Guidelines for the Accreditation of Personal Identity Verification Card Issuers</a:t>
            </a:r>
          </a:p>
          <a:p>
            <a:pPr lvl="1"/>
            <a:r>
              <a:rPr lang="en-US" sz="4800" dirty="0"/>
              <a:t>Provides guidelines for accrediting the reliability of issuers of PIV cards that collect, store, and disseminate personal identity credentials and issue smart cards</a:t>
            </a:r>
          </a:p>
          <a:p>
            <a:r>
              <a:rPr lang="en-US" sz="4800" b="1" dirty="0"/>
              <a:t>SP 800-96—PIV Card to Reader Interoperability Guidelines</a:t>
            </a:r>
          </a:p>
          <a:p>
            <a:pPr lvl="1"/>
            <a:r>
              <a:rPr lang="en-US" sz="4600" dirty="0"/>
              <a:t>Provides requirements that facilitate interoperability between any card and any reader</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PIV Credentials and Keys</a:t>
            </a:r>
          </a:p>
        </p:txBody>
      </p:sp>
      <p:sp>
        <p:nvSpPr>
          <p:cNvPr id="3" name="Content Placeholder 2"/>
          <p:cNvSpPr>
            <a:spLocks noGrp="1"/>
          </p:cNvSpPr>
          <p:nvPr>
            <p:ph sz="half" idx="1"/>
          </p:nvPr>
        </p:nvSpPr>
        <p:spPr>
          <a:xfrm>
            <a:off x="457200" y="1752600"/>
            <a:ext cx="3794760" cy="4800600"/>
          </a:xfrm>
        </p:spPr>
        <p:txBody>
          <a:bodyPr>
            <a:noAutofit/>
          </a:bodyPr>
          <a:lstStyle/>
          <a:p>
            <a:pPr>
              <a:lnSpc>
                <a:spcPct val="80000"/>
              </a:lnSpc>
              <a:spcAft>
                <a:spcPts val="0"/>
              </a:spcAft>
            </a:pPr>
            <a:r>
              <a:rPr lang="en-US" sz="1200" b="1" dirty="0"/>
              <a:t>Personal Identification Number (PIN)</a:t>
            </a:r>
          </a:p>
          <a:p>
            <a:pPr lvl="1">
              <a:lnSpc>
                <a:spcPct val="80000"/>
              </a:lnSpc>
              <a:spcAft>
                <a:spcPts val="0"/>
              </a:spcAft>
            </a:pPr>
            <a:r>
              <a:rPr lang="en-US" sz="1200" dirty="0"/>
              <a:t>Required to activate the card for privileged operation</a:t>
            </a:r>
          </a:p>
          <a:p>
            <a:pPr>
              <a:lnSpc>
                <a:spcPct val="80000"/>
              </a:lnSpc>
              <a:spcAft>
                <a:spcPts val="0"/>
              </a:spcAft>
            </a:pPr>
            <a:r>
              <a:rPr lang="en-US" sz="1200" b="1" dirty="0"/>
              <a:t>Cardholder Unique Identifier (CHUID)</a:t>
            </a:r>
          </a:p>
          <a:p>
            <a:pPr lvl="1">
              <a:lnSpc>
                <a:spcPct val="80000"/>
              </a:lnSpc>
              <a:spcAft>
                <a:spcPts val="0"/>
              </a:spcAft>
            </a:pPr>
            <a:r>
              <a:rPr lang="en-US" sz="1200" dirty="0"/>
              <a:t>Includes the Federal Agency Smart Credential Number (FASC-N) and the Global Unique Identification Number (GUID), which uniquely identify the card and the cardholder</a:t>
            </a:r>
          </a:p>
          <a:p>
            <a:pPr>
              <a:lnSpc>
                <a:spcPct val="80000"/>
              </a:lnSpc>
              <a:spcAft>
                <a:spcPts val="0"/>
              </a:spcAft>
            </a:pPr>
            <a:r>
              <a:rPr lang="en-US" sz="1200" b="1" dirty="0"/>
              <a:t>PIV Authentication Key</a:t>
            </a:r>
          </a:p>
          <a:p>
            <a:pPr lvl="1">
              <a:lnSpc>
                <a:spcPct val="80000"/>
              </a:lnSpc>
              <a:spcAft>
                <a:spcPts val="0"/>
              </a:spcAft>
            </a:pPr>
            <a:r>
              <a:rPr lang="en-US" sz="1200" dirty="0"/>
              <a:t>Asymmetric key pair and corresponding certificate for user authentication</a:t>
            </a:r>
          </a:p>
          <a:p>
            <a:pPr>
              <a:lnSpc>
                <a:spcPct val="80000"/>
              </a:lnSpc>
              <a:spcAft>
                <a:spcPts val="0"/>
              </a:spcAft>
            </a:pPr>
            <a:r>
              <a:rPr lang="en-US" sz="1200" b="1" dirty="0"/>
              <a:t>Two fingerprint templates</a:t>
            </a:r>
          </a:p>
          <a:p>
            <a:pPr lvl="1">
              <a:lnSpc>
                <a:spcPct val="80000"/>
              </a:lnSpc>
              <a:spcAft>
                <a:spcPts val="0"/>
              </a:spcAft>
            </a:pPr>
            <a:r>
              <a:rPr lang="en-US" sz="1200" dirty="0"/>
              <a:t>For biometric authentication</a:t>
            </a:r>
          </a:p>
          <a:p>
            <a:pPr>
              <a:lnSpc>
                <a:spcPct val="80000"/>
              </a:lnSpc>
              <a:spcAft>
                <a:spcPts val="0"/>
              </a:spcAft>
            </a:pPr>
            <a:r>
              <a:rPr lang="en-US" sz="1200" b="1" dirty="0"/>
              <a:t>Electronic facial image</a:t>
            </a:r>
          </a:p>
          <a:p>
            <a:pPr lvl="1">
              <a:lnSpc>
                <a:spcPct val="80000"/>
              </a:lnSpc>
              <a:spcAft>
                <a:spcPts val="0"/>
              </a:spcAft>
            </a:pPr>
            <a:r>
              <a:rPr lang="en-US" sz="1200" dirty="0"/>
              <a:t>For biometric authentication</a:t>
            </a:r>
          </a:p>
          <a:p>
            <a:pPr>
              <a:lnSpc>
                <a:spcPct val="80000"/>
              </a:lnSpc>
              <a:spcAft>
                <a:spcPts val="0"/>
              </a:spcAft>
            </a:pPr>
            <a:r>
              <a:rPr lang="en-US" sz="1200" b="1" dirty="0"/>
              <a:t>Asymmetric Card Authentication Key</a:t>
            </a:r>
          </a:p>
          <a:p>
            <a:pPr lvl="1">
              <a:lnSpc>
                <a:spcPct val="80000"/>
              </a:lnSpc>
              <a:spcAft>
                <a:spcPts val="0"/>
              </a:spcAft>
            </a:pPr>
            <a:r>
              <a:rPr lang="en-US" sz="1200" dirty="0"/>
              <a:t>Asymmetric key pair and corresponding certificate used for card authentication</a:t>
            </a:r>
          </a:p>
        </p:txBody>
      </p:sp>
      <p:sp>
        <p:nvSpPr>
          <p:cNvPr id="4" name="Content Placeholder 3"/>
          <p:cNvSpPr>
            <a:spLocks noGrp="1"/>
          </p:cNvSpPr>
          <p:nvPr>
            <p:ph sz="half" idx="2"/>
          </p:nvPr>
        </p:nvSpPr>
        <p:spPr>
          <a:xfrm>
            <a:off x="4766534" y="1774825"/>
            <a:ext cx="3566160" cy="4778375"/>
          </a:xfrm>
        </p:spPr>
        <p:txBody>
          <a:bodyPr>
            <a:normAutofit fontScale="55000" lnSpcReduction="20000"/>
          </a:bodyPr>
          <a:lstStyle/>
          <a:p>
            <a:r>
              <a:rPr lang="en-US" b="1" dirty="0"/>
              <a:t> Optional elements include the following:</a:t>
            </a:r>
          </a:p>
          <a:p>
            <a:r>
              <a:rPr lang="en-US" b="1" dirty="0"/>
              <a:t>Digital Signature Key</a:t>
            </a:r>
          </a:p>
          <a:p>
            <a:pPr lvl="1"/>
            <a:r>
              <a:rPr lang="en-US" dirty="0"/>
              <a:t>Asymmetric key pair and corresponding certificate that supports document signing and signing of data elements such as the CHUID</a:t>
            </a:r>
          </a:p>
          <a:p>
            <a:r>
              <a:rPr lang="en-US" b="1" dirty="0"/>
              <a:t>Key Management Key</a:t>
            </a:r>
          </a:p>
          <a:p>
            <a:pPr lvl="1"/>
            <a:r>
              <a:rPr lang="en-US" dirty="0"/>
              <a:t>Asymmetric key pair and corresponding certificate supporting key establishment and transport</a:t>
            </a:r>
          </a:p>
          <a:p>
            <a:r>
              <a:rPr lang="en-US" b="1" dirty="0"/>
              <a:t>Symmetric Card Authentication Key</a:t>
            </a:r>
          </a:p>
          <a:p>
            <a:pPr lvl="1"/>
            <a:r>
              <a:rPr lang="en-US" dirty="0"/>
              <a:t>For supporting physical access applications</a:t>
            </a:r>
          </a:p>
          <a:p>
            <a:r>
              <a:rPr lang="en-US" b="1" dirty="0"/>
              <a:t>PIV Card Application Administration Key</a:t>
            </a:r>
          </a:p>
          <a:p>
            <a:pPr lvl="1"/>
            <a:r>
              <a:rPr lang="en-US" dirty="0"/>
              <a:t>Symmetric key associated with the card management system</a:t>
            </a:r>
          </a:p>
          <a:p>
            <a:r>
              <a:rPr lang="en-US" b="1" dirty="0"/>
              <a:t>One or two iris images</a:t>
            </a:r>
          </a:p>
          <a:p>
            <a:pPr lvl="1"/>
            <a:r>
              <a:rPr lang="en-US" dirty="0"/>
              <a:t>For biometric authentication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0" y="39688"/>
            <a:ext cx="9143999" cy="1412875"/>
          </a:xfrm>
        </p:spPr>
        <p:txBody>
          <a:bodyPr/>
          <a:lstStyle/>
          <a:p>
            <a:r>
              <a:rPr lang="en-US" dirty="0"/>
              <a:t>Means of </a:t>
            </a:r>
            <a:r>
              <a:rPr lang="en-GB" dirty="0"/>
              <a:t>User Authentication</a:t>
            </a:r>
            <a:r>
              <a:rPr lang="en-US" dirty="0"/>
              <a:t> </a:t>
            </a:r>
          </a:p>
        </p:txBody>
      </p:sp>
      <p:sp>
        <p:nvSpPr>
          <p:cNvPr id="10" name="Content Placeholder 9"/>
          <p:cNvSpPr>
            <a:spLocks noGrp="1"/>
          </p:cNvSpPr>
          <p:nvPr>
            <p:ph idx="1"/>
          </p:nvPr>
        </p:nvSpPr>
        <p:spPr>
          <a:xfrm>
            <a:off x="685801" y="1762125"/>
            <a:ext cx="7848600" cy="4943475"/>
          </a:xfrm>
        </p:spPr>
        <p:txBody>
          <a:bodyPr>
            <a:normAutofit fontScale="77500" lnSpcReduction="20000"/>
          </a:bodyPr>
          <a:lstStyle/>
          <a:p>
            <a:pPr marL="342900" lvl="2" indent="-342900">
              <a:spcBef>
                <a:spcPts val="2400"/>
              </a:spcBef>
            </a:pPr>
            <a:endParaRPr lang="en-US" sz="2857" dirty="0">
              <a:cs typeface="ＭＳ Ｐゴシック" pitchFamily="-84" charset="-128"/>
            </a:endParaRPr>
          </a:p>
          <a:p>
            <a:pPr marL="342900" lvl="2" indent="-342900">
              <a:spcBef>
                <a:spcPts val="2400"/>
              </a:spcBef>
            </a:pPr>
            <a:endParaRPr lang="en-US" sz="2857" dirty="0">
              <a:cs typeface="ＭＳ Ｐゴシック" pitchFamily="-84" charset="-128"/>
            </a:endParaRPr>
          </a:p>
          <a:p>
            <a:pPr marL="342900" lvl="2" indent="-342900">
              <a:spcBef>
                <a:spcPts val="2400"/>
              </a:spcBef>
            </a:pPr>
            <a:endParaRPr lang="en-US" sz="2857" dirty="0">
              <a:cs typeface="ＭＳ Ｐゴシック" pitchFamily="-84" charset="-128"/>
            </a:endParaRPr>
          </a:p>
          <a:p>
            <a:pPr marL="342900" lvl="2" indent="-342900">
              <a:spcBef>
                <a:spcPts val="2400"/>
              </a:spcBef>
            </a:pPr>
            <a:endParaRPr lang="en-US" sz="2857" dirty="0">
              <a:cs typeface="ＭＳ Ｐゴシック" pitchFamily="-84" charset="-128"/>
            </a:endParaRPr>
          </a:p>
          <a:p>
            <a:pPr marL="342900" lvl="2" indent="-342900">
              <a:spcBef>
                <a:spcPts val="2400"/>
              </a:spcBef>
            </a:pPr>
            <a:endParaRPr lang="en-US" sz="2857" dirty="0">
              <a:cs typeface="ＭＳ Ｐゴシック" pitchFamily="-84" charset="-128"/>
            </a:endParaRPr>
          </a:p>
          <a:p>
            <a:pPr marL="342900" lvl="2" indent="-342900">
              <a:spcBef>
                <a:spcPts val="2400"/>
              </a:spcBef>
            </a:pPr>
            <a:endParaRPr lang="en-US" sz="2857" dirty="0">
              <a:cs typeface="ＭＳ Ｐゴシック" pitchFamily="-84" charset="-128"/>
            </a:endParaRPr>
          </a:p>
          <a:p>
            <a:pPr marL="342900" lvl="2" indent="-342900">
              <a:spcBef>
                <a:spcPts val="2400"/>
              </a:spcBef>
            </a:pPr>
            <a:endParaRPr lang="en-US" sz="2857" dirty="0">
              <a:cs typeface="ＭＳ Ｐゴシック" pitchFamily="-84" charset="-128"/>
            </a:endParaRPr>
          </a:p>
          <a:p>
            <a:pPr marL="342900" lvl="2" indent="-342900">
              <a:spcBef>
                <a:spcPts val="2400"/>
              </a:spcBef>
            </a:pPr>
            <a:r>
              <a:rPr lang="en-US" sz="2857" dirty="0">
                <a:cs typeface="ＭＳ Ｐゴシック" pitchFamily="-84" charset="-128"/>
              </a:rPr>
              <a:t>For network-based user authentication, the most important methods involve cryptographic keys and something the individual knows, such as a password</a:t>
            </a:r>
          </a:p>
        </p:txBody>
      </p:sp>
      <p:graphicFrame>
        <p:nvGraphicFramePr>
          <p:cNvPr id="4" name="Diagram 3"/>
          <p:cNvGraphicFramePr/>
          <p:nvPr/>
        </p:nvGraphicFramePr>
        <p:xfrm>
          <a:off x="1219200" y="1828800"/>
          <a:ext cx="6934200" cy="370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074" name="Object 2"/>
          <p:cNvGraphicFramePr>
            <a:graphicFrameLocks noChangeAspect="1"/>
          </p:cNvGraphicFramePr>
          <p:nvPr/>
        </p:nvGraphicFramePr>
        <p:xfrm>
          <a:off x="457200" y="1016057"/>
          <a:ext cx="8375342" cy="5841943"/>
        </p:xfrm>
        <a:graphic>
          <a:graphicData uri="http://schemas.openxmlformats.org/presentationml/2006/ole">
            <mc:AlternateContent xmlns:mc="http://schemas.openxmlformats.org/markup-compatibility/2006">
              <mc:Choice xmlns:v="urn:schemas-microsoft-com:vml" Requires="v">
                <p:oleObj name="Document" r:id="rId3" imgW="5626100" imgH="3924300" progId="Word.Document.12">
                  <p:link updateAutomatic="1"/>
                </p:oleObj>
              </mc:Choice>
              <mc:Fallback>
                <p:oleObj name="Document" r:id="rId3" imgW="5626100" imgH="3924300" progId="Word.Document.12">
                  <p:link updateAutomatic="1"/>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016057"/>
                        <a:ext cx="8375342" cy="584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0" y="0"/>
            <a:ext cx="9144000" cy="830997"/>
          </a:xfrm>
          <a:prstGeom prst="rect">
            <a:avLst/>
          </a:prstGeom>
          <a:noFill/>
        </p:spPr>
        <p:txBody>
          <a:bodyPr wrap="square" rtlCol="0">
            <a:spAutoFit/>
          </a:bodyPr>
          <a:lstStyle/>
          <a:p>
            <a:pPr algn="ctr"/>
            <a:r>
              <a:rPr lang="en-US" sz="2400" dirty="0">
                <a:latin typeface="+mn-lt"/>
              </a:rPr>
              <a:t>Table 15.5</a:t>
            </a:r>
          </a:p>
          <a:p>
            <a:pPr algn="ctr"/>
            <a:r>
              <a:rPr lang="en-US" sz="2400" dirty="0">
                <a:latin typeface="+mn-lt"/>
              </a:rPr>
              <a:t>PIV Algorithms and Key Sizes</a:t>
            </a:r>
          </a:p>
        </p:txBody>
      </p:sp>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 </a:t>
            </a:r>
          </a:p>
        </p:txBody>
      </p:sp>
      <p:sp>
        <p:nvSpPr>
          <p:cNvPr id="6" name="Content Placeholder 5"/>
          <p:cNvSpPr>
            <a:spLocks noGrp="1"/>
          </p:cNvSpPr>
          <p:nvPr>
            <p:ph sz="half" idx="1"/>
          </p:nvPr>
        </p:nvSpPr>
        <p:spPr>
          <a:xfrm>
            <a:off x="381000" y="1752600"/>
            <a:ext cx="3566160" cy="4724400"/>
          </a:xfrm>
        </p:spPr>
        <p:txBody>
          <a:bodyPr>
            <a:normAutofit/>
          </a:bodyPr>
          <a:lstStyle/>
          <a:p>
            <a:r>
              <a:rPr lang="en-US" sz="1200" b="1" dirty="0"/>
              <a:t>Using the electronic credentials resident on a PIV card, the card supports the following authentication mechanisms:</a:t>
            </a:r>
          </a:p>
          <a:p>
            <a:pPr lvl="1">
              <a:spcBef>
                <a:spcPts val="1800"/>
              </a:spcBef>
            </a:pPr>
            <a:r>
              <a:rPr lang="en-US" sz="1200" b="1" dirty="0"/>
              <a:t>CHUID</a:t>
            </a:r>
          </a:p>
          <a:p>
            <a:pPr lvl="2">
              <a:buNone/>
            </a:pPr>
            <a:r>
              <a:rPr lang="en-US" sz="1000" dirty="0"/>
              <a:t>	The cardholder is authenticated using the signed CHUID data element on the card. The PIN is not required. This mechanism is useful in environments where a low level of assurance is acceptable and rapid contactless authentication is necessary</a:t>
            </a:r>
          </a:p>
          <a:p>
            <a:pPr lvl="2"/>
            <a:endParaRPr lang="en-US" sz="1000" dirty="0"/>
          </a:p>
          <a:p>
            <a:pPr lvl="1"/>
            <a:r>
              <a:rPr lang="en-US" sz="1200" b="1" dirty="0"/>
              <a:t>Card Authentication Key</a:t>
            </a:r>
          </a:p>
          <a:p>
            <a:pPr lvl="2">
              <a:buNone/>
            </a:pPr>
            <a:r>
              <a:rPr lang="en-US" sz="1200" b="1" dirty="0"/>
              <a:t>	</a:t>
            </a:r>
            <a:r>
              <a:rPr lang="en-US" sz="1000" dirty="0"/>
              <a:t>The PIV card is authenticated using the Card Authentication Key in a challenge response protocol. The PIN is not required. This mechanism allows contact (via card reader) or contactless (via radio waves) authentication of the PIV card without the holder’s active participation, and provides a low level of assurance</a:t>
            </a:r>
          </a:p>
          <a:p>
            <a:pPr lvl="2">
              <a:buNone/>
            </a:pPr>
            <a:endParaRPr lang="en-US" sz="1000" dirty="0"/>
          </a:p>
        </p:txBody>
      </p:sp>
      <p:sp>
        <p:nvSpPr>
          <p:cNvPr id="7" name="Content Placeholder 6"/>
          <p:cNvSpPr>
            <a:spLocks noGrp="1"/>
          </p:cNvSpPr>
          <p:nvPr>
            <p:ph sz="half" idx="2"/>
          </p:nvPr>
        </p:nvSpPr>
        <p:spPr>
          <a:xfrm>
            <a:off x="4572000" y="1752600"/>
            <a:ext cx="4038600" cy="4800600"/>
          </a:xfrm>
        </p:spPr>
        <p:txBody>
          <a:bodyPr>
            <a:noAutofit/>
          </a:bodyPr>
          <a:lstStyle/>
          <a:p>
            <a:pPr>
              <a:buNone/>
            </a:pPr>
            <a:r>
              <a:rPr lang="en-US" sz="1200" b="1" dirty="0"/>
              <a:t>	• BIO</a:t>
            </a:r>
          </a:p>
          <a:p>
            <a:pPr lvl="1">
              <a:buNone/>
            </a:pPr>
            <a:r>
              <a:rPr lang="en-US" sz="1000" dirty="0"/>
              <a:t>	The cardholder is authenticated by matching his or her fingerprint sample(s) to the signed biometric data element in an environment without a human attendant in view. The PIN is required to activate the card. This mechanism achieves a high level of assurance and requires the cardholder’s active participation is submitting the PIN as well as the biometric sample</a:t>
            </a:r>
          </a:p>
          <a:p>
            <a:pPr lvl="1">
              <a:spcBef>
                <a:spcPts val="1200"/>
              </a:spcBef>
            </a:pPr>
            <a:r>
              <a:rPr lang="en-US" sz="1200" b="1" dirty="0">
                <a:cs typeface="ＭＳ Ｐゴシック" pitchFamily="-84" charset="-128"/>
              </a:rPr>
              <a:t>BIO-A</a:t>
            </a:r>
            <a:endParaRPr lang="en-US" sz="1200" b="1" dirty="0"/>
          </a:p>
          <a:p>
            <a:pPr lvl="1">
              <a:buNone/>
            </a:pPr>
            <a:r>
              <a:rPr lang="en-US" sz="1000" dirty="0"/>
              <a:t>	The cardholder is authenticated by matching his or her fingerprint sample(s) to the signed biometric data element in an environment with a human attendant in view. The PIN is required to activate the card. This mechanism achieves a very high level of assurance when coupled with full trust validation of the biometric template retrieved from the card, and requires the cardholder’s active participation is submitting the PIN as well as the biometric sample</a:t>
            </a:r>
          </a:p>
          <a:p>
            <a:pPr>
              <a:buNone/>
            </a:pPr>
            <a:r>
              <a:rPr lang="en-US" sz="1200" b="1" dirty="0"/>
              <a:t>	• PKI</a:t>
            </a:r>
          </a:p>
          <a:p>
            <a:pPr lvl="1">
              <a:buNone/>
            </a:pPr>
            <a:r>
              <a:rPr lang="en-US" sz="1000" dirty="0"/>
              <a:t>	The cardholder is authenticated by demonstrating control of the PIV authentication private key in a challenge response protocol that can be validated using the PIV authentication certificate. The PIN is required to activate the card. This mechanism achieves a very high level of identity assurance and requires the cardholder’s knowledge of the PIN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8.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5455" b="6364"/>
              <a:stretch>
                <a:fillRect/>
              </a:stretch>
            </p:blipFill>
          </mc:Choice>
          <mc:Fallback>
            <p:blipFill>
              <a:blip r:embed="rId4"/>
              <a:srcRect t="5455" b="6364"/>
              <a:stretch>
                <a:fillRect/>
              </a:stretch>
            </p:blipFill>
          </mc:Fallback>
        </mc:AlternateContent>
        <p:spPr>
          <a:xfrm>
            <a:off x="1447800" y="0"/>
            <a:ext cx="6009727" cy="6858000"/>
          </a:xfrm>
          <a:prstGeom prst="rect">
            <a:avLst/>
          </a:prstGeom>
        </p:spPr>
      </p:pic>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Summary</a:t>
            </a:r>
            <a:endParaRPr lang="en-AU" dirty="0"/>
          </a:p>
        </p:txBody>
      </p:sp>
      <p:sp>
        <p:nvSpPr>
          <p:cNvPr id="100355" name="Rectangle 3"/>
          <p:cNvSpPr>
            <a:spLocks noGrp="1" noChangeArrowheads="1"/>
          </p:cNvSpPr>
          <p:nvPr>
            <p:ph sz="half" idx="1"/>
          </p:nvPr>
        </p:nvSpPr>
        <p:spPr>
          <a:xfrm>
            <a:off x="228600" y="1828800"/>
            <a:ext cx="3565525" cy="5562600"/>
          </a:xfrm>
        </p:spPr>
        <p:txBody>
          <a:bodyPr>
            <a:normAutofit fontScale="85000" lnSpcReduction="20000"/>
          </a:bodyPr>
          <a:lstStyle/>
          <a:p>
            <a:r>
              <a:rPr lang="en-US" dirty="0"/>
              <a:t>Remote user-authentication principles</a:t>
            </a:r>
          </a:p>
          <a:p>
            <a:pPr lvl="1"/>
            <a:r>
              <a:rPr lang="en-US" dirty="0"/>
              <a:t>Mutual authentication</a:t>
            </a:r>
          </a:p>
          <a:p>
            <a:pPr lvl="1"/>
            <a:r>
              <a:rPr lang="en-US" dirty="0"/>
              <a:t>One-way authentication</a:t>
            </a:r>
          </a:p>
          <a:p>
            <a:r>
              <a:rPr lang="en-US" dirty="0"/>
              <a:t>Remote user-authentication using symmetric encryption</a:t>
            </a:r>
          </a:p>
          <a:p>
            <a:pPr lvl="1"/>
            <a:r>
              <a:rPr lang="en-US" dirty="0"/>
              <a:t>Mutual authentication</a:t>
            </a:r>
          </a:p>
          <a:p>
            <a:pPr lvl="1"/>
            <a:r>
              <a:rPr lang="en-US" dirty="0"/>
              <a:t>One-way authentication</a:t>
            </a:r>
          </a:p>
          <a:p>
            <a:r>
              <a:rPr lang="en-US" dirty="0"/>
              <a:t>Kerberos</a:t>
            </a:r>
          </a:p>
          <a:p>
            <a:pPr lvl="1"/>
            <a:r>
              <a:rPr lang="en-US" dirty="0"/>
              <a:t>Motivation</a:t>
            </a:r>
          </a:p>
          <a:p>
            <a:pPr lvl="1"/>
            <a:r>
              <a:rPr lang="en-US" dirty="0"/>
              <a:t>Kerberos V4</a:t>
            </a:r>
            <a:r>
              <a:rPr lang="en-AU" dirty="0"/>
              <a:t> and V5</a:t>
            </a:r>
            <a:endParaRPr lang="en-US" dirty="0"/>
          </a:p>
        </p:txBody>
      </p:sp>
      <p:sp>
        <p:nvSpPr>
          <p:cNvPr id="76804" name="Content Placeholder 11"/>
          <p:cNvSpPr>
            <a:spLocks noGrp="1"/>
          </p:cNvSpPr>
          <p:nvPr>
            <p:ph sz="half" idx="2"/>
          </p:nvPr>
        </p:nvSpPr>
        <p:spPr>
          <a:xfrm>
            <a:off x="5578475" y="1752600"/>
            <a:ext cx="3565525" cy="4876800"/>
          </a:xfrm>
        </p:spPr>
        <p:txBody>
          <a:bodyPr rtlCol="0">
            <a:normAutofit fontScale="85000" lnSpcReduction="20000"/>
          </a:bodyPr>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Remote user-authentication using asymmetric encryption</a:t>
            </a:r>
          </a:p>
          <a:p>
            <a:pPr lvl="1"/>
            <a:r>
              <a:rPr lang="en-US" dirty="0"/>
              <a:t>Mutual authentication</a:t>
            </a:r>
          </a:p>
          <a:p>
            <a:pPr lvl="1"/>
            <a:r>
              <a:rPr lang="en-US" dirty="0"/>
              <a:t>One-way authentication</a:t>
            </a:r>
            <a:endParaRPr lang="en-US" dirty="0">
              <a:ea typeface="+mn-ea"/>
              <a:cs typeface="+mn-cs"/>
            </a:endParaRPr>
          </a:p>
          <a:p>
            <a:pPr fontAlgn="auto">
              <a:spcAft>
                <a:spcPts val="0"/>
              </a:spcAft>
              <a:buClr>
                <a:schemeClr val="accent1">
                  <a:lumMod val="60000"/>
                  <a:lumOff val="40000"/>
                </a:schemeClr>
              </a:buClr>
              <a:buFont typeface="Candara" pitchFamily="34" charset="0"/>
              <a:buChar char="•"/>
              <a:defRPr/>
            </a:pPr>
            <a:r>
              <a:rPr lang="en-US" dirty="0">
                <a:ea typeface="+mn-ea"/>
                <a:cs typeface="+mn-cs"/>
              </a:rPr>
              <a:t>Federated identity management</a:t>
            </a:r>
          </a:p>
          <a:p>
            <a:pPr lvl="1" fontAlgn="auto">
              <a:spcAft>
                <a:spcPts val="0"/>
              </a:spcAft>
              <a:buClr>
                <a:schemeClr val="accent1">
                  <a:lumMod val="60000"/>
                  <a:lumOff val="40000"/>
                </a:schemeClr>
              </a:buClr>
              <a:buFont typeface="Candara" pitchFamily="34" charset="0"/>
              <a:buChar char="•"/>
              <a:defRPr/>
            </a:pPr>
            <a:r>
              <a:rPr lang="en-US" dirty="0">
                <a:ea typeface="+mn-ea"/>
              </a:rPr>
              <a:t>Identity management</a:t>
            </a:r>
          </a:p>
          <a:p>
            <a:pPr lvl="1" fontAlgn="auto">
              <a:spcAft>
                <a:spcPts val="0"/>
              </a:spcAft>
              <a:buClr>
                <a:schemeClr val="accent1">
                  <a:lumMod val="60000"/>
                  <a:lumOff val="40000"/>
                </a:schemeClr>
              </a:buClr>
              <a:buFont typeface="Candara" pitchFamily="34" charset="0"/>
              <a:buChar char="•"/>
              <a:defRPr/>
            </a:pPr>
            <a:r>
              <a:rPr lang="en-US" dirty="0">
                <a:ea typeface="+mn-ea"/>
                <a:cs typeface="+mn-cs"/>
              </a:rPr>
              <a:t>Identity federation</a:t>
            </a:r>
          </a:p>
          <a:p>
            <a:pPr fontAlgn="auto">
              <a:spcAft>
                <a:spcPts val="0"/>
              </a:spcAft>
              <a:buClr>
                <a:schemeClr val="accent1">
                  <a:lumMod val="60000"/>
                  <a:lumOff val="40000"/>
                </a:schemeClr>
              </a:buClr>
              <a:buFont typeface="Candara" pitchFamily="34" charset="0"/>
              <a:buChar char="•"/>
              <a:defRPr/>
            </a:pPr>
            <a:r>
              <a:rPr lang="en-US" dirty="0">
                <a:ea typeface="+mn-ea"/>
                <a:cs typeface="+mn-cs"/>
              </a:rPr>
              <a:t>Personal identity verification</a:t>
            </a:r>
          </a:p>
          <a:p>
            <a:pPr lvl="1" fontAlgn="auto">
              <a:spcAft>
                <a:spcPts val="0"/>
              </a:spcAft>
              <a:buClr>
                <a:schemeClr val="accent1">
                  <a:lumMod val="60000"/>
                  <a:lumOff val="40000"/>
                </a:schemeClr>
              </a:buClr>
              <a:buFont typeface="Candara" pitchFamily="34" charset="0"/>
              <a:buChar char="•"/>
              <a:defRPr/>
            </a:pPr>
            <a:r>
              <a:rPr lang="en-US" dirty="0">
                <a:ea typeface="+mn-ea"/>
              </a:rPr>
              <a:t>PIV system model</a:t>
            </a:r>
          </a:p>
          <a:p>
            <a:pPr lvl="1" fontAlgn="auto">
              <a:spcAft>
                <a:spcPts val="0"/>
              </a:spcAft>
              <a:buClr>
                <a:schemeClr val="accent1">
                  <a:lumMod val="60000"/>
                  <a:lumOff val="40000"/>
                </a:schemeClr>
              </a:buClr>
              <a:buFont typeface="Candara" pitchFamily="34" charset="0"/>
              <a:buChar char="•"/>
              <a:defRPr/>
            </a:pPr>
            <a:r>
              <a:rPr lang="en-US" dirty="0">
                <a:ea typeface="+mn-ea"/>
              </a:rPr>
              <a:t>PIV documentation</a:t>
            </a:r>
          </a:p>
          <a:p>
            <a:pPr lvl="1" fontAlgn="auto">
              <a:spcAft>
                <a:spcPts val="0"/>
              </a:spcAft>
              <a:buClr>
                <a:schemeClr val="accent1">
                  <a:lumMod val="60000"/>
                  <a:lumOff val="40000"/>
                </a:schemeClr>
              </a:buClr>
              <a:buFont typeface="Candara" pitchFamily="34" charset="0"/>
              <a:buChar char="•"/>
              <a:defRPr/>
            </a:pPr>
            <a:r>
              <a:rPr lang="en-US" dirty="0">
                <a:ea typeface="+mn-ea"/>
              </a:rPr>
              <a:t>PIV credentials and keys</a:t>
            </a:r>
          </a:p>
          <a:p>
            <a:pPr lvl="1" fontAlgn="auto">
              <a:spcAft>
                <a:spcPts val="0"/>
              </a:spcAft>
              <a:buClr>
                <a:schemeClr val="accent1">
                  <a:lumMod val="60000"/>
                  <a:lumOff val="40000"/>
                </a:schemeClr>
              </a:buClr>
              <a:buFont typeface="Candara" pitchFamily="34" charset="0"/>
              <a:buChar char="•"/>
              <a:defRPr/>
            </a:pPr>
            <a:r>
              <a:rPr lang="en-US" dirty="0">
                <a:ea typeface="+mn-ea"/>
              </a:rPr>
              <a:t>authentication</a:t>
            </a: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429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Mutual Authentication</a:t>
            </a:r>
            <a:endParaRPr lang="en-AU" dirty="0"/>
          </a:p>
        </p:txBody>
      </p:sp>
      <p:sp>
        <p:nvSpPr>
          <p:cNvPr id="6" name="Content Placeholder 5"/>
          <p:cNvSpPr>
            <a:spLocks noGrp="1"/>
          </p:cNvSpPr>
          <p:nvPr>
            <p:ph idx="1"/>
          </p:nvPr>
        </p:nvSpPr>
        <p:spPr>
          <a:xfrm>
            <a:off x="685800" y="1600200"/>
            <a:ext cx="7772399" cy="1066800"/>
          </a:xfrm>
        </p:spPr>
        <p:txBody>
          <a:bodyPr>
            <a:normAutofit fontScale="92500" lnSpcReduction="20000"/>
          </a:bodyPr>
          <a:lstStyle/>
          <a:p>
            <a:r>
              <a:rPr lang="en-US" dirty="0"/>
              <a:t>Protocols which enable communicating parties to satisfy themselves mutually about each other’s identity and to exchange session keys</a:t>
            </a:r>
          </a:p>
        </p:txBody>
      </p:sp>
      <p:graphicFrame>
        <p:nvGraphicFramePr>
          <p:cNvPr id="4" name="Diagram 3"/>
          <p:cNvGraphicFramePr/>
          <p:nvPr/>
        </p:nvGraphicFramePr>
        <p:xfrm>
          <a:off x="228600" y="2667000"/>
          <a:ext cx="85344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Replay Attacks</a:t>
            </a:r>
            <a:endParaRPr lang="en-AU" dirty="0"/>
          </a:p>
        </p:txBody>
      </p:sp>
      <p:sp>
        <p:nvSpPr>
          <p:cNvPr id="6" name="Content Placeholder 5"/>
          <p:cNvSpPr>
            <a:spLocks noGrp="1"/>
          </p:cNvSpPr>
          <p:nvPr>
            <p:ph idx="1"/>
          </p:nvPr>
        </p:nvSpPr>
        <p:spPr>
          <a:xfrm>
            <a:off x="762000" y="1828800"/>
            <a:ext cx="7570787" cy="4800600"/>
          </a:xfrm>
        </p:spPr>
        <p:txBody>
          <a:bodyPr>
            <a:normAutofit fontScale="77500" lnSpcReduction="20000"/>
          </a:bodyPr>
          <a:lstStyle/>
          <a:p>
            <a:pPr>
              <a:buNone/>
            </a:pPr>
            <a:r>
              <a:rPr lang="en-US" dirty="0"/>
              <a:t>1. The simplest replay attack is one in which the opponent simply copies a message and replays it later</a:t>
            </a:r>
          </a:p>
          <a:p>
            <a:pPr>
              <a:buNone/>
            </a:pPr>
            <a:r>
              <a:rPr lang="en-US" dirty="0"/>
              <a:t>2. An opponent can replay a timestamped message within the valid time window</a:t>
            </a:r>
          </a:p>
          <a:p>
            <a:pPr>
              <a:buNone/>
            </a:pPr>
            <a:r>
              <a:rPr lang="en-US" dirty="0"/>
              <a:t>3. An opponent can replay a timestamped message within the valid time window, but in addition, the opponent suppresses the original message; thus, the repetition cannot be detected</a:t>
            </a:r>
          </a:p>
          <a:p>
            <a:pPr>
              <a:buNone/>
            </a:pPr>
            <a:r>
              <a:rPr lang="en-US" dirty="0"/>
              <a:t>4. Another attack involves a backward replay without modification and is possible if symmetric encryption is used and the sender cannot easily recognize the difference between messages sent and messages received on the basis of content (Reflection Attack)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Approaches to Coping With Replay Attacks</a:t>
            </a:r>
            <a:endParaRPr lang="en-AU" dirty="0"/>
          </a:p>
        </p:txBody>
      </p:sp>
      <p:sp>
        <p:nvSpPr>
          <p:cNvPr id="6" name="Content Placeholder 5"/>
          <p:cNvSpPr>
            <a:spLocks noGrp="1"/>
          </p:cNvSpPr>
          <p:nvPr>
            <p:ph idx="1"/>
          </p:nvPr>
        </p:nvSpPr>
        <p:spPr>
          <a:xfrm>
            <a:off x="685800" y="1914525"/>
            <a:ext cx="7772400" cy="4943475"/>
          </a:xfrm>
        </p:spPr>
        <p:txBody>
          <a:bodyPr>
            <a:normAutofit fontScale="62500" lnSpcReduction="20000"/>
          </a:bodyPr>
          <a:lstStyle/>
          <a:p>
            <a:r>
              <a:rPr lang="en-US" dirty="0"/>
              <a:t>Attach a sequence number to each message used in an authentication exchange</a:t>
            </a:r>
          </a:p>
          <a:p>
            <a:pPr lvl="1"/>
            <a:r>
              <a:rPr lang="en-US" dirty="0"/>
              <a:t>A new message is accepted only if its sequence number is in the proper order</a:t>
            </a:r>
          </a:p>
          <a:p>
            <a:pPr lvl="1"/>
            <a:r>
              <a:rPr lang="en-US" dirty="0"/>
              <a:t>Difficulty with this approach is that it requires each party to keep track of the last sequence number for each claimant it has dealt with</a:t>
            </a:r>
          </a:p>
          <a:p>
            <a:pPr lvl="1"/>
            <a:r>
              <a:rPr lang="en-US" dirty="0"/>
              <a:t>Generally not used for authentication and key exchange because of overhead</a:t>
            </a:r>
          </a:p>
          <a:p>
            <a:pPr marL="342900" lvl="1" indent="-342900">
              <a:spcBef>
                <a:spcPts val="2400"/>
              </a:spcBef>
              <a:buClr>
                <a:srgbClr val="BAABE3"/>
              </a:buClr>
            </a:pPr>
            <a:r>
              <a:rPr lang="en-US" sz="2800" dirty="0">
                <a:cs typeface="ＭＳ Ｐゴシック" pitchFamily="-84" charset="-128"/>
              </a:rPr>
              <a:t>Timestamps</a:t>
            </a:r>
          </a:p>
          <a:p>
            <a:pPr lvl="1"/>
            <a:r>
              <a:rPr lang="en-US" sz="2581" dirty="0"/>
              <a:t>Requires that clocks among the various participants be synchronized</a:t>
            </a:r>
          </a:p>
          <a:p>
            <a:pPr lvl="1"/>
            <a:r>
              <a:rPr lang="en-US" sz="2571" dirty="0"/>
              <a:t> Party A accepts a message as fresh only if the message contains a timestamp  that, in A’s judgment, is close enough to A’s knowledge of current time</a:t>
            </a:r>
          </a:p>
          <a:p>
            <a:pPr marL="342900" lvl="1" indent="-342900">
              <a:spcBef>
                <a:spcPts val="2400"/>
              </a:spcBef>
              <a:buClr>
                <a:srgbClr val="BAABE3"/>
              </a:buClr>
            </a:pPr>
            <a:r>
              <a:rPr lang="en-US" sz="2800" dirty="0">
                <a:cs typeface="ＭＳ Ｐゴシック" pitchFamily="-84" charset="-128"/>
              </a:rPr>
              <a:t>Challenge/response</a:t>
            </a:r>
          </a:p>
          <a:p>
            <a:pPr lvl="1"/>
            <a:r>
              <a:rPr lang="en-US" sz="2545" dirty="0"/>
              <a:t> Party A, expecting a fresh message from B, first sends B a nonce  (challenge) and requires that the subsequent message (response) received from B contain the correct nonce value</a:t>
            </a:r>
          </a:p>
          <a:p>
            <a:r>
              <a:rPr lang="en-US" sz="2745" b="1" dirty="0"/>
              <a:t>Binding</a:t>
            </a:r>
            <a:r>
              <a:rPr lang="en-US" sz="2745" dirty="0"/>
              <a:t> – In all cases, cryptographic means must be used to insure that neither cut-and-paste nor message modification is possible without detection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One-Way Authentication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5307518"/>
              </p:ext>
            </p:extLst>
          </p:nvPr>
        </p:nvGraphicFramePr>
        <p:xfrm>
          <a:off x="755576" y="1628800"/>
          <a:ext cx="7570787" cy="4791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755576" y="6309320"/>
            <a:ext cx="3672800" cy="369332"/>
          </a:xfrm>
          <a:prstGeom prst="rect">
            <a:avLst/>
          </a:prstGeom>
          <a:noFill/>
        </p:spPr>
        <p:txBody>
          <a:bodyPr wrap="none" rtlCol="0">
            <a:spAutoFit/>
          </a:bodyPr>
          <a:lstStyle/>
          <a:p>
            <a:r>
              <a:rPr lang="en-US" dirty="0"/>
              <a:t>See Chapter 19 on securing email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39688"/>
            <a:ext cx="9143999" cy="1412875"/>
          </a:xfrm>
        </p:spPr>
        <p:txBody>
          <a:bodyPr/>
          <a:lstStyle/>
          <a:p>
            <a:pPr>
              <a:lnSpc>
                <a:spcPts val="4700"/>
              </a:lnSpc>
            </a:pPr>
            <a:r>
              <a:rPr lang="en-US" sz="4800" dirty="0"/>
              <a:t>Remote User-Authentication Using Symmetric Encryption</a:t>
            </a:r>
            <a:endParaRPr lang="en-AU" sz="4800" dirty="0"/>
          </a:p>
        </p:txBody>
      </p:sp>
      <p:graphicFrame>
        <p:nvGraphicFramePr>
          <p:cNvPr id="4" name="Content Placeholder 3"/>
          <p:cNvGraphicFramePr>
            <a:graphicFrameLocks noGrp="1"/>
          </p:cNvGraphicFramePr>
          <p:nvPr>
            <p:ph idx="1"/>
          </p:nvPr>
        </p:nvGraphicFramePr>
        <p:xfrm>
          <a:off x="792163" y="1762125"/>
          <a:ext cx="7570787" cy="4638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Suppress-Replay Attacks</a:t>
            </a:r>
          </a:p>
        </p:txBody>
      </p:sp>
      <p:sp>
        <p:nvSpPr>
          <p:cNvPr id="7" name="Content Placeholder 6"/>
          <p:cNvSpPr>
            <a:spLocks noGrp="1"/>
          </p:cNvSpPr>
          <p:nvPr>
            <p:ph idx="1"/>
          </p:nvPr>
        </p:nvSpPr>
        <p:spPr>
          <a:xfrm>
            <a:off x="792163" y="1762125"/>
            <a:ext cx="7570787" cy="4714875"/>
          </a:xfrm>
        </p:spPr>
        <p:txBody>
          <a:bodyPr>
            <a:normAutofit fontScale="85000" lnSpcReduction="10000"/>
          </a:bodyPr>
          <a:lstStyle/>
          <a:p>
            <a:r>
              <a:rPr lang="en-US" dirty="0"/>
              <a:t>The Denning protocol requires reliance on clocks that are synchronized throughout the network</a:t>
            </a:r>
          </a:p>
          <a:p>
            <a:r>
              <a:rPr lang="en-US" dirty="0"/>
              <a:t>A risk involved is based on the fact that the distributed clocks can become unsynchronized as a result of sabotage on or faults in the clocks or the synchronization mechanism</a:t>
            </a:r>
          </a:p>
          <a:p>
            <a:r>
              <a:rPr lang="en-US" dirty="0"/>
              <a:t>The problem occurs when a sender’s clock is ahead of the intended recipient’s clock</a:t>
            </a:r>
          </a:p>
          <a:p>
            <a:pPr lvl="1"/>
            <a:r>
              <a:rPr lang="en-US" dirty="0"/>
              <a:t>An opponent can intercept a message from the sender and replay it later when the timestamp in the message becomes current at the recipient’s site</a:t>
            </a:r>
          </a:p>
          <a:p>
            <a:pPr lvl="1"/>
            <a:r>
              <a:rPr lang="en-US" dirty="0"/>
              <a:t>Such attacks are referred to as </a:t>
            </a:r>
            <a:r>
              <a:rPr lang="en-US" i="1" dirty="0"/>
              <a:t>suppress-replay attacks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Mutual Authentication</a:t>
            </a:r>
          </a:p>
        </p:txBody>
      </p:sp>
      <p:sp>
        <p:nvSpPr>
          <p:cNvPr id="3" name="Content Placeholder 2"/>
          <p:cNvSpPr>
            <a:spLocks noGrp="1"/>
          </p:cNvSpPr>
          <p:nvPr>
            <p:ph idx="1"/>
          </p:nvPr>
        </p:nvSpPr>
        <p:spPr>
          <a:xfrm>
            <a:off x="533400" y="1762125"/>
            <a:ext cx="8000999" cy="4638675"/>
          </a:xfrm>
        </p:spPr>
        <p:txBody>
          <a:bodyPr>
            <a:normAutofit fontScale="92500" lnSpcReduction="10000"/>
          </a:bodyPr>
          <a:lstStyle/>
          <a:p>
            <a:r>
              <a:rPr lang="en-US" dirty="0"/>
              <a:t>Public-key encryption for session key distribution</a:t>
            </a:r>
          </a:p>
          <a:p>
            <a:pPr lvl="1"/>
            <a:r>
              <a:rPr lang="en-US" dirty="0"/>
              <a:t>Assumes each of the two parties is in possession of the current public key of the other</a:t>
            </a:r>
          </a:p>
          <a:p>
            <a:pPr lvl="1"/>
            <a:r>
              <a:rPr lang="en-US" dirty="0"/>
              <a:t>May not be practical to require this assumption</a:t>
            </a:r>
          </a:p>
          <a:p>
            <a:r>
              <a:rPr lang="en-US" dirty="0"/>
              <a:t>Denning protocol using timestamps</a:t>
            </a:r>
          </a:p>
          <a:p>
            <a:pPr lvl="1"/>
            <a:r>
              <a:rPr lang="en-US" dirty="0"/>
              <a:t>Uses an authentication server (AS) to provide public-key certificates</a:t>
            </a:r>
          </a:p>
          <a:p>
            <a:pPr lvl="1"/>
            <a:r>
              <a:rPr lang="en-US" dirty="0"/>
              <a:t>Requires the synchronization of clocks</a:t>
            </a:r>
          </a:p>
          <a:p>
            <a:r>
              <a:rPr lang="en-US" dirty="0"/>
              <a:t>Woo and Lam makes use of nonces</a:t>
            </a:r>
          </a:p>
          <a:p>
            <a:pPr lvl="1"/>
            <a:r>
              <a:rPr lang="en-US" dirty="0"/>
              <a:t>Care needed to ensure no protocol flaws</a:t>
            </a:r>
          </a:p>
        </p:txBody>
      </p:sp>
    </p:spTree>
  </p:cSld>
  <p:clrMapOvr>
    <a:masterClrMapping/>
  </p:clrMapOvr>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6530</TotalTime>
  <Words>8233</Words>
  <Application>Microsoft Office PowerPoint</Application>
  <PresentationFormat>On-screen Show (4:3)</PresentationFormat>
  <Paragraphs>774</Paragraphs>
  <Slides>23</Slides>
  <Notes>23</Notes>
  <HiddenSlides>0</HiddenSlides>
  <MMClips>0</MMClips>
  <ScaleCrop>false</ScaleCrop>
  <HeadingPairs>
    <vt:vector size="8" baseType="variant">
      <vt:variant>
        <vt:lpstr>Fonts Used</vt:lpstr>
      </vt:variant>
      <vt:variant>
        <vt:i4>5</vt:i4>
      </vt:variant>
      <vt:variant>
        <vt:lpstr>Theme</vt:lpstr>
      </vt:variant>
      <vt:variant>
        <vt:i4>2</vt:i4>
      </vt:variant>
      <vt:variant>
        <vt:lpstr>Links</vt:lpstr>
      </vt:variant>
      <vt:variant>
        <vt:i4>1</vt:i4>
      </vt:variant>
      <vt:variant>
        <vt:lpstr>Slide Titles</vt:lpstr>
      </vt:variant>
      <vt:variant>
        <vt:i4>23</vt:i4>
      </vt:variant>
    </vt:vector>
  </HeadingPairs>
  <TitlesOfParts>
    <vt:vector size="31" baseType="lpstr">
      <vt:lpstr>Arial</vt:lpstr>
      <vt:lpstr>Candara</vt:lpstr>
      <vt:lpstr>Mistral</vt:lpstr>
      <vt:lpstr>Times-Roman</vt:lpstr>
      <vt:lpstr>Wingdings</vt:lpstr>
      <vt:lpstr>ch01</vt:lpstr>
      <vt:lpstr>Infusion</vt:lpstr>
      <vt:lpstr>mclaughlinkl:Desktop:Crypto6e%20Tables:T15-UserAuthentication.doc!OLE_LINK3</vt:lpstr>
      <vt:lpstr>Remote User-Authentication Principles</vt:lpstr>
      <vt:lpstr>Means of User Authentication </vt:lpstr>
      <vt:lpstr>Mutual Authentication</vt:lpstr>
      <vt:lpstr>Replay Attacks</vt:lpstr>
      <vt:lpstr>Approaches to Coping With Replay Attacks</vt:lpstr>
      <vt:lpstr>One-Way Authentication</vt:lpstr>
      <vt:lpstr>Remote User-Authentication Using Symmetric Encryption</vt:lpstr>
      <vt:lpstr>Suppress-Replay Attacks</vt:lpstr>
      <vt:lpstr>Mutual Authentication</vt:lpstr>
      <vt:lpstr>One-Way Authentication</vt:lpstr>
      <vt:lpstr>Federated Identity Management</vt:lpstr>
      <vt:lpstr>PowerPoint Presentation</vt:lpstr>
      <vt:lpstr>PowerPoint Presentation</vt:lpstr>
      <vt:lpstr>Key Standards</vt:lpstr>
      <vt:lpstr>PowerPoint Presentation</vt:lpstr>
      <vt:lpstr>Personal Identity Verification</vt:lpstr>
      <vt:lpstr>PowerPoint Presentation</vt:lpstr>
      <vt:lpstr>PIV Documentation</vt:lpstr>
      <vt:lpstr>PIV Credentials and Keys</vt:lpstr>
      <vt:lpstr>PowerPoint Presentation</vt:lpstr>
      <vt:lpstr>Authentication </vt:lpstr>
      <vt:lpstr>PowerPoint Presentation</vt:lpstr>
      <vt:lpstr>Summary</vt:lpstr>
    </vt:vector>
  </TitlesOfParts>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15</dc:subject>
  <dc:creator>Dr Lawrie Brown</dc:creator>
  <cp:lastModifiedBy>J Arokia Renjith</cp:lastModifiedBy>
  <cp:revision>51</cp:revision>
  <dcterms:created xsi:type="dcterms:W3CDTF">2013-03-11T00:42:59Z</dcterms:created>
  <dcterms:modified xsi:type="dcterms:W3CDTF">2022-11-04T09:21:23Z</dcterms:modified>
</cp:coreProperties>
</file>