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handoutMasterIdLst>
    <p:handoutMasterId r:id="rId63"/>
  </p:handoutMasterIdLst>
  <p:sldIdLst>
    <p:sldId id="256" r:id="rId2"/>
    <p:sldId id="313" r:id="rId3"/>
    <p:sldId id="314" r:id="rId4"/>
    <p:sldId id="316" r:id="rId5"/>
    <p:sldId id="279" r:id="rId6"/>
    <p:sldId id="275" r:id="rId7"/>
    <p:sldId id="315" r:id="rId8"/>
    <p:sldId id="300" r:id="rId9"/>
    <p:sldId id="281" r:id="rId10"/>
    <p:sldId id="402" r:id="rId11"/>
    <p:sldId id="403" r:id="rId12"/>
    <p:sldId id="404" r:id="rId13"/>
    <p:sldId id="317" r:id="rId14"/>
    <p:sldId id="377" r:id="rId15"/>
    <p:sldId id="405" r:id="rId16"/>
    <p:sldId id="406" r:id="rId17"/>
    <p:sldId id="284" r:id="rId18"/>
    <p:sldId id="286" r:id="rId19"/>
    <p:sldId id="387" r:id="rId20"/>
    <p:sldId id="289" r:id="rId21"/>
    <p:sldId id="318" r:id="rId22"/>
    <p:sldId id="319" r:id="rId23"/>
    <p:sldId id="407" r:id="rId24"/>
    <p:sldId id="298" r:id="rId25"/>
    <p:sldId id="292" r:id="rId26"/>
    <p:sldId id="321" r:id="rId27"/>
    <p:sldId id="293" r:id="rId28"/>
    <p:sldId id="408" r:id="rId29"/>
    <p:sldId id="409" r:id="rId30"/>
    <p:sldId id="410" r:id="rId31"/>
    <p:sldId id="411" r:id="rId32"/>
    <p:sldId id="412" r:id="rId33"/>
    <p:sldId id="413" r:id="rId34"/>
    <p:sldId id="414" r:id="rId35"/>
    <p:sldId id="296" r:id="rId36"/>
    <p:sldId id="307" r:id="rId37"/>
    <p:sldId id="297" r:id="rId38"/>
    <p:sldId id="416" r:id="rId39"/>
    <p:sldId id="417" r:id="rId40"/>
    <p:sldId id="415" r:id="rId41"/>
    <p:sldId id="418" r:id="rId42"/>
    <p:sldId id="299" r:id="rId43"/>
    <p:sldId id="419" r:id="rId44"/>
    <p:sldId id="305" r:id="rId45"/>
    <p:sldId id="306" r:id="rId46"/>
    <p:sldId id="420" r:id="rId47"/>
    <p:sldId id="301" r:id="rId48"/>
    <p:sldId id="421" r:id="rId49"/>
    <p:sldId id="422" r:id="rId50"/>
    <p:sldId id="423" r:id="rId51"/>
    <p:sldId id="424" r:id="rId52"/>
    <p:sldId id="320" r:id="rId53"/>
    <p:sldId id="276" r:id="rId54"/>
    <p:sldId id="277" r:id="rId55"/>
    <p:sldId id="425" r:id="rId56"/>
    <p:sldId id="426" r:id="rId57"/>
    <p:sldId id="427" r:id="rId58"/>
    <p:sldId id="428" r:id="rId59"/>
    <p:sldId id="311" r:id="rId60"/>
    <p:sldId id="31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handoutMaster" Target="handoutMasters/handoutMaster1.xml" /><Relationship Id="rId68" Type="http://schemas.openxmlformats.org/officeDocument/2006/relationships/tableStyles" Target="tableStyle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commentAuthors" Target="commentAuthor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theme" Target="theme/theme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690A4-C4B1-4140-A11F-580D452924C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F864227-CA81-8D49-99F4-A41E3F3A4405}">
      <dgm:prSet phldrT="[Text]" custT="1"/>
      <dgm:spPr/>
      <dgm:t>
        <a:bodyPr/>
        <a:lstStyle/>
        <a:p>
          <a:r>
            <a:rPr lang="en-US" sz="1600" b="1" i="0" dirty="0"/>
            <a:t>Key distribution</a:t>
          </a:r>
        </a:p>
      </dgm:t>
    </dgm:pt>
    <dgm:pt modelId="{A9B89A90-A709-4947-943D-3DC63E50989B}" type="parTrans" cxnId="{BF47E28C-4EB0-5945-BDFE-22A8A8AC8379}">
      <dgm:prSet/>
      <dgm:spPr/>
      <dgm:t>
        <a:bodyPr/>
        <a:lstStyle/>
        <a:p>
          <a:endParaRPr lang="en-US"/>
        </a:p>
      </dgm:t>
    </dgm:pt>
    <dgm:pt modelId="{6B7EB79C-1427-5348-BFCA-6058AD406C08}" type="sibTrans" cxnId="{BF47E28C-4EB0-5945-BDFE-22A8A8AC8379}">
      <dgm:prSet/>
      <dgm:spPr/>
      <dgm:t>
        <a:bodyPr/>
        <a:lstStyle/>
        <a:p>
          <a:endParaRPr lang="en-US"/>
        </a:p>
      </dgm:t>
    </dgm:pt>
    <dgm:pt modelId="{93C371D1-0568-D549-A9E9-1109B1C23FFA}">
      <dgm:prSet custT="1"/>
      <dgm:spPr/>
      <dgm:t>
        <a:bodyPr/>
        <a:lstStyle/>
        <a:p>
          <a:r>
            <a:rPr lang="en-US" sz="1600" b="1" i="0" dirty="0"/>
            <a:t>How to have secure communications in general without having to trust a KDC with your key</a:t>
          </a:r>
        </a:p>
      </dgm:t>
    </dgm:pt>
    <dgm:pt modelId="{EB222672-15AE-6244-89C8-52DFED3212EB}" type="parTrans" cxnId="{538257FF-73DD-2C49-8734-DC436D245187}">
      <dgm:prSet/>
      <dgm:spPr/>
      <dgm:t>
        <a:bodyPr/>
        <a:lstStyle/>
        <a:p>
          <a:endParaRPr lang="en-US"/>
        </a:p>
      </dgm:t>
    </dgm:pt>
    <dgm:pt modelId="{DF34262B-3C34-7F41-B143-2B9E7B200EBD}" type="sibTrans" cxnId="{538257FF-73DD-2C49-8734-DC436D245187}">
      <dgm:prSet/>
      <dgm:spPr/>
      <dgm:t>
        <a:bodyPr/>
        <a:lstStyle/>
        <a:p>
          <a:endParaRPr lang="en-US"/>
        </a:p>
      </dgm:t>
    </dgm:pt>
    <dgm:pt modelId="{3DC0467C-9B21-C541-A1BA-500358705074}">
      <dgm:prSet custT="1"/>
      <dgm:spPr/>
      <dgm:t>
        <a:bodyPr/>
        <a:lstStyle/>
        <a:p>
          <a:r>
            <a:rPr lang="en-US" sz="1600" b="1" i="0"/>
            <a:t>Digital signatures</a:t>
          </a:r>
          <a:endParaRPr lang="en-US" sz="1600" b="1" i="0" dirty="0"/>
        </a:p>
      </dgm:t>
    </dgm:pt>
    <dgm:pt modelId="{058CCD16-1BA9-2C42-9BE1-1AE6E0F77C07}" type="parTrans" cxnId="{FE560BCC-DA97-BB4B-9644-74AF08B6ED9B}">
      <dgm:prSet/>
      <dgm:spPr/>
      <dgm:t>
        <a:bodyPr/>
        <a:lstStyle/>
        <a:p>
          <a:endParaRPr lang="en-US"/>
        </a:p>
      </dgm:t>
    </dgm:pt>
    <dgm:pt modelId="{EE80C3D6-261E-7140-B1FA-C7DBEF360B20}" type="sibTrans" cxnId="{FE560BCC-DA97-BB4B-9644-74AF08B6ED9B}">
      <dgm:prSet/>
      <dgm:spPr/>
      <dgm:t>
        <a:bodyPr/>
        <a:lstStyle/>
        <a:p>
          <a:endParaRPr lang="en-US"/>
        </a:p>
      </dgm:t>
    </dgm:pt>
    <dgm:pt modelId="{E98664D3-0C41-C541-9E55-F995A3CAB7E5}">
      <dgm:prSet custT="1"/>
      <dgm:spPr/>
      <dgm:t>
        <a:bodyPr/>
        <a:lstStyle/>
        <a:p>
          <a:r>
            <a:rPr lang="en-US" sz="1600" b="1" i="0" dirty="0"/>
            <a:t>How to verify that a message comes intact from the claimed sender</a:t>
          </a:r>
        </a:p>
      </dgm:t>
    </dgm:pt>
    <dgm:pt modelId="{28516441-8924-C147-8A92-12D1C9BE741C}" type="parTrans" cxnId="{F9A45E78-4AF2-CC4F-90BB-14BB83E88489}">
      <dgm:prSet/>
      <dgm:spPr/>
      <dgm:t>
        <a:bodyPr/>
        <a:lstStyle/>
        <a:p>
          <a:endParaRPr lang="en-US"/>
        </a:p>
      </dgm:t>
    </dgm:pt>
    <dgm:pt modelId="{FCCEDB7F-8754-E444-BABB-9983CDFB86F2}" type="sibTrans" cxnId="{F9A45E78-4AF2-CC4F-90BB-14BB83E88489}">
      <dgm:prSet/>
      <dgm:spPr/>
      <dgm:t>
        <a:bodyPr/>
        <a:lstStyle/>
        <a:p>
          <a:endParaRPr lang="en-US"/>
        </a:p>
      </dgm:t>
    </dgm:pt>
    <dgm:pt modelId="{8A6334C8-AAD5-DC4E-A921-230E4B3A68EF}" type="pres">
      <dgm:prSet presAssocID="{17E690A4-C4B1-4140-A11F-580D452924C3}" presName="linear" presStyleCnt="0">
        <dgm:presLayoutVars>
          <dgm:dir/>
          <dgm:animLvl val="lvl"/>
          <dgm:resizeHandles val="exact"/>
        </dgm:presLayoutVars>
      </dgm:prSet>
      <dgm:spPr/>
    </dgm:pt>
    <dgm:pt modelId="{86CB6F17-1E55-F54A-9B1D-3EE59E01E62F}" type="pres">
      <dgm:prSet presAssocID="{1F864227-CA81-8D49-99F4-A41E3F3A4405}" presName="parentLin" presStyleCnt="0"/>
      <dgm:spPr/>
    </dgm:pt>
    <dgm:pt modelId="{0D00A682-4F23-A845-A81C-DB63F83A8DD9}" type="pres">
      <dgm:prSet presAssocID="{1F864227-CA81-8D49-99F4-A41E3F3A4405}" presName="parentLeftMargin" presStyleLbl="node1" presStyleIdx="0" presStyleCnt="2"/>
      <dgm:spPr/>
    </dgm:pt>
    <dgm:pt modelId="{9F42F34A-248A-9B4C-8DA2-E1AB8DB6FB1A}" type="pres">
      <dgm:prSet presAssocID="{1F864227-CA81-8D49-99F4-A41E3F3A4405}" presName="parentText" presStyleLbl="node1" presStyleIdx="0" presStyleCnt="2" custScaleX="38256" custScaleY="107447">
        <dgm:presLayoutVars>
          <dgm:chMax val="0"/>
          <dgm:bulletEnabled val="1"/>
        </dgm:presLayoutVars>
      </dgm:prSet>
      <dgm:spPr/>
    </dgm:pt>
    <dgm:pt modelId="{F0ED7B4C-4F05-9247-AAC6-EF95D101ACF3}" type="pres">
      <dgm:prSet presAssocID="{1F864227-CA81-8D49-99F4-A41E3F3A4405}" presName="negativeSpace" presStyleCnt="0"/>
      <dgm:spPr/>
    </dgm:pt>
    <dgm:pt modelId="{753A43A3-74E4-6242-AD74-2CEC8831F941}" type="pres">
      <dgm:prSet presAssocID="{1F864227-CA81-8D49-99F4-A41E3F3A4405}" presName="childText" presStyleLbl="conFgAcc1" presStyleIdx="0" presStyleCnt="2">
        <dgm:presLayoutVars>
          <dgm:bulletEnabled val="1"/>
        </dgm:presLayoutVars>
      </dgm:prSet>
      <dgm:spPr/>
    </dgm:pt>
    <dgm:pt modelId="{84DE40D8-A87B-9140-AEA7-4DE5104CAF15}" type="pres">
      <dgm:prSet presAssocID="{6B7EB79C-1427-5348-BFCA-6058AD406C08}" presName="spaceBetweenRectangles" presStyleCnt="0"/>
      <dgm:spPr/>
    </dgm:pt>
    <dgm:pt modelId="{004CA9D9-7211-6D47-B6C5-22252F770AD3}" type="pres">
      <dgm:prSet presAssocID="{3DC0467C-9B21-C541-A1BA-500358705074}" presName="parentLin" presStyleCnt="0"/>
      <dgm:spPr/>
    </dgm:pt>
    <dgm:pt modelId="{411CB552-9417-9B47-B62F-5B53822C9E77}" type="pres">
      <dgm:prSet presAssocID="{3DC0467C-9B21-C541-A1BA-500358705074}" presName="parentLeftMargin" presStyleLbl="node1" presStyleIdx="0" presStyleCnt="2"/>
      <dgm:spPr/>
    </dgm:pt>
    <dgm:pt modelId="{CA4E2293-290D-C34A-80FC-C37A52E5B3EA}" type="pres">
      <dgm:prSet presAssocID="{3DC0467C-9B21-C541-A1BA-500358705074}" presName="parentText" presStyleLbl="node1" presStyleIdx="1" presStyleCnt="2" custScaleX="41196" custScaleY="107162">
        <dgm:presLayoutVars>
          <dgm:chMax val="0"/>
          <dgm:bulletEnabled val="1"/>
        </dgm:presLayoutVars>
      </dgm:prSet>
      <dgm:spPr/>
    </dgm:pt>
    <dgm:pt modelId="{3A7A68A8-DA0B-9F4B-820E-A28B7674BE3B}" type="pres">
      <dgm:prSet presAssocID="{3DC0467C-9B21-C541-A1BA-500358705074}" presName="negativeSpace" presStyleCnt="0"/>
      <dgm:spPr/>
    </dgm:pt>
    <dgm:pt modelId="{E034BB72-F90F-E644-B964-59D253E21B41}" type="pres">
      <dgm:prSet presAssocID="{3DC0467C-9B21-C541-A1BA-500358705074}" presName="childText" presStyleLbl="conFgAcc1" presStyleIdx="1" presStyleCnt="2">
        <dgm:presLayoutVars>
          <dgm:bulletEnabled val="1"/>
        </dgm:presLayoutVars>
      </dgm:prSet>
      <dgm:spPr/>
    </dgm:pt>
  </dgm:ptLst>
  <dgm:cxnLst>
    <dgm:cxn modelId="{3BA42C05-83EB-0A49-AC97-C9D6EDF815E5}" type="presOf" srcId="{1F864227-CA81-8D49-99F4-A41E3F3A4405}" destId="{0D00A682-4F23-A845-A81C-DB63F83A8DD9}" srcOrd="0" destOrd="0" presId="urn:microsoft.com/office/officeart/2005/8/layout/list1"/>
    <dgm:cxn modelId="{E2F0400D-724B-2649-B290-BAFB1268A02F}" type="presOf" srcId="{E98664D3-0C41-C541-9E55-F995A3CAB7E5}" destId="{E034BB72-F90F-E644-B964-59D253E21B41}" srcOrd="0" destOrd="0" presId="urn:microsoft.com/office/officeart/2005/8/layout/list1"/>
    <dgm:cxn modelId="{1EEA7525-A7D3-5C41-90ED-01E902B3D9CB}" type="presOf" srcId="{17E690A4-C4B1-4140-A11F-580D452924C3}" destId="{8A6334C8-AAD5-DC4E-A921-230E4B3A68EF}" srcOrd="0" destOrd="0" presId="urn:microsoft.com/office/officeart/2005/8/layout/list1"/>
    <dgm:cxn modelId="{3F591532-2C87-914F-B8CE-08A54C6D1A6D}" type="presOf" srcId="{3DC0467C-9B21-C541-A1BA-500358705074}" destId="{CA4E2293-290D-C34A-80FC-C37A52E5B3EA}" srcOrd="1" destOrd="0" presId="urn:microsoft.com/office/officeart/2005/8/layout/list1"/>
    <dgm:cxn modelId="{E51A5661-170D-0F43-B655-771BB819F508}" type="presOf" srcId="{1F864227-CA81-8D49-99F4-A41E3F3A4405}" destId="{9F42F34A-248A-9B4C-8DA2-E1AB8DB6FB1A}" srcOrd="1" destOrd="0" presId="urn:microsoft.com/office/officeart/2005/8/layout/list1"/>
    <dgm:cxn modelId="{ADF20075-6676-414E-9D43-B3105C25A04D}" type="presOf" srcId="{3DC0467C-9B21-C541-A1BA-500358705074}" destId="{411CB552-9417-9B47-B62F-5B53822C9E77}" srcOrd="0" destOrd="0" presId="urn:microsoft.com/office/officeart/2005/8/layout/list1"/>
    <dgm:cxn modelId="{F9A45E78-4AF2-CC4F-90BB-14BB83E88489}" srcId="{3DC0467C-9B21-C541-A1BA-500358705074}" destId="{E98664D3-0C41-C541-9E55-F995A3CAB7E5}" srcOrd="0" destOrd="0" parTransId="{28516441-8924-C147-8A92-12D1C9BE741C}" sibTransId="{FCCEDB7F-8754-E444-BABB-9983CDFB86F2}"/>
    <dgm:cxn modelId="{BF47E28C-4EB0-5945-BDFE-22A8A8AC8379}" srcId="{17E690A4-C4B1-4140-A11F-580D452924C3}" destId="{1F864227-CA81-8D49-99F4-A41E3F3A4405}" srcOrd="0" destOrd="0" parTransId="{A9B89A90-A709-4947-943D-3DC63E50989B}" sibTransId="{6B7EB79C-1427-5348-BFCA-6058AD406C08}"/>
    <dgm:cxn modelId="{64CB1DC3-F5C1-6443-AE44-EFCAED9947F4}" type="presOf" srcId="{93C371D1-0568-D549-A9E9-1109B1C23FFA}" destId="{753A43A3-74E4-6242-AD74-2CEC8831F941}" srcOrd="0" destOrd="0" presId="urn:microsoft.com/office/officeart/2005/8/layout/list1"/>
    <dgm:cxn modelId="{FE560BCC-DA97-BB4B-9644-74AF08B6ED9B}" srcId="{17E690A4-C4B1-4140-A11F-580D452924C3}" destId="{3DC0467C-9B21-C541-A1BA-500358705074}" srcOrd="1" destOrd="0" parTransId="{058CCD16-1BA9-2C42-9BE1-1AE6E0F77C07}" sibTransId="{EE80C3D6-261E-7140-B1FA-C7DBEF360B20}"/>
    <dgm:cxn modelId="{538257FF-73DD-2C49-8734-DC436D245187}" srcId="{1F864227-CA81-8D49-99F4-A41E3F3A4405}" destId="{93C371D1-0568-D549-A9E9-1109B1C23FFA}" srcOrd="0" destOrd="0" parTransId="{EB222672-15AE-6244-89C8-52DFED3212EB}" sibTransId="{DF34262B-3C34-7F41-B143-2B9E7B200EBD}"/>
    <dgm:cxn modelId="{A5CA44F0-6427-504A-9CFB-3D2B91248B5C}" type="presParOf" srcId="{8A6334C8-AAD5-DC4E-A921-230E4B3A68EF}" destId="{86CB6F17-1E55-F54A-9B1D-3EE59E01E62F}" srcOrd="0" destOrd="0" presId="urn:microsoft.com/office/officeart/2005/8/layout/list1"/>
    <dgm:cxn modelId="{2427DE12-76EE-DA4E-BB29-00F7DE215EF8}" type="presParOf" srcId="{86CB6F17-1E55-F54A-9B1D-3EE59E01E62F}" destId="{0D00A682-4F23-A845-A81C-DB63F83A8DD9}" srcOrd="0" destOrd="0" presId="urn:microsoft.com/office/officeart/2005/8/layout/list1"/>
    <dgm:cxn modelId="{C19F7ED0-8EBE-C34F-9E7C-C94470F7ECD1}" type="presParOf" srcId="{86CB6F17-1E55-F54A-9B1D-3EE59E01E62F}" destId="{9F42F34A-248A-9B4C-8DA2-E1AB8DB6FB1A}" srcOrd="1" destOrd="0" presId="urn:microsoft.com/office/officeart/2005/8/layout/list1"/>
    <dgm:cxn modelId="{4FC55649-7EBD-6E42-831C-B84BE78FE812}" type="presParOf" srcId="{8A6334C8-AAD5-DC4E-A921-230E4B3A68EF}" destId="{F0ED7B4C-4F05-9247-AAC6-EF95D101ACF3}" srcOrd="1" destOrd="0" presId="urn:microsoft.com/office/officeart/2005/8/layout/list1"/>
    <dgm:cxn modelId="{1511E48F-00C5-3848-88DD-276DADAC3CF7}" type="presParOf" srcId="{8A6334C8-AAD5-DC4E-A921-230E4B3A68EF}" destId="{753A43A3-74E4-6242-AD74-2CEC8831F941}" srcOrd="2" destOrd="0" presId="urn:microsoft.com/office/officeart/2005/8/layout/list1"/>
    <dgm:cxn modelId="{AEA05354-CBBB-3E41-BC1A-9B88B59D6B65}" type="presParOf" srcId="{8A6334C8-AAD5-DC4E-A921-230E4B3A68EF}" destId="{84DE40D8-A87B-9140-AEA7-4DE5104CAF15}" srcOrd="3" destOrd="0" presId="urn:microsoft.com/office/officeart/2005/8/layout/list1"/>
    <dgm:cxn modelId="{8920B1F4-AE85-4344-869D-62238A36FA69}" type="presParOf" srcId="{8A6334C8-AAD5-DC4E-A921-230E4B3A68EF}" destId="{004CA9D9-7211-6D47-B6C5-22252F770AD3}" srcOrd="4" destOrd="0" presId="urn:microsoft.com/office/officeart/2005/8/layout/list1"/>
    <dgm:cxn modelId="{53EEF7CA-CF9E-854C-A46E-07BB8AD8C6B2}" type="presParOf" srcId="{004CA9D9-7211-6D47-B6C5-22252F770AD3}" destId="{411CB552-9417-9B47-B62F-5B53822C9E77}" srcOrd="0" destOrd="0" presId="urn:microsoft.com/office/officeart/2005/8/layout/list1"/>
    <dgm:cxn modelId="{D3589DA7-CA00-4340-8C5D-77A39A39CB0D}" type="presParOf" srcId="{004CA9D9-7211-6D47-B6C5-22252F770AD3}" destId="{CA4E2293-290D-C34A-80FC-C37A52E5B3EA}" srcOrd="1" destOrd="0" presId="urn:microsoft.com/office/officeart/2005/8/layout/list1"/>
    <dgm:cxn modelId="{8296B036-E78F-1B4A-8C39-F403C6D90995}" type="presParOf" srcId="{8A6334C8-AAD5-DC4E-A921-230E4B3A68EF}" destId="{3A7A68A8-DA0B-9F4B-820E-A28B7674BE3B}" srcOrd="5" destOrd="0" presId="urn:microsoft.com/office/officeart/2005/8/layout/list1"/>
    <dgm:cxn modelId="{855E4D1B-E127-924A-8C4E-A0E81FC43843}" type="presParOf" srcId="{8A6334C8-AAD5-DC4E-A921-230E4B3A68EF}" destId="{E034BB72-F90F-E644-B964-59D253E21B4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9771E-BB07-DD4B-BAA6-1FF590A2A3AC}"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90CE9CE0-49D7-B447-868E-3F6990D64B0F}">
      <dgm:prSet phldrT="[Text]"/>
      <dgm:spPr>
        <a:solidFill>
          <a:schemeClr val="bg1"/>
        </a:solidFill>
        <a:ln>
          <a:solidFill>
            <a:schemeClr val="accent1"/>
          </a:solidFill>
        </a:ln>
      </dgm:spPr>
      <dgm:t>
        <a:bodyPr/>
        <a:lstStyle/>
        <a:p>
          <a:r>
            <a:rPr lang="en-AU" dirty="0"/>
            <a:t>Plaintext</a:t>
          </a:r>
          <a:endParaRPr lang="en-US" dirty="0"/>
        </a:p>
      </dgm:t>
    </dgm:pt>
    <dgm:pt modelId="{4F8D4922-37BD-974F-96C6-15C278DCECF3}" type="parTrans" cxnId="{B13089F1-E60C-BB4B-A199-166B077445E1}">
      <dgm:prSet/>
      <dgm:spPr/>
      <dgm:t>
        <a:bodyPr/>
        <a:lstStyle/>
        <a:p>
          <a:endParaRPr lang="en-US"/>
        </a:p>
      </dgm:t>
    </dgm:pt>
    <dgm:pt modelId="{9741ED17-F573-404D-8A34-A3CEDFF5D273}" type="sibTrans" cxnId="{B13089F1-E60C-BB4B-A199-166B077445E1}">
      <dgm:prSet/>
      <dgm:spPr/>
      <dgm:t>
        <a:bodyPr/>
        <a:lstStyle/>
        <a:p>
          <a:endParaRPr lang="en-US"/>
        </a:p>
      </dgm:t>
    </dgm:pt>
    <dgm:pt modelId="{261F40C1-7E02-DA45-BFC1-98073985D4AE}">
      <dgm:prSet custT="1"/>
      <dgm:spPr>
        <a:ln>
          <a:solidFill>
            <a:schemeClr val="tx1"/>
          </a:solidFill>
        </a:ln>
        <a:effectLst/>
      </dgm:spPr>
      <dgm:t>
        <a:bodyPr/>
        <a:lstStyle/>
        <a:p>
          <a:r>
            <a:rPr lang="en-AU" sz="1600" b="1" i="0" dirty="0"/>
            <a:t>The readable message or data that is fed into the algorithm as input</a:t>
          </a:r>
        </a:p>
      </dgm:t>
    </dgm:pt>
    <dgm:pt modelId="{A17E81BD-F36F-7E4A-AB10-F1F3E0E78598}" type="parTrans" cxnId="{ADC1C764-19F5-6145-8669-21881E3478EB}">
      <dgm:prSet/>
      <dgm:spPr/>
      <dgm:t>
        <a:bodyPr/>
        <a:lstStyle/>
        <a:p>
          <a:endParaRPr lang="en-US"/>
        </a:p>
      </dgm:t>
    </dgm:pt>
    <dgm:pt modelId="{DF9040C9-7F48-0C48-A9AD-04D61152645D}" type="sibTrans" cxnId="{ADC1C764-19F5-6145-8669-21881E3478EB}">
      <dgm:prSet/>
      <dgm:spPr/>
      <dgm:t>
        <a:bodyPr/>
        <a:lstStyle/>
        <a:p>
          <a:endParaRPr lang="en-US"/>
        </a:p>
      </dgm:t>
    </dgm:pt>
    <dgm:pt modelId="{C166F341-50FA-B846-98BD-E7EDD1067A0C}">
      <dgm:prSet/>
      <dgm:spPr>
        <a:solidFill>
          <a:schemeClr val="bg1"/>
        </a:solidFill>
        <a:ln>
          <a:solidFill>
            <a:schemeClr val="accent1"/>
          </a:solidFill>
        </a:ln>
      </dgm:spPr>
      <dgm:t>
        <a:bodyPr/>
        <a:lstStyle/>
        <a:p>
          <a:r>
            <a:rPr lang="en-AU" dirty="0"/>
            <a:t>Encryption algorithm</a:t>
          </a:r>
        </a:p>
      </dgm:t>
    </dgm:pt>
    <dgm:pt modelId="{5A90ED35-D7E9-794E-BE81-9951979A7FDF}" type="parTrans" cxnId="{D8AF1A3F-CF5F-AE4E-A5C6-68DF1A8E05A9}">
      <dgm:prSet/>
      <dgm:spPr/>
      <dgm:t>
        <a:bodyPr/>
        <a:lstStyle/>
        <a:p>
          <a:endParaRPr lang="en-US"/>
        </a:p>
      </dgm:t>
    </dgm:pt>
    <dgm:pt modelId="{3F8AB0C2-D10E-5040-A929-74DFCE6B2270}" type="sibTrans" cxnId="{D8AF1A3F-CF5F-AE4E-A5C6-68DF1A8E05A9}">
      <dgm:prSet/>
      <dgm:spPr/>
      <dgm:t>
        <a:bodyPr/>
        <a:lstStyle/>
        <a:p>
          <a:endParaRPr lang="en-US"/>
        </a:p>
      </dgm:t>
    </dgm:pt>
    <dgm:pt modelId="{E4B47229-731B-CE4A-9CC4-46785BDEDA3B}">
      <dgm:prSet custT="1"/>
      <dgm:spPr>
        <a:ln>
          <a:solidFill>
            <a:schemeClr val="tx1"/>
          </a:solidFill>
        </a:ln>
      </dgm:spPr>
      <dgm:t>
        <a:bodyPr/>
        <a:lstStyle/>
        <a:p>
          <a:r>
            <a:rPr lang="en-AU" sz="1600" b="1" i="0" dirty="0"/>
            <a:t>Performs various transform-</a:t>
          </a:r>
          <a:r>
            <a:rPr lang="en-AU" sz="1600" b="1" i="0" dirty="0" err="1"/>
            <a:t>ations</a:t>
          </a:r>
          <a:r>
            <a:rPr lang="en-AU" sz="1600" b="1" i="0" dirty="0"/>
            <a:t> on the plaintext</a:t>
          </a:r>
        </a:p>
      </dgm:t>
    </dgm:pt>
    <dgm:pt modelId="{AA48253F-7A06-2247-A519-D69992DF4442}" type="parTrans" cxnId="{29FD7559-32AA-7E49-BDA6-1AA08946394F}">
      <dgm:prSet/>
      <dgm:spPr/>
      <dgm:t>
        <a:bodyPr/>
        <a:lstStyle/>
        <a:p>
          <a:endParaRPr lang="en-US"/>
        </a:p>
      </dgm:t>
    </dgm:pt>
    <dgm:pt modelId="{FFE89E57-F97A-2645-98EC-A7A86589167D}" type="sibTrans" cxnId="{29FD7559-32AA-7E49-BDA6-1AA08946394F}">
      <dgm:prSet/>
      <dgm:spPr/>
      <dgm:t>
        <a:bodyPr/>
        <a:lstStyle/>
        <a:p>
          <a:endParaRPr lang="en-US"/>
        </a:p>
      </dgm:t>
    </dgm:pt>
    <dgm:pt modelId="{1FDFDE4D-0011-F74A-A8DD-3C684F225A5B}">
      <dgm:prSet/>
      <dgm:spPr>
        <a:solidFill>
          <a:schemeClr val="bg1"/>
        </a:solidFill>
        <a:ln>
          <a:solidFill>
            <a:schemeClr val="accent1"/>
          </a:solidFill>
        </a:ln>
      </dgm:spPr>
      <dgm:t>
        <a:bodyPr/>
        <a:lstStyle/>
        <a:p>
          <a:r>
            <a:rPr lang="en-AU" dirty="0"/>
            <a:t>Public key</a:t>
          </a:r>
        </a:p>
      </dgm:t>
    </dgm:pt>
    <dgm:pt modelId="{CD40001B-AD08-4547-A23E-D415B3AE038E}" type="parTrans" cxnId="{8E3DFFB1-2F42-BE4B-9D93-E4DE70A2EA46}">
      <dgm:prSet/>
      <dgm:spPr/>
      <dgm:t>
        <a:bodyPr/>
        <a:lstStyle/>
        <a:p>
          <a:endParaRPr lang="en-US"/>
        </a:p>
      </dgm:t>
    </dgm:pt>
    <dgm:pt modelId="{0BD97CA3-0E26-9140-BCEC-7339827E98DD}" type="sibTrans" cxnId="{8E3DFFB1-2F42-BE4B-9D93-E4DE70A2EA46}">
      <dgm:prSet/>
      <dgm:spPr/>
      <dgm:t>
        <a:bodyPr/>
        <a:lstStyle/>
        <a:p>
          <a:endParaRPr lang="en-US"/>
        </a:p>
      </dgm:t>
    </dgm:pt>
    <dgm:pt modelId="{1952F105-7600-7B48-B741-6715F32CA827}">
      <dgm:prSet custT="1"/>
      <dgm:spPr>
        <a:ln>
          <a:solidFill>
            <a:schemeClr val="tx1"/>
          </a:solidFill>
        </a:ln>
      </dgm:spPr>
      <dgm:t>
        <a:bodyPr/>
        <a:lstStyle/>
        <a:p>
          <a:r>
            <a:rPr lang="en-AU" sz="1600" b="1" i="0" dirty="0"/>
            <a:t>Used for encryption or decryption</a:t>
          </a:r>
        </a:p>
      </dgm:t>
    </dgm:pt>
    <dgm:pt modelId="{40483CA9-B7AF-1D43-8288-FB2B95D4D5FE}" type="parTrans" cxnId="{E7B8237F-CE9D-1F49-84C7-3C9AAB436EA2}">
      <dgm:prSet/>
      <dgm:spPr/>
      <dgm:t>
        <a:bodyPr/>
        <a:lstStyle/>
        <a:p>
          <a:endParaRPr lang="en-US"/>
        </a:p>
      </dgm:t>
    </dgm:pt>
    <dgm:pt modelId="{A067637A-07C2-224F-891B-284255C563D2}" type="sibTrans" cxnId="{E7B8237F-CE9D-1F49-84C7-3C9AAB436EA2}">
      <dgm:prSet/>
      <dgm:spPr/>
      <dgm:t>
        <a:bodyPr/>
        <a:lstStyle/>
        <a:p>
          <a:endParaRPr lang="en-US"/>
        </a:p>
      </dgm:t>
    </dgm:pt>
    <dgm:pt modelId="{2D925515-C5E7-2A4E-853D-D717DAB0E9BB}">
      <dgm:prSet/>
      <dgm:spPr>
        <a:solidFill>
          <a:schemeClr val="bg1"/>
        </a:solidFill>
        <a:ln>
          <a:solidFill>
            <a:schemeClr val="accent1"/>
          </a:solidFill>
        </a:ln>
      </dgm:spPr>
      <dgm:t>
        <a:bodyPr/>
        <a:lstStyle/>
        <a:p>
          <a:r>
            <a:rPr lang="en-AU" dirty="0"/>
            <a:t>Private key</a:t>
          </a:r>
        </a:p>
      </dgm:t>
    </dgm:pt>
    <dgm:pt modelId="{F1ABC093-6A47-2244-B0B7-CDCD5365F4F9}" type="parTrans" cxnId="{C8F8BEB9-48C2-D74F-816D-2A2469A9D74E}">
      <dgm:prSet/>
      <dgm:spPr/>
      <dgm:t>
        <a:bodyPr/>
        <a:lstStyle/>
        <a:p>
          <a:endParaRPr lang="en-US"/>
        </a:p>
      </dgm:t>
    </dgm:pt>
    <dgm:pt modelId="{4DDA5F6E-E54D-A14B-BDCA-87359F863874}" type="sibTrans" cxnId="{C8F8BEB9-48C2-D74F-816D-2A2469A9D74E}">
      <dgm:prSet/>
      <dgm:spPr/>
      <dgm:t>
        <a:bodyPr/>
        <a:lstStyle/>
        <a:p>
          <a:endParaRPr lang="en-US"/>
        </a:p>
      </dgm:t>
    </dgm:pt>
    <dgm:pt modelId="{8B0B8382-09D9-9C43-BA48-DCC1829176B6}">
      <dgm:prSet custT="1"/>
      <dgm:spPr>
        <a:ln>
          <a:solidFill>
            <a:schemeClr val="tx1"/>
          </a:solidFill>
        </a:ln>
      </dgm:spPr>
      <dgm:t>
        <a:bodyPr/>
        <a:lstStyle/>
        <a:p>
          <a:r>
            <a:rPr lang="en-AU" sz="1600" b="1" i="0" dirty="0"/>
            <a:t>Used for encryption or decryption</a:t>
          </a:r>
        </a:p>
      </dgm:t>
    </dgm:pt>
    <dgm:pt modelId="{8E55FE5C-5D5E-8949-92E4-A80A1521271D}" type="parTrans" cxnId="{265AA379-8381-7643-BA33-2BFB91FCE375}">
      <dgm:prSet/>
      <dgm:spPr/>
      <dgm:t>
        <a:bodyPr/>
        <a:lstStyle/>
        <a:p>
          <a:endParaRPr lang="en-US"/>
        </a:p>
      </dgm:t>
    </dgm:pt>
    <dgm:pt modelId="{73681498-392C-CD4B-B24B-53B205448944}" type="sibTrans" cxnId="{265AA379-8381-7643-BA33-2BFB91FCE375}">
      <dgm:prSet/>
      <dgm:spPr/>
      <dgm:t>
        <a:bodyPr/>
        <a:lstStyle/>
        <a:p>
          <a:endParaRPr lang="en-US"/>
        </a:p>
      </dgm:t>
    </dgm:pt>
    <dgm:pt modelId="{2C3DE6D9-8A06-5249-AED7-0AD1FDE42CFC}">
      <dgm:prSet/>
      <dgm:spPr>
        <a:solidFill>
          <a:schemeClr val="bg1"/>
        </a:solidFill>
        <a:ln>
          <a:solidFill>
            <a:schemeClr val="accent1"/>
          </a:solidFill>
        </a:ln>
      </dgm:spPr>
      <dgm:t>
        <a:bodyPr/>
        <a:lstStyle/>
        <a:p>
          <a:r>
            <a:rPr lang="en-AU"/>
            <a:t>Ciphertext</a:t>
          </a:r>
          <a:endParaRPr lang="en-AU" dirty="0"/>
        </a:p>
      </dgm:t>
    </dgm:pt>
    <dgm:pt modelId="{6FED049C-66FF-9C45-BC3A-B860FF6A5A5A}" type="parTrans" cxnId="{0A42FDC5-1421-7F4B-934A-84F4D550281E}">
      <dgm:prSet/>
      <dgm:spPr/>
      <dgm:t>
        <a:bodyPr/>
        <a:lstStyle/>
        <a:p>
          <a:endParaRPr lang="en-US"/>
        </a:p>
      </dgm:t>
    </dgm:pt>
    <dgm:pt modelId="{61DF70DB-25B6-E24E-8432-750AC90373FA}" type="sibTrans" cxnId="{0A42FDC5-1421-7F4B-934A-84F4D550281E}">
      <dgm:prSet/>
      <dgm:spPr/>
      <dgm:t>
        <a:bodyPr/>
        <a:lstStyle/>
        <a:p>
          <a:endParaRPr lang="en-US"/>
        </a:p>
      </dgm:t>
    </dgm:pt>
    <dgm:pt modelId="{C0E20B20-26DC-3B4B-A4B9-4E0C6C50A723}">
      <dgm:prSet/>
      <dgm:spPr>
        <a:ln>
          <a:solidFill>
            <a:schemeClr val="tx1"/>
          </a:solidFill>
        </a:ln>
      </dgm:spPr>
      <dgm:t>
        <a:bodyPr/>
        <a:lstStyle/>
        <a:p>
          <a:r>
            <a:rPr lang="en-AU" b="1" i="0" dirty="0"/>
            <a:t>The scrambled message produced as output</a:t>
          </a:r>
        </a:p>
      </dgm:t>
    </dgm:pt>
    <dgm:pt modelId="{A0FE6041-1FA6-1E4E-BE33-87FCA0B8A793}" type="parTrans" cxnId="{532B3715-9B3D-3D42-8792-1A2788E6F57B}">
      <dgm:prSet/>
      <dgm:spPr/>
      <dgm:t>
        <a:bodyPr/>
        <a:lstStyle/>
        <a:p>
          <a:endParaRPr lang="en-US"/>
        </a:p>
      </dgm:t>
    </dgm:pt>
    <dgm:pt modelId="{AD3EFFF4-28AE-224C-8A33-2B24D9439B91}" type="sibTrans" cxnId="{532B3715-9B3D-3D42-8792-1A2788E6F57B}">
      <dgm:prSet/>
      <dgm:spPr/>
      <dgm:t>
        <a:bodyPr/>
        <a:lstStyle/>
        <a:p>
          <a:endParaRPr lang="en-US"/>
        </a:p>
      </dgm:t>
    </dgm:pt>
    <dgm:pt modelId="{7FF012FF-DEE7-D94F-BF03-055E54642452}">
      <dgm:prSet/>
      <dgm:spPr>
        <a:solidFill>
          <a:schemeClr val="bg1"/>
        </a:solidFill>
        <a:ln>
          <a:solidFill>
            <a:schemeClr val="accent1"/>
          </a:solidFill>
        </a:ln>
      </dgm:spPr>
      <dgm:t>
        <a:bodyPr/>
        <a:lstStyle/>
        <a:p>
          <a:r>
            <a:rPr lang="en-AU"/>
            <a:t>Decryption algorithm</a:t>
          </a:r>
          <a:endParaRPr lang="en-AU" dirty="0"/>
        </a:p>
      </dgm:t>
    </dgm:pt>
    <dgm:pt modelId="{21B1DEB2-DF36-FA4D-BE7F-6D5830B16888}" type="parTrans" cxnId="{01A1DFBC-94FA-8041-8933-418FEE400A02}">
      <dgm:prSet/>
      <dgm:spPr/>
      <dgm:t>
        <a:bodyPr/>
        <a:lstStyle/>
        <a:p>
          <a:endParaRPr lang="en-US"/>
        </a:p>
      </dgm:t>
    </dgm:pt>
    <dgm:pt modelId="{A7D8CBAA-EBE2-FA4A-B619-BC30A13979BD}" type="sibTrans" cxnId="{01A1DFBC-94FA-8041-8933-418FEE400A02}">
      <dgm:prSet/>
      <dgm:spPr/>
      <dgm:t>
        <a:bodyPr/>
        <a:lstStyle/>
        <a:p>
          <a:endParaRPr lang="en-US"/>
        </a:p>
      </dgm:t>
    </dgm:pt>
    <dgm:pt modelId="{704DD6A1-E74B-A44B-8D72-8D91B7171BB7}">
      <dgm:prSet custT="1"/>
      <dgm:spPr>
        <a:ln>
          <a:solidFill>
            <a:schemeClr val="tx1"/>
          </a:solidFill>
        </a:ln>
      </dgm:spPr>
      <dgm:t>
        <a:bodyPr/>
        <a:lstStyle/>
        <a:p>
          <a:r>
            <a:rPr lang="en-AU" sz="1600" b="1" i="0" dirty="0"/>
            <a:t>Accepts the </a:t>
          </a:r>
          <a:r>
            <a:rPr lang="en-AU" sz="1600" b="1" i="0" dirty="0" err="1"/>
            <a:t>ciphertext</a:t>
          </a:r>
          <a:r>
            <a:rPr lang="en-AU" sz="1600" b="1" i="0" dirty="0"/>
            <a:t> and the matching key and produces the original plaintext</a:t>
          </a:r>
        </a:p>
      </dgm:t>
    </dgm:pt>
    <dgm:pt modelId="{4E5001B0-7D95-B146-9FA7-02336AF961D5}" type="parTrans" cxnId="{8442A4D7-ED10-004E-BFDF-FC0153BE7FD8}">
      <dgm:prSet/>
      <dgm:spPr/>
      <dgm:t>
        <a:bodyPr/>
        <a:lstStyle/>
        <a:p>
          <a:endParaRPr lang="en-US"/>
        </a:p>
      </dgm:t>
    </dgm:pt>
    <dgm:pt modelId="{339989ED-9791-A341-A81E-F6DFAE6A7CD3}" type="sibTrans" cxnId="{8442A4D7-ED10-004E-BFDF-FC0153BE7FD8}">
      <dgm:prSet/>
      <dgm:spPr/>
      <dgm:t>
        <a:bodyPr/>
        <a:lstStyle/>
        <a:p>
          <a:endParaRPr lang="en-US"/>
        </a:p>
      </dgm:t>
    </dgm:pt>
    <dgm:pt modelId="{24E0BDBE-4582-544C-8963-250205123224}" type="pres">
      <dgm:prSet presAssocID="{C0E9771E-BB07-DD4B-BAA6-1FF590A2A3AC}" presName="theList" presStyleCnt="0">
        <dgm:presLayoutVars>
          <dgm:dir/>
          <dgm:animLvl val="lvl"/>
          <dgm:resizeHandles val="exact"/>
        </dgm:presLayoutVars>
      </dgm:prSet>
      <dgm:spPr/>
    </dgm:pt>
    <dgm:pt modelId="{4AA6785F-EF80-684D-B9E1-E47ACFFDB9F1}" type="pres">
      <dgm:prSet presAssocID="{90CE9CE0-49D7-B447-868E-3F6990D64B0F}" presName="compNode" presStyleCnt="0"/>
      <dgm:spPr/>
    </dgm:pt>
    <dgm:pt modelId="{02027EE2-FF3C-994D-A776-4D37484DD5FD}" type="pres">
      <dgm:prSet presAssocID="{90CE9CE0-49D7-B447-868E-3F6990D64B0F}" presName="aNode" presStyleLbl="bgShp" presStyleIdx="0" presStyleCnt="6"/>
      <dgm:spPr/>
    </dgm:pt>
    <dgm:pt modelId="{2F2532B3-7BFA-184C-A454-ED378FABE244}" type="pres">
      <dgm:prSet presAssocID="{90CE9CE0-49D7-B447-868E-3F6990D64B0F}" presName="textNode" presStyleLbl="bgShp" presStyleIdx="0" presStyleCnt="6"/>
      <dgm:spPr/>
    </dgm:pt>
    <dgm:pt modelId="{6171A512-F964-0D4B-8059-460244AFC691}" type="pres">
      <dgm:prSet presAssocID="{90CE9CE0-49D7-B447-868E-3F6990D64B0F}" presName="compChildNode" presStyleCnt="0"/>
      <dgm:spPr/>
    </dgm:pt>
    <dgm:pt modelId="{97BFE183-3770-D04D-8866-86F16DD2BC11}" type="pres">
      <dgm:prSet presAssocID="{90CE9CE0-49D7-B447-868E-3F6990D64B0F}" presName="theInnerList" presStyleCnt="0"/>
      <dgm:spPr/>
    </dgm:pt>
    <dgm:pt modelId="{36E59498-7C13-1140-A51E-5D3A8D84CC22}" type="pres">
      <dgm:prSet presAssocID="{261F40C1-7E02-DA45-BFC1-98073985D4AE}" presName="childNode" presStyleLbl="node1" presStyleIdx="0" presStyleCnt="6">
        <dgm:presLayoutVars>
          <dgm:bulletEnabled val="1"/>
        </dgm:presLayoutVars>
      </dgm:prSet>
      <dgm:spPr/>
    </dgm:pt>
    <dgm:pt modelId="{DDFEC640-F2FE-754A-9D40-0AC227ED4574}" type="pres">
      <dgm:prSet presAssocID="{90CE9CE0-49D7-B447-868E-3F6990D64B0F}" presName="aSpace" presStyleCnt="0"/>
      <dgm:spPr/>
    </dgm:pt>
    <dgm:pt modelId="{460AC76E-7A07-A841-8AA5-AFDBACDDCBE3}" type="pres">
      <dgm:prSet presAssocID="{C166F341-50FA-B846-98BD-E7EDD1067A0C}" presName="compNode" presStyleCnt="0"/>
      <dgm:spPr/>
    </dgm:pt>
    <dgm:pt modelId="{2851CE41-8A79-8D45-BDED-E09AAFA1E6DB}" type="pres">
      <dgm:prSet presAssocID="{C166F341-50FA-B846-98BD-E7EDD1067A0C}" presName="aNode" presStyleLbl="bgShp" presStyleIdx="1" presStyleCnt="6"/>
      <dgm:spPr/>
    </dgm:pt>
    <dgm:pt modelId="{E2FE584B-E14E-5541-957A-7F020213F807}" type="pres">
      <dgm:prSet presAssocID="{C166F341-50FA-B846-98BD-E7EDD1067A0C}" presName="textNode" presStyleLbl="bgShp" presStyleIdx="1" presStyleCnt="6"/>
      <dgm:spPr/>
    </dgm:pt>
    <dgm:pt modelId="{2CB27E6E-5340-9B4E-A5E8-D0FFD9FD70B4}" type="pres">
      <dgm:prSet presAssocID="{C166F341-50FA-B846-98BD-E7EDD1067A0C}" presName="compChildNode" presStyleCnt="0"/>
      <dgm:spPr/>
    </dgm:pt>
    <dgm:pt modelId="{61EEBBB3-4F3B-164E-943F-149665FF2FD1}" type="pres">
      <dgm:prSet presAssocID="{C166F341-50FA-B846-98BD-E7EDD1067A0C}" presName="theInnerList" presStyleCnt="0"/>
      <dgm:spPr/>
    </dgm:pt>
    <dgm:pt modelId="{6D1D3F2C-2E14-D14B-BE6E-9C2B6C4D677D}" type="pres">
      <dgm:prSet presAssocID="{E4B47229-731B-CE4A-9CC4-46785BDEDA3B}" presName="childNode" presStyleLbl="node1" presStyleIdx="1" presStyleCnt="6">
        <dgm:presLayoutVars>
          <dgm:bulletEnabled val="1"/>
        </dgm:presLayoutVars>
      </dgm:prSet>
      <dgm:spPr/>
    </dgm:pt>
    <dgm:pt modelId="{00BE2CDB-361B-1C4B-9053-54EDBEC9F19C}" type="pres">
      <dgm:prSet presAssocID="{C166F341-50FA-B846-98BD-E7EDD1067A0C}" presName="aSpace" presStyleCnt="0"/>
      <dgm:spPr/>
    </dgm:pt>
    <dgm:pt modelId="{890BB40B-A441-1B47-BB47-C8B167ACB919}" type="pres">
      <dgm:prSet presAssocID="{1FDFDE4D-0011-F74A-A8DD-3C684F225A5B}" presName="compNode" presStyleCnt="0"/>
      <dgm:spPr/>
    </dgm:pt>
    <dgm:pt modelId="{0CE6E98A-073C-EA48-AF0E-CA7DAE973DFD}" type="pres">
      <dgm:prSet presAssocID="{1FDFDE4D-0011-F74A-A8DD-3C684F225A5B}" presName="aNode" presStyleLbl="bgShp" presStyleIdx="2" presStyleCnt="6"/>
      <dgm:spPr/>
    </dgm:pt>
    <dgm:pt modelId="{642D9DB7-9B1B-5546-B78E-92EA7D07EB31}" type="pres">
      <dgm:prSet presAssocID="{1FDFDE4D-0011-F74A-A8DD-3C684F225A5B}" presName="textNode" presStyleLbl="bgShp" presStyleIdx="2" presStyleCnt="6"/>
      <dgm:spPr/>
    </dgm:pt>
    <dgm:pt modelId="{D0E4E55B-366C-EF4E-BDC4-19D561B75B79}" type="pres">
      <dgm:prSet presAssocID="{1FDFDE4D-0011-F74A-A8DD-3C684F225A5B}" presName="compChildNode" presStyleCnt="0"/>
      <dgm:spPr/>
    </dgm:pt>
    <dgm:pt modelId="{82813AC1-348F-D346-B2CD-41EE9A7983EA}" type="pres">
      <dgm:prSet presAssocID="{1FDFDE4D-0011-F74A-A8DD-3C684F225A5B}" presName="theInnerList" presStyleCnt="0"/>
      <dgm:spPr/>
    </dgm:pt>
    <dgm:pt modelId="{65F64760-4962-264D-8200-BFB3CE057398}" type="pres">
      <dgm:prSet presAssocID="{1952F105-7600-7B48-B741-6715F32CA827}" presName="childNode" presStyleLbl="node1" presStyleIdx="2" presStyleCnt="6">
        <dgm:presLayoutVars>
          <dgm:bulletEnabled val="1"/>
        </dgm:presLayoutVars>
      </dgm:prSet>
      <dgm:spPr/>
    </dgm:pt>
    <dgm:pt modelId="{80382FFE-DE13-9D45-A8EF-2DC8B220D416}" type="pres">
      <dgm:prSet presAssocID="{1FDFDE4D-0011-F74A-A8DD-3C684F225A5B}" presName="aSpace" presStyleCnt="0"/>
      <dgm:spPr/>
    </dgm:pt>
    <dgm:pt modelId="{53F176EB-9FC0-644C-978E-BB98D8DE2B28}" type="pres">
      <dgm:prSet presAssocID="{2D925515-C5E7-2A4E-853D-D717DAB0E9BB}" presName="compNode" presStyleCnt="0"/>
      <dgm:spPr/>
    </dgm:pt>
    <dgm:pt modelId="{1780A409-40A8-FC4D-B6F6-DDE3780A5EE1}" type="pres">
      <dgm:prSet presAssocID="{2D925515-C5E7-2A4E-853D-D717DAB0E9BB}" presName="aNode" presStyleLbl="bgShp" presStyleIdx="3" presStyleCnt="6"/>
      <dgm:spPr/>
    </dgm:pt>
    <dgm:pt modelId="{1E7935A4-D16C-3B44-ABBB-DB845569236E}" type="pres">
      <dgm:prSet presAssocID="{2D925515-C5E7-2A4E-853D-D717DAB0E9BB}" presName="textNode" presStyleLbl="bgShp" presStyleIdx="3" presStyleCnt="6"/>
      <dgm:spPr/>
    </dgm:pt>
    <dgm:pt modelId="{CA2EAD4C-60F0-0442-AAA8-ECABC7235F59}" type="pres">
      <dgm:prSet presAssocID="{2D925515-C5E7-2A4E-853D-D717DAB0E9BB}" presName="compChildNode" presStyleCnt="0"/>
      <dgm:spPr/>
    </dgm:pt>
    <dgm:pt modelId="{241AF3B7-AC00-A646-8196-ECCC67AE3C1C}" type="pres">
      <dgm:prSet presAssocID="{2D925515-C5E7-2A4E-853D-D717DAB0E9BB}" presName="theInnerList" presStyleCnt="0"/>
      <dgm:spPr/>
    </dgm:pt>
    <dgm:pt modelId="{A594F0DC-0987-834E-B36D-EF0A1E13AA4F}" type="pres">
      <dgm:prSet presAssocID="{8B0B8382-09D9-9C43-BA48-DCC1829176B6}" presName="childNode" presStyleLbl="node1" presStyleIdx="3" presStyleCnt="6">
        <dgm:presLayoutVars>
          <dgm:bulletEnabled val="1"/>
        </dgm:presLayoutVars>
      </dgm:prSet>
      <dgm:spPr/>
    </dgm:pt>
    <dgm:pt modelId="{1F450AB7-09EF-6E4A-B388-5B35086A794A}" type="pres">
      <dgm:prSet presAssocID="{2D925515-C5E7-2A4E-853D-D717DAB0E9BB}" presName="aSpace" presStyleCnt="0"/>
      <dgm:spPr/>
    </dgm:pt>
    <dgm:pt modelId="{7E146254-C99B-854D-A998-C20D23840C5F}" type="pres">
      <dgm:prSet presAssocID="{2C3DE6D9-8A06-5249-AED7-0AD1FDE42CFC}" presName="compNode" presStyleCnt="0"/>
      <dgm:spPr/>
    </dgm:pt>
    <dgm:pt modelId="{02D0EA8E-2F99-4F48-BE72-93FBD45D331E}" type="pres">
      <dgm:prSet presAssocID="{2C3DE6D9-8A06-5249-AED7-0AD1FDE42CFC}" presName="aNode" presStyleLbl="bgShp" presStyleIdx="4" presStyleCnt="6"/>
      <dgm:spPr/>
    </dgm:pt>
    <dgm:pt modelId="{373310CF-1FF9-A84E-98E3-2198E819FB29}" type="pres">
      <dgm:prSet presAssocID="{2C3DE6D9-8A06-5249-AED7-0AD1FDE42CFC}" presName="textNode" presStyleLbl="bgShp" presStyleIdx="4" presStyleCnt="6"/>
      <dgm:spPr/>
    </dgm:pt>
    <dgm:pt modelId="{2DA7B33F-F132-8D4B-84B7-D9380270CD3D}" type="pres">
      <dgm:prSet presAssocID="{2C3DE6D9-8A06-5249-AED7-0AD1FDE42CFC}" presName="compChildNode" presStyleCnt="0"/>
      <dgm:spPr/>
    </dgm:pt>
    <dgm:pt modelId="{596D463F-A139-0D4D-B337-03369CD01F08}" type="pres">
      <dgm:prSet presAssocID="{2C3DE6D9-8A06-5249-AED7-0AD1FDE42CFC}" presName="theInnerList" presStyleCnt="0"/>
      <dgm:spPr/>
    </dgm:pt>
    <dgm:pt modelId="{7B64A146-C0A8-8940-9124-D931298D8CF9}" type="pres">
      <dgm:prSet presAssocID="{C0E20B20-26DC-3B4B-A4B9-4E0C6C50A723}" presName="childNode" presStyleLbl="node1" presStyleIdx="4" presStyleCnt="6">
        <dgm:presLayoutVars>
          <dgm:bulletEnabled val="1"/>
        </dgm:presLayoutVars>
      </dgm:prSet>
      <dgm:spPr/>
    </dgm:pt>
    <dgm:pt modelId="{C2326672-C06D-F24A-A648-046AC6141E11}" type="pres">
      <dgm:prSet presAssocID="{2C3DE6D9-8A06-5249-AED7-0AD1FDE42CFC}" presName="aSpace" presStyleCnt="0"/>
      <dgm:spPr/>
    </dgm:pt>
    <dgm:pt modelId="{43C8EEDF-7C17-3C4D-BE6C-1CE9694ED576}" type="pres">
      <dgm:prSet presAssocID="{7FF012FF-DEE7-D94F-BF03-055E54642452}" presName="compNode" presStyleCnt="0"/>
      <dgm:spPr/>
    </dgm:pt>
    <dgm:pt modelId="{E0C1B328-6EE2-9646-B970-3DC2BBC44A27}" type="pres">
      <dgm:prSet presAssocID="{7FF012FF-DEE7-D94F-BF03-055E54642452}" presName="aNode" presStyleLbl="bgShp" presStyleIdx="5" presStyleCnt="6"/>
      <dgm:spPr/>
    </dgm:pt>
    <dgm:pt modelId="{9E8921A8-2576-984F-ACDF-8FA1DD30ECB0}" type="pres">
      <dgm:prSet presAssocID="{7FF012FF-DEE7-D94F-BF03-055E54642452}" presName="textNode" presStyleLbl="bgShp" presStyleIdx="5" presStyleCnt="6"/>
      <dgm:spPr/>
    </dgm:pt>
    <dgm:pt modelId="{7A852929-3C72-1541-9CDA-80AED5E6E5B4}" type="pres">
      <dgm:prSet presAssocID="{7FF012FF-DEE7-D94F-BF03-055E54642452}" presName="compChildNode" presStyleCnt="0"/>
      <dgm:spPr/>
    </dgm:pt>
    <dgm:pt modelId="{DE9041AA-A3A3-1643-B358-A2E296AFCEAA}" type="pres">
      <dgm:prSet presAssocID="{7FF012FF-DEE7-D94F-BF03-055E54642452}" presName="theInnerList" presStyleCnt="0"/>
      <dgm:spPr/>
    </dgm:pt>
    <dgm:pt modelId="{3365488A-89BC-3D4A-B118-9EF5A0947EA3}" type="pres">
      <dgm:prSet presAssocID="{704DD6A1-E74B-A44B-8D72-8D91B7171BB7}" presName="childNode" presStyleLbl="node1" presStyleIdx="5" presStyleCnt="6">
        <dgm:presLayoutVars>
          <dgm:bulletEnabled val="1"/>
        </dgm:presLayoutVars>
      </dgm:prSet>
      <dgm:spPr/>
    </dgm:pt>
  </dgm:ptLst>
  <dgm:cxnLst>
    <dgm:cxn modelId="{CCC7D300-C8DC-804F-BD0C-4D723A67B115}" type="presOf" srcId="{7FF012FF-DEE7-D94F-BF03-055E54642452}" destId="{9E8921A8-2576-984F-ACDF-8FA1DD30ECB0}" srcOrd="1" destOrd="0" presId="urn:microsoft.com/office/officeart/2005/8/layout/lProcess2"/>
    <dgm:cxn modelId="{D4B9F401-07D0-1145-8C0C-D29A83CEC3EF}" type="presOf" srcId="{90CE9CE0-49D7-B447-868E-3F6990D64B0F}" destId="{2F2532B3-7BFA-184C-A454-ED378FABE244}" srcOrd="1" destOrd="0" presId="urn:microsoft.com/office/officeart/2005/8/layout/lProcess2"/>
    <dgm:cxn modelId="{532B3715-9B3D-3D42-8792-1A2788E6F57B}" srcId="{2C3DE6D9-8A06-5249-AED7-0AD1FDE42CFC}" destId="{C0E20B20-26DC-3B4B-A4B9-4E0C6C50A723}" srcOrd="0" destOrd="0" parTransId="{A0FE6041-1FA6-1E4E-BE33-87FCA0B8A793}" sibTransId="{AD3EFFF4-28AE-224C-8A33-2B24D9439B91}"/>
    <dgm:cxn modelId="{F69D1224-3D45-A644-966D-FE49A43F337B}" type="presOf" srcId="{E4B47229-731B-CE4A-9CC4-46785BDEDA3B}" destId="{6D1D3F2C-2E14-D14B-BE6E-9C2B6C4D677D}" srcOrd="0" destOrd="0" presId="urn:microsoft.com/office/officeart/2005/8/layout/lProcess2"/>
    <dgm:cxn modelId="{FDE25B28-9AD9-7442-8972-0FFBCAE76300}" type="presOf" srcId="{1FDFDE4D-0011-F74A-A8DD-3C684F225A5B}" destId="{0CE6E98A-073C-EA48-AF0E-CA7DAE973DFD}" srcOrd="0" destOrd="0" presId="urn:microsoft.com/office/officeart/2005/8/layout/lProcess2"/>
    <dgm:cxn modelId="{F2096739-C312-C54B-B862-A21A984CAA32}" type="presOf" srcId="{2D925515-C5E7-2A4E-853D-D717DAB0E9BB}" destId="{1E7935A4-D16C-3B44-ABBB-DB845569236E}" srcOrd="1" destOrd="0" presId="urn:microsoft.com/office/officeart/2005/8/layout/lProcess2"/>
    <dgm:cxn modelId="{D8AF1A3F-CF5F-AE4E-A5C6-68DF1A8E05A9}" srcId="{C0E9771E-BB07-DD4B-BAA6-1FF590A2A3AC}" destId="{C166F341-50FA-B846-98BD-E7EDD1067A0C}" srcOrd="1" destOrd="0" parTransId="{5A90ED35-D7E9-794E-BE81-9951979A7FDF}" sibTransId="{3F8AB0C2-D10E-5040-A929-74DFCE6B2270}"/>
    <dgm:cxn modelId="{AD9FF25D-1F42-1E44-9E7A-5B7CD8D06E69}" type="presOf" srcId="{2D925515-C5E7-2A4E-853D-D717DAB0E9BB}" destId="{1780A409-40A8-FC4D-B6F6-DDE3780A5EE1}" srcOrd="0" destOrd="0" presId="urn:microsoft.com/office/officeart/2005/8/layout/lProcess2"/>
    <dgm:cxn modelId="{FB0DE642-6F85-B442-A8DB-6BF1FCC3133A}" type="presOf" srcId="{2C3DE6D9-8A06-5249-AED7-0AD1FDE42CFC}" destId="{02D0EA8E-2F99-4F48-BE72-93FBD45D331E}" srcOrd="0" destOrd="0" presId="urn:microsoft.com/office/officeart/2005/8/layout/lProcess2"/>
    <dgm:cxn modelId="{C8425764-0227-7F4C-91CD-95AF6FBA1423}" type="presOf" srcId="{2C3DE6D9-8A06-5249-AED7-0AD1FDE42CFC}" destId="{373310CF-1FF9-A84E-98E3-2198E819FB29}" srcOrd="1" destOrd="0" presId="urn:microsoft.com/office/officeart/2005/8/layout/lProcess2"/>
    <dgm:cxn modelId="{ADC1C764-19F5-6145-8669-21881E3478EB}" srcId="{90CE9CE0-49D7-B447-868E-3F6990D64B0F}" destId="{261F40C1-7E02-DA45-BFC1-98073985D4AE}" srcOrd="0" destOrd="0" parTransId="{A17E81BD-F36F-7E4A-AB10-F1F3E0E78598}" sibTransId="{DF9040C9-7F48-0C48-A9AD-04D61152645D}"/>
    <dgm:cxn modelId="{29FD7559-32AA-7E49-BDA6-1AA08946394F}" srcId="{C166F341-50FA-B846-98BD-E7EDD1067A0C}" destId="{E4B47229-731B-CE4A-9CC4-46785BDEDA3B}" srcOrd="0" destOrd="0" parTransId="{AA48253F-7A06-2247-A519-D69992DF4442}" sibTransId="{FFE89E57-F97A-2645-98EC-A7A86589167D}"/>
    <dgm:cxn modelId="{265AA379-8381-7643-BA33-2BFB91FCE375}" srcId="{2D925515-C5E7-2A4E-853D-D717DAB0E9BB}" destId="{8B0B8382-09D9-9C43-BA48-DCC1829176B6}" srcOrd="0" destOrd="0" parTransId="{8E55FE5C-5D5E-8949-92E4-A80A1521271D}" sibTransId="{73681498-392C-CD4B-B24B-53B205448944}"/>
    <dgm:cxn modelId="{9837C27D-E681-524B-A486-03609540DB3F}" type="presOf" srcId="{1FDFDE4D-0011-F74A-A8DD-3C684F225A5B}" destId="{642D9DB7-9B1B-5546-B78E-92EA7D07EB31}" srcOrd="1" destOrd="0" presId="urn:microsoft.com/office/officeart/2005/8/layout/lProcess2"/>
    <dgm:cxn modelId="{E7B8237F-CE9D-1F49-84C7-3C9AAB436EA2}" srcId="{1FDFDE4D-0011-F74A-A8DD-3C684F225A5B}" destId="{1952F105-7600-7B48-B741-6715F32CA827}" srcOrd="0" destOrd="0" parTransId="{40483CA9-B7AF-1D43-8288-FB2B95D4D5FE}" sibTransId="{A067637A-07C2-224F-891B-284255C563D2}"/>
    <dgm:cxn modelId="{3250D28A-0CF4-8349-B6FD-BDE6680D2EEC}" type="presOf" srcId="{7FF012FF-DEE7-D94F-BF03-055E54642452}" destId="{E0C1B328-6EE2-9646-B970-3DC2BBC44A27}" srcOrd="0" destOrd="0" presId="urn:microsoft.com/office/officeart/2005/8/layout/lProcess2"/>
    <dgm:cxn modelId="{5C8282B1-C054-B14D-8007-D6CADB9994C3}" type="presOf" srcId="{8B0B8382-09D9-9C43-BA48-DCC1829176B6}" destId="{A594F0DC-0987-834E-B36D-EF0A1E13AA4F}" srcOrd="0" destOrd="0" presId="urn:microsoft.com/office/officeart/2005/8/layout/lProcess2"/>
    <dgm:cxn modelId="{8E3DFFB1-2F42-BE4B-9D93-E4DE70A2EA46}" srcId="{C0E9771E-BB07-DD4B-BAA6-1FF590A2A3AC}" destId="{1FDFDE4D-0011-F74A-A8DD-3C684F225A5B}" srcOrd="2" destOrd="0" parTransId="{CD40001B-AD08-4547-A23E-D415B3AE038E}" sibTransId="{0BD97CA3-0E26-9140-BCEC-7339827E98DD}"/>
    <dgm:cxn modelId="{C1D03EB7-94D2-5441-A7C2-C4AD0EC15098}" type="presOf" srcId="{1952F105-7600-7B48-B741-6715F32CA827}" destId="{65F64760-4962-264D-8200-BFB3CE057398}" srcOrd="0" destOrd="0" presId="urn:microsoft.com/office/officeart/2005/8/layout/lProcess2"/>
    <dgm:cxn modelId="{C8F8BEB9-48C2-D74F-816D-2A2469A9D74E}" srcId="{C0E9771E-BB07-DD4B-BAA6-1FF590A2A3AC}" destId="{2D925515-C5E7-2A4E-853D-D717DAB0E9BB}" srcOrd="3" destOrd="0" parTransId="{F1ABC093-6A47-2244-B0B7-CDCD5365F4F9}" sibTransId="{4DDA5F6E-E54D-A14B-BDCA-87359F863874}"/>
    <dgm:cxn modelId="{320EF9BB-A60C-FE4C-A2FE-DD7AD52BB82E}" type="presOf" srcId="{704DD6A1-E74B-A44B-8D72-8D91B7171BB7}" destId="{3365488A-89BC-3D4A-B118-9EF5A0947EA3}" srcOrd="0" destOrd="0" presId="urn:microsoft.com/office/officeart/2005/8/layout/lProcess2"/>
    <dgm:cxn modelId="{01A1DFBC-94FA-8041-8933-418FEE400A02}" srcId="{C0E9771E-BB07-DD4B-BAA6-1FF590A2A3AC}" destId="{7FF012FF-DEE7-D94F-BF03-055E54642452}" srcOrd="5" destOrd="0" parTransId="{21B1DEB2-DF36-FA4D-BE7F-6D5830B16888}" sibTransId="{A7D8CBAA-EBE2-FA4A-B619-BC30A13979BD}"/>
    <dgm:cxn modelId="{0DE8A8C2-4513-4F46-B83E-A96B6B52B3B9}" type="presOf" srcId="{C166F341-50FA-B846-98BD-E7EDD1067A0C}" destId="{2851CE41-8A79-8D45-BDED-E09AAFA1E6DB}" srcOrd="0" destOrd="0" presId="urn:microsoft.com/office/officeart/2005/8/layout/lProcess2"/>
    <dgm:cxn modelId="{0A42FDC5-1421-7F4B-934A-84F4D550281E}" srcId="{C0E9771E-BB07-DD4B-BAA6-1FF590A2A3AC}" destId="{2C3DE6D9-8A06-5249-AED7-0AD1FDE42CFC}" srcOrd="4" destOrd="0" parTransId="{6FED049C-66FF-9C45-BC3A-B860FF6A5A5A}" sibTransId="{61DF70DB-25B6-E24E-8432-750AC90373FA}"/>
    <dgm:cxn modelId="{B5C11BC9-393A-104E-852D-1BA3C3BB005A}" type="presOf" srcId="{261F40C1-7E02-DA45-BFC1-98073985D4AE}" destId="{36E59498-7C13-1140-A51E-5D3A8D84CC22}" srcOrd="0" destOrd="0" presId="urn:microsoft.com/office/officeart/2005/8/layout/lProcess2"/>
    <dgm:cxn modelId="{53BDBDCF-29DE-8E43-A3C4-1B87B32F75B1}" type="presOf" srcId="{90CE9CE0-49D7-B447-868E-3F6990D64B0F}" destId="{02027EE2-FF3C-994D-A776-4D37484DD5FD}" srcOrd="0" destOrd="0" presId="urn:microsoft.com/office/officeart/2005/8/layout/lProcess2"/>
    <dgm:cxn modelId="{8442A4D7-ED10-004E-BFDF-FC0153BE7FD8}" srcId="{7FF012FF-DEE7-D94F-BF03-055E54642452}" destId="{704DD6A1-E74B-A44B-8D72-8D91B7171BB7}" srcOrd="0" destOrd="0" parTransId="{4E5001B0-7D95-B146-9FA7-02336AF961D5}" sibTransId="{339989ED-9791-A341-A81E-F6DFAE6A7CD3}"/>
    <dgm:cxn modelId="{DF8FF7E8-17B3-E349-BCA0-4B0B22D63D2E}" type="presOf" srcId="{C166F341-50FA-B846-98BD-E7EDD1067A0C}" destId="{E2FE584B-E14E-5541-957A-7F020213F807}" srcOrd="1" destOrd="0" presId="urn:microsoft.com/office/officeart/2005/8/layout/lProcess2"/>
    <dgm:cxn modelId="{B13089F1-E60C-BB4B-A199-166B077445E1}" srcId="{C0E9771E-BB07-DD4B-BAA6-1FF590A2A3AC}" destId="{90CE9CE0-49D7-B447-868E-3F6990D64B0F}" srcOrd="0" destOrd="0" parTransId="{4F8D4922-37BD-974F-96C6-15C278DCECF3}" sibTransId="{9741ED17-F573-404D-8A34-A3CEDFF5D273}"/>
    <dgm:cxn modelId="{8E81F1F5-6609-0E4B-AFF6-951E251B87EF}" type="presOf" srcId="{C0E9771E-BB07-DD4B-BAA6-1FF590A2A3AC}" destId="{24E0BDBE-4582-544C-8963-250205123224}" srcOrd="0" destOrd="0" presId="urn:microsoft.com/office/officeart/2005/8/layout/lProcess2"/>
    <dgm:cxn modelId="{7E3D98FD-5EE7-FE4A-B57B-51740F91B0F0}" type="presOf" srcId="{C0E20B20-26DC-3B4B-A4B9-4E0C6C50A723}" destId="{7B64A146-C0A8-8940-9124-D931298D8CF9}" srcOrd="0" destOrd="0" presId="urn:microsoft.com/office/officeart/2005/8/layout/lProcess2"/>
    <dgm:cxn modelId="{ED0EBFAC-539F-E94D-A615-8DEFDA9FB63D}" type="presParOf" srcId="{24E0BDBE-4582-544C-8963-250205123224}" destId="{4AA6785F-EF80-684D-B9E1-E47ACFFDB9F1}" srcOrd="0" destOrd="0" presId="urn:microsoft.com/office/officeart/2005/8/layout/lProcess2"/>
    <dgm:cxn modelId="{69781FDB-66E5-9543-A5D6-926963528FA1}" type="presParOf" srcId="{4AA6785F-EF80-684D-B9E1-E47ACFFDB9F1}" destId="{02027EE2-FF3C-994D-A776-4D37484DD5FD}" srcOrd="0" destOrd="0" presId="urn:microsoft.com/office/officeart/2005/8/layout/lProcess2"/>
    <dgm:cxn modelId="{4D885D89-9905-CF40-9331-8162165FACBB}" type="presParOf" srcId="{4AA6785F-EF80-684D-B9E1-E47ACFFDB9F1}" destId="{2F2532B3-7BFA-184C-A454-ED378FABE244}" srcOrd="1" destOrd="0" presId="urn:microsoft.com/office/officeart/2005/8/layout/lProcess2"/>
    <dgm:cxn modelId="{D7CF7973-7ED3-9148-9ED1-A861F070E28D}" type="presParOf" srcId="{4AA6785F-EF80-684D-B9E1-E47ACFFDB9F1}" destId="{6171A512-F964-0D4B-8059-460244AFC691}" srcOrd="2" destOrd="0" presId="urn:microsoft.com/office/officeart/2005/8/layout/lProcess2"/>
    <dgm:cxn modelId="{F072A26F-50B3-B04E-B420-D5D2C8C500A7}" type="presParOf" srcId="{6171A512-F964-0D4B-8059-460244AFC691}" destId="{97BFE183-3770-D04D-8866-86F16DD2BC11}" srcOrd="0" destOrd="0" presId="urn:microsoft.com/office/officeart/2005/8/layout/lProcess2"/>
    <dgm:cxn modelId="{D0FE71F0-35E9-F947-BBB0-AD33A17469C1}" type="presParOf" srcId="{97BFE183-3770-D04D-8866-86F16DD2BC11}" destId="{36E59498-7C13-1140-A51E-5D3A8D84CC22}" srcOrd="0" destOrd="0" presId="urn:microsoft.com/office/officeart/2005/8/layout/lProcess2"/>
    <dgm:cxn modelId="{D89B9209-CFBB-1340-AB64-DCFFD648594B}" type="presParOf" srcId="{24E0BDBE-4582-544C-8963-250205123224}" destId="{DDFEC640-F2FE-754A-9D40-0AC227ED4574}" srcOrd="1" destOrd="0" presId="urn:microsoft.com/office/officeart/2005/8/layout/lProcess2"/>
    <dgm:cxn modelId="{B9BF1B42-8985-0B43-A489-9F11C6F94E16}" type="presParOf" srcId="{24E0BDBE-4582-544C-8963-250205123224}" destId="{460AC76E-7A07-A841-8AA5-AFDBACDDCBE3}" srcOrd="2" destOrd="0" presId="urn:microsoft.com/office/officeart/2005/8/layout/lProcess2"/>
    <dgm:cxn modelId="{9F3007D0-89B2-364F-A342-044207F9B033}" type="presParOf" srcId="{460AC76E-7A07-A841-8AA5-AFDBACDDCBE3}" destId="{2851CE41-8A79-8D45-BDED-E09AAFA1E6DB}" srcOrd="0" destOrd="0" presId="urn:microsoft.com/office/officeart/2005/8/layout/lProcess2"/>
    <dgm:cxn modelId="{5B6E02F6-FBC3-E84F-A209-57534FF3E8FA}" type="presParOf" srcId="{460AC76E-7A07-A841-8AA5-AFDBACDDCBE3}" destId="{E2FE584B-E14E-5541-957A-7F020213F807}" srcOrd="1" destOrd="0" presId="urn:microsoft.com/office/officeart/2005/8/layout/lProcess2"/>
    <dgm:cxn modelId="{4023F3DA-5B42-274C-909C-1C9FF8BADEAF}" type="presParOf" srcId="{460AC76E-7A07-A841-8AA5-AFDBACDDCBE3}" destId="{2CB27E6E-5340-9B4E-A5E8-D0FFD9FD70B4}" srcOrd="2" destOrd="0" presId="urn:microsoft.com/office/officeart/2005/8/layout/lProcess2"/>
    <dgm:cxn modelId="{3CF06961-8BE6-4345-891A-D0D6042A8D75}" type="presParOf" srcId="{2CB27E6E-5340-9B4E-A5E8-D0FFD9FD70B4}" destId="{61EEBBB3-4F3B-164E-943F-149665FF2FD1}" srcOrd="0" destOrd="0" presId="urn:microsoft.com/office/officeart/2005/8/layout/lProcess2"/>
    <dgm:cxn modelId="{017E7467-42FA-4245-A27C-67447C1EE32D}" type="presParOf" srcId="{61EEBBB3-4F3B-164E-943F-149665FF2FD1}" destId="{6D1D3F2C-2E14-D14B-BE6E-9C2B6C4D677D}" srcOrd="0" destOrd="0" presId="urn:microsoft.com/office/officeart/2005/8/layout/lProcess2"/>
    <dgm:cxn modelId="{1B7DECE5-1130-1647-9E25-F9074FAA8935}" type="presParOf" srcId="{24E0BDBE-4582-544C-8963-250205123224}" destId="{00BE2CDB-361B-1C4B-9053-54EDBEC9F19C}" srcOrd="3" destOrd="0" presId="urn:microsoft.com/office/officeart/2005/8/layout/lProcess2"/>
    <dgm:cxn modelId="{E9700B0F-A6C6-A74B-A7F7-C7D08A49A409}" type="presParOf" srcId="{24E0BDBE-4582-544C-8963-250205123224}" destId="{890BB40B-A441-1B47-BB47-C8B167ACB919}" srcOrd="4" destOrd="0" presId="urn:microsoft.com/office/officeart/2005/8/layout/lProcess2"/>
    <dgm:cxn modelId="{C8CA3691-EE1B-BE4F-9076-64B8B7FED369}" type="presParOf" srcId="{890BB40B-A441-1B47-BB47-C8B167ACB919}" destId="{0CE6E98A-073C-EA48-AF0E-CA7DAE973DFD}" srcOrd="0" destOrd="0" presId="urn:microsoft.com/office/officeart/2005/8/layout/lProcess2"/>
    <dgm:cxn modelId="{8355DAA2-72D7-2341-B375-E8A841D39AA0}" type="presParOf" srcId="{890BB40B-A441-1B47-BB47-C8B167ACB919}" destId="{642D9DB7-9B1B-5546-B78E-92EA7D07EB31}" srcOrd="1" destOrd="0" presId="urn:microsoft.com/office/officeart/2005/8/layout/lProcess2"/>
    <dgm:cxn modelId="{5565624A-C885-7A4E-8192-AA7A2384A069}" type="presParOf" srcId="{890BB40B-A441-1B47-BB47-C8B167ACB919}" destId="{D0E4E55B-366C-EF4E-BDC4-19D561B75B79}" srcOrd="2" destOrd="0" presId="urn:microsoft.com/office/officeart/2005/8/layout/lProcess2"/>
    <dgm:cxn modelId="{60FBB585-8C9B-A547-870D-0679E13C1CB9}" type="presParOf" srcId="{D0E4E55B-366C-EF4E-BDC4-19D561B75B79}" destId="{82813AC1-348F-D346-B2CD-41EE9A7983EA}" srcOrd="0" destOrd="0" presId="urn:microsoft.com/office/officeart/2005/8/layout/lProcess2"/>
    <dgm:cxn modelId="{0E053E9A-D718-1D41-9799-46E40DFCA3AD}" type="presParOf" srcId="{82813AC1-348F-D346-B2CD-41EE9A7983EA}" destId="{65F64760-4962-264D-8200-BFB3CE057398}" srcOrd="0" destOrd="0" presId="urn:microsoft.com/office/officeart/2005/8/layout/lProcess2"/>
    <dgm:cxn modelId="{13E6020A-D2D3-BD40-8480-9AD898AFFF04}" type="presParOf" srcId="{24E0BDBE-4582-544C-8963-250205123224}" destId="{80382FFE-DE13-9D45-A8EF-2DC8B220D416}" srcOrd="5" destOrd="0" presId="urn:microsoft.com/office/officeart/2005/8/layout/lProcess2"/>
    <dgm:cxn modelId="{8930B190-3A69-6F4B-A414-450B4C579C76}" type="presParOf" srcId="{24E0BDBE-4582-544C-8963-250205123224}" destId="{53F176EB-9FC0-644C-978E-BB98D8DE2B28}" srcOrd="6" destOrd="0" presId="urn:microsoft.com/office/officeart/2005/8/layout/lProcess2"/>
    <dgm:cxn modelId="{F8467F57-810A-B745-A7C6-72784C26B8FC}" type="presParOf" srcId="{53F176EB-9FC0-644C-978E-BB98D8DE2B28}" destId="{1780A409-40A8-FC4D-B6F6-DDE3780A5EE1}" srcOrd="0" destOrd="0" presId="urn:microsoft.com/office/officeart/2005/8/layout/lProcess2"/>
    <dgm:cxn modelId="{479C9FC1-E362-604F-8418-72F17116C44A}" type="presParOf" srcId="{53F176EB-9FC0-644C-978E-BB98D8DE2B28}" destId="{1E7935A4-D16C-3B44-ABBB-DB845569236E}" srcOrd="1" destOrd="0" presId="urn:microsoft.com/office/officeart/2005/8/layout/lProcess2"/>
    <dgm:cxn modelId="{0BEA4D52-0244-0345-81ED-ED58E9967918}" type="presParOf" srcId="{53F176EB-9FC0-644C-978E-BB98D8DE2B28}" destId="{CA2EAD4C-60F0-0442-AAA8-ECABC7235F59}" srcOrd="2" destOrd="0" presId="urn:microsoft.com/office/officeart/2005/8/layout/lProcess2"/>
    <dgm:cxn modelId="{44EAF0C7-320E-5046-AAC4-57FE353DFCC8}" type="presParOf" srcId="{CA2EAD4C-60F0-0442-AAA8-ECABC7235F59}" destId="{241AF3B7-AC00-A646-8196-ECCC67AE3C1C}" srcOrd="0" destOrd="0" presId="urn:microsoft.com/office/officeart/2005/8/layout/lProcess2"/>
    <dgm:cxn modelId="{B1233D67-7616-494E-AC40-80CFAFD865A0}" type="presParOf" srcId="{241AF3B7-AC00-A646-8196-ECCC67AE3C1C}" destId="{A594F0DC-0987-834E-B36D-EF0A1E13AA4F}" srcOrd="0" destOrd="0" presId="urn:microsoft.com/office/officeart/2005/8/layout/lProcess2"/>
    <dgm:cxn modelId="{9C84EC37-4ADA-104F-AF58-6DFC56330916}" type="presParOf" srcId="{24E0BDBE-4582-544C-8963-250205123224}" destId="{1F450AB7-09EF-6E4A-B388-5B35086A794A}" srcOrd="7" destOrd="0" presId="urn:microsoft.com/office/officeart/2005/8/layout/lProcess2"/>
    <dgm:cxn modelId="{A6910312-9269-244A-A24D-FAEF9D383CD8}" type="presParOf" srcId="{24E0BDBE-4582-544C-8963-250205123224}" destId="{7E146254-C99B-854D-A998-C20D23840C5F}" srcOrd="8" destOrd="0" presId="urn:microsoft.com/office/officeart/2005/8/layout/lProcess2"/>
    <dgm:cxn modelId="{30BBCF0F-ACCB-5547-9DF2-2134E60BE9A2}" type="presParOf" srcId="{7E146254-C99B-854D-A998-C20D23840C5F}" destId="{02D0EA8E-2F99-4F48-BE72-93FBD45D331E}" srcOrd="0" destOrd="0" presId="urn:microsoft.com/office/officeart/2005/8/layout/lProcess2"/>
    <dgm:cxn modelId="{BA7BF53A-7EF7-C647-B438-4166BF57C954}" type="presParOf" srcId="{7E146254-C99B-854D-A998-C20D23840C5F}" destId="{373310CF-1FF9-A84E-98E3-2198E819FB29}" srcOrd="1" destOrd="0" presId="urn:microsoft.com/office/officeart/2005/8/layout/lProcess2"/>
    <dgm:cxn modelId="{247729D6-BF67-194A-85C4-26B85F9FCCD6}" type="presParOf" srcId="{7E146254-C99B-854D-A998-C20D23840C5F}" destId="{2DA7B33F-F132-8D4B-84B7-D9380270CD3D}" srcOrd="2" destOrd="0" presId="urn:microsoft.com/office/officeart/2005/8/layout/lProcess2"/>
    <dgm:cxn modelId="{7850006B-AC8D-3C4E-ADBF-E7CF171D2EF6}" type="presParOf" srcId="{2DA7B33F-F132-8D4B-84B7-D9380270CD3D}" destId="{596D463F-A139-0D4D-B337-03369CD01F08}" srcOrd="0" destOrd="0" presId="urn:microsoft.com/office/officeart/2005/8/layout/lProcess2"/>
    <dgm:cxn modelId="{BFFAF4C9-9622-9A49-B75A-1F27CDF65CC3}" type="presParOf" srcId="{596D463F-A139-0D4D-B337-03369CD01F08}" destId="{7B64A146-C0A8-8940-9124-D931298D8CF9}" srcOrd="0" destOrd="0" presId="urn:microsoft.com/office/officeart/2005/8/layout/lProcess2"/>
    <dgm:cxn modelId="{E2685493-A94A-AD42-8E1C-4E152C095FDF}" type="presParOf" srcId="{24E0BDBE-4582-544C-8963-250205123224}" destId="{C2326672-C06D-F24A-A648-046AC6141E11}" srcOrd="9" destOrd="0" presId="urn:microsoft.com/office/officeart/2005/8/layout/lProcess2"/>
    <dgm:cxn modelId="{FAE3EA90-BFB6-D045-94CD-2F07A7B1DD53}" type="presParOf" srcId="{24E0BDBE-4582-544C-8963-250205123224}" destId="{43C8EEDF-7C17-3C4D-BE6C-1CE9694ED576}" srcOrd="10" destOrd="0" presId="urn:microsoft.com/office/officeart/2005/8/layout/lProcess2"/>
    <dgm:cxn modelId="{B6F5E6A9-5BE3-F246-9031-55A1F3683767}" type="presParOf" srcId="{43C8EEDF-7C17-3C4D-BE6C-1CE9694ED576}" destId="{E0C1B328-6EE2-9646-B970-3DC2BBC44A27}" srcOrd="0" destOrd="0" presId="urn:microsoft.com/office/officeart/2005/8/layout/lProcess2"/>
    <dgm:cxn modelId="{97A85D0A-F6BD-9B4F-9948-3BC98479555E}" type="presParOf" srcId="{43C8EEDF-7C17-3C4D-BE6C-1CE9694ED576}" destId="{9E8921A8-2576-984F-ACDF-8FA1DD30ECB0}" srcOrd="1" destOrd="0" presId="urn:microsoft.com/office/officeart/2005/8/layout/lProcess2"/>
    <dgm:cxn modelId="{22CFDCE2-8C7E-D54A-B0F3-29FFD9DBD396}" type="presParOf" srcId="{43C8EEDF-7C17-3C4D-BE6C-1CE9694ED576}" destId="{7A852929-3C72-1541-9CDA-80AED5E6E5B4}" srcOrd="2" destOrd="0" presId="urn:microsoft.com/office/officeart/2005/8/layout/lProcess2"/>
    <dgm:cxn modelId="{226DC56D-21F9-7946-88D8-0340E8FC2905}" type="presParOf" srcId="{7A852929-3C72-1541-9CDA-80AED5E6E5B4}" destId="{DE9041AA-A3A3-1643-B358-A2E296AFCEAA}" srcOrd="0" destOrd="0" presId="urn:microsoft.com/office/officeart/2005/8/layout/lProcess2"/>
    <dgm:cxn modelId="{11BE7332-55EA-B249-B3D8-9743795085AC}" type="presParOf" srcId="{DE9041AA-A3A3-1643-B358-A2E296AFCEAA}" destId="{3365488A-89BC-3D4A-B118-9EF5A0947EA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C92936-9E6F-3144-8748-370CC55ABC04}"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4DCFDEF-8D1B-C344-A18A-5E84C581CEF8}">
      <dgm:prSet phldrT="[Text]"/>
      <dgm:spPr/>
      <dgm:t>
        <a:bodyPr/>
        <a:lstStyle/>
        <a:p>
          <a:r>
            <a:rPr lang="en-US" dirty="0"/>
            <a:t>Encryption/decryption</a:t>
          </a:r>
        </a:p>
      </dgm:t>
    </dgm:pt>
    <dgm:pt modelId="{39FBC5DA-E7F4-8A47-8B64-AC3CF5FF5345}" type="parTrans" cxnId="{59871A25-B76A-194A-865C-EC3B5628F2E6}">
      <dgm:prSet/>
      <dgm:spPr/>
      <dgm:t>
        <a:bodyPr/>
        <a:lstStyle/>
        <a:p>
          <a:endParaRPr lang="en-US"/>
        </a:p>
      </dgm:t>
    </dgm:pt>
    <dgm:pt modelId="{AE6622FA-C895-0442-B659-E260494D7302}" type="sibTrans" cxnId="{59871A25-B76A-194A-865C-EC3B5628F2E6}">
      <dgm:prSet/>
      <dgm:spPr/>
      <dgm:t>
        <a:bodyPr/>
        <a:lstStyle/>
        <a:p>
          <a:endParaRPr lang="en-US"/>
        </a:p>
      </dgm:t>
    </dgm:pt>
    <dgm:pt modelId="{F54C6DF0-D6B0-6D41-BD5D-F73A7A77CF49}">
      <dgm:prSet/>
      <dgm:spPr>
        <a:solidFill>
          <a:schemeClr val="bg1"/>
        </a:solidFill>
        <a:ln>
          <a:solidFill>
            <a:schemeClr val="accent1"/>
          </a:solidFill>
        </a:ln>
      </dgm:spPr>
      <dgm:t>
        <a:bodyPr/>
        <a:lstStyle/>
        <a:p>
          <a:r>
            <a:rPr lang="en-US" dirty="0"/>
            <a:t>The sender encrypts a message with the recipient’s public key</a:t>
          </a:r>
        </a:p>
      </dgm:t>
    </dgm:pt>
    <dgm:pt modelId="{C67DCDEB-BC7C-954C-B134-ACB9B3FD0662}" type="parTrans" cxnId="{738511C9-39BC-6E44-AAFF-0A505263BDEA}">
      <dgm:prSet/>
      <dgm:spPr/>
      <dgm:t>
        <a:bodyPr/>
        <a:lstStyle/>
        <a:p>
          <a:endParaRPr lang="en-US"/>
        </a:p>
      </dgm:t>
    </dgm:pt>
    <dgm:pt modelId="{BFF3360E-506F-6B40-BFF5-6FBAAFA604EB}" type="sibTrans" cxnId="{738511C9-39BC-6E44-AAFF-0A505263BDEA}">
      <dgm:prSet/>
      <dgm:spPr/>
      <dgm:t>
        <a:bodyPr/>
        <a:lstStyle/>
        <a:p>
          <a:endParaRPr lang="en-US"/>
        </a:p>
      </dgm:t>
    </dgm:pt>
    <dgm:pt modelId="{5C8378C9-D1D6-454A-9D6E-B725389F1DD0}">
      <dgm:prSet/>
      <dgm:spPr/>
      <dgm:t>
        <a:bodyPr/>
        <a:lstStyle/>
        <a:p>
          <a:r>
            <a:rPr lang="en-US"/>
            <a:t>Digital signature</a:t>
          </a:r>
          <a:endParaRPr lang="en-US" dirty="0"/>
        </a:p>
      </dgm:t>
    </dgm:pt>
    <dgm:pt modelId="{1D05633B-8638-6D47-B769-E87F8A76A7C9}" type="parTrans" cxnId="{4DE7E578-59E2-5D45-B3CA-4AA662FB7570}">
      <dgm:prSet/>
      <dgm:spPr/>
      <dgm:t>
        <a:bodyPr/>
        <a:lstStyle/>
        <a:p>
          <a:endParaRPr lang="en-US"/>
        </a:p>
      </dgm:t>
    </dgm:pt>
    <dgm:pt modelId="{DD650543-0061-6D4F-869E-C31EE652228F}" type="sibTrans" cxnId="{4DE7E578-59E2-5D45-B3CA-4AA662FB7570}">
      <dgm:prSet/>
      <dgm:spPr/>
      <dgm:t>
        <a:bodyPr/>
        <a:lstStyle/>
        <a:p>
          <a:endParaRPr lang="en-US"/>
        </a:p>
      </dgm:t>
    </dgm:pt>
    <dgm:pt modelId="{95DD87C3-575A-0148-848E-2B3E97880E9F}">
      <dgm:prSet/>
      <dgm:spPr>
        <a:solidFill>
          <a:schemeClr val="bg1"/>
        </a:solidFill>
        <a:ln>
          <a:solidFill>
            <a:schemeClr val="accent1"/>
          </a:solidFill>
        </a:ln>
      </dgm:spPr>
      <dgm:t>
        <a:bodyPr/>
        <a:lstStyle/>
        <a:p>
          <a:r>
            <a:rPr lang="en-US" dirty="0"/>
            <a:t>The sender “signs” a message with its private key</a:t>
          </a:r>
        </a:p>
      </dgm:t>
    </dgm:pt>
    <dgm:pt modelId="{ADDB084C-8835-ED4A-8403-AF9E0965384A}" type="parTrans" cxnId="{DF8577BF-5319-FF40-A9D5-DDFC7BDE76C6}">
      <dgm:prSet/>
      <dgm:spPr/>
      <dgm:t>
        <a:bodyPr/>
        <a:lstStyle/>
        <a:p>
          <a:endParaRPr lang="en-US"/>
        </a:p>
      </dgm:t>
    </dgm:pt>
    <dgm:pt modelId="{E2BCF29F-0F9F-7F45-9CD3-AB4D47126D02}" type="sibTrans" cxnId="{DF8577BF-5319-FF40-A9D5-DDFC7BDE76C6}">
      <dgm:prSet/>
      <dgm:spPr/>
      <dgm:t>
        <a:bodyPr/>
        <a:lstStyle/>
        <a:p>
          <a:endParaRPr lang="en-US"/>
        </a:p>
      </dgm:t>
    </dgm:pt>
    <dgm:pt modelId="{5A1E845A-4A1C-014E-8DC1-8573FD3B41FD}">
      <dgm:prSet/>
      <dgm:spPr/>
      <dgm:t>
        <a:bodyPr/>
        <a:lstStyle/>
        <a:p>
          <a:r>
            <a:rPr lang="en-US"/>
            <a:t>Key exchange</a:t>
          </a:r>
          <a:endParaRPr lang="en-US" dirty="0"/>
        </a:p>
      </dgm:t>
    </dgm:pt>
    <dgm:pt modelId="{AFDBD277-13D6-B449-8F50-739092B09A20}" type="parTrans" cxnId="{71E933F3-4883-F247-8408-F26B1A39D8E0}">
      <dgm:prSet/>
      <dgm:spPr/>
      <dgm:t>
        <a:bodyPr/>
        <a:lstStyle/>
        <a:p>
          <a:endParaRPr lang="en-US"/>
        </a:p>
      </dgm:t>
    </dgm:pt>
    <dgm:pt modelId="{71E4AE6D-6A6B-1E4C-A445-DA8BA711EF2C}" type="sibTrans" cxnId="{71E933F3-4883-F247-8408-F26B1A39D8E0}">
      <dgm:prSet/>
      <dgm:spPr/>
      <dgm:t>
        <a:bodyPr/>
        <a:lstStyle/>
        <a:p>
          <a:endParaRPr lang="en-US"/>
        </a:p>
      </dgm:t>
    </dgm:pt>
    <dgm:pt modelId="{8440E51A-B77A-3F43-ADFD-730E8E32A028}">
      <dgm:prSet/>
      <dgm:spPr>
        <a:solidFill>
          <a:schemeClr val="bg1"/>
        </a:solidFill>
        <a:ln>
          <a:solidFill>
            <a:schemeClr val="accent1"/>
          </a:solidFill>
        </a:ln>
      </dgm:spPr>
      <dgm:t>
        <a:bodyPr/>
        <a:lstStyle/>
        <a:p>
          <a:r>
            <a:rPr lang="en-US" dirty="0"/>
            <a:t>Two sides cooperate to exchange a session key</a:t>
          </a:r>
        </a:p>
      </dgm:t>
    </dgm:pt>
    <dgm:pt modelId="{38E41253-652C-F142-90DA-01785D1C340C}" type="parTrans" cxnId="{79C73F7F-56D5-DC40-AE20-69B5F9F67CC5}">
      <dgm:prSet/>
      <dgm:spPr/>
      <dgm:t>
        <a:bodyPr/>
        <a:lstStyle/>
        <a:p>
          <a:endParaRPr lang="en-US"/>
        </a:p>
      </dgm:t>
    </dgm:pt>
    <dgm:pt modelId="{0B4189F2-2114-F846-AE88-BBF12401BA22}" type="sibTrans" cxnId="{79C73F7F-56D5-DC40-AE20-69B5F9F67CC5}">
      <dgm:prSet/>
      <dgm:spPr/>
      <dgm:t>
        <a:bodyPr/>
        <a:lstStyle/>
        <a:p>
          <a:endParaRPr lang="en-US"/>
        </a:p>
      </dgm:t>
    </dgm:pt>
    <dgm:pt modelId="{DA6ADBAE-B4BA-A64A-857D-D8DCB8BD72F5}" type="pres">
      <dgm:prSet presAssocID="{3FC92936-9E6F-3144-8748-370CC55ABC04}" presName="Name0" presStyleCnt="0">
        <dgm:presLayoutVars>
          <dgm:dir/>
          <dgm:animLvl val="lvl"/>
          <dgm:resizeHandles/>
        </dgm:presLayoutVars>
      </dgm:prSet>
      <dgm:spPr/>
    </dgm:pt>
    <dgm:pt modelId="{FD003792-C0B5-1246-9536-DB9375F3ED9D}" type="pres">
      <dgm:prSet presAssocID="{A4DCFDEF-8D1B-C344-A18A-5E84C581CEF8}" presName="linNode" presStyleCnt="0"/>
      <dgm:spPr/>
    </dgm:pt>
    <dgm:pt modelId="{79E6657A-C96A-E545-8AA1-AAD7D24672E8}" type="pres">
      <dgm:prSet presAssocID="{A4DCFDEF-8D1B-C344-A18A-5E84C581CEF8}" presName="parentShp" presStyleLbl="node1" presStyleIdx="0" presStyleCnt="3">
        <dgm:presLayoutVars>
          <dgm:bulletEnabled val="1"/>
        </dgm:presLayoutVars>
      </dgm:prSet>
      <dgm:spPr/>
    </dgm:pt>
    <dgm:pt modelId="{AB760EE2-5E8E-FC4F-94FC-0FEE47C58546}" type="pres">
      <dgm:prSet presAssocID="{A4DCFDEF-8D1B-C344-A18A-5E84C581CEF8}" presName="childShp" presStyleLbl="bgAccFollowNode1" presStyleIdx="0" presStyleCnt="3">
        <dgm:presLayoutVars>
          <dgm:bulletEnabled val="1"/>
        </dgm:presLayoutVars>
      </dgm:prSet>
      <dgm:spPr/>
    </dgm:pt>
    <dgm:pt modelId="{FB40348A-A3D7-014F-A486-8BA1F9ED21CE}" type="pres">
      <dgm:prSet presAssocID="{AE6622FA-C895-0442-B659-E260494D7302}" presName="spacing" presStyleCnt="0"/>
      <dgm:spPr/>
    </dgm:pt>
    <dgm:pt modelId="{EEE585E7-F5C8-1E46-9823-17369ED7B091}" type="pres">
      <dgm:prSet presAssocID="{5C8378C9-D1D6-454A-9D6E-B725389F1DD0}" presName="linNode" presStyleCnt="0"/>
      <dgm:spPr/>
    </dgm:pt>
    <dgm:pt modelId="{FD12272D-B2BE-0D41-962B-8A491606A488}" type="pres">
      <dgm:prSet presAssocID="{5C8378C9-D1D6-454A-9D6E-B725389F1DD0}" presName="parentShp" presStyleLbl="node1" presStyleIdx="1" presStyleCnt="3">
        <dgm:presLayoutVars>
          <dgm:bulletEnabled val="1"/>
        </dgm:presLayoutVars>
      </dgm:prSet>
      <dgm:spPr/>
    </dgm:pt>
    <dgm:pt modelId="{58AFB054-8C5C-A844-9669-860241DB1F41}" type="pres">
      <dgm:prSet presAssocID="{5C8378C9-D1D6-454A-9D6E-B725389F1DD0}" presName="childShp" presStyleLbl="bgAccFollowNode1" presStyleIdx="1" presStyleCnt="3">
        <dgm:presLayoutVars>
          <dgm:bulletEnabled val="1"/>
        </dgm:presLayoutVars>
      </dgm:prSet>
      <dgm:spPr/>
    </dgm:pt>
    <dgm:pt modelId="{20C3F827-92CB-0643-A29C-F1F2A6495886}" type="pres">
      <dgm:prSet presAssocID="{DD650543-0061-6D4F-869E-C31EE652228F}" presName="spacing" presStyleCnt="0"/>
      <dgm:spPr/>
    </dgm:pt>
    <dgm:pt modelId="{6FB66FB7-7E7F-794B-94B5-1051E8B5386A}" type="pres">
      <dgm:prSet presAssocID="{5A1E845A-4A1C-014E-8DC1-8573FD3B41FD}" presName="linNode" presStyleCnt="0"/>
      <dgm:spPr/>
    </dgm:pt>
    <dgm:pt modelId="{10795487-7DEC-8F47-B0B6-80E2CE6FB786}" type="pres">
      <dgm:prSet presAssocID="{5A1E845A-4A1C-014E-8DC1-8573FD3B41FD}" presName="parentShp" presStyleLbl="node1" presStyleIdx="2" presStyleCnt="3">
        <dgm:presLayoutVars>
          <dgm:bulletEnabled val="1"/>
        </dgm:presLayoutVars>
      </dgm:prSet>
      <dgm:spPr/>
    </dgm:pt>
    <dgm:pt modelId="{D1DFB89F-99DD-794B-B99A-C77D22EA1065}" type="pres">
      <dgm:prSet presAssocID="{5A1E845A-4A1C-014E-8DC1-8573FD3B41FD}" presName="childShp" presStyleLbl="bgAccFollowNode1" presStyleIdx="2" presStyleCnt="3">
        <dgm:presLayoutVars>
          <dgm:bulletEnabled val="1"/>
        </dgm:presLayoutVars>
      </dgm:prSet>
      <dgm:spPr/>
    </dgm:pt>
  </dgm:ptLst>
  <dgm:cxnLst>
    <dgm:cxn modelId="{59871A25-B76A-194A-865C-EC3B5628F2E6}" srcId="{3FC92936-9E6F-3144-8748-370CC55ABC04}" destId="{A4DCFDEF-8D1B-C344-A18A-5E84C581CEF8}" srcOrd="0" destOrd="0" parTransId="{39FBC5DA-E7F4-8A47-8B64-AC3CF5FF5345}" sibTransId="{AE6622FA-C895-0442-B659-E260494D7302}"/>
    <dgm:cxn modelId="{60895871-6234-2B40-82FB-6CE11A52669D}" type="presOf" srcId="{5A1E845A-4A1C-014E-8DC1-8573FD3B41FD}" destId="{10795487-7DEC-8F47-B0B6-80E2CE6FB786}" srcOrd="0" destOrd="0" presId="urn:microsoft.com/office/officeart/2005/8/layout/vList6"/>
    <dgm:cxn modelId="{0C32D352-1333-4941-9423-59B749BA99FF}" type="presOf" srcId="{8440E51A-B77A-3F43-ADFD-730E8E32A028}" destId="{D1DFB89F-99DD-794B-B99A-C77D22EA1065}" srcOrd="0" destOrd="0" presId="urn:microsoft.com/office/officeart/2005/8/layout/vList6"/>
    <dgm:cxn modelId="{4DE7E578-59E2-5D45-B3CA-4AA662FB7570}" srcId="{3FC92936-9E6F-3144-8748-370CC55ABC04}" destId="{5C8378C9-D1D6-454A-9D6E-B725389F1DD0}" srcOrd="1" destOrd="0" parTransId="{1D05633B-8638-6D47-B769-E87F8A76A7C9}" sibTransId="{DD650543-0061-6D4F-869E-C31EE652228F}"/>
    <dgm:cxn modelId="{B82D477B-0FB4-1B44-A0B8-C038B9932275}" type="presOf" srcId="{3FC92936-9E6F-3144-8748-370CC55ABC04}" destId="{DA6ADBAE-B4BA-A64A-857D-D8DCB8BD72F5}" srcOrd="0" destOrd="0" presId="urn:microsoft.com/office/officeart/2005/8/layout/vList6"/>
    <dgm:cxn modelId="{79C73F7F-56D5-DC40-AE20-69B5F9F67CC5}" srcId="{5A1E845A-4A1C-014E-8DC1-8573FD3B41FD}" destId="{8440E51A-B77A-3F43-ADFD-730E8E32A028}" srcOrd="0" destOrd="0" parTransId="{38E41253-652C-F142-90DA-01785D1C340C}" sibTransId="{0B4189F2-2114-F846-AE88-BBF12401BA22}"/>
    <dgm:cxn modelId="{0B0A6D97-A628-634B-899D-2EBBE69F8F38}" type="presOf" srcId="{95DD87C3-575A-0148-848E-2B3E97880E9F}" destId="{58AFB054-8C5C-A844-9669-860241DB1F41}" srcOrd="0" destOrd="0" presId="urn:microsoft.com/office/officeart/2005/8/layout/vList6"/>
    <dgm:cxn modelId="{7A46649B-735B-C744-BF30-F77E642DD34F}" type="presOf" srcId="{5C8378C9-D1D6-454A-9D6E-B725389F1DD0}" destId="{FD12272D-B2BE-0D41-962B-8A491606A488}" srcOrd="0" destOrd="0" presId="urn:microsoft.com/office/officeart/2005/8/layout/vList6"/>
    <dgm:cxn modelId="{CF778DA6-BF8E-D54E-8459-8976D01B6720}" type="presOf" srcId="{F54C6DF0-D6B0-6D41-BD5D-F73A7A77CF49}" destId="{AB760EE2-5E8E-FC4F-94FC-0FEE47C58546}" srcOrd="0" destOrd="0" presId="urn:microsoft.com/office/officeart/2005/8/layout/vList6"/>
    <dgm:cxn modelId="{DF8577BF-5319-FF40-A9D5-DDFC7BDE76C6}" srcId="{5C8378C9-D1D6-454A-9D6E-B725389F1DD0}" destId="{95DD87C3-575A-0148-848E-2B3E97880E9F}" srcOrd="0" destOrd="0" parTransId="{ADDB084C-8835-ED4A-8403-AF9E0965384A}" sibTransId="{E2BCF29F-0F9F-7F45-9CD3-AB4D47126D02}"/>
    <dgm:cxn modelId="{738511C9-39BC-6E44-AAFF-0A505263BDEA}" srcId="{A4DCFDEF-8D1B-C344-A18A-5E84C581CEF8}" destId="{F54C6DF0-D6B0-6D41-BD5D-F73A7A77CF49}" srcOrd="0" destOrd="0" parTransId="{C67DCDEB-BC7C-954C-B134-ACB9B3FD0662}" sibTransId="{BFF3360E-506F-6B40-BFF5-6FBAAFA604EB}"/>
    <dgm:cxn modelId="{17A767D8-3837-C34F-9AFC-A759FE1389B6}" type="presOf" srcId="{A4DCFDEF-8D1B-C344-A18A-5E84C581CEF8}" destId="{79E6657A-C96A-E545-8AA1-AAD7D24672E8}" srcOrd="0" destOrd="0" presId="urn:microsoft.com/office/officeart/2005/8/layout/vList6"/>
    <dgm:cxn modelId="{71E933F3-4883-F247-8408-F26B1A39D8E0}" srcId="{3FC92936-9E6F-3144-8748-370CC55ABC04}" destId="{5A1E845A-4A1C-014E-8DC1-8573FD3B41FD}" srcOrd="2" destOrd="0" parTransId="{AFDBD277-13D6-B449-8F50-739092B09A20}" sibTransId="{71E4AE6D-6A6B-1E4C-A445-DA8BA711EF2C}"/>
    <dgm:cxn modelId="{FD013779-83D1-544A-B7D8-2C69AEF318B2}" type="presParOf" srcId="{DA6ADBAE-B4BA-A64A-857D-D8DCB8BD72F5}" destId="{FD003792-C0B5-1246-9536-DB9375F3ED9D}" srcOrd="0" destOrd="0" presId="urn:microsoft.com/office/officeart/2005/8/layout/vList6"/>
    <dgm:cxn modelId="{2C8AC9C1-44D4-4D41-B0B1-53A715941AB7}" type="presParOf" srcId="{FD003792-C0B5-1246-9536-DB9375F3ED9D}" destId="{79E6657A-C96A-E545-8AA1-AAD7D24672E8}" srcOrd="0" destOrd="0" presId="urn:microsoft.com/office/officeart/2005/8/layout/vList6"/>
    <dgm:cxn modelId="{4F832785-CE6D-654E-BCE4-3E17B120F16A}" type="presParOf" srcId="{FD003792-C0B5-1246-9536-DB9375F3ED9D}" destId="{AB760EE2-5E8E-FC4F-94FC-0FEE47C58546}" srcOrd="1" destOrd="0" presId="urn:microsoft.com/office/officeart/2005/8/layout/vList6"/>
    <dgm:cxn modelId="{30436A1A-884F-5841-9A94-EE856475D06A}" type="presParOf" srcId="{DA6ADBAE-B4BA-A64A-857D-D8DCB8BD72F5}" destId="{FB40348A-A3D7-014F-A486-8BA1F9ED21CE}" srcOrd="1" destOrd="0" presId="urn:microsoft.com/office/officeart/2005/8/layout/vList6"/>
    <dgm:cxn modelId="{AE27603B-E42F-4B43-9857-1A595CD0054E}" type="presParOf" srcId="{DA6ADBAE-B4BA-A64A-857D-D8DCB8BD72F5}" destId="{EEE585E7-F5C8-1E46-9823-17369ED7B091}" srcOrd="2" destOrd="0" presId="urn:microsoft.com/office/officeart/2005/8/layout/vList6"/>
    <dgm:cxn modelId="{4215283F-E699-9641-A118-798F71316DC3}" type="presParOf" srcId="{EEE585E7-F5C8-1E46-9823-17369ED7B091}" destId="{FD12272D-B2BE-0D41-962B-8A491606A488}" srcOrd="0" destOrd="0" presId="urn:microsoft.com/office/officeart/2005/8/layout/vList6"/>
    <dgm:cxn modelId="{7658A1CB-6F56-E54C-AB93-2FFE8BB891E7}" type="presParOf" srcId="{EEE585E7-F5C8-1E46-9823-17369ED7B091}" destId="{58AFB054-8C5C-A844-9669-860241DB1F41}" srcOrd="1" destOrd="0" presId="urn:microsoft.com/office/officeart/2005/8/layout/vList6"/>
    <dgm:cxn modelId="{0E10BD4C-217F-2F4C-BD73-8022C951A4E2}" type="presParOf" srcId="{DA6ADBAE-B4BA-A64A-857D-D8DCB8BD72F5}" destId="{20C3F827-92CB-0643-A29C-F1F2A6495886}" srcOrd="3" destOrd="0" presId="urn:microsoft.com/office/officeart/2005/8/layout/vList6"/>
    <dgm:cxn modelId="{0122F929-641F-A24B-8E9E-27677E5DE9EA}" type="presParOf" srcId="{DA6ADBAE-B4BA-A64A-857D-D8DCB8BD72F5}" destId="{6FB66FB7-7E7F-794B-94B5-1051E8B5386A}" srcOrd="4" destOrd="0" presId="urn:microsoft.com/office/officeart/2005/8/layout/vList6"/>
    <dgm:cxn modelId="{5B88D8CC-2E16-E941-B362-E49FCFC34EBB}" type="presParOf" srcId="{6FB66FB7-7E7F-794B-94B5-1051E8B5386A}" destId="{10795487-7DEC-8F47-B0B6-80E2CE6FB786}" srcOrd="0" destOrd="0" presId="urn:microsoft.com/office/officeart/2005/8/layout/vList6"/>
    <dgm:cxn modelId="{B66B13DB-78B6-DB44-BFDA-66120F9DAF5D}" type="presParOf" srcId="{6FB66FB7-7E7F-794B-94B5-1051E8B5386A}" destId="{D1DFB89F-99DD-794B-B99A-C77D22EA1065}" srcOrd="1" destOrd="0" presId="urn:microsoft.com/office/officeart/2005/8/layout/vList6"/>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605EE4-B4CA-0041-A470-E4A65C346906}" type="doc">
      <dgm:prSet loTypeId="urn:microsoft.com/office/officeart/2005/8/layout/radial1" loCatId="relationship" qsTypeId="urn:microsoft.com/office/officeart/2005/8/quickstyle/simple4" qsCatId="simple" csTypeId="urn:microsoft.com/office/officeart/2005/8/colors/accent1_2" csCatId="accent1" phldr="1"/>
      <dgm:spPr/>
      <dgm:t>
        <a:bodyPr/>
        <a:lstStyle/>
        <a:p>
          <a:endParaRPr lang="en-US"/>
        </a:p>
      </dgm:t>
    </dgm:pt>
    <dgm:pt modelId="{8C6B0834-F6CE-3F42-905D-6B7D5CC44A46}">
      <dgm:prSet custT="1"/>
      <dgm:spPr>
        <a:solidFill>
          <a:schemeClr val="bg1"/>
        </a:solidFill>
        <a:ln>
          <a:solidFill>
            <a:schemeClr val="accent1"/>
          </a:solidFill>
        </a:ln>
      </dgm:spPr>
      <dgm:t>
        <a:bodyPr/>
        <a:lstStyle/>
        <a:p>
          <a:pPr rtl="0"/>
          <a:r>
            <a:rPr lang="en-US" sz="1800" b="1" i="0" dirty="0">
              <a:solidFill>
                <a:schemeClr val="tx1"/>
              </a:solidFill>
            </a:rPr>
            <a:t>Five possible approaches to attacking RSA are:</a:t>
          </a:r>
        </a:p>
      </dgm:t>
    </dgm:pt>
    <dgm:pt modelId="{069FD7BD-4F56-0744-8501-3DCB762EC054}" type="parTrans" cxnId="{2ADC074E-DCC4-E549-83ED-BC8A909A117D}">
      <dgm:prSet/>
      <dgm:spPr/>
      <dgm:t>
        <a:bodyPr/>
        <a:lstStyle/>
        <a:p>
          <a:endParaRPr lang="en-US"/>
        </a:p>
      </dgm:t>
    </dgm:pt>
    <dgm:pt modelId="{72464D9A-5A29-234D-82D3-FB8F6A7C0990}" type="sibTrans" cxnId="{2ADC074E-DCC4-E549-83ED-BC8A909A117D}">
      <dgm:prSet/>
      <dgm:spPr/>
      <dgm:t>
        <a:bodyPr/>
        <a:lstStyle/>
        <a:p>
          <a:endParaRPr lang="en-US"/>
        </a:p>
      </dgm:t>
    </dgm:pt>
    <dgm:pt modelId="{EEAFA194-4042-5249-A7FA-1DC665ECA86B}">
      <dgm:prSet custT="1"/>
      <dgm:spPr>
        <a:effectLst>
          <a:glow rad="101600">
            <a:schemeClr val="bg1">
              <a:alpha val="75000"/>
            </a:schemeClr>
          </a:glow>
          <a:softEdge rad="127000"/>
        </a:effectLst>
      </dgm:spPr>
      <dgm:t>
        <a:bodyPr/>
        <a:lstStyle/>
        <a:p>
          <a:pPr rtl="0"/>
          <a:r>
            <a:rPr lang="en-US" sz="1600" b="1" i="0" dirty="0"/>
            <a:t>    Brute force</a:t>
          </a:r>
        </a:p>
      </dgm:t>
    </dgm:pt>
    <dgm:pt modelId="{861B47C8-659D-424D-A1AF-27AEE52C0F44}" type="parTrans" cxnId="{63BB370D-4F98-074F-899F-D8EB04787F1E}">
      <dgm:prSet/>
      <dgm:spPr/>
      <dgm:t>
        <a:bodyPr/>
        <a:lstStyle/>
        <a:p>
          <a:endParaRPr lang="en-US"/>
        </a:p>
      </dgm:t>
    </dgm:pt>
    <dgm:pt modelId="{4DD63C4F-2061-C349-B573-1F6269AA217C}" type="sibTrans" cxnId="{63BB370D-4F98-074F-899F-D8EB04787F1E}">
      <dgm:prSet/>
      <dgm:spPr/>
      <dgm:t>
        <a:bodyPr/>
        <a:lstStyle/>
        <a:p>
          <a:endParaRPr lang="en-US"/>
        </a:p>
      </dgm:t>
    </dgm:pt>
    <dgm:pt modelId="{828376F7-FEA1-FB4C-A6F2-DAB9D5410FF9}">
      <dgm:prSet custT="1"/>
      <dgm:spPr>
        <a:effectLst>
          <a:glow rad="101600">
            <a:schemeClr val="bg1">
              <a:alpha val="75000"/>
            </a:schemeClr>
          </a:glow>
          <a:softEdge rad="127000"/>
        </a:effectLst>
      </dgm:spPr>
      <dgm:t>
        <a:bodyPr/>
        <a:lstStyle/>
        <a:p>
          <a:pPr rtl="0"/>
          <a:r>
            <a:rPr lang="en-US" sz="1600" b="1" i="0" dirty="0"/>
            <a:t>This type of attack exploits properties of the RSA algorithm</a:t>
          </a:r>
          <a:endParaRPr lang="en-AU" sz="1600" b="1" i="0" dirty="0"/>
        </a:p>
      </dgm:t>
    </dgm:pt>
    <dgm:pt modelId="{C7D3FF24-141F-3F4D-95B7-0BF199EC9764}">
      <dgm:prSet custT="1"/>
      <dgm:spPr>
        <a:effectLst>
          <a:glow rad="101600">
            <a:schemeClr val="bg1">
              <a:alpha val="75000"/>
            </a:schemeClr>
          </a:glow>
          <a:softEdge rad="127000"/>
        </a:effectLst>
      </dgm:spPr>
      <dgm:t>
        <a:bodyPr/>
        <a:lstStyle/>
        <a:p>
          <a:pPr rtl="0"/>
          <a:r>
            <a:rPr lang="en-US" sz="1600" b="1" i="0" dirty="0"/>
            <a:t> Chosen </a:t>
          </a:r>
          <a:r>
            <a:rPr lang="en-US" sz="1600" b="1" i="0" dirty="0" err="1"/>
            <a:t>ciphertext</a:t>
          </a:r>
          <a:r>
            <a:rPr lang="en-US" sz="1600" b="1" i="0" dirty="0"/>
            <a:t>     attacks</a:t>
          </a:r>
        </a:p>
      </dgm:t>
    </dgm:pt>
    <dgm:pt modelId="{A0F66038-2C0E-134A-B88A-91580F90ADB3}" type="sibTrans" cxnId="{DC3F1ECA-4B4B-DC45-B1AC-140575E14110}">
      <dgm:prSet/>
      <dgm:spPr/>
      <dgm:t>
        <a:bodyPr/>
        <a:lstStyle/>
        <a:p>
          <a:endParaRPr lang="en-US"/>
        </a:p>
      </dgm:t>
    </dgm:pt>
    <dgm:pt modelId="{29F54FE8-20E8-354F-BB68-53D0FF2791F0}" type="parTrans" cxnId="{DC3F1ECA-4B4B-DC45-B1AC-140575E14110}">
      <dgm:prSet/>
      <dgm:spPr/>
      <dgm:t>
        <a:bodyPr/>
        <a:lstStyle/>
        <a:p>
          <a:endParaRPr lang="en-US"/>
        </a:p>
      </dgm:t>
    </dgm:pt>
    <dgm:pt modelId="{780FD8A8-EAB9-F14F-85B8-F8914B05A3B3}" type="sibTrans" cxnId="{3BDAD225-F77B-C44E-9305-B845DFB5A660}">
      <dgm:prSet/>
      <dgm:spPr/>
      <dgm:t>
        <a:bodyPr/>
        <a:lstStyle/>
        <a:p>
          <a:endParaRPr lang="en-US"/>
        </a:p>
      </dgm:t>
    </dgm:pt>
    <dgm:pt modelId="{49E181A3-1F5E-D44E-939D-DF59308F3D22}" type="parTrans" cxnId="{3BDAD225-F77B-C44E-9305-B845DFB5A660}">
      <dgm:prSet/>
      <dgm:spPr/>
      <dgm:t>
        <a:bodyPr/>
        <a:lstStyle/>
        <a:p>
          <a:endParaRPr lang="en-US"/>
        </a:p>
      </dgm:t>
    </dgm:pt>
    <dgm:pt modelId="{23B954FD-FE52-864A-9A82-76EDA30A0A33}">
      <dgm:prSet custT="1"/>
      <dgm:spPr>
        <a:effectLst>
          <a:glow rad="101600">
            <a:schemeClr val="bg1">
              <a:alpha val="75000"/>
            </a:schemeClr>
          </a:glow>
          <a:softEdge rad="63500"/>
        </a:effectLst>
      </dgm:spPr>
      <dgm:t>
        <a:bodyPr/>
        <a:lstStyle/>
        <a:p>
          <a:pPr rtl="0"/>
          <a:r>
            <a:rPr lang="en-US" sz="1600" b="1" i="0" dirty="0"/>
            <a:t>This involves inducing hardware faults in the processor that is generating digital signatures</a:t>
          </a:r>
        </a:p>
      </dgm:t>
    </dgm:pt>
    <dgm:pt modelId="{8F5FA494-80E9-DF42-BEDA-416B11E7452D}">
      <dgm:prSet custT="1"/>
      <dgm:spPr>
        <a:effectLst>
          <a:glow rad="101600">
            <a:schemeClr val="bg1">
              <a:alpha val="75000"/>
            </a:schemeClr>
          </a:glow>
          <a:softEdge rad="63500"/>
        </a:effectLst>
      </dgm:spPr>
      <dgm:t>
        <a:bodyPr/>
        <a:lstStyle/>
        <a:p>
          <a:pPr rtl="0"/>
          <a:r>
            <a:rPr lang="en-US" sz="1600" b="1" i="0" dirty="0"/>
            <a:t> Hardware fault-based attack</a:t>
          </a:r>
        </a:p>
      </dgm:t>
    </dgm:pt>
    <dgm:pt modelId="{6FEB6580-924C-0D44-8FD5-F02F2FE90771}" type="sibTrans" cxnId="{CE31B831-4FDF-8947-8832-7EAEDBB9F420}">
      <dgm:prSet/>
      <dgm:spPr/>
      <dgm:t>
        <a:bodyPr/>
        <a:lstStyle/>
        <a:p>
          <a:endParaRPr lang="en-US"/>
        </a:p>
      </dgm:t>
    </dgm:pt>
    <dgm:pt modelId="{D12D9EC6-0BE5-E043-A4A0-0BBD457BAF23}" type="parTrans" cxnId="{CE31B831-4FDF-8947-8832-7EAEDBB9F420}">
      <dgm:prSet/>
      <dgm:spPr/>
      <dgm:t>
        <a:bodyPr/>
        <a:lstStyle/>
        <a:p>
          <a:endParaRPr lang="en-US"/>
        </a:p>
      </dgm:t>
    </dgm:pt>
    <dgm:pt modelId="{3823A65E-53C3-3D45-BBD5-B9165468177E}" type="sibTrans" cxnId="{1254201C-F557-A043-B73A-8918856E0F9C}">
      <dgm:prSet/>
      <dgm:spPr/>
      <dgm:t>
        <a:bodyPr/>
        <a:lstStyle/>
        <a:p>
          <a:endParaRPr lang="en-US"/>
        </a:p>
      </dgm:t>
    </dgm:pt>
    <dgm:pt modelId="{1BE030B5-3B56-2842-A574-8C588ED6897B}" type="parTrans" cxnId="{1254201C-F557-A043-B73A-8918856E0F9C}">
      <dgm:prSet/>
      <dgm:spPr/>
      <dgm:t>
        <a:bodyPr/>
        <a:lstStyle/>
        <a:p>
          <a:endParaRPr lang="en-US"/>
        </a:p>
      </dgm:t>
    </dgm:pt>
    <dgm:pt modelId="{BB2B46D9-A21B-A24F-B2E4-2784275C0F87}">
      <dgm:prSet custT="1"/>
      <dgm:spPr>
        <a:effectLst>
          <a:glow rad="101600">
            <a:schemeClr val="bg1">
              <a:alpha val="75000"/>
            </a:schemeClr>
          </a:glow>
          <a:softEdge rad="127000"/>
        </a:effectLst>
      </dgm:spPr>
      <dgm:t>
        <a:bodyPr/>
        <a:lstStyle/>
        <a:p>
          <a:pPr rtl="0"/>
          <a:r>
            <a:rPr lang="en-US" sz="1600" b="1" i="0" dirty="0"/>
            <a:t>These depend on the running time of the decryption algorithm</a:t>
          </a:r>
        </a:p>
      </dgm:t>
    </dgm:pt>
    <dgm:pt modelId="{3170A360-F8D0-BC42-9DFE-194BEAA4F315}">
      <dgm:prSet custT="1"/>
      <dgm:spPr>
        <a:effectLst>
          <a:glow rad="101600">
            <a:schemeClr val="bg1">
              <a:alpha val="75000"/>
            </a:schemeClr>
          </a:glow>
          <a:softEdge rad="127000"/>
        </a:effectLst>
      </dgm:spPr>
      <dgm:t>
        <a:bodyPr/>
        <a:lstStyle/>
        <a:p>
          <a:pPr rtl="0"/>
          <a:r>
            <a:rPr lang="en-US" sz="1600" b="1" i="0" dirty="0"/>
            <a:t>Timing attacks</a:t>
          </a:r>
        </a:p>
      </dgm:t>
    </dgm:pt>
    <dgm:pt modelId="{270B8A16-7407-1246-A271-C767971FE306}" type="sibTrans" cxnId="{076E22A9-8DF7-144A-9FBE-F32E9BA76F12}">
      <dgm:prSet/>
      <dgm:spPr/>
      <dgm:t>
        <a:bodyPr/>
        <a:lstStyle/>
        <a:p>
          <a:endParaRPr lang="en-US"/>
        </a:p>
      </dgm:t>
    </dgm:pt>
    <dgm:pt modelId="{F6EAB8AD-B96D-4641-AA42-30F481604F3B}" type="parTrans" cxnId="{076E22A9-8DF7-144A-9FBE-F32E9BA76F12}">
      <dgm:prSet/>
      <dgm:spPr/>
      <dgm:t>
        <a:bodyPr/>
        <a:lstStyle/>
        <a:p>
          <a:endParaRPr lang="en-US"/>
        </a:p>
      </dgm:t>
    </dgm:pt>
    <dgm:pt modelId="{7CA3B4EA-84B3-FA42-BEC1-1DED7147AF39}" type="sibTrans" cxnId="{BDBB5445-4EBD-7E49-AADC-91F944453508}">
      <dgm:prSet/>
      <dgm:spPr/>
      <dgm:t>
        <a:bodyPr/>
        <a:lstStyle/>
        <a:p>
          <a:endParaRPr lang="en-US"/>
        </a:p>
      </dgm:t>
    </dgm:pt>
    <dgm:pt modelId="{01F84AC0-893E-8B4B-A91F-0E9BBBBB159B}" type="parTrans" cxnId="{BDBB5445-4EBD-7E49-AADC-91F944453508}">
      <dgm:prSet/>
      <dgm:spPr/>
      <dgm:t>
        <a:bodyPr/>
        <a:lstStyle/>
        <a:p>
          <a:endParaRPr lang="en-US"/>
        </a:p>
      </dgm:t>
    </dgm:pt>
    <dgm:pt modelId="{5DD2512A-9002-9C4D-ABC4-73BBC6EE9567}">
      <dgm:prSet custT="1"/>
      <dgm:spPr>
        <a:effectLst>
          <a:glow rad="101600">
            <a:schemeClr val="bg1">
              <a:alpha val="75000"/>
            </a:schemeClr>
          </a:glow>
          <a:softEdge rad="127000"/>
        </a:effectLst>
      </dgm:spPr>
      <dgm:t>
        <a:bodyPr/>
        <a:lstStyle/>
        <a:p>
          <a:pPr rtl="0"/>
          <a:r>
            <a:rPr lang="en-US" sz="1600" b="1" i="0" dirty="0"/>
            <a:t>There are several approaches, all equivalent in effort to factoring the product of two primes</a:t>
          </a:r>
        </a:p>
      </dgm:t>
    </dgm:pt>
    <dgm:pt modelId="{DF26E906-FE6B-E94E-80F6-AB0B7C2719E2}">
      <dgm:prSet custT="1"/>
      <dgm:spPr>
        <a:effectLst>
          <a:glow rad="101600">
            <a:schemeClr val="bg1">
              <a:alpha val="75000"/>
            </a:schemeClr>
          </a:glow>
          <a:softEdge rad="127000"/>
        </a:effectLst>
      </dgm:spPr>
      <dgm:t>
        <a:bodyPr/>
        <a:lstStyle/>
        <a:p>
          <a:pPr rtl="0"/>
          <a:r>
            <a:rPr lang="en-US" sz="1600" b="1" i="0" dirty="0"/>
            <a:t>   Mathematical attacks </a:t>
          </a:r>
        </a:p>
      </dgm:t>
    </dgm:pt>
    <dgm:pt modelId="{8F061190-1701-DD43-A0BA-23BCABFF54EB}" type="sibTrans" cxnId="{15D63F02-FCA8-9147-9EFD-AD1AA9FE83B2}">
      <dgm:prSet/>
      <dgm:spPr/>
      <dgm:t>
        <a:bodyPr/>
        <a:lstStyle/>
        <a:p>
          <a:endParaRPr lang="en-US"/>
        </a:p>
      </dgm:t>
    </dgm:pt>
    <dgm:pt modelId="{A295B9A2-4AC7-0041-8677-CB8FB8BD44C0}" type="parTrans" cxnId="{15D63F02-FCA8-9147-9EFD-AD1AA9FE83B2}">
      <dgm:prSet/>
      <dgm:spPr/>
      <dgm:t>
        <a:bodyPr/>
        <a:lstStyle/>
        <a:p>
          <a:endParaRPr lang="en-US"/>
        </a:p>
      </dgm:t>
    </dgm:pt>
    <dgm:pt modelId="{13C3CB36-39CA-FE4C-8BA4-C784A8B68058}" type="sibTrans" cxnId="{8B703979-B572-0E4B-9F27-CCF5E209C19B}">
      <dgm:prSet/>
      <dgm:spPr/>
      <dgm:t>
        <a:bodyPr/>
        <a:lstStyle/>
        <a:p>
          <a:endParaRPr lang="en-US"/>
        </a:p>
      </dgm:t>
    </dgm:pt>
    <dgm:pt modelId="{929D72A4-0E81-7341-8DCA-6F67988E4956}" type="parTrans" cxnId="{8B703979-B572-0E4B-9F27-CCF5E209C19B}">
      <dgm:prSet/>
      <dgm:spPr/>
      <dgm:t>
        <a:bodyPr/>
        <a:lstStyle/>
        <a:p>
          <a:endParaRPr lang="en-US"/>
        </a:p>
      </dgm:t>
    </dgm:pt>
    <dgm:pt modelId="{0F3E6639-AFE1-164D-B3DC-DDCACF731D96}">
      <dgm:prSet custT="1"/>
      <dgm:spPr>
        <a:effectLst>
          <a:glow rad="101600">
            <a:schemeClr val="bg1">
              <a:alpha val="75000"/>
            </a:schemeClr>
          </a:glow>
          <a:softEdge rad="127000"/>
        </a:effectLst>
      </dgm:spPr>
      <dgm:t>
        <a:bodyPr/>
        <a:lstStyle/>
        <a:p>
          <a:pPr rtl="0"/>
          <a:r>
            <a:rPr lang="en-US" sz="1600" b="1" i="0" dirty="0"/>
            <a:t>Involves trying all possible private keys</a:t>
          </a:r>
          <a:endParaRPr lang="en-AU" sz="1600" b="1" i="0" dirty="0"/>
        </a:p>
      </dgm:t>
    </dgm:pt>
    <dgm:pt modelId="{6A4B80CD-68DA-8043-84B5-2832972D9FA5}" type="sibTrans" cxnId="{A92B00AE-1E7A-4448-B974-9273FBBC79A1}">
      <dgm:prSet/>
      <dgm:spPr/>
      <dgm:t>
        <a:bodyPr/>
        <a:lstStyle/>
        <a:p>
          <a:endParaRPr lang="en-US"/>
        </a:p>
      </dgm:t>
    </dgm:pt>
    <dgm:pt modelId="{31A16EEC-3787-284E-95FB-EB5D37A9C596}" type="parTrans" cxnId="{A92B00AE-1E7A-4448-B974-9273FBBC79A1}">
      <dgm:prSet/>
      <dgm:spPr/>
      <dgm:t>
        <a:bodyPr/>
        <a:lstStyle/>
        <a:p>
          <a:endParaRPr lang="en-US"/>
        </a:p>
      </dgm:t>
    </dgm:pt>
    <dgm:pt modelId="{E6709BD7-6469-A74B-BAE7-55F21C624B3A}" type="pres">
      <dgm:prSet presAssocID="{22605EE4-B4CA-0041-A470-E4A65C346906}" presName="cycle" presStyleCnt="0">
        <dgm:presLayoutVars>
          <dgm:chMax val="1"/>
          <dgm:dir/>
          <dgm:animLvl val="ctr"/>
          <dgm:resizeHandles val="exact"/>
        </dgm:presLayoutVars>
      </dgm:prSet>
      <dgm:spPr/>
    </dgm:pt>
    <dgm:pt modelId="{32D9C8C0-9CDA-1647-B0C7-6CBB40C6D8A2}" type="pres">
      <dgm:prSet presAssocID="{8C6B0834-F6CE-3F42-905D-6B7D5CC44A46}" presName="centerShape" presStyleLbl="node0" presStyleIdx="0" presStyleCnt="1" custScaleX="108830" custScaleY="118773" custLinFactNeighborX="319" custLinFactNeighborY="7543"/>
      <dgm:spPr/>
    </dgm:pt>
    <dgm:pt modelId="{6BB79F80-DF22-0646-815E-3D896A95FBB0}" type="pres">
      <dgm:prSet presAssocID="{861B47C8-659D-424D-A1AF-27AEE52C0F44}" presName="Name9" presStyleLbl="parChTrans1D2" presStyleIdx="0" presStyleCnt="5"/>
      <dgm:spPr/>
    </dgm:pt>
    <dgm:pt modelId="{B4BE6649-D0D7-8A4B-B5C8-8BE23DAF1DDC}" type="pres">
      <dgm:prSet presAssocID="{861B47C8-659D-424D-A1AF-27AEE52C0F44}" presName="connTx" presStyleLbl="parChTrans1D2" presStyleIdx="0" presStyleCnt="5"/>
      <dgm:spPr/>
    </dgm:pt>
    <dgm:pt modelId="{5ECF65A2-A9EC-B940-B497-AA098945971A}" type="pres">
      <dgm:prSet presAssocID="{EEAFA194-4042-5249-A7FA-1DC665ECA86B}" presName="node" presStyleLbl="node1" presStyleIdx="0" presStyleCnt="5" custScaleX="132773" custScaleY="116284" custRadScaleRad="85572" custRadScaleInc="3287">
        <dgm:presLayoutVars>
          <dgm:bulletEnabled val="1"/>
        </dgm:presLayoutVars>
      </dgm:prSet>
      <dgm:spPr/>
    </dgm:pt>
    <dgm:pt modelId="{3FD3A4A6-C5C2-1C4A-A6CE-6300D7BBADD2}" type="pres">
      <dgm:prSet presAssocID="{A295B9A2-4AC7-0041-8677-CB8FB8BD44C0}" presName="Name9" presStyleLbl="parChTrans1D2" presStyleIdx="1" presStyleCnt="5"/>
      <dgm:spPr/>
    </dgm:pt>
    <dgm:pt modelId="{8A821DCC-4110-994A-9EB1-98DEEDB63455}" type="pres">
      <dgm:prSet presAssocID="{A295B9A2-4AC7-0041-8677-CB8FB8BD44C0}" presName="connTx" presStyleLbl="parChTrans1D2" presStyleIdx="1" presStyleCnt="5"/>
      <dgm:spPr/>
    </dgm:pt>
    <dgm:pt modelId="{02C2359B-6912-8F4D-8857-2A5555F873C2}" type="pres">
      <dgm:prSet presAssocID="{DF26E906-FE6B-E94E-80F6-AB0B7C2719E2}" presName="node" presStyleLbl="node1" presStyleIdx="1" presStyleCnt="5" custScaleX="202391" custScaleY="138413" custRadScaleRad="150790" custRadScaleInc="-12804">
        <dgm:presLayoutVars>
          <dgm:bulletEnabled val="1"/>
        </dgm:presLayoutVars>
      </dgm:prSet>
      <dgm:spPr/>
    </dgm:pt>
    <dgm:pt modelId="{5B345D64-FF47-AC48-BFC7-DA71BABB422E}" type="pres">
      <dgm:prSet presAssocID="{F6EAB8AD-B96D-4641-AA42-30F481604F3B}" presName="Name9" presStyleLbl="parChTrans1D2" presStyleIdx="2" presStyleCnt="5"/>
      <dgm:spPr/>
    </dgm:pt>
    <dgm:pt modelId="{F88CBF2B-8819-A240-AD95-3095A231DF76}" type="pres">
      <dgm:prSet presAssocID="{F6EAB8AD-B96D-4641-AA42-30F481604F3B}" presName="connTx" presStyleLbl="parChTrans1D2" presStyleIdx="2" presStyleCnt="5"/>
      <dgm:spPr/>
    </dgm:pt>
    <dgm:pt modelId="{CDADC5E6-FF26-6E4C-9749-F104E4D07792}" type="pres">
      <dgm:prSet presAssocID="{3170A360-F8D0-BC42-9DFE-194BEAA4F315}" presName="node" presStyleLbl="node1" presStyleIdx="2" presStyleCnt="5" custScaleX="188383" custScaleY="139778" custRadScaleRad="146963" custRadScaleInc="-72790">
        <dgm:presLayoutVars>
          <dgm:bulletEnabled val="1"/>
        </dgm:presLayoutVars>
      </dgm:prSet>
      <dgm:spPr/>
    </dgm:pt>
    <dgm:pt modelId="{E7015661-1956-144D-9BC2-79A2B9BEC4D3}" type="pres">
      <dgm:prSet presAssocID="{D12D9EC6-0BE5-E043-A4A0-0BBD457BAF23}" presName="Name9" presStyleLbl="parChTrans1D2" presStyleIdx="3" presStyleCnt="5"/>
      <dgm:spPr/>
    </dgm:pt>
    <dgm:pt modelId="{EC407BEE-E314-F94C-8681-519F6AD2E4BE}" type="pres">
      <dgm:prSet presAssocID="{D12D9EC6-0BE5-E043-A4A0-0BBD457BAF23}" presName="connTx" presStyleLbl="parChTrans1D2" presStyleIdx="3" presStyleCnt="5"/>
      <dgm:spPr/>
    </dgm:pt>
    <dgm:pt modelId="{6E586F6C-941C-DD41-B10E-DE5B337460AD}" type="pres">
      <dgm:prSet presAssocID="{8F5FA494-80E9-DF42-BEDA-416B11E7452D}" presName="node" presStyleLbl="node1" presStyleIdx="3" presStyleCnt="5" custScaleX="198966" custScaleY="144069" custRadScaleRad="140300" custRadScaleInc="71587">
        <dgm:presLayoutVars>
          <dgm:bulletEnabled val="1"/>
        </dgm:presLayoutVars>
      </dgm:prSet>
      <dgm:spPr/>
    </dgm:pt>
    <dgm:pt modelId="{26EC5283-A8E7-2844-B56C-8060EDE92406}" type="pres">
      <dgm:prSet presAssocID="{29F54FE8-20E8-354F-BB68-53D0FF2791F0}" presName="Name9" presStyleLbl="parChTrans1D2" presStyleIdx="4" presStyleCnt="5"/>
      <dgm:spPr/>
    </dgm:pt>
    <dgm:pt modelId="{3B76324C-7DF7-AA42-87B7-1D070282270F}" type="pres">
      <dgm:prSet presAssocID="{29F54FE8-20E8-354F-BB68-53D0FF2791F0}" presName="connTx" presStyleLbl="parChTrans1D2" presStyleIdx="4" presStyleCnt="5"/>
      <dgm:spPr/>
    </dgm:pt>
    <dgm:pt modelId="{FB2E1E33-9AB3-9E4A-BD84-C9A8E59E5969}" type="pres">
      <dgm:prSet presAssocID="{C7D3FF24-141F-3F4D-95B7-0BF199EC9764}" presName="node" presStyleLbl="node1" presStyleIdx="4" presStyleCnt="5" custScaleX="180291" custScaleY="152015" custRadScaleRad="140742" custRadScaleInc="15828">
        <dgm:presLayoutVars>
          <dgm:bulletEnabled val="1"/>
        </dgm:presLayoutVars>
      </dgm:prSet>
      <dgm:spPr/>
    </dgm:pt>
  </dgm:ptLst>
  <dgm:cxnLst>
    <dgm:cxn modelId="{15D63F02-FCA8-9147-9EFD-AD1AA9FE83B2}" srcId="{8C6B0834-F6CE-3F42-905D-6B7D5CC44A46}" destId="{DF26E906-FE6B-E94E-80F6-AB0B7C2719E2}" srcOrd="1" destOrd="0" parTransId="{A295B9A2-4AC7-0041-8677-CB8FB8BD44C0}" sibTransId="{8F061190-1701-DD43-A0BA-23BCABFF54EB}"/>
    <dgm:cxn modelId="{63BB370D-4F98-074F-899F-D8EB04787F1E}" srcId="{8C6B0834-F6CE-3F42-905D-6B7D5CC44A46}" destId="{EEAFA194-4042-5249-A7FA-1DC665ECA86B}" srcOrd="0" destOrd="0" parTransId="{861B47C8-659D-424D-A1AF-27AEE52C0F44}" sibTransId="{4DD63C4F-2061-C349-B573-1F6269AA217C}"/>
    <dgm:cxn modelId="{1254201C-F557-A043-B73A-8918856E0F9C}" srcId="{8F5FA494-80E9-DF42-BEDA-416B11E7452D}" destId="{23B954FD-FE52-864A-9A82-76EDA30A0A33}" srcOrd="0" destOrd="0" parTransId="{1BE030B5-3B56-2842-A574-8C588ED6897B}" sibTransId="{3823A65E-53C3-3D45-BBD5-B9165468177E}"/>
    <dgm:cxn modelId="{5402EF24-50EC-7340-B248-0904BA82BCA1}" type="presOf" srcId="{23B954FD-FE52-864A-9A82-76EDA30A0A33}" destId="{6E586F6C-941C-DD41-B10E-DE5B337460AD}" srcOrd="0" destOrd="1" presId="urn:microsoft.com/office/officeart/2005/8/layout/radial1"/>
    <dgm:cxn modelId="{3BDAD225-F77B-C44E-9305-B845DFB5A660}" srcId="{C7D3FF24-141F-3F4D-95B7-0BF199EC9764}" destId="{828376F7-FEA1-FB4C-A6F2-DAB9D5410FF9}" srcOrd="0" destOrd="0" parTransId="{49E181A3-1F5E-D44E-939D-DF59308F3D22}" sibTransId="{780FD8A8-EAB9-F14F-85B8-F8914B05A3B3}"/>
    <dgm:cxn modelId="{CE31B831-4FDF-8947-8832-7EAEDBB9F420}" srcId="{8C6B0834-F6CE-3F42-905D-6B7D5CC44A46}" destId="{8F5FA494-80E9-DF42-BEDA-416B11E7452D}" srcOrd="3" destOrd="0" parTransId="{D12D9EC6-0BE5-E043-A4A0-0BBD457BAF23}" sibTransId="{6FEB6580-924C-0D44-8FD5-F02F2FE90771}"/>
    <dgm:cxn modelId="{41D49D5E-91C1-3C4B-816E-4004CA6BC660}" type="presOf" srcId="{828376F7-FEA1-FB4C-A6F2-DAB9D5410FF9}" destId="{FB2E1E33-9AB3-9E4A-BD84-C9A8E59E5969}" srcOrd="0" destOrd="1" presId="urn:microsoft.com/office/officeart/2005/8/layout/radial1"/>
    <dgm:cxn modelId="{8135BB5E-6663-B146-BB22-6D3516AA489A}" type="presOf" srcId="{0F3E6639-AFE1-164D-B3DC-DDCACF731D96}" destId="{5ECF65A2-A9EC-B940-B497-AA098945971A}" srcOrd="0" destOrd="1" presId="urn:microsoft.com/office/officeart/2005/8/layout/radial1"/>
    <dgm:cxn modelId="{5BA2A341-9AFE-224B-A377-0216B4390646}" type="presOf" srcId="{8F5FA494-80E9-DF42-BEDA-416B11E7452D}" destId="{6E586F6C-941C-DD41-B10E-DE5B337460AD}" srcOrd="0" destOrd="0" presId="urn:microsoft.com/office/officeart/2005/8/layout/radial1"/>
    <dgm:cxn modelId="{BDBB5445-4EBD-7E49-AADC-91F944453508}" srcId="{3170A360-F8D0-BC42-9DFE-194BEAA4F315}" destId="{BB2B46D9-A21B-A24F-B2E4-2784275C0F87}" srcOrd="0" destOrd="0" parTransId="{01F84AC0-893E-8B4B-A91F-0E9BBBBB159B}" sibTransId="{7CA3B4EA-84B3-FA42-BEC1-1DED7147AF39}"/>
    <dgm:cxn modelId="{7A41BC66-39BA-4246-B059-7E919FA5B655}" type="presOf" srcId="{22605EE4-B4CA-0041-A470-E4A65C346906}" destId="{E6709BD7-6469-A74B-BAE7-55F21C624B3A}" srcOrd="0" destOrd="0" presId="urn:microsoft.com/office/officeart/2005/8/layout/radial1"/>
    <dgm:cxn modelId="{2ADC074E-DCC4-E549-83ED-BC8A909A117D}" srcId="{22605EE4-B4CA-0041-A470-E4A65C346906}" destId="{8C6B0834-F6CE-3F42-905D-6B7D5CC44A46}" srcOrd="0" destOrd="0" parTransId="{069FD7BD-4F56-0744-8501-3DCB762EC054}" sibTransId="{72464D9A-5A29-234D-82D3-FB8F6A7C0990}"/>
    <dgm:cxn modelId="{0A301D6F-D362-E444-89B6-91F9BD94D373}" type="presOf" srcId="{A295B9A2-4AC7-0041-8677-CB8FB8BD44C0}" destId="{3FD3A4A6-C5C2-1C4A-A6CE-6300D7BBADD2}" srcOrd="0" destOrd="0" presId="urn:microsoft.com/office/officeart/2005/8/layout/radial1"/>
    <dgm:cxn modelId="{3E167553-865E-7746-9630-F7B2935F732B}" type="presOf" srcId="{F6EAB8AD-B96D-4641-AA42-30F481604F3B}" destId="{F88CBF2B-8819-A240-AD95-3095A231DF76}" srcOrd="1" destOrd="0" presId="urn:microsoft.com/office/officeart/2005/8/layout/radial1"/>
    <dgm:cxn modelId="{9112FD78-67BF-3E46-9C03-BFB9B77222E9}" type="presOf" srcId="{D12D9EC6-0BE5-E043-A4A0-0BBD457BAF23}" destId="{EC407BEE-E314-F94C-8681-519F6AD2E4BE}" srcOrd="1" destOrd="0" presId="urn:microsoft.com/office/officeart/2005/8/layout/radial1"/>
    <dgm:cxn modelId="{8B703979-B572-0E4B-9F27-CCF5E209C19B}" srcId="{DF26E906-FE6B-E94E-80F6-AB0B7C2719E2}" destId="{5DD2512A-9002-9C4D-ABC4-73BBC6EE9567}" srcOrd="0" destOrd="0" parTransId="{929D72A4-0E81-7341-8DCA-6F67988E4956}" sibTransId="{13C3CB36-39CA-FE4C-8BA4-C784A8B68058}"/>
    <dgm:cxn modelId="{91FC7586-E3EB-6948-A6F8-B1156F909828}" type="presOf" srcId="{BB2B46D9-A21B-A24F-B2E4-2784275C0F87}" destId="{CDADC5E6-FF26-6E4C-9749-F104E4D07792}" srcOrd="0" destOrd="1" presId="urn:microsoft.com/office/officeart/2005/8/layout/radial1"/>
    <dgm:cxn modelId="{CF6AA58F-2E7E-264C-BE9B-16812DD283AA}" type="presOf" srcId="{8C6B0834-F6CE-3F42-905D-6B7D5CC44A46}" destId="{32D9C8C0-9CDA-1647-B0C7-6CBB40C6D8A2}" srcOrd="0" destOrd="0" presId="urn:microsoft.com/office/officeart/2005/8/layout/radial1"/>
    <dgm:cxn modelId="{660E809D-C129-D849-8751-C9C3727EE371}" type="presOf" srcId="{29F54FE8-20E8-354F-BB68-53D0FF2791F0}" destId="{26EC5283-A8E7-2844-B56C-8060EDE92406}" srcOrd="0" destOrd="0" presId="urn:microsoft.com/office/officeart/2005/8/layout/radial1"/>
    <dgm:cxn modelId="{358B159E-9294-D245-B659-1AC522E23F99}" type="presOf" srcId="{861B47C8-659D-424D-A1AF-27AEE52C0F44}" destId="{6BB79F80-DF22-0646-815E-3D896A95FBB0}" srcOrd="0" destOrd="0" presId="urn:microsoft.com/office/officeart/2005/8/layout/radial1"/>
    <dgm:cxn modelId="{076E22A9-8DF7-144A-9FBE-F32E9BA76F12}" srcId="{8C6B0834-F6CE-3F42-905D-6B7D5CC44A46}" destId="{3170A360-F8D0-BC42-9DFE-194BEAA4F315}" srcOrd="2" destOrd="0" parTransId="{F6EAB8AD-B96D-4641-AA42-30F481604F3B}" sibTransId="{270B8A16-7407-1246-A271-C767971FE306}"/>
    <dgm:cxn modelId="{718C71AA-30C3-1A41-8839-F9F7C6732F67}" type="presOf" srcId="{861B47C8-659D-424D-A1AF-27AEE52C0F44}" destId="{B4BE6649-D0D7-8A4B-B5C8-8BE23DAF1DDC}" srcOrd="1" destOrd="0" presId="urn:microsoft.com/office/officeart/2005/8/layout/radial1"/>
    <dgm:cxn modelId="{B7C270AD-61D7-934B-BA08-B5F363E4AF61}" type="presOf" srcId="{A295B9A2-4AC7-0041-8677-CB8FB8BD44C0}" destId="{8A821DCC-4110-994A-9EB1-98DEEDB63455}" srcOrd="1" destOrd="0" presId="urn:microsoft.com/office/officeart/2005/8/layout/radial1"/>
    <dgm:cxn modelId="{A92B00AE-1E7A-4448-B974-9273FBBC79A1}" srcId="{EEAFA194-4042-5249-A7FA-1DC665ECA86B}" destId="{0F3E6639-AFE1-164D-B3DC-DDCACF731D96}" srcOrd="0" destOrd="0" parTransId="{31A16EEC-3787-284E-95FB-EB5D37A9C596}" sibTransId="{6A4B80CD-68DA-8043-84B5-2832972D9FA5}"/>
    <dgm:cxn modelId="{E8C8F0AE-B83B-8F47-BE32-ADCC94D75395}" type="presOf" srcId="{3170A360-F8D0-BC42-9DFE-194BEAA4F315}" destId="{CDADC5E6-FF26-6E4C-9749-F104E4D07792}" srcOrd="0" destOrd="0" presId="urn:microsoft.com/office/officeart/2005/8/layout/radial1"/>
    <dgm:cxn modelId="{9E0318B0-23EB-7640-A0DD-915F699FAF07}" type="presOf" srcId="{29F54FE8-20E8-354F-BB68-53D0FF2791F0}" destId="{3B76324C-7DF7-AA42-87B7-1D070282270F}" srcOrd="1" destOrd="0" presId="urn:microsoft.com/office/officeart/2005/8/layout/radial1"/>
    <dgm:cxn modelId="{FE861CC8-85E9-BE43-A089-90DBA1F635E2}" type="presOf" srcId="{EEAFA194-4042-5249-A7FA-1DC665ECA86B}" destId="{5ECF65A2-A9EC-B940-B497-AA098945971A}" srcOrd="0" destOrd="0" presId="urn:microsoft.com/office/officeart/2005/8/layout/radial1"/>
    <dgm:cxn modelId="{DC3F1ECA-4B4B-DC45-B1AC-140575E14110}" srcId="{8C6B0834-F6CE-3F42-905D-6B7D5CC44A46}" destId="{C7D3FF24-141F-3F4D-95B7-0BF199EC9764}" srcOrd="4" destOrd="0" parTransId="{29F54FE8-20E8-354F-BB68-53D0FF2791F0}" sibTransId="{A0F66038-2C0E-134A-B88A-91580F90ADB3}"/>
    <dgm:cxn modelId="{9F0B4CF5-4DD7-E743-B039-2A3A9F169335}" type="presOf" srcId="{D12D9EC6-0BE5-E043-A4A0-0BBD457BAF23}" destId="{E7015661-1956-144D-9BC2-79A2B9BEC4D3}" srcOrd="0" destOrd="0" presId="urn:microsoft.com/office/officeart/2005/8/layout/radial1"/>
    <dgm:cxn modelId="{DE5BEFF5-D001-DA46-94F3-853A48608675}" type="presOf" srcId="{C7D3FF24-141F-3F4D-95B7-0BF199EC9764}" destId="{FB2E1E33-9AB3-9E4A-BD84-C9A8E59E5969}" srcOrd="0" destOrd="0" presId="urn:microsoft.com/office/officeart/2005/8/layout/radial1"/>
    <dgm:cxn modelId="{0BAE89FA-11FD-274F-940B-FCEEE4CBF76B}" type="presOf" srcId="{DF26E906-FE6B-E94E-80F6-AB0B7C2719E2}" destId="{02C2359B-6912-8F4D-8857-2A5555F873C2}" srcOrd="0" destOrd="0" presId="urn:microsoft.com/office/officeart/2005/8/layout/radial1"/>
    <dgm:cxn modelId="{A5B39DFA-FC4A-1E4F-817A-BCE64D7977D4}" type="presOf" srcId="{F6EAB8AD-B96D-4641-AA42-30F481604F3B}" destId="{5B345D64-FF47-AC48-BFC7-DA71BABB422E}" srcOrd="0" destOrd="0" presId="urn:microsoft.com/office/officeart/2005/8/layout/radial1"/>
    <dgm:cxn modelId="{7D67DEFF-6E8C-DE45-AC01-EEE9A6FCE9F7}" type="presOf" srcId="{5DD2512A-9002-9C4D-ABC4-73BBC6EE9567}" destId="{02C2359B-6912-8F4D-8857-2A5555F873C2}" srcOrd="0" destOrd="1" presId="urn:microsoft.com/office/officeart/2005/8/layout/radial1"/>
    <dgm:cxn modelId="{B5CE17B0-DA2B-0740-9AE4-218C404FE8D0}" type="presParOf" srcId="{E6709BD7-6469-A74B-BAE7-55F21C624B3A}" destId="{32D9C8C0-9CDA-1647-B0C7-6CBB40C6D8A2}" srcOrd="0" destOrd="0" presId="urn:microsoft.com/office/officeart/2005/8/layout/radial1"/>
    <dgm:cxn modelId="{AED35430-804A-7742-9414-56BBC5B1679A}" type="presParOf" srcId="{E6709BD7-6469-A74B-BAE7-55F21C624B3A}" destId="{6BB79F80-DF22-0646-815E-3D896A95FBB0}" srcOrd="1" destOrd="0" presId="urn:microsoft.com/office/officeart/2005/8/layout/radial1"/>
    <dgm:cxn modelId="{5A3CAFD9-E855-654C-99B2-71A85D184219}" type="presParOf" srcId="{6BB79F80-DF22-0646-815E-3D896A95FBB0}" destId="{B4BE6649-D0D7-8A4B-B5C8-8BE23DAF1DDC}" srcOrd="0" destOrd="0" presId="urn:microsoft.com/office/officeart/2005/8/layout/radial1"/>
    <dgm:cxn modelId="{71964200-A7F0-964C-95C1-0A880D30965B}" type="presParOf" srcId="{E6709BD7-6469-A74B-BAE7-55F21C624B3A}" destId="{5ECF65A2-A9EC-B940-B497-AA098945971A}" srcOrd="2" destOrd="0" presId="urn:microsoft.com/office/officeart/2005/8/layout/radial1"/>
    <dgm:cxn modelId="{1295F513-CCDF-D444-82F9-3007F24E7A84}" type="presParOf" srcId="{E6709BD7-6469-A74B-BAE7-55F21C624B3A}" destId="{3FD3A4A6-C5C2-1C4A-A6CE-6300D7BBADD2}" srcOrd="3" destOrd="0" presId="urn:microsoft.com/office/officeart/2005/8/layout/radial1"/>
    <dgm:cxn modelId="{E5625926-8523-CC42-8EC6-1C949C6D9FA4}" type="presParOf" srcId="{3FD3A4A6-C5C2-1C4A-A6CE-6300D7BBADD2}" destId="{8A821DCC-4110-994A-9EB1-98DEEDB63455}" srcOrd="0" destOrd="0" presId="urn:microsoft.com/office/officeart/2005/8/layout/radial1"/>
    <dgm:cxn modelId="{0A9E37D2-14AD-3D4D-8033-8453898106B9}" type="presParOf" srcId="{E6709BD7-6469-A74B-BAE7-55F21C624B3A}" destId="{02C2359B-6912-8F4D-8857-2A5555F873C2}" srcOrd="4" destOrd="0" presId="urn:microsoft.com/office/officeart/2005/8/layout/radial1"/>
    <dgm:cxn modelId="{C3B21AAC-8D98-8042-A374-8CB0CC542410}" type="presParOf" srcId="{E6709BD7-6469-A74B-BAE7-55F21C624B3A}" destId="{5B345D64-FF47-AC48-BFC7-DA71BABB422E}" srcOrd="5" destOrd="0" presId="urn:microsoft.com/office/officeart/2005/8/layout/radial1"/>
    <dgm:cxn modelId="{89C35BD9-2AC3-0F44-8EA3-16D265332448}" type="presParOf" srcId="{5B345D64-FF47-AC48-BFC7-DA71BABB422E}" destId="{F88CBF2B-8819-A240-AD95-3095A231DF76}" srcOrd="0" destOrd="0" presId="urn:microsoft.com/office/officeart/2005/8/layout/radial1"/>
    <dgm:cxn modelId="{02D7D11D-05D0-204E-8AC4-364C432B6580}" type="presParOf" srcId="{E6709BD7-6469-A74B-BAE7-55F21C624B3A}" destId="{CDADC5E6-FF26-6E4C-9749-F104E4D07792}" srcOrd="6" destOrd="0" presId="urn:microsoft.com/office/officeart/2005/8/layout/radial1"/>
    <dgm:cxn modelId="{4832959B-3C4A-CA4A-B26E-0865572B2C3D}" type="presParOf" srcId="{E6709BD7-6469-A74B-BAE7-55F21C624B3A}" destId="{E7015661-1956-144D-9BC2-79A2B9BEC4D3}" srcOrd="7" destOrd="0" presId="urn:microsoft.com/office/officeart/2005/8/layout/radial1"/>
    <dgm:cxn modelId="{F9C9C4FB-9893-3642-A4B3-35D986762300}" type="presParOf" srcId="{E7015661-1956-144D-9BC2-79A2B9BEC4D3}" destId="{EC407BEE-E314-F94C-8681-519F6AD2E4BE}" srcOrd="0" destOrd="0" presId="urn:microsoft.com/office/officeart/2005/8/layout/radial1"/>
    <dgm:cxn modelId="{D21F4969-1395-CB45-9BF8-1EEC8CB70F70}" type="presParOf" srcId="{E6709BD7-6469-A74B-BAE7-55F21C624B3A}" destId="{6E586F6C-941C-DD41-B10E-DE5B337460AD}" srcOrd="8" destOrd="0" presId="urn:microsoft.com/office/officeart/2005/8/layout/radial1"/>
    <dgm:cxn modelId="{4CE22BB5-ECBE-5B47-B7F7-8330990FD8D6}" type="presParOf" srcId="{E6709BD7-6469-A74B-BAE7-55F21C624B3A}" destId="{26EC5283-A8E7-2844-B56C-8060EDE92406}" srcOrd="9" destOrd="0" presId="urn:microsoft.com/office/officeart/2005/8/layout/radial1"/>
    <dgm:cxn modelId="{988F0EB6-EFBF-8C44-95C7-41299D401565}" type="presParOf" srcId="{26EC5283-A8E7-2844-B56C-8060EDE92406}" destId="{3B76324C-7DF7-AA42-87B7-1D070282270F}" srcOrd="0" destOrd="0" presId="urn:microsoft.com/office/officeart/2005/8/layout/radial1"/>
    <dgm:cxn modelId="{731FC538-97DB-1A44-9A05-260A242B8A0E}" type="presParOf" srcId="{E6709BD7-6469-A74B-BAE7-55F21C624B3A}" destId="{FB2E1E33-9AB3-9E4A-BD84-C9A8E59E5969}" srcOrd="10"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4EEB74-FFF8-3440-9707-F9A53B5CFFD4}" type="doc">
      <dgm:prSet loTypeId="urn:microsoft.com/office/officeart/2005/8/layout/hProcess9" loCatId="process" qsTypeId="urn:microsoft.com/office/officeart/2005/8/quickstyle/simple4" qsCatId="simple" csTypeId="urn:microsoft.com/office/officeart/2005/8/colors/accent1_2" csCatId="accent1" phldr="1"/>
      <dgm:spPr/>
      <dgm:t>
        <a:bodyPr/>
        <a:lstStyle/>
        <a:p>
          <a:endParaRPr lang="en-US"/>
        </a:p>
      </dgm:t>
    </dgm:pt>
    <dgm:pt modelId="{ADC4598F-8182-B648-83DE-58C2AE6C172F}">
      <dgm:prSet/>
      <dgm:spPr>
        <a:solidFill>
          <a:schemeClr val="accent4">
            <a:lumMod val="75000"/>
          </a:schemeClr>
        </a:solidFill>
        <a:ln>
          <a:solidFill>
            <a:schemeClr val="accent4">
              <a:lumMod val="75000"/>
            </a:schemeClr>
          </a:solidFill>
        </a:ln>
      </dgm:spPr>
      <dgm:t>
        <a:bodyPr/>
        <a:lstStyle/>
        <a:p>
          <a:pPr rtl="0"/>
          <a:r>
            <a:rPr lang="en-US" dirty="0"/>
            <a:t>It must verify the author and the date and time of the signature</a:t>
          </a:r>
        </a:p>
      </dgm:t>
    </dgm:pt>
    <dgm:pt modelId="{46200DCB-32BF-E541-ACBC-65A746302491}" type="parTrans" cxnId="{80D7C726-10A0-FD46-8602-E230973F4480}">
      <dgm:prSet/>
      <dgm:spPr/>
      <dgm:t>
        <a:bodyPr/>
        <a:lstStyle/>
        <a:p>
          <a:endParaRPr lang="en-US"/>
        </a:p>
      </dgm:t>
    </dgm:pt>
    <dgm:pt modelId="{AE497D64-604E-5945-93DC-89D427EF936B}" type="sibTrans" cxnId="{80D7C726-10A0-FD46-8602-E230973F4480}">
      <dgm:prSet/>
      <dgm:spPr/>
      <dgm:t>
        <a:bodyPr/>
        <a:lstStyle/>
        <a:p>
          <a:endParaRPr lang="en-US"/>
        </a:p>
      </dgm:t>
    </dgm:pt>
    <dgm:pt modelId="{8A68DB36-67A5-4F42-ABAC-A528FE261DC7}">
      <dgm:prSet/>
      <dgm:spPr>
        <a:solidFill>
          <a:schemeClr val="accent4">
            <a:lumMod val="75000"/>
          </a:schemeClr>
        </a:solidFill>
        <a:ln>
          <a:solidFill>
            <a:schemeClr val="tx1"/>
          </a:solidFill>
        </a:ln>
      </dgm:spPr>
      <dgm:t>
        <a:bodyPr/>
        <a:lstStyle/>
        <a:p>
          <a:pPr rtl="0"/>
          <a:r>
            <a:rPr lang="en-US" dirty="0"/>
            <a:t>It must authenticate the contents at the time of the signature</a:t>
          </a:r>
        </a:p>
      </dgm:t>
    </dgm:pt>
    <dgm:pt modelId="{13916DC9-D508-F740-A2F1-3E442A6BF3B9}" type="parTrans" cxnId="{25CB81AB-752C-C34D-AD82-5EC6A9E94F47}">
      <dgm:prSet/>
      <dgm:spPr/>
      <dgm:t>
        <a:bodyPr/>
        <a:lstStyle/>
        <a:p>
          <a:endParaRPr lang="en-US"/>
        </a:p>
      </dgm:t>
    </dgm:pt>
    <dgm:pt modelId="{E851933D-E861-7645-B77F-286C1A352391}" type="sibTrans" cxnId="{25CB81AB-752C-C34D-AD82-5EC6A9E94F47}">
      <dgm:prSet/>
      <dgm:spPr/>
      <dgm:t>
        <a:bodyPr/>
        <a:lstStyle/>
        <a:p>
          <a:endParaRPr lang="en-US"/>
        </a:p>
      </dgm:t>
    </dgm:pt>
    <dgm:pt modelId="{5C89769F-032B-C948-AC72-7A0035E78799}">
      <dgm:prSet/>
      <dgm:spPr>
        <a:solidFill>
          <a:schemeClr val="accent4">
            <a:lumMod val="75000"/>
          </a:schemeClr>
        </a:solidFill>
        <a:ln>
          <a:solidFill>
            <a:schemeClr val="tx1"/>
          </a:solidFill>
        </a:ln>
      </dgm:spPr>
      <dgm:t>
        <a:bodyPr/>
        <a:lstStyle/>
        <a:p>
          <a:pPr rtl="0"/>
          <a:r>
            <a:rPr lang="en-AU" dirty="0"/>
            <a:t>It must be verifiable by third parties, to resolve disputes</a:t>
          </a:r>
        </a:p>
      </dgm:t>
    </dgm:pt>
    <dgm:pt modelId="{92C5ACCC-6923-2A40-AB99-6EAA1964F1A7}" type="parTrans" cxnId="{A53E065B-7214-F040-9612-F8EBC1FD0ABF}">
      <dgm:prSet/>
      <dgm:spPr/>
      <dgm:t>
        <a:bodyPr/>
        <a:lstStyle/>
        <a:p>
          <a:endParaRPr lang="en-US"/>
        </a:p>
      </dgm:t>
    </dgm:pt>
    <dgm:pt modelId="{8456E647-AFEA-E643-AC00-1A4DF84B778C}" type="sibTrans" cxnId="{A53E065B-7214-F040-9612-F8EBC1FD0ABF}">
      <dgm:prSet/>
      <dgm:spPr/>
      <dgm:t>
        <a:bodyPr/>
        <a:lstStyle/>
        <a:p>
          <a:endParaRPr lang="en-US"/>
        </a:p>
      </dgm:t>
    </dgm:pt>
    <dgm:pt modelId="{61BE224F-D0E9-F24C-A84E-789ED88BA711}" type="pres">
      <dgm:prSet presAssocID="{894EEB74-FFF8-3440-9707-F9A53B5CFFD4}" presName="CompostProcess" presStyleCnt="0">
        <dgm:presLayoutVars>
          <dgm:dir/>
          <dgm:resizeHandles val="exact"/>
        </dgm:presLayoutVars>
      </dgm:prSet>
      <dgm:spPr/>
    </dgm:pt>
    <dgm:pt modelId="{0D800C52-06DC-0A41-B384-C56F01BE05CB}" type="pres">
      <dgm:prSet presAssocID="{894EEB74-FFF8-3440-9707-F9A53B5CFFD4}" presName="arrow" presStyleLbl="bgShp" presStyleIdx="0" presStyleCnt="1"/>
      <dgm:spPr>
        <a:solidFill>
          <a:schemeClr val="bg1"/>
        </a:solidFill>
        <a:ln w="38100">
          <a:solidFill>
            <a:schemeClr val="accent1"/>
          </a:solidFill>
        </a:ln>
      </dgm:spPr>
    </dgm:pt>
    <dgm:pt modelId="{B6BB4835-31B3-0744-94F0-C95BB912460E}" type="pres">
      <dgm:prSet presAssocID="{894EEB74-FFF8-3440-9707-F9A53B5CFFD4}" presName="linearProcess" presStyleCnt="0"/>
      <dgm:spPr/>
    </dgm:pt>
    <dgm:pt modelId="{341079C6-9D39-4749-9040-89003A9F25C0}" type="pres">
      <dgm:prSet presAssocID="{ADC4598F-8182-B648-83DE-58C2AE6C172F}" presName="textNode" presStyleLbl="node1" presStyleIdx="0" presStyleCnt="3">
        <dgm:presLayoutVars>
          <dgm:bulletEnabled val="1"/>
        </dgm:presLayoutVars>
      </dgm:prSet>
      <dgm:spPr/>
    </dgm:pt>
    <dgm:pt modelId="{474EB01D-221A-D94E-91AA-A596F0050F35}" type="pres">
      <dgm:prSet presAssocID="{AE497D64-604E-5945-93DC-89D427EF936B}" presName="sibTrans" presStyleCnt="0"/>
      <dgm:spPr/>
    </dgm:pt>
    <dgm:pt modelId="{CD297614-583E-E04F-BFD3-0C43552D1603}" type="pres">
      <dgm:prSet presAssocID="{8A68DB36-67A5-4F42-ABAC-A528FE261DC7}" presName="textNode" presStyleLbl="node1" presStyleIdx="1" presStyleCnt="3">
        <dgm:presLayoutVars>
          <dgm:bulletEnabled val="1"/>
        </dgm:presLayoutVars>
      </dgm:prSet>
      <dgm:spPr/>
    </dgm:pt>
    <dgm:pt modelId="{954CC56A-3E3C-7F41-A024-E1A1E9D4945C}" type="pres">
      <dgm:prSet presAssocID="{E851933D-E861-7645-B77F-286C1A352391}" presName="sibTrans" presStyleCnt="0"/>
      <dgm:spPr/>
    </dgm:pt>
    <dgm:pt modelId="{7EAD0816-1D8B-C14D-B8D6-D7DF56C59B1F}" type="pres">
      <dgm:prSet presAssocID="{5C89769F-032B-C948-AC72-7A0035E78799}" presName="textNode" presStyleLbl="node1" presStyleIdx="2" presStyleCnt="3">
        <dgm:presLayoutVars>
          <dgm:bulletEnabled val="1"/>
        </dgm:presLayoutVars>
      </dgm:prSet>
      <dgm:spPr/>
    </dgm:pt>
  </dgm:ptLst>
  <dgm:cxnLst>
    <dgm:cxn modelId="{6C645109-8057-B247-A1A6-56C207C31553}" type="presOf" srcId="{894EEB74-FFF8-3440-9707-F9A53B5CFFD4}" destId="{61BE224F-D0E9-F24C-A84E-789ED88BA711}" srcOrd="0" destOrd="0" presId="urn:microsoft.com/office/officeart/2005/8/layout/hProcess9"/>
    <dgm:cxn modelId="{4196A11C-3359-704E-9492-49E931993FF9}" type="presOf" srcId="{8A68DB36-67A5-4F42-ABAC-A528FE261DC7}" destId="{CD297614-583E-E04F-BFD3-0C43552D1603}" srcOrd="0" destOrd="0" presId="urn:microsoft.com/office/officeart/2005/8/layout/hProcess9"/>
    <dgm:cxn modelId="{80D7C726-10A0-FD46-8602-E230973F4480}" srcId="{894EEB74-FFF8-3440-9707-F9A53B5CFFD4}" destId="{ADC4598F-8182-B648-83DE-58C2AE6C172F}" srcOrd="0" destOrd="0" parTransId="{46200DCB-32BF-E541-ACBC-65A746302491}" sibTransId="{AE497D64-604E-5945-93DC-89D427EF936B}"/>
    <dgm:cxn modelId="{78D2C330-6DE2-0B49-923E-67B82D91B62D}" type="presOf" srcId="{5C89769F-032B-C948-AC72-7A0035E78799}" destId="{7EAD0816-1D8B-C14D-B8D6-D7DF56C59B1F}" srcOrd="0" destOrd="0" presId="urn:microsoft.com/office/officeart/2005/8/layout/hProcess9"/>
    <dgm:cxn modelId="{A53E065B-7214-F040-9612-F8EBC1FD0ABF}" srcId="{894EEB74-FFF8-3440-9707-F9A53B5CFFD4}" destId="{5C89769F-032B-C948-AC72-7A0035E78799}" srcOrd="2" destOrd="0" parTransId="{92C5ACCC-6923-2A40-AB99-6EAA1964F1A7}" sibTransId="{8456E647-AFEA-E643-AC00-1A4DF84B778C}"/>
    <dgm:cxn modelId="{25CB81AB-752C-C34D-AD82-5EC6A9E94F47}" srcId="{894EEB74-FFF8-3440-9707-F9A53B5CFFD4}" destId="{8A68DB36-67A5-4F42-ABAC-A528FE261DC7}" srcOrd="1" destOrd="0" parTransId="{13916DC9-D508-F740-A2F1-3E442A6BF3B9}" sibTransId="{E851933D-E861-7645-B77F-286C1A352391}"/>
    <dgm:cxn modelId="{4A0B24CA-A81E-4841-977D-9AE5AA119CBE}" type="presOf" srcId="{ADC4598F-8182-B648-83DE-58C2AE6C172F}" destId="{341079C6-9D39-4749-9040-89003A9F25C0}" srcOrd="0" destOrd="0" presId="urn:microsoft.com/office/officeart/2005/8/layout/hProcess9"/>
    <dgm:cxn modelId="{FEB7CAEF-8BB1-5047-8F89-9F00DA1B5792}" type="presParOf" srcId="{61BE224F-D0E9-F24C-A84E-789ED88BA711}" destId="{0D800C52-06DC-0A41-B384-C56F01BE05CB}" srcOrd="0" destOrd="0" presId="urn:microsoft.com/office/officeart/2005/8/layout/hProcess9"/>
    <dgm:cxn modelId="{38315F14-21E7-554A-8DC7-B455DBDAA16B}" type="presParOf" srcId="{61BE224F-D0E9-F24C-A84E-789ED88BA711}" destId="{B6BB4835-31B3-0744-94F0-C95BB912460E}" srcOrd="1" destOrd="0" presId="urn:microsoft.com/office/officeart/2005/8/layout/hProcess9"/>
    <dgm:cxn modelId="{CE34F62B-81CB-CA40-A2E9-D79CAC4CC446}" type="presParOf" srcId="{B6BB4835-31B3-0744-94F0-C95BB912460E}" destId="{341079C6-9D39-4749-9040-89003A9F25C0}" srcOrd="0" destOrd="0" presId="urn:microsoft.com/office/officeart/2005/8/layout/hProcess9"/>
    <dgm:cxn modelId="{54DAB99B-BA99-B943-A20D-092F566BBEB3}" type="presParOf" srcId="{B6BB4835-31B3-0744-94F0-C95BB912460E}" destId="{474EB01D-221A-D94E-91AA-A596F0050F35}" srcOrd="1" destOrd="0" presId="urn:microsoft.com/office/officeart/2005/8/layout/hProcess9"/>
    <dgm:cxn modelId="{335D1980-2B23-D541-8546-BE50E26C48EC}" type="presParOf" srcId="{B6BB4835-31B3-0744-94F0-C95BB912460E}" destId="{CD297614-583E-E04F-BFD3-0C43552D1603}" srcOrd="2" destOrd="0" presId="urn:microsoft.com/office/officeart/2005/8/layout/hProcess9"/>
    <dgm:cxn modelId="{EDEAB5A8-EE90-074E-93AD-86D27BB7C469}" type="presParOf" srcId="{B6BB4835-31B3-0744-94F0-C95BB912460E}" destId="{954CC56A-3E3C-7F41-A024-E1A1E9D4945C}" srcOrd="3" destOrd="0" presId="urn:microsoft.com/office/officeart/2005/8/layout/hProcess9"/>
    <dgm:cxn modelId="{2B298EC4-A46C-614D-A1B1-AB4DF0502D6A}" type="presParOf" srcId="{B6BB4835-31B3-0744-94F0-C95BB912460E}" destId="{7EAD0816-1D8B-C14D-B8D6-D7DF56C59B1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EB4934B-3BCB-884F-B3A6-089FAD951BA9}"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2FD029A-D972-7943-A4AE-C2787FF46D2C}">
      <dgm:prSet phldrT="[Text]" custT="1"/>
      <dgm:spPr>
        <a:solidFill>
          <a:schemeClr val="accent4">
            <a:lumMod val="75000"/>
          </a:schemeClr>
        </a:solidFill>
      </dgm:spPr>
      <dgm:t>
        <a:bodyPr/>
        <a:lstStyle/>
        <a:p>
          <a:r>
            <a:rPr lang="en-US" sz="1500" b="1" dirty="0"/>
            <a:t>Key-only attack</a:t>
          </a:r>
          <a:endParaRPr lang="en-US" sz="1500" dirty="0"/>
        </a:p>
      </dgm:t>
    </dgm:pt>
    <dgm:pt modelId="{9F13AF1A-F094-8649-92A3-F9CADEBC5772}" type="parTrans" cxnId="{901A4ADB-9ADD-4445-AB0F-F97DC4C8863A}">
      <dgm:prSet/>
      <dgm:spPr/>
      <dgm:t>
        <a:bodyPr/>
        <a:lstStyle/>
        <a:p>
          <a:endParaRPr lang="en-US"/>
        </a:p>
      </dgm:t>
    </dgm:pt>
    <dgm:pt modelId="{8B4C9E09-8B38-0B4C-BD0E-B132F26C264F}" type="sibTrans" cxnId="{901A4ADB-9ADD-4445-AB0F-F97DC4C8863A}">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952A3FC2-61F0-3D44-A926-9E3E30F8E714}">
      <dgm:prSet custT="1"/>
      <dgm:spPr/>
      <dgm:t>
        <a:bodyPr/>
        <a:lstStyle/>
        <a:p>
          <a:r>
            <a:rPr lang="en-US" sz="1500" dirty="0"/>
            <a:t>C only knows A’s public key</a:t>
          </a:r>
        </a:p>
      </dgm:t>
    </dgm:pt>
    <dgm:pt modelId="{97DE8B61-8BC7-9F40-9340-8DF33749B245}" type="parTrans" cxnId="{0B5ED73A-2F37-AB4E-AD7D-A10F63380CE1}">
      <dgm:prSet/>
      <dgm:spPr/>
      <dgm:t>
        <a:bodyPr/>
        <a:lstStyle/>
        <a:p>
          <a:endParaRPr lang="en-US"/>
        </a:p>
      </dgm:t>
    </dgm:pt>
    <dgm:pt modelId="{85989F38-4F0F-354F-B111-238CFC839B67}" type="sibTrans" cxnId="{0B5ED73A-2F37-AB4E-AD7D-A10F63380CE1}">
      <dgm:prSet/>
      <dgm:spPr/>
      <dgm:t>
        <a:bodyPr/>
        <a:lstStyle/>
        <a:p>
          <a:endParaRPr lang="en-US"/>
        </a:p>
      </dgm:t>
    </dgm:pt>
    <dgm:pt modelId="{849806C8-24F5-704B-99D3-C929FEBB3D3D}">
      <dgm:prSet custT="1"/>
      <dgm:spPr>
        <a:solidFill>
          <a:schemeClr val="accent4">
            <a:lumMod val="75000"/>
          </a:schemeClr>
        </a:solidFill>
      </dgm:spPr>
      <dgm:t>
        <a:bodyPr/>
        <a:lstStyle/>
        <a:p>
          <a:r>
            <a:rPr lang="en-US" sz="1500" b="1" dirty="0"/>
            <a:t>Known message attack</a:t>
          </a:r>
        </a:p>
      </dgm:t>
    </dgm:pt>
    <dgm:pt modelId="{AB478653-B288-8340-BC42-AD7BD6CB1CA3}" type="parTrans" cxnId="{B3372F67-8625-B444-822A-CAD085F7C4DB}">
      <dgm:prSet/>
      <dgm:spPr/>
      <dgm:t>
        <a:bodyPr/>
        <a:lstStyle/>
        <a:p>
          <a:endParaRPr lang="en-US"/>
        </a:p>
      </dgm:t>
    </dgm:pt>
    <dgm:pt modelId="{68A0590E-B82F-AF42-B2FA-8DFB3029E415}" type="sibTrans" cxnId="{B3372F67-8625-B444-822A-CAD085F7C4DB}">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091D4DE6-2638-4345-8AEF-BE41CC43571D}">
      <dgm:prSet custT="1"/>
      <dgm:spPr/>
      <dgm:t>
        <a:bodyPr/>
        <a:lstStyle/>
        <a:p>
          <a:r>
            <a:rPr lang="en-US" sz="1500" dirty="0"/>
            <a:t>C is given access to a set of messages and their signatures</a:t>
          </a:r>
        </a:p>
      </dgm:t>
    </dgm:pt>
    <dgm:pt modelId="{F63DE0CA-26CF-0F48-A1E7-566A386540F7}" type="parTrans" cxnId="{616134A9-D800-D545-B397-BA7D7F8DF91A}">
      <dgm:prSet/>
      <dgm:spPr/>
      <dgm:t>
        <a:bodyPr/>
        <a:lstStyle/>
        <a:p>
          <a:endParaRPr lang="en-US"/>
        </a:p>
      </dgm:t>
    </dgm:pt>
    <dgm:pt modelId="{F72B526E-0350-F84F-81A2-B3C605708F8F}" type="sibTrans" cxnId="{616134A9-D800-D545-B397-BA7D7F8DF91A}">
      <dgm:prSet/>
      <dgm:spPr/>
      <dgm:t>
        <a:bodyPr/>
        <a:lstStyle/>
        <a:p>
          <a:endParaRPr lang="en-US"/>
        </a:p>
      </dgm:t>
    </dgm:pt>
    <dgm:pt modelId="{C3171C2A-F864-BE45-A10A-B8FE322549D0}">
      <dgm:prSet custT="1"/>
      <dgm:spPr>
        <a:solidFill>
          <a:schemeClr val="accent4">
            <a:lumMod val="75000"/>
          </a:schemeClr>
        </a:solidFill>
      </dgm:spPr>
      <dgm:t>
        <a:bodyPr/>
        <a:lstStyle/>
        <a:p>
          <a:r>
            <a:rPr lang="en-US" sz="1500" b="1" dirty="0"/>
            <a:t>Generic chosen message attack</a:t>
          </a:r>
        </a:p>
      </dgm:t>
    </dgm:pt>
    <dgm:pt modelId="{84ED6AB0-00D4-A74F-B0DB-A60E29914930}" type="parTrans" cxnId="{EB907113-E790-EE48-A80A-9D5261E26375}">
      <dgm:prSet/>
      <dgm:spPr/>
      <dgm:t>
        <a:bodyPr/>
        <a:lstStyle/>
        <a:p>
          <a:endParaRPr lang="en-US"/>
        </a:p>
      </dgm:t>
    </dgm:pt>
    <dgm:pt modelId="{E28AC4D3-DBD2-E742-A168-2ADC338CA789}" type="sibTrans" cxnId="{EB907113-E790-EE48-A80A-9D5261E26375}">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325A0141-45C9-D543-8FC0-DB8BDA02EAFE}">
      <dgm:prSet custT="1"/>
      <dgm:spPr/>
      <dgm:t>
        <a:bodyPr/>
        <a:lstStyle/>
        <a:p>
          <a:r>
            <a:rPr lang="en-US" sz="1500" dirty="0"/>
            <a:t>C chooses a list of messages before attempting to break A’s signature scheme, independent of A’s public key; C then obtains from A valid signatures for the chosen messages</a:t>
          </a:r>
        </a:p>
      </dgm:t>
    </dgm:pt>
    <dgm:pt modelId="{57A79CD8-ECD6-A34B-BF2B-0D175F9DF64D}" type="parTrans" cxnId="{A41B7C23-CEE1-524A-8EC7-9B2444F2756A}">
      <dgm:prSet/>
      <dgm:spPr/>
      <dgm:t>
        <a:bodyPr/>
        <a:lstStyle/>
        <a:p>
          <a:endParaRPr lang="en-US"/>
        </a:p>
      </dgm:t>
    </dgm:pt>
    <dgm:pt modelId="{591D6BDB-897A-A746-A7E5-2BC4EFDE4ED0}" type="sibTrans" cxnId="{A41B7C23-CEE1-524A-8EC7-9B2444F2756A}">
      <dgm:prSet/>
      <dgm:spPr/>
      <dgm:t>
        <a:bodyPr/>
        <a:lstStyle/>
        <a:p>
          <a:endParaRPr lang="en-US"/>
        </a:p>
      </dgm:t>
    </dgm:pt>
    <dgm:pt modelId="{32821B99-C92F-A840-841D-23AB6FDA3702}">
      <dgm:prSet custT="1"/>
      <dgm:spPr>
        <a:solidFill>
          <a:schemeClr val="accent4">
            <a:lumMod val="75000"/>
          </a:schemeClr>
        </a:solidFill>
      </dgm:spPr>
      <dgm:t>
        <a:bodyPr/>
        <a:lstStyle/>
        <a:p>
          <a:r>
            <a:rPr lang="en-US" sz="1500" b="1" dirty="0"/>
            <a:t>Directed chosen message attack</a:t>
          </a:r>
        </a:p>
      </dgm:t>
    </dgm:pt>
    <dgm:pt modelId="{3D5799A5-05C2-584D-B8CC-65EACE221A4F}" type="parTrans" cxnId="{1F3DBF6A-3A5C-2E44-BEF4-FCA7A5545029}">
      <dgm:prSet/>
      <dgm:spPr/>
      <dgm:t>
        <a:bodyPr/>
        <a:lstStyle/>
        <a:p>
          <a:endParaRPr lang="en-US"/>
        </a:p>
      </dgm:t>
    </dgm:pt>
    <dgm:pt modelId="{F50469B2-34BD-1842-BA05-B498F5F70DFD}" type="sibTrans" cxnId="{1F3DBF6A-3A5C-2E44-BEF4-FCA7A5545029}">
      <dgm:prSet/>
      <dgm:spPr>
        <a:solidFill>
          <a:schemeClr val="tx2">
            <a:lumMod val="60000"/>
            <a:lumOff val="40000"/>
          </a:schemeClr>
        </a:solidFill>
        <a:ln>
          <a:solidFill>
            <a:schemeClr val="tx2">
              <a:lumMod val="60000"/>
              <a:lumOff val="40000"/>
            </a:schemeClr>
          </a:solidFill>
        </a:ln>
      </dgm:spPr>
      <dgm:t>
        <a:bodyPr/>
        <a:lstStyle/>
        <a:p>
          <a:endParaRPr lang="en-US" dirty="0"/>
        </a:p>
      </dgm:t>
    </dgm:pt>
    <dgm:pt modelId="{A696D734-37A2-824C-92BC-4D2C0015BA98}">
      <dgm:prSet custT="1"/>
      <dgm:spPr/>
      <dgm:t>
        <a:bodyPr/>
        <a:lstStyle/>
        <a:p>
          <a:r>
            <a:rPr lang="en-US" sz="1500" dirty="0"/>
            <a:t>Similar to the generic attack, except that the list of messages to be signed is chosen after C knows A’s public key but before any signatures are seen</a:t>
          </a:r>
        </a:p>
      </dgm:t>
    </dgm:pt>
    <dgm:pt modelId="{5529BFB6-F188-DE48-87B1-7F4EEB9A98F6}" type="parTrans" cxnId="{CFB247CE-DD0A-0A48-A9B4-974967109C1D}">
      <dgm:prSet/>
      <dgm:spPr/>
      <dgm:t>
        <a:bodyPr/>
        <a:lstStyle/>
        <a:p>
          <a:endParaRPr lang="en-US"/>
        </a:p>
      </dgm:t>
    </dgm:pt>
    <dgm:pt modelId="{DDABB7AC-1F26-1246-ABAA-76AB707B7B43}" type="sibTrans" cxnId="{CFB247CE-DD0A-0A48-A9B4-974967109C1D}">
      <dgm:prSet/>
      <dgm:spPr/>
      <dgm:t>
        <a:bodyPr/>
        <a:lstStyle/>
        <a:p>
          <a:endParaRPr lang="en-US"/>
        </a:p>
      </dgm:t>
    </dgm:pt>
    <dgm:pt modelId="{EF243D23-9000-8E4A-AEB6-1F7A0F74FFD1}">
      <dgm:prSet custT="1"/>
      <dgm:spPr>
        <a:solidFill>
          <a:schemeClr val="accent4">
            <a:lumMod val="75000"/>
          </a:schemeClr>
        </a:solidFill>
      </dgm:spPr>
      <dgm:t>
        <a:bodyPr/>
        <a:lstStyle/>
        <a:p>
          <a:r>
            <a:rPr lang="en-US" sz="1500" b="1" dirty="0"/>
            <a:t>Adaptive chosen message attack</a:t>
          </a:r>
        </a:p>
      </dgm:t>
    </dgm:pt>
    <dgm:pt modelId="{009043D0-D3D8-8A4E-93B1-76FEFE8B7938}" type="parTrans" cxnId="{5CAFD1F9-B462-D54C-A8A9-2CEBAE4F1B50}">
      <dgm:prSet/>
      <dgm:spPr/>
      <dgm:t>
        <a:bodyPr/>
        <a:lstStyle/>
        <a:p>
          <a:endParaRPr lang="en-US"/>
        </a:p>
      </dgm:t>
    </dgm:pt>
    <dgm:pt modelId="{43695136-E84C-D640-8C5A-894198636253}" type="sibTrans" cxnId="{5CAFD1F9-B462-D54C-A8A9-2CEBAE4F1B50}">
      <dgm:prSet/>
      <dgm:spPr/>
      <dgm:t>
        <a:bodyPr/>
        <a:lstStyle/>
        <a:p>
          <a:endParaRPr lang="en-US"/>
        </a:p>
      </dgm:t>
    </dgm:pt>
    <dgm:pt modelId="{C5809304-4C55-D747-A9ED-C14293427004}">
      <dgm:prSet custT="1"/>
      <dgm:spPr/>
      <dgm:t>
        <a:bodyPr/>
        <a:lstStyle/>
        <a:p>
          <a:r>
            <a:rPr lang="en-US" sz="1500" dirty="0"/>
            <a:t>C may request from A signatures of messages that depend on previously obtained message-signature pairs</a:t>
          </a:r>
        </a:p>
      </dgm:t>
    </dgm:pt>
    <dgm:pt modelId="{09A44E5C-8586-D149-9776-190C83A30274}" type="parTrans" cxnId="{2B9E440B-F866-F94B-89CD-260CBA27D3F4}">
      <dgm:prSet/>
      <dgm:spPr/>
      <dgm:t>
        <a:bodyPr/>
        <a:lstStyle/>
        <a:p>
          <a:endParaRPr lang="en-US"/>
        </a:p>
      </dgm:t>
    </dgm:pt>
    <dgm:pt modelId="{5AFBCCC1-9CF6-7748-A501-7C27C2F7CACA}" type="sibTrans" cxnId="{2B9E440B-F866-F94B-89CD-260CBA27D3F4}">
      <dgm:prSet/>
      <dgm:spPr/>
      <dgm:t>
        <a:bodyPr/>
        <a:lstStyle/>
        <a:p>
          <a:endParaRPr lang="en-US"/>
        </a:p>
      </dgm:t>
    </dgm:pt>
    <dgm:pt modelId="{698D7360-FA08-E34A-A9B9-626E01B319EC}" type="pres">
      <dgm:prSet presAssocID="{1EB4934B-3BCB-884F-B3A6-089FAD951BA9}" presName="Name0" presStyleCnt="0">
        <dgm:presLayoutVars>
          <dgm:dir/>
          <dgm:animLvl val="lvl"/>
          <dgm:resizeHandles val="exact"/>
        </dgm:presLayoutVars>
      </dgm:prSet>
      <dgm:spPr/>
    </dgm:pt>
    <dgm:pt modelId="{9AEF1DA8-F65F-9B46-B7D1-C7F261961B0D}" type="pres">
      <dgm:prSet presAssocID="{1EB4934B-3BCB-884F-B3A6-089FAD951BA9}" presName="tSp" presStyleCnt="0"/>
      <dgm:spPr/>
    </dgm:pt>
    <dgm:pt modelId="{42C4D25D-BC3E-6647-B655-7E7FB19DABAA}" type="pres">
      <dgm:prSet presAssocID="{1EB4934B-3BCB-884F-B3A6-089FAD951BA9}" presName="bSp" presStyleCnt="0"/>
      <dgm:spPr/>
    </dgm:pt>
    <dgm:pt modelId="{B4ABB926-BF33-7D4E-B7B7-2068623DF516}" type="pres">
      <dgm:prSet presAssocID="{1EB4934B-3BCB-884F-B3A6-089FAD951BA9}" presName="process" presStyleCnt="0"/>
      <dgm:spPr/>
    </dgm:pt>
    <dgm:pt modelId="{9790810D-73C5-5B42-B3E1-9DF2A3B4A795}" type="pres">
      <dgm:prSet presAssocID="{62FD029A-D972-7943-A4AE-C2787FF46D2C}" presName="composite1" presStyleCnt="0"/>
      <dgm:spPr/>
    </dgm:pt>
    <dgm:pt modelId="{F0774059-E2F4-EA4D-AF90-F8B3AB5F6B4A}" type="pres">
      <dgm:prSet presAssocID="{62FD029A-D972-7943-A4AE-C2787FF46D2C}" presName="dummyNode1" presStyleLbl="node1" presStyleIdx="0" presStyleCnt="5"/>
      <dgm:spPr/>
    </dgm:pt>
    <dgm:pt modelId="{28DEADCD-77CB-0247-B0D0-E28962560B96}" type="pres">
      <dgm:prSet presAssocID="{62FD029A-D972-7943-A4AE-C2787FF46D2C}" presName="childNode1" presStyleLbl="bgAcc1" presStyleIdx="0" presStyleCnt="5" custScaleX="125171" custScaleY="171667">
        <dgm:presLayoutVars>
          <dgm:bulletEnabled val="1"/>
        </dgm:presLayoutVars>
      </dgm:prSet>
      <dgm:spPr/>
    </dgm:pt>
    <dgm:pt modelId="{9FF6089E-CA8D-3A4F-944E-D9A0DDE45842}" type="pres">
      <dgm:prSet presAssocID="{62FD029A-D972-7943-A4AE-C2787FF46D2C}" presName="childNode1tx" presStyleLbl="bgAcc1" presStyleIdx="0" presStyleCnt="5">
        <dgm:presLayoutVars>
          <dgm:bulletEnabled val="1"/>
        </dgm:presLayoutVars>
      </dgm:prSet>
      <dgm:spPr/>
    </dgm:pt>
    <dgm:pt modelId="{29399DDC-8E87-A84A-A1D4-12E19F7A133A}" type="pres">
      <dgm:prSet presAssocID="{62FD029A-D972-7943-A4AE-C2787FF46D2C}" presName="parentNode1" presStyleLbl="node1" presStyleIdx="0" presStyleCnt="5" custScaleX="119268" custScaleY="175909" custLinFactNeighborX="-21490" custLinFactNeighborY="84670">
        <dgm:presLayoutVars>
          <dgm:chMax val="1"/>
          <dgm:bulletEnabled val="1"/>
        </dgm:presLayoutVars>
      </dgm:prSet>
      <dgm:spPr/>
    </dgm:pt>
    <dgm:pt modelId="{800553AF-EEBA-754C-9796-24B1655BB9AD}" type="pres">
      <dgm:prSet presAssocID="{62FD029A-D972-7943-A4AE-C2787FF46D2C}" presName="connSite1" presStyleCnt="0"/>
      <dgm:spPr/>
    </dgm:pt>
    <dgm:pt modelId="{3AB62E86-72BE-804F-B423-D10B3F6D3EA1}" type="pres">
      <dgm:prSet presAssocID="{8B4C9E09-8B38-0B4C-BD0E-B132F26C264F}" presName="Name9" presStyleLbl="sibTrans2D1" presStyleIdx="0" presStyleCnt="4"/>
      <dgm:spPr/>
    </dgm:pt>
    <dgm:pt modelId="{92AA537E-95BD-9141-B7B4-F2224FD5DAA4}" type="pres">
      <dgm:prSet presAssocID="{849806C8-24F5-704B-99D3-C929FEBB3D3D}" presName="composite2" presStyleCnt="0"/>
      <dgm:spPr/>
    </dgm:pt>
    <dgm:pt modelId="{D6396A5C-B23C-0C42-AA7B-B10B52C14610}" type="pres">
      <dgm:prSet presAssocID="{849806C8-24F5-704B-99D3-C929FEBB3D3D}" presName="dummyNode2" presStyleLbl="node1" presStyleIdx="0" presStyleCnt="5"/>
      <dgm:spPr/>
    </dgm:pt>
    <dgm:pt modelId="{B1C5817D-CFC5-294F-A476-4B5034865ECB}" type="pres">
      <dgm:prSet presAssocID="{849806C8-24F5-704B-99D3-C929FEBB3D3D}" presName="childNode2" presStyleLbl="bgAcc1" presStyleIdx="1" presStyleCnt="5" custScaleX="140513" custScaleY="252627">
        <dgm:presLayoutVars>
          <dgm:bulletEnabled val="1"/>
        </dgm:presLayoutVars>
      </dgm:prSet>
      <dgm:spPr/>
    </dgm:pt>
    <dgm:pt modelId="{D46997F3-D542-D94C-8478-DE02FCED3BF3}" type="pres">
      <dgm:prSet presAssocID="{849806C8-24F5-704B-99D3-C929FEBB3D3D}" presName="childNode2tx" presStyleLbl="bgAcc1" presStyleIdx="1" presStyleCnt="5">
        <dgm:presLayoutVars>
          <dgm:bulletEnabled val="1"/>
        </dgm:presLayoutVars>
      </dgm:prSet>
      <dgm:spPr/>
    </dgm:pt>
    <dgm:pt modelId="{86339584-CDAD-2545-AD10-E55D549768B6}" type="pres">
      <dgm:prSet presAssocID="{849806C8-24F5-704B-99D3-C929FEBB3D3D}" presName="parentNode2" presStyleLbl="node1" presStyleIdx="1" presStyleCnt="5" custScaleX="128554" custScaleY="185277" custLinFactY="-56785" custLinFactNeighborX="-17624" custLinFactNeighborY="-100000">
        <dgm:presLayoutVars>
          <dgm:chMax val="0"/>
          <dgm:bulletEnabled val="1"/>
        </dgm:presLayoutVars>
      </dgm:prSet>
      <dgm:spPr/>
    </dgm:pt>
    <dgm:pt modelId="{CFA52DE1-BB8A-E04C-A519-44C9E3231359}" type="pres">
      <dgm:prSet presAssocID="{849806C8-24F5-704B-99D3-C929FEBB3D3D}" presName="connSite2" presStyleCnt="0"/>
      <dgm:spPr/>
    </dgm:pt>
    <dgm:pt modelId="{6113598A-93D1-5241-9D04-F3AFDFE110F8}" type="pres">
      <dgm:prSet presAssocID="{68A0590E-B82F-AF42-B2FA-8DFB3029E415}" presName="Name18" presStyleLbl="sibTrans2D1" presStyleIdx="1" presStyleCnt="4"/>
      <dgm:spPr/>
    </dgm:pt>
    <dgm:pt modelId="{E12D9AFF-1DF2-564A-B1E3-D67ECAB89E02}" type="pres">
      <dgm:prSet presAssocID="{C3171C2A-F864-BE45-A10A-B8FE322549D0}" presName="composite1" presStyleCnt="0"/>
      <dgm:spPr/>
    </dgm:pt>
    <dgm:pt modelId="{480E7DE0-EE71-7A44-B766-DAFFBD2BC564}" type="pres">
      <dgm:prSet presAssocID="{C3171C2A-F864-BE45-A10A-B8FE322549D0}" presName="dummyNode1" presStyleLbl="node1" presStyleIdx="1" presStyleCnt="5"/>
      <dgm:spPr/>
    </dgm:pt>
    <dgm:pt modelId="{261C35D7-B798-044A-8DA7-33BB0B9B7292}" type="pres">
      <dgm:prSet presAssocID="{C3171C2A-F864-BE45-A10A-B8FE322549D0}" presName="childNode1" presStyleLbl="bgAcc1" presStyleIdx="2" presStyleCnt="5" custScaleX="166522" custScaleY="395412">
        <dgm:presLayoutVars>
          <dgm:bulletEnabled val="1"/>
        </dgm:presLayoutVars>
      </dgm:prSet>
      <dgm:spPr/>
    </dgm:pt>
    <dgm:pt modelId="{1F6968F0-D84D-0F4C-A1A1-AB016AF79389}" type="pres">
      <dgm:prSet presAssocID="{C3171C2A-F864-BE45-A10A-B8FE322549D0}" presName="childNode1tx" presStyleLbl="bgAcc1" presStyleIdx="2" presStyleCnt="5">
        <dgm:presLayoutVars>
          <dgm:bulletEnabled val="1"/>
        </dgm:presLayoutVars>
      </dgm:prSet>
      <dgm:spPr/>
    </dgm:pt>
    <dgm:pt modelId="{0E115A9D-D4EC-3244-ACF2-287323CC800D}" type="pres">
      <dgm:prSet presAssocID="{C3171C2A-F864-BE45-A10A-B8FE322549D0}" presName="parentNode1" presStyleLbl="node1" presStyleIdx="2" presStyleCnt="5" custScaleX="158273" custScaleY="250250" custLinFactY="184684" custLinFactNeighborX="-20127" custLinFactNeighborY="200000">
        <dgm:presLayoutVars>
          <dgm:chMax val="1"/>
          <dgm:bulletEnabled val="1"/>
        </dgm:presLayoutVars>
      </dgm:prSet>
      <dgm:spPr/>
    </dgm:pt>
    <dgm:pt modelId="{0918DA87-C745-6E4A-95E7-0110E634DA69}" type="pres">
      <dgm:prSet presAssocID="{C3171C2A-F864-BE45-A10A-B8FE322549D0}" presName="connSite1" presStyleCnt="0"/>
      <dgm:spPr/>
    </dgm:pt>
    <dgm:pt modelId="{E968BA48-84FC-7A48-A3E7-3438D4DCA5BB}" type="pres">
      <dgm:prSet presAssocID="{E28AC4D3-DBD2-E742-A168-2ADC338CA789}" presName="Name9" presStyleLbl="sibTrans2D1" presStyleIdx="2" presStyleCnt="4"/>
      <dgm:spPr/>
    </dgm:pt>
    <dgm:pt modelId="{A4F5964B-48B0-CF4B-ACA2-47EA7C31BCDB}" type="pres">
      <dgm:prSet presAssocID="{32821B99-C92F-A840-841D-23AB6FDA3702}" presName="composite2" presStyleCnt="0"/>
      <dgm:spPr/>
    </dgm:pt>
    <dgm:pt modelId="{5E4A92FD-C263-B845-A3A9-998DF2A384C0}" type="pres">
      <dgm:prSet presAssocID="{32821B99-C92F-A840-841D-23AB6FDA3702}" presName="dummyNode2" presStyleLbl="node1" presStyleIdx="2" presStyleCnt="5"/>
      <dgm:spPr/>
    </dgm:pt>
    <dgm:pt modelId="{5C04EA05-CA37-1D4F-889F-8A6D2632026E}" type="pres">
      <dgm:prSet presAssocID="{32821B99-C92F-A840-841D-23AB6FDA3702}" presName="childNode2" presStyleLbl="bgAcc1" presStyleIdx="3" presStyleCnt="5" custScaleX="173972" custScaleY="334141">
        <dgm:presLayoutVars>
          <dgm:bulletEnabled val="1"/>
        </dgm:presLayoutVars>
      </dgm:prSet>
      <dgm:spPr/>
    </dgm:pt>
    <dgm:pt modelId="{54162762-3C3C-AE4E-BF49-8A214A7A64C4}" type="pres">
      <dgm:prSet presAssocID="{32821B99-C92F-A840-841D-23AB6FDA3702}" presName="childNode2tx" presStyleLbl="bgAcc1" presStyleIdx="3" presStyleCnt="5">
        <dgm:presLayoutVars>
          <dgm:bulletEnabled val="1"/>
        </dgm:presLayoutVars>
      </dgm:prSet>
      <dgm:spPr/>
    </dgm:pt>
    <dgm:pt modelId="{BE54856D-6073-D64D-A707-D0537194B9A5}" type="pres">
      <dgm:prSet presAssocID="{32821B99-C92F-A840-841D-23AB6FDA3702}" presName="parentNode2" presStyleLbl="node1" presStyleIdx="3" presStyleCnt="5" custScaleX="155583" custScaleY="150358" custLinFactY="-84380" custLinFactNeighborX="-14507" custLinFactNeighborY="-100000">
        <dgm:presLayoutVars>
          <dgm:chMax val="0"/>
          <dgm:bulletEnabled val="1"/>
        </dgm:presLayoutVars>
      </dgm:prSet>
      <dgm:spPr/>
    </dgm:pt>
    <dgm:pt modelId="{18146080-AEB0-0E47-BE4E-C181E545A7CC}" type="pres">
      <dgm:prSet presAssocID="{32821B99-C92F-A840-841D-23AB6FDA3702}" presName="connSite2" presStyleCnt="0"/>
      <dgm:spPr/>
    </dgm:pt>
    <dgm:pt modelId="{8DD17C4E-7196-C24B-93A8-6B579DB16B55}" type="pres">
      <dgm:prSet presAssocID="{F50469B2-34BD-1842-BA05-B498F5F70DFD}" presName="Name18" presStyleLbl="sibTrans2D1" presStyleIdx="3" presStyleCnt="4" custAng="21314464" custLinFactNeighborX="-419" custLinFactNeighborY="-6862"/>
      <dgm:spPr/>
    </dgm:pt>
    <dgm:pt modelId="{5E9431E5-581D-2B42-8569-972969BDA6CC}" type="pres">
      <dgm:prSet presAssocID="{EF243D23-9000-8E4A-AEB6-1F7A0F74FFD1}" presName="composite1" presStyleCnt="0"/>
      <dgm:spPr/>
    </dgm:pt>
    <dgm:pt modelId="{A8E9AD75-E13F-054E-BA2E-476F99AF46CB}" type="pres">
      <dgm:prSet presAssocID="{EF243D23-9000-8E4A-AEB6-1F7A0F74FFD1}" presName="dummyNode1" presStyleLbl="node1" presStyleIdx="3" presStyleCnt="5"/>
      <dgm:spPr/>
    </dgm:pt>
    <dgm:pt modelId="{D399F7AC-6D3B-724E-BC8C-A3A47BE4BD45}" type="pres">
      <dgm:prSet presAssocID="{EF243D23-9000-8E4A-AEB6-1F7A0F74FFD1}" presName="childNode1" presStyleLbl="bgAcc1" presStyleIdx="4" presStyleCnt="5" custScaleX="127318" custScaleY="331795" custLinFactNeighborX="-577" custLinFactNeighborY="-11751">
        <dgm:presLayoutVars>
          <dgm:bulletEnabled val="1"/>
        </dgm:presLayoutVars>
      </dgm:prSet>
      <dgm:spPr/>
    </dgm:pt>
    <dgm:pt modelId="{0159AD12-8F40-5645-AC96-F9711DFC6F89}" type="pres">
      <dgm:prSet presAssocID="{EF243D23-9000-8E4A-AEB6-1F7A0F74FFD1}" presName="childNode1tx" presStyleLbl="bgAcc1" presStyleIdx="4" presStyleCnt="5">
        <dgm:presLayoutVars>
          <dgm:bulletEnabled val="1"/>
        </dgm:presLayoutVars>
      </dgm:prSet>
      <dgm:spPr/>
    </dgm:pt>
    <dgm:pt modelId="{F738A19E-7D21-704D-B39E-50D5AE06FD79}" type="pres">
      <dgm:prSet presAssocID="{EF243D23-9000-8E4A-AEB6-1F7A0F74FFD1}" presName="parentNode1" presStyleLbl="node1" presStyleIdx="4" presStyleCnt="5" custScaleX="139591" custScaleY="237245" custLinFactY="157845" custLinFactNeighborX="-13530" custLinFactNeighborY="200000">
        <dgm:presLayoutVars>
          <dgm:chMax val="1"/>
          <dgm:bulletEnabled val="1"/>
        </dgm:presLayoutVars>
      </dgm:prSet>
      <dgm:spPr/>
    </dgm:pt>
    <dgm:pt modelId="{5960930B-AD1E-BC4F-A9AD-0142D560E164}" type="pres">
      <dgm:prSet presAssocID="{EF243D23-9000-8E4A-AEB6-1F7A0F74FFD1}" presName="connSite1" presStyleCnt="0"/>
      <dgm:spPr/>
    </dgm:pt>
  </dgm:ptLst>
  <dgm:cxnLst>
    <dgm:cxn modelId="{5D925204-7C37-FD4E-8AEA-D15FE3A718C0}" type="presOf" srcId="{A696D734-37A2-824C-92BC-4D2C0015BA98}" destId="{54162762-3C3C-AE4E-BF49-8A214A7A64C4}" srcOrd="1" destOrd="0" presId="urn:microsoft.com/office/officeart/2005/8/layout/hProcess4"/>
    <dgm:cxn modelId="{2B9E440B-F866-F94B-89CD-260CBA27D3F4}" srcId="{EF243D23-9000-8E4A-AEB6-1F7A0F74FFD1}" destId="{C5809304-4C55-D747-A9ED-C14293427004}" srcOrd="0" destOrd="0" parTransId="{09A44E5C-8586-D149-9776-190C83A30274}" sibTransId="{5AFBCCC1-9CF6-7748-A501-7C27C2F7CACA}"/>
    <dgm:cxn modelId="{EB907113-E790-EE48-A80A-9D5261E26375}" srcId="{1EB4934B-3BCB-884F-B3A6-089FAD951BA9}" destId="{C3171C2A-F864-BE45-A10A-B8FE322549D0}" srcOrd="2" destOrd="0" parTransId="{84ED6AB0-00D4-A74F-B0DB-A60E29914930}" sibTransId="{E28AC4D3-DBD2-E742-A168-2ADC338CA789}"/>
    <dgm:cxn modelId="{A41B7C23-CEE1-524A-8EC7-9B2444F2756A}" srcId="{C3171C2A-F864-BE45-A10A-B8FE322549D0}" destId="{325A0141-45C9-D543-8FC0-DB8BDA02EAFE}" srcOrd="0" destOrd="0" parTransId="{57A79CD8-ECD6-A34B-BF2B-0D175F9DF64D}" sibTransId="{591D6BDB-897A-A746-A7E5-2BC4EFDE4ED0}"/>
    <dgm:cxn modelId="{82ABE82F-3684-614D-A73F-24670FBF5585}" type="presOf" srcId="{1EB4934B-3BCB-884F-B3A6-089FAD951BA9}" destId="{698D7360-FA08-E34A-A9B9-626E01B319EC}" srcOrd="0" destOrd="0" presId="urn:microsoft.com/office/officeart/2005/8/layout/hProcess4"/>
    <dgm:cxn modelId="{0B5ED73A-2F37-AB4E-AD7D-A10F63380CE1}" srcId="{62FD029A-D972-7943-A4AE-C2787FF46D2C}" destId="{952A3FC2-61F0-3D44-A926-9E3E30F8E714}" srcOrd="0" destOrd="0" parTransId="{97DE8B61-8BC7-9F40-9340-8DF33749B245}" sibTransId="{85989F38-4F0F-354F-B111-238CFC839B67}"/>
    <dgm:cxn modelId="{B3372F67-8625-B444-822A-CAD085F7C4DB}" srcId="{1EB4934B-3BCB-884F-B3A6-089FAD951BA9}" destId="{849806C8-24F5-704B-99D3-C929FEBB3D3D}" srcOrd="1" destOrd="0" parTransId="{AB478653-B288-8340-BC42-AD7BD6CB1CA3}" sibTransId="{68A0590E-B82F-AF42-B2FA-8DFB3029E415}"/>
    <dgm:cxn modelId="{1F3DBF6A-3A5C-2E44-BEF4-FCA7A5545029}" srcId="{1EB4934B-3BCB-884F-B3A6-089FAD951BA9}" destId="{32821B99-C92F-A840-841D-23AB6FDA3702}" srcOrd="3" destOrd="0" parTransId="{3D5799A5-05C2-584D-B8CC-65EACE221A4F}" sibTransId="{F50469B2-34BD-1842-BA05-B498F5F70DFD}"/>
    <dgm:cxn modelId="{22149B4D-6C81-3C43-AF1C-ABD44DF76217}" type="presOf" srcId="{8B4C9E09-8B38-0B4C-BD0E-B132F26C264F}" destId="{3AB62E86-72BE-804F-B423-D10B3F6D3EA1}" srcOrd="0" destOrd="0" presId="urn:microsoft.com/office/officeart/2005/8/layout/hProcess4"/>
    <dgm:cxn modelId="{BEFF8256-36CB-7F49-8DA0-D4AED89EAF7F}" type="presOf" srcId="{325A0141-45C9-D543-8FC0-DB8BDA02EAFE}" destId="{1F6968F0-D84D-0F4C-A1A1-AB016AF79389}" srcOrd="1" destOrd="0" presId="urn:microsoft.com/office/officeart/2005/8/layout/hProcess4"/>
    <dgm:cxn modelId="{72C26857-3036-6242-B85A-F6B9A9B25E27}" type="presOf" srcId="{952A3FC2-61F0-3D44-A926-9E3E30F8E714}" destId="{9FF6089E-CA8D-3A4F-944E-D9A0DDE45842}" srcOrd="1" destOrd="0" presId="urn:microsoft.com/office/officeart/2005/8/layout/hProcess4"/>
    <dgm:cxn modelId="{D648E87B-017E-0546-93F8-E59EBC58A73F}" type="presOf" srcId="{62FD029A-D972-7943-A4AE-C2787FF46D2C}" destId="{29399DDC-8E87-A84A-A1D4-12E19F7A133A}" srcOrd="0" destOrd="0" presId="urn:microsoft.com/office/officeart/2005/8/layout/hProcess4"/>
    <dgm:cxn modelId="{E06F2885-565F-6B47-8BD7-CF8D8D0DFF42}" type="presOf" srcId="{C3171C2A-F864-BE45-A10A-B8FE322549D0}" destId="{0E115A9D-D4EC-3244-ACF2-287323CC800D}" srcOrd="0" destOrd="0" presId="urn:microsoft.com/office/officeart/2005/8/layout/hProcess4"/>
    <dgm:cxn modelId="{98C2AF9F-ECC0-9644-9AA8-40A44872E163}" type="presOf" srcId="{C5809304-4C55-D747-A9ED-C14293427004}" destId="{0159AD12-8F40-5645-AC96-F9711DFC6F89}" srcOrd="1" destOrd="0" presId="urn:microsoft.com/office/officeart/2005/8/layout/hProcess4"/>
    <dgm:cxn modelId="{ADD93AA0-98DD-3A40-961C-592D612C5F84}" type="presOf" srcId="{325A0141-45C9-D543-8FC0-DB8BDA02EAFE}" destId="{261C35D7-B798-044A-8DA7-33BB0B9B7292}" srcOrd="0" destOrd="0" presId="urn:microsoft.com/office/officeart/2005/8/layout/hProcess4"/>
    <dgm:cxn modelId="{616134A9-D800-D545-B397-BA7D7F8DF91A}" srcId="{849806C8-24F5-704B-99D3-C929FEBB3D3D}" destId="{091D4DE6-2638-4345-8AEF-BE41CC43571D}" srcOrd="0" destOrd="0" parTransId="{F63DE0CA-26CF-0F48-A1E7-566A386540F7}" sibTransId="{F72B526E-0350-F84F-81A2-B3C605708F8F}"/>
    <dgm:cxn modelId="{610E55B3-51DB-404C-A0AE-01C15DAD70D7}" type="presOf" srcId="{EF243D23-9000-8E4A-AEB6-1F7A0F74FFD1}" destId="{F738A19E-7D21-704D-B39E-50D5AE06FD79}" srcOrd="0" destOrd="0" presId="urn:microsoft.com/office/officeart/2005/8/layout/hProcess4"/>
    <dgm:cxn modelId="{99C158B3-2C2A-7040-84B9-232F33D15BDC}" type="presOf" srcId="{68A0590E-B82F-AF42-B2FA-8DFB3029E415}" destId="{6113598A-93D1-5241-9D04-F3AFDFE110F8}" srcOrd="0" destOrd="0" presId="urn:microsoft.com/office/officeart/2005/8/layout/hProcess4"/>
    <dgm:cxn modelId="{328A1BB7-2271-9F41-B629-B1F647F6D740}" type="presOf" srcId="{849806C8-24F5-704B-99D3-C929FEBB3D3D}" destId="{86339584-CDAD-2545-AD10-E55D549768B6}" srcOrd="0" destOrd="0" presId="urn:microsoft.com/office/officeart/2005/8/layout/hProcess4"/>
    <dgm:cxn modelId="{EDCEAFB8-DD4F-614F-A436-10CC3F3EA1BB}" type="presOf" srcId="{32821B99-C92F-A840-841D-23AB6FDA3702}" destId="{BE54856D-6073-D64D-A707-D0537194B9A5}" srcOrd="0" destOrd="0" presId="urn:microsoft.com/office/officeart/2005/8/layout/hProcess4"/>
    <dgm:cxn modelId="{600F76BC-931B-3743-B3CB-12E0FAC6AF93}" type="presOf" srcId="{A696D734-37A2-824C-92BC-4D2C0015BA98}" destId="{5C04EA05-CA37-1D4F-889F-8A6D2632026E}" srcOrd="0" destOrd="0" presId="urn:microsoft.com/office/officeart/2005/8/layout/hProcess4"/>
    <dgm:cxn modelId="{CFB247CE-DD0A-0A48-A9B4-974967109C1D}" srcId="{32821B99-C92F-A840-841D-23AB6FDA3702}" destId="{A696D734-37A2-824C-92BC-4D2C0015BA98}" srcOrd="0" destOrd="0" parTransId="{5529BFB6-F188-DE48-87B1-7F4EEB9A98F6}" sibTransId="{DDABB7AC-1F26-1246-ABAA-76AB707B7B43}"/>
    <dgm:cxn modelId="{901A4ADB-9ADD-4445-AB0F-F97DC4C8863A}" srcId="{1EB4934B-3BCB-884F-B3A6-089FAD951BA9}" destId="{62FD029A-D972-7943-A4AE-C2787FF46D2C}" srcOrd="0" destOrd="0" parTransId="{9F13AF1A-F094-8649-92A3-F9CADEBC5772}" sibTransId="{8B4C9E09-8B38-0B4C-BD0E-B132F26C264F}"/>
    <dgm:cxn modelId="{9040D9DE-D463-FA40-8931-5E64F384DB5F}" type="presOf" srcId="{C5809304-4C55-D747-A9ED-C14293427004}" destId="{D399F7AC-6D3B-724E-BC8C-A3A47BE4BD45}" srcOrd="0" destOrd="0" presId="urn:microsoft.com/office/officeart/2005/8/layout/hProcess4"/>
    <dgm:cxn modelId="{7A92A3EF-C621-914F-99EF-FEBF247BAFF5}" type="presOf" srcId="{091D4DE6-2638-4345-8AEF-BE41CC43571D}" destId="{D46997F3-D542-D94C-8478-DE02FCED3BF3}" srcOrd="1" destOrd="0" presId="urn:microsoft.com/office/officeart/2005/8/layout/hProcess4"/>
    <dgm:cxn modelId="{C943CDF1-3E4D-FD44-A79B-BD7B09ACACC2}" type="presOf" srcId="{952A3FC2-61F0-3D44-A926-9E3E30F8E714}" destId="{28DEADCD-77CB-0247-B0D0-E28962560B96}" srcOrd="0" destOrd="0" presId="urn:microsoft.com/office/officeart/2005/8/layout/hProcess4"/>
    <dgm:cxn modelId="{F6C96DF2-8DB8-EF43-8046-D3771FEE6A06}" type="presOf" srcId="{091D4DE6-2638-4345-8AEF-BE41CC43571D}" destId="{B1C5817D-CFC5-294F-A476-4B5034865ECB}" srcOrd="0" destOrd="0" presId="urn:microsoft.com/office/officeart/2005/8/layout/hProcess4"/>
    <dgm:cxn modelId="{C16C94F4-58DA-EE45-A918-DC0FC2722FEA}" type="presOf" srcId="{F50469B2-34BD-1842-BA05-B498F5F70DFD}" destId="{8DD17C4E-7196-C24B-93A8-6B579DB16B55}" srcOrd="0" destOrd="0" presId="urn:microsoft.com/office/officeart/2005/8/layout/hProcess4"/>
    <dgm:cxn modelId="{5CAFD1F9-B462-D54C-A8A9-2CEBAE4F1B50}" srcId="{1EB4934B-3BCB-884F-B3A6-089FAD951BA9}" destId="{EF243D23-9000-8E4A-AEB6-1F7A0F74FFD1}" srcOrd="4" destOrd="0" parTransId="{009043D0-D3D8-8A4E-93B1-76FEFE8B7938}" sibTransId="{43695136-E84C-D640-8C5A-894198636253}"/>
    <dgm:cxn modelId="{58FA94FC-4DA2-CB41-A9FF-ED5C552720D9}" type="presOf" srcId="{E28AC4D3-DBD2-E742-A168-2ADC338CA789}" destId="{E968BA48-84FC-7A48-A3E7-3438D4DCA5BB}" srcOrd="0" destOrd="0" presId="urn:microsoft.com/office/officeart/2005/8/layout/hProcess4"/>
    <dgm:cxn modelId="{6EB4F8F1-901D-1841-B8DB-26756B3C316F}" type="presParOf" srcId="{698D7360-FA08-E34A-A9B9-626E01B319EC}" destId="{9AEF1DA8-F65F-9B46-B7D1-C7F261961B0D}" srcOrd="0" destOrd="0" presId="urn:microsoft.com/office/officeart/2005/8/layout/hProcess4"/>
    <dgm:cxn modelId="{5E5BE9BD-0307-7F41-89D2-A0D922C39CD9}" type="presParOf" srcId="{698D7360-FA08-E34A-A9B9-626E01B319EC}" destId="{42C4D25D-BC3E-6647-B655-7E7FB19DABAA}" srcOrd="1" destOrd="0" presId="urn:microsoft.com/office/officeart/2005/8/layout/hProcess4"/>
    <dgm:cxn modelId="{08E36B77-0046-5447-8A9C-F2E8CEEF278D}" type="presParOf" srcId="{698D7360-FA08-E34A-A9B9-626E01B319EC}" destId="{B4ABB926-BF33-7D4E-B7B7-2068623DF516}" srcOrd="2" destOrd="0" presId="urn:microsoft.com/office/officeart/2005/8/layout/hProcess4"/>
    <dgm:cxn modelId="{927922DD-C814-9B4A-B3D5-0DD26186BBE5}" type="presParOf" srcId="{B4ABB926-BF33-7D4E-B7B7-2068623DF516}" destId="{9790810D-73C5-5B42-B3E1-9DF2A3B4A795}" srcOrd="0" destOrd="0" presId="urn:microsoft.com/office/officeart/2005/8/layout/hProcess4"/>
    <dgm:cxn modelId="{912CE7CF-57D6-C74B-B27B-A6E34F5771F2}" type="presParOf" srcId="{9790810D-73C5-5B42-B3E1-9DF2A3B4A795}" destId="{F0774059-E2F4-EA4D-AF90-F8B3AB5F6B4A}" srcOrd="0" destOrd="0" presId="urn:microsoft.com/office/officeart/2005/8/layout/hProcess4"/>
    <dgm:cxn modelId="{2AAAC86F-A4C3-A642-A1A9-7025B7AF41C8}" type="presParOf" srcId="{9790810D-73C5-5B42-B3E1-9DF2A3B4A795}" destId="{28DEADCD-77CB-0247-B0D0-E28962560B96}" srcOrd="1" destOrd="0" presId="urn:microsoft.com/office/officeart/2005/8/layout/hProcess4"/>
    <dgm:cxn modelId="{5D2F17E2-6CCD-3445-9370-ACEAF013B2B2}" type="presParOf" srcId="{9790810D-73C5-5B42-B3E1-9DF2A3B4A795}" destId="{9FF6089E-CA8D-3A4F-944E-D9A0DDE45842}" srcOrd="2" destOrd="0" presId="urn:microsoft.com/office/officeart/2005/8/layout/hProcess4"/>
    <dgm:cxn modelId="{AB022B79-AE38-A343-8B18-F42B3EB7B541}" type="presParOf" srcId="{9790810D-73C5-5B42-B3E1-9DF2A3B4A795}" destId="{29399DDC-8E87-A84A-A1D4-12E19F7A133A}" srcOrd="3" destOrd="0" presId="urn:microsoft.com/office/officeart/2005/8/layout/hProcess4"/>
    <dgm:cxn modelId="{1C56017D-824C-064A-921C-12166327D783}" type="presParOf" srcId="{9790810D-73C5-5B42-B3E1-9DF2A3B4A795}" destId="{800553AF-EEBA-754C-9796-24B1655BB9AD}" srcOrd="4" destOrd="0" presId="urn:microsoft.com/office/officeart/2005/8/layout/hProcess4"/>
    <dgm:cxn modelId="{A049999F-6E43-C64C-9565-5BA9C2C90A6F}" type="presParOf" srcId="{B4ABB926-BF33-7D4E-B7B7-2068623DF516}" destId="{3AB62E86-72BE-804F-B423-D10B3F6D3EA1}" srcOrd="1" destOrd="0" presId="urn:microsoft.com/office/officeart/2005/8/layout/hProcess4"/>
    <dgm:cxn modelId="{607C3437-A4BA-D04D-9C47-DDCE7A43F24C}" type="presParOf" srcId="{B4ABB926-BF33-7D4E-B7B7-2068623DF516}" destId="{92AA537E-95BD-9141-B7B4-F2224FD5DAA4}" srcOrd="2" destOrd="0" presId="urn:microsoft.com/office/officeart/2005/8/layout/hProcess4"/>
    <dgm:cxn modelId="{940500BC-9E9E-6848-9F47-51CA65CE5C03}" type="presParOf" srcId="{92AA537E-95BD-9141-B7B4-F2224FD5DAA4}" destId="{D6396A5C-B23C-0C42-AA7B-B10B52C14610}" srcOrd="0" destOrd="0" presId="urn:microsoft.com/office/officeart/2005/8/layout/hProcess4"/>
    <dgm:cxn modelId="{C5C9CCF3-13F6-3D4A-98F0-E5802E25BA17}" type="presParOf" srcId="{92AA537E-95BD-9141-B7B4-F2224FD5DAA4}" destId="{B1C5817D-CFC5-294F-A476-4B5034865ECB}" srcOrd="1" destOrd="0" presId="urn:microsoft.com/office/officeart/2005/8/layout/hProcess4"/>
    <dgm:cxn modelId="{14918C46-3D1D-B144-94EA-934AFD7F6662}" type="presParOf" srcId="{92AA537E-95BD-9141-B7B4-F2224FD5DAA4}" destId="{D46997F3-D542-D94C-8478-DE02FCED3BF3}" srcOrd="2" destOrd="0" presId="urn:microsoft.com/office/officeart/2005/8/layout/hProcess4"/>
    <dgm:cxn modelId="{BB3B2C38-1F2D-0A49-ADCC-7478D90F1EBB}" type="presParOf" srcId="{92AA537E-95BD-9141-B7B4-F2224FD5DAA4}" destId="{86339584-CDAD-2545-AD10-E55D549768B6}" srcOrd="3" destOrd="0" presId="urn:microsoft.com/office/officeart/2005/8/layout/hProcess4"/>
    <dgm:cxn modelId="{A3AE4940-ACB8-AE42-84A7-81A86C4143A0}" type="presParOf" srcId="{92AA537E-95BD-9141-B7B4-F2224FD5DAA4}" destId="{CFA52DE1-BB8A-E04C-A519-44C9E3231359}" srcOrd="4" destOrd="0" presId="urn:microsoft.com/office/officeart/2005/8/layout/hProcess4"/>
    <dgm:cxn modelId="{6735126C-1CAE-F94C-B898-C2AD89CCCE68}" type="presParOf" srcId="{B4ABB926-BF33-7D4E-B7B7-2068623DF516}" destId="{6113598A-93D1-5241-9D04-F3AFDFE110F8}" srcOrd="3" destOrd="0" presId="urn:microsoft.com/office/officeart/2005/8/layout/hProcess4"/>
    <dgm:cxn modelId="{A2BBDD62-CEDD-824F-85C0-4722EA32D4BB}" type="presParOf" srcId="{B4ABB926-BF33-7D4E-B7B7-2068623DF516}" destId="{E12D9AFF-1DF2-564A-B1E3-D67ECAB89E02}" srcOrd="4" destOrd="0" presId="urn:microsoft.com/office/officeart/2005/8/layout/hProcess4"/>
    <dgm:cxn modelId="{6348A516-F6CC-0842-8B83-A747A9ADC49D}" type="presParOf" srcId="{E12D9AFF-1DF2-564A-B1E3-D67ECAB89E02}" destId="{480E7DE0-EE71-7A44-B766-DAFFBD2BC564}" srcOrd="0" destOrd="0" presId="urn:microsoft.com/office/officeart/2005/8/layout/hProcess4"/>
    <dgm:cxn modelId="{18FE0A64-B6EE-A641-BDCB-1CC4E2239F9C}" type="presParOf" srcId="{E12D9AFF-1DF2-564A-B1E3-D67ECAB89E02}" destId="{261C35D7-B798-044A-8DA7-33BB0B9B7292}" srcOrd="1" destOrd="0" presId="urn:microsoft.com/office/officeart/2005/8/layout/hProcess4"/>
    <dgm:cxn modelId="{106584D7-1C7B-7A43-AD64-59D511991A38}" type="presParOf" srcId="{E12D9AFF-1DF2-564A-B1E3-D67ECAB89E02}" destId="{1F6968F0-D84D-0F4C-A1A1-AB016AF79389}" srcOrd="2" destOrd="0" presId="urn:microsoft.com/office/officeart/2005/8/layout/hProcess4"/>
    <dgm:cxn modelId="{AA7001D3-F0D5-5D42-BC0E-F9CFBA5B96CB}" type="presParOf" srcId="{E12D9AFF-1DF2-564A-B1E3-D67ECAB89E02}" destId="{0E115A9D-D4EC-3244-ACF2-287323CC800D}" srcOrd="3" destOrd="0" presId="urn:microsoft.com/office/officeart/2005/8/layout/hProcess4"/>
    <dgm:cxn modelId="{A982E70A-97E9-CB41-B1E2-DF2C158ABF70}" type="presParOf" srcId="{E12D9AFF-1DF2-564A-B1E3-D67ECAB89E02}" destId="{0918DA87-C745-6E4A-95E7-0110E634DA69}" srcOrd="4" destOrd="0" presId="urn:microsoft.com/office/officeart/2005/8/layout/hProcess4"/>
    <dgm:cxn modelId="{413E6314-B53C-9147-A922-6319ADA8B97A}" type="presParOf" srcId="{B4ABB926-BF33-7D4E-B7B7-2068623DF516}" destId="{E968BA48-84FC-7A48-A3E7-3438D4DCA5BB}" srcOrd="5" destOrd="0" presId="urn:microsoft.com/office/officeart/2005/8/layout/hProcess4"/>
    <dgm:cxn modelId="{5F7D1B65-4FB0-B845-8A5A-050FDD0D08C1}" type="presParOf" srcId="{B4ABB926-BF33-7D4E-B7B7-2068623DF516}" destId="{A4F5964B-48B0-CF4B-ACA2-47EA7C31BCDB}" srcOrd="6" destOrd="0" presId="urn:microsoft.com/office/officeart/2005/8/layout/hProcess4"/>
    <dgm:cxn modelId="{776978F0-EDA7-7D4B-AEBF-4A44CA37CB7C}" type="presParOf" srcId="{A4F5964B-48B0-CF4B-ACA2-47EA7C31BCDB}" destId="{5E4A92FD-C263-B845-A3A9-998DF2A384C0}" srcOrd="0" destOrd="0" presId="urn:microsoft.com/office/officeart/2005/8/layout/hProcess4"/>
    <dgm:cxn modelId="{A958D425-CF79-3E4E-9AA3-B354FBFFEE29}" type="presParOf" srcId="{A4F5964B-48B0-CF4B-ACA2-47EA7C31BCDB}" destId="{5C04EA05-CA37-1D4F-889F-8A6D2632026E}" srcOrd="1" destOrd="0" presId="urn:microsoft.com/office/officeart/2005/8/layout/hProcess4"/>
    <dgm:cxn modelId="{DA738AE8-00C9-6640-BFF0-360DA85FC586}" type="presParOf" srcId="{A4F5964B-48B0-CF4B-ACA2-47EA7C31BCDB}" destId="{54162762-3C3C-AE4E-BF49-8A214A7A64C4}" srcOrd="2" destOrd="0" presId="urn:microsoft.com/office/officeart/2005/8/layout/hProcess4"/>
    <dgm:cxn modelId="{002524C2-80D5-3042-B8EE-9F8FDF166878}" type="presParOf" srcId="{A4F5964B-48B0-CF4B-ACA2-47EA7C31BCDB}" destId="{BE54856D-6073-D64D-A707-D0537194B9A5}" srcOrd="3" destOrd="0" presId="urn:microsoft.com/office/officeart/2005/8/layout/hProcess4"/>
    <dgm:cxn modelId="{CE78A9DA-43E0-6944-8570-1D63513EEFC4}" type="presParOf" srcId="{A4F5964B-48B0-CF4B-ACA2-47EA7C31BCDB}" destId="{18146080-AEB0-0E47-BE4E-C181E545A7CC}" srcOrd="4" destOrd="0" presId="urn:microsoft.com/office/officeart/2005/8/layout/hProcess4"/>
    <dgm:cxn modelId="{C2ED8F6E-EB21-B24E-A5BC-40CDB8BA3E37}" type="presParOf" srcId="{B4ABB926-BF33-7D4E-B7B7-2068623DF516}" destId="{8DD17C4E-7196-C24B-93A8-6B579DB16B55}" srcOrd="7" destOrd="0" presId="urn:microsoft.com/office/officeart/2005/8/layout/hProcess4"/>
    <dgm:cxn modelId="{0A6AADA4-791E-D545-90B1-E93D6A6DBB42}" type="presParOf" srcId="{B4ABB926-BF33-7D4E-B7B7-2068623DF516}" destId="{5E9431E5-581D-2B42-8569-972969BDA6CC}" srcOrd="8" destOrd="0" presId="urn:microsoft.com/office/officeart/2005/8/layout/hProcess4"/>
    <dgm:cxn modelId="{F1F28A0B-0477-A24A-AA3E-9AC380105D67}" type="presParOf" srcId="{5E9431E5-581D-2B42-8569-972969BDA6CC}" destId="{A8E9AD75-E13F-054E-BA2E-476F99AF46CB}" srcOrd="0" destOrd="0" presId="urn:microsoft.com/office/officeart/2005/8/layout/hProcess4"/>
    <dgm:cxn modelId="{7D7BB2D4-07DD-2349-BFE5-6F46874E4E55}" type="presParOf" srcId="{5E9431E5-581D-2B42-8569-972969BDA6CC}" destId="{D399F7AC-6D3B-724E-BC8C-A3A47BE4BD45}" srcOrd="1" destOrd="0" presId="urn:microsoft.com/office/officeart/2005/8/layout/hProcess4"/>
    <dgm:cxn modelId="{5F8E2B0B-1D62-284E-AD06-85D58CAFFB6F}" type="presParOf" srcId="{5E9431E5-581D-2B42-8569-972969BDA6CC}" destId="{0159AD12-8F40-5645-AC96-F9711DFC6F89}" srcOrd="2" destOrd="0" presId="urn:microsoft.com/office/officeart/2005/8/layout/hProcess4"/>
    <dgm:cxn modelId="{DFDB5221-AF8D-C543-8D45-12B5597DCD94}" type="presParOf" srcId="{5E9431E5-581D-2B42-8569-972969BDA6CC}" destId="{F738A19E-7D21-704D-B39E-50D5AE06FD79}" srcOrd="3" destOrd="0" presId="urn:microsoft.com/office/officeart/2005/8/layout/hProcess4"/>
    <dgm:cxn modelId="{0CC893BA-8AA8-D54B-A5F7-DC273AB6179A}" type="presParOf" srcId="{5E9431E5-581D-2B42-8569-972969BDA6CC}" destId="{5960930B-AD1E-BC4F-A9AD-0142D560E164}"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7E9E305-0852-F44C-AB79-98CA4652A724}" type="doc">
      <dgm:prSet loTypeId="urn:microsoft.com/office/officeart/2005/8/layout/process3" loCatId="process" qsTypeId="urn:microsoft.com/office/officeart/2005/8/quickstyle/simple4" qsCatId="simple" csTypeId="urn:microsoft.com/office/officeart/2005/8/colors/accent1_2" csCatId="accent1" phldr="1"/>
      <dgm:spPr/>
      <dgm:t>
        <a:bodyPr/>
        <a:lstStyle/>
        <a:p>
          <a:endParaRPr lang="en-US"/>
        </a:p>
      </dgm:t>
    </dgm:pt>
    <dgm:pt modelId="{87426982-4C62-FA47-9D4F-F04163602985}">
      <dgm:prSet phldrT="[Text]" custT="1"/>
      <dgm:spPr>
        <a:solidFill>
          <a:schemeClr val="accent4">
            <a:lumMod val="75000"/>
          </a:schemeClr>
        </a:solidFill>
      </dgm:spPr>
      <dgm:t>
        <a:bodyPr/>
        <a:lstStyle/>
        <a:p>
          <a:r>
            <a:rPr lang="en-US" sz="1600" b="1" i="0" dirty="0"/>
            <a:t>Total break</a:t>
          </a:r>
        </a:p>
      </dgm:t>
    </dgm:pt>
    <dgm:pt modelId="{12C300FB-4CC3-D245-85FB-89013BB52532}" type="parTrans" cxnId="{EBC388BB-F442-264F-A213-34DE77452B26}">
      <dgm:prSet/>
      <dgm:spPr/>
      <dgm:t>
        <a:bodyPr/>
        <a:lstStyle/>
        <a:p>
          <a:endParaRPr lang="en-US"/>
        </a:p>
      </dgm:t>
    </dgm:pt>
    <dgm:pt modelId="{F4107901-7FB5-214B-A240-60CF0754073E}" type="sibTrans" cxnId="{EBC388BB-F442-264F-A213-34DE77452B26}">
      <dgm:prSet/>
      <dgm:spPr>
        <a:ln>
          <a:solidFill>
            <a:schemeClr val="accent1">
              <a:lumMod val="75000"/>
            </a:schemeClr>
          </a:solidFill>
        </a:ln>
      </dgm:spPr>
      <dgm:t>
        <a:bodyPr/>
        <a:lstStyle/>
        <a:p>
          <a:endParaRPr lang="en-US" dirty="0"/>
        </a:p>
      </dgm:t>
    </dgm:pt>
    <dgm:pt modelId="{4B40B00E-9E57-B548-A6BF-9D701444F990}">
      <dgm:prSet custT="1"/>
      <dgm:spPr/>
      <dgm:t>
        <a:bodyPr/>
        <a:lstStyle/>
        <a:p>
          <a:r>
            <a:rPr lang="en-US" sz="1600" b="1" i="0" dirty="0"/>
            <a:t>C determines A’s private key</a:t>
          </a:r>
        </a:p>
      </dgm:t>
    </dgm:pt>
    <dgm:pt modelId="{2D939306-DFEC-C44A-A5E5-EDC10A375910}" type="parTrans" cxnId="{576046B5-C546-5843-AC8F-94D26CC0A2A0}">
      <dgm:prSet/>
      <dgm:spPr/>
      <dgm:t>
        <a:bodyPr/>
        <a:lstStyle/>
        <a:p>
          <a:endParaRPr lang="en-US"/>
        </a:p>
      </dgm:t>
    </dgm:pt>
    <dgm:pt modelId="{FB171677-E161-6E4E-8A05-30015C198AC9}" type="sibTrans" cxnId="{576046B5-C546-5843-AC8F-94D26CC0A2A0}">
      <dgm:prSet/>
      <dgm:spPr/>
      <dgm:t>
        <a:bodyPr/>
        <a:lstStyle/>
        <a:p>
          <a:endParaRPr lang="en-US"/>
        </a:p>
      </dgm:t>
    </dgm:pt>
    <dgm:pt modelId="{89C47497-F63A-6D48-80B2-28172461E396}">
      <dgm:prSet custT="1"/>
      <dgm:spPr>
        <a:solidFill>
          <a:schemeClr val="accent4">
            <a:lumMod val="75000"/>
          </a:schemeClr>
        </a:solidFill>
        <a:ln>
          <a:noFill/>
        </a:ln>
      </dgm:spPr>
      <dgm:t>
        <a:bodyPr/>
        <a:lstStyle/>
        <a:p>
          <a:r>
            <a:rPr lang="en-US" sz="1600" b="1" i="0" dirty="0"/>
            <a:t>Universal forgery</a:t>
          </a:r>
        </a:p>
      </dgm:t>
    </dgm:pt>
    <dgm:pt modelId="{292280B2-B516-A848-B3E4-116EF1902A8B}" type="parTrans" cxnId="{FD662654-A894-5845-A86A-DBD2AC40D127}">
      <dgm:prSet/>
      <dgm:spPr/>
      <dgm:t>
        <a:bodyPr/>
        <a:lstStyle/>
        <a:p>
          <a:endParaRPr lang="en-US"/>
        </a:p>
      </dgm:t>
    </dgm:pt>
    <dgm:pt modelId="{7122FC5A-28A3-7748-B273-A3699B1915E1}" type="sibTrans" cxnId="{FD662654-A894-5845-A86A-DBD2AC40D127}">
      <dgm:prSet/>
      <dgm:spPr>
        <a:ln>
          <a:solidFill>
            <a:schemeClr val="tx2">
              <a:lumMod val="75000"/>
            </a:schemeClr>
          </a:solidFill>
        </a:ln>
      </dgm:spPr>
      <dgm:t>
        <a:bodyPr/>
        <a:lstStyle/>
        <a:p>
          <a:endParaRPr lang="en-US" dirty="0"/>
        </a:p>
      </dgm:t>
    </dgm:pt>
    <dgm:pt modelId="{0415C92A-EA42-FF4C-B062-93CC10D41834}">
      <dgm:prSet custT="1"/>
      <dgm:spPr/>
      <dgm:t>
        <a:bodyPr/>
        <a:lstStyle/>
        <a:p>
          <a:r>
            <a:rPr lang="en-US" sz="1600" b="1" i="0" dirty="0"/>
            <a:t>C finds an efficient signing algorithm that provides an equivalent way of constructing signatures on arbitrary messages</a:t>
          </a:r>
        </a:p>
      </dgm:t>
    </dgm:pt>
    <dgm:pt modelId="{BFD929B9-88F0-1E40-ABCA-20D5A327D626}" type="parTrans" cxnId="{3655DE3C-F43E-E74A-8D1E-CE297AFDEE7E}">
      <dgm:prSet/>
      <dgm:spPr/>
      <dgm:t>
        <a:bodyPr/>
        <a:lstStyle/>
        <a:p>
          <a:endParaRPr lang="en-US"/>
        </a:p>
      </dgm:t>
    </dgm:pt>
    <dgm:pt modelId="{FEFC453E-59AC-F642-A930-776991F598CD}" type="sibTrans" cxnId="{3655DE3C-F43E-E74A-8D1E-CE297AFDEE7E}">
      <dgm:prSet/>
      <dgm:spPr/>
      <dgm:t>
        <a:bodyPr/>
        <a:lstStyle/>
        <a:p>
          <a:endParaRPr lang="en-US"/>
        </a:p>
      </dgm:t>
    </dgm:pt>
    <dgm:pt modelId="{C71394A2-4A4B-F542-8B1D-C349B3D43456}">
      <dgm:prSet custT="1"/>
      <dgm:spPr>
        <a:solidFill>
          <a:schemeClr val="accent4">
            <a:lumMod val="75000"/>
          </a:schemeClr>
        </a:solidFill>
      </dgm:spPr>
      <dgm:t>
        <a:bodyPr/>
        <a:lstStyle/>
        <a:p>
          <a:r>
            <a:rPr lang="en-US" sz="1600" b="1" i="0" dirty="0"/>
            <a:t>Selective forgery</a:t>
          </a:r>
        </a:p>
      </dgm:t>
    </dgm:pt>
    <dgm:pt modelId="{DC811E5E-6F19-5C4D-92D5-BFEBAD7C09A8}" type="parTrans" cxnId="{2C9A356E-DBC9-DF4A-8F1A-5A8E1F220662}">
      <dgm:prSet/>
      <dgm:spPr/>
      <dgm:t>
        <a:bodyPr/>
        <a:lstStyle/>
        <a:p>
          <a:endParaRPr lang="en-US"/>
        </a:p>
      </dgm:t>
    </dgm:pt>
    <dgm:pt modelId="{C31DCADE-BF65-C342-8D5B-05475E493536}" type="sibTrans" cxnId="{2C9A356E-DBC9-DF4A-8F1A-5A8E1F220662}">
      <dgm:prSet/>
      <dgm:spPr>
        <a:ln>
          <a:solidFill>
            <a:schemeClr val="tx2">
              <a:lumMod val="75000"/>
            </a:schemeClr>
          </a:solidFill>
        </a:ln>
      </dgm:spPr>
      <dgm:t>
        <a:bodyPr/>
        <a:lstStyle/>
        <a:p>
          <a:endParaRPr lang="en-US" dirty="0"/>
        </a:p>
      </dgm:t>
    </dgm:pt>
    <dgm:pt modelId="{F377A6DC-C4A0-C243-BE38-ABA973FDD5DE}">
      <dgm:prSet custT="1"/>
      <dgm:spPr/>
      <dgm:t>
        <a:bodyPr/>
        <a:lstStyle/>
        <a:p>
          <a:r>
            <a:rPr lang="en-US" sz="1600" b="1" i="0" dirty="0"/>
            <a:t>C forges a signature for a particular message chosen by C</a:t>
          </a:r>
        </a:p>
      </dgm:t>
    </dgm:pt>
    <dgm:pt modelId="{24FDCF89-9684-4348-A674-CE10DAE09AC5}" type="parTrans" cxnId="{4A46A2CD-27C6-8B43-A2DC-08A7545FA416}">
      <dgm:prSet/>
      <dgm:spPr/>
      <dgm:t>
        <a:bodyPr/>
        <a:lstStyle/>
        <a:p>
          <a:endParaRPr lang="en-US"/>
        </a:p>
      </dgm:t>
    </dgm:pt>
    <dgm:pt modelId="{4A08968B-BB9A-DC40-8769-50D6036D6916}" type="sibTrans" cxnId="{4A46A2CD-27C6-8B43-A2DC-08A7545FA416}">
      <dgm:prSet/>
      <dgm:spPr/>
      <dgm:t>
        <a:bodyPr/>
        <a:lstStyle/>
        <a:p>
          <a:endParaRPr lang="en-US"/>
        </a:p>
      </dgm:t>
    </dgm:pt>
    <dgm:pt modelId="{7244B7EC-048F-3F43-BADB-E4BF5DEFEB95}">
      <dgm:prSet custT="1"/>
      <dgm:spPr>
        <a:solidFill>
          <a:schemeClr val="accent4">
            <a:lumMod val="75000"/>
          </a:schemeClr>
        </a:solidFill>
      </dgm:spPr>
      <dgm:t>
        <a:bodyPr/>
        <a:lstStyle/>
        <a:p>
          <a:r>
            <a:rPr lang="en-US" sz="1600" b="1" i="0" dirty="0"/>
            <a:t>Existential forgery</a:t>
          </a:r>
        </a:p>
      </dgm:t>
    </dgm:pt>
    <dgm:pt modelId="{6C957609-A7CF-154F-81FB-25743515F4B5}" type="parTrans" cxnId="{54DB10C6-D12D-654B-81A2-8ED45350DE66}">
      <dgm:prSet/>
      <dgm:spPr/>
      <dgm:t>
        <a:bodyPr/>
        <a:lstStyle/>
        <a:p>
          <a:endParaRPr lang="en-US"/>
        </a:p>
      </dgm:t>
    </dgm:pt>
    <dgm:pt modelId="{B67BC9AF-DF89-414C-8C1F-F8907F325910}" type="sibTrans" cxnId="{54DB10C6-D12D-654B-81A2-8ED45350DE66}">
      <dgm:prSet/>
      <dgm:spPr/>
      <dgm:t>
        <a:bodyPr/>
        <a:lstStyle/>
        <a:p>
          <a:endParaRPr lang="en-US"/>
        </a:p>
      </dgm:t>
    </dgm:pt>
    <dgm:pt modelId="{564C0619-6F0E-9147-A52B-2B62F3ADA0AC}">
      <dgm:prSet custT="1"/>
      <dgm:spPr/>
      <dgm:t>
        <a:bodyPr/>
        <a:lstStyle/>
        <a:p>
          <a:r>
            <a:rPr lang="en-US" sz="1600" b="1" i="0" dirty="0"/>
            <a:t>C forges a signature for at least one message; C has no control over the message</a:t>
          </a:r>
        </a:p>
      </dgm:t>
    </dgm:pt>
    <dgm:pt modelId="{ED2D9B7C-CB2F-7A47-9B9C-12E2672F1C5E}" type="parTrans" cxnId="{D570EBBB-4F1E-CA43-A223-115B080C95AF}">
      <dgm:prSet/>
      <dgm:spPr/>
      <dgm:t>
        <a:bodyPr/>
        <a:lstStyle/>
        <a:p>
          <a:endParaRPr lang="en-US"/>
        </a:p>
      </dgm:t>
    </dgm:pt>
    <dgm:pt modelId="{BA08021C-2BA5-F843-A96D-EB72A2EBB253}" type="sibTrans" cxnId="{D570EBBB-4F1E-CA43-A223-115B080C95AF}">
      <dgm:prSet/>
      <dgm:spPr/>
      <dgm:t>
        <a:bodyPr/>
        <a:lstStyle/>
        <a:p>
          <a:endParaRPr lang="en-US"/>
        </a:p>
      </dgm:t>
    </dgm:pt>
    <dgm:pt modelId="{E384768B-DD21-624A-BE2C-5294E54DAFBB}" type="pres">
      <dgm:prSet presAssocID="{57E9E305-0852-F44C-AB79-98CA4652A724}" presName="linearFlow" presStyleCnt="0">
        <dgm:presLayoutVars>
          <dgm:dir/>
          <dgm:animLvl val="lvl"/>
          <dgm:resizeHandles val="exact"/>
        </dgm:presLayoutVars>
      </dgm:prSet>
      <dgm:spPr/>
    </dgm:pt>
    <dgm:pt modelId="{99C471F4-7460-684C-B214-D5DC51C53E31}" type="pres">
      <dgm:prSet presAssocID="{87426982-4C62-FA47-9D4F-F04163602985}" presName="composite" presStyleCnt="0"/>
      <dgm:spPr/>
    </dgm:pt>
    <dgm:pt modelId="{BFFCAE52-0663-8F4A-A36F-AB2F9F363B9C}" type="pres">
      <dgm:prSet presAssocID="{87426982-4C62-FA47-9D4F-F04163602985}" presName="parTx" presStyleLbl="node1" presStyleIdx="0" presStyleCnt="4">
        <dgm:presLayoutVars>
          <dgm:chMax val="0"/>
          <dgm:chPref val="0"/>
          <dgm:bulletEnabled val="1"/>
        </dgm:presLayoutVars>
      </dgm:prSet>
      <dgm:spPr/>
    </dgm:pt>
    <dgm:pt modelId="{101A44DF-AD77-1541-8A87-0836BFDEF031}" type="pres">
      <dgm:prSet presAssocID="{87426982-4C62-FA47-9D4F-F04163602985}" presName="parSh" presStyleLbl="node1" presStyleIdx="0" presStyleCnt="4"/>
      <dgm:spPr/>
    </dgm:pt>
    <dgm:pt modelId="{0E4CDE2A-69D9-2845-92AE-4B2CCE826D72}" type="pres">
      <dgm:prSet presAssocID="{87426982-4C62-FA47-9D4F-F04163602985}" presName="desTx" presStyleLbl="fgAcc1" presStyleIdx="0" presStyleCnt="4" custScaleX="118735">
        <dgm:presLayoutVars>
          <dgm:bulletEnabled val="1"/>
        </dgm:presLayoutVars>
      </dgm:prSet>
      <dgm:spPr/>
    </dgm:pt>
    <dgm:pt modelId="{2B4133B3-65E5-CD47-9FFB-4744807E0169}" type="pres">
      <dgm:prSet presAssocID="{F4107901-7FB5-214B-A240-60CF0754073E}" presName="sibTrans" presStyleLbl="sibTrans2D1" presStyleIdx="0" presStyleCnt="3" custLinFactY="200000" custLinFactNeighborX="40391" custLinFactNeighborY="248919"/>
      <dgm:spPr/>
    </dgm:pt>
    <dgm:pt modelId="{739EB429-1EFC-F646-9F3F-96D5AE61821C}" type="pres">
      <dgm:prSet presAssocID="{F4107901-7FB5-214B-A240-60CF0754073E}" presName="connTx" presStyleLbl="sibTrans2D1" presStyleIdx="0" presStyleCnt="3"/>
      <dgm:spPr/>
    </dgm:pt>
    <dgm:pt modelId="{5E6455DF-785D-D546-A8DE-0E52EBFF0246}" type="pres">
      <dgm:prSet presAssocID="{89C47497-F63A-6D48-80B2-28172461E396}" presName="composite" presStyleCnt="0"/>
      <dgm:spPr/>
    </dgm:pt>
    <dgm:pt modelId="{8F13E31C-38DC-C14F-9BC4-B5B6D13DDCDE}" type="pres">
      <dgm:prSet presAssocID="{89C47497-F63A-6D48-80B2-28172461E396}" presName="parTx" presStyleLbl="node1" presStyleIdx="0" presStyleCnt="4">
        <dgm:presLayoutVars>
          <dgm:chMax val="0"/>
          <dgm:chPref val="0"/>
          <dgm:bulletEnabled val="1"/>
        </dgm:presLayoutVars>
      </dgm:prSet>
      <dgm:spPr/>
    </dgm:pt>
    <dgm:pt modelId="{6BCE3938-8922-C143-8CE8-22BDF36BD300}" type="pres">
      <dgm:prSet presAssocID="{89C47497-F63A-6D48-80B2-28172461E396}" presName="parSh" presStyleLbl="node1" presStyleIdx="1" presStyleCnt="4" custLinFactNeighborX="2926" custLinFactNeighborY="-26137"/>
      <dgm:spPr/>
    </dgm:pt>
    <dgm:pt modelId="{A9604252-7623-6E45-B121-4F7EA3924F41}" type="pres">
      <dgm:prSet presAssocID="{89C47497-F63A-6D48-80B2-28172461E396}" presName="desTx" presStyleLbl="fgAcc1" presStyleIdx="1" presStyleCnt="4" custScaleX="130845" custScaleY="108697">
        <dgm:presLayoutVars>
          <dgm:bulletEnabled val="1"/>
        </dgm:presLayoutVars>
      </dgm:prSet>
      <dgm:spPr/>
    </dgm:pt>
    <dgm:pt modelId="{19EE82D6-0B7D-6D4B-BA04-DCDF8FC17126}" type="pres">
      <dgm:prSet presAssocID="{7122FC5A-28A3-7748-B273-A3699B1915E1}" presName="sibTrans" presStyleLbl="sibTrans2D1" presStyleIdx="1" presStyleCnt="3" custScaleX="99640" custScaleY="120667" custLinFactY="200000" custLinFactNeighborX="40835" custLinFactNeighborY="240929"/>
      <dgm:spPr/>
    </dgm:pt>
    <dgm:pt modelId="{7B7F93CB-61CA-FC42-9BAB-FC8512DB2264}" type="pres">
      <dgm:prSet presAssocID="{7122FC5A-28A3-7748-B273-A3699B1915E1}" presName="connTx" presStyleLbl="sibTrans2D1" presStyleIdx="1" presStyleCnt="3"/>
      <dgm:spPr/>
    </dgm:pt>
    <dgm:pt modelId="{47A78F8C-6C1C-4646-82FA-C5C91CF0335E}" type="pres">
      <dgm:prSet presAssocID="{C71394A2-4A4B-F542-8B1D-C349B3D43456}" presName="composite" presStyleCnt="0"/>
      <dgm:spPr/>
    </dgm:pt>
    <dgm:pt modelId="{365AE527-F96E-CD43-A989-4D7507C5A0E7}" type="pres">
      <dgm:prSet presAssocID="{C71394A2-4A4B-F542-8B1D-C349B3D43456}" presName="parTx" presStyleLbl="node1" presStyleIdx="1" presStyleCnt="4">
        <dgm:presLayoutVars>
          <dgm:chMax val="0"/>
          <dgm:chPref val="0"/>
          <dgm:bulletEnabled val="1"/>
        </dgm:presLayoutVars>
      </dgm:prSet>
      <dgm:spPr/>
    </dgm:pt>
    <dgm:pt modelId="{56717EE1-4E03-A042-8D89-87EB14766B38}" type="pres">
      <dgm:prSet presAssocID="{C71394A2-4A4B-F542-8B1D-C349B3D43456}" presName="parSh" presStyleLbl="node1" presStyleIdx="2" presStyleCnt="4" custLinFactNeighborX="-213" custLinFactNeighborY="-13903"/>
      <dgm:spPr/>
    </dgm:pt>
    <dgm:pt modelId="{F514192E-16F6-9549-971E-F56A18C8964B}" type="pres">
      <dgm:prSet presAssocID="{C71394A2-4A4B-F542-8B1D-C349B3D43456}" presName="desTx" presStyleLbl="fgAcc1" presStyleIdx="2" presStyleCnt="4" custScaleX="128689">
        <dgm:presLayoutVars>
          <dgm:bulletEnabled val="1"/>
        </dgm:presLayoutVars>
      </dgm:prSet>
      <dgm:spPr/>
    </dgm:pt>
    <dgm:pt modelId="{610019C1-FC9D-6E4D-9F21-C45689A05A64}" type="pres">
      <dgm:prSet presAssocID="{C31DCADE-BF65-C342-8D5B-05475E493536}" presName="sibTrans" presStyleLbl="sibTrans2D1" presStyleIdx="2" presStyleCnt="3" custLinFactY="200000" custLinFactNeighborX="52478" custLinFactNeighborY="233478"/>
      <dgm:spPr/>
    </dgm:pt>
    <dgm:pt modelId="{09005388-F3D5-E943-BDAF-7F9DA16B8176}" type="pres">
      <dgm:prSet presAssocID="{C31DCADE-BF65-C342-8D5B-05475E493536}" presName="connTx" presStyleLbl="sibTrans2D1" presStyleIdx="2" presStyleCnt="3"/>
      <dgm:spPr/>
    </dgm:pt>
    <dgm:pt modelId="{0B0EE660-44D8-9A4D-B958-79ACC929D337}" type="pres">
      <dgm:prSet presAssocID="{7244B7EC-048F-3F43-BADB-E4BF5DEFEB95}" presName="composite" presStyleCnt="0"/>
      <dgm:spPr/>
    </dgm:pt>
    <dgm:pt modelId="{57F06FFC-026E-B140-80B7-A539397B9ACA}" type="pres">
      <dgm:prSet presAssocID="{7244B7EC-048F-3F43-BADB-E4BF5DEFEB95}" presName="parTx" presStyleLbl="node1" presStyleIdx="2" presStyleCnt="4">
        <dgm:presLayoutVars>
          <dgm:chMax val="0"/>
          <dgm:chPref val="0"/>
          <dgm:bulletEnabled val="1"/>
        </dgm:presLayoutVars>
      </dgm:prSet>
      <dgm:spPr/>
    </dgm:pt>
    <dgm:pt modelId="{5AD2B861-3BAE-3042-934B-501D64CAC41A}" type="pres">
      <dgm:prSet presAssocID="{7244B7EC-048F-3F43-BADB-E4BF5DEFEB95}" presName="parSh" presStyleLbl="node1" presStyleIdx="3" presStyleCnt="4" custLinFactNeighborX="-1809" custLinFactNeighborY="-13903"/>
      <dgm:spPr/>
    </dgm:pt>
    <dgm:pt modelId="{40FE2F61-339C-1F4C-9E02-6D4B443A20E5}" type="pres">
      <dgm:prSet presAssocID="{7244B7EC-048F-3F43-BADB-E4BF5DEFEB95}" presName="desTx" presStyleLbl="fgAcc1" presStyleIdx="3" presStyleCnt="4" custScaleX="132024">
        <dgm:presLayoutVars>
          <dgm:bulletEnabled val="1"/>
        </dgm:presLayoutVars>
      </dgm:prSet>
      <dgm:spPr/>
    </dgm:pt>
  </dgm:ptLst>
  <dgm:cxnLst>
    <dgm:cxn modelId="{A981CF05-4BA8-A54C-8566-4E95EAB8ABFE}" type="presOf" srcId="{7122FC5A-28A3-7748-B273-A3699B1915E1}" destId="{7B7F93CB-61CA-FC42-9BAB-FC8512DB2264}" srcOrd="1" destOrd="0" presId="urn:microsoft.com/office/officeart/2005/8/layout/process3"/>
    <dgm:cxn modelId="{C6484007-E7AD-F54B-96E3-8D72082C2F91}" type="presOf" srcId="{4B40B00E-9E57-B548-A6BF-9D701444F990}" destId="{0E4CDE2A-69D9-2845-92AE-4B2CCE826D72}" srcOrd="0" destOrd="0" presId="urn:microsoft.com/office/officeart/2005/8/layout/process3"/>
    <dgm:cxn modelId="{C858020D-967C-1647-9C11-8FD7810E46FE}" type="presOf" srcId="{87426982-4C62-FA47-9D4F-F04163602985}" destId="{101A44DF-AD77-1541-8A87-0836BFDEF031}" srcOrd="1" destOrd="0" presId="urn:microsoft.com/office/officeart/2005/8/layout/process3"/>
    <dgm:cxn modelId="{2E4D8918-4D21-FA45-9872-816190575054}" type="presOf" srcId="{C71394A2-4A4B-F542-8B1D-C349B3D43456}" destId="{365AE527-F96E-CD43-A989-4D7507C5A0E7}" srcOrd="0" destOrd="0" presId="urn:microsoft.com/office/officeart/2005/8/layout/process3"/>
    <dgm:cxn modelId="{70F7A820-9774-BD46-A202-AAB22654A056}" type="presOf" srcId="{F4107901-7FB5-214B-A240-60CF0754073E}" destId="{2B4133B3-65E5-CD47-9FFB-4744807E0169}" srcOrd="0" destOrd="0" presId="urn:microsoft.com/office/officeart/2005/8/layout/process3"/>
    <dgm:cxn modelId="{2038CF20-3014-8848-8F03-A3BE7A5B0AAA}" type="presOf" srcId="{F4107901-7FB5-214B-A240-60CF0754073E}" destId="{739EB429-1EFC-F646-9F3F-96D5AE61821C}" srcOrd="1" destOrd="0" presId="urn:microsoft.com/office/officeart/2005/8/layout/process3"/>
    <dgm:cxn modelId="{3655DE3C-F43E-E74A-8D1E-CE297AFDEE7E}" srcId="{89C47497-F63A-6D48-80B2-28172461E396}" destId="{0415C92A-EA42-FF4C-B062-93CC10D41834}" srcOrd="0" destOrd="0" parTransId="{BFD929B9-88F0-1E40-ABCA-20D5A327D626}" sibTransId="{FEFC453E-59AC-F642-A930-776991F598CD}"/>
    <dgm:cxn modelId="{347A3B44-B1EE-574A-9BB5-0C3F3C4143E7}" type="presOf" srcId="{89C47497-F63A-6D48-80B2-28172461E396}" destId="{8F13E31C-38DC-C14F-9BC4-B5B6D13DDCDE}" srcOrd="0" destOrd="0" presId="urn:microsoft.com/office/officeart/2005/8/layout/process3"/>
    <dgm:cxn modelId="{1A947A66-8B75-CA44-B8FB-BB48A62BE3E0}" type="presOf" srcId="{7244B7EC-048F-3F43-BADB-E4BF5DEFEB95}" destId="{5AD2B861-3BAE-3042-934B-501D64CAC41A}" srcOrd="1" destOrd="0" presId="urn:microsoft.com/office/officeart/2005/8/layout/process3"/>
    <dgm:cxn modelId="{A1124048-C270-DC46-94E5-F14520DC31E7}" type="presOf" srcId="{0415C92A-EA42-FF4C-B062-93CC10D41834}" destId="{A9604252-7623-6E45-B121-4F7EA3924F41}" srcOrd="0" destOrd="0" presId="urn:microsoft.com/office/officeart/2005/8/layout/process3"/>
    <dgm:cxn modelId="{41FA5E6D-E9C1-D44D-9732-D7A601D6B8BB}" type="presOf" srcId="{87426982-4C62-FA47-9D4F-F04163602985}" destId="{BFFCAE52-0663-8F4A-A36F-AB2F9F363B9C}" srcOrd="0" destOrd="0" presId="urn:microsoft.com/office/officeart/2005/8/layout/process3"/>
    <dgm:cxn modelId="{2C9A356E-DBC9-DF4A-8F1A-5A8E1F220662}" srcId="{57E9E305-0852-F44C-AB79-98CA4652A724}" destId="{C71394A2-4A4B-F542-8B1D-C349B3D43456}" srcOrd="2" destOrd="0" parTransId="{DC811E5E-6F19-5C4D-92D5-BFEBAD7C09A8}" sibTransId="{C31DCADE-BF65-C342-8D5B-05475E493536}"/>
    <dgm:cxn modelId="{DACB1451-105C-AF41-AF5F-D320CBC4A758}" type="presOf" srcId="{C71394A2-4A4B-F542-8B1D-C349B3D43456}" destId="{56717EE1-4E03-A042-8D89-87EB14766B38}" srcOrd="1" destOrd="0" presId="urn:microsoft.com/office/officeart/2005/8/layout/process3"/>
    <dgm:cxn modelId="{01F73252-03FE-6A41-ACAA-3473EAB7E6BD}" type="presOf" srcId="{564C0619-6F0E-9147-A52B-2B62F3ADA0AC}" destId="{40FE2F61-339C-1F4C-9E02-6D4B443A20E5}" srcOrd="0" destOrd="0" presId="urn:microsoft.com/office/officeart/2005/8/layout/process3"/>
    <dgm:cxn modelId="{FD662654-A894-5845-A86A-DBD2AC40D127}" srcId="{57E9E305-0852-F44C-AB79-98CA4652A724}" destId="{89C47497-F63A-6D48-80B2-28172461E396}" srcOrd="1" destOrd="0" parTransId="{292280B2-B516-A848-B3E4-116EF1902A8B}" sibTransId="{7122FC5A-28A3-7748-B273-A3699B1915E1}"/>
    <dgm:cxn modelId="{98583A7B-EC6B-5147-8805-3A4B3A8A9E17}" type="presOf" srcId="{89C47497-F63A-6D48-80B2-28172461E396}" destId="{6BCE3938-8922-C143-8CE8-22BDF36BD300}" srcOrd="1" destOrd="0" presId="urn:microsoft.com/office/officeart/2005/8/layout/process3"/>
    <dgm:cxn modelId="{DE53B980-A27D-504E-943B-9990C7FE403D}" type="presOf" srcId="{57E9E305-0852-F44C-AB79-98CA4652A724}" destId="{E384768B-DD21-624A-BE2C-5294E54DAFBB}" srcOrd="0" destOrd="0" presId="urn:microsoft.com/office/officeart/2005/8/layout/process3"/>
    <dgm:cxn modelId="{6C3D7189-DF46-9044-AC48-164B9A70B7BD}" type="presOf" srcId="{F377A6DC-C4A0-C243-BE38-ABA973FDD5DE}" destId="{F514192E-16F6-9549-971E-F56A18C8964B}" srcOrd="0" destOrd="0" presId="urn:microsoft.com/office/officeart/2005/8/layout/process3"/>
    <dgm:cxn modelId="{5C9C5495-E8D9-D243-B58B-F0D3C016F940}" type="presOf" srcId="{7244B7EC-048F-3F43-BADB-E4BF5DEFEB95}" destId="{57F06FFC-026E-B140-80B7-A539397B9ACA}" srcOrd="0" destOrd="0" presId="urn:microsoft.com/office/officeart/2005/8/layout/process3"/>
    <dgm:cxn modelId="{36FDFE9A-2572-5240-B97C-38C6D50FFB50}" type="presOf" srcId="{C31DCADE-BF65-C342-8D5B-05475E493536}" destId="{09005388-F3D5-E943-BDAF-7F9DA16B8176}" srcOrd="1" destOrd="0" presId="urn:microsoft.com/office/officeart/2005/8/layout/process3"/>
    <dgm:cxn modelId="{576046B5-C546-5843-AC8F-94D26CC0A2A0}" srcId="{87426982-4C62-FA47-9D4F-F04163602985}" destId="{4B40B00E-9E57-B548-A6BF-9D701444F990}" srcOrd="0" destOrd="0" parTransId="{2D939306-DFEC-C44A-A5E5-EDC10A375910}" sibTransId="{FB171677-E161-6E4E-8A05-30015C198AC9}"/>
    <dgm:cxn modelId="{F6EAE0B8-00B6-6B4F-BA22-1E32CB88877D}" type="presOf" srcId="{7122FC5A-28A3-7748-B273-A3699B1915E1}" destId="{19EE82D6-0B7D-6D4B-BA04-DCDF8FC17126}" srcOrd="0" destOrd="0" presId="urn:microsoft.com/office/officeart/2005/8/layout/process3"/>
    <dgm:cxn modelId="{EBC388BB-F442-264F-A213-34DE77452B26}" srcId="{57E9E305-0852-F44C-AB79-98CA4652A724}" destId="{87426982-4C62-FA47-9D4F-F04163602985}" srcOrd="0" destOrd="0" parTransId="{12C300FB-4CC3-D245-85FB-89013BB52532}" sibTransId="{F4107901-7FB5-214B-A240-60CF0754073E}"/>
    <dgm:cxn modelId="{D570EBBB-4F1E-CA43-A223-115B080C95AF}" srcId="{7244B7EC-048F-3F43-BADB-E4BF5DEFEB95}" destId="{564C0619-6F0E-9147-A52B-2B62F3ADA0AC}" srcOrd="0" destOrd="0" parTransId="{ED2D9B7C-CB2F-7A47-9B9C-12E2672F1C5E}" sibTransId="{BA08021C-2BA5-F843-A96D-EB72A2EBB253}"/>
    <dgm:cxn modelId="{54DB10C6-D12D-654B-81A2-8ED45350DE66}" srcId="{57E9E305-0852-F44C-AB79-98CA4652A724}" destId="{7244B7EC-048F-3F43-BADB-E4BF5DEFEB95}" srcOrd="3" destOrd="0" parTransId="{6C957609-A7CF-154F-81FB-25743515F4B5}" sibTransId="{B67BC9AF-DF89-414C-8C1F-F8907F325910}"/>
    <dgm:cxn modelId="{4A46A2CD-27C6-8B43-A2DC-08A7545FA416}" srcId="{C71394A2-4A4B-F542-8B1D-C349B3D43456}" destId="{F377A6DC-C4A0-C243-BE38-ABA973FDD5DE}" srcOrd="0" destOrd="0" parTransId="{24FDCF89-9684-4348-A674-CE10DAE09AC5}" sibTransId="{4A08968B-BB9A-DC40-8769-50D6036D6916}"/>
    <dgm:cxn modelId="{76F5A6EB-CE5C-F744-B55D-9AC53BD67A21}" type="presOf" srcId="{C31DCADE-BF65-C342-8D5B-05475E493536}" destId="{610019C1-FC9D-6E4D-9F21-C45689A05A64}" srcOrd="0" destOrd="0" presId="urn:microsoft.com/office/officeart/2005/8/layout/process3"/>
    <dgm:cxn modelId="{44058B8F-75FA-034F-BB3A-C8E317964F82}" type="presParOf" srcId="{E384768B-DD21-624A-BE2C-5294E54DAFBB}" destId="{99C471F4-7460-684C-B214-D5DC51C53E31}" srcOrd="0" destOrd="0" presId="urn:microsoft.com/office/officeart/2005/8/layout/process3"/>
    <dgm:cxn modelId="{F5C11D87-6CA2-274E-A021-4CAE7944E525}" type="presParOf" srcId="{99C471F4-7460-684C-B214-D5DC51C53E31}" destId="{BFFCAE52-0663-8F4A-A36F-AB2F9F363B9C}" srcOrd="0" destOrd="0" presId="urn:microsoft.com/office/officeart/2005/8/layout/process3"/>
    <dgm:cxn modelId="{3877E1BA-3F38-464A-A4B5-982D377A4E06}" type="presParOf" srcId="{99C471F4-7460-684C-B214-D5DC51C53E31}" destId="{101A44DF-AD77-1541-8A87-0836BFDEF031}" srcOrd="1" destOrd="0" presId="urn:microsoft.com/office/officeart/2005/8/layout/process3"/>
    <dgm:cxn modelId="{8566A673-B849-784D-B635-0956324617D9}" type="presParOf" srcId="{99C471F4-7460-684C-B214-D5DC51C53E31}" destId="{0E4CDE2A-69D9-2845-92AE-4B2CCE826D72}" srcOrd="2" destOrd="0" presId="urn:microsoft.com/office/officeart/2005/8/layout/process3"/>
    <dgm:cxn modelId="{BA193E76-8822-EE4C-890F-A6DD2C8944D0}" type="presParOf" srcId="{E384768B-DD21-624A-BE2C-5294E54DAFBB}" destId="{2B4133B3-65E5-CD47-9FFB-4744807E0169}" srcOrd="1" destOrd="0" presId="urn:microsoft.com/office/officeart/2005/8/layout/process3"/>
    <dgm:cxn modelId="{67E9487E-A44A-414E-8C5D-6E19677AE7B2}" type="presParOf" srcId="{2B4133B3-65E5-CD47-9FFB-4744807E0169}" destId="{739EB429-1EFC-F646-9F3F-96D5AE61821C}" srcOrd="0" destOrd="0" presId="urn:microsoft.com/office/officeart/2005/8/layout/process3"/>
    <dgm:cxn modelId="{BF8ED7C4-5074-374E-85A7-01B18DC36D47}" type="presParOf" srcId="{E384768B-DD21-624A-BE2C-5294E54DAFBB}" destId="{5E6455DF-785D-D546-A8DE-0E52EBFF0246}" srcOrd="2" destOrd="0" presId="urn:microsoft.com/office/officeart/2005/8/layout/process3"/>
    <dgm:cxn modelId="{C38B84C8-8F4A-A448-9B3D-C53FA09951FD}" type="presParOf" srcId="{5E6455DF-785D-D546-A8DE-0E52EBFF0246}" destId="{8F13E31C-38DC-C14F-9BC4-B5B6D13DDCDE}" srcOrd="0" destOrd="0" presId="urn:microsoft.com/office/officeart/2005/8/layout/process3"/>
    <dgm:cxn modelId="{F16C9CF4-D689-224F-B4AF-237E59798AE1}" type="presParOf" srcId="{5E6455DF-785D-D546-A8DE-0E52EBFF0246}" destId="{6BCE3938-8922-C143-8CE8-22BDF36BD300}" srcOrd="1" destOrd="0" presId="urn:microsoft.com/office/officeart/2005/8/layout/process3"/>
    <dgm:cxn modelId="{8A9AFA02-479E-214F-8098-43DD8C996EDF}" type="presParOf" srcId="{5E6455DF-785D-D546-A8DE-0E52EBFF0246}" destId="{A9604252-7623-6E45-B121-4F7EA3924F41}" srcOrd="2" destOrd="0" presId="urn:microsoft.com/office/officeart/2005/8/layout/process3"/>
    <dgm:cxn modelId="{FB00CDE6-7C0C-9840-BA71-7C47DC004C2E}" type="presParOf" srcId="{E384768B-DD21-624A-BE2C-5294E54DAFBB}" destId="{19EE82D6-0B7D-6D4B-BA04-DCDF8FC17126}" srcOrd="3" destOrd="0" presId="urn:microsoft.com/office/officeart/2005/8/layout/process3"/>
    <dgm:cxn modelId="{5B9B4FD3-146D-B74B-8FED-1E27971D997E}" type="presParOf" srcId="{19EE82D6-0B7D-6D4B-BA04-DCDF8FC17126}" destId="{7B7F93CB-61CA-FC42-9BAB-FC8512DB2264}" srcOrd="0" destOrd="0" presId="urn:microsoft.com/office/officeart/2005/8/layout/process3"/>
    <dgm:cxn modelId="{5032C379-8710-6741-987E-ECC9A6117624}" type="presParOf" srcId="{E384768B-DD21-624A-BE2C-5294E54DAFBB}" destId="{47A78F8C-6C1C-4646-82FA-C5C91CF0335E}" srcOrd="4" destOrd="0" presId="urn:microsoft.com/office/officeart/2005/8/layout/process3"/>
    <dgm:cxn modelId="{7A55BC59-0C37-A446-987F-20BB6139F747}" type="presParOf" srcId="{47A78F8C-6C1C-4646-82FA-C5C91CF0335E}" destId="{365AE527-F96E-CD43-A989-4D7507C5A0E7}" srcOrd="0" destOrd="0" presId="urn:microsoft.com/office/officeart/2005/8/layout/process3"/>
    <dgm:cxn modelId="{E6C692F3-9233-D349-AEC0-2A6EBBE6CA4D}" type="presParOf" srcId="{47A78F8C-6C1C-4646-82FA-C5C91CF0335E}" destId="{56717EE1-4E03-A042-8D89-87EB14766B38}" srcOrd="1" destOrd="0" presId="urn:microsoft.com/office/officeart/2005/8/layout/process3"/>
    <dgm:cxn modelId="{979CE0B1-4AC6-764A-B806-34FB4459A8F9}" type="presParOf" srcId="{47A78F8C-6C1C-4646-82FA-C5C91CF0335E}" destId="{F514192E-16F6-9549-971E-F56A18C8964B}" srcOrd="2" destOrd="0" presId="urn:microsoft.com/office/officeart/2005/8/layout/process3"/>
    <dgm:cxn modelId="{F1A8F0BD-BB92-D640-9EDB-BC55FA4CFC9B}" type="presParOf" srcId="{E384768B-DD21-624A-BE2C-5294E54DAFBB}" destId="{610019C1-FC9D-6E4D-9F21-C45689A05A64}" srcOrd="5" destOrd="0" presId="urn:microsoft.com/office/officeart/2005/8/layout/process3"/>
    <dgm:cxn modelId="{AC6418F7-12E2-E844-8C0F-4B69B4BAF663}" type="presParOf" srcId="{610019C1-FC9D-6E4D-9F21-C45689A05A64}" destId="{09005388-F3D5-E943-BDAF-7F9DA16B8176}" srcOrd="0" destOrd="0" presId="urn:microsoft.com/office/officeart/2005/8/layout/process3"/>
    <dgm:cxn modelId="{5AD66A91-F0CD-A849-AB7B-1C2A2FBF70C7}" type="presParOf" srcId="{E384768B-DD21-624A-BE2C-5294E54DAFBB}" destId="{0B0EE660-44D8-9A4D-B958-79ACC929D337}" srcOrd="6" destOrd="0" presId="urn:microsoft.com/office/officeart/2005/8/layout/process3"/>
    <dgm:cxn modelId="{629B2791-F410-5248-9BF2-F2129041F655}" type="presParOf" srcId="{0B0EE660-44D8-9A4D-B958-79ACC929D337}" destId="{57F06FFC-026E-B140-80B7-A539397B9ACA}" srcOrd="0" destOrd="0" presId="urn:microsoft.com/office/officeart/2005/8/layout/process3"/>
    <dgm:cxn modelId="{9DAF002D-A72A-6B40-B26C-32D8F18B51FC}" type="presParOf" srcId="{0B0EE660-44D8-9A4D-B958-79ACC929D337}" destId="{5AD2B861-3BAE-3042-934B-501D64CAC41A}" srcOrd="1" destOrd="0" presId="urn:microsoft.com/office/officeart/2005/8/layout/process3"/>
    <dgm:cxn modelId="{0B4CF96E-B74F-C64D-951D-1AB76BC20437}" type="presParOf" srcId="{0B0EE660-44D8-9A4D-B958-79ACC929D337}" destId="{40FE2F61-339C-1F4C-9E02-6D4B443A20E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3A43A3-74E4-6242-AD74-2CEC8831F941}">
      <dsp:nvSpPr>
        <dsp:cNvPr id="0" name=""/>
        <dsp:cNvSpPr/>
      </dsp:nvSpPr>
      <dsp:spPr>
        <a:xfrm>
          <a:off x="0" y="77509"/>
          <a:ext cx="7391400" cy="619048"/>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73655" tIns="145679"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How to have secure communications in general without having to trust a KDC with your key</a:t>
          </a:r>
        </a:p>
      </dsp:txBody>
      <dsp:txXfrm>
        <a:off x="0" y="77509"/>
        <a:ext cx="7391400" cy="619048"/>
      </dsp:txXfrm>
    </dsp:sp>
    <dsp:sp modelId="{9F42F34A-248A-9B4C-8DA2-E1AB8DB6FB1A}">
      <dsp:nvSpPr>
        <dsp:cNvPr id="0" name=""/>
        <dsp:cNvSpPr/>
      </dsp:nvSpPr>
      <dsp:spPr>
        <a:xfrm>
          <a:off x="369209" y="9693"/>
          <a:ext cx="1977424" cy="13527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b="1" i="0" kern="1200" dirty="0"/>
            <a:t>Key distribution</a:t>
          </a:r>
        </a:p>
      </dsp:txBody>
      <dsp:txXfrm>
        <a:off x="375813" y="16297"/>
        <a:ext cx="1964216" cy="122066"/>
      </dsp:txXfrm>
    </dsp:sp>
    <dsp:sp modelId="{E034BB72-F90F-E644-B964-59D253E21B41}">
      <dsp:nvSpPr>
        <dsp:cNvPr id="0" name=""/>
        <dsp:cNvSpPr/>
      </dsp:nvSpPr>
      <dsp:spPr>
        <a:xfrm>
          <a:off x="0" y="788696"/>
          <a:ext cx="7391400" cy="41029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73655" tIns="145679" rIns="573655"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How to verify that a message comes intact from the claimed sender</a:t>
          </a:r>
        </a:p>
      </dsp:txBody>
      <dsp:txXfrm>
        <a:off x="0" y="788696"/>
        <a:ext cx="7391400" cy="410299"/>
      </dsp:txXfrm>
    </dsp:sp>
    <dsp:sp modelId="{CA4E2293-290D-C34A-80FC-C37A52E5B3EA}">
      <dsp:nvSpPr>
        <dsp:cNvPr id="0" name=""/>
        <dsp:cNvSpPr/>
      </dsp:nvSpPr>
      <dsp:spPr>
        <a:xfrm>
          <a:off x="369209" y="721238"/>
          <a:ext cx="2129391" cy="13491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5564" tIns="0" rIns="195564" bIns="0" numCol="1" spcCol="1270" anchor="ctr" anchorCtr="0">
          <a:noAutofit/>
        </a:bodyPr>
        <a:lstStyle/>
        <a:p>
          <a:pPr marL="0" lvl="0" indent="0" algn="l" defTabSz="711200">
            <a:lnSpc>
              <a:spcPct val="90000"/>
            </a:lnSpc>
            <a:spcBef>
              <a:spcPct val="0"/>
            </a:spcBef>
            <a:spcAft>
              <a:spcPct val="35000"/>
            </a:spcAft>
            <a:buNone/>
          </a:pPr>
          <a:r>
            <a:rPr lang="en-US" sz="1600" b="1" i="0" kern="1200"/>
            <a:t>Digital signatures</a:t>
          </a:r>
          <a:endParaRPr lang="en-US" sz="1600" b="1" i="0" kern="1200" dirty="0"/>
        </a:p>
      </dsp:txBody>
      <dsp:txXfrm>
        <a:off x="375795" y="727824"/>
        <a:ext cx="2116219" cy="121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27EE2-FF3C-994D-A776-4D37484DD5FD}">
      <dsp:nvSpPr>
        <dsp:cNvPr id="0" name=""/>
        <dsp:cNvSpPr/>
      </dsp:nvSpPr>
      <dsp:spPr>
        <a:xfrm>
          <a:off x="3446" y="0"/>
          <a:ext cx="1361554" cy="4572000"/>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dirty="0"/>
            <a:t>Plaintext</a:t>
          </a:r>
          <a:endParaRPr lang="en-US" sz="2100" kern="1200" dirty="0"/>
        </a:p>
      </dsp:txBody>
      <dsp:txXfrm>
        <a:off x="3446" y="0"/>
        <a:ext cx="1361554" cy="1371600"/>
      </dsp:txXfrm>
    </dsp:sp>
    <dsp:sp modelId="{36E59498-7C13-1140-A51E-5D3A8D84CC22}">
      <dsp:nvSpPr>
        <dsp:cNvPr id="0" name=""/>
        <dsp:cNvSpPr/>
      </dsp:nvSpPr>
      <dsp:spPr>
        <a:xfrm>
          <a:off x="139601" y="1371600"/>
          <a:ext cx="1089243" cy="29718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The readable message or data that is fed into the algorithm as input</a:t>
          </a:r>
        </a:p>
      </dsp:txBody>
      <dsp:txXfrm>
        <a:off x="171504" y="1403503"/>
        <a:ext cx="1025437" cy="2907994"/>
      </dsp:txXfrm>
    </dsp:sp>
    <dsp:sp modelId="{2851CE41-8A79-8D45-BDED-E09AAFA1E6DB}">
      <dsp:nvSpPr>
        <dsp:cNvPr id="0" name=""/>
        <dsp:cNvSpPr/>
      </dsp:nvSpPr>
      <dsp:spPr>
        <a:xfrm>
          <a:off x="1467116" y="0"/>
          <a:ext cx="1361554" cy="4572000"/>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dirty="0"/>
            <a:t>Encryption algorithm</a:t>
          </a:r>
        </a:p>
      </dsp:txBody>
      <dsp:txXfrm>
        <a:off x="1467116" y="0"/>
        <a:ext cx="1361554" cy="1371600"/>
      </dsp:txXfrm>
    </dsp:sp>
    <dsp:sp modelId="{6D1D3F2C-2E14-D14B-BE6E-9C2B6C4D677D}">
      <dsp:nvSpPr>
        <dsp:cNvPr id="0" name=""/>
        <dsp:cNvSpPr/>
      </dsp:nvSpPr>
      <dsp:spPr>
        <a:xfrm>
          <a:off x="1603272" y="1371600"/>
          <a:ext cx="1089243" cy="29718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Performs various transform-</a:t>
          </a:r>
          <a:r>
            <a:rPr lang="en-AU" sz="1600" b="1" i="0" kern="1200" dirty="0" err="1"/>
            <a:t>ations</a:t>
          </a:r>
          <a:r>
            <a:rPr lang="en-AU" sz="1600" b="1" i="0" kern="1200" dirty="0"/>
            <a:t> on the plaintext</a:t>
          </a:r>
        </a:p>
      </dsp:txBody>
      <dsp:txXfrm>
        <a:off x="1635175" y="1403503"/>
        <a:ext cx="1025437" cy="2907994"/>
      </dsp:txXfrm>
    </dsp:sp>
    <dsp:sp modelId="{0CE6E98A-073C-EA48-AF0E-CA7DAE973DFD}">
      <dsp:nvSpPr>
        <dsp:cNvPr id="0" name=""/>
        <dsp:cNvSpPr/>
      </dsp:nvSpPr>
      <dsp:spPr>
        <a:xfrm>
          <a:off x="2930787" y="0"/>
          <a:ext cx="1361554" cy="4572000"/>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dirty="0"/>
            <a:t>Public key</a:t>
          </a:r>
        </a:p>
      </dsp:txBody>
      <dsp:txXfrm>
        <a:off x="2930787" y="0"/>
        <a:ext cx="1361554" cy="1371600"/>
      </dsp:txXfrm>
    </dsp:sp>
    <dsp:sp modelId="{65F64760-4962-264D-8200-BFB3CE057398}">
      <dsp:nvSpPr>
        <dsp:cNvPr id="0" name=""/>
        <dsp:cNvSpPr/>
      </dsp:nvSpPr>
      <dsp:spPr>
        <a:xfrm>
          <a:off x="3066943" y="1371600"/>
          <a:ext cx="1089243" cy="29718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Used for encryption or decryption</a:t>
          </a:r>
        </a:p>
      </dsp:txBody>
      <dsp:txXfrm>
        <a:off x="3098846" y="1403503"/>
        <a:ext cx="1025437" cy="2907994"/>
      </dsp:txXfrm>
    </dsp:sp>
    <dsp:sp modelId="{1780A409-40A8-FC4D-B6F6-DDE3780A5EE1}">
      <dsp:nvSpPr>
        <dsp:cNvPr id="0" name=""/>
        <dsp:cNvSpPr/>
      </dsp:nvSpPr>
      <dsp:spPr>
        <a:xfrm>
          <a:off x="4394458" y="0"/>
          <a:ext cx="1361554" cy="4572000"/>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dirty="0"/>
            <a:t>Private key</a:t>
          </a:r>
        </a:p>
      </dsp:txBody>
      <dsp:txXfrm>
        <a:off x="4394458" y="0"/>
        <a:ext cx="1361554" cy="1371600"/>
      </dsp:txXfrm>
    </dsp:sp>
    <dsp:sp modelId="{A594F0DC-0987-834E-B36D-EF0A1E13AA4F}">
      <dsp:nvSpPr>
        <dsp:cNvPr id="0" name=""/>
        <dsp:cNvSpPr/>
      </dsp:nvSpPr>
      <dsp:spPr>
        <a:xfrm>
          <a:off x="4530613" y="1371600"/>
          <a:ext cx="1089243" cy="29718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Used for encryption or decryption</a:t>
          </a:r>
        </a:p>
      </dsp:txBody>
      <dsp:txXfrm>
        <a:off x="4562516" y="1403503"/>
        <a:ext cx="1025437" cy="2907994"/>
      </dsp:txXfrm>
    </dsp:sp>
    <dsp:sp modelId="{02D0EA8E-2F99-4F48-BE72-93FBD45D331E}">
      <dsp:nvSpPr>
        <dsp:cNvPr id="0" name=""/>
        <dsp:cNvSpPr/>
      </dsp:nvSpPr>
      <dsp:spPr>
        <a:xfrm>
          <a:off x="5858128" y="0"/>
          <a:ext cx="1361554" cy="4572000"/>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a:t>Ciphertext</a:t>
          </a:r>
          <a:endParaRPr lang="en-AU" sz="2100" kern="1200" dirty="0"/>
        </a:p>
      </dsp:txBody>
      <dsp:txXfrm>
        <a:off x="5858128" y="0"/>
        <a:ext cx="1361554" cy="1371600"/>
      </dsp:txXfrm>
    </dsp:sp>
    <dsp:sp modelId="{7B64A146-C0A8-8940-9124-D931298D8CF9}">
      <dsp:nvSpPr>
        <dsp:cNvPr id="0" name=""/>
        <dsp:cNvSpPr/>
      </dsp:nvSpPr>
      <dsp:spPr>
        <a:xfrm>
          <a:off x="5994284" y="1371600"/>
          <a:ext cx="1089243" cy="29718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AU" sz="1700" b="1" i="0" kern="1200" dirty="0"/>
            <a:t>The scrambled message produced as output</a:t>
          </a:r>
        </a:p>
      </dsp:txBody>
      <dsp:txXfrm>
        <a:off x="6026187" y="1403503"/>
        <a:ext cx="1025437" cy="2907994"/>
      </dsp:txXfrm>
    </dsp:sp>
    <dsp:sp modelId="{E0C1B328-6EE2-9646-B970-3DC2BBC44A27}">
      <dsp:nvSpPr>
        <dsp:cNvPr id="0" name=""/>
        <dsp:cNvSpPr/>
      </dsp:nvSpPr>
      <dsp:spPr>
        <a:xfrm>
          <a:off x="7321799" y="0"/>
          <a:ext cx="1361554" cy="4572000"/>
        </a:xfrm>
        <a:prstGeom prst="roundRect">
          <a:avLst>
            <a:gd name="adj" fmla="val 10000"/>
          </a:avLst>
        </a:prstGeom>
        <a:solidFill>
          <a:schemeClr val="bg1"/>
        </a:solidFill>
        <a:ln>
          <a:solidFill>
            <a:schemeClr val="accent1"/>
          </a:solidFill>
        </a:ln>
        <a:effectLst/>
      </dsp:spPr>
      <dsp:style>
        <a:lnRef idx="0">
          <a:scrgbClr r="0" g="0" b="0"/>
        </a:lnRef>
        <a:fillRef idx="1">
          <a:scrgbClr r="0" g="0" b="0"/>
        </a:fillRef>
        <a:effectRef idx="2">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AU" sz="2100" kern="1200"/>
            <a:t>Decryption algorithm</a:t>
          </a:r>
          <a:endParaRPr lang="en-AU" sz="2100" kern="1200" dirty="0"/>
        </a:p>
      </dsp:txBody>
      <dsp:txXfrm>
        <a:off x="7321799" y="0"/>
        <a:ext cx="1361554" cy="1371600"/>
      </dsp:txXfrm>
    </dsp:sp>
    <dsp:sp modelId="{3365488A-89BC-3D4A-B118-9EF5A0947EA3}">
      <dsp:nvSpPr>
        <dsp:cNvPr id="0" name=""/>
        <dsp:cNvSpPr/>
      </dsp:nvSpPr>
      <dsp:spPr>
        <a:xfrm>
          <a:off x="7457955" y="1371600"/>
          <a:ext cx="1089243" cy="29718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AU" sz="1600" b="1" i="0" kern="1200" dirty="0"/>
            <a:t>Accepts the </a:t>
          </a:r>
          <a:r>
            <a:rPr lang="en-AU" sz="1600" b="1" i="0" kern="1200" dirty="0" err="1"/>
            <a:t>ciphertext</a:t>
          </a:r>
          <a:r>
            <a:rPr lang="en-AU" sz="1600" b="1" i="0" kern="1200" dirty="0"/>
            <a:t> and the matching key and produces the original plaintext</a:t>
          </a:r>
        </a:p>
      </dsp:txBody>
      <dsp:txXfrm>
        <a:off x="7489858" y="1403503"/>
        <a:ext cx="1025437" cy="29079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60EE2-5E8E-FC4F-94FC-0FEE47C58546}">
      <dsp:nvSpPr>
        <dsp:cNvPr id="0" name=""/>
        <dsp:cNvSpPr/>
      </dsp:nvSpPr>
      <dsp:spPr>
        <a:xfrm>
          <a:off x="2438400" y="0"/>
          <a:ext cx="3657600" cy="809625"/>
        </a:xfrm>
        <a:prstGeom prst="rightArrow">
          <a:avLst>
            <a:gd name="adj1" fmla="val 75000"/>
            <a:gd name="adj2" fmla="val 50000"/>
          </a:avLst>
        </a:prstGeom>
        <a:solidFill>
          <a:schemeClr val="bg1"/>
        </a:solidFill>
        <a:ln w="635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sender encrypts a message with the recipient’s public key</a:t>
          </a:r>
        </a:p>
      </dsp:txBody>
      <dsp:txXfrm>
        <a:off x="2438400" y="101203"/>
        <a:ext cx="3353991" cy="607219"/>
      </dsp:txXfrm>
    </dsp:sp>
    <dsp:sp modelId="{79E6657A-C96A-E545-8AA1-AAD7D24672E8}">
      <dsp:nvSpPr>
        <dsp:cNvPr id="0" name=""/>
        <dsp:cNvSpPr/>
      </dsp:nvSpPr>
      <dsp:spPr>
        <a:xfrm>
          <a:off x="0" y="0"/>
          <a:ext cx="2438400" cy="8096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Encryption/decryption</a:t>
          </a:r>
        </a:p>
      </dsp:txBody>
      <dsp:txXfrm>
        <a:off x="39523" y="39523"/>
        <a:ext cx="2359354" cy="730579"/>
      </dsp:txXfrm>
    </dsp:sp>
    <dsp:sp modelId="{58AFB054-8C5C-A844-9669-860241DB1F41}">
      <dsp:nvSpPr>
        <dsp:cNvPr id="0" name=""/>
        <dsp:cNvSpPr/>
      </dsp:nvSpPr>
      <dsp:spPr>
        <a:xfrm>
          <a:off x="2438400" y="890587"/>
          <a:ext cx="3657600" cy="809625"/>
        </a:xfrm>
        <a:prstGeom prst="rightArrow">
          <a:avLst>
            <a:gd name="adj1" fmla="val 75000"/>
            <a:gd name="adj2" fmla="val 50000"/>
          </a:avLst>
        </a:prstGeom>
        <a:solidFill>
          <a:schemeClr val="bg1"/>
        </a:solidFill>
        <a:ln w="635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sender “signs” a message with its private key</a:t>
          </a:r>
        </a:p>
      </dsp:txBody>
      <dsp:txXfrm>
        <a:off x="2438400" y="991790"/>
        <a:ext cx="3353991" cy="607219"/>
      </dsp:txXfrm>
    </dsp:sp>
    <dsp:sp modelId="{FD12272D-B2BE-0D41-962B-8A491606A488}">
      <dsp:nvSpPr>
        <dsp:cNvPr id="0" name=""/>
        <dsp:cNvSpPr/>
      </dsp:nvSpPr>
      <dsp:spPr>
        <a:xfrm>
          <a:off x="0" y="890587"/>
          <a:ext cx="2438400" cy="8096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Digital signature</a:t>
          </a:r>
          <a:endParaRPr lang="en-US" sz="1700" kern="1200" dirty="0"/>
        </a:p>
      </dsp:txBody>
      <dsp:txXfrm>
        <a:off x="39523" y="930110"/>
        <a:ext cx="2359354" cy="730579"/>
      </dsp:txXfrm>
    </dsp:sp>
    <dsp:sp modelId="{D1DFB89F-99DD-794B-B99A-C77D22EA1065}">
      <dsp:nvSpPr>
        <dsp:cNvPr id="0" name=""/>
        <dsp:cNvSpPr/>
      </dsp:nvSpPr>
      <dsp:spPr>
        <a:xfrm>
          <a:off x="2438400" y="1781175"/>
          <a:ext cx="3657600" cy="809625"/>
        </a:xfrm>
        <a:prstGeom prst="rightArrow">
          <a:avLst>
            <a:gd name="adj1" fmla="val 75000"/>
            <a:gd name="adj2" fmla="val 50000"/>
          </a:avLst>
        </a:prstGeom>
        <a:solidFill>
          <a:schemeClr val="bg1"/>
        </a:solidFill>
        <a:ln w="6350" cap="flat" cmpd="sng" algn="ctr">
          <a:solidFill>
            <a:schemeClr val="accent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Two sides cooperate to exchange a session key</a:t>
          </a:r>
        </a:p>
      </dsp:txBody>
      <dsp:txXfrm>
        <a:off x="2438400" y="1882378"/>
        <a:ext cx="3353991" cy="607219"/>
      </dsp:txXfrm>
    </dsp:sp>
    <dsp:sp modelId="{10795487-7DEC-8F47-B0B6-80E2CE6FB786}">
      <dsp:nvSpPr>
        <dsp:cNvPr id="0" name=""/>
        <dsp:cNvSpPr/>
      </dsp:nvSpPr>
      <dsp:spPr>
        <a:xfrm>
          <a:off x="0" y="1781175"/>
          <a:ext cx="2438400" cy="80962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Key exchange</a:t>
          </a:r>
          <a:endParaRPr lang="en-US" sz="1700" kern="1200" dirty="0"/>
        </a:p>
      </dsp:txBody>
      <dsp:txXfrm>
        <a:off x="39523" y="1820698"/>
        <a:ext cx="2359354" cy="7305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C8C0-9CDA-1647-B0C7-6CBB40C6D8A2}">
      <dsp:nvSpPr>
        <dsp:cNvPr id="0" name=""/>
        <dsp:cNvSpPr/>
      </dsp:nvSpPr>
      <dsp:spPr>
        <a:xfrm>
          <a:off x="3323227" y="2065952"/>
          <a:ext cx="1667869" cy="1820250"/>
        </a:xfrm>
        <a:prstGeom prst="ellipse">
          <a:avLst/>
        </a:prstGeom>
        <a:solidFill>
          <a:schemeClr val="bg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b="1" i="0" kern="1200" dirty="0">
              <a:solidFill>
                <a:schemeClr val="tx1"/>
              </a:solidFill>
            </a:rPr>
            <a:t>Five possible approaches to attacking RSA are:</a:t>
          </a:r>
        </a:p>
      </dsp:txBody>
      <dsp:txXfrm>
        <a:off x="3567481" y="2332521"/>
        <a:ext cx="1179361" cy="1287112"/>
      </dsp:txXfrm>
    </dsp:sp>
    <dsp:sp modelId="{6BB79F80-DF22-0646-815E-3D896A95FBB0}">
      <dsp:nvSpPr>
        <dsp:cNvPr id="0" name=""/>
        <dsp:cNvSpPr/>
      </dsp:nvSpPr>
      <dsp:spPr>
        <a:xfrm rot="16238570">
          <a:off x="4064649" y="1945832"/>
          <a:ext cx="207776" cy="32614"/>
        </a:xfrm>
        <a:custGeom>
          <a:avLst/>
          <a:gdLst/>
          <a:ahLst/>
          <a:cxnLst/>
          <a:rect l="0" t="0" r="0" b="0"/>
          <a:pathLst>
            <a:path>
              <a:moveTo>
                <a:pt x="0" y="16307"/>
              </a:moveTo>
              <a:lnTo>
                <a:pt x="207776" y="1630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63343" y="1956945"/>
        <a:ext cx="10388" cy="10388"/>
      </dsp:txXfrm>
    </dsp:sp>
    <dsp:sp modelId="{5ECF65A2-A9EC-B940-B497-AA098945971A}">
      <dsp:nvSpPr>
        <dsp:cNvPr id="0" name=""/>
        <dsp:cNvSpPr/>
      </dsp:nvSpPr>
      <dsp:spPr>
        <a:xfrm>
          <a:off x="3162297" y="76195"/>
          <a:ext cx="2034806" cy="178210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t>    Brute force</a:t>
          </a:r>
        </a:p>
        <a:p>
          <a:pPr marL="171450" lvl="1" indent="-171450" algn="l" defTabSz="711200" rtl="0">
            <a:lnSpc>
              <a:spcPct val="90000"/>
            </a:lnSpc>
            <a:spcBef>
              <a:spcPct val="0"/>
            </a:spcBef>
            <a:spcAft>
              <a:spcPct val="15000"/>
            </a:spcAft>
            <a:buChar char="•"/>
          </a:pPr>
          <a:r>
            <a:rPr lang="en-US" sz="1600" b="1" i="0" kern="1200" dirty="0"/>
            <a:t>Involves trying all possible private keys</a:t>
          </a:r>
          <a:endParaRPr lang="en-AU" sz="1600" b="1" i="0" kern="1200" dirty="0"/>
        </a:p>
      </dsp:txBody>
      <dsp:txXfrm>
        <a:off x="3460287" y="337178"/>
        <a:ext cx="1438826" cy="1260139"/>
      </dsp:txXfrm>
    </dsp:sp>
    <dsp:sp modelId="{3FD3A4A6-C5C2-1C4A-A6CE-6300D7BBADD2}">
      <dsp:nvSpPr>
        <dsp:cNvPr id="0" name=""/>
        <dsp:cNvSpPr/>
      </dsp:nvSpPr>
      <dsp:spPr>
        <a:xfrm rot="19923934">
          <a:off x="4856183" y="2356717"/>
          <a:ext cx="876587" cy="32614"/>
        </a:xfrm>
        <a:custGeom>
          <a:avLst/>
          <a:gdLst/>
          <a:ahLst/>
          <a:cxnLst/>
          <a:rect l="0" t="0" r="0" b="0"/>
          <a:pathLst>
            <a:path>
              <a:moveTo>
                <a:pt x="0" y="16307"/>
              </a:moveTo>
              <a:lnTo>
                <a:pt x="876587" y="1630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72562" y="2351110"/>
        <a:ext cx="43829" cy="43829"/>
      </dsp:txXfrm>
    </dsp:sp>
    <dsp:sp modelId="{02C2359B-6912-8F4D-8857-2A5555F873C2}">
      <dsp:nvSpPr>
        <dsp:cNvPr id="0" name=""/>
        <dsp:cNvSpPr/>
      </dsp:nvSpPr>
      <dsp:spPr>
        <a:xfrm>
          <a:off x="5356466" y="457198"/>
          <a:ext cx="3101733" cy="212124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t>   Mathematical attacks </a:t>
          </a:r>
        </a:p>
        <a:p>
          <a:pPr marL="171450" lvl="1" indent="-171450" algn="l" defTabSz="711200" rtl="0">
            <a:lnSpc>
              <a:spcPct val="90000"/>
            </a:lnSpc>
            <a:spcBef>
              <a:spcPct val="0"/>
            </a:spcBef>
            <a:spcAft>
              <a:spcPct val="15000"/>
            </a:spcAft>
            <a:buChar char="•"/>
          </a:pPr>
          <a:r>
            <a:rPr lang="en-US" sz="1600" b="1" i="0" kern="1200" dirty="0"/>
            <a:t>There are several approaches, all equivalent in effort to factoring the product of two primes</a:t>
          </a:r>
        </a:p>
      </dsp:txBody>
      <dsp:txXfrm>
        <a:off x="5810704" y="767847"/>
        <a:ext cx="2193257" cy="1499944"/>
      </dsp:txXfrm>
    </dsp:sp>
    <dsp:sp modelId="{5B345D64-FF47-AC48-BFC7-DA71BABB422E}">
      <dsp:nvSpPr>
        <dsp:cNvPr id="0" name=""/>
        <dsp:cNvSpPr/>
      </dsp:nvSpPr>
      <dsp:spPr>
        <a:xfrm rot="1346815">
          <a:off x="4914906" y="3393757"/>
          <a:ext cx="585485" cy="32614"/>
        </a:xfrm>
        <a:custGeom>
          <a:avLst/>
          <a:gdLst/>
          <a:ahLst/>
          <a:cxnLst/>
          <a:rect l="0" t="0" r="0" b="0"/>
          <a:pathLst>
            <a:path>
              <a:moveTo>
                <a:pt x="0" y="16307"/>
              </a:moveTo>
              <a:lnTo>
                <a:pt x="585485" y="1630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93012" y="3395427"/>
        <a:ext cx="29274" cy="29274"/>
      </dsp:txXfrm>
    </dsp:sp>
    <dsp:sp modelId="{CDADC5E6-FF26-6E4C-9749-F104E4D07792}">
      <dsp:nvSpPr>
        <dsp:cNvPr id="0" name=""/>
        <dsp:cNvSpPr/>
      </dsp:nvSpPr>
      <dsp:spPr>
        <a:xfrm>
          <a:off x="5295895" y="2971803"/>
          <a:ext cx="2887055" cy="214216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t>Timing attacks</a:t>
          </a:r>
        </a:p>
        <a:p>
          <a:pPr marL="171450" lvl="1" indent="-171450" algn="l" defTabSz="711200" rtl="0">
            <a:lnSpc>
              <a:spcPct val="90000"/>
            </a:lnSpc>
            <a:spcBef>
              <a:spcPct val="0"/>
            </a:spcBef>
            <a:spcAft>
              <a:spcPct val="15000"/>
            </a:spcAft>
            <a:buChar char="•"/>
          </a:pPr>
          <a:r>
            <a:rPr lang="en-US" sz="1600" b="1" i="0" kern="1200" dirty="0"/>
            <a:t>These depend on the running time of the decryption algorithm</a:t>
          </a:r>
        </a:p>
      </dsp:txBody>
      <dsp:txXfrm>
        <a:off x="5718694" y="3285515"/>
        <a:ext cx="2041457" cy="1514737"/>
      </dsp:txXfrm>
    </dsp:sp>
    <dsp:sp modelId="{E7015661-1956-144D-9BC2-79A2B9BEC4D3}">
      <dsp:nvSpPr>
        <dsp:cNvPr id="0" name=""/>
        <dsp:cNvSpPr/>
      </dsp:nvSpPr>
      <dsp:spPr>
        <a:xfrm rot="9454536">
          <a:off x="2986271" y="3359144"/>
          <a:ext cx="406214" cy="32614"/>
        </a:xfrm>
        <a:custGeom>
          <a:avLst/>
          <a:gdLst/>
          <a:ahLst/>
          <a:cxnLst/>
          <a:rect l="0" t="0" r="0" b="0"/>
          <a:pathLst>
            <a:path>
              <a:moveTo>
                <a:pt x="0" y="16307"/>
              </a:moveTo>
              <a:lnTo>
                <a:pt x="406214" y="1630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179223" y="3365296"/>
        <a:ext cx="20310" cy="20310"/>
      </dsp:txXfrm>
    </dsp:sp>
    <dsp:sp modelId="{6E586F6C-941C-DD41-B10E-DE5B337460AD}">
      <dsp:nvSpPr>
        <dsp:cNvPr id="0" name=""/>
        <dsp:cNvSpPr/>
      </dsp:nvSpPr>
      <dsp:spPr>
        <a:xfrm>
          <a:off x="152401" y="2895591"/>
          <a:ext cx="3049244" cy="220792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glow rad="101600">
            <a:schemeClr val="bg1">
              <a:alpha val="75000"/>
            </a:schemeClr>
          </a:glow>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t> Hardware fault-based attack</a:t>
          </a:r>
        </a:p>
        <a:p>
          <a:pPr marL="171450" lvl="1" indent="-171450" algn="l" defTabSz="711200" rtl="0">
            <a:lnSpc>
              <a:spcPct val="90000"/>
            </a:lnSpc>
            <a:spcBef>
              <a:spcPct val="0"/>
            </a:spcBef>
            <a:spcAft>
              <a:spcPct val="15000"/>
            </a:spcAft>
            <a:buChar char="•"/>
          </a:pPr>
          <a:r>
            <a:rPr lang="en-US" sz="1600" b="1" i="0" kern="1200" dirty="0"/>
            <a:t>This involves inducing hardware faults in the processor that is generating digital signatures</a:t>
          </a:r>
        </a:p>
      </dsp:txBody>
      <dsp:txXfrm>
        <a:off x="598952" y="3218934"/>
        <a:ext cx="2156142" cy="1561236"/>
      </dsp:txXfrm>
    </dsp:sp>
    <dsp:sp modelId="{26EC5283-A8E7-2844-B56C-8060EDE92406}">
      <dsp:nvSpPr>
        <dsp:cNvPr id="0" name=""/>
        <dsp:cNvSpPr/>
      </dsp:nvSpPr>
      <dsp:spPr>
        <a:xfrm rot="12537215">
          <a:off x="2678076" y="2358417"/>
          <a:ext cx="784279" cy="32614"/>
        </a:xfrm>
        <a:custGeom>
          <a:avLst/>
          <a:gdLst/>
          <a:ahLst/>
          <a:cxnLst/>
          <a:rect l="0" t="0" r="0" b="0"/>
          <a:pathLst>
            <a:path>
              <a:moveTo>
                <a:pt x="0" y="16307"/>
              </a:moveTo>
              <a:lnTo>
                <a:pt x="784279" y="16307"/>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50608" y="2355117"/>
        <a:ext cx="39213" cy="39213"/>
      </dsp:txXfrm>
    </dsp:sp>
    <dsp:sp modelId="{FB2E1E33-9AB3-9E4A-BD84-C9A8E59E5969}">
      <dsp:nvSpPr>
        <dsp:cNvPr id="0" name=""/>
        <dsp:cNvSpPr/>
      </dsp:nvSpPr>
      <dsp:spPr>
        <a:xfrm>
          <a:off x="190502" y="380999"/>
          <a:ext cx="2763041" cy="232969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glow rad="101600">
            <a:schemeClr val="bg1">
              <a:alpha val="75000"/>
            </a:schemeClr>
          </a:glow>
          <a:softEdge rad="127000"/>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rtl="0">
            <a:lnSpc>
              <a:spcPct val="90000"/>
            </a:lnSpc>
            <a:spcBef>
              <a:spcPct val="0"/>
            </a:spcBef>
            <a:spcAft>
              <a:spcPct val="35000"/>
            </a:spcAft>
            <a:buNone/>
          </a:pPr>
          <a:r>
            <a:rPr lang="en-US" sz="1600" b="1" i="0" kern="1200" dirty="0"/>
            <a:t> Chosen </a:t>
          </a:r>
          <a:r>
            <a:rPr lang="en-US" sz="1600" b="1" i="0" kern="1200" dirty="0" err="1"/>
            <a:t>ciphertext</a:t>
          </a:r>
          <a:r>
            <a:rPr lang="en-US" sz="1600" b="1" i="0" kern="1200" dirty="0"/>
            <a:t>     attacks</a:t>
          </a:r>
        </a:p>
        <a:p>
          <a:pPr marL="171450" lvl="1" indent="-171450" algn="l" defTabSz="711200" rtl="0">
            <a:lnSpc>
              <a:spcPct val="90000"/>
            </a:lnSpc>
            <a:spcBef>
              <a:spcPct val="0"/>
            </a:spcBef>
            <a:spcAft>
              <a:spcPct val="15000"/>
            </a:spcAft>
            <a:buChar char="•"/>
          </a:pPr>
          <a:r>
            <a:rPr lang="en-US" sz="1600" b="1" i="0" kern="1200" dirty="0"/>
            <a:t>This type of attack exploits properties of the RSA algorithm</a:t>
          </a:r>
          <a:endParaRPr lang="en-AU" sz="1600" b="1" i="0" kern="1200" dirty="0"/>
        </a:p>
      </dsp:txBody>
      <dsp:txXfrm>
        <a:off x="595140" y="722175"/>
        <a:ext cx="1953765" cy="16473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00C52-06DC-0A41-B384-C56F01BE05CB}">
      <dsp:nvSpPr>
        <dsp:cNvPr id="0" name=""/>
        <dsp:cNvSpPr/>
      </dsp:nvSpPr>
      <dsp:spPr>
        <a:xfrm>
          <a:off x="567809" y="0"/>
          <a:ext cx="6435168" cy="4562475"/>
        </a:xfrm>
        <a:prstGeom prst="rightArrow">
          <a:avLst/>
        </a:prstGeom>
        <a:solidFill>
          <a:schemeClr val="bg1"/>
        </a:solidFill>
        <a:ln w="38100">
          <a:solidFill>
            <a:schemeClr val="accent1"/>
          </a:solidFill>
        </a:ln>
        <a:effectLst/>
      </dsp:spPr>
      <dsp:style>
        <a:lnRef idx="0">
          <a:scrgbClr r="0" g="0" b="0"/>
        </a:lnRef>
        <a:fillRef idx="1">
          <a:scrgbClr r="0" g="0" b="0"/>
        </a:fillRef>
        <a:effectRef idx="2">
          <a:scrgbClr r="0" g="0" b="0"/>
        </a:effectRef>
        <a:fontRef idx="minor"/>
      </dsp:style>
    </dsp:sp>
    <dsp:sp modelId="{341079C6-9D39-4749-9040-89003A9F25C0}">
      <dsp:nvSpPr>
        <dsp:cNvPr id="0" name=""/>
        <dsp:cNvSpPr/>
      </dsp:nvSpPr>
      <dsp:spPr>
        <a:xfrm>
          <a:off x="256549" y="1368742"/>
          <a:ext cx="2271236" cy="1824990"/>
        </a:xfrm>
        <a:prstGeom prst="roundRect">
          <a:avLst/>
        </a:prstGeom>
        <a:solidFill>
          <a:schemeClr val="accent4">
            <a:lumMod val="75000"/>
          </a:schemeClr>
        </a:solidFill>
        <a:ln>
          <a:solidFill>
            <a:schemeClr val="accent4">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It must verify the author and the date and time of the signature</a:t>
          </a:r>
        </a:p>
      </dsp:txBody>
      <dsp:txXfrm>
        <a:off x="345638" y="1457831"/>
        <a:ext cx="2093058" cy="1646812"/>
      </dsp:txXfrm>
    </dsp:sp>
    <dsp:sp modelId="{CD297614-583E-E04F-BFD3-0C43552D1603}">
      <dsp:nvSpPr>
        <dsp:cNvPr id="0" name=""/>
        <dsp:cNvSpPr/>
      </dsp:nvSpPr>
      <dsp:spPr>
        <a:xfrm>
          <a:off x="2649775" y="1368742"/>
          <a:ext cx="2271236" cy="1824990"/>
        </a:xfrm>
        <a:prstGeom prst="roundRect">
          <a:avLst/>
        </a:prstGeom>
        <a:solidFill>
          <a:schemeClr val="accent4">
            <a:lumMod val="7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t>It must authenticate the contents at the time of the signature</a:t>
          </a:r>
        </a:p>
      </dsp:txBody>
      <dsp:txXfrm>
        <a:off x="2738864" y="1457831"/>
        <a:ext cx="2093058" cy="1646812"/>
      </dsp:txXfrm>
    </dsp:sp>
    <dsp:sp modelId="{7EAD0816-1D8B-C14D-B8D6-D7DF56C59B1F}">
      <dsp:nvSpPr>
        <dsp:cNvPr id="0" name=""/>
        <dsp:cNvSpPr/>
      </dsp:nvSpPr>
      <dsp:spPr>
        <a:xfrm>
          <a:off x="5043001" y="1368742"/>
          <a:ext cx="2271236" cy="1824990"/>
        </a:xfrm>
        <a:prstGeom prst="roundRect">
          <a:avLst/>
        </a:prstGeom>
        <a:solidFill>
          <a:schemeClr val="accent4">
            <a:lumMod val="7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AU" sz="2100" kern="1200" dirty="0"/>
            <a:t>It must be verifiable by third parties, to resolve disputes</a:t>
          </a:r>
        </a:p>
      </dsp:txBody>
      <dsp:txXfrm>
        <a:off x="5132090" y="1457831"/>
        <a:ext cx="2093058" cy="16468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EADCD-77CB-0247-B0D0-E28962560B96}">
      <dsp:nvSpPr>
        <dsp:cNvPr id="0" name=""/>
        <dsp:cNvSpPr/>
      </dsp:nvSpPr>
      <dsp:spPr>
        <a:xfrm>
          <a:off x="3233" y="1944759"/>
          <a:ext cx="1329927" cy="150437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only knows A’s public key</a:t>
          </a:r>
        </a:p>
      </dsp:txBody>
      <dsp:txXfrm>
        <a:off x="37853" y="1979379"/>
        <a:ext cx="1260687" cy="1112765"/>
      </dsp:txXfrm>
    </dsp:sp>
    <dsp:sp modelId="{3AB62E86-72BE-804F-B423-D10B3F6D3EA1}">
      <dsp:nvSpPr>
        <dsp:cNvPr id="0" name=""/>
        <dsp:cNvSpPr/>
      </dsp:nvSpPr>
      <dsp:spPr>
        <a:xfrm>
          <a:off x="338338" y="2265871"/>
          <a:ext cx="1782483" cy="1782483"/>
        </a:xfrm>
        <a:prstGeom prst="leftCircularArrow">
          <a:avLst>
            <a:gd name="adj1" fmla="val 1692"/>
            <a:gd name="adj2" fmla="val 201239"/>
            <a:gd name="adj3" fmla="val 941648"/>
            <a:gd name="adj4" fmla="val 7989387"/>
            <a:gd name="adj5" fmla="val 1973"/>
          </a:avLst>
        </a:prstGeom>
        <a:solidFill>
          <a:schemeClr val="tx2">
            <a:lumMod val="60000"/>
            <a:lumOff val="40000"/>
          </a:schemeClr>
        </a:solidFill>
        <a:ln>
          <a:solidFill>
            <a:schemeClr val="tx2">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29399DDC-8E87-A84A-A1D4-12E19F7A133A}">
      <dsp:nvSpPr>
        <dsp:cNvPr id="0" name=""/>
        <dsp:cNvSpPr/>
      </dsp:nvSpPr>
      <dsp:spPr>
        <a:xfrm>
          <a:off x="79115" y="3122774"/>
          <a:ext cx="1126407" cy="660662"/>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Key-only attack</a:t>
          </a:r>
          <a:endParaRPr lang="en-US" sz="1500" kern="1200" dirty="0"/>
        </a:p>
      </dsp:txBody>
      <dsp:txXfrm>
        <a:off x="98465" y="3142124"/>
        <a:ext cx="1087707" cy="621962"/>
      </dsp:txXfrm>
    </dsp:sp>
    <dsp:sp modelId="{B1C5817D-CFC5-294F-A476-4B5034865ECB}">
      <dsp:nvSpPr>
        <dsp:cNvPr id="0" name=""/>
        <dsp:cNvSpPr/>
      </dsp:nvSpPr>
      <dsp:spPr>
        <a:xfrm>
          <a:off x="1552060" y="1598175"/>
          <a:ext cx="1492934" cy="2213848"/>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is given access to a set of messages and their signatures</a:t>
          </a:r>
        </a:p>
      </dsp:txBody>
      <dsp:txXfrm>
        <a:off x="1595787" y="2116298"/>
        <a:ext cx="1405480" cy="1651998"/>
      </dsp:txXfrm>
    </dsp:sp>
    <dsp:sp modelId="{6113598A-93D1-5241-9D04-F3AFDFE110F8}">
      <dsp:nvSpPr>
        <dsp:cNvPr id="0" name=""/>
        <dsp:cNvSpPr/>
      </dsp:nvSpPr>
      <dsp:spPr>
        <a:xfrm>
          <a:off x="1855451" y="1084083"/>
          <a:ext cx="2182153" cy="2182153"/>
        </a:xfrm>
        <a:prstGeom prst="circularArrow">
          <a:avLst>
            <a:gd name="adj1" fmla="val 1382"/>
            <a:gd name="adj2" fmla="val 163236"/>
            <a:gd name="adj3" fmla="val 21064128"/>
            <a:gd name="adj4" fmla="val 13978386"/>
            <a:gd name="adj5" fmla="val 1612"/>
          </a:avLst>
        </a:prstGeom>
        <a:solidFill>
          <a:schemeClr val="tx2">
            <a:lumMod val="60000"/>
            <a:lumOff val="40000"/>
          </a:schemeClr>
        </a:solidFill>
        <a:ln>
          <a:solidFill>
            <a:schemeClr val="tx2">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86339584-CDAD-2545-AD10-E55D549768B6}">
      <dsp:nvSpPr>
        <dsp:cNvPr id="0" name=""/>
        <dsp:cNvSpPr/>
      </dsp:nvSpPr>
      <dsp:spPr>
        <a:xfrm>
          <a:off x="1702108" y="1330173"/>
          <a:ext cx="1214108" cy="695845"/>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Known message attack</a:t>
          </a:r>
        </a:p>
      </dsp:txBody>
      <dsp:txXfrm>
        <a:off x="1722489" y="1350554"/>
        <a:ext cx="1173346" cy="655083"/>
      </dsp:txXfrm>
    </dsp:sp>
    <dsp:sp modelId="{261C35D7-B798-044A-8DA7-33BB0B9B7292}">
      <dsp:nvSpPr>
        <dsp:cNvPr id="0" name=""/>
        <dsp:cNvSpPr/>
      </dsp:nvSpPr>
      <dsp:spPr>
        <a:xfrm>
          <a:off x="3226241" y="972541"/>
          <a:ext cx="1769277" cy="346511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chooses a list of messages before attempting to break A’s signature scheme, independent of A’s public key; C then obtains from A valid signatures for the chosen messages</a:t>
          </a:r>
        </a:p>
      </dsp:txBody>
      <dsp:txXfrm>
        <a:off x="3278061" y="1024361"/>
        <a:ext cx="1665637" cy="2618952"/>
      </dsp:txXfrm>
    </dsp:sp>
    <dsp:sp modelId="{E968BA48-84FC-7A48-A3E7-3438D4DCA5BB}">
      <dsp:nvSpPr>
        <dsp:cNvPr id="0" name=""/>
        <dsp:cNvSpPr/>
      </dsp:nvSpPr>
      <dsp:spPr>
        <a:xfrm>
          <a:off x="3048433" y="2247019"/>
          <a:ext cx="2901579" cy="2901579"/>
        </a:xfrm>
        <a:prstGeom prst="leftCircularArrow">
          <a:avLst>
            <a:gd name="adj1" fmla="val 1039"/>
            <a:gd name="adj2" fmla="val 121826"/>
            <a:gd name="adj3" fmla="val 20859254"/>
            <a:gd name="adj4" fmla="val 6386407"/>
            <a:gd name="adj5" fmla="val 1212"/>
          </a:avLst>
        </a:prstGeom>
        <a:solidFill>
          <a:schemeClr val="tx2">
            <a:lumMod val="60000"/>
            <a:lumOff val="40000"/>
          </a:schemeClr>
        </a:solidFill>
        <a:ln>
          <a:solidFill>
            <a:schemeClr val="tx2">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0E115A9D-D4EC-3244-ACF2-287323CC800D}">
      <dsp:nvSpPr>
        <dsp:cNvPr id="0" name=""/>
        <dsp:cNvSpPr/>
      </dsp:nvSpPr>
      <dsp:spPr>
        <a:xfrm>
          <a:off x="3350483" y="4118092"/>
          <a:ext cx="1494784" cy="939864"/>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Generic chosen message attack</a:t>
          </a:r>
        </a:p>
      </dsp:txBody>
      <dsp:txXfrm>
        <a:off x="3378011" y="4145620"/>
        <a:ext cx="1439728" cy="884808"/>
      </dsp:txXfrm>
    </dsp:sp>
    <dsp:sp modelId="{5C04EA05-CA37-1D4F-889F-8A6D2632026E}">
      <dsp:nvSpPr>
        <dsp:cNvPr id="0" name=""/>
        <dsp:cNvSpPr/>
      </dsp:nvSpPr>
      <dsp:spPr>
        <a:xfrm>
          <a:off x="5178932" y="1241009"/>
          <a:ext cx="1848432" cy="292818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Similar to the generic attack, except that the list of messages to be signed is chosen after C knows A’s public key but before any signatures are seen</a:t>
          </a:r>
        </a:p>
      </dsp:txBody>
      <dsp:txXfrm>
        <a:off x="5233071" y="1922615"/>
        <a:ext cx="1740154" cy="2192435"/>
      </dsp:txXfrm>
    </dsp:sp>
    <dsp:sp modelId="{8DD17C4E-7196-C24B-93A8-6B579DB16B55}">
      <dsp:nvSpPr>
        <dsp:cNvPr id="0" name=""/>
        <dsp:cNvSpPr/>
      </dsp:nvSpPr>
      <dsp:spPr>
        <a:xfrm rot="21314464">
          <a:off x="5714991" y="914399"/>
          <a:ext cx="2044897" cy="2044897"/>
        </a:xfrm>
        <a:prstGeom prst="circularArrow">
          <a:avLst>
            <a:gd name="adj1" fmla="val 1474"/>
            <a:gd name="adj2" fmla="val 174557"/>
            <a:gd name="adj3" fmla="val 21023348"/>
            <a:gd name="adj4" fmla="val 13948927"/>
            <a:gd name="adj5" fmla="val 1720"/>
          </a:avLst>
        </a:prstGeom>
        <a:solidFill>
          <a:schemeClr val="tx2">
            <a:lumMod val="60000"/>
            <a:lumOff val="40000"/>
          </a:schemeClr>
        </a:solidFill>
        <a:ln>
          <a:solidFill>
            <a:schemeClr val="tx2">
              <a:lumMod val="60000"/>
              <a:lumOff val="40000"/>
            </a:schemeClr>
          </a:solidFill>
        </a:ln>
        <a:effectLst/>
      </dsp:spPr>
      <dsp:style>
        <a:lnRef idx="0">
          <a:scrgbClr r="0" g="0" b="0"/>
        </a:lnRef>
        <a:fillRef idx="3">
          <a:scrgbClr r="0" g="0" b="0"/>
        </a:fillRef>
        <a:effectRef idx="2">
          <a:scrgbClr r="0" g="0" b="0"/>
        </a:effectRef>
        <a:fontRef idx="minor">
          <a:schemeClr val="lt1"/>
        </a:fontRef>
      </dsp:style>
    </dsp:sp>
    <dsp:sp modelId="{BE54856D-6073-D64D-A707-D0537194B9A5}">
      <dsp:nvSpPr>
        <dsp:cNvPr id="0" name=""/>
        <dsp:cNvSpPr/>
      </dsp:nvSpPr>
      <dsp:spPr>
        <a:xfrm>
          <a:off x="5408531" y="1292107"/>
          <a:ext cx="1469379" cy="564700"/>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Directed chosen message attack</a:t>
          </a:r>
        </a:p>
      </dsp:txBody>
      <dsp:txXfrm>
        <a:off x="5425070" y="1308646"/>
        <a:ext cx="1436301" cy="531622"/>
      </dsp:txXfrm>
    </dsp:sp>
    <dsp:sp modelId="{D399F7AC-6D3B-724E-BC8C-A3A47BE4BD45}">
      <dsp:nvSpPr>
        <dsp:cNvPr id="0" name=""/>
        <dsp:cNvSpPr/>
      </dsp:nvSpPr>
      <dsp:spPr>
        <a:xfrm>
          <a:off x="7164812" y="1148311"/>
          <a:ext cx="1352739" cy="290762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 may request from A signatures of messages that depend on previously obtained message-signature pairs</a:t>
          </a:r>
        </a:p>
      </dsp:txBody>
      <dsp:txXfrm>
        <a:off x="7204432" y="1187931"/>
        <a:ext cx="1273499" cy="2205320"/>
      </dsp:txXfrm>
    </dsp:sp>
    <dsp:sp modelId="{F738A19E-7D21-704D-B39E-50D5AE06FD79}">
      <dsp:nvSpPr>
        <dsp:cNvPr id="0" name=""/>
        <dsp:cNvSpPr/>
      </dsp:nvSpPr>
      <dsp:spPr>
        <a:xfrm>
          <a:off x="7237439" y="4041714"/>
          <a:ext cx="1318345" cy="891021"/>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t>Adaptive chosen message attack</a:t>
          </a:r>
        </a:p>
      </dsp:txBody>
      <dsp:txXfrm>
        <a:off x="7263536" y="4067811"/>
        <a:ext cx="1266151" cy="8388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A44DF-AD77-1541-8A87-0836BFDEF031}">
      <dsp:nvSpPr>
        <dsp:cNvPr id="0" name=""/>
        <dsp:cNvSpPr/>
      </dsp:nvSpPr>
      <dsp:spPr>
        <a:xfrm>
          <a:off x="2956" y="597860"/>
          <a:ext cx="1320198" cy="2764800"/>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Total break</a:t>
          </a:r>
        </a:p>
      </dsp:txBody>
      <dsp:txXfrm>
        <a:off x="2956" y="597860"/>
        <a:ext cx="1320198" cy="528079"/>
      </dsp:txXfrm>
    </dsp:sp>
    <dsp:sp modelId="{0E4CDE2A-69D9-2845-92AE-4B2CCE826D72}">
      <dsp:nvSpPr>
        <dsp:cNvPr id="0" name=""/>
        <dsp:cNvSpPr/>
      </dsp:nvSpPr>
      <dsp:spPr>
        <a:xfrm>
          <a:off x="149688" y="1125939"/>
          <a:ext cx="1567537" cy="3686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C determines A’s private key</a:t>
          </a:r>
        </a:p>
      </dsp:txBody>
      <dsp:txXfrm>
        <a:off x="195600" y="1171851"/>
        <a:ext cx="1475713" cy="3594576"/>
      </dsp:txXfrm>
    </dsp:sp>
    <dsp:sp modelId="{2B4133B3-65E5-CD47-9FFB-4744807E0169}">
      <dsp:nvSpPr>
        <dsp:cNvPr id="0" name=""/>
        <dsp:cNvSpPr/>
      </dsp:nvSpPr>
      <dsp:spPr>
        <a:xfrm rot="20719530">
          <a:off x="1768332" y="1870399"/>
          <a:ext cx="527516" cy="32869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solidFill>
            <a:schemeClr val="accent1">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769940" y="1948627"/>
        <a:ext cx="428909" cy="197215"/>
      </dsp:txXfrm>
    </dsp:sp>
    <dsp:sp modelId="{6BCE3938-8922-C143-8CE8-22BDF36BD300}">
      <dsp:nvSpPr>
        <dsp:cNvPr id="0" name=""/>
        <dsp:cNvSpPr/>
      </dsp:nvSpPr>
      <dsp:spPr>
        <a:xfrm>
          <a:off x="2286002" y="0"/>
          <a:ext cx="1320198" cy="2764800"/>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Universal forgery</a:t>
          </a:r>
        </a:p>
      </dsp:txBody>
      <dsp:txXfrm>
        <a:off x="2286002" y="0"/>
        <a:ext cx="1320198" cy="528079"/>
      </dsp:txXfrm>
    </dsp:sp>
    <dsp:sp modelId="{A9604252-7623-6E45-B121-4F7EA3924F41}">
      <dsp:nvSpPr>
        <dsp:cNvPr id="0" name=""/>
        <dsp:cNvSpPr/>
      </dsp:nvSpPr>
      <dsp:spPr>
        <a:xfrm>
          <a:off x="2314168" y="885485"/>
          <a:ext cx="1727413" cy="400700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C finds an efficient signing algorithm that provides an equivalent way of constructing signatures on arbitrary messages</a:t>
          </a:r>
        </a:p>
      </dsp:txBody>
      <dsp:txXfrm>
        <a:off x="2364762" y="936079"/>
        <a:ext cx="1626225" cy="3905818"/>
      </dsp:txXfrm>
    </dsp:sp>
    <dsp:sp modelId="{19EE82D6-0B7D-6D4B-BA04-DCDF8FC17126}">
      <dsp:nvSpPr>
        <dsp:cNvPr id="0" name=""/>
        <dsp:cNvSpPr/>
      </dsp:nvSpPr>
      <dsp:spPr>
        <a:xfrm rot="320524">
          <a:off x="4055954" y="1623109"/>
          <a:ext cx="510620" cy="39662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4056212" y="1696894"/>
        <a:ext cx="391634" cy="237973"/>
      </dsp:txXfrm>
    </dsp:sp>
    <dsp:sp modelId="{56717EE1-4E03-A042-8D89-87EB14766B38}">
      <dsp:nvSpPr>
        <dsp:cNvPr id="0" name=""/>
        <dsp:cNvSpPr/>
      </dsp:nvSpPr>
      <dsp:spPr>
        <a:xfrm>
          <a:off x="4568917" y="213470"/>
          <a:ext cx="1320198" cy="2764800"/>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Selective forgery</a:t>
          </a:r>
        </a:p>
      </dsp:txBody>
      <dsp:txXfrm>
        <a:off x="4568917" y="213470"/>
        <a:ext cx="1320198" cy="528079"/>
      </dsp:txXfrm>
    </dsp:sp>
    <dsp:sp modelId="{F514192E-16F6-9549-971E-F56A18C8964B}">
      <dsp:nvSpPr>
        <dsp:cNvPr id="0" name=""/>
        <dsp:cNvSpPr/>
      </dsp:nvSpPr>
      <dsp:spPr>
        <a:xfrm>
          <a:off x="4652755" y="1125939"/>
          <a:ext cx="1698950" cy="3686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C forges a signature for a particular message chosen by C</a:t>
          </a:r>
        </a:p>
      </dsp:txBody>
      <dsp:txXfrm>
        <a:off x="4702516" y="1175700"/>
        <a:ext cx="1599428" cy="3586878"/>
      </dsp:txXfrm>
    </dsp:sp>
    <dsp:sp modelId="{610019C1-FC9D-6E4D-9F21-C45689A05A64}">
      <dsp:nvSpPr>
        <dsp:cNvPr id="0" name=""/>
        <dsp:cNvSpPr/>
      </dsp:nvSpPr>
      <dsp:spPr>
        <a:xfrm>
          <a:off x="6400800" y="1737968"/>
          <a:ext cx="513493" cy="328691"/>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solidFill>
            <a:schemeClr val="tx2">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6400800" y="1803706"/>
        <a:ext cx="414886" cy="197215"/>
      </dsp:txXfrm>
    </dsp:sp>
    <dsp:sp modelId="{5AD2B861-3BAE-3042-934B-501D64CAC41A}">
      <dsp:nvSpPr>
        <dsp:cNvPr id="0" name=""/>
        <dsp:cNvSpPr/>
      </dsp:nvSpPr>
      <dsp:spPr>
        <a:xfrm>
          <a:off x="6857970" y="213470"/>
          <a:ext cx="1320198" cy="2764800"/>
        </a:xfrm>
        <a:prstGeom prst="roundRect">
          <a:avLst>
            <a:gd name="adj" fmla="val 10000"/>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b="1" i="0" kern="1200" dirty="0"/>
            <a:t>Existential forgery</a:t>
          </a:r>
        </a:p>
      </dsp:txBody>
      <dsp:txXfrm>
        <a:off x="6857970" y="213470"/>
        <a:ext cx="1320198" cy="528079"/>
      </dsp:txXfrm>
    </dsp:sp>
    <dsp:sp modelId="{40FE2F61-339C-1F4C-9E02-6D4B443A20E5}">
      <dsp:nvSpPr>
        <dsp:cNvPr id="0" name=""/>
        <dsp:cNvSpPr/>
      </dsp:nvSpPr>
      <dsp:spPr>
        <a:xfrm>
          <a:off x="6940864" y="1125939"/>
          <a:ext cx="1742978" cy="3686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a:t>C forges a signature for at least one message; C has no control over the message</a:t>
          </a:r>
        </a:p>
      </dsp:txBody>
      <dsp:txXfrm>
        <a:off x="6991914" y="1176989"/>
        <a:ext cx="1640878" cy="35843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0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108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06-09-2022</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06-09-2022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416EB191-7A21-9F49-A2FA-84FAF8C0EE27}" type="slidenum">
              <a:rPr lang="en-AU">
                <a:latin typeface="Arial" pitchFamily="-84" charset="0"/>
              </a:rPr>
              <a:pPr/>
              <a:t>5</a:t>
            </a:fld>
            <a:endParaRPr lang="en-AU" dirty="0">
              <a:latin typeface="Arial" pitchFamily="-84"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concept of public-key cryptography evolved from an attempt to attack two of</a:t>
            </a:r>
          </a:p>
          <a:p>
            <a:r>
              <a:rPr lang="en-US" sz="1200" kern="1200" baseline="0" dirty="0">
                <a:solidFill>
                  <a:schemeClr val="tx1"/>
                </a:solidFill>
                <a:latin typeface="Arial" charset="0"/>
                <a:ea typeface="ＭＳ Ｐゴシック" pitchFamily="-107" charset="-128"/>
                <a:cs typeface="ＭＳ Ｐゴシック" pitchFamily="-107" charset="-128"/>
              </a:rPr>
              <a:t>the most difficult problems associated with symmetric encryption. The first problem</a:t>
            </a:r>
          </a:p>
          <a:p>
            <a:r>
              <a:rPr lang="en-US" sz="1200" kern="1200" baseline="0" dirty="0">
                <a:solidFill>
                  <a:schemeClr val="tx1"/>
                </a:solidFill>
                <a:latin typeface="Arial" charset="0"/>
                <a:ea typeface="ＭＳ Ｐゴシック" pitchFamily="-107" charset="-128"/>
                <a:cs typeface="ＭＳ Ｐゴシック" pitchFamily="-107" charset="-128"/>
              </a:rPr>
              <a:t>is that of key distribution, which is examined in some detail in Chapter 14.</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As Chapter 14 discusses, key distribution under symmetric encryption requires</a:t>
            </a:r>
          </a:p>
          <a:p>
            <a:r>
              <a:rPr lang="en-US" sz="1200" kern="1200" baseline="0" dirty="0">
                <a:solidFill>
                  <a:schemeClr val="tx1"/>
                </a:solidFill>
                <a:latin typeface="Arial" charset="0"/>
                <a:ea typeface="ＭＳ Ｐゴシック" pitchFamily="-107" charset="-128"/>
                <a:cs typeface="ＭＳ Ｐゴシック" pitchFamily="-107" charset="-128"/>
              </a:rPr>
              <a:t>either (1) that two communicants already share a key, which somehow has been distributed</a:t>
            </a:r>
          </a:p>
          <a:p>
            <a:r>
              <a:rPr lang="en-US" sz="1200" kern="1200" baseline="0" dirty="0">
                <a:solidFill>
                  <a:schemeClr val="tx1"/>
                </a:solidFill>
                <a:latin typeface="Arial" charset="0"/>
                <a:ea typeface="ＭＳ Ｐゴシック" pitchFamily="-107" charset="-128"/>
                <a:cs typeface="ＭＳ Ｐゴシック" pitchFamily="-107" charset="-128"/>
              </a:rPr>
              <a:t>to them; or (2) the use of a key distribution center. Whitfield Diffie, one</a:t>
            </a:r>
          </a:p>
          <a:p>
            <a:r>
              <a:rPr lang="en-US" sz="1200" kern="1200" baseline="0" dirty="0">
                <a:solidFill>
                  <a:schemeClr val="tx1"/>
                </a:solidFill>
                <a:latin typeface="Arial" charset="0"/>
                <a:ea typeface="ＭＳ Ｐゴシック" pitchFamily="-107" charset="-128"/>
                <a:cs typeface="ＭＳ Ｐゴシック" pitchFamily="-107" charset="-128"/>
              </a:rPr>
              <a:t>of the discoverers of public-key encryption (along with Martin Hellman, both at</a:t>
            </a:r>
          </a:p>
          <a:p>
            <a:r>
              <a:rPr lang="en-US" sz="1200" kern="1200" baseline="0" dirty="0">
                <a:solidFill>
                  <a:schemeClr val="tx1"/>
                </a:solidFill>
                <a:latin typeface="Arial" charset="0"/>
                <a:ea typeface="ＭＳ Ｐゴシック" pitchFamily="-107" charset="-128"/>
                <a:cs typeface="ＭＳ Ｐゴシック" pitchFamily="-107" charset="-128"/>
              </a:rPr>
              <a:t>Stanford University at the time), reasoned that this second requirement negated</a:t>
            </a:r>
          </a:p>
          <a:p>
            <a:r>
              <a:rPr lang="en-US" sz="1200" kern="1200" baseline="0" dirty="0">
                <a:solidFill>
                  <a:schemeClr val="tx1"/>
                </a:solidFill>
                <a:latin typeface="Arial" charset="0"/>
                <a:ea typeface="ＭＳ Ｐゴシック" pitchFamily="-107" charset="-128"/>
                <a:cs typeface="ＭＳ Ｐゴシック" pitchFamily="-107" charset="-128"/>
              </a:rPr>
              <a:t>the very essence of cryptography: the ability to maintain total secrecy over your</a:t>
            </a:r>
          </a:p>
          <a:p>
            <a:r>
              <a:rPr lang="en-US" sz="1200" kern="1200" baseline="0" dirty="0">
                <a:solidFill>
                  <a:schemeClr val="tx1"/>
                </a:solidFill>
                <a:latin typeface="Arial" charset="0"/>
                <a:ea typeface="ＭＳ Ｐゴシック" pitchFamily="-107" charset="-128"/>
                <a:cs typeface="ＭＳ Ｐゴシック" pitchFamily="-107" charset="-128"/>
              </a:rPr>
              <a:t>own communication. As Diffie put it [DIFF88], “what good would it do after all to</a:t>
            </a:r>
          </a:p>
          <a:p>
            <a:r>
              <a:rPr lang="en-US" sz="1200" kern="1200" baseline="0" dirty="0">
                <a:solidFill>
                  <a:schemeClr val="tx1"/>
                </a:solidFill>
                <a:latin typeface="Arial" charset="0"/>
                <a:ea typeface="ＭＳ Ｐゴシック" pitchFamily="-107" charset="-128"/>
                <a:cs typeface="ＭＳ Ｐゴシック" pitchFamily="-107" charset="-128"/>
              </a:rPr>
              <a:t>develop impenetrable cryptosystems, if their users were forced to share their keys</a:t>
            </a:r>
          </a:p>
          <a:p>
            <a:r>
              <a:rPr lang="en-US" sz="1200" kern="1200" baseline="0" dirty="0">
                <a:solidFill>
                  <a:schemeClr val="tx1"/>
                </a:solidFill>
                <a:latin typeface="Arial" charset="0"/>
                <a:ea typeface="ＭＳ Ｐゴシック" pitchFamily="-107" charset="-128"/>
                <a:cs typeface="ＭＳ Ｐゴシック" pitchFamily="-107" charset="-128"/>
              </a:rPr>
              <a:t>with a KDC that could be compromised by either burglary or subpoena?”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second problem that Diffie pondered, and one that was apparently</a:t>
            </a:r>
          </a:p>
          <a:p>
            <a:r>
              <a:rPr lang="en-US" sz="1200" kern="1200" baseline="0" dirty="0">
                <a:solidFill>
                  <a:schemeClr val="tx1"/>
                </a:solidFill>
                <a:latin typeface="Arial" charset="0"/>
                <a:ea typeface="ＭＳ Ｐゴシック" pitchFamily="-107" charset="-128"/>
                <a:cs typeface="ＭＳ Ｐゴシック" pitchFamily="-107" charset="-128"/>
              </a:rPr>
              <a:t>unrelated to the first, was that of digital signatures . If the use of cryptography</a:t>
            </a:r>
          </a:p>
          <a:p>
            <a:r>
              <a:rPr lang="en-US" sz="1200" kern="1200" baseline="0" dirty="0">
                <a:solidFill>
                  <a:schemeClr val="tx1"/>
                </a:solidFill>
                <a:latin typeface="Arial" charset="0"/>
                <a:ea typeface="ＭＳ Ｐゴシック" pitchFamily="-107" charset="-128"/>
                <a:cs typeface="ＭＳ Ｐゴシック" pitchFamily="-107" charset="-128"/>
              </a:rPr>
              <a:t>was to become widespread, not just in military situations but for commercial and</a:t>
            </a:r>
          </a:p>
          <a:p>
            <a:r>
              <a:rPr lang="en-US" sz="1200" kern="1200" baseline="0" dirty="0">
                <a:solidFill>
                  <a:schemeClr val="tx1"/>
                </a:solidFill>
                <a:latin typeface="Arial" charset="0"/>
                <a:ea typeface="ＭＳ Ｐゴシック" pitchFamily="-107" charset="-128"/>
                <a:cs typeface="ＭＳ Ｐゴシック" pitchFamily="-107" charset="-128"/>
              </a:rPr>
              <a:t>private purposes, then electronic messages and documents would need the equivalent</a:t>
            </a:r>
          </a:p>
          <a:p>
            <a:r>
              <a:rPr lang="en-US" sz="1200" kern="1200" baseline="0" dirty="0">
                <a:solidFill>
                  <a:schemeClr val="tx1"/>
                </a:solidFill>
                <a:latin typeface="Arial" charset="0"/>
                <a:ea typeface="ＭＳ Ｐゴシック" pitchFamily="-107" charset="-128"/>
                <a:cs typeface="ＭＳ Ｐゴシック" pitchFamily="-107" charset="-128"/>
              </a:rPr>
              <a:t>of signatures used in paper documents. That is, could a method be devised</a:t>
            </a:r>
          </a:p>
          <a:p>
            <a:r>
              <a:rPr lang="en-US" sz="1200" kern="1200" baseline="0" dirty="0">
                <a:solidFill>
                  <a:schemeClr val="tx1"/>
                </a:solidFill>
                <a:latin typeface="Arial" charset="0"/>
                <a:ea typeface="ＭＳ Ｐゴシック" pitchFamily="-107" charset="-128"/>
                <a:cs typeface="ＭＳ Ｐゴシック" pitchFamily="-107" charset="-128"/>
              </a:rPr>
              <a:t>that would stipulate, to the satisfaction of all parties, that a digital message had</a:t>
            </a:r>
          </a:p>
          <a:p>
            <a:r>
              <a:rPr lang="en-US" sz="1200" kern="1200" baseline="0" dirty="0">
                <a:solidFill>
                  <a:schemeClr val="tx1"/>
                </a:solidFill>
                <a:latin typeface="Arial" charset="0"/>
                <a:ea typeface="ＭＳ Ｐゴシック" pitchFamily="-107" charset="-128"/>
                <a:cs typeface="ＭＳ Ｐゴシック" pitchFamily="-107" charset="-128"/>
              </a:rPr>
              <a:t>been sent by a particular person? This is a somewhat broader requirement than</a:t>
            </a:r>
          </a:p>
          <a:p>
            <a:r>
              <a:rPr lang="en-US" sz="1200" kern="1200" baseline="0" dirty="0">
                <a:solidFill>
                  <a:schemeClr val="tx1"/>
                </a:solidFill>
                <a:latin typeface="Arial" charset="0"/>
                <a:ea typeface="ＭＳ Ｐゴシック" pitchFamily="-107" charset="-128"/>
                <a:cs typeface="ＭＳ Ｐゴシック" pitchFamily="-107" charset="-128"/>
              </a:rPr>
              <a:t>that of authentication, and its characteristics and ramifications are explored in</a:t>
            </a:r>
          </a:p>
          <a:p>
            <a:r>
              <a:rPr lang="en-US" sz="1200" kern="1200" baseline="0" dirty="0">
                <a:solidFill>
                  <a:schemeClr val="tx1"/>
                </a:solidFill>
                <a:latin typeface="Arial" charset="0"/>
                <a:ea typeface="ＭＳ Ｐゴシック" pitchFamily="-107" charset="-128"/>
                <a:cs typeface="ＭＳ Ｐゴシック" pitchFamily="-107" charset="-128"/>
              </a:rPr>
              <a:t>Chapter 13.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Diffie and Hellman achieved an astounding breakthrough in 1976</a:t>
            </a:r>
          </a:p>
          <a:p>
            <a:r>
              <a:rPr lang="en-US" sz="1200" kern="1200" baseline="0" dirty="0">
                <a:solidFill>
                  <a:schemeClr val="tx1"/>
                </a:solidFill>
                <a:latin typeface="Arial" charset="0"/>
                <a:ea typeface="ＭＳ Ｐゴシック" pitchFamily="-107" charset="-128"/>
                <a:cs typeface="ＭＳ Ｐゴシック" pitchFamily="-107" charset="-128"/>
              </a:rPr>
              <a:t>[DIFF76 a, b] by coming up with a method that addressed both problems and was</a:t>
            </a:r>
          </a:p>
          <a:p>
            <a:r>
              <a:rPr lang="en-US" sz="1200" kern="1200" baseline="0" dirty="0">
                <a:solidFill>
                  <a:schemeClr val="tx1"/>
                </a:solidFill>
                <a:latin typeface="Arial" charset="0"/>
                <a:ea typeface="ＭＳ Ｐゴシック" pitchFamily="-107" charset="-128"/>
                <a:cs typeface="ＭＳ Ｐゴシック" pitchFamily="-107" charset="-128"/>
              </a:rPr>
              <a:t>radically different from all previous approaches to cryptography, going back over</a:t>
            </a:r>
          </a:p>
          <a:p>
            <a:r>
              <a:rPr lang="en-US" sz="1200" kern="1200" baseline="0" dirty="0">
                <a:solidFill>
                  <a:schemeClr val="tx1"/>
                </a:solidFill>
                <a:latin typeface="Arial" charset="0"/>
                <a:ea typeface="ＭＳ Ｐゴシック" pitchFamily="-107" charset="-128"/>
                <a:cs typeface="ＭＳ Ｐゴシック" pitchFamily="-107" charset="-128"/>
              </a:rPr>
              <a:t>four millennia.</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3E84305-015B-2648-A04D-F6EDB374C6A8}" type="slidenum">
              <a:rPr lang="en-AU">
                <a:latin typeface="Arial" pitchFamily="-84" charset="0"/>
              </a:rPr>
              <a:pPr/>
              <a:t>17</a:t>
            </a:fld>
            <a:endParaRPr lang="en-AU" dirty="0">
              <a:latin typeface="Arial" pitchFamily="-84"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pioneering paper by Diffie and Hellman [DIFF76b] introduced a new approach</a:t>
            </a:r>
          </a:p>
          <a:p>
            <a:r>
              <a:rPr lang="en-US" sz="1200" kern="1200" baseline="0" dirty="0">
                <a:solidFill>
                  <a:schemeClr val="tx1"/>
                </a:solidFill>
                <a:latin typeface="Arial" charset="0"/>
                <a:ea typeface="ＭＳ Ｐゴシック" pitchFamily="-107" charset="-128"/>
                <a:cs typeface="ＭＳ Ｐゴシック" pitchFamily="-107" charset="-128"/>
              </a:rPr>
              <a:t>to cryptography and, in effect, challenged cryptologists to come up with a cryptographic</a:t>
            </a:r>
          </a:p>
          <a:p>
            <a:r>
              <a:rPr lang="en-US" sz="1200" kern="1200" baseline="0" dirty="0">
                <a:solidFill>
                  <a:schemeClr val="tx1"/>
                </a:solidFill>
                <a:latin typeface="Arial" charset="0"/>
                <a:ea typeface="ＭＳ Ｐゴシック" pitchFamily="-107" charset="-128"/>
                <a:cs typeface="ＭＳ Ｐゴシック" pitchFamily="-107" charset="-128"/>
              </a:rPr>
              <a:t>algorithm that met the requirements for public-key systems. A number of</a:t>
            </a:r>
          </a:p>
          <a:p>
            <a:r>
              <a:rPr lang="en-US" sz="1200" kern="1200" baseline="0" dirty="0">
                <a:solidFill>
                  <a:schemeClr val="tx1"/>
                </a:solidFill>
                <a:latin typeface="Arial" charset="0"/>
                <a:ea typeface="ＭＳ Ｐゴシック" pitchFamily="-107" charset="-128"/>
                <a:cs typeface="ＭＳ Ｐゴシック" pitchFamily="-107" charset="-128"/>
              </a:rPr>
              <a:t>algorithms have been proposed for public-key cryptography. Some of these, though</a:t>
            </a:r>
          </a:p>
          <a:p>
            <a:r>
              <a:rPr lang="en-US" sz="1200" kern="1200" baseline="0" dirty="0">
                <a:solidFill>
                  <a:schemeClr val="tx1"/>
                </a:solidFill>
                <a:latin typeface="Arial" charset="0"/>
                <a:ea typeface="ＭＳ Ｐゴシック" pitchFamily="-107" charset="-128"/>
                <a:cs typeface="ＭＳ Ｐゴシック" pitchFamily="-107" charset="-128"/>
              </a:rPr>
              <a:t>initially promising, turned out to be breakable.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One of the first successful responses to the challenge was developed in 1977</a:t>
            </a:r>
          </a:p>
          <a:p>
            <a:r>
              <a:rPr lang="en-US" sz="1200" kern="1200" baseline="0" dirty="0">
                <a:solidFill>
                  <a:schemeClr val="tx1"/>
                </a:solidFill>
                <a:latin typeface="Arial" charset="0"/>
                <a:ea typeface="ＭＳ Ｐゴシック" pitchFamily="-107" charset="-128"/>
                <a:cs typeface="ＭＳ Ｐゴシック" pitchFamily="-107" charset="-128"/>
              </a:rPr>
              <a:t>by Ron Rivest, Adi Shamir, and Len Adleman at MIT and first published in 1978</a:t>
            </a:r>
          </a:p>
          <a:p>
            <a:r>
              <a:rPr lang="en-US" sz="1200" kern="1200" baseline="0" dirty="0">
                <a:solidFill>
                  <a:schemeClr val="tx1"/>
                </a:solidFill>
                <a:latin typeface="Arial" charset="0"/>
                <a:ea typeface="ＭＳ Ｐゴシック" pitchFamily="-107" charset="-128"/>
                <a:cs typeface="ＭＳ Ｐゴシック" pitchFamily="-107" charset="-128"/>
              </a:rPr>
              <a:t>[RIVE78].  The Rivest-Shamir-Adleman (RSA) scheme has since that time reigned</a:t>
            </a:r>
          </a:p>
          <a:p>
            <a:r>
              <a:rPr lang="en-US" sz="1200" kern="1200" baseline="0" dirty="0">
                <a:solidFill>
                  <a:schemeClr val="tx1"/>
                </a:solidFill>
                <a:latin typeface="Arial" charset="0"/>
                <a:ea typeface="ＭＳ Ｐゴシック" pitchFamily="-107" charset="-128"/>
                <a:cs typeface="ＭＳ Ｐゴシック" pitchFamily="-107" charset="-128"/>
              </a:rPr>
              <a:t>supreme as the most widely accepted and implemented general-purpose approach</a:t>
            </a:r>
          </a:p>
          <a:p>
            <a:r>
              <a:rPr lang="en-US" sz="1200" kern="1200" baseline="0" dirty="0">
                <a:solidFill>
                  <a:schemeClr val="tx1"/>
                </a:solidFill>
                <a:latin typeface="Arial" charset="0"/>
                <a:ea typeface="ＭＳ Ｐゴシック" pitchFamily="-107" charset="-128"/>
                <a:cs typeface="ＭＳ Ｐゴシック" pitchFamily="-107" charset="-128"/>
              </a:rPr>
              <a:t>to public-key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RSA  scheme is a cipher in which the plaintext and ciphertext are integers</a:t>
            </a:r>
          </a:p>
          <a:p>
            <a:r>
              <a:rPr lang="en-US" sz="1200" kern="1200" baseline="0" dirty="0">
                <a:solidFill>
                  <a:schemeClr val="tx1"/>
                </a:solidFill>
                <a:latin typeface="Arial" charset="0"/>
                <a:ea typeface="ＭＳ Ｐゴシック" pitchFamily="-107" charset="-128"/>
                <a:cs typeface="ＭＳ Ｐゴシック" pitchFamily="-107" charset="-128"/>
              </a:rPr>
              <a:t>between 0 and n -  1 for some n . A typical size for n  is 1024 bits, or 309 decimal</a:t>
            </a:r>
          </a:p>
          <a:p>
            <a:r>
              <a:rPr lang="en-US" sz="1200" kern="1200" baseline="0" dirty="0">
                <a:solidFill>
                  <a:schemeClr val="tx1"/>
                </a:solidFill>
                <a:latin typeface="Arial" charset="0"/>
                <a:ea typeface="ＭＳ Ｐゴシック" pitchFamily="-107" charset="-128"/>
                <a:cs typeface="ＭＳ Ｐゴシック" pitchFamily="-107" charset="-128"/>
              </a:rPr>
              <a:t>digits. That is, n  is less than 2</a:t>
            </a:r>
            <a:r>
              <a:rPr lang="en-US" sz="1200" kern="1200" baseline="30000" dirty="0">
                <a:solidFill>
                  <a:schemeClr val="tx1"/>
                </a:solidFill>
                <a:latin typeface="Arial" charset="0"/>
                <a:ea typeface="ＭＳ Ｐゴシック" pitchFamily="-107" charset="-128"/>
                <a:cs typeface="ＭＳ Ｐゴシック" pitchFamily="-107" charset="-128"/>
              </a:rPr>
              <a:t>1024</a:t>
            </a:r>
            <a:r>
              <a:rPr lang="en-US" sz="1200" kern="1200" baseline="0" dirty="0">
                <a:solidFill>
                  <a:schemeClr val="tx1"/>
                </a:solidFill>
                <a:latin typeface="Arial" charset="0"/>
                <a:ea typeface="ＭＳ Ｐゴシック" pitchFamily="-107" charset="-128"/>
                <a:cs typeface="ＭＳ Ｐゴシック" pitchFamily="-107" charset="-128"/>
              </a:rPr>
              <a:t> . We examine RSA in this section in some detail,</a:t>
            </a:r>
          </a:p>
          <a:p>
            <a:r>
              <a:rPr lang="en-US" sz="1200" kern="1200" baseline="0" dirty="0">
                <a:solidFill>
                  <a:schemeClr val="tx1"/>
                </a:solidFill>
                <a:latin typeface="Arial" charset="0"/>
                <a:ea typeface="ＭＳ Ｐゴシック" pitchFamily="-107" charset="-128"/>
                <a:cs typeface="ＭＳ Ｐゴシック" pitchFamily="-107" charset="-128"/>
              </a:rPr>
              <a:t>beginning with an explanation of the algorithm. Then we examine some of the computational</a:t>
            </a:r>
          </a:p>
          <a:p>
            <a:r>
              <a:rPr lang="en-US" sz="1200" kern="1200" baseline="0" dirty="0">
                <a:solidFill>
                  <a:schemeClr val="tx1"/>
                </a:solidFill>
                <a:latin typeface="Arial" charset="0"/>
                <a:ea typeface="ＭＳ Ｐゴシック" pitchFamily="-107" charset="-128"/>
                <a:cs typeface="ＭＳ Ｐゴシック" pitchFamily="-107" charset="-128"/>
              </a:rPr>
              <a:t>and cryptanalytical implications of RSA.</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97A3115-DA4F-7944-8D9D-AAB9DF8DF3CE}" type="slidenum">
              <a:rPr lang="en-AU">
                <a:latin typeface="Arial" pitchFamily="-84" charset="0"/>
              </a:rPr>
              <a:pPr/>
              <a:t>18</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 RSA makes use of an expression with exponentials. Plaintext is encrypted in blocks,</a:t>
            </a:r>
          </a:p>
          <a:p>
            <a:r>
              <a:rPr lang="en-US" sz="1200" b="0" kern="1200" baseline="0" dirty="0">
                <a:solidFill>
                  <a:schemeClr val="tx1"/>
                </a:solidFill>
                <a:latin typeface="Arial" charset="0"/>
                <a:ea typeface="ＭＳ Ｐゴシック" pitchFamily="-107" charset="-128"/>
                <a:cs typeface="ＭＳ Ｐゴシック" pitchFamily="-107" charset="-128"/>
              </a:rPr>
              <a:t>with each block having a binary value less than some number n . That is, the block</a:t>
            </a:r>
          </a:p>
          <a:p>
            <a:r>
              <a:rPr lang="en-US" sz="1200" b="0" kern="1200" baseline="0" dirty="0">
                <a:solidFill>
                  <a:schemeClr val="tx1"/>
                </a:solidFill>
                <a:latin typeface="Arial" charset="0"/>
                <a:ea typeface="ＭＳ Ｐゴシック" pitchFamily="-107" charset="-128"/>
                <a:cs typeface="ＭＳ Ｐゴシック" pitchFamily="-107" charset="-128"/>
              </a:rPr>
              <a:t>size must be less than or equal to log</a:t>
            </a:r>
            <a:r>
              <a:rPr lang="en-US" sz="1200" b="0" kern="1200" baseline="-25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(n ) +  1; in practice, the block size is i  bits,</a:t>
            </a:r>
          </a:p>
          <a:p>
            <a:r>
              <a:rPr lang="en-US" sz="1200" b="0" kern="1200" baseline="0" dirty="0">
                <a:solidFill>
                  <a:schemeClr val="tx1"/>
                </a:solidFill>
                <a:latin typeface="Arial" charset="0"/>
                <a:ea typeface="ＭＳ Ｐゴシック" pitchFamily="-107" charset="-128"/>
                <a:cs typeface="ＭＳ Ｐゴシック" pitchFamily="-107" charset="-128"/>
              </a:rPr>
              <a:t>where 2</a:t>
            </a:r>
            <a:r>
              <a:rPr lang="en-US" sz="1200" b="0" kern="1200" baseline="30000" dirty="0">
                <a:solidFill>
                  <a:schemeClr val="tx1"/>
                </a:solidFill>
                <a:latin typeface="Arial" charset="0"/>
                <a:ea typeface="ＭＳ Ｐゴシック" pitchFamily="-107" charset="-128"/>
                <a:cs typeface="ＭＳ Ｐゴシック" pitchFamily="-107" charset="-128"/>
              </a:rPr>
              <a:t>i </a:t>
            </a:r>
            <a:r>
              <a:rPr lang="en-US" sz="1200" b="0" kern="1200" baseline="0" dirty="0">
                <a:solidFill>
                  <a:schemeClr val="tx1"/>
                </a:solidFill>
                <a:latin typeface="Arial" charset="0"/>
                <a:ea typeface="ＭＳ Ｐゴシック" pitchFamily="-107" charset="-128"/>
                <a:cs typeface="ＭＳ Ｐゴシック" pitchFamily="-107" charset="-128"/>
              </a:rPr>
              <a:t>&lt; n ≤  2</a:t>
            </a:r>
            <a:r>
              <a:rPr lang="en-US" sz="1200" b="0" kern="1200" baseline="30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 Encryption and decryption are of the following form, for some</a:t>
            </a:r>
          </a:p>
          <a:p>
            <a:r>
              <a:rPr lang="en-US" sz="1200" b="0" kern="1200" baseline="0" dirty="0">
                <a:solidFill>
                  <a:schemeClr val="tx1"/>
                </a:solidFill>
                <a:latin typeface="Arial" charset="0"/>
                <a:ea typeface="ＭＳ Ｐゴシック" pitchFamily="-107" charset="-128"/>
                <a:cs typeface="ＭＳ Ｐゴシック" pitchFamily="-107" charset="-128"/>
              </a:rPr>
              <a:t>plaintext block M  and ciphertext block C.</a:t>
            </a:r>
          </a:p>
          <a:p>
            <a:r>
              <a:rPr lang="en-US" sz="1200" b="0" kern="1200" baseline="0" dirty="0">
                <a:solidFill>
                  <a:schemeClr val="tx1"/>
                </a:solidFill>
                <a:latin typeface="Arial" charset="0"/>
                <a:ea typeface="ＭＳ Ｐゴシック" pitchFamily="-107" charset="-128"/>
                <a:cs typeface="ＭＳ Ｐゴシック" pitchFamily="-107" charset="-128"/>
              </a:rPr>
              <a:t>C = M</a:t>
            </a:r>
            <a:r>
              <a:rPr lang="en-US" sz="2400" i="1" kern="1200" baseline="30000" dirty="0">
                <a:solidFill>
                  <a:schemeClr val="tx2"/>
                </a:solidFill>
                <a:latin typeface="+mn-lt"/>
                <a:ea typeface="ＭＳ Ｐゴシック" pitchFamily="-84" charset="-128"/>
                <a:cs typeface="ＭＳ Ｐゴシック" pitchFamily="-84" charset="-128"/>
              </a:rPr>
              <a:t>e</a:t>
            </a:r>
            <a:r>
              <a:rPr lang="en-US" sz="1200" b="0" kern="1200" baseline="0" dirty="0">
                <a:solidFill>
                  <a:schemeClr val="tx1"/>
                </a:solidFill>
                <a:latin typeface="Arial" charset="0"/>
                <a:ea typeface="ＭＳ Ｐゴシック" pitchFamily="-107" charset="-128"/>
                <a:cs typeface="ＭＳ Ｐゴシック" pitchFamily="-107" charset="-128"/>
              </a:rPr>
              <a:t>  mod n</a:t>
            </a:r>
          </a:p>
          <a:p>
            <a:r>
              <a:rPr lang="en-US" sz="1200" b="0" kern="1200" baseline="0" dirty="0">
                <a:solidFill>
                  <a:schemeClr val="tx1"/>
                </a:solidFill>
                <a:latin typeface="Arial" charset="0"/>
                <a:ea typeface="ＭＳ Ｐゴシック" pitchFamily="-107" charset="-128"/>
                <a:cs typeface="ＭＳ Ｐゴシック" pitchFamily="-107" charset="-128"/>
              </a:rPr>
              <a:t>M = C</a:t>
            </a:r>
            <a:r>
              <a:rPr lang="en-US" sz="2400" i="1" kern="1200" baseline="30000" dirty="0">
                <a:solidFill>
                  <a:schemeClr val="tx2"/>
                </a:solidFill>
                <a:latin typeface="+mn-lt"/>
                <a:ea typeface="ＭＳ Ｐゴシック" pitchFamily="-84" charset="-128"/>
                <a:cs typeface="ＭＳ Ｐゴシック" pitchFamily="-84"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n =  (M</a:t>
            </a:r>
            <a:r>
              <a:rPr lang="en-US" sz="2400" i="1" kern="1200" baseline="30000" dirty="0">
                <a:solidFill>
                  <a:schemeClr val="tx2"/>
                </a:solidFill>
                <a:latin typeface="+mn-lt"/>
                <a:ea typeface="ＭＳ Ｐゴシック" pitchFamily="-84" charset="-128"/>
                <a:cs typeface="ＭＳ Ｐゴシック" pitchFamily="-84" charset="-128"/>
              </a:rPr>
              <a:t>e</a:t>
            </a:r>
            <a:r>
              <a:rPr lang="en-US" sz="1200" b="0" kern="1200" baseline="0" dirty="0">
                <a:solidFill>
                  <a:schemeClr val="tx1"/>
                </a:solidFill>
                <a:latin typeface="Arial" charset="0"/>
                <a:ea typeface="ＭＳ Ｐゴシック" pitchFamily="-107" charset="-128"/>
                <a:cs typeface="ＭＳ Ｐゴシック" pitchFamily="-107" charset="-128"/>
              </a:rPr>
              <a:t> )</a:t>
            </a:r>
            <a:r>
              <a:rPr lang="en-US" sz="2400" i="1" kern="1200" baseline="30000" dirty="0">
                <a:solidFill>
                  <a:schemeClr val="tx2"/>
                </a:solidFill>
                <a:latin typeface="+mn-lt"/>
                <a:ea typeface="ＭＳ Ｐゴシック" pitchFamily="-84" charset="-128"/>
                <a:cs typeface="ＭＳ Ｐゴシック" pitchFamily="-84" charset="-128"/>
              </a:rPr>
              <a:t>d</a:t>
            </a:r>
            <a:r>
              <a:rPr lang="en-US" sz="1200" b="0" kern="1200" baseline="0" dirty="0">
                <a:solidFill>
                  <a:schemeClr val="tx1"/>
                </a:solidFill>
                <a:latin typeface="Arial" charset="0"/>
                <a:ea typeface="ＭＳ Ｐゴシック" pitchFamily="-107" charset="-128"/>
                <a:cs typeface="ＭＳ Ｐゴシック" pitchFamily="-107" charset="-128"/>
              </a:rPr>
              <a:t>  mod n = M</a:t>
            </a:r>
            <a:r>
              <a:rPr lang="en-US" sz="2400" i="1" kern="1200" baseline="30000" dirty="0">
                <a:solidFill>
                  <a:schemeClr val="tx2"/>
                </a:solidFill>
                <a:latin typeface="+mn-lt"/>
                <a:ea typeface="ＭＳ Ｐゴシック" pitchFamily="-84" charset="-128"/>
                <a:cs typeface="ＭＳ Ｐゴシック" pitchFamily="-84" charset="-128"/>
              </a:rPr>
              <a:t>ed</a:t>
            </a:r>
            <a:r>
              <a:rPr lang="en-US" sz="1200" b="0" kern="1200" baseline="0" dirty="0">
                <a:solidFill>
                  <a:schemeClr val="tx1"/>
                </a:solidFill>
                <a:latin typeface="Arial" charset="0"/>
                <a:ea typeface="ＭＳ Ｐゴシック" pitchFamily="-107" charset="-128"/>
                <a:cs typeface="ＭＳ Ｐゴシック" pitchFamily="-107" charset="-128"/>
              </a:rPr>
              <a:t>  mod n</a:t>
            </a:r>
          </a:p>
          <a:p>
            <a:r>
              <a:rPr lang="en-US" sz="1200" b="0" kern="1200" baseline="0" dirty="0">
                <a:solidFill>
                  <a:schemeClr val="tx1"/>
                </a:solidFill>
                <a:latin typeface="Arial" charset="0"/>
                <a:ea typeface="ＭＳ Ｐゴシック" pitchFamily="-107" charset="-128"/>
                <a:cs typeface="ＭＳ Ｐゴシック" pitchFamily="-107" charset="-128"/>
              </a:rPr>
              <a:t> Both sender and receiver must know the value of n . The sender knows the</a:t>
            </a:r>
          </a:p>
          <a:p>
            <a:r>
              <a:rPr lang="en-US" sz="1200" b="0" kern="1200" baseline="0" dirty="0">
                <a:solidFill>
                  <a:schemeClr val="tx1"/>
                </a:solidFill>
                <a:latin typeface="Arial" charset="0"/>
                <a:ea typeface="ＭＳ Ｐゴシック" pitchFamily="-107" charset="-128"/>
                <a:cs typeface="ＭＳ Ｐゴシック" pitchFamily="-107" charset="-128"/>
              </a:rPr>
              <a:t>value of e , and only the receiver knows the value of d . Thus, this is a public-key encryption</a:t>
            </a:r>
          </a:p>
          <a:p>
            <a:r>
              <a:rPr lang="en-US" sz="1200" b="0" kern="1200" baseline="0" dirty="0">
                <a:solidFill>
                  <a:schemeClr val="tx1"/>
                </a:solidFill>
                <a:latin typeface="Arial" charset="0"/>
                <a:ea typeface="ＭＳ Ｐゴシック" pitchFamily="-107" charset="-128"/>
                <a:cs typeface="ＭＳ Ｐゴシック" pitchFamily="-107" charset="-128"/>
              </a:rPr>
              <a:t>algorithm with a public key of PU =  {e , n } and a private key of PR =  {d , n }.</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19</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discuss timing attacks in more detail in Part Two, as they relate to public-key</a:t>
            </a:r>
          </a:p>
          <a:p>
            <a:r>
              <a:rPr lang="en-US" sz="1200" kern="1200" baseline="0" dirty="0">
                <a:solidFill>
                  <a:schemeClr val="tx1"/>
                </a:solidFill>
                <a:latin typeface="Arial" charset="0"/>
                <a:ea typeface="ＭＳ Ｐゴシック" pitchFamily="-107" charset="-128"/>
                <a:cs typeface="ＭＳ Ｐゴシック" pitchFamily="-107" charset="-128"/>
              </a:rPr>
              <a:t>algorithms. However, the issue may also be relevant for symmetric ciphers. In essence,</a:t>
            </a:r>
          </a:p>
          <a:p>
            <a:r>
              <a:rPr lang="en-US" sz="1200" kern="1200" baseline="0" dirty="0">
                <a:solidFill>
                  <a:schemeClr val="tx1"/>
                </a:solidFill>
                <a:latin typeface="Arial" charset="0"/>
                <a:ea typeface="ＭＳ Ｐゴシック" pitchFamily="-107" charset="-128"/>
                <a:cs typeface="ＭＳ Ｐゴシック" pitchFamily="-107" charset="-128"/>
              </a:rPr>
              <a:t>a timing attack is one in which information about the key or the plaintext is obtained</a:t>
            </a:r>
          </a:p>
          <a:p>
            <a:r>
              <a:rPr lang="en-US" sz="1200" kern="1200" baseline="0" dirty="0">
                <a:solidFill>
                  <a:schemeClr val="tx1"/>
                </a:solidFill>
                <a:latin typeface="Arial" charset="0"/>
                <a:ea typeface="ＭＳ Ｐゴシック" pitchFamily="-107" charset="-128"/>
                <a:cs typeface="ＭＳ Ｐゴシック" pitchFamily="-107" charset="-128"/>
              </a:rPr>
              <a:t>by observing how long it takes a given implementation to perform decryptions on</a:t>
            </a:r>
          </a:p>
          <a:p>
            <a:r>
              <a:rPr lang="en-US" sz="1200" kern="1200" baseline="0" dirty="0">
                <a:solidFill>
                  <a:schemeClr val="tx1"/>
                </a:solidFill>
                <a:latin typeface="Arial" charset="0"/>
                <a:ea typeface="ＭＳ Ｐゴシック" pitchFamily="-107" charset="-128"/>
                <a:cs typeface="ＭＳ Ｐゴシック" pitchFamily="-107" charset="-128"/>
              </a:rPr>
              <a:t>various ciphertexts. A timing attack exploits the fact that an encryption or decryption</a:t>
            </a:r>
          </a:p>
          <a:p>
            <a:r>
              <a:rPr lang="en-US" sz="1200" kern="1200" baseline="0" dirty="0">
                <a:solidFill>
                  <a:schemeClr val="tx1"/>
                </a:solidFill>
                <a:latin typeface="Arial" charset="0"/>
                <a:ea typeface="ＭＳ Ｐゴシック" pitchFamily="-107" charset="-128"/>
                <a:cs typeface="ＭＳ Ｐゴシック" pitchFamily="-107" charset="-128"/>
              </a:rPr>
              <a:t>algorithm often takes slightly different amounts of time on different inputs. [HEVI99]</a:t>
            </a:r>
          </a:p>
          <a:p>
            <a:r>
              <a:rPr lang="en-US" sz="1200" kern="1200" baseline="0" dirty="0">
                <a:solidFill>
                  <a:schemeClr val="tx1"/>
                </a:solidFill>
                <a:latin typeface="Arial" charset="0"/>
                <a:ea typeface="ＭＳ Ｐゴシック" pitchFamily="-107" charset="-128"/>
                <a:cs typeface="ＭＳ Ｐゴシック" pitchFamily="-107" charset="-128"/>
              </a:rPr>
              <a:t>reports on an approach that yields the Hamming weight (number of bits equal to one)</a:t>
            </a:r>
          </a:p>
          <a:p>
            <a:r>
              <a:rPr lang="en-US" sz="1200" kern="1200" baseline="0" dirty="0">
                <a:solidFill>
                  <a:schemeClr val="tx1"/>
                </a:solidFill>
                <a:latin typeface="Arial" charset="0"/>
                <a:ea typeface="ＭＳ Ｐゴシック" pitchFamily="-107" charset="-128"/>
                <a:cs typeface="ＭＳ Ｐゴシック" pitchFamily="-107" charset="-128"/>
              </a:rPr>
              <a:t>of the secret key. This is a long way from knowing the actual key, but it is an intriguing</a:t>
            </a:r>
          </a:p>
          <a:p>
            <a:r>
              <a:rPr lang="en-US" sz="1200" kern="1200" baseline="0" dirty="0">
                <a:solidFill>
                  <a:schemeClr val="tx1"/>
                </a:solidFill>
                <a:latin typeface="Arial" charset="0"/>
                <a:ea typeface="ＭＳ Ｐゴシック" pitchFamily="-107" charset="-128"/>
                <a:cs typeface="ＭＳ Ｐゴシック" pitchFamily="-107" charset="-128"/>
              </a:rPr>
              <a:t>first step. The authors conclude that DES appears to be fairly resistant to a successful</a:t>
            </a:r>
          </a:p>
          <a:p>
            <a:r>
              <a:rPr lang="en-US" sz="1200" kern="1200" baseline="0" dirty="0">
                <a:solidFill>
                  <a:schemeClr val="tx1"/>
                </a:solidFill>
                <a:latin typeface="Arial" charset="0"/>
                <a:ea typeface="ＭＳ Ｐゴシック" pitchFamily="-107" charset="-128"/>
                <a:cs typeface="ＭＳ Ｐゴシック" pitchFamily="-107" charset="-128"/>
              </a:rPr>
              <a:t>timing attack but suggest some avenues to explore. Although this is an interesting line</a:t>
            </a:r>
          </a:p>
          <a:p>
            <a:r>
              <a:rPr lang="en-US" sz="1200" kern="1200" baseline="0" dirty="0">
                <a:solidFill>
                  <a:schemeClr val="tx1"/>
                </a:solidFill>
                <a:latin typeface="Arial" charset="0"/>
                <a:ea typeface="ＭＳ Ｐゴシック" pitchFamily="-107" charset="-128"/>
                <a:cs typeface="ＭＳ Ｐゴシック" pitchFamily="-107" charset="-128"/>
              </a:rPr>
              <a:t>of attack, it so far appears unlikely that this technique will ever be successful against</a:t>
            </a:r>
          </a:p>
          <a:p>
            <a:r>
              <a:rPr lang="en-US" sz="1200" kern="1200" baseline="0" dirty="0">
                <a:solidFill>
                  <a:schemeClr val="tx1"/>
                </a:solidFill>
                <a:latin typeface="Arial" charset="0"/>
                <a:ea typeface="ＭＳ Ｐゴシック" pitchFamily="-107" charset="-128"/>
                <a:cs typeface="ＭＳ Ｐゴシック" pitchFamily="-107" charset="-128"/>
              </a:rPr>
              <a:t>DES or more powerful symmetric ciphers such as triple DES and AES.</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18908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A006B74-65A2-3E40-A5CB-BF09A6E01EC0}" type="slidenum">
              <a:rPr lang="en-AU">
                <a:latin typeface="Arial" pitchFamily="-84" charset="0"/>
              </a:rPr>
              <a:pPr/>
              <a:t>20</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Figure 9.5 summarizes the RSA algorithm. It corresponds to Figure 9.1a: Alice</a:t>
            </a:r>
          </a:p>
          <a:p>
            <a:r>
              <a:rPr lang="en-US" sz="1200" kern="1200" baseline="0" dirty="0">
                <a:solidFill>
                  <a:schemeClr val="tx1"/>
                </a:solidFill>
                <a:latin typeface="Arial" charset="0"/>
                <a:ea typeface="ＭＳ Ｐゴシック" pitchFamily="-107" charset="-128"/>
                <a:cs typeface="ＭＳ Ｐゴシック" pitchFamily="-107" charset="-128"/>
              </a:rPr>
              <a:t>generates a public/private key pair; Bob encrypts using Alice’s public key; and Alice</a:t>
            </a:r>
          </a:p>
          <a:p>
            <a:r>
              <a:rPr lang="en-US" sz="1200" kern="1200" baseline="0" dirty="0">
                <a:solidFill>
                  <a:schemeClr val="tx1"/>
                </a:solidFill>
                <a:latin typeface="Arial" charset="0"/>
                <a:ea typeface="ＭＳ Ｐゴシック" pitchFamily="-107" charset="-128"/>
                <a:cs typeface="ＭＳ Ｐゴシック" pitchFamily="-107" charset="-128"/>
              </a:rPr>
              <a:t>decrypts using her private key.</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An example from [SING99] is shown in Figure 9.6.</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21</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Figure 9.7a illustrates the sequence of events for the</a:t>
            </a:r>
          </a:p>
          <a:p>
            <a:r>
              <a:rPr lang="en-US" sz="1200" kern="1200" baseline="0" dirty="0">
                <a:solidFill>
                  <a:schemeClr val="tx1"/>
                </a:solidFill>
                <a:latin typeface="Arial" charset="0"/>
                <a:ea typeface="ＭＳ Ｐゴシック" pitchFamily="-107" charset="-128"/>
                <a:cs typeface="ＭＳ Ｐゴシック" pitchFamily="-107" charset="-128"/>
              </a:rPr>
              <a:t>encryption of multiple blocks, and Figure 9.7b gives a specific example. The circled</a:t>
            </a:r>
          </a:p>
          <a:p>
            <a:r>
              <a:rPr lang="en-US" sz="1200" kern="1200" baseline="0" dirty="0">
                <a:solidFill>
                  <a:schemeClr val="tx1"/>
                </a:solidFill>
                <a:latin typeface="Arial" charset="0"/>
                <a:ea typeface="ＭＳ Ｐゴシック" pitchFamily="-107" charset="-128"/>
                <a:cs typeface="ＭＳ Ｐゴシック" pitchFamily="-107" charset="-128"/>
              </a:rPr>
              <a:t>numbers indicate the order in which operations are performed.</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22</a:t>
            </a:fld>
            <a:endParaRPr lang="en-AU"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EB57885-478F-F547-91FE-B79F832AA612}" type="slidenum">
              <a:rPr lang="en-AU">
                <a:latin typeface="Arial" pitchFamily="-84" charset="0"/>
              </a:rPr>
              <a:pPr/>
              <a:t>23</a:t>
            </a:fld>
            <a:endParaRPr lang="en-AU" dirty="0">
              <a:latin typeface="Arial" pitchFamily="-84" charset="0"/>
            </a:endParaRPr>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To speed up the operation of the RSA algorithm using the public key, can choose to use a small value of </a:t>
            </a:r>
            <a:r>
              <a:rPr lang="en-US" i="1" dirty="0">
                <a:latin typeface="Arial" pitchFamily="-84" charset="0"/>
                <a:ea typeface="Arial" pitchFamily="-84" charset="0"/>
                <a:cs typeface="Arial" pitchFamily="-84" charset="0"/>
              </a:rPr>
              <a:t>e</a:t>
            </a:r>
            <a:r>
              <a:rPr lang="en-US" dirty="0">
                <a:latin typeface="Arial" pitchFamily="-84" charset="0"/>
                <a:ea typeface="Arial" pitchFamily="-84" charset="0"/>
                <a:cs typeface="Arial" pitchFamily="-84" charset="0"/>
              </a:rPr>
              <a:t>. The most common choice is 65537 (2</a:t>
            </a:r>
            <a:r>
              <a:rPr lang="en-US" baseline="30000" dirty="0">
                <a:latin typeface="Arial" pitchFamily="-84" charset="0"/>
                <a:ea typeface="Arial" pitchFamily="-84" charset="0"/>
                <a:cs typeface="Arial" pitchFamily="-84" charset="0"/>
              </a:rPr>
              <a:t>16</a:t>
            </a:r>
            <a:r>
              <a:rPr lang="en-US" dirty="0">
                <a:latin typeface="Arial" pitchFamily="-84" charset="0"/>
                <a:ea typeface="Arial" pitchFamily="-84" charset="0"/>
                <a:cs typeface="Arial" pitchFamily="-84" charset="0"/>
              </a:rPr>
              <a:t> + 1); two other popular choices are 3 and 17. Each of these choices has only two 1 bits and so the number of multiplications required to perform exponentiation is minimized. </a:t>
            </a:r>
          </a:p>
          <a:p>
            <a:pPr eaLnBrk="1" hangingPunct="1"/>
            <a:endParaRPr lang="en-US" dirty="0">
              <a:latin typeface="Arial" pitchFamily="-84" charset="0"/>
              <a:ea typeface="Arial" pitchFamily="-84" charset="0"/>
              <a:cs typeface="Arial" pitchFamily="-84" charset="0"/>
            </a:endParaRPr>
          </a:p>
          <a:p>
            <a:pPr eaLnBrk="1" hangingPunct="1"/>
            <a:r>
              <a:rPr lang="en-US" dirty="0">
                <a:latin typeface="Arial" pitchFamily="-84" charset="0"/>
                <a:ea typeface="Arial" pitchFamily="-84" charset="0"/>
                <a:cs typeface="Arial" pitchFamily="-84" charset="0"/>
              </a:rPr>
              <a:t> However, with a very small public key, such as</a:t>
            </a:r>
            <a:r>
              <a:rPr lang="en-US" i="1" dirty="0">
                <a:latin typeface="Arial" pitchFamily="-84" charset="0"/>
                <a:ea typeface="Arial" pitchFamily="-84" charset="0"/>
                <a:cs typeface="Arial" pitchFamily="-84" charset="0"/>
              </a:rPr>
              <a:t> e = 3</a:t>
            </a:r>
            <a:r>
              <a:rPr lang="en-US" dirty="0">
                <a:latin typeface="Arial" pitchFamily="-84" charset="0"/>
                <a:ea typeface="Arial" pitchFamily="-84" charset="0"/>
                <a:cs typeface="Arial" pitchFamily="-84" charset="0"/>
              </a:rPr>
              <a:t>, RSA becomes vulnerable to a simple attack</a:t>
            </a:r>
            <a:r>
              <a:rPr lang="en-US" i="1" dirty="0">
                <a:latin typeface="Arial" pitchFamily="-84" charset="0"/>
                <a:ea typeface="Arial" pitchFamily="-84" charset="0"/>
                <a:cs typeface="Arial" pitchFamily="-84" charset="0"/>
              </a:rPr>
              <a:t>. </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045E944-035A-3D4E-A6B0-BD13937BE7E3}" type="slidenum">
              <a:rPr lang="en-AU">
                <a:latin typeface="Arial" pitchFamily="-84" charset="0"/>
              </a:rPr>
              <a:pPr/>
              <a:t>24</a:t>
            </a:fld>
            <a:endParaRPr lang="en-AU" dirty="0">
              <a:latin typeface="Arial" pitchFamily="-84" charset="0"/>
            </a:endParaRPr>
          </a:p>
        </p:txBody>
      </p:sp>
      <p:sp>
        <p:nvSpPr>
          <p:cNvPr id="60419" name="Rectangle 2"/>
          <p:cNvSpPr>
            <a:spLocks noGrp="1" noRot="1" noChangeAspect="1" noChangeArrowheads="1" noTextEdit="1"/>
          </p:cNvSpPr>
          <p:nvPr>
            <p:ph type="sldImg"/>
          </p:nvPr>
        </p:nvSpPr>
        <p:spPr>
          <a:solidFill>
            <a:srgbClr val="FFFFFF"/>
          </a:solidFill>
          <a:ln/>
        </p:spPr>
      </p:sp>
      <p:sp>
        <p:nvSpPr>
          <p:cNvPr id="6042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We cannot similarly choose a small constant value of </a:t>
            </a:r>
            <a:r>
              <a:rPr lang="en-US" i="1" dirty="0">
                <a:latin typeface="Arial" pitchFamily="-84" charset="0"/>
                <a:ea typeface="ＭＳ Ｐゴシック" pitchFamily="-84" charset="-128"/>
                <a:cs typeface="ＭＳ Ｐゴシック" pitchFamily="-84" charset="-128"/>
              </a:rPr>
              <a:t>d </a:t>
            </a:r>
            <a:r>
              <a:rPr lang="en-US" dirty="0">
                <a:latin typeface="Arial" pitchFamily="-84" charset="0"/>
                <a:ea typeface="ＭＳ Ｐゴシック" pitchFamily="-84" charset="-128"/>
                <a:cs typeface="ＭＳ Ｐゴシック" pitchFamily="-84" charset="-128"/>
              </a:rPr>
              <a:t>for efficient operation. A small value of </a:t>
            </a:r>
            <a:r>
              <a:rPr lang="en-US" i="1" dirty="0">
                <a:latin typeface="Arial" pitchFamily="-84" charset="0"/>
                <a:ea typeface="ＭＳ Ｐゴシック" pitchFamily="-84" charset="-128"/>
                <a:cs typeface="ＭＳ Ｐゴシック" pitchFamily="-84" charset="-128"/>
              </a:rPr>
              <a:t>d</a:t>
            </a:r>
            <a:r>
              <a:rPr lang="en-US" dirty="0">
                <a:latin typeface="Arial" pitchFamily="-84" charset="0"/>
                <a:ea typeface="ＭＳ Ｐゴシック" pitchFamily="-84" charset="-128"/>
                <a:cs typeface="ＭＳ Ｐゴシック" pitchFamily="-84" charset="-128"/>
              </a:rPr>
              <a:t> is vulnerable to a brute-force attack and to other forms of cryptanalysis [WIEN90]. However, there is a way to speed up computation using the Chinese Remainder Theorem (CRT).</a:t>
            </a:r>
          </a:p>
          <a:p>
            <a:pPr eaLnBrk="1" hangingPunct="1"/>
            <a:endParaRPr lang="en-AU" dirty="0">
              <a:latin typeface="Arial" pitchFamily="-84" charset="0"/>
              <a:ea typeface="ＭＳ Ｐゴシック" pitchFamily="-84" charset="-128"/>
              <a:cs typeface="ＭＳ Ｐゴシック" pitchFamily="-84"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quantities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p -  1</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q -  1</a:t>
            </a:r>
            <a:r>
              <a:rPr lang="en-US" sz="1200" kern="1200" baseline="0" dirty="0">
                <a:solidFill>
                  <a:schemeClr val="tx1"/>
                </a:solidFill>
                <a:latin typeface="Arial" charset="0"/>
                <a:ea typeface="ＭＳ Ｐゴシック" pitchFamily="-107" charset="-128"/>
                <a:cs typeface="ＭＳ Ｐゴシック" pitchFamily="-107" charset="-128"/>
              </a:rPr>
              <a:t>) can be precalculated. The end</a:t>
            </a:r>
          </a:p>
          <a:p>
            <a:r>
              <a:rPr lang="en-US" sz="1200" kern="1200" baseline="0" dirty="0">
                <a:solidFill>
                  <a:schemeClr val="tx1"/>
                </a:solidFill>
                <a:latin typeface="Arial" charset="0"/>
                <a:ea typeface="ＭＳ Ｐゴシック" pitchFamily="-107" charset="-128"/>
                <a:cs typeface="ＭＳ Ｐゴシック" pitchFamily="-107" charset="-128"/>
              </a:rPr>
              <a:t>result is that the calculation is approximately four times as fast as evaluating </a:t>
            </a:r>
            <a:r>
              <a:rPr lang="en-US" sz="1200" i="1" kern="1200" baseline="0" dirty="0">
                <a:solidFill>
                  <a:schemeClr val="tx1"/>
                </a:solidFill>
                <a:latin typeface="Arial" charset="0"/>
                <a:ea typeface="ＭＳ Ｐゴシック" pitchFamily="-107" charset="-128"/>
                <a:cs typeface="ＭＳ Ｐゴシック" pitchFamily="-107" charset="-128"/>
              </a:rPr>
              <a:t>M = C</a:t>
            </a:r>
            <a:r>
              <a:rPr lang="en-US" sz="2600" i="1" kern="1200" baseline="30000" dirty="0">
                <a:solidFill>
                  <a:schemeClr val="tx2"/>
                </a:solidFill>
                <a:latin typeface="+mn-lt"/>
                <a:ea typeface="ＭＳ Ｐゴシック" pitchFamily="-84" charset="-128"/>
                <a:cs typeface="+mn-cs"/>
              </a:rPr>
              <a:t>d</a:t>
            </a:r>
          </a:p>
          <a:p>
            <a:r>
              <a:rPr lang="en-US" sz="1200" kern="1200" baseline="0" dirty="0">
                <a:solidFill>
                  <a:schemeClr val="tx1"/>
                </a:solidFill>
                <a:latin typeface="Arial" charset="0"/>
                <a:ea typeface="ＭＳ Ｐゴシック" pitchFamily="-107" charset="-128"/>
                <a:cs typeface="ＭＳ Ｐゴシック" pitchFamily="-107" charset="-128"/>
              </a:rPr>
              <a:t> mod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directly [BONE02].</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B4B3769-31EE-214A-8FEB-AD6108F28D0A}" type="slidenum">
              <a:rPr lang="en-AU">
                <a:latin typeface="Arial" pitchFamily="-84" charset="0"/>
              </a:rPr>
              <a:pPr/>
              <a:t>25</a:t>
            </a:fld>
            <a:endParaRPr lang="en-AU" dirty="0">
              <a:latin typeface="Arial" pitchFamily="-8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the application of the public-key cryptosystem, each</a:t>
            </a:r>
          </a:p>
          <a:p>
            <a:r>
              <a:rPr lang="en-US" sz="1200" kern="1200" baseline="0" dirty="0">
                <a:solidFill>
                  <a:schemeClr val="tx1"/>
                </a:solidFill>
                <a:latin typeface="Arial" charset="0"/>
                <a:ea typeface="ＭＳ Ｐゴシック" pitchFamily="-107" charset="-128"/>
                <a:cs typeface="ＭＳ Ｐゴシック" pitchFamily="-107" charset="-128"/>
              </a:rPr>
              <a:t>participant must generate a pair of keys. This involves the following tasks.</a:t>
            </a:r>
          </a:p>
          <a:p>
            <a:r>
              <a:rPr lang="en-US" sz="1200" kern="1200" baseline="0" dirty="0">
                <a:solidFill>
                  <a:schemeClr val="tx1"/>
                </a:solidFill>
                <a:latin typeface="Arial" charset="0"/>
                <a:ea typeface="ＭＳ Ｐゴシック" pitchFamily="-107" charset="-128"/>
                <a:cs typeface="ＭＳ Ｐゴシック" pitchFamily="-107" charset="-128"/>
              </a:rPr>
              <a:t>•  Determining two prime numbers,</a:t>
            </a:r>
            <a:r>
              <a:rPr lang="en-US" sz="1200" i="1" kern="1200" baseline="0" dirty="0">
                <a:solidFill>
                  <a:schemeClr val="tx1"/>
                </a:solidFill>
                <a:latin typeface="Arial" charset="0"/>
                <a:ea typeface="ＭＳ Ｐゴシック" pitchFamily="-107" charset="-128"/>
                <a:cs typeface="ＭＳ Ｐゴシック" pitchFamily="-107" charset="-128"/>
              </a:rPr>
              <a:t> p  </a:t>
            </a:r>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  Selecting either </a:t>
            </a:r>
            <a:r>
              <a:rPr lang="en-US" sz="1200" i="1" kern="1200" baseline="0" dirty="0">
                <a:solidFill>
                  <a:schemeClr val="tx1"/>
                </a:solidFill>
                <a:latin typeface="Arial" charset="0"/>
                <a:ea typeface="ＭＳ Ｐゴシック" pitchFamily="-107" charset="-128"/>
                <a:cs typeface="ＭＳ Ｐゴシック" pitchFamily="-107" charset="-128"/>
              </a:rPr>
              <a:t>e</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i="1" kern="1200" baseline="0" dirty="0">
                <a:solidFill>
                  <a:schemeClr val="tx1"/>
                </a:solidFill>
                <a:latin typeface="Arial" charset="0"/>
                <a:ea typeface="ＭＳ Ｐゴシック" pitchFamily="-107" charset="-128"/>
                <a:cs typeface="ＭＳ Ｐゴシック" pitchFamily="-107" charset="-128"/>
              </a:rPr>
              <a:t>d</a:t>
            </a:r>
            <a:r>
              <a:rPr lang="en-US" sz="1200" kern="1200" baseline="0" dirty="0">
                <a:solidFill>
                  <a:schemeClr val="tx1"/>
                </a:solidFill>
                <a:latin typeface="Arial" charset="0"/>
                <a:ea typeface="ＭＳ Ｐゴシック" pitchFamily="-107" charset="-128"/>
                <a:cs typeface="ＭＳ Ｐゴシック" pitchFamily="-107" charset="-128"/>
              </a:rPr>
              <a:t>  and calculating the other.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First, consider the selection of </a:t>
            </a:r>
            <a:r>
              <a:rPr lang="en-US" sz="1200" i="1" kern="1200" baseline="0" dirty="0">
                <a:solidFill>
                  <a:schemeClr val="tx1"/>
                </a:solidFill>
                <a:latin typeface="Arial" charset="0"/>
                <a:ea typeface="ＭＳ Ｐゴシック" pitchFamily="-107" charset="-128"/>
                <a:cs typeface="ＭＳ Ｐゴシック" pitchFamily="-107" charset="-128"/>
              </a:rPr>
              <a:t>p </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 Because the value of </a:t>
            </a:r>
            <a:r>
              <a:rPr lang="en-US" sz="1200" i="1" kern="1200" baseline="0" dirty="0">
                <a:solidFill>
                  <a:schemeClr val="tx1"/>
                </a:solidFill>
                <a:latin typeface="Arial" charset="0"/>
                <a:ea typeface="ＭＳ Ｐゴシック" pitchFamily="-107" charset="-128"/>
                <a:cs typeface="ＭＳ Ｐゴシック" pitchFamily="-107" charset="-128"/>
              </a:rPr>
              <a:t>n = pq  </a:t>
            </a:r>
            <a:r>
              <a:rPr lang="en-US" sz="1200" kern="1200" baseline="0" dirty="0">
                <a:solidFill>
                  <a:schemeClr val="tx1"/>
                </a:solidFill>
                <a:latin typeface="Arial" charset="0"/>
                <a:ea typeface="ＭＳ Ｐゴシック" pitchFamily="-107" charset="-128"/>
                <a:cs typeface="ＭＳ Ｐゴシック" pitchFamily="-107" charset="-128"/>
              </a:rPr>
              <a:t>will be</a:t>
            </a:r>
          </a:p>
          <a:p>
            <a:r>
              <a:rPr lang="en-US" sz="1200" kern="1200" baseline="0" dirty="0">
                <a:solidFill>
                  <a:schemeClr val="tx1"/>
                </a:solidFill>
                <a:latin typeface="Arial" charset="0"/>
                <a:ea typeface="ＭＳ Ｐゴシック" pitchFamily="-107" charset="-128"/>
                <a:cs typeface="ＭＳ Ｐゴシック" pitchFamily="-107" charset="-128"/>
              </a:rPr>
              <a:t>known to any potential adversary, in order to prevent the discovery of </a:t>
            </a:r>
            <a:r>
              <a:rPr lang="en-US" sz="1200" i="1" kern="1200" baseline="0" dirty="0">
                <a:solidFill>
                  <a:schemeClr val="tx1"/>
                </a:solidFill>
                <a:latin typeface="Arial" charset="0"/>
                <a:ea typeface="ＭＳ Ｐゴシック" pitchFamily="-107" charset="-128"/>
                <a:cs typeface="ＭＳ Ｐゴシック" pitchFamily="-107" charset="-128"/>
              </a:rPr>
              <a:t>p</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by</a:t>
            </a:r>
          </a:p>
          <a:p>
            <a:r>
              <a:rPr lang="en-US" sz="1200" kern="1200" baseline="0" dirty="0">
                <a:solidFill>
                  <a:schemeClr val="tx1"/>
                </a:solidFill>
                <a:latin typeface="Arial" charset="0"/>
                <a:ea typeface="ＭＳ Ｐゴシック" pitchFamily="-107" charset="-128"/>
                <a:cs typeface="ＭＳ Ｐゴシック" pitchFamily="-107" charset="-128"/>
              </a:rPr>
              <a:t>exhaustive methods, these primes must be chosen from a sufficiently large set (i.e.,</a:t>
            </a:r>
          </a:p>
          <a:p>
            <a:r>
              <a:rPr lang="en-US" sz="1200" i="1" kern="1200" baseline="0" dirty="0">
                <a:solidFill>
                  <a:schemeClr val="tx1"/>
                </a:solidFill>
                <a:latin typeface="Arial" charset="0"/>
                <a:ea typeface="ＭＳ Ｐゴシック" pitchFamily="-107" charset="-128"/>
                <a:cs typeface="ＭＳ Ｐゴシック" pitchFamily="-107" charset="-128"/>
              </a:rPr>
              <a:t>p </a:t>
            </a:r>
            <a:r>
              <a:rPr lang="en-US" sz="1200" kern="1200" baseline="0" dirty="0">
                <a:solidFill>
                  <a:schemeClr val="tx1"/>
                </a:solidFill>
                <a:latin typeface="Arial" charset="0"/>
                <a:ea typeface="ＭＳ Ｐゴシック" pitchFamily="-107" charset="-128"/>
                <a:cs typeface="ＭＳ Ｐゴシック" pitchFamily="-107" charset="-128"/>
              </a:rPr>
              <a:t>and </a:t>
            </a:r>
            <a:r>
              <a:rPr lang="en-US" sz="1200" i="1" kern="1200" baseline="0" dirty="0">
                <a:solidFill>
                  <a:schemeClr val="tx1"/>
                </a:solidFill>
                <a:latin typeface="Arial" charset="0"/>
                <a:ea typeface="ＭＳ Ｐゴシック" pitchFamily="-107" charset="-128"/>
                <a:cs typeface="ＭＳ Ｐゴシック" pitchFamily="-107" charset="-128"/>
              </a:rPr>
              <a:t>q</a:t>
            </a:r>
            <a:r>
              <a:rPr lang="en-US" sz="1200" kern="1200" baseline="0" dirty="0">
                <a:solidFill>
                  <a:schemeClr val="tx1"/>
                </a:solidFill>
                <a:latin typeface="Arial" charset="0"/>
                <a:ea typeface="ＭＳ Ｐゴシック" pitchFamily="-107" charset="-128"/>
                <a:cs typeface="ＭＳ Ｐゴシック" pitchFamily="-107" charset="-128"/>
              </a:rPr>
              <a:t> must be large numbers). On the other hand, the method used for finding</a:t>
            </a:r>
          </a:p>
          <a:p>
            <a:r>
              <a:rPr lang="en-US" sz="1200" kern="1200" baseline="0" dirty="0">
                <a:solidFill>
                  <a:schemeClr val="tx1"/>
                </a:solidFill>
                <a:latin typeface="Arial" charset="0"/>
                <a:ea typeface="ＭＳ Ｐゴシック" pitchFamily="-107" charset="-128"/>
                <a:cs typeface="ＭＳ Ｐゴシック" pitchFamily="-107" charset="-128"/>
              </a:rPr>
              <a:t>large primes must be reasonably efficient.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present, there are no useful techniques that yield arbitrarily large primes,</a:t>
            </a:r>
          </a:p>
          <a:p>
            <a:r>
              <a:rPr lang="en-US" sz="1200" kern="1200" baseline="0" dirty="0">
                <a:solidFill>
                  <a:schemeClr val="tx1"/>
                </a:solidFill>
                <a:latin typeface="Arial" charset="0"/>
                <a:ea typeface="ＭＳ Ｐゴシック" pitchFamily="-107" charset="-128"/>
                <a:cs typeface="ＭＳ Ｐゴシック" pitchFamily="-107" charset="-128"/>
              </a:rPr>
              <a:t>so some other means of tackling the problem is needed. The procedure that is generally</a:t>
            </a:r>
          </a:p>
          <a:p>
            <a:r>
              <a:rPr lang="en-US" sz="1200" kern="1200" baseline="0" dirty="0">
                <a:solidFill>
                  <a:schemeClr val="tx1"/>
                </a:solidFill>
                <a:latin typeface="Arial" charset="0"/>
                <a:ea typeface="ＭＳ Ｐゴシック" pitchFamily="-107" charset="-128"/>
                <a:cs typeface="ＭＳ Ｐゴシック" pitchFamily="-107" charset="-128"/>
              </a:rPr>
              <a:t>used is to pick at random an odd number of the desired order of magnitude</a:t>
            </a:r>
          </a:p>
          <a:p>
            <a:r>
              <a:rPr lang="en-US" sz="1200" kern="1200" baseline="0" dirty="0">
                <a:solidFill>
                  <a:schemeClr val="tx1"/>
                </a:solidFill>
                <a:latin typeface="Arial" charset="0"/>
                <a:ea typeface="ＭＳ Ｐゴシック" pitchFamily="-107" charset="-128"/>
                <a:cs typeface="ＭＳ Ｐゴシック" pitchFamily="-107" charset="-128"/>
              </a:rPr>
              <a:t>and test whether that number is prime. If not, pick successive random numbers until</a:t>
            </a:r>
          </a:p>
          <a:p>
            <a:r>
              <a:rPr lang="en-US" sz="1200" kern="1200" baseline="0" dirty="0">
                <a:solidFill>
                  <a:schemeClr val="tx1"/>
                </a:solidFill>
                <a:latin typeface="Arial" charset="0"/>
                <a:ea typeface="ＭＳ Ｐゴシック" pitchFamily="-107" charset="-128"/>
                <a:cs typeface="ＭＳ Ｐゴシック" pitchFamily="-107" charset="-128"/>
              </a:rPr>
              <a:t>one is found that tests prime.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variety of tests for primality have been developed (e.g., see [KNUT98] for</a:t>
            </a:r>
          </a:p>
          <a:p>
            <a:r>
              <a:rPr lang="en-US" sz="1200" kern="1200" baseline="0" dirty="0">
                <a:solidFill>
                  <a:schemeClr val="tx1"/>
                </a:solidFill>
                <a:latin typeface="Arial" charset="0"/>
                <a:ea typeface="ＭＳ Ｐゴシック" pitchFamily="-107" charset="-128"/>
                <a:cs typeface="ＭＳ Ｐゴシック" pitchFamily="-107" charset="-128"/>
              </a:rPr>
              <a:t>a description of a number of such tests). Almost invariably, the tests are probabilistic.</a:t>
            </a:r>
          </a:p>
          <a:p>
            <a:r>
              <a:rPr lang="en-US" sz="1200" kern="1200" baseline="0" dirty="0">
                <a:solidFill>
                  <a:schemeClr val="tx1"/>
                </a:solidFill>
                <a:latin typeface="Arial" charset="0"/>
                <a:ea typeface="ＭＳ Ｐゴシック" pitchFamily="-107" charset="-128"/>
                <a:cs typeface="ＭＳ Ｐゴシック" pitchFamily="-107" charset="-128"/>
              </a:rPr>
              <a:t>That is, the test will merely determine that a given integer is probably  prime.</a:t>
            </a:r>
          </a:p>
          <a:p>
            <a:r>
              <a:rPr lang="en-US" sz="1200" kern="1200" baseline="0" dirty="0">
                <a:solidFill>
                  <a:schemeClr val="tx1"/>
                </a:solidFill>
                <a:latin typeface="Arial" charset="0"/>
                <a:ea typeface="ＭＳ Ｐゴシック" pitchFamily="-107" charset="-128"/>
                <a:cs typeface="ＭＳ Ｐゴシック" pitchFamily="-107" charset="-128"/>
              </a:rPr>
              <a:t>Despite this lack of certainty, these tests can be run in such a way as to make the</a:t>
            </a:r>
          </a:p>
          <a:p>
            <a:r>
              <a:rPr lang="en-US" sz="1200" kern="1200" baseline="0" dirty="0">
                <a:solidFill>
                  <a:schemeClr val="tx1"/>
                </a:solidFill>
                <a:latin typeface="Arial" charset="0"/>
                <a:ea typeface="ＭＳ Ｐゴシック" pitchFamily="-107" charset="-128"/>
                <a:cs typeface="ＭＳ Ｐゴシック" pitchFamily="-107" charset="-128"/>
              </a:rPr>
              <a:t>probability as close to 1.0 as desired. As an example, one of the more efficient</a:t>
            </a:r>
          </a:p>
          <a:p>
            <a:r>
              <a:rPr lang="en-US" sz="1200" kern="1200" baseline="0" dirty="0">
                <a:solidFill>
                  <a:schemeClr val="tx1"/>
                </a:solidFill>
                <a:latin typeface="Arial" charset="0"/>
                <a:ea typeface="ＭＳ Ｐゴシック" pitchFamily="-107" charset="-128"/>
                <a:cs typeface="ＭＳ Ｐゴシック" pitchFamily="-107" charset="-128"/>
              </a:rPr>
              <a:t>and popular algorithms, the Miller-Rabin algorithm, is described in Chapter 8.</a:t>
            </a:r>
          </a:p>
          <a:p>
            <a:r>
              <a:rPr lang="en-US" sz="1200" kern="1200" baseline="0" dirty="0">
                <a:solidFill>
                  <a:schemeClr val="tx1"/>
                </a:solidFill>
                <a:latin typeface="Arial" charset="0"/>
                <a:ea typeface="ＭＳ Ｐゴシック" pitchFamily="-107" charset="-128"/>
                <a:cs typeface="ＭＳ Ｐゴシック" pitchFamily="-107" charset="-128"/>
              </a:rPr>
              <a:t>With this algorithm and most such algorithms, the procedure for testing whether</a:t>
            </a:r>
          </a:p>
          <a:p>
            <a:r>
              <a:rPr lang="en-US" sz="1200" kern="1200" baseline="0" dirty="0">
                <a:solidFill>
                  <a:schemeClr val="tx1"/>
                </a:solidFill>
                <a:latin typeface="Arial" charset="0"/>
                <a:ea typeface="ＭＳ Ｐゴシック" pitchFamily="-107" charset="-128"/>
                <a:cs typeface="ＭＳ Ｐゴシック" pitchFamily="-107" charset="-128"/>
              </a:rPr>
              <a:t>a given integer</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is prime is to perform some calculation that involves</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and a</a:t>
            </a:r>
          </a:p>
          <a:p>
            <a:r>
              <a:rPr lang="en-US" sz="1200" kern="1200" baseline="0" dirty="0">
                <a:solidFill>
                  <a:schemeClr val="tx1"/>
                </a:solidFill>
                <a:latin typeface="Arial" charset="0"/>
                <a:ea typeface="ＭＳ Ｐゴシック" pitchFamily="-107" charset="-128"/>
                <a:cs typeface="ＭＳ Ｐゴシック" pitchFamily="-107" charset="-128"/>
              </a:rPr>
              <a:t>randomly chosen integer</a:t>
            </a:r>
            <a:r>
              <a:rPr lang="en-US" sz="1200" i="1" kern="1200" baseline="0" dirty="0">
                <a:solidFill>
                  <a:schemeClr val="tx1"/>
                </a:solidFill>
                <a:latin typeface="Arial" charset="0"/>
                <a:ea typeface="ＭＳ Ｐゴシック" pitchFamily="-107" charset="-128"/>
                <a:cs typeface="ＭＳ Ｐゴシック" pitchFamily="-107" charset="-128"/>
              </a:rPr>
              <a:t> a </a:t>
            </a:r>
            <a:r>
              <a:rPr lang="en-US" sz="1200" kern="1200" baseline="0" dirty="0">
                <a:solidFill>
                  <a:schemeClr val="tx1"/>
                </a:solidFill>
                <a:latin typeface="Arial" charset="0"/>
                <a:ea typeface="ＭＳ Ｐゴシック" pitchFamily="-107" charset="-128"/>
                <a:cs typeface="ＭＳ Ｐゴシック" pitchFamily="-107" charset="-128"/>
              </a:rPr>
              <a:t>.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“fails” the test, then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is not prime.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“passes”</a:t>
            </a:r>
          </a:p>
          <a:p>
            <a:r>
              <a:rPr lang="en-US" sz="1200" kern="1200" baseline="0" dirty="0">
                <a:solidFill>
                  <a:schemeClr val="tx1"/>
                </a:solidFill>
                <a:latin typeface="Arial" charset="0"/>
                <a:ea typeface="ＭＳ Ｐゴシック" pitchFamily="-107" charset="-128"/>
                <a:cs typeface="ＭＳ Ｐゴシック" pitchFamily="-107" charset="-128"/>
              </a:rPr>
              <a:t>the test, then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may be prime or nonprime. If</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passes many such tests with many</a:t>
            </a:r>
          </a:p>
          <a:p>
            <a:r>
              <a:rPr lang="en-US" sz="1200" kern="1200" baseline="0" dirty="0">
                <a:solidFill>
                  <a:schemeClr val="tx1"/>
                </a:solidFill>
                <a:latin typeface="Arial" charset="0"/>
                <a:ea typeface="ＭＳ Ｐゴシック" pitchFamily="-107" charset="-128"/>
                <a:cs typeface="ＭＳ Ｐゴシック" pitchFamily="-107" charset="-128"/>
              </a:rPr>
              <a:t>different randomly chosen values for </a:t>
            </a:r>
            <a:r>
              <a:rPr lang="en-US" sz="1200" i="1" kern="1200" baseline="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then we can have high confidence that </a:t>
            </a:r>
            <a:r>
              <a:rPr lang="en-US" sz="1200" i="1" kern="1200" baseline="0" dirty="0">
                <a:solidFill>
                  <a:schemeClr val="tx1"/>
                </a:solidFill>
                <a:latin typeface="Arial" charset="0"/>
                <a:ea typeface="ＭＳ Ｐゴシック" pitchFamily="-107" charset="-128"/>
                <a:cs typeface="ＭＳ Ｐゴシック" pitchFamily="-107" charset="-128"/>
              </a:rPr>
              <a:t>n</a:t>
            </a:r>
          </a:p>
          <a:p>
            <a:r>
              <a:rPr lang="en-US" sz="1200" kern="1200" baseline="0" dirty="0">
                <a:solidFill>
                  <a:schemeClr val="tx1"/>
                </a:solidFill>
                <a:latin typeface="Arial" charset="0"/>
                <a:ea typeface="ＭＳ Ｐゴシック" pitchFamily="-107" charset="-128"/>
                <a:cs typeface="ＭＳ Ｐゴシック" pitchFamily="-107" charset="-128"/>
              </a:rPr>
              <a:t> is, in fact, prime.</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In summary, the procedure for picking a prime number is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Pick an odd integer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random (e.g., using a pseudorandom number</a:t>
            </a:r>
          </a:p>
          <a:p>
            <a:r>
              <a:rPr lang="en-US" sz="1200" kern="1200" baseline="0" dirty="0">
                <a:solidFill>
                  <a:schemeClr val="tx1"/>
                </a:solidFill>
                <a:latin typeface="Arial" charset="0"/>
                <a:ea typeface="ＭＳ Ｐゴシック" pitchFamily="-107" charset="-128"/>
                <a:cs typeface="ＭＳ Ｐゴシック" pitchFamily="-107" charset="-128"/>
              </a:rPr>
              <a:t>generator).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Pick an integer </a:t>
            </a:r>
            <a:r>
              <a:rPr lang="en-US" sz="1200" i="1" kern="1200" baseline="0" dirty="0">
                <a:solidFill>
                  <a:schemeClr val="tx1"/>
                </a:solidFill>
                <a:latin typeface="Arial" charset="0"/>
                <a:ea typeface="ＭＳ Ｐゴシック" pitchFamily="-107" charset="-128"/>
                <a:cs typeface="ＭＳ Ｐゴシック" pitchFamily="-107" charset="-128"/>
              </a:rPr>
              <a:t>a &lt; n  </a:t>
            </a:r>
            <a:r>
              <a:rPr lang="en-US" sz="1200" kern="1200" baseline="0" dirty="0">
                <a:solidFill>
                  <a:schemeClr val="tx1"/>
                </a:solidFill>
                <a:latin typeface="Arial" charset="0"/>
                <a:ea typeface="ＭＳ Ｐゴシック" pitchFamily="-107" charset="-128"/>
                <a:cs typeface="ＭＳ Ｐゴシック" pitchFamily="-107" charset="-128"/>
              </a:rPr>
              <a:t>at random.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Perform the probabilistic primality test, such as Miller-Rabin, with </a:t>
            </a:r>
            <a:r>
              <a:rPr lang="en-US" sz="1200" i="1" kern="1200" baseline="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as a</a:t>
            </a:r>
          </a:p>
          <a:p>
            <a:r>
              <a:rPr lang="en-US" sz="1200" kern="1200" baseline="0" dirty="0">
                <a:solidFill>
                  <a:schemeClr val="tx1"/>
                </a:solidFill>
                <a:latin typeface="Arial" charset="0"/>
                <a:ea typeface="ＭＳ Ｐゴシック" pitchFamily="-107" charset="-128"/>
                <a:cs typeface="ＭＳ Ｐゴシック" pitchFamily="-107" charset="-128"/>
              </a:rPr>
              <a:t>parameter. If n  fails the test, reject the value n  and go to step 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If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has passed a sufficient number of tests, accept </a:t>
            </a:r>
            <a:r>
              <a:rPr lang="en-US" sz="1200" i="1" kern="1200" baseline="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otherwise, go to step 2.</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26</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0089CBAF-74CD-9842-855B-ACC1A106CFD6}" type="slidenum">
              <a:rPr lang="en-AU">
                <a:latin typeface="Arial" pitchFamily="-84" charset="0"/>
              </a:rPr>
              <a:pPr/>
              <a:t>6</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Asymmetric algorithms rely on one key for encryption and a different but related</a:t>
            </a:r>
          </a:p>
          <a:p>
            <a:r>
              <a:rPr lang="en-US" sz="1200" kern="1200" baseline="0" dirty="0">
                <a:solidFill>
                  <a:schemeClr val="tx1"/>
                </a:solidFill>
                <a:latin typeface="Arial" charset="0"/>
                <a:ea typeface="ＭＳ Ｐゴシック" pitchFamily="-107" charset="-128"/>
                <a:cs typeface="ＭＳ Ｐゴシック" pitchFamily="-107" charset="-128"/>
              </a:rPr>
              <a:t>key for decryption. These algorithms have the following important characteristic.</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is computationally infeasible to determine the decryption key given only</a:t>
            </a:r>
          </a:p>
          <a:p>
            <a:r>
              <a:rPr lang="en-US" sz="1200" kern="1200" baseline="0" dirty="0">
                <a:solidFill>
                  <a:schemeClr val="tx1"/>
                </a:solidFill>
                <a:latin typeface="Arial" charset="0"/>
                <a:ea typeface="ＭＳ Ｐゴシック" pitchFamily="-107" charset="-128"/>
                <a:cs typeface="ＭＳ Ｐゴシック" pitchFamily="-107" charset="-128"/>
              </a:rPr>
              <a:t>knowledge of the cryptographic algorithm and the encryption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addition, some algorithms, such as RSA, also exhibit the following characteristic.</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Either of the two related keys can be used for encryption, with the other used</a:t>
            </a:r>
          </a:p>
          <a:p>
            <a:r>
              <a:rPr lang="en-US" sz="1200" kern="1200" baseline="0" dirty="0">
                <a:solidFill>
                  <a:schemeClr val="tx1"/>
                </a:solidFill>
                <a:latin typeface="Arial" charset="0"/>
                <a:ea typeface="ＭＳ Ｐゴシック" pitchFamily="-107" charset="-128"/>
                <a:cs typeface="ＭＳ Ｐゴシック" pitchFamily="-107" charset="-128"/>
              </a:rPr>
              <a:t>for decryption.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public-key encryption  scheme has six ingredients (Figure 9.1a; compare</a:t>
            </a:r>
          </a:p>
          <a:p>
            <a:r>
              <a:rPr lang="en-US" sz="1200" kern="1200" baseline="0" dirty="0">
                <a:solidFill>
                  <a:schemeClr val="tx1"/>
                </a:solidFill>
                <a:latin typeface="Arial" charset="0"/>
                <a:ea typeface="ＭＳ Ｐゴシック" pitchFamily="-107" charset="-128"/>
                <a:cs typeface="ＭＳ Ｐゴシック" pitchFamily="-107" charset="-128"/>
              </a:rPr>
              <a:t>with Figure 2.1).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Plaintext:  This is the readable message or data that is fed into the algorithm as</a:t>
            </a:r>
          </a:p>
          <a:p>
            <a:r>
              <a:rPr lang="en-US" sz="1200" kern="1200" baseline="0" dirty="0">
                <a:solidFill>
                  <a:schemeClr val="tx1"/>
                </a:solidFill>
                <a:latin typeface="Arial" charset="0"/>
                <a:ea typeface="ＭＳ Ｐゴシック" pitchFamily="-107" charset="-128"/>
                <a:cs typeface="ＭＳ Ｐゴシック" pitchFamily="-107" charset="-128"/>
              </a:rPr>
              <a:t>input.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Encryption algorithm: The encryption algorithm performs various transformations</a:t>
            </a:r>
          </a:p>
          <a:p>
            <a:r>
              <a:rPr lang="en-US" sz="1200" kern="1200" baseline="0" dirty="0">
                <a:solidFill>
                  <a:schemeClr val="tx1"/>
                </a:solidFill>
                <a:latin typeface="Arial" charset="0"/>
                <a:ea typeface="ＭＳ Ｐゴシック" pitchFamily="-107" charset="-128"/>
                <a:cs typeface="ＭＳ Ｐゴシック" pitchFamily="-107" charset="-128"/>
              </a:rPr>
              <a:t>on the plaintext.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Public and private keys: This is a pair of keys that have been selected so that</a:t>
            </a:r>
          </a:p>
          <a:p>
            <a:r>
              <a:rPr lang="en-US" sz="1200" kern="1200" baseline="0" dirty="0">
                <a:solidFill>
                  <a:schemeClr val="tx1"/>
                </a:solidFill>
                <a:latin typeface="Arial" charset="0"/>
                <a:ea typeface="ＭＳ Ｐゴシック" pitchFamily="-107" charset="-128"/>
                <a:cs typeface="ＭＳ Ｐゴシック" pitchFamily="-107" charset="-128"/>
              </a:rPr>
              <a:t>if one is used for encryption, the other is used for decryption. The exact transformations</a:t>
            </a:r>
          </a:p>
          <a:p>
            <a:r>
              <a:rPr lang="en-US" sz="1200" kern="1200" baseline="0" dirty="0">
                <a:solidFill>
                  <a:schemeClr val="tx1"/>
                </a:solidFill>
                <a:latin typeface="Arial" charset="0"/>
                <a:ea typeface="ＭＳ Ｐゴシック" pitchFamily="-107" charset="-128"/>
                <a:cs typeface="ＭＳ Ｐゴシック" pitchFamily="-107" charset="-128"/>
              </a:rPr>
              <a:t>performed by the algorithm depend on the public or private key</a:t>
            </a:r>
          </a:p>
          <a:p>
            <a:r>
              <a:rPr lang="en-US" sz="1200" kern="1200" baseline="0" dirty="0">
                <a:solidFill>
                  <a:schemeClr val="tx1"/>
                </a:solidFill>
                <a:latin typeface="Arial" charset="0"/>
                <a:ea typeface="ＭＳ Ｐゴシック" pitchFamily="-107" charset="-128"/>
                <a:cs typeface="ＭＳ Ｐゴシック" pitchFamily="-107" charset="-128"/>
              </a:rPr>
              <a:t>that is provided as input.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Ciphertext: This is the scrambled message produced as output. It depends on</a:t>
            </a:r>
          </a:p>
          <a:p>
            <a:r>
              <a:rPr lang="en-US" sz="1200" kern="1200" baseline="0" dirty="0">
                <a:solidFill>
                  <a:schemeClr val="tx1"/>
                </a:solidFill>
                <a:latin typeface="Arial" charset="0"/>
                <a:ea typeface="ＭＳ Ｐゴシック" pitchFamily="-107" charset="-128"/>
                <a:cs typeface="ＭＳ Ｐゴシック" pitchFamily="-107" charset="-128"/>
              </a:rPr>
              <a:t>the plaintext and the key. For a given message, two different keys will produce</a:t>
            </a:r>
          </a:p>
          <a:p>
            <a:r>
              <a:rPr lang="en-US" sz="1200" kern="1200" baseline="0" dirty="0">
                <a:solidFill>
                  <a:schemeClr val="tx1"/>
                </a:solidFill>
                <a:latin typeface="Arial" charset="0"/>
                <a:ea typeface="ＭＳ Ｐゴシック" pitchFamily="-107" charset="-128"/>
                <a:cs typeface="ＭＳ Ｐゴシック" pitchFamily="-107" charset="-128"/>
              </a:rPr>
              <a:t>two different ciphertexts.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Decryption algorithm: This algorithm accepts the ciphertext and the matching</a:t>
            </a:r>
          </a:p>
          <a:p>
            <a:r>
              <a:rPr lang="en-US" sz="1200" kern="1200" baseline="0" dirty="0">
                <a:solidFill>
                  <a:schemeClr val="tx1"/>
                </a:solidFill>
                <a:latin typeface="Arial" charset="0"/>
                <a:ea typeface="ＭＳ Ｐゴシック" pitchFamily="-107" charset="-128"/>
                <a:cs typeface="ＭＳ Ｐゴシック" pitchFamily="-107" charset="-128"/>
              </a:rPr>
              <a:t>key and produces the original plaintext.</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684CD48-BC4E-C844-B931-13F4EB3C8818}" type="slidenum">
              <a:rPr lang="en-AU">
                <a:latin typeface="Arial" pitchFamily="-84" charset="0"/>
              </a:rPr>
              <a:pPr/>
              <a:t>27</a:t>
            </a:fld>
            <a:endParaRPr lang="en-AU" dirty="0">
              <a:latin typeface="Arial" pitchFamily="-84"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Note some possible possible approaches to attacking the RSA algorithm, as shown.</a:t>
            </a:r>
          </a:p>
          <a:p>
            <a:pPr eaLnBrk="1" hangingPunct="1"/>
            <a:r>
              <a:rPr lang="en-US" dirty="0">
                <a:latin typeface="Arial" pitchFamily="-84" charset="0"/>
                <a:ea typeface="Arial" pitchFamily="-84" charset="0"/>
                <a:cs typeface="Arial" pitchFamily="-84" charset="0"/>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1AE6BEDD-33F8-4CA9-83AE-F28DF73AAF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0F9E199-B39F-4A21-BFA8-44F7FC38CB1F}" type="slidenum">
              <a:rPr lang="zh-TW" altLang="en-AU" sz="1200"/>
              <a:pPr eaLnBrk="1" hangingPunct="1"/>
              <a:t>35</a:t>
            </a:fld>
            <a:endParaRPr lang="en-AU" altLang="zh-TW" sz="1200"/>
          </a:p>
        </p:txBody>
      </p:sp>
      <p:sp>
        <p:nvSpPr>
          <p:cNvPr id="41987" name="Rectangle 2">
            <a:extLst>
              <a:ext uri="{FF2B5EF4-FFF2-40B4-BE49-F238E27FC236}">
                <a16:creationId xmlns:a16="http://schemas.microsoft.com/office/drawing/2014/main" id="{550D5736-96BA-4405-9346-79EF5A6B998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469F4DC-5CFA-42A7-B166-BD71927069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In recent years, there has been increased interest in developing a MAC derived from a cryptographic hash function, because they generally execute faster in software than symmetric block ciphers, and because code for cryptographic hash functions is widely available. A hash function such as SHA was not designed for use as a MAC and cannot be used directly for that purpose because it does not rely on a secret key. There have been a number of proposals for the incorporation of a secret key into an existing hash algorithm, originally by just pre-pending a key to the message. Problems were found with these earlier, simpler proposals, but they resulted in the development of HMAC.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25CC39C3-5061-4E69-A040-2A10BD04B12A}"/>
              </a:ext>
            </a:extLst>
          </p:cNvPr>
          <p:cNvSpPr>
            <a:spLocks noGrp="1" noRot="1" noChangeAspect="1"/>
          </p:cNvSpPr>
          <p:nvPr>
            <p:ph type="sldImg"/>
          </p:nvPr>
        </p:nvSpPr>
        <p:spPr>
          <a:ln/>
        </p:spPr>
      </p:sp>
      <p:sp>
        <p:nvSpPr>
          <p:cNvPr id="44035" name="Notes Placeholder 2">
            <a:extLst>
              <a:ext uri="{FF2B5EF4-FFF2-40B4-BE49-F238E27FC236}">
                <a16:creationId xmlns:a16="http://schemas.microsoft.com/office/drawing/2014/main" id="{9F64AD27-939E-4D70-A341-080C08FC7D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RFC 2104 lists the following design objectives for HMAC:  </a:t>
            </a:r>
          </a:p>
          <a:p>
            <a:r>
              <a:rPr lang="en-US" altLang="en-US">
                <a:latin typeface="Arial" panose="020B0604020202020204" pitchFamily="34" charset="0"/>
                <a:ea typeface="ＭＳ Ｐゴシック" panose="020B0600070205080204" pitchFamily="34" charset="-128"/>
              </a:rPr>
              <a:t>• To use, without modifications, available hash functions. In particular, hash functions that perform well in software, and for which code is freely and widely available. </a:t>
            </a:r>
          </a:p>
          <a:p>
            <a:r>
              <a:rPr lang="en-US" altLang="en-US">
                <a:latin typeface="Arial" panose="020B0604020202020204" pitchFamily="34" charset="0"/>
                <a:ea typeface="ＭＳ Ｐゴシック" panose="020B0600070205080204" pitchFamily="34" charset="-128"/>
              </a:rPr>
              <a:t>• To allow for easy replaceability of the embedded hash function in case faster or more secure hash functions are found or required.</a:t>
            </a:r>
          </a:p>
          <a:p>
            <a:r>
              <a:rPr lang="en-US" altLang="en-US">
                <a:latin typeface="Arial" panose="020B0604020202020204" pitchFamily="34" charset="0"/>
                <a:ea typeface="ＭＳ Ｐゴシック" panose="020B0600070205080204" pitchFamily="34" charset="-128"/>
              </a:rPr>
              <a:t>• To preserve the original performance of the hash function without incurring a significant degradation.</a:t>
            </a:r>
          </a:p>
          <a:p>
            <a:r>
              <a:rPr lang="en-US" altLang="en-US">
                <a:latin typeface="Arial" panose="020B0604020202020204" pitchFamily="34" charset="0"/>
                <a:ea typeface="ＭＳ Ｐゴシック" panose="020B0600070205080204" pitchFamily="34" charset="-128"/>
              </a:rPr>
              <a:t>• To use and handle keys in a simple way. </a:t>
            </a:r>
          </a:p>
          <a:p>
            <a:r>
              <a:rPr lang="en-US" altLang="en-US">
                <a:latin typeface="Arial" panose="020B0604020202020204" pitchFamily="34" charset="0"/>
                <a:ea typeface="ＭＳ Ｐゴシック" panose="020B0600070205080204" pitchFamily="34" charset="-128"/>
              </a:rPr>
              <a:t>• To have a well understood cryptographic analysis of the strength of the authentication mechanism based on reasonable assumptions about the embedded hash function. </a:t>
            </a:r>
          </a:p>
        </p:txBody>
      </p:sp>
      <p:sp>
        <p:nvSpPr>
          <p:cNvPr id="44036" name="Slide Number Placeholder 3">
            <a:extLst>
              <a:ext uri="{FF2B5EF4-FFF2-40B4-BE49-F238E27FC236}">
                <a16:creationId xmlns:a16="http://schemas.microsoft.com/office/drawing/2014/main" id="{86E136DB-4D44-4F30-9A22-71733AC7AFB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E70C470-33A4-4139-B992-B10802F8BE85}" type="slidenum">
              <a:rPr lang="zh-TW" altLang="en-AU" sz="1200"/>
              <a:pPr eaLnBrk="1" hangingPunct="1"/>
              <a:t>36</a:t>
            </a:fld>
            <a:endParaRPr lang="en-AU" altLang="zh-TW"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a:extLst>
              <a:ext uri="{FF2B5EF4-FFF2-40B4-BE49-F238E27FC236}">
                <a16:creationId xmlns:a16="http://schemas.microsoft.com/office/drawing/2014/main" id="{758D5432-57BF-4135-B45B-E6C54F7EF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F9AFE7-2F49-491E-A70C-14928F2A7584}" type="slidenum">
              <a:rPr lang="zh-TW" altLang="en-AU" sz="1200"/>
              <a:pPr eaLnBrk="1" hangingPunct="1"/>
              <a:t>37</a:t>
            </a:fld>
            <a:endParaRPr lang="en-AU" altLang="zh-TW" sz="1200"/>
          </a:p>
        </p:txBody>
      </p:sp>
      <p:sp>
        <p:nvSpPr>
          <p:cNvPr id="46083" name="Rectangle 2">
            <a:extLst>
              <a:ext uri="{FF2B5EF4-FFF2-40B4-BE49-F238E27FC236}">
                <a16:creationId xmlns:a16="http://schemas.microsoft.com/office/drawing/2014/main" id="{4E26D786-FE38-40DF-8FEB-FACEF199901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D682F402-FA6C-477C-A106-F2458F25AF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TW">
                <a:latin typeface="Arial" panose="020B0604020202020204" pitchFamily="34" charset="0"/>
                <a:ea typeface="ＭＳ Ｐゴシック" panose="020B0600070205080204" pitchFamily="34" charset="-128"/>
              </a:rPr>
              <a:t>The idea of a keyed hash evolved into HMAC, designed to overcome some problems with the original proposals. It involves hashing padded versions of the key concatenated with the message, and then with another outer hash of the result prepended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a:extLst>
              <a:ext uri="{FF2B5EF4-FFF2-40B4-BE49-F238E27FC236}">
                <a16:creationId xmlns:a16="http://schemas.microsoft.com/office/drawing/2014/main" id="{758D5432-57BF-4135-B45B-E6C54F7EF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F9AFE7-2F49-491E-A70C-14928F2A7584}" type="slidenum">
              <a:rPr lang="zh-TW" altLang="en-AU" sz="1200"/>
              <a:pPr eaLnBrk="1" hangingPunct="1"/>
              <a:t>38</a:t>
            </a:fld>
            <a:endParaRPr lang="en-AU" altLang="zh-TW" sz="1200"/>
          </a:p>
        </p:txBody>
      </p:sp>
      <p:sp>
        <p:nvSpPr>
          <p:cNvPr id="46083" name="Rectangle 2">
            <a:extLst>
              <a:ext uri="{FF2B5EF4-FFF2-40B4-BE49-F238E27FC236}">
                <a16:creationId xmlns:a16="http://schemas.microsoft.com/office/drawing/2014/main" id="{4E26D786-FE38-40DF-8FEB-FACEF199901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D682F402-FA6C-477C-A106-F2458F25AF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TW">
                <a:latin typeface="Arial" panose="020B0604020202020204" pitchFamily="34" charset="0"/>
                <a:ea typeface="ＭＳ Ｐゴシック" panose="020B0600070205080204" pitchFamily="34" charset="-128"/>
              </a:rPr>
              <a:t>The idea of a keyed hash evolved into HMAC, designed to overcome some problems with the original proposals. It involves hashing padded versions of the key concatenated with the message, and then with another outer hash of the result prepended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p>
        </p:txBody>
      </p:sp>
    </p:spTree>
    <p:extLst>
      <p:ext uri="{BB962C8B-B14F-4D97-AF65-F5344CB8AC3E}">
        <p14:creationId xmlns:p14="http://schemas.microsoft.com/office/powerpoint/2010/main" val="428066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a:extLst>
              <a:ext uri="{FF2B5EF4-FFF2-40B4-BE49-F238E27FC236}">
                <a16:creationId xmlns:a16="http://schemas.microsoft.com/office/drawing/2014/main" id="{758D5432-57BF-4135-B45B-E6C54F7EF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F9AFE7-2F49-491E-A70C-14928F2A7584}" type="slidenum">
              <a:rPr lang="zh-TW" altLang="en-AU" sz="1200"/>
              <a:pPr eaLnBrk="1" hangingPunct="1"/>
              <a:t>39</a:t>
            </a:fld>
            <a:endParaRPr lang="en-AU" altLang="zh-TW" sz="1200"/>
          </a:p>
        </p:txBody>
      </p:sp>
      <p:sp>
        <p:nvSpPr>
          <p:cNvPr id="46083" name="Rectangle 2">
            <a:extLst>
              <a:ext uri="{FF2B5EF4-FFF2-40B4-BE49-F238E27FC236}">
                <a16:creationId xmlns:a16="http://schemas.microsoft.com/office/drawing/2014/main" id="{4E26D786-FE38-40DF-8FEB-FACEF199901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D682F402-FA6C-477C-A106-F2458F25AF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TW">
                <a:latin typeface="Arial" panose="020B0604020202020204" pitchFamily="34" charset="0"/>
                <a:ea typeface="ＭＳ Ｐゴシック" panose="020B0600070205080204" pitchFamily="34" charset="-128"/>
              </a:rPr>
              <a:t>The idea of a keyed hash evolved into HMAC, designed to overcome some problems with the original proposals. It involves hashing padded versions of the key concatenated with the message, and then with another outer hash of the result prepended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p>
        </p:txBody>
      </p:sp>
    </p:spTree>
    <p:extLst>
      <p:ext uri="{BB962C8B-B14F-4D97-AF65-F5344CB8AC3E}">
        <p14:creationId xmlns:p14="http://schemas.microsoft.com/office/powerpoint/2010/main" val="9594050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B156F14F-151E-4EEE-A224-2C2C83E406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FF1A96-D4E3-4274-A3EB-4DC911BEBE59}" type="slidenum">
              <a:rPr lang="zh-TW" altLang="en-AU" sz="1200"/>
              <a:pPr eaLnBrk="1" hangingPunct="1"/>
              <a:t>40</a:t>
            </a:fld>
            <a:endParaRPr lang="en-AU" altLang="zh-TW" sz="1200"/>
          </a:p>
        </p:txBody>
      </p:sp>
      <p:sp>
        <p:nvSpPr>
          <p:cNvPr id="48131" name="Rectangle 2">
            <a:extLst>
              <a:ext uri="{FF2B5EF4-FFF2-40B4-BE49-F238E27FC236}">
                <a16:creationId xmlns:a16="http://schemas.microsoft.com/office/drawing/2014/main" id="{AA02FEAF-6A88-4FF1-A5C4-7775C927AF65}"/>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2A0EC32-E9FC-47B2-A867-DC649E32666E}"/>
              </a:ext>
            </a:extLst>
          </p:cNvPr>
          <p:cNvSpPr>
            <a:spLocks noGrp="1" noChangeArrowheads="1"/>
          </p:cNvSpPr>
          <p:nvPr>
            <p:ph type="body" idx="1"/>
          </p:nvPr>
        </p:nvSpPr>
        <p:spPr>
          <a:xfrm>
            <a:off x="457200" y="4343400"/>
            <a:ext cx="5867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12.5 illustrates the overall operation of HMAC:</a:t>
            </a:r>
          </a:p>
          <a:p>
            <a:pPr lvl="1" eaLnBrk="1" hangingPunct="1"/>
            <a:r>
              <a:rPr lang="en-AU" altLang="zh-TW">
                <a:latin typeface="Courier New" panose="02070309020205020404" pitchFamily="49" charset="0"/>
                <a:ea typeface="ＭＳ Ｐゴシック" panose="020B0600070205080204" pitchFamily="34" charset="-128"/>
              </a:rPr>
              <a:t>HMAC</a:t>
            </a:r>
            <a:r>
              <a:rPr lang="en-AU" altLang="zh-TW" baseline="-25000">
                <a:latin typeface="Courier New" panose="02070309020205020404" pitchFamily="49" charset="0"/>
                <a:ea typeface="ＭＳ Ｐゴシック" panose="020B0600070205080204" pitchFamily="34" charset="-128"/>
              </a:rPr>
              <a:t>K</a:t>
            </a:r>
            <a:r>
              <a:rPr lang="en-AU" altLang="zh-TW">
                <a:latin typeface="Courier New" panose="02070309020205020404" pitchFamily="49" charset="0"/>
                <a:ea typeface="ＭＳ Ｐゴシック" panose="020B0600070205080204" pitchFamily="34" charset="-128"/>
              </a:rPr>
              <a:t> = Hash[(K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XOR opad) || Hash[(K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XOR ipad) || M)]</a:t>
            </a:r>
          </a:p>
          <a:p>
            <a:pPr lvl="1" eaLnBrk="1" hangingPunct="1"/>
            <a:r>
              <a:rPr lang="en-AU" altLang="zh-TW">
                <a:latin typeface="Arial" panose="020B0604020202020204" pitchFamily="34" charset="0"/>
                <a:ea typeface="ＭＳ Ｐゴシック" panose="020B0600070205080204" pitchFamily="34" charset="-128"/>
                <a:cs typeface="Arial" panose="020B0604020202020204" pitchFamily="34" charset="0"/>
              </a:rPr>
              <a:t>where:</a:t>
            </a:r>
          </a:p>
          <a:p>
            <a:pPr lvl="1" eaLnBrk="1" hangingPunct="1"/>
            <a:r>
              <a:rPr lang="en-AU" altLang="zh-TW">
                <a:latin typeface="Courier New" panose="02070309020205020404" pitchFamily="49" charset="0"/>
                <a:ea typeface="ＭＳ Ｐゴシック" panose="020B0600070205080204" pitchFamily="34" charset="-128"/>
              </a:rPr>
              <a:t>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is</a:t>
            </a:r>
            <a:r>
              <a:rPr lang="en-US" altLang="en-US">
                <a:latin typeface="Arial" panose="020B0604020202020204" pitchFamily="34" charset="0"/>
                <a:ea typeface="ＭＳ Ｐゴシック" panose="020B0600070205080204" pitchFamily="34" charset="-128"/>
              </a:rPr>
              <a:t> K padded with zeros on the left so that the result is b bits in length</a:t>
            </a:r>
          </a:p>
          <a:p>
            <a:pPr lvl="1" eaLnBrk="1" hangingPunct="1"/>
            <a:r>
              <a:rPr lang="en-US" altLang="en-US">
                <a:latin typeface="Arial" panose="020B0604020202020204" pitchFamily="34" charset="0"/>
                <a:ea typeface="ＭＳ Ｐゴシック" panose="020B0600070205080204" pitchFamily="34" charset="-128"/>
              </a:rPr>
              <a:t>ipad is a pad value of 36 hex repeated to fill block</a:t>
            </a:r>
          </a:p>
          <a:p>
            <a:pPr lvl="1" eaLnBrk="1" hangingPunct="1"/>
            <a:r>
              <a:rPr lang="en-US" altLang="en-US">
                <a:latin typeface="Arial" panose="020B0604020202020204" pitchFamily="34" charset="0"/>
                <a:ea typeface="ＭＳ Ｐゴシック" panose="020B0600070205080204" pitchFamily="34" charset="-128"/>
              </a:rPr>
              <a:t>opad is a pad value of 5C hex repeated to fill block</a:t>
            </a:r>
          </a:p>
          <a:p>
            <a:pPr lvl="1" eaLnBrk="1" hangingPunct="1"/>
            <a:r>
              <a:rPr lang="en-US" altLang="en-US">
                <a:latin typeface="Arial" panose="020B0604020202020204" pitchFamily="34" charset="0"/>
                <a:ea typeface="ＭＳ Ｐゴシック" panose="020B0600070205080204" pitchFamily="34" charset="-128"/>
              </a:rPr>
              <a:t>M is the message input to HMAC (including the padding specified in the embedded hash function)</a:t>
            </a:r>
          </a:p>
          <a:p>
            <a:pPr lvl="1" eaLnBrk="1" hangingPunct="1"/>
            <a:r>
              <a:rPr lang="en-US" altLang="en-US">
                <a:latin typeface="Arial" panose="020B0604020202020204" pitchFamily="34" charset="0"/>
                <a:ea typeface="ＭＳ Ｐゴシック" panose="020B0600070205080204" pitchFamily="34" charset="-128"/>
              </a:rPr>
              <a:t>Note that the XOR with ipad results in flipping one-half of the bits of </a:t>
            </a:r>
            <a:r>
              <a:rPr lang="en-US" altLang="en-US" i="1">
                <a:latin typeface="Arial" panose="020B0604020202020204" pitchFamily="34" charset="0"/>
                <a:ea typeface="ＭＳ Ｐゴシック" panose="020B0600070205080204" pitchFamily="34" charset="-128"/>
              </a:rPr>
              <a:t>K. </a:t>
            </a:r>
            <a:r>
              <a:rPr lang="en-US" altLang="en-US">
                <a:latin typeface="Arial" panose="020B0604020202020204" pitchFamily="34" charset="0"/>
                <a:ea typeface="ＭＳ Ｐゴシック" panose="020B0600070205080204" pitchFamily="34" charset="-128"/>
              </a:rPr>
              <a:t>Similarly, the XOR with opad results in flipping one-half of the bits of K, but a different set of bits. In effect, pseudorandomly generated two keys from K. HMAC should execute in approximately the same time as the embedded hash function for long messages. HMAC adds three executions of the hash compression function (for </a:t>
            </a:r>
            <a:r>
              <a:rPr lang="en-US" altLang="en-US" i="1">
                <a:latin typeface="Arial" panose="020B0604020202020204" pitchFamily="34" charset="0"/>
                <a:ea typeface="ＭＳ Ｐゴシック" panose="020B0600070205080204" pitchFamily="34" charset="-128"/>
              </a:rPr>
              <a:t>Si, So</a:t>
            </a:r>
            <a:r>
              <a:rPr lang="en-US" altLang="en-US">
                <a:latin typeface="Arial" panose="020B0604020202020204" pitchFamily="34" charset="0"/>
                <a:ea typeface="ＭＳ Ｐゴシック" panose="020B0600070205080204" pitchFamily="34" charset="-128"/>
              </a:rPr>
              <a:t>, and the block produced from the inner hash). A more efficient implementation is possible by precomputing the internal hash function on (</a:t>
            </a:r>
            <a:r>
              <a:rPr lang="en-AU" altLang="zh-TW">
                <a:latin typeface="Courier New" panose="02070309020205020404" pitchFamily="49" charset="0"/>
                <a:ea typeface="ＭＳ Ｐゴシック" panose="020B0600070205080204" pitchFamily="34" charset="-128"/>
              </a:rPr>
              <a:t>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XOR opad) and (K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XOR ipad</a:t>
            </a:r>
            <a:r>
              <a:rPr lang="en-AU" altLang="zh-TW">
                <a:latin typeface="Arial" panose="020B0604020202020204" pitchFamily="34" charset="0"/>
                <a:ea typeface="ＭＳ Ｐゴシック" panose="020B0600070205080204" pitchFamily="34" charset="-128"/>
                <a:cs typeface="Arial" panose="020B0604020202020204" pitchFamily="34" charset="0"/>
              </a:rPr>
              <a:t>) and inserting the results into the hash processing at start &amp; end. </a:t>
            </a:r>
            <a:r>
              <a:rPr lang="en-US" altLang="en-US">
                <a:latin typeface="Arial" panose="020B0604020202020204" pitchFamily="34" charset="0"/>
                <a:ea typeface="ＭＳ Ｐゴシック" panose="020B0600070205080204" pitchFamily="34" charset="-128"/>
              </a:rPr>
              <a:t>With this implementation, only one additional instance of the compression function is added to the processing normally produced by the hash function. This is especially worthwhile if most of the messages for which a MAC is computed are short.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B156F14F-151E-4EEE-A224-2C2C83E406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6FF1A96-D4E3-4274-A3EB-4DC911BEBE59}" type="slidenum">
              <a:rPr lang="zh-TW" altLang="en-AU" sz="1200"/>
              <a:pPr eaLnBrk="1" hangingPunct="1"/>
              <a:t>41</a:t>
            </a:fld>
            <a:endParaRPr lang="en-AU" altLang="zh-TW" sz="1200"/>
          </a:p>
        </p:txBody>
      </p:sp>
      <p:sp>
        <p:nvSpPr>
          <p:cNvPr id="48131" name="Rectangle 2">
            <a:extLst>
              <a:ext uri="{FF2B5EF4-FFF2-40B4-BE49-F238E27FC236}">
                <a16:creationId xmlns:a16="http://schemas.microsoft.com/office/drawing/2014/main" id="{AA02FEAF-6A88-4FF1-A5C4-7775C927AF65}"/>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2A0EC32-E9FC-47B2-A867-DC649E32666E}"/>
              </a:ext>
            </a:extLst>
          </p:cNvPr>
          <p:cNvSpPr>
            <a:spLocks noGrp="1" noChangeArrowheads="1"/>
          </p:cNvSpPr>
          <p:nvPr>
            <p:ph type="body" idx="1"/>
          </p:nvPr>
        </p:nvSpPr>
        <p:spPr>
          <a:xfrm>
            <a:off x="457200" y="4343400"/>
            <a:ext cx="5867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12.5 illustrates the overall operation of HMAC:</a:t>
            </a:r>
          </a:p>
          <a:p>
            <a:pPr lvl="1" eaLnBrk="1" hangingPunct="1"/>
            <a:r>
              <a:rPr lang="en-AU" altLang="zh-TW">
                <a:latin typeface="Courier New" panose="02070309020205020404" pitchFamily="49" charset="0"/>
                <a:ea typeface="ＭＳ Ｐゴシック" panose="020B0600070205080204" pitchFamily="34" charset="-128"/>
              </a:rPr>
              <a:t>HMAC</a:t>
            </a:r>
            <a:r>
              <a:rPr lang="en-AU" altLang="zh-TW" baseline="-25000">
                <a:latin typeface="Courier New" panose="02070309020205020404" pitchFamily="49" charset="0"/>
                <a:ea typeface="ＭＳ Ｐゴシック" panose="020B0600070205080204" pitchFamily="34" charset="-128"/>
              </a:rPr>
              <a:t>K</a:t>
            </a:r>
            <a:r>
              <a:rPr lang="en-AU" altLang="zh-TW">
                <a:latin typeface="Courier New" panose="02070309020205020404" pitchFamily="49" charset="0"/>
                <a:ea typeface="ＭＳ Ｐゴシック" panose="020B0600070205080204" pitchFamily="34" charset="-128"/>
              </a:rPr>
              <a:t> = Hash[(K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XOR opad) || Hash[(K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XOR ipad) || M)]</a:t>
            </a:r>
          </a:p>
          <a:p>
            <a:pPr lvl="1" eaLnBrk="1" hangingPunct="1"/>
            <a:r>
              <a:rPr lang="en-AU" altLang="zh-TW">
                <a:latin typeface="Arial" panose="020B0604020202020204" pitchFamily="34" charset="0"/>
                <a:ea typeface="ＭＳ Ｐゴシック" panose="020B0600070205080204" pitchFamily="34" charset="-128"/>
                <a:cs typeface="Arial" panose="020B0604020202020204" pitchFamily="34" charset="0"/>
              </a:rPr>
              <a:t>where:</a:t>
            </a:r>
          </a:p>
          <a:p>
            <a:pPr lvl="1" eaLnBrk="1" hangingPunct="1"/>
            <a:r>
              <a:rPr lang="en-AU" altLang="zh-TW">
                <a:latin typeface="Courier New" panose="02070309020205020404" pitchFamily="49" charset="0"/>
                <a:ea typeface="ＭＳ Ｐゴシック" panose="020B0600070205080204" pitchFamily="34" charset="-128"/>
              </a:rPr>
              <a:t>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is</a:t>
            </a:r>
            <a:r>
              <a:rPr lang="en-US" altLang="en-US">
                <a:latin typeface="Arial" panose="020B0604020202020204" pitchFamily="34" charset="0"/>
                <a:ea typeface="ＭＳ Ｐゴシック" panose="020B0600070205080204" pitchFamily="34" charset="-128"/>
              </a:rPr>
              <a:t> K padded with zeros on the left so that the result is b bits in length</a:t>
            </a:r>
          </a:p>
          <a:p>
            <a:pPr lvl="1" eaLnBrk="1" hangingPunct="1"/>
            <a:r>
              <a:rPr lang="en-US" altLang="en-US">
                <a:latin typeface="Arial" panose="020B0604020202020204" pitchFamily="34" charset="0"/>
                <a:ea typeface="ＭＳ Ｐゴシック" panose="020B0600070205080204" pitchFamily="34" charset="-128"/>
              </a:rPr>
              <a:t>ipad is a pad value of 36 hex repeated to fill block</a:t>
            </a:r>
          </a:p>
          <a:p>
            <a:pPr lvl="1" eaLnBrk="1" hangingPunct="1"/>
            <a:r>
              <a:rPr lang="en-US" altLang="en-US">
                <a:latin typeface="Arial" panose="020B0604020202020204" pitchFamily="34" charset="0"/>
                <a:ea typeface="ＭＳ Ｐゴシック" panose="020B0600070205080204" pitchFamily="34" charset="-128"/>
              </a:rPr>
              <a:t>opad is a pad value of 5C hex repeated to fill block</a:t>
            </a:r>
          </a:p>
          <a:p>
            <a:pPr lvl="1" eaLnBrk="1" hangingPunct="1"/>
            <a:r>
              <a:rPr lang="en-US" altLang="en-US">
                <a:latin typeface="Arial" panose="020B0604020202020204" pitchFamily="34" charset="0"/>
                <a:ea typeface="ＭＳ Ｐゴシック" panose="020B0600070205080204" pitchFamily="34" charset="-128"/>
              </a:rPr>
              <a:t>M is the message input to HMAC (including the padding specified in the embedded hash function)</a:t>
            </a:r>
          </a:p>
          <a:p>
            <a:pPr lvl="1" eaLnBrk="1" hangingPunct="1"/>
            <a:r>
              <a:rPr lang="en-US" altLang="en-US">
                <a:latin typeface="Arial" panose="020B0604020202020204" pitchFamily="34" charset="0"/>
                <a:ea typeface="ＭＳ Ｐゴシック" panose="020B0600070205080204" pitchFamily="34" charset="-128"/>
              </a:rPr>
              <a:t>Note that the XOR with ipad results in flipping one-half of the bits of </a:t>
            </a:r>
            <a:r>
              <a:rPr lang="en-US" altLang="en-US" i="1">
                <a:latin typeface="Arial" panose="020B0604020202020204" pitchFamily="34" charset="0"/>
                <a:ea typeface="ＭＳ Ｐゴシック" panose="020B0600070205080204" pitchFamily="34" charset="-128"/>
              </a:rPr>
              <a:t>K. </a:t>
            </a:r>
            <a:r>
              <a:rPr lang="en-US" altLang="en-US">
                <a:latin typeface="Arial" panose="020B0604020202020204" pitchFamily="34" charset="0"/>
                <a:ea typeface="ＭＳ Ｐゴシック" panose="020B0600070205080204" pitchFamily="34" charset="-128"/>
              </a:rPr>
              <a:t>Similarly, the XOR with opad results in flipping one-half of the bits of K, but a different set of bits. In effect, pseudorandomly generated two keys from K. HMAC should execute in approximately the same time as the embedded hash function for long messages. HMAC adds three executions of the hash compression function (for </a:t>
            </a:r>
            <a:r>
              <a:rPr lang="en-US" altLang="en-US" i="1">
                <a:latin typeface="Arial" panose="020B0604020202020204" pitchFamily="34" charset="0"/>
                <a:ea typeface="ＭＳ Ｐゴシック" panose="020B0600070205080204" pitchFamily="34" charset="-128"/>
              </a:rPr>
              <a:t>Si, So</a:t>
            </a:r>
            <a:r>
              <a:rPr lang="en-US" altLang="en-US">
                <a:latin typeface="Arial" panose="020B0604020202020204" pitchFamily="34" charset="0"/>
                <a:ea typeface="ＭＳ Ｐゴシック" panose="020B0600070205080204" pitchFamily="34" charset="-128"/>
              </a:rPr>
              <a:t>, and the block produced from the inner hash). A more efficient implementation is possible by precomputing the internal hash function on (</a:t>
            </a:r>
            <a:r>
              <a:rPr lang="en-AU" altLang="zh-TW">
                <a:latin typeface="Courier New" panose="02070309020205020404" pitchFamily="49" charset="0"/>
                <a:ea typeface="ＭＳ Ｐゴシック" panose="020B0600070205080204" pitchFamily="34" charset="-128"/>
              </a:rPr>
              <a:t>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XOR opad) and (K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XOR ipad</a:t>
            </a:r>
            <a:r>
              <a:rPr lang="en-AU" altLang="zh-TW">
                <a:latin typeface="Arial" panose="020B0604020202020204" pitchFamily="34" charset="0"/>
                <a:ea typeface="ＭＳ Ｐゴシック" panose="020B0600070205080204" pitchFamily="34" charset="-128"/>
                <a:cs typeface="Arial" panose="020B0604020202020204" pitchFamily="34" charset="0"/>
              </a:rPr>
              <a:t>) and inserting the results into the hash processing at start &amp; end. </a:t>
            </a:r>
            <a:r>
              <a:rPr lang="en-US" altLang="en-US">
                <a:latin typeface="Arial" panose="020B0604020202020204" pitchFamily="34" charset="0"/>
                <a:ea typeface="ＭＳ Ｐゴシック" panose="020B0600070205080204" pitchFamily="34" charset="-128"/>
              </a:rPr>
              <a:t>With this implementation, only one additional instance of the compression function is added to the processing normally produced by the hash function. This is especially worthwhile if most of the messages for which a MAC is computed are short.</a:t>
            </a:r>
          </a:p>
        </p:txBody>
      </p:sp>
    </p:spTree>
    <p:extLst>
      <p:ext uri="{BB962C8B-B14F-4D97-AF65-F5344CB8AC3E}">
        <p14:creationId xmlns:p14="http://schemas.microsoft.com/office/powerpoint/2010/main" val="40575139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a:extLst>
              <a:ext uri="{FF2B5EF4-FFF2-40B4-BE49-F238E27FC236}">
                <a16:creationId xmlns:a16="http://schemas.microsoft.com/office/drawing/2014/main" id="{5F5244C5-552B-433D-9BFC-44DE447EF1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1A2DAE5-781C-40E7-8153-A86D43FA8756}" type="slidenum">
              <a:rPr lang="zh-TW" altLang="en-AU" sz="1200"/>
              <a:pPr eaLnBrk="1" hangingPunct="1"/>
              <a:t>42</a:t>
            </a:fld>
            <a:endParaRPr lang="en-AU" altLang="zh-TW" sz="1200"/>
          </a:p>
        </p:txBody>
      </p:sp>
      <p:sp>
        <p:nvSpPr>
          <p:cNvPr id="50179" name="Rectangle 2">
            <a:extLst>
              <a:ext uri="{FF2B5EF4-FFF2-40B4-BE49-F238E27FC236}">
                <a16:creationId xmlns:a16="http://schemas.microsoft.com/office/drawing/2014/main" id="{96162177-0091-4816-B987-734EF93D6210}"/>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A9E5531-8530-42BB-8F4F-EC4994DB27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appeal of HMAC is that its designers have been able to prove an exact relationship between the strength of the embedded hash function and the strength of HMAC. The security of a MAC function is generally expressed in terms of the probability of successful forgery with a given amount of time spent by the forger and a given number of message-MAC pairs created with the same key. Have two classes of attacks: brute force attack on key used which has work of order 2^n; or a birthday attack which requires work of order 2^(n/2) - but which requires the attacker to observe 2^n blocks of messages using the same key - very unlikely. For a hash code length of 128 bits, this requires 2</a:t>
            </a:r>
            <a:r>
              <a:rPr lang="en-US" altLang="en-US" baseline="30000">
                <a:latin typeface="Arial" panose="020B0604020202020204" pitchFamily="34" charset="0"/>
                <a:ea typeface="ＭＳ Ｐゴシック" panose="020B0600070205080204" pitchFamily="34" charset="-128"/>
              </a:rPr>
              <a:t>64</a:t>
            </a:r>
            <a:r>
              <a:rPr lang="en-US" altLang="en-US">
                <a:latin typeface="Arial" panose="020B0604020202020204" pitchFamily="34" charset="0"/>
                <a:ea typeface="ＭＳ Ｐゴシック" panose="020B0600070205080204" pitchFamily="34" charset="-128"/>
              </a:rPr>
              <a:t> observed blocks (2</a:t>
            </a:r>
            <a:r>
              <a:rPr lang="en-US" altLang="en-US" baseline="30000">
                <a:latin typeface="Arial" panose="020B0604020202020204" pitchFamily="34" charset="0"/>
                <a:ea typeface="ＭＳ Ｐゴシック" panose="020B0600070205080204" pitchFamily="34" charset="-128"/>
              </a:rPr>
              <a:t>72</a:t>
            </a:r>
            <a:r>
              <a:rPr lang="en-US" altLang="en-US">
                <a:latin typeface="Arial" panose="020B0604020202020204" pitchFamily="34" charset="0"/>
                <a:ea typeface="ＭＳ Ｐゴシック" panose="020B0600070205080204" pitchFamily="34" charset="-128"/>
              </a:rPr>
              <a:t> bits) generated using the same key. On a 1-Gbps link, one would need to observe a continuous stream of messages with no change in key for about 150,000 years in order to succeed. So even MD5 is still secure for use in HMAC given these constraints.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a:extLst>
              <a:ext uri="{FF2B5EF4-FFF2-40B4-BE49-F238E27FC236}">
                <a16:creationId xmlns:a16="http://schemas.microsoft.com/office/drawing/2014/main" id="{758D5432-57BF-4135-B45B-E6C54F7EF1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0F9AFE7-2F49-491E-A70C-14928F2A7584}" type="slidenum">
              <a:rPr lang="zh-TW" altLang="en-AU" sz="1200"/>
              <a:pPr eaLnBrk="1" hangingPunct="1"/>
              <a:t>43</a:t>
            </a:fld>
            <a:endParaRPr lang="en-AU" altLang="zh-TW" sz="1200"/>
          </a:p>
        </p:txBody>
      </p:sp>
      <p:sp>
        <p:nvSpPr>
          <p:cNvPr id="46083" name="Rectangle 2">
            <a:extLst>
              <a:ext uri="{FF2B5EF4-FFF2-40B4-BE49-F238E27FC236}">
                <a16:creationId xmlns:a16="http://schemas.microsoft.com/office/drawing/2014/main" id="{4E26D786-FE38-40DF-8FEB-FACEF199901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D682F402-FA6C-477C-A106-F2458F25AF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TW">
                <a:latin typeface="Arial" panose="020B0604020202020204" pitchFamily="34" charset="0"/>
                <a:ea typeface="ＭＳ Ｐゴシック" panose="020B0600070205080204" pitchFamily="34" charset="-128"/>
              </a:rPr>
              <a:t>The idea of a keyed hash evolved into HMAC, designed to overcome some problems with the original proposals. It involves hashing padded versions of the key concatenated with the message, and then with another outer hash of the result prepended by another padded variant of the key. The hash function need only be used on 3 more blocks than when hashing just the original message (for the two keys + inner hash). HMAC can use any desired hash function, and has been shown to have the same security as the underlying hash function. Can choose the hash function to use based on speed/security concerns. </a:t>
            </a:r>
          </a:p>
        </p:txBody>
      </p:sp>
    </p:spTree>
    <p:extLst>
      <p:ext uri="{BB962C8B-B14F-4D97-AF65-F5344CB8AC3E}">
        <p14:creationId xmlns:p14="http://schemas.microsoft.com/office/powerpoint/2010/main" val="758578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46C3F5-E6D3-014B-9D2A-72AA7DAD86D7}" type="slidenum">
              <a:rPr lang="en-AU">
                <a:latin typeface="Arial" pitchFamily="-84" charset="0"/>
              </a:rPr>
              <a:pPr/>
              <a:t>8</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685800" y="4343400"/>
            <a:ext cx="5486400" cy="4495800"/>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Table 9.2 summarizes some of the important aspects of symmetric and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To discriminate between the two, we refer to the key used in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as a secret key . The two keys used for asymmetric encryption are</a:t>
            </a:r>
          </a:p>
          <a:p>
            <a:r>
              <a:rPr lang="en-US" sz="1200" kern="1200" baseline="0" dirty="0">
                <a:solidFill>
                  <a:schemeClr val="tx1"/>
                </a:solidFill>
                <a:latin typeface="Arial" charset="0"/>
                <a:ea typeface="ＭＳ Ｐゴシック" pitchFamily="-107" charset="-128"/>
                <a:cs typeface="ＭＳ Ｐゴシック" pitchFamily="-107" charset="-128"/>
              </a:rPr>
              <a:t>referred to as the public key  and the private key . Invariably, the private key is kept</a:t>
            </a:r>
          </a:p>
          <a:p>
            <a:r>
              <a:rPr lang="en-US" sz="1200" kern="1200" baseline="0" dirty="0">
                <a:solidFill>
                  <a:schemeClr val="tx1"/>
                </a:solidFill>
                <a:latin typeface="Arial" charset="0"/>
                <a:ea typeface="ＭＳ Ｐゴシック" pitchFamily="-107" charset="-128"/>
                <a:cs typeface="ＭＳ Ｐゴシック" pitchFamily="-107" charset="-128"/>
              </a:rPr>
              <a:t>secret, but it is referred to as a private key rather than a secret key to avoid confusion</a:t>
            </a:r>
          </a:p>
          <a:p>
            <a:r>
              <a:rPr lang="en-US" sz="1200" kern="1200" baseline="0" dirty="0">
                <a:solidFill>
                  <a:schemeClr val="tx1"/>
                </a:solidFill>
                <a:latin typeface="Arial" charset="0"/>
                <a:ea typeface="ＭＳ Ｐゴシック" pitchFamily="-107" charset="-128"/>
                <a:cs typeface="ＭＳ Ｐゴシック" pitchFamily="-107" charset="-128"/>
              </a:rPr>
              <a:t>with symmetric encryption.</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EDFDF05-2895-4724-90D3-7CFF22E125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BD3A9B-7951-4E1F-88FE-422677786B95}" type="slidenum">
              <a:rPr lang="zh-TW" altLang="en-AU" sz="1200"/>
              <a:pPr eaLnBrk="1" hangingPunct="1"/>
              <a:t>44</a:t>
            </a:fld>
            <a:endParaRPr lang="en-AU" altLang="zh-TW" sz="1200"/>
          </a:p>
        </p:txBody>
      </p:sp>
      <p:sp>
        <p:nvSpPr>
          <p:cNvPr id="52227" name="Rectangle 2">
            <a:extLst>
              <a:ext uri="{FF2B5EF4-FFF2-40B4-BE49-F238E27FC236}">
                <a16:creationId xmlns:a16="http://schemas.microsoft.com/office/drawing/2014/main" id="{5A262750-C7BA-4C49-BD09-1B01430C70A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CC17EA67-2D89-4BAD-92D4-E4690EEFAD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In this section, we look at two MACs that are based on the use of a block cipher mode of operation. We begin with an older algorithm, the </a:t>
            </a:r>
            <a:r>
              <a:rPr lang="en-US" altLang="en-US" b="1">
                <a:latin typeface="Arial" panose="020B0604020202020204" pitchFamily="34" charset="0"/>
                <a:ea typeface="ＭＳ Ｐゴシック" panose="020B0600070205080204" pitchFamily="34" charset="-128"/>
              </a:rPr>
              <a:t>Data Authentication Algorithm (DAA)</a:t>
            </a:r>
            <a:r>
              <a:rPr lang="en-US" altLang="en-US">
                <a:latin typeface="Arial" panose="020B0604020202020204" pitchFamily="34" charset="0"/>
                <a:ea typeface="ＭＳ Ｐゴシック" panose="020B0600070205080204" pitchFamily="34" charset="-128"/>
              </a:rPr>
              <a:t>, a widely used though now obsolete MAC based on DES-CBC (next slide). </a:t>
            </a:r>
            <a:r>
              <a:rPr lang="en-AU" altLang="zh-TW">
                <a:latin typeface="Arial" panose="020B0604020202020204" pitchFamily="34" charset="0"/>
                <a:ea typeface="ＭＳ Ｐゴシック" panose="020B0600070205080204" pitchFamily="34" charset="-128"/>
              </a:rPr>
              <a:t>However this suffers from being too small for acceptable use today.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BE3A9D2-E201-40CD-9292-F9DB34DA09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197EE2E-30B6-487D-BC15-07FB229B2C64}" type="slidenum">
              <a:rPr lang="zh-TW" altLang="en-AU" sz="1200"/>
              <a:pPr eaLnBrk="1" hangingPunct="1"/>
              <a:t>45</a:t>
            </a:fld>
            <a:endParaRPr lang="en-AU" altLang="zh-TW" sz="1200"/>
          </a:p>
        </p:txBody>
      </p:sp>
      <p:sp>
        <p:nvSpPr>
          <p:cNvPr id="54275" name="Rectangle 2">
            <a:extLst>
              <a:ext uri="{FF2B5EF4-FFF2-40B4-BE49-F238E27FC236}">
                <a16:creationId xmlns:a16="http://schemas.microsoft.com/office/drawing/2014/main" id="{7C64C441-CE6F-4F6B-B604-EE988EC07690}"/>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DA1A0B23-3485-42BE-A3BF-551DEB55ED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Data Authentication Algorithm, based on DES, has been one of the most widely used MACs for a number of years. The algorithm is both a FIPS publication (FIPS PUB 113) and an ANSI standard (X9.17). However, security weaknesses in this algorithm have been discovered and it is being replaced by newer and stronger algorithms. The algorithm is shown here in Stallings Figure 12.7, and can be defined as using the cipher block chaining (CBC) mode of operation of DES, with an initialization vector of zero, and 0-pad of the final block if needed. Resulting MAC can be 16-64 bits of the final block. But this is now too small for security.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a:extLst>
              <a:ext uri="{FF2B5EF4-FFF2-40B4-BE49-F238E27FC236}">
                <a16:creationId xmlns:a16="http://schemas.microsoft.com/office/drawing/2014/main" id="{5F87F119-DF50-4337-9A2D-D0AD6AEC16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29D8BA3-E111-4D25-9558-01783F018569}" type="slidenum">
              <a:rPr lang="zh-TW" altLang="en-AU" sz="1200"/>
              <a:pPr eaLnBrk="1" hangingPunct="1"/>
              <a:t>46</a:t>
            </a:fld>
            <a:endParaRPr lang="en-AU" altLang="zh-TW" sz="1200"/>
          </a:p>
        </p:txBody>
      </p:sp>
      <p:sp>
        <p:nvSpPr>
          <p:cNvPr id="56323" name="Rectangle 2">
            <a:extLst>
              <a:ext uri="{FF2B5EF4-FFF2-40B4-BE49-F238E27FC236}">
                <a16:creationId xmlns:a16="http://schemas.microsoft.com/office/drawing/2014/main" id="{1F707688-B2DD-471B-A2F7-6D4F71FC6368}"/>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1A6B5A99-7F39-46C0-8DFC-FDE9818C39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Data Authentication Algorithm cipher-based MAC has been widely adopted in government and industry. Has been shown to be secure, with the following restriction. Only messages of one fixed length of </a:t>
            </a:r>
            <a:r>
              <a:rPr lang="en-US" altLang="en-US" i="1">
                <a:latin typeface="Arial" panose="020B0604020202020204" pitchFamily="34" charset="0"/>
                <a:ea typeface="ＭＳ Ｐゴシック" panose="020B0600070205080204" pitchFamily="34" charset="-128"/>
              </a:rPr>
              <a:t>mn </a:t>
            </a:r>
            <a:r>
              <a:rPr lang="en-US" altLang="en-US">
                <a:latin typeface="Arial" panose="020B0604020202020204" pitchFamily="34" charset="0"/>
                <a:ea typeface="ＭＳ Ｐゴシック" panose="020B0600070205080204" pitchFamily="34" charset="-128"/>
              </a:rPr>
              <a:t>bits are processed, where </a:t>
            </a:r>
            <a:r>
              <a:rPr lang="en-US" altLang="en-US" i="1">
                <a:latin typeface="Arial" panose="020B0604020202020204" pitchFamily="34" charset="0"/>
                <a:ea typeface="ＭＳ Ｐゴシック" panose="020B0600070205080204" pitchFamily="34" charset="-128"/>
              </a:rPr>
              <a:t>n </a:t>
            </a:r>
            <a:r>
              <a:rPr lang="en-US" altLang="en-US">
                <a:latin typeface="Arial" panose="020B0604020202020204" pitchFamily="34" charset="0"/>
                <a:ea typeface="ＭＳ Ｐゴシック" panose="020B0600070205080204" pitchFamily="34" charset="-128"/>
              </a:rPr>
              <a:t>is the cipher block size and </a:t>
            </a:r>
            <a:r>
              <a:rPr lang="en-US" altLang="en-US" i="1">
                <a:latin typeface="Arial" panose="020B0604020202020204" pitchFamily="34" charset="0"/>
                <a:ea typeface="ＭＳ Ｐゴシック" panose="020B0600070205080204" pitchFamily="34" charset="-128"/>
              </a:rPr>
              <a:t>m </a:t>
            </a:r>
            <a:r>
              <a:rPr lang="en-US" altLang="en-US">
                <a:latin typeface="Arial" panose="020B0604020202020204" pitchFamily="34" charset="0"/>
                <a:ea typeface="ＭＳ Ｐゴシック" panose="020B0600070205080204" pitchFamily="34" charset="-128"/>
              </a:rPr>
              <a:t>is a fixed positive integer. This limitation can be overcome using multiple keys, which can be derived from a single key. This refinement has been adopted by NIST as the cipher-based message authentication code (CMAC) mode of operation, for use with AES and triple DES. It is specified in NIST Special Publication 800-38B.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a:extLst>
              <a:ext uri="{FF2B5EF4-FFF2-40B4-BE49-F238E27FC236}">
                <a16:creationId xmlns:a16="http://schemas.microsoft.com/office/drawing/2014/main" id="{C6717DD9-7FBF-4E58-9023-88CE3FBD72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0C0799C-0F80-479A-9F5A-356C1B5A4AA5}" type="slidenum">
              <a:rPr lang="zh-TW" altLang="en-AU" sz="1200"/>
              <a:pPr eaLnBrk="1" hangingPunct="1"/>
              <a:t>47</a:t>
            </a:fld>
            <a:endParaRPr lang="en-AU" altLang="zh-TW" sz="1200"/>
          </a:p>
        </p:txBody>
      </p:sp>
      <p:sp>
        <p:nvSpPr>
          <p:cNvPr id="58371" name="Rectangle 2">
            <a:extLst>
              <a:ext uri="{FF2B5EF4-FFF2-40B4-BE49-F238E27FC236}">
                <a16:creationId xmlns:a16="http://schemas.microsoft.com/office/drawing/2014/main" id="{35E45A2E-AB93-4F5B-A9FA-231D126A7014}"/>
              </a:ext>
            </a:extLst>
          </p:cNvPr>
          <p:cNvSpPr>
            <a:spLocks noGrp="1" noRot="1" noChangeAspect="1" noChangeArrowheads="1"/>
          </p:cNvSpPr>
          <p:nvPr>
            <p:ph type="sldImg"/>
          </p:nvPr>
        </p:nvSpPr>
        <p:spPr>
          <a:solidFill>
            <a:srgbClr val="FFFFFF"/>
          </a:solidFill>
          <a:ln/>
        </p:spPr>
      </p:sp>
      <p:sp>
        <p:nvSpPr>
          <p:cNvPr id="58372" name="Rectangle 3">
            <a:extLst>
              <a:ext uri="{FF2B5EF4-FFF2-40B4-BE49-F238E27FC236}">
                <a16:creationId xmlns:a16="http://schemas.microsoft.com/office/drawing/2014/main" id="{3449DD07-3DA7-46F7-9AE9-86950242B0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12.8 shows the structure of CMAC. It uses the blocksize of the underlying cipher (ie 128-bits for AES or 64-bits for triple-DES). The message is divided into n blocks M1..Mn, padded if necessary. The algorithm makes use of a k-bit encryption key K and an n-bit constant K1 or K2 (depending on whether the message was padded or not).  For AES, the key size k is 128,192, or 256 bits; for triple DES, the key size is 112 or 168 bits. The two constants K1 &amp; K2 are derived from the original key K using encryption of 0 and multiplication in GF(2^n), as detailed in the text.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a:extLst>
              <a:ext uri="{FF2B5EF4-FFF2-40B4-BE49-F238E27FC236}">
                <a16:creationId xmlns:a16="http://schemas.microsoft.com/office/drawing/2014/main" id="{C6717DD9-7FBF-4E58-9023-88CE3FBD72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0C0799C-0F80-479A-9F5A-356C1B5A4AA5}" type="slidenum">
              <a:rPr lang="zh-TW" altLang="en-AU" sz="1200"/>
              <a:pPr eaLnBrk="1" hangingPunct="1"/>
              <a:t>48</a:t>
            </a:fld>
            <a:endParaRPr lang="en-AU" altLang="zh-TW" sz="1200"/>
          </a:p>
        </p:txBody>
      </p:sp>
      <p:sp>
        <p:nvSpPr>
          <p:cNvPr id="58371" name="Rectangle 2">
            <a:extLst>
              <a:ext uri="{FF2B5EF4-FFF2-40B4-BE49-F238E27FC236}">
                <a16:creationId xmlns:a16="http://schemas.microsoft.com/office/drawing/2014/main" id="{35E45A2E-AB93-4F5B-A9FA-231D126A7014}"/>
              </a:ext>
            </a:extLst>
          </p:cNvPr>
          <p:cNvSpPr>
            <a:spLocks noGrp="1" noRot="1" noChangeAspect="1" noChangeArrowheads="1"/>
          </p:cNvSpPr>
          <p:nvPr>
            <p:ph type="sldImg"/>
          </p:nvPr>
        </p:nvSpPr>
        <p:spPr>
          <a:solidFill>
            <a:srgbClr val="FFFFFF"/>
          </a:solidFill>
          <a:ln/>
        </p:spPr>
      </p:sp>
      <p:sp>
        <p:nvSpPr>
          <p:cNvPr id="58372" name="Rectangle 3">
            <a:extLst>
              <a:ext uri="{FF2B5EF4-FFF2-40B4-BE49-F238E27FC236}">
                <a16:creationId xmlns:a16="http://schemas.microsoft.com/office/drawing/2014/main" id="{3449DD07-3DA7-46F7-9AE9-86950242B0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12.8 shows the structure of CMAC. It uses the blocksize of the underlying cipher (ie 128-bits for AES or 64-bits for triple-DES). The message is divided into n blocks M1..Mn, padded if necessary. The algorithm makes use of a k-bit encryption key K and an n-bit constant K1 or K2 (depending on whether the message was padded or not).  For AES, the key size k is 128,192, or 256 bits; for triple DES, the key size is 112 or 168 bits. The two constants K1 &amp; K2 are derived from the original key K using encryption of 0 and multiplication in GF(2^n), as detailed in the text.</a:t>
            </a:r>
          </a:p>
        </p:txBody>
      </p:sp>
    </p:spTree>
    <p:extLst>
      <p:ext uri="{BB962C8B-B14F-4D97-AF65-F5344CB8AC3E}">
        <p14:creationId xmlns:p14="http://schemas.microsoft.com/office/powerpoint/2010/main" val="2187297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a:extLst>
              <a:ext uri="{FF2B5EF4-FFF2-40B4-BE49-F238E27FC236}">
                <a16:creationId xmlns:a16="http://schemas.microsoft.com/office/drawing/2014/main" id="{C6717DD9-7FBF-4E58-9023-88CE3FBD72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0C0799C-0F80-479A-9F5A-356C1B5A4AA5}" type="slidenum">
              <a:rPr lang="zh-TW" altLang="en-AU" sz="1200"/>
              <a:pPr eaLnBrk="1" hangingPunct="1"/>
              <a:t>49</a:t>
            </a:fld>
            <a:endParaRPr lang="en-AU" altLang="zh-TW" sz="1200"/>
          </a:p>
        </p:txBody>
      </p:sp>
      <p:sp>
        <p:nvSpPr>
          <p:cNvPr id="58371" name="Rectangle 2">
            <a:extLst>
              <a:ext uri="{FF2B5EF4-FFF2-40B4-BE49-F238E27FC236}">
                <a16:creationId xmlns:a16="http://schemas.microsoft.com/office/drawing/2014/main" id="{35E45A2E-AB93-4F5B-A9FA-231D126A7014}"/>
              </a:ext>
            </a:extLst>
          </p:cNvPr>
          <p:cNvSpPr>
            <a:spLocks noGrp="1" noRot="1" noChangeAspect="1" noChangeArrowheads="1"/>
          </p:cNvSpPr>
          <p:nvPr>
            <p:ph type="sldImg"/>
          </p:nvPr>
        </p:nvSpPr>
        <p:spPr>
          <a:solidFill>
            <a:srgbClr val="FFFFFF"/>
          </a:solidFill>
          <a:ln/>
        </p:spPr>
      </p:sp>
      <p:sp>
        <p:nvSpPr>
          <p:cNvPr id="58372" name="Rectangle 3">
            <a:extLst>
              <a:ext uri="{FF2B5EF4-FFF2-40B4-BE49-F238E27FC236}">
                <a16:creationId xmlns:a16="http://schemas.microsoft.com/office/drawing/2014/main" id="{3449DD07-3DA7-46F7-9AE9-86950242B0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12.8 shows the structure of CMAC. It uses the blocksize of the underlying cipher (ie 128-bits for AES or 64-bits for triple-DES). The message is divided into n blocks M1..Mn, padded if necessary. The algorithm makes use of a k-bit encryption key K and an n-bit constant K1 or K2 (depending on whether the message was padded or not).  For AES, the key size k is 128,192, or 256 bits; for triple DES, the key size is 112 or 168 bits. The two constants K1 &amp; K2 are derived from the original key K using encryption of 0 and multiplication in GF(2^n), as detailed in the text.</a:t>
            </a:r>
          </a:p>
        </p:txBody>
      </p:sp>
    </p:spTree>
    <p:extLst>
      <p:ext uri="{BB962C8B-B14F-4D97-AF65-F5344CB8AC3E}">
        <p14:creationId xmlns:p14="http://schemas.microsoft.com/office/powerpoint/2010/main" val="2051441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FD4DA81D-5D18-8D49-8768-B43A1F9A3404}" type="slidenum">
              <a:rPr lang="en-AU">
                <a:latin typeface="Arial" pitchFamily="-84" charset="0"/>
              </a:rPr>
              <a:pPr/>
              <a:t>50</a:t>
            </a:fld>
            <a:endParaRPr lang="en-AU" dirty="0">
              <a:latin typeface="Arial" pitchFamily="-84" charset="0"/>
            </a:endParaRPr>
          </a:p>
        </p:txBody>
      </p:sp>
      <p:sp>
        <p:nvSpPr>
          <p:cNvPr id="20483" name="Rectangle 1026"/>
          <p:cNvSpPr>
            <a:spLocks noGrp="1" noRot="1" noChangeAspect="1" noChangeArrowheads="1" noTextEdit="1"/>
          </p:cNvSpPr>
          <p:nvPr>
            <p:ph type="sldImg"/>
          </p:nvPr>
        </p:nvSpPr>
        <p:spPr>
          <a:ln/>
        </p:spPr>
      </p:sp>
      <p:sp>
        <p:nvSpPr>
          <p:cNvPr id="20484"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Message authentication protects two parties who exchange messages from any third</a:t>
            </a:r>
          </a:p>
          <a:p>
            <a:r>
              <a:rPr lang="en-US" sz="1200" kern="1200" baseline="0" dirty="0">
                <a:solidFill>
                  <a:schemeClr val="tx1"/>
                </a:solidFill>
                <a:latin typeface="Arial" charset="0"/>
                <a:ea typeface="ＭＳ Ｐゴシック" pitchFamily="-107" charset="-128"/>
                <a:cs typeface="ＭＳ Ｐゴシック" pitchFamily="-107" charset="-128"/>
              </a:rPr>
              <a:t>party. However, it does not protect the two parties against each other. Several forms</a:t>
            </a:r>
          </a:p>
          <a:p>
            <a:r>
              <a:rPr lang="en-US" sz="1200" kern="1200" baseline="0" dirty="0">
                <a:solidFill>
                  <a:schemeClr val="tx1"/>
                </a:solidFill>
                <a:latin typeface="Arial" charset="0"/>
                <a:ea typeface="ＭＳ Ｐゴシック" pitchFamily="-107" charset="-128"/>
                <a:cs typeface="ＭＳ Ｐゴシック" pitchFamily="-107" charset="-128"/>
              </a:rPr>
              <a:t>of dispute between the two are possible.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situations where there is not complete trust between sender and receiver,</a:t>
            </a:r>
          </a:p>
          <a:p>
            <a:r>
              <a:rPr lang="en-US" sz="1200" kern="1200" baseline="0" dirty="0">
                <a:solidFill>
                  <a:schemeClr val="tx1"/>
                </a:solidFill>
                <a:latin typeface="Arial" charset="0"/>
                <a:ea typeface="ＭＳ Ｐゴシック" pitchFamily="-107" charset="-128"/>
                <a:cs typeface="ＭＳ Ｐゴシック" pitchFamily="-107" charset="-128"/>
              </a:rPr>
              <a:t>something more than authentication is needed. The most attractive solution to</a:t>
            </a:r>
          </a:p>
          <a:p>
            <a:r>
              <a:rPr lang="en-US" sz="1200" kern="1200" baseline="0" dirty="0">
                <a:solidFill>
                  <a:schemeClr val="tx1"/>
                </a:solidFill>
                <a:latin typeface="Arial" charset="0"/>
                <a:ea typeface="ＭＳ Ｐゴシック" pitchFamily="-107" charset="-128"/>
                <a:cs typeface="ＭＳ Ｐゴシック" pitchFamily="-107" charset="-128"/>
              </a:rPr>
              <a:t>this problem is the digital signature. The digital signature must have the following</a:t>
            </a:r>
          </a:p>
          <a:p>
            <a:r>
              <a:rPr lang="en-US" sz="1200" kern="1200" baseline="0" dirty="0">
                <a:solidFill>
                  <a:schemeClr val="tx1"/>
                </a:solidFill>
                <a:latin typeface="Arial" charset="0"/>
                <a:ea typeface="ＭＳ Ｐゴシック" pitchFamily="-107" charset="-128"/>
                <a:cs typeface="ＭＳ Ｐゴシック" pitchFamily="-107" charset="-128"/>
              </a:rPr>
              <a:t>properties: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verify the author and the date and time of the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authenticate the contents at the time of the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verifiable by third parties, to resolve disputes.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Thus, the digital signature function includes the authentication function.</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sz="1200" b="0" kern="1200" baseline="0" dirty="0">
                <a:solidFill>
                  <a:schemeClr val="tx1"/>
                </a:solidFill>
                <a:latin typeface="Arial" charset="0"/>
                <a:ea typeface="ＭＳ Ｐゴシック" pitchFamily="-107" charset="-128"/>
                <a:cs typeface="ＭＳ Ｐゴシック" pitchFamily="-107" charset="-128"/>
              </a:rPr>
              <a:t>[GOLD88] lists the following types of attacks, in order of increasing severity. Here</a:t>
            </a:r>
          </a:p>
          <a:p>
            <a:r>
              <a:rPr lang="en-US" sz="1200" b="0" kern="1200" baseline="0" dirty="0">
                <a:solidFill>
                  <a:schemeClr val="tx1"/>
                </a:solidFill>
                <a:latin typeface="Arial" charset="0"/>
                <a:ea typeface="ＭＳ Ｐゴシック" pitchFamily="-107" charset="-128"/>
                <a:cs typeface="ＭＳ Ｐゴシック" pitchFamily="-107" charset="-128"/>
              </a:rPr>
              <a:t>A denotes the user whose signature method is being attacked, and C denotes the</a:t>
            </a:r>
          </a:p>
          <a:p>
            <a:r>
              <a:rPr lang="en-US" sz="1200" b="0" kern="1200" baseline="0" dirty="0">
                <a:solidFill>
                  <a:schemeClr val="tx1"/>
                </a:solidFill>
                <a:latin typeface="Arial" charset="0"/>
                <a:ea typeface="ＭＳ Ｐゴシック" pitchFamily="-107" charset="-128"/>
                <a:cs typeface="ＭＳ Ｐゴシック" pitchFamily="-107" charset="-128"/>
              </a:rPr>
              <a:t>attacker.</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Key-only attack: C only knows A’s public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Known message attack: C is given access to a set of messages and their</a:t>
            </a:r>
          </a:p>
          <a:p>
            <a:r>
              <a:rPr lang="en-US" sz="1200" b="0" kern="1200" baseline="0" dirty="0">
                <a:solidFill>
                  <a:schemeClr val="tx1"/>
                </a:solidFill>
                <a:latin typeface="Arial" charset="0"/>
                <a:ea typeface="ＭＳ Ｐゴシック" pitchFamily="-107" charset="-128"/>
                <a:cs typeface="ＭＳ Ｐゴシック" pitchFamily="-107" charset="-128"/>
              </a:rPr>
              <a:t>signatures.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Generic chosen message attack: C chooses a list of messages before attempting</a:t>
            </a:r>
          </a:p>
          <a:p>
            <a:r>
              <a:rPr lang="en-US" sz="1200" b="0" kern="1200" baseline="0" dirty="0">
                <a:solidFill>
                  <a:schemeClr val="tx1"/>
                </a:solidFill>
                <a:latin typeface="Arial" charset="0"/>
                <a:ea typeface="ＭＳ Ｐゴシック" pitchFamily="-107" charset="-128"/>
                <a:cs typeface="ＭＳ Ｐゴシック" pitchFamily="-107" charset="-128"/>
              </a:rPr>
              <a:t>to breaks A’s signature scheme, independent of A’s public key. C then</a:t>
            </a:r>
          </a:p>
          <a:p>
            <a:r>
              <a:rPr lang="en-US" sz="1200" b="0" kern="1200" baseline="0" dirty="0">
                <a:solidFill>
                  <a:schemeClr val="tx1"/>
                </a:solidFill>
                <a:latin typeface="Arial" charset="0"/>
                <a:ea typeface="ＭＳ Ｐゴシック" pitchFamily="-107" charset="-128"/>
                <a:cs typeface="ＭＳ Ｐゴシック" pitchFamily="-107" charset="-128"/>
              </a:rPr>
              <a:t>obtains from A valid signatures for the chosen messages. The attack is generic,</a:t>
            </a:r>
          </a:p>
          <a:p>
            <a:r>
              <a:rPr lang="en-US" sz="1200" b="0" kern="1200" baseline="0" dirty="0">
                <a:solidFill>
                  <a:schemeClr val="tx1"/>
                </a:solidFill>
                <a:latin typeface="Arial" charset="0"/>
                <a:ea typeface="ＭＳ Ｐゴシック" pitchFamily="-107" charset="-128"/>
                <a:cs typeface="ＭＳ Ｐゴシック" pitchFamily="-107" charset="-128"/>
              </a:rPr>
              <a:t>because it does not depend on A’s public key; the same attack is used against</a:t>
            </a:r>
          </a:p>
          <a:p>
            <a:r>
              <a:rPr lang="en-US" sz="1200" b="0" kern="1200" baseline="0" dirty="0">
                <a:solidFill>
                  <a:schemeClr val="tx1"/>
                </a:solidFill>
                <a:latin typeface="Arial" charset="0"/>
                <a:ea typeface="ＭＳ Ｐゴシック" pitchFamily="-107" charset="-128"/>
                <a:cs typeface="ＭＳ Ｐゴシック" pitchFamily="-107" charset="-128"/>
              </a:rPr>
              <a:t>everyone.</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Directed chosen message attack: Similar to the generic attack, except that the</a:t>
            </a:r>
          </a:p>
          <a:p>
            <a:r>
              <a:rPr lang="en-US" sz="1200" b="0" kern="1200" baseline="0" dirty="0">
                <a:solidFill>
                  <a:schemeClr val="tx1"/>
                </a:solidFill>
                <a:latin typeface="Arial" charset="0"/>
                <a:ea typeface="ＭＳ Ｐゴシック" pitchFamily="-107" charset="-128"/>
                <a:cs typeface="ＭＳ Ｐゴシック" pitchFamily="-107" charset="-128"/>
              </a:rPr>
              <a:t>list of messages to be signed is chosen after C knows A’s public key but before</a:t>
            </a:r>
          </a:p>
          <a:p>
            <a:r>
              <a:rPr lang="en-US" sz="1200" b="0" kern="1200" baseline="0" dirty="0">
                <a:solidFill>
                  <a:schemeClr val="tx1"/>
                </a:solidFill>
                <a:latin typeface="Arial" charset="0"/>
                <a:ea typeface="ＭＳ Ｐゴシック" pitchFamily="-107" charset="-128"/>
                <a:cs typeface="ＭＳ Ｐゴシック" pitchFamily="-107" charset="-128"/>
              </a:rPr>
              <a:t>any signatures are seen.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Adaptive chosen message attack: C is allowed to use A as an “oracle.” This</a:t>
            </a:r>
          </a:p>
          <a:p>
            <a:r>
              <a:rPr lang="en-US" sz="1200" b="0" kern="1200" baseline="0" dirty="0">
                <a:solidFill>
                  <a:schemeClr val="tx1"/>
                </a:solidFill>
                <a:latin typeface="Arial" charset="0"/>
                <a:ea typeface="ＭＳ Ｐゴシック" pitchFamily="-107" charset="-128"/>
                <a:cs typeface="ＭＳ Ｐゴシック" pitchFamily="-107" charset="-128"/>
              </a:rPr>
              <a:t>means that C may request from A signatures of messages that depend on previously</a:t>
            </a:r>
          </a:p>
          <a:p>
            <a:r>
              <a:rPr lang="en-US" sz="1200" b="0" kern="1200" baseline="0" dirty="0">
                <a:solidFill>
                  <a:schemeClr val="tx1"/>
                </a:solidFill>
                <a:latin typeface="Arial" charset="0"/>
                <a:ea typeface="ＭＳ Ｐゴシック" pitchFamily="-107" charset="-128"/>
                <a:cs typeface="ＭＳ Ｐゴシック" pitchFamily="-107" charset="-128"/>
              </a:rPr>
              <a:t>obtained message-signature pairs.</a:t>
            </a:r>
          </a:p>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26628" name="Slide Number Placeholder 3"/>
          <p:cNvSpPr>
            <a:spLocks noGrp="1"/>
          </p:cNvSpPr>
          <p:nvPr>
            <p:ph type="sldNum" sz="quarter" idx="5"/>
          </p:nvPr>
        </p:nvSpPr>
        <p:spPr>
          <a:noFill/>
        </p:spPr>
        <p:txBody>
          <a:bodyPr/>
          <a:lstStyle/>
          <a:p>
            <a:fld id="{E66C819F-AE42-154A-9986-BA37298DD330}" type="slidenum">
              <a:rPr lang="en-AU" smtClean="0">
                <a:latin typeface="Arial" pitchFamily="-84" charset="0"/>
              </a:rPr>
              <a:pPr/>
              <a:t>51</a:t>
            </a:fld>
            <a:endParaRPr lang="en-AU" dirty="0">
              <a:latin typeface="Arial" pitchFamily="-8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pitchFamily="-107" charset="-128"/>
                <a:cs typeface="ＭＳ Ｐゴシック" pitchFamily="-107" charset="-128"/>
              </a:rPr>
              <a:t>[GOLD88] then defines success at breaking a signature scheme as an outcome</a:t>
            </a:r>
          </a:p>
          <a:p>
            <a:r>
              <a:rPr lang="en-US" sz="1200" b="0" kern="1200" baseline="0" dirty="0">
                <a:solidFill>
                  <a:schemeClr val="tx1"/>
                </a:solidFill>
                <a:latin typeface="Arial" charset="0"/>
                <a:ea typeface="ＭＳ Ｐゴシック" pitchFamily="-107" charset="-128"/>
                <a:cs typeface="ＭＳ Ｐゴシック" pitchFamily="-107" charset="-128"/>
              </a:rPr>
              <a:t>in which C can do any of the following with a non-negligible probability: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Total break: C determines A’s private key.</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Universal forgery: C finds an efficient signing algorithm that provides an</a:t>
            </a:r>
          </a:p>
          <a:p>
            <a:r>
              <a:rPr lang="en-US" sz="1200" b="0" kern="1200" baseline="0" dirty="0">
                <a:solidFill>
                  <a:schemeClr val="tx1"/>
                </a:solidFill>
                <a:latin typeface="Arial" charset="0"/>
                <a:ea typeface="ＭＳ Ｐゴシック" pitchFamily="-107" charset="-128"/>
                <a:cs typeface="ＭＳ Ｐゴシック" pitchFamily="-107" charset="-128"/>
              </a:rPr>
              <a:t>equivalent way of constructing signatures on arbitrary messages.</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Selective forgery: C forges a signature for a particular message chosen by C.</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 Existential forgery: C forges a signature for at least one message. C has no</a:t>
            </a:r>
          </a:p>
          <a:p>
            <a:r>
              <a:rPr lang="en-US" sz="1200" b="0" kern="1200" baseline="0" dirty="0">
                <a:solidFill>
                  <a:schemeClr val="tx1"/>
                </a:solidFill>
                <a:latin typeface="Arial" charset="0"/>
                <a:ea typeface="ＭＳ Ｐゴシック" pitchFamily="-107" charset="-128"/>
                <a:cs typeface="ＭＳ Ｐゴシック" pitchFamily="-107" charset="-128"/>
              </a:rPr>
              <a:t>control over the message. Consequently, this forgery may only be a minor nuisance</a:t>
            </a:r>
          </a:p>
          <a:p>
            <a:r>
              <a:rPr lang="en-US" sz="1200" b="0" kern="1200" baseline="0" dirty="0">
                <a:solidFill>
                  <a:schemeClr val="tx1"/>
                </a:solidFill>
                <a:latin typeface="Arial" charset="0"/>
                <a:ea typeface="ＭＳ Ｐゴシック" pitchFamily="-107" charset="-128"/>
                <a:cs typeface="ＭＳ Ｐゴシック" pitchFamily="-107" charset="-128"/>
              </a:rPr>
              <a:t>to A.</a:t>
            </a:r>
            <a:endParaRPr lang="en-US" sz="1100" b="0" dirty="0">
              <a:latin typeface="Arial" pitchFamily="-84" charset="0"/>
              <a:ea typeface="ＭＳ Ｐゴシック" pitchFamily="-84" charset="-128"/>
              <a:cs typeface="ＭＳ Ｐゴシック" pitchFamily="-84" charset="-128"/>
            </a:endParaRPr>
          </a:p>
          <a:p>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52</a:t>
            </a:fld>
            <a:endParaRPr lang="en-AU"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38ADA3D4-20AE-5D40-BBF1-A6BC8BC5F4E4}" type="slidenum">
              <a:rPr lang="en-AU">
                <a:latin typeface="Arial" pitchFamily="-84" charset="0"/>
              </a:rPr>
              <a:pPr/>
              <a:t>53</a:t>
            </a:fld>
            <a:endParaRPr lang="en-AU" dirty="0">
              <a:latin typeface="Arial" pitchFamily="-8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On the basis of the properties and attacks just discussed, we can formulate the following</a:t>
            </a:r>
          </a:p>
          <a:p>
            <a:r>
              <a:rPr lang="en-US" sz="1200" kern="1200" baseline="0" dirty="0">
                <a:solidFill>
                  <a:schemeClr val="tx1"/>
                </a:solidFill>
                <a:latin typeface="Arial" charset="0"/>
                <a:ea typeface="ＭＳ Ｐゴシック" pitchFamily="-107" charset="-128"/>
                <a:cs typeface="ＭＳ Ｐゴシック" pitchFamily="-107" charset="-128"/>
              </a:rPr>
              <a:t>requirements for a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signature must be a bit pattern that depends on the message being signed.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signature must use some information unique to the sender to prevent</a:t>
            </a:r>
          </a:p>
          <a:p>
            <a:r>
              <a:rPr lang="en-US" sz="1200" kern="1200" baseline="0" dirty="0">
                <a:solidFill>
                  <a:schemeClr val="tx1"/>
                </a:solidFill>
                <a:latin typeface="Arial" charset="0"/>
                <a:ea typeface="ＭＳ Ｐゴシック" pitchFamily="-107" charset="-128"/>
                <a:cs typeface="ＭＳ Ｐゴシック" pitchFamily="-107" charset="-128"/>
              </a:rPr>
              <a:t>both forgery and denial.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relatively easy to produce the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relatively easy to recognize and verify the digital signature.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computationally infeasible to forge a digital signature, either by</a:t>
            </a:r>
          </a:p>
          <a:p>
            <a:r>
              <a:rPr lang="en-US" sz="1200" kern="1200" baseline="0" dirty="0">
                <a:solidFill>
                  <a:schemeClr val="tx1"/>
                </a:solidFill>
                <a:latin typeface="Arial" charset="0"/>
                <a:ea typeface="ＭＳ Ｐゴシック" pitchFamily="-107" charset="-128"/>
                <a:cs typeface="ＭＳ Ｐゴシック" pitchFamily="-107" charset="-128"/>
              </a:rPr>
              <a:t>constructing a new message for an existing digital signature or by constructing</a:t>
            </a:r>
          </a:p>
          <a:p>
            <a:r>
              <a:rPr lang="en-US" sz="1200" kern="1200" baseline="0" dirty="0">
                <a:solidFill>
                  <a:schemeClr val="tx1"/>
                </a:solidFill>
                <a:latin typeface="Arial" charset="0"/>
                <a:ea typeface="ＭＳ Ｐゴシック" pitchFamily="-107" charset="-128"/>
                <a:cs typeface="ＭＳ Ｐゴシック" pitchFamily="-107" charset="-128"/>
              </a:rPr>
              <a:t>a fraudulent digital signature for a given message.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must be practical to retain a copy of the digital signature in storage.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 secure hash function, embedded in a scheme such as that of Figure 13.2, provides</a:t>
            </a:r>
          </a:p>
          <a:p>
            <a:r>
              <a:rPr lang="en-US" sz="1200" kern="1200" baseline="0" dirty="0">
                <a:solidFill>
                  <a:schemeClr val="tx1"/>
                </a:solidFill>
                <a:latin typeface="Arial" charset="0"/>
                <a:ea typeface="ＭＳ Ｐゴシック" pitchFamily="-107" charset="-128"/>
                <a:cs typeface="ＭＳ Ｐゴシック" pitchFamily="-107" charset="-128"/>
              </a:rPr>
              <a:t>a basis for satisfying these requirements. However, care must be taken in the design</a:t>
            </a:r>
          </a:p>
          <a:p>
            <a:r>
              <a:rPr lang="en-US" sz="1200" kern="1200" baseline="0" dirty="0">
                <a:solidFill>
                  <a:schemeClr val="tx1"/>
                </a:solidFill>
                <a:latin typeface="Arial" charset="0"/>
                <a:ea typeface="ＭＳ Ｐゴシック" pitchFamily="-107" charset="-128"/>
                <a:cs typeface="ＭＳ Ｐゴシック" pitchFamily="-107" charset="-128"/>
              </a:rPr>
              <a:t>of the details of the scheme.</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BFE1978F-EB0A-054B-A3B1-D6FA260E455B}" type="slidenum">
              <a:rPr lang="en-AU">
                <a:latin typeface="Arial" pitchFamily="-84" charset="0"/>
              </a:rPr>
              <a:pPr/>
              <a:t>9</a:t>
            </a:fld>
            <a:endParaRPr lang="en-AU" dirty="0">
              <a:latin typeface="Arial" pitchFamily="-8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Let us take a closer look at the essential elements of a public-key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using Figure 9.2 (compare with Figure 2.2).</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AFA6555A-F064-2947-B022-F8EAEEF19CE9}" type="slidenum">
              <a:rPr lang="en-AU">
                <a:latin typeface="Arial" pitchFamily="-84" charset="0"/>
              </a:rPr>
              <a:pPr/>
              <a:t>54</a:t>
            </a:fld>
            <a:endParaRPr lang="en-AU" dirty="0">
              <a:latin typeface="Arial" pitchFamily="-8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term direct digital signature  refers to a digital signature scheme that involves</a:t>
            </a:r>
          </a:p>
          <a:p>
            <a:r>
              <a:rPr lang="en-US" sz="1200" kern="1200" baseline="0" dirty="0">
                <a:solidFill>
                  <a:schemeClr val="tx1"/>
                </a:solidFill>
                <a:latin typeface="Arial" charset="0"/>
                <a:ea typeface="ＭＳ Ｐゴシック" pitchFamily="-107" charset="-128"/>
                <a:cs typeface="ＭＳ Ｐゴシック" pitchFamily="-107" charset="-128"/>
              </a:rPr>
              <a:t>only the communicating parties (source, destination). It is assumed that the destination</a:t>
            </a:r>
          </a:p>
          <a:p>
            <a:r>
              <a:rPr lang="en-US" sz="1200" kern="1200" baseline="0" dirty="0">
                <a:solidFill>
                  <a:schemeClr val="tx1"/>
                </a:solidFill>
                <a:latin typeface="Arial" charset="0"/>
                <a:ea typeface="ＭＳ Ｐゴシック" pitchFamily="-107" charset="-128"/>
                <a:cs typeface="ＭＳ Ｐゴシック" pitchFamily="-107" charset="-128"/>
              </a:rPr>
              <a:t>knows the public key of the source.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Confidentiality can be provided by encrypting the entire message plus signature</a:t>
            </a:r>
          </a:p>
          <a:p>
            <a:r>
              <a:rPr lang="en-US" sz="1200" kern="1200" baseline="0" dirty="0">
                <a:solidFill>
                  <a:schemeClr val="tx1"/>
                </a:solidFill>
                <a:latin typeface="Arial" charset="0"/>
                <a:ea typeface="ＭＳ Ｐゴシック" pitchFamily="-107" charset="-128"/>
                <a:cs typeface="ＭＳ Ｐゴシック" pitchFamily="-107" charset="-128"/>
              </a:rPr>
              <a:t>with a shared secret key (symmetric encryption). Note that it is important to</a:t>
            </a:r>
          </a:p>
          <a:p>
            <a:r>
              <a:rPr lang="en-US" sz="1200" kern="1200" baseline="0" dirty="0">
                <a:solidFill>
                  <a:schemeClr val="tx1"/>
                </a:solidFill>
                <a:latin typeface="Arial" charset="0"/>
                <a:ea typeface="ＭＳ Ｐゴシック" pitchFamily="-107" charset="-128"/>
                <a:cs typeface="ＭＳ Ｐゴシック" pitchFamily="-107" charset="-128"/>
              </a:rPr>
              <a:t>perform the signature function first and then an outer confidentiality function. In</a:t>
            </a:r>
          </a:p>
          <a:p>
            <a:r>
              <a:rPr lang="en-US" sz="1200" kern="1200" baseline="0" dirty="0">
                <a:solidFill>
                  <a:schemeClr val="tx1"/>
                </a:solidFill>
                <a:latin typeface="Arial" charset="0"/>
                <a:ea typeface="ＭＳ Ｐゴシック" pitchFamily="-107" charset="-128"/>
                <a:cs typeface="ＭＳ Ｐゴシック" pitchFamily="-107" charset="-128"/>
              </a:rPr>
              <a:t>case of dispute, some third party must view the message and its signature. If the signature</a:t>
            </a:r>
          </a:p>
          <a:p>
            <a:r>
              <a:rPr lang="en-US" sz="1200" kern="1200" baseline="0" dirty="0">
                <a:solidFill>
                  <a:schemeClr val="tx1"/>
                </a:solidFill>
                <a:latin typeface="Arial" charset="0"/>
                <a:ea typeface="ＭＳ Ｐゴシック" pitchFamily="-107" charset="-128"/>
                <a:cs typeface="ＭＳ Ｐゴシック" pitchFamily="-107" charset="-128"/>
              </a:rPr>
              <a:t>is calculated on an encrypted message, then the third party also needs access</a:t>
            </a:r>
          </a:p>
          <a:p>
            <a:r>
              <a:rPr lang="en-US" sz="1200" kern="1200" baseline="0" dirty="0">
                <a:solidFill>
                  <a:schemeClr val="tx1"/>
                </a:solidFill>
                <a:latin typeface="Arial" charset="0"/>
                <a:ea typeface="ＭＳ Ｐゴシック" pitchFamily="-107" charset="-128"/>
                <a:cs typeface="ＭＳ Ｐゴシック" pitchFamily="-107" charset="-128"/>
              </a:rPr>
              <a:t>to the decryption key to read the original message. However, if the signature is the</a:t>
            </a:r>
          </a:p>
          <a:p>
            <a:r>
              <a:rPr lang="en-US" sz="1200" kern="1200" baseline="0" dirty="0">
                <a:solidFill>
                  <a:schemeClr val="tx1"/>
                </a:solidFill>
                <a:latin typeface="Arial" charset="0"/>
                <a:ea typeface="ＭＳ Ｐゴシック" pitchFamily="-107" charset="-128"/>
                <a:cs typeface="ＭＳ Ｐゴシック" pitchFamily="-107" charset="-128"/>
              </a:rPr>
              <a:t>inner operation, then the recipient can store the plaintext message and its signature</a:t>
            </a:r>
          </a:p>
          <a:p>
            <a:r>
              <a:rPr lang="en-US" sz="1200" kern="1200" baseline="0" dirty="0">
                <a:solidFill>
                  <a:schemeClr val="tx1"/>
                </a:solidFill>
                <a:latin typeface="Arial" charset="0"/>
                <a:ea typeface="ＭＳ Ｐゴシック" pitchFamily="-107" charset="-128"/>
                <a:cs typeface="ＭＳ Ｐゴシック" pitchFamily="-107" charset="-128"/>
              </a:rPr>
              <a:t>for later use in dispute resolution.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validity of the scheme just described depends on the security of the sender’s</a:t>
            </a:r>
          </a:p>
          <a:p>
            <a:r>
              <a:rPr lang="en-US" sz="1200" kern="1200" baseline="0" dirty="0">
                <a:solidFill>
                  <a:schemeClr val="tx1"/>
                </a:solidFill>
                <a:latin typeface="Arial" charset="0"/>
                <a:ea typeface="ＭＳ Ｐゴシック" pitchFamily="-107" charset="-128"/>
                <a:cs typeface="ＭＳ Ｐゴシック" pitchFamily="-107" charset="-128"/>
              </a:rPr>
              <a:t>private key. If a sender later wishes to deny sending a particular message, the sender</a:t>
            </a:r>
          </a:p>
          <a:p>
            <a:r>
              <a:rPr lang="en-US" sz="1200" kern="1200" baseline="0" dirty="0">
                <a:solidFill>
                  <a:schemeClr val="tx1"/>
                </a:solidFill>
                <a:latin typeface="Arial" charset="0"/>
                <a:ea typeface="ＭＳ Ｐゴシック" pitchFamily="-107" charset="-128"/>
                <a:cs typeface="ＭＳ Ｐゴシック" pitchFamily="-107" charset="-128"/>
              </a:rPr>
              <a:t>can claim that the private key was lost or stolen and that someone else forged his or her</a:t>
            </a:r>
          </a:p>
          <a:p>
            <a:r>
              <a:rPr lang="en-US" sz="1200" kern="1200" baseline="0" dirty="0">
                <a:solidFill>
                  <a:schemeClr val="tx1"/>
                </a:solidFill>
                <a:latin typeface="Arial" charset="0"/>
                <a:ea typeface="ＭＳ Ｐゴシック" pitchFamily="-107" charset="-128"/>
                <a:cs typeface="ＭＳ Ｐゴシック" pitchFamily="-107" charset="-128"/>
              </a:rPr>
              <a:t>signature. Administrative controls relating to the security of private keys can be employed</a:t>
            </a:r>
          </a:p>
          <a:p>
            <a:r>
              <a:rPr lang="en-US" sz="1200" kern="1200" baseline="0" dirty="0">
                <a:solidFill>
                  <a:schemeClr val="tx1"/>
                </a:solidFill>
                <a:latin typeface="Arial" charset="0"/>
                <a:ea typeface="ＭＳ Ｐゴシック" pitchFamily="-107" charset="-128"/>
                <a:cs typeface="ＭＳ Ｐゴシック" pitchFamily="-107" charset="-128"/>
              </a:rPr>
              <a:t>to thwart or at least weaken this ploy, but the threat is still there, at least to some</a:t>
            </a:r>
          </a:p>
          <a:p>
            <a:r>
              <a:rPr lang="en-US" sz="1200" kern="1200" baseline="0" dirty="0">
                <a:solidFill>
                  <a:schemeClr val="tx1"/>
                </a:solidFill>
                <a:latin typeface="Arial" charset="0"/>
                <a:ea typeface="ＭＳ Ｐゴシック" pitchFamily="-107" charset="-128"/>
                <a:cs typeface="ＭＳ Ｐゴシック" pitchFamily="-107" charset="-128"/>
              </a:rPr>
              <a:t>degree. One example is to require every signed message to include a timestamp  (date</a:t>
            </a:r>
          </a:p>
          <a:p>
            <a:r>
              <a:rPr lang="en-US" sz="1200" kern="1200" baseline="0" dirty="0">
                <a:solidFill>
                  <a:schemeClr val="tx1"/>
                </a:solidFill>
                <a:latin typeface="Arial" charset="0"/>
                <a:ea typeface="ＭＳ Ｐゴシック" pitchFamily="-107" charset="-128"/>
                <a:cs typeface="ＭＳ Ｐゴシック" pitchFamily="-107" charset="-128"/>
              </a:rPr>
              <a:t>and time) and to require prompt reporting of compromised keys to a central authority.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threat is that some private key might actually be stolen from X</a:t>
            </a:r>
          </a:p>
          <a:p>
            <a:r>
              <a:rPr lang="en-US" sz="1200" kern="1200" baseline="0" dirty="0">
                <a:solidFill>
                  <a:schemeClr val="tx1"/>
                </a:solidFill>
                <a:latin typeface="Arial" charset="0"/>
                <a:ea typeface="ＭＳ Ｐゴシック" pitchFamily="-107" charset="-128"/>
                <a:cs typeface="ＭＳ Ｐゴシック" pitchFamily="-107" charset="-128"/>
              </a:rPr>
              <a:t>at time T. The opponent can then send a message signed with X’s signature and</a:t>
            </a:r>
          </a:p>
          <a:p>
            <a:r>
              <a:rPr lang="en-US" sz="1200" kern="1200" baseline="0" dirty="0">
                <a:solidFill>
                  <a:schemeClr val="tx1"/>
                </a:solidFill>
                <a:latin typeface="Arial" charset="0"/>
                <a:ea typeface="ＭＳ Ｐゴシック" pitchFamily="-107" charset="-128"/>
                <a:cs typeface="ＭＳ Ｐゴシック" pitchFamily="-107" charset="-128"/>
              </a:rPr>
              <a:t>stamped with a time before or equal to 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universally accepted technique for dealing with these threats is the use</a:t>
            </a:r>
          </a:p>
          <a:p>
            <a:r>
              <a:rPr lang="en-US" sz="1200" kern="1200" baseline="0" dirty="0">
                <a:solidFill>
                  <a:schemeClr val="tx1"/>
                </a:solidFill>
                <a:latin typeface="Arial" charset="0"/>
                <a:ea typeface="ＭＳ Ｐゴシック" pitchFamily="-107" charset="-128"/>
                <a:cs typeface="ＭＳ Ｐゴシック" pitchFamily="-107" charset="-128"/>
              </a:rPr>
              <a:t>of a digital certificate and certificate authorities. We defer a discussion of this topic</a:t>
            </a:r>
          </a:p>
          <a:p>
            <a:r>
              <a:rPr lang="en-US" sz="1200" kern="1200" baseline="0" dirty="0">
                <a:solidFill>
                  <a:schemeClr val="tx1"/>
                </a:solidFill>
                <a:latin typeface="Arial" charset="0"/>
                <a:ea typeface="ＭＳ Ｐゴシック" pitchFamily="-107" charset="-128"/>
                <a:cs typeface="ＭＳ Ｐゴシック" pitchFamily="-107" charset="-128"/>
              </a:rPr>
              <a:t>until Chapter 14, and focus in this chapter on digital signature algorithms.</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FD17106-26E6-B844-8244-4102E7BD8395}" type="slidenum">
              <a:rPr lang="en-AU">
                <a:latin typeface="Arial" pitchFamily="-84" charset="0"/>
              </a:rPr>
              <a:pPr/>
              <a:t>55</a:t>
            </a:fld>
            <a:endParaRPr lang="en-AU" dirty="0">
              <a:latin typeface="Arial" pitchFamily="-8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National Institute of Standards and Technology (NIST) has published</a:t>
            </a:r>
          </a:p>
          <a:p>
            <a:r>
              <a:rPr lang="en-US" sz="1200" kern="1200" baseline="0" dirty="0">
                <a:solidFill>
                  <a:schemeClr val="tx1"/>
                </a:solidFill>
                <a:latin typeface="Arial" charset="0"/>
                <a:ea typeface="ＭＳ Ｐゴシック" pitchFamily="-107" charset="-128"/>
                <a:cs typeface="ＭＳ Ｐゴシック" pitchFamily="-107" charset="-128"/>
              </a:rPr>
              <a:t>Federal Information Processing Standard FIPS 186, known as the Digital</a:t>
            </a:r>
          </a:p>
          <a:p>
            <a:r>
              <a:rPr lang="en-US" sz="1200" kern="1200" baseline="0" dirty="0">
                <a:solidFill>
                  <a:schemeClr val="tx1"/>
                </a:solidFill>
                <a:latin typeface="Arial" charset="0"/>
                <a:ea typeface="ＭＳ Ｐゴシック" pitchFamily="-107" charset="-128"/>
                <a:cs typeface="ＭＳ Ｐゴシック" pitchFamily="-107" charset="-128"/>
              </a:rPr>
              <a:t>Signature Algorithm (DSA). The DSA makes use of the Secure Hash</a:t>
            </a:r>
          </a:p>
          <a:p>
            <a:r>
              <a:rPr lang="en-US" sz="1200" kern="1200" baseline="0" dirty="0">
                <a:solidFill>
                  <a:schemeClr val="tx1"/>
                </a:solidFill>
                <a:latin typeface="Arial" charset="0"/>
                <a:ea typeface="ＭＳ Ｐゴシック" pitchFamily="-107" charset="-128"/>
                <a:cs typeface="ＭＳ Ｐゴシック" pitchFamily="-107" charset="-128"/>
              </a:rPr>
              <a:t>Algorithm (SHA) described in Chapter 12. The DSA was originally proposed</a:t>
            </a:r>
          </a:p>
          <a:p>
            <a:r>
              <a:rPr lang="en-US" sz="1200" kern="1200" baseline="0" dirty="0">
                <a:solidFill>
                  <a:schemeClr val="tx1"/>
                </a:solidFill>
                <a:latin typeface="Arial" charset="0"/>
                <a:ea typeface="ＭＳ Ｐゴシック" pitchFamily="-107" charset="-128"/>
                <a:cs typeface="ＭＳ Ｐゴシック" pitchFamily="-107" charset="-128"/>
              </a:rPr>
              <a:t>in 1991 and revised in 1993 in response to public feedback concerning the security</a:t>
            </a:r>
          </a:p>
          <a:p>
            <a:r>
              <a:rPr lang="en-US" sz="1200" kern="1200" baseline="0" dirty="0">
                <a:solidFill>
                  <a:schemeClr val="tx1"/>
                </a:solidFill>
                <a:latin typeface="Arial" charset="0"/>
                <a:ea typeface="ＭＳ Ｐゴシック" pitchFamily="-107" charset="-128"/>
                <a:cs typeface="ＭＳ Ｐゴシック" pitchFamily="-107" charset="-128"/>
              </a:rPr>
              <a:t>of the scheme. There was a further minor revision in 1996. In 2000, an</a:t>
            </a:r>
          </a:p>
          <a:p>
            <a:r>
              <a:rPr lang="en-US" sz="1200" kern="1200" baseline="0" dirty="0">
                <a:solidFill>
                  <a:schemeClr val="tx1"/>
                </a:solidFill>
                <a:latin typeface="Arial" charset="0"/>
                <a:ea typeface="ＭＳ Ｐゴシック" pitchFamily="-107" charset="-128"/>
                <a:cs typeface="ＭＳ Ｐゴシック" pitchFamily="-107" charset="-128"/>
              </a:rPr>
              <a:t>expanded version of the standard was issued as FIPS 186-2, subsequently updated</a:t>
            </a:r>
          </a:p>
          <a:p>
            <a:r>
              <a:rPr lang="en-US" sz="1200" kern="1200" baseline="0" dirty="0">
                <a:solidFill>
                  <a:schemeClr val="tx1"/>
                </a:solidFill>
                <a:latin typeface="Arial" charset="0"/>
                <a:ea typeface="ＭＳ Ｐゴシック" pitchFamily="-107" charset="-128"/>
                <a:cs typeface="ＭＳ Ｐゴシック" pitchFamily="-107" charset="-128"/>
              </a:rPr>
              <a:t>to FIPS 186-3 in 2009. This latest version also incorporates digital signature</a:t>
            </a:r>
          </a:p>
          <a:p>
            <a:r>
              <a:rPr lang="en-US" sz="1200" kern="1200" baseline="0" dirty="0">
                <a:solidFill>
                  <a:schemeClr val="tx1"/>
                </a:solidFill>
                <a:latin typeface="Arial" charset="0"/>
                <a:ea typeface="ＭＳ Ｐゴシック" pitchFamily="-107" charset="-128"/>
                <a:cs typeface="ＭＳ Ｐゴシック" pitchFamily="-107" charset="-128"/>
              </a:rPr>
              <a:t>algorithms based on RSA and on elliptic curve cryptography. In this</a:t>
            </a:r>
          </a:p>
          <a:p>
            <a:r>
              <a:rPr lang="en-US" sz="1200" kern="1200" baseline="0" dirty="0">
                <a:solidFill>
                  <a:schemeClr val="tx1"/>
                </a:solidFill>
                <a:latin typeface="Arial" charset="0"/>
                <a:ea typeface="ＭＳ Ｐゴシック" pitchFamily="-107" charset="-128"/>
                <a:cs typeface="ＭＳ Ｐゴシック" pitchFamily="-107" charset="-128"/>
              </a:rPr>
              <a:t>section, we discuss DSA.</a:t>
            </a:r>
            <a:endParaRPr lang="en-AU" dirty="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DSA uses an algorithm that is designed to provide only the digital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Unlike RSA, it cannot be used for encryption or key exchange.</a:t>
            </a:r>
          </a:p>
          <a:p>
            <a:r>
              <a:rPr lang="en-US" sz="1200" kern="1200" baseline="0" dirty="0">
                <a:solidFill>
                  <a:schemeClr val="tx1"/>
                </a:solidFill>
                <a:latin typeface="Arial" charset="0"/>
                <a:ea typeface="ＭＳ Ｐゴシック" pitchFamily="-107" charset="-128"/>
                <a:cs typeface="ＭＳ Ｐゴシック" pitchFamily="-107" charset="-128"/>
              </a:rPr>
              <a:t>Nevertheless, it is a public-key technique.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contrasts the DSA approach for generating digital signatures to</a:t>
            </a:r>
          </a:p>
          <a:p>
            <a:r>
              <a:rPr lang="en-US" sz="1200" kern="1200" baseline="0" dirty="0">
                <a:solidFill>
                  <a:schemeClr val="tx1"/>
                </a:solidFill>
                <a:latin typeface="Arial" charset="0"/>
                <a:ea typeface="ＭＳ Ｐゴシック" pitchFamily="-107" charset="-128"/>
                <a:cs typeface="ＭＳ Ｐゴシック" pitchFamily="-107" charset="-128"/>
              </a:rPr>
              <a:t>that used with RSA. In the RSA approach, the message to be signed is input to a</a:t>
            </a:r>
          </a:p>
          <a:p>
            <a:r>
              <a:rPr lang="en-US" sz="1200" kern="1200" baseline="0" dirty="0">
                <a:solidFill>
                  <a:schemeClr val="tx1"/>
                </a:solidFill>
                <a:latin typeface="Arial" charset="0"/>
                <a:ea typeface="ＭＳ Ｐゴシック" pitchFamily="-107" charset="-128"/>
                <a:cs typeface="ＭＳ Ｐゴシック" pitchFamily="-107" charset="-128"/>
              </a:rPr>
              <a:t>hash function that produces a secure hash code of fixed length. This hash code is</a:t>
            </a:r>
          </a:p>
          <a:p>
            <a:r>
              <a:rPr lang="en-US" sz="1200" kern="1200" baseline="0" dirty="0">
                <a:solidFill>
                  <a:schemeClr val="tx1"/>
                </a:solidFill>
                <a:latin typeface="Arial" charset="0"/>
                <a:ea typeface="ＭＳ Ｐゴシック" pitchFamily="-107" charset="-128"/>
                <a:cs typeface="ＭＳ Ｐゴシック" pitchFamily="-107" charset="-128"/>
              </a:rPr>
              <a:t>then encrypted using the sender’s private key to form the signature. Both the message</a:t>
            </a:r>
          </a:p>
          <a:p>
            <a:r>
              <a:rPr lang="en-US" sz="1200" kern="1200" baseline="0" dirty="0">
                <a:solidFill>
                  <a:schemeClr val="tx1"/>
                </a:solidFill>
                <a:latin typeface="Arial" charset="0"/>
                <a:ea typeface="ＭＳ Ｐゴシック" pitchFamily="-107" charset="-128"/>
                <a:cs typeface="ＭＳ Ｐゴシック" pitchFamily="-107" charset="-128"/>
              </a:rPr>
              <a:t>and the signature are then transmitted. The recipient takes the message and</a:t>
            </a:r>
          </a:p>
          <a:p>
            <a:r>
              <a:rPr lang="en-US" sz="1200" kern="1200" baseline="0" dirty="0">
                <a:solidFill>
                  <a:schemeClr val="tx1"/>
                </a:solidFill>
                <a:latin typeface="Arial" charset="0"/>
                <a:ea typeface="ＭＳ Ｐゴシック" pitchFamily="-107" charset="-128"/>
                <a:cs typeface="ＭＳ Ｐゴシック" pitchFamily="-107" charset="-128"/>
              </a:rPr>
              <a:t>produces a hash code. The recipient also decrypts the signature using the sender’s</a:t>
            </a:r>
          </a:p>
          <a:p>
            <a:r>
              <a:rPr lang="en-US" sz="1200" kern="1200" baseline="0" dirty="0">
                <a:solidFill>
                  <a:schemeClr val="tx1"/>
                </a:solidFill>
                <a:latin typeface="Arial" charset="0"/>
                <a:ea typeface="ＭＳ Ｐゴシック" pitchFamily="-107" charset="-128"/>
                <a:cs typeface="ＭＳ Ｐゴシック" pitchFamily="-107" charset="-128"/>
              </a:rPr>
              <a:t>public key. If the calculated hash code matches the decrypted signature, the signature</a:t>
            </a:r>
          </a:p>
          <a:p>
            <a:r>
              <a:rPr lang="en-US" sz="1200" kern="1200" baseline="0" dirty="0">
                <a:solidFill>
                  <a:schemeClr val="tx1"/>
                </a:solidFill>
                <a:latin typeface="Arial" charset="0"/>
                <a:ea typeface="ＭＳ Ｐゴシック" pitchFamily="-107" charset="-128"/>
                <a:cs typeface="ＭＳ Ｐゴシック" pitchFamily="-107" charset="-128"/>
              </a:rPr>
              <a:t>is accepted as valid. Because only the sender knows the private key, only the</a:t>
            </a:r>
          </a:p>
          <a:p>
            <a:r>
              <a:rPr lang="en-US" sz="1200" kern="1200" baseline="0" dirty="0">
                <a:solidFill>
                  <a:schemeClr val="tx1"/>
                </a:solidFill>
                <a:latin typeface="Arial" charset="0"/>
                <a:ea typeface="ＭＳ Ｐゴシック" pitchFamily="-107" charset="-128"/>
                <a:cs typeface="ＭＳ Ｐゴシック" pitchFamily="-107" charset="-128"/>
              </a:rPr>
              <a:t>sender could have produced a valid signature.</a:t>
            </a:r>
            <a:endParaRPr lang="en-US" dirty="0">
              <a:latin typeface="Arial" pitchFamily="-84" charset="0"/>
              <a:ea typeface="ＭＳ Ｐゴシック" pitchFamily="-84" charset="-128"/>
              <a:cs typeface="ＭＳ Ｐゴシック" pitchFamily="-84"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DSA approach also makes use of a hash function. The hash code is provided</a:t>
            </a:r>
          </a:p>
          <a:p>
            <a:r>
              <a:rPr lang="en-US" sz="1200" kern="1200" baseline="0" dirty="0">
                <a:solidFill>
                  <a:schemeClr val="tx1"/>
                </a:solidFill>
                <a:latin typeface="Arial" charset="0"/>
                <a:ea typeface="ＭＳ Ｐゴシック" pitchFamily="-107" charset="-128"/>
                <a:cs typeface="ＭＳ Ｐゴシック" pitchFamily="-107" charset="-128"/>
              </a:rPr>
              <a:t>as input to a signature function along with a random number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generated</a:t>
            </a:r>
          </a:p>
          <a:p>
            <a:r>
              <a:rPr lang="en-US" sz="1200" kern="1200" baseline="0" dirty="0">
                <a:solidFill>
                  <a:schemeClr val="tx1"/>
                </a:solidFill>
                <a:latin typeface="Arial" charset="0"/>
                <a:ea typeface="ＭＳ Ｐゴシック" pitchFamily="-107" charset="-128"/>
                <a:cs typeface="ＭＳ Ｐゴシック" pitchFamily="-107" charset="-128"/>
              </a:rPr>
              <a:t>for this particular signature. The signature function also depends on the sender’s</a:t>
            </a:r>
          </a:p>
          <a:p>
            <a:r>
              <a:rPr lang="en-US" sz="1200" kern="1200" baseline="0" dirty="0">
                <a:solidFill>
                  <a:schemeClr val="tx1"/>
                </a:solidFill>
                <a:latin typeface="Arial" charset="0"/>
                <a:ea typeface="ＭＳ Ｐゴシック" pitchFamily="-107" charset="-128"/>
                <a:cs typeface="ＭＳ Ｐゴシック" pitchFamily="-107" charset="-128"/>
              </a:rPr>
              <a:t>private key (PR</a:t>
            </a:r>
            <a:r>
              <a:rPr lang="en-US" sz="1200" kern="1200" baseline="-2500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and a set of parameters known to a group of communicating principals.</a:t>
            </a:r>
          </a:p>
          <a:p>
            <a:r>
              <a:rPr lang="en-US" sz="1200" kern="1200" baseline="0" dirty="0">
                <a:solidFill>
                  <a:schemeClr val="tx1"/>
                </a:solidFill>
                <a:latin typeface="Arial" charset="0"/>
                <a:ea typeface="ＭＳ Ｐゴシック" pitchFamily="-107" charset="-128"/>
                <a:cs typeface="ＭＳ Ｐゴシック" pitchFamily="-107" charset="-128"/>
              </a:rPr>
              <a:t>We can consider this set to constitute a global public key (PU</a:t>
            </a:r>
            <a:r>
              <a:rPr lang="en-US" sz="1200" kern="1200" baseline="-25000" dirty="0">
                <a:solidFill>
                  <a:schemeClr val="tx1"/>
                </a:solidFill>
                <a:latin typeface="Arial" charset="0"/>
                <a:ea typeface="ＭＳ Ｐゴシック" pitchFamily="-107" charset="-128"/>
                <a:cs typeface="ＭＳ Ｐゴシック" pitchFamily="-107" charset="-128"/>
              </a:rPr>
              <a:t>G</a:t>
            </a:r>
            <a:r>
              <a:rPr lang="en-US" sz="1200" kern="1200" baseline="0" dirty="0">
                <a:solidFill>
                  <a:schemeClr val="tx1"/>
                </a:solidFill>
                <a:latin typeface="Arial" charset="0"/>
                <a:ea typeface="ＭＳ Ｐゴシック" pitchFamily="-107" charset="-128"/>
                <a:cs typeface="ＭＳ Ｐゴシック" pitchFamily="-107" charset="-128"/>
              </a:rPr>
              <a:t> ).  The result</a:t>
            </a:r>
          </a:p>
          <a:p>
            <a:r>
              <a:rPr lang="en-US" sz="1200" kern="1200" baseline="0" dirty="0">
                <a:solidFill>
                  <a:schemeClr val="tx1"/>
                </a:solidFill>
                <a:latin typeface="Arial" charset="0"/>
                <a:ea typeface="ＭＳ Ｐゴシック" pitchFamily="-107" charset="-128"/>
                <a:cs typeface="ＭＳ Ｐゴシック" pitchFamily="-107" charset="-128"/>
              </a:rPr>
              <a:t>is a signature consisting of two components, labeled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the receiving end, the hash code of the incoming message is generated. This</a:t>
            </a:r>
          </a:p>
          <a:p>
            <a:r>
              <a:rPr lang="en-US" sz="1200" kern="1200" baseline="0" dirty="0">
                <a:solidFill>
                  <a:schemeClr val="tx1"/>
                </a:solidFill>
                <a:latin typeface="Arial" charset="0"/>
                <a:ea typeface="ＭＳ Ｐゴシック" pitchFamily="-107" charset="-128"/>
                <a:cs typeface="ＭＳ Ｐゴシック" pitchFamily="-107" charset="-128"/>
              </a:rPr>
              <a:t>plus the signature is input to a verification function. The verification function also</a:t>
            </a:r>
          </a:p>
          <a:p>
            <a:r>
              <a:rPr lang="en-US" sz="1200" kern="1200" baseline="0" dirty="0">
                <a:solidFill>
                  <a:schemeClr val="tx1"/>
                </a:solidFill>
                <a:latin typeface="Arial" charset="0"/>
                <a:ea typeface="ＭＳ Ｐゴシック" pitchFamily="-107" charset="-128"/>
                <a:cs typeface="ＭＳ Ｐゴシック" pitchFamily="-107" charset="-128"/>
              </a:rPr>
              <a:t>depends on the global public key as well as the sender’s public key (PU</a:t>
            </a:r>
            <a:r>
              <a:rPr lang="en-US" sz="1200" kern="1200" baseline="-2500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which</a:t>
            </a:r>
          </a:p>
          <a:p>
            <a:r>
              <a:rPr lang="en-US" sz="1200" kern="1200" baseline="0" dirty="0">
                <a:solidFill>
                  <a:schemeClr val="tx1"/>
                </a:solidFill>
                <a:latin typeface="Arial" charset="0"/>
                <a:ea typeface="ＭＳ Ｐゴシック" pitchFamily="-107" charset="-128"/>
                <a:cs typeface="ＭＳ Ｐゴシック" pitchFamily="-107" charset="-128"/>
              </a:rPr>
              <a:t>is paired with the sender’s private key. The output of the verification function is a</a:t>
            </a:r>
          </a:p>
          <a:p>
            <a:r>
              <a:rPr lang="en-US" sz="1200" kern="1200" baseline="0" dirty="0">
                <a:solidFill>
                  <a:schemeClr val="tx1"/>
                </a:solidFill>
                <a:latin typeface="Arial" charset="0"/>
                <a:ea typeface="ＭＳ Ｐゴシック" pitchFamily="-107" charset="-128"/>
                <a:cs typeface="ＭＳ Ｐゴシック" pitchFamily="-107" charset="-128"/>
              </a:rPr>
              <a:t>value that is equal to the signature component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if the signature is valid. The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is such that only the sender, with knowledge of the private key, could</a:t>
            </a:r>
          </a:p>
          <a:p>
            <a:r>
              <a:rPr lang="en-US" sz="1200" kern="1200" baseline="0" dirty="0">
                <a:solidFill>
                  <a:schemeClr val="tx1"/>
                </a:solidFill>
                <a:latin typeface="Arial" charset="0"/>
                <a:ea typeface="ＭＳ Ｐゴシック" pitchFamily="-107" charset="-128"/>
                <a:cs typeface="ＭＳ Ｐゴシック" pitchFamily="-107" charset="-128"/>
              </a:rPr>
              <a:t>have produced the valid signature.</a:t>
            </a:r>
          </a:p>
        </p:txBody>
      </p:sp>
      <p:sp>
        <p:nvSpPr>
          <p:cNvPr id="47108" name="Slide Number Placeholder 3"/>
          <p:cNvSpPr>
            <a:spLocks noGrp="1"/>
          </p:cNvSpPr>
          <p:nvPr>
            <p:ph type="sldNum" sz="quarter" idx="5"/>
          </p:nvPr>
        </p:nvSpPr>
        <p:spPr>
          <a:noFill/>
        </p:spPr>
        <p:txBody>
          <a:bodyPr/>
          <a:lstStyle/>
          <a:p>
            <a:fld id="{5CD6BD62-6399-6041-8B73-B22F4F4490F4}" type="slidenum">
              <a:rPr lang="en-AU" smtClean="0">
                <a:latin typeface="Arial" pitchFamily="-84" charset="0"/>
              </a:rPr>
              <a:pPr/>
              <a:t>56</a:t>
            </a:fld>
            <a:endParaRPr lang="en-AU" dirty="0">
              <a:latin typeface="Arial" pitchFamily="-8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8)</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Elgamal [ELGA85] and Schnorr</a:t>
            </a: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13.4 summarizes the algorithm.</a:t>
            </a:r>
            <a:endParaRPr lang="en-US"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57</a:t>
            </a:fld>
            <a:endParaRPr lang="en-AU"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pitchFamily="-107" charset="-128"/>
                <a:cs typeface="ＭＳ Ｐゴシック" pitchFamily="-107" charset="-128"/>
              </a:rPr>
              <a:t>Figure 13.5 depicts the functions of signing and verifying.</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b="0" kern="1200" baseline="0" dirty="0">
                <a:solidFill>
                  <a:schemeClr val="tx1"/>
                </a:solidFill>
                <a:latin typeface="Arial" charset="0"/>
                <a:ea typeface="ＭＳ Ｐゴシック" pitchFamily="-107" charset="-128"/>
                <a:cs typeface="ＭＳ Ｐゴシック" pitchFamily="-107" charset="-128"/>
              </a:rPr>
              <a:t>The structure of the algorithm, as revealed in Figure 13.5, is quite interesting.</a:t>
            </a:r>
          </a:p>
          <a:p>
            <a:r>
              <a:rPr lang="en-US" sz="1200" b="0" kern="1200" baseline="0" dirty="0">
                <a:solidFill>
                  <a:schemeClr val="tx1"/>
                </a:solidFill>
                <a:latin typeface="Arial" charset="0"/>
                <a:ea typeface="ＭＳ Ｐゴシック" pitchFamily="-107" charset="-128"/>
                <a:cs typeface="ＭＳ Ｐゴシック" pitchFamily="-107" charset="-128"/>
              </a:rPr>
              <a:t>Note that the test at the end is on the value </a:t>
            </a:r>
            <a:r>
              <a:rPr lang="en-US" sz="1200" b="0" i="1" kern="1200" baseline="0" dirty="0">
                <a:solidFill>
                  <a:schemeClr val="tx1"/>
                </a:solidFill>
                <a:latin typeface="Arial" charset="0"/>
                <a:ea typeface="ＭＳ Ｐゴシック" pitchFamily="-107" charset="-128"/>
                <a:cs typeface="ＭＳ Ｐゴシック" pitchFamily="-107" charset="-128"/>
              </a:rPr>
              <a:t>r</a:t>
            </a:r>
            <a:r>
              <a:rPr lang="en-US" sz="1200" b="0" kern="1200" baseline="0" dirty="0">
                <a:solidFill>
                  <a:schemeClr val="tx1"/>
                </a:solidFill>
                <a:latin typeface="Arial" charset="0"/>
                <a:ea typeface="ＭＳ Ｐゴシック" pitchFamily="-107" charset="-128"/>
                <a:cs typeface="ＭＳ Ｐゴシック" pitchFamily="-107" charset="-128"/>
              </a:rPr>
              <a:t> , which does not depend on the message</a:t>
            </a:r>
          </a:p>
          <a:p>
            <a:r>
              <a:rPr lang="en-US" sz="1200" b="0" kern="1200" baseline="0" dirty="0">
                <a:solidFill>
                  <a:schemeClr val="tx1"/>
                </a:solidFill>
                <a:latin typeface="Arial" charset="0"/>
                <a:ea typeface="ＭＳ Ｐゴシック" pitchFamily="-107" charset="-128"/>
                <a:cs typeface="ＭＳ Ｐゴシック" pitchFamily="-107" charset="-128"/>
              </a:rPr>
              <a:t>at all. Instead, </a:t>
            </a:r>
            <a:r>
              <a:rPr lang="en-US" sz="1200" b="0" i="1" kern="1200" baseline="0" dirty="0">
                <a:solidFill>
                  <a:schemeClr val="tx1"/>
                </a:solidFill>
                <a:latin typeface="Arial" charset="0"/>
                <a:ea typeface="ＭＳ Ｐゴシック" pitchFamily="-107" charset="-128"/>
                <a:cs typeface="ＭＳ Ｐゴシック" pitchFamily="-107" charset="-128"/>
              </a:rPr>
              <a:t>r</a:t>
            </a:r>
            <a:r>
              <a:rPr lang="en-US" sz="1200" b="0" kern="1200" baseline="0" dirty="0">
                <a:solidFill>
                  <a:schemeClr val="tx1"/>
                </a:solidFill>
                <a:latin typeface="Arial" charset="0"/>
                <a:ea typeface="ＭＳ Ｐゴシック" pitchFamily="-107" charset="-128"/>
                <a:cs typeface="ＭＳ Ｐゴシック" pitchFamily="-107" charset="-128"/>
              </a:rPr>
              <a:t>  is a function of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and the three global public-key components. The</a:t>
            </a:r>
          </a:p>
          <a:p>
            <a:r>
              <a:rPr lang="en-US" sz="1200" b="0" kern="1200" baseline="0" dirty="0">
                <a:solidFill>
                  <a:schemeClr val="tx1"/>
                </a:solidFill>
                <a:latin typeface="Arial" charset="0"/>
                <a:ea typeface="ＭＳ Ｐゴシック" pitchFamily="-107" charset="-128"/>
                <a:cs typeface="ＭＳ Ｐゴシック" pitchFamily="-107" charset="-128"/>
              </a:rPr>
              <a:t>multiplicative inverse of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(mod </a:t>
            </a:r>
            <a:r>
              <a:rPr lang="en-US" sz="1200" b="0" i="1" kern="1200" baseline="0" dirty="0">
                <a:solidFill>
                  <a:schemeClr val="tx1"/>
                </a:solidFill>
                <a:latin typeface="Arial" charset="0"/>
                <a:ea typeface="ＭＳ Ｐゴシック" pitchFamily="-107" charset="-128"/>
                <a:cs typeface="ＭＳ Ｐゴシック" pitchFamily="-107" charset="-128"/>
              </a:rPr>
              <a:t>q</a:t>
            </a:r>
            <a:r>
              <a:rPr lang="en-US" sz="1200" b="0" kern="1200" baseline="0" dirty="0">
                <a:solidFill>
                  <a:schemeClr val="tx1"/>
                </a:solidFill>
                <a:latin typeface="Arial" charset="0"/>
                <a:ea typeface="ＭＳ Ｐゴシック" pitchFamily="-107" charset="-128"/>
                <a:cs typeface="ＭＳ Ｐゴシック" pitchFamily="-107" charset="-128"/>
              </a:rPr>
              <a:t> ) is passed to a function that also has as inputs</a:t>
            </a:r>
          </a:p>
          <a:p>
            <a:r>
              <a:rPr lang="en-US" sz="1200" b="0" kern="1200" baseline="0" dirty="0">
                <a:solidFill>
                  <a:schemeClr val="tx1"/>
                </a:solidFill>
                <a:latin typeface="Arial" charset="0"/>
                <a:ea typeface="ＭＳ Ｐゴシック" pitchFamily="-107" charset="-128"/>
                <a:cs typeface="ＭＳ Ｐゴシック" pitchFamily="-107" charset="-128"/>
              </a:rPr>
              <a:t>the message hash code and the user’s private key. The structure of this function is</a:t>
            </a:r>
          </a:p>
          <a:p>
            <a:r>
              <a:rPr lang="en-US" sz="1200" b="0" kern="1200" baseline="0" dirty="0">
                <a:solidFill>
                  <a:schemeClr val="tx1"/>
                </a:solidFill>
                <a:latin typeface="Arial" charset="0"/>
                <a:ea typeface="ＭＳ Ｐゴシック" pitchFamily="-107" charset="-128"/>
                <a:cs typeface="ＭＳ Ｐゴシック" pitchFamily="-107" charset="-128"/>
              </a:rPr>
              <a:t>such that the receiver can recover </a:t>
            </a:r>
            <a:r>
              <a:rPr lang="en-US" sz="1200" b="0" i="1" kern="1200" baseline="0" dirty="0">
                <a:solidFill>
                  <a:schemeClr val="tx1"/>
                </a:solidFill>
                <a:latin typeface="Arial" charset="0"/>
                <a:ea typeface="ＭＳ Ｐゴシック" pitchFamily="-107" charset="-128"/>
                <a:cs typeface="ＭＳ Ｐゴシック" pitchFamily="-107" charset="-128"/>
              </a:rPr>
              <a:t>r</a:t>
            </a:r>
            <a:r>
              <a:rPr lang="en-US" sz="1200" b="0" kern="1200" baseline="0" dirty="0">
                <a:solidFill>
                  <a:schemeClr val="tx1"/>
                </a:solidFill>
                <a:latin typeface="Arial" charset="0"/>
                <a:ea typeface="ＭＳ Ｐゴシック" pitchFamily="-107" charset="-128"/>
                <a:cs typeface="ＭＳ Ｐゴシック" pitchFamily="-107" charset="-128"/>
              </a:rPr>
              <a:t>  using the incoming message and signature, the</a:t>
            </a:r>
          </a:p>
          <a:p>
            <a:r>
              <a:rPr lang="en-US" sz="1200" b="0" kern="1200" baseline="0" dirty="0">
                <a:solidFill>
                  <a:schemeClr val="tx1"/>
                </a:solidFill>
                <a:latin typeface="Arial" charset="0"/>
                <a:ea typeface="ＭＳ Ｐゴシック" pitchFamily="-107" charset="-128"/>
                <a:cs typeface="ＭＳ Ｐゴシック" pitchFamily="-107" charset="-128"/>
              </a:rPr>
              <a:t>public key of the user, and the global public key. It is certainly not obvious from</a:t>
            </a:r>
          </a:p>
          <a:p>
            <a:r>
              <a:rPr lang="en-US" sz="1200" b="0" kern="1200" baseline="0" dirty="0">
                <a:solidFill>
                  <a:schemeClr val="tx1"/>
                </a:solidFill>
                <a:latin typeface="Arial" charset="0"/>
                <a:ea typeface="ＭＳ Ｐゴシック" pitchFamily="-107" charset="-128"/>
                <a:cs typeface="ＭＳ Ｐゴシック" pitchFamily="-107" charset="-128"/>
              </a:rPr>
              <a:t>Figure 13.4 or Figure 13.5 that such a scheme would work. A proof is provided in</a:t>
            </a:r>
          </a:p>
          <a:p>
            <a:r>
              <a:rPr lang="en-US" sz="1200" b="0" kern="1200" baseline="0" dirty="0">
                <a:solidFill>
                  <a:schemeClr val="tx1"/>
                </a:solidFill>
                <a:latin typeface="Arial" charset="0"/>
                <a:ea typeface="ＭＳ Ｐゴシック" pitchFamily="-107" charset="-128"/>
                <a:cs typeface="ＭＳ Ｐゴシック" pitchFamily="-107" charset="-128"/>
              </a:rPr>
              <a:t>Appendix K.</a:t>
            </a:r>
            <a:endParaRPr lang="en-US" b="0" dirty="0"/>
          </a:p>
        </p:txBody>
      </p:sp>
      <p:sp>
        <p:nvSpPr>
          <p:cNvPr id="4" name="Slide Number Placeholder 3"/>
          <p:cNvSpPr>
            <a:spLocks noGrp="1"/>
          </p:cNvSpPr>
          <p:nvPr>
            <p:ph type="sldNum" sz="quarter" idx="10"/>
          </p:nvPr>
        </p:nvSpPr>
        <p:spPr/>
        <p:txBody>
          <a:bodyPr/>
          <a:lstStyle/>
          <a:p>
            <a:pPr>
              <a:defRPr/>
            </a:pPr>
            <a:fld id="{1F367800-5097-CF4A-B426-45CFBC2869B7}" type="slidenum">
              <a:rPr lang="en-AU" smtClean="0"/>
              <a:pPr>
                <a:defRPr/>
              </a:pPr>
              <a:t>58</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We mentioned earlier that either of the two related keys can be used for encryption,</a:t>
            </a:r>
          </a:p>
          <a:p>
            <a:r>
              <a:rPr lang="en-US" sz="1200" kern="1200" baseline="0" dirty="0">
                <a:solidFill>
                  <a:schemeClr val="tx1"/>
                </a:solidFill>
                <a:latin typeface="Arial" charset="0"/>
                <a:ea typeface="ＭＳ Ｐゴシック" pitchFamily="-107" charset="-128"/>
                <a:cs typeface="ＭＳ Ｐゴシック" pitchFamily="-107" charset="-128"/>
              </a:rPr>
              <a:t>with the other being used for decryption. This enables a rather different</a:t>
            </a:r>
          </a:p>
          <a:p>
            <a:r>
              <a:rPr lang="en-US" sz="1200" kern="1200" baseline="0" dirty="0">
                <a:solidFill>
                  <a:schemeClr val="tx1"/>
                </a:solidFill>
                <a:latin typeface="Arial" charset="0"/>
                <a:ea typeface="ＭＳ Ｐゴシック" pitchFamily="-107" charset="-128"/>
                <a:cs typeface="ＭＳ Ｐゴシック" pitchFamily="-107" charset="-128"/>
              </a:rPr>
              <a:t>cryptographic scheme to be implemented. Whereas the scheme illustrated in</a:t>
            </a:r>
          </a:p>
          <a:p>
            <a:r>
              <a:rPr lang="en-US" sz="1200" kern="1200" baseline="0" dirty="0">
                <a:solidFill>
                  <a:schemeClr val="tx1"/>
                </a:solidFill>
                <a:latin typeface="Arial" charset="0"/>
                <a:ea typeface="ＭＳ Ｐゴシック" pitchFamily="-107" charset="-128"/>
                <a:cs typeface="ＭＳ Ｐゴシック" pitchFamily="-107" charset="-128"/>
              </a:rPr>
              <a:t>Figure 9.2 provides confidentiality, Figures 9.1b and 9.3 show the use of public-key</a:t>
            </a:r>
          </a:p>
          <a:p>
            <a:r>
              <a:rPr lang="en-US" sz="1200" kern="1200" baseline="0" dirty="0">
                <a:solidFill>
                  <a:schemeClr val="tx1"/>
                </a:solidFill>
                <a:latin typeface="Arial" charset="0"/>
                <a:ea typeface="ＭＳ Ｐゴシック" pitchFamily="-107" charset="-128"/>
                <a:cs typeface="ＭＳ Ｐゴシック" pitchFamily="-107" charset="-128"/>
              </a:rPr>
              <a:t>encryption to provide authentication.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It is important to emphasize that the encryption process depicted in</a:t>
            </a:r>
          </a:p>
          <a:p>
            <a:r>
              <a:rPr lang="en-US" sz="1200" kern="1200" baseline="0" dirty="0">
                <a:solidFill>
                  <a:schemeClr val="tx1"/>
                </a:solidFill>
                <a:latin typeface="Arial" charset="0"/>
                <a:ea typeface="ＭＳ Ｐゴシック" pitchFamily="-107" charset="-128"/>
                <a:cs typeface="ＭＳ Ｐゴシック" pitchFamily="-107" charset="-128"/>
              </a:rPr>
              <a:t>Figures 9.1b and 9.3 does not provide confidentiality. That is, the message being</a:t>
            </a:r>
          </a:p>
          <a:p>
            <a:r>
              <a:rPr lang="en-US" sz="1200" kern="1200" baseline="0" dirty="0">
                <a:solidFill>
                  <a:schemeClr val="tx1"/>
                </a:solidFill>
                <a:latin typeface="Arial" charset="0"/>
                <a:ea typeface="ＭＳ Ｐゴシック" pitchFamily="-107" charset="-128"/>
                <a:cs typeface="ＭＳ Ｐゴシック" pitchFamily="-107" charset="-128"/>
              </a:rPr>
              <a:t>sent is safe from alteration but not from eavesdropping. This is obvious in the</a:t>
            </a:r>
          </a:p>
          <a:p>
            <a:r>
              <a:rPr lang="en-US" sz="1200" kern="1200" baseline="0" dirty="0">
                <a:solidFill>
                  <a:schemeClr val="tx1"/>
                </a:solidFill>
                <a:latin typeface="Arial" charset="0"/>
                <a:ea typeface="ＭＳ Ｐゴシック" pitchFamily="-107" charset="-128"/>
                <a:cs typeface="ＭＳ Ｐゴシック" pitchFamily="-107" charset="-128"/>
              </a:rPr>
              <a:t>case of a signature based on a portion of the message, because the rest of the</a:t>
            </a:r>
          </a:p>
          <a:p>
            <a:r>
              <a:rPr lang="en-US" sz="1200" kern="1200" baseline="0" dirty="0">
                <a:solidFill>
                  <a:schemeClr val="tx1"/>
                </a:solidFill>
                <a:latin typeface="Arial" charset="0"/>
                <a:ea typeface="ＭＳ Ｐゴシック" pitchFamily="-107" charset="-128"/>
                <a:cs typeface="ＭＳ Ｐゴシック" pitchFamily="-107" charset="-128"/>
              </a:rPr>
              <a:t>message is transmitted in the clear. Even in the case of complete encryption,</a:t>
            </a:r>
          </a:p>
          <a:p>
            <a:r>
              <a:rPr lang="en-US" sz="1200" kern="1200" baseline="0" dirty="0">
                <a:solidFill>
                  <a:schemeClr val="tx1"/>
                </a:solidFill>
                <a:latin typeface="Arial" charset="0"/>
                <a:ea typeface="ＭＳ Ｐゴシック" pitchFamily="-107" charset="-128"/>
                <a:cs typeface="ＭＳ Ｐゴシック" pitchFamily="-107" charset="-128"/>
              </a:rPr>
              <a:t>as shown in Figure 9.3, there is no protection of confidentiality because any</a:t>
            </a:r>
          </a:p>
          <a:p>
            <a:r>
              <a:rPr lang="en-US" sz="1200" kern="1200" baseline="0" dirty="0">
                <a:solidFill>
                  <a:schemeClr val="tx1"/>
                </a:solidFill>
                <a:latin typeface="Arial" charset="0"/>
                <a:ea typeface="ＭＳ Ｐゴシック" pitchFamily="-107" charset="-128"/>
                <a:cs typeface="ＭＳ Ｐゴシック" pitchFamily="-107" charset="-128"/>
              </a:rPr>
              <a:t>observer can decrypt the message by using the sender’s public key.</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10</a:t>
            </a:fld>
            <a:endParaRPr lang="en-AU"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It is, however, possible to provide both the authentication function and confidentiality</a:t>
            </a:r>
          </a:p>
          <a:p>
            <a:r>
              <a:rPr lang="en-US" sz="1200" kern="1200" baseline="0" dirty="0">
                <a:solidFill>
                  <a:schemeClr val="tx1"/>
                </a:solidFill>
                <a:latin typeface="Arial" charset="0"/>
                <a:ea typeface="ＭＳ Ｐゴシック" pitchFamily="-107" charset="-128"/>
                <a:cs typeface="ＭＳ Ｐゴシック" pitchFamily="-107" charset="-128"/>
              </a:rPr>
              <a:t>by a double use of the public-key scheme (Figure 9.4).</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this case, we begin as before by encrypting a message, using the sender’s private</a:t>
            </a:r>
          </a:p>
          <a:p>
            <a:r>
              <a:rPr lang="en-US" sz="1200" kern="1200" baseline="0" dirty="0">
                <a:solidFill>
                  <a:schemeClr val="tx1"/>
                </a:solidFill>
                <a:latin typeface="Arial" charset="0"/>
                <a:ea typeface="ＭＳ Ｐゴシック" pitchFamily="-107" charset="-128"/>
                <a:cs typeface="ＭＳ Ｐゴシック" pitchFamily="-107" charset="-128"/>
              </a:rPr>
              <a:t>key. This provides the digital signature. Next, we encrypt again, using the receiver’s</a:t>
            </a:r>
          </a:p>
          <a:p>
            <a:r>
              <a:rPr lang="en-US" sz="1200" kern="1200" baseline="0" dirty="0">
                <a:solidFill>
                  <a:schemeClr val="tx1"/>
                </a:solidFill>
                <a:latin typeface="Arial" charset="0"/>
                <a:ea typeface="ＭＳ Ｐゴシック" pitchFamily="-107" charset="-128"/>
                <a:cs typeface="ＭＳ Ｐゴシック" pitchFamily="-107" charset="-128"/>
              </a:rPr>
              <a:t>public key. The final ciphertext can be decrypted only by the intended receiver, who</a:t>
            </a:r>
          </a:p>
          <a:p>
            <a:r>
              <a:rPr lang="en-US" sz="1200" kern="1200" baseline="0" dirty="0">
                <a:solidFill>
                  <a:schemeClr val="tx1"/>
                </a:solidFill>
                <a:latin typeface="Arial" charset="0"/>
                <a:ea typeface="ＭＳ Ｐゴシック" pitchFamily="-107" charset="-128"/>
                <a:cs typeface="ＭＳ Ｐゴシック" pitchFamily="-107" charset="-128"/>
              </a:rPr>
              <a:t>alone has the matching private key. Thus, confidentiality is provided. The disadvantage</a:t>
            </a:r>
          </a:p>
          <a:p>
            <a:r>
              <a:rPr lang="en-US" sz="1200" kern="1200" baseline="0" dirty="0">
                <a:solidFill>
                  <a:schemeClr val="tx1"/>
                </a:solidFill>
                <a:latin typeface="Arial" charset="0"/>
                <a:ea typeface="ＭＳ Ｐゴシック" pitchFamily="-107" charset="-128"/>
                <a:cs typeface="ＭＳ Ｐゴシック" pitchFamily="-107" charset="-128"/>
              </a:rPr>
              <a:t>of this approach is that the public-key algorithm, which is complex, must be</a:t>
            </a:r>
          </a:p>
          <a:p>
            <a:r>
              <a:rPr lang="en-US" sz="1200" kern="1200" baseline="0" dirty="0">
                <a:solidFill>
                  <a:schemeClr val="tx1"/>
                </a:solidFill>
                <a:latin typeface="Arial" charset="0"/>
                <a:ea typeface="ＭＳ Ｐゴシック" pitchFamily="-107" charset="-128"/>
                <a:cs typeface="ＭＳ Ｐゴシック" pitchFamily="-107" charset="-128"/>
              </a:rPr>
              <a:t>exercised four times rather than two in each communication.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11</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Before proceeding, we need to clarify one aspect of public-key cryptosystems that is</a:t>
            </a:r>
          </a:p>
          <a:p>
            <a:r>
              <a:rPr lang="en-US" sz="1200" kern="1200" baseline="0" dirty="0">
                <a:solidFill>
                  <a:schemeClr val="tx1"/>
                </a:solidFill>
                <a:latin typeface="Arial" charset="0"/>
                <a:ea typeface="ＭＳ Ｐゴシック" pitchFamily="-107" charset="-128"/>
                <a:cs typeface="ＭＳ Ｐゴシック" pitchFamily="-107" charset="-128"/>
              </a:rPr>
              <a:t>otherwise likely to lead to confusion. Public-key systems are characterized by the use</a:t>
            </a:r>
          </a:p>
          <a:p>
            <a:r>
              <a:rPr lang="en-US" sz="1200" kern="1200" baseline="0" dirty="0">
                <a:solidFill>
                  <a:schemeClr val="tx1"/>
                </a:solidFill>
                <a:latin typeface="Arial" charset="0"/>
                <a:ea typeface="ＭＳ Ｐゴシック" pitchFamily="-107" charset="-128"/>
                <a:cs typeface="ＭＳ Ｐゴシック" pitchFamily="-107" charset="-128"/>
              </a:rPr>
              <a:t>of a cryptographic algorithm with two keys, one held private and one available publicly.</a:t>
            </a:r>
          </a:p>
          <a:p>
            <a:r>
              <a:rPr lang="en-US" sz="1200" kern="1200" baseline="0" dirty="0">
                <a:solidFill>
                  <a:schemeClr val="tx1"/>
                </a:solidFill>
                <a:latin typeface="Arial" charset="0"/>
                <a:ea typeface="ＭＳ Ｐゴシック" pitchFamily="-107" charset="-128"/>
                <a:cs typeface="ＭＳ Ｐゴシック" pitchFamily="-107" charset="-128"/>
              </a:rPr>
              <a:t>Depending on the application, the sender uses either the sender’s private key or</a:t>
            </a:r>
          </a:p>
          <a:p>
            <a:r>
              <a:rPr lang="en-US" sz="1200" kern="1200" baseline="0" dirty="0">
                <a:solidFill>
                  <a:schemeClr val="tx1"/>
                </a:solidFill>
                <a:latin typeface="Arial" charset="0"/>
                <a:ea typeface="ＭＳ Ｐゴシック" pitchFamily="-107" charset="-128"/>
                <a:cs typeface="ＭＳ Ｐゴシック" pitchFamily="-107" charset="-128"/>
              </a:rPr>
              <a:t>the receiver’s public key, or both, to perform some type of cryptographic function. In</a:t>
            </a:r>
          </a:p>
          <a:p>
            <a:r>
              <a:rPr lang="en-US" sz="1200" kern="1200" baseline="0" dirty="0">
                <a:solidFill>
                  <a:schemeClr val="tx1"/>
                </a:solidFill>
                <a:latin typeface="Arial" charset="0"/>
                <a:ea typeface="ＭＳ Ｐゴシック" pitchFamily="-107" charset="-128"/>
                <a:cs typeface="ＭＳ Ｐゴシック" pitchFamily="-107" charset="-128"/>
              </a:rPr>
              <a:t>broad terms, we can classify the use of public-key cryptosystems  into three categories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Encryption/decryption:  The sender encrypts a message with the recipient’s</a:t>
            </a:r>
          </a:p>
          <a:p>
            <a:r>
              <a:rPr lang="en-US" sz="1200" kern="1200" baseline="0" dirty="0">
                <a:solidFill>
                  <a:schemeClr val="tx1"/>
                </a:solidFill>
                <a:latin typeface="Arial" charset="0"/>
                <a:ea typeface="ＭＳ Ｐゴシック" pitchFamily="-107" charset="-128"/>
                <a:cs typeface="ＭＳ Ｐゴシック" pitchFamily="-107" charset="-128"/>
              </a:rPr>
              <a:t>public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Digital signature:  The sender “signs” a message with its private key. Signing</a:t>
            </a:r>
          </a:p>
          <a:p>
            <a:r>
              <a:rPr lang="en-US" sz="1200" kern="1200" baseline="0" dirty="0">
                <a:solidFill>
                  <a:schemeClr val="tx1"/>
                </a:solidFill>
                <a:latin typeface="Arial" charset="0"/>
                <a:ea typeface="ＭＳ Ｐゴシック" pitchFamily="-107" charset="-128"/>
                <a:cs typeface="ＭＳ Ｐゴシック" pitchFamily="-107" charset="-128"/>
              </a:rPr>
              <a:t>is achieved by a cryptographic algorithm applied to the message or to a small</a:t>
            </a:r>
          </a:p>
          <a:p>
            <a:r>
              <a:rPr lang="en-US" sz="1200" kern="1200" baseline="0" dirty="0">
                <a:solidFill>
                  <a:schemeClr val="tx1"/>
                </a:solidFill>
                <a:latin typeface="Arial" charset="0"/>
                <a:ea typeface="ＭＳ Ｐゴシック" pitchFamily="-107" charset="-128"/>
                <a:cs typeface="ＭＳ Ｐゴシック" pitchFamily="-107" charset="-128"/>
              </a:rPr>
              <a:t>block of data that is a function of the message.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Key exchange:  Two sides cooperate to exchange a session key. Several different</a:t>
            </a:r>
          </a:p>
          <a:p>
            <a:r>
              <a:rPr lang="en-US" sz="1200" kern="1200" baseline="0" dirty="0">
                <a:solidFill>
                  <a:schemeClr val="tx1"/>
                </a:solidFill>
                <a:latin typeface="Arial" charset="0"/>
                <a:ea typeface="ＭＳ Ｐゴシック" pitchFamily="-107" charset="-128"/>
                <a:cs typeface="ＭＳ Ｐゴシック" pitchFamily="-107" charset="-128"/>
              </a:rPr>
              <a:t>approaches are possible, involving the private key(s) of one or both parties.</a:t>
            </a:r>
            <a:endParaRPr lang="en-US" dirty="0"/>
          </a:p>
        </p:txBody>
      </p:sp>
      <p:sp>
        <p:nvSpPr>
          <p:cNvPr id="4" name="Slide Number Placeholder 3"/>
          <p:cNvSpPr>
            <a:spLocks noGrp="1"/>
          </p:cNvSpPr>
          <p:nvPr>
            <p:ph type="sldNum" sz="quarter" idx="10"/>
          </p:nvPr>
        </p:nvSpPr>
        <p:spPr/>
        <p:txBody>
          <a:bodyPr/>
          <a:lstStyle/>
          <a:p>
            <a:pPr>
              <a:defRPr/>
            </a:pPr>
            <a:fld id="{A35BB17F-92FD-3D4C-A740-854BEAB48CBE}" type="slidenum">
              <a:rPr lang="en-AU" smtClean="0"/>
              <a:pPr>
                <a:defRPr/>
              </a:pPr>
              <a:t>12</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a:ln/>
        </p:spPr>
      </p:sp>
      <p:sp>
        <p:nvSpPr>
          <p:cNvPr id="37891"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Before elaborating on why the requirements are so formidable, let us first recast</a:t>
            </a:r>
          </a:p>
          <a:p>
            <a:r>
              <a:rPr lang="en-US" sz="1200" kern="1200" baseline="0" dirty="0">
                <a:solidFill>
                  <a:schemeClr val="tx1"/>
                </a:solidFill>
                <a:latin typeface="Arial" charset="0"/>
                <a:ea typeface="ＭＳ Ｐゴシック" pitchFamily="-107" charset="-128"/>
                <a:cs typeface="ＭＳ Ｐゴシック" pitchFamily="-107" charset="-128"/>
              </a:rPr>
              <a:t>them. The requirements boil down to the need for a trap-door one-way function.</a:t>
            </a:r>
          </a:p>
          <a:p>
            <a:r>
              <a:rPr lang="en-US" sz="1200" kern="1200" baseline="0" dirty="0">
                <a:solidFill>
                  <a:schemeClr val="tx1"/>
                </a:solidFill>
                <a:latin typeface="Arial" charset="0"/>
                <a:ea typeface="ＭＳ Ｐゴシック" pitchFamily="-107" charset="-128"/>
                <a:cs typeface="ＭＳ Ｐゴシック" pitchFamily="-107" charset="-128"/>
              </a:rPr>
              <a:t>A one-way function is one that maps a domain into a range such that every</a:t>
            </a:r>
          </a:p>
          <a:p>
            <a:r>
              <a:rPr lang="en-US" sz="1200" kern="1200" baseline="0" dirty="0">
                <a:solidFill>
                  <a:schemeClr val="tx1"/>
                </a:solidFill>
                <a:latin typeface="Arial" charset="0"/>
                <a:ea typeface="ＭＳ Ｐゴシック" pitchFamily="-107" charset="-128"/>
                <a:cs typeface="ＭＳ Ｐゴシック" pitchFamily="-107" charset="-128"/>
              </a:rPr>
              <a:t>function value has a unique inverse, with the condition that the calculation of the</a:t>
            </a:r>
          </a:p>
          <a:p>
            <a:r>
              <a:rPr lang="en-US" sz="1200" kern="1200" baseline="0" dirty="0">
                <a:solidFill>
                  <a:schemeClr val="tx1"/>
                </a:solidFill>
                <a:latin typeface="Arial" charset="0"/>
                <a:ea typeface="ＭＳ Ｐゴシック" pitchFamily="-107" charset="-128"/>
                <a:cs typeface="ＭＳ Ｐゴシック" pitchFamily="-107" charset="-128"/>
              </a:rPr>
              <a:t>function is easy, whereas the calculation of the inverse is infeasible </a:t>
            </a:r>
          </a:p>
          <a:p>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dirty="0">
                <a:latin typeface="Arial" pitchFamily="-84" charset="0"/>
              </a:rPr>
              <a:t>Y = f(X) easy  </a:t>
            </a:r>
          </a:p>
          <a:p>
            <a:pPr lvl="1" eaLnBrk="1" hangingPunct="1"/>
            <a:r>
              <a:rPr lang="en-US" dirty="0">
                <a:latin typeface="Arial" pitchFamily="-84" charset="0"/>
              </a:rPr>
              <a:t>	</a:t>
            </a:r>
          </a:p>
          <a:p>
            <a:pPr lvl="1" eaLnBrk="1" hangingPunct="1"/>
            <a:r>
              <a:rPr lang="en-US" dirty="0">
                <a:latin typeface="Arial" pitchFamily="-84" charset="0"/>
              </a:rPr>
              <a:t>	X = f</a:t>
            </a:r>
            <a:r>
              <a:rPr lang="en-US" baseline="30000" dirty="0">
                <a:latin typeface="Arial" pitchFamily="-84" charset="0"/>
              </a:rPr>
              <a:t>–1</a:t>
            </a:r>
            <a:r>
              <a:rPr lang="en-US" dirty="0">
                <a:latin typeface="Arial" pitchFamily="-84" charset="0"/>
              </a:rPr>
              <a:t>(Y) infeasible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Generally, easy  is defined to mean a problem that can be solved in polynomial</a:t>
            </a:r>
          </a:p>
          <a:p>
            <a:r>
              <a:rPr lang="en-US" sz="1200" kern="1200" baseline="0" dirty="0">
                <a:solidFill>
                  <a:schemeClr val="tx1"/>
                </a:solidFill>
                <a:latin typeface="Arial" charset="0"/>
                <a:ea typeface="ＭＳ Ｐゴシック" pitchFamily="-107" charset="-128"/>
                <a:cs typeface="ＭＳ Ｐゴシック" pitchFamily="-107" charset="-128"/>
              </a:rPr>
              <a:t>time as a function of input length. Thus, if the length of the input is n  bits, then the</a:t>
            </a:r>
          </a:p>
          <a:p>
            <a:r>
              <a:rPr lang="en-US" sz="1200" kern="1200" baseline="0" dirty="0">
                <a:solidFill>
                  <a:schemeClr val="tx1"/>
                </a:solidFill>
                <a:latin typeface="Arial" charset="0"/>
                <a:ea typeface="ＭＳ Ｐゴシック" pitchFamily="-107" charset="-128"/>
                <a:cs typeface="ＭＳ Ｐゴシック" pitchFamily="-107" charset="-128"/>
              </a:rPr>
              <a:t>time to compute the function is proportional to n</a:t>
            </a:r>
            <a:r>
              <a:rPr lang="en-US" sz="800" kern="1200" baseline="30000" dirty="0">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where a  is a fixed constant. Such</a:t>
            </a:r>
          </a:p>
          <a:p>
            <a:r>
              <a:rPr lang="en-US" sz="1200" kern="1200" baseline="0" dirty="0">
                <a:solidFill>
                  <a:schemeClr val="tx1"/>
                </a:solidFill>
                <a:latin typeface="Arial" charset="0"/>
                <a:ea typeface="ＭＳ Ｐゴシック" pitchFamily="-107" charset="-128"/>
                <a:cs typeface="ＭＳ Ｐゴシック" pitchFamily="-107" charset="-128"/>
              </a:rPr>
              <a:t>algorithms are said to belong to the </a:t>
            </a:r>
            <a:r>
              <a:rPr lang="en-US" sz="1200" b="0" kern="1200" baseline="0" dirty="0">
                <a:solidFill>
                  <a:schemeClr val="tx1"/>
                </a:solidFill>
                <a:latin typeface="Arial" charset="0"/>
                <a:ea typeface="ＭＳ Ｐゴシック" pitchFamily="-107" charset="-128"/>
                <a:cs typeface="ＭＳ Ｐゴシック" pitchFamily="-107" charset="-128"/>
              </a:rPr>
              <a:t>class P . The term infeasible  is a much fuzzier</a:t>
            </a:r>
          </a:p>
          <a:p>
            <a:r>
              <a:rPr lang="en-US" sz="1200" kern="1200" baseline="0" dirty="0">
                <a:solidFill>
                  <a:schemeClr val="tx1"/>
                </a:solidFill>
                <a:latin typeface="Arial" charset="0"/>
                <a:ea typeface="ＭＳ Ｐゴシック" pitchFamily="-107" charset="-128"/>
                <a:cs typeface="ＭＳ Ｐゴシック" pitchFamily="-107" charset="-128"/>
              </a:rPr>
              <a:t>concept. In general, we can say a problem is infeasible if the effort to solve it grows</a:t>
            </a:r>
          </a:p>
          <a:p>
            <a:r>
              <a:rPr lang="en-US" sz="1200" kern="1200" baseline="0" dirty="0">
                <a:solidFill>
                  <a:schemeClr val="tx1"/>
                </a:solidFill>
                <a:latin typeface="Arial" charset="0"/>
                <a:ea typeface="ＭＳ Ｐゴシック" pitchFamily="-107" charset="-128"/>
                <a:cs typeface="ＭＳ Ｐゴシック" pitchFamily="-107" charset="-128"/>
              </a:rPr>
              <a:t>faster than polynomial time as a function of input size. For example, if the length</a:t>
            </a:r>
          </a:p>
          <a:p>
            <a:r>
              <a:rPr lang="en-US" sz="1200" kern="1200" baseline="0" dirty="0">
                <a:solidFill>
                  <a:schemeClr val="tx1"/>
                </a:solidFill>
                <a:latin typeface="Arial" charset="0"/>
                <a:ea typeface="ＭＳ Ｐゴシック" pitchFamily="-107" charset="-128"/>
                <a:cs typeface="ＭＳ Ｐゴシック" pitchFamily="-107" charset="-128"/>
              </a:rPr>
              <a:t>of the input is n  bits and the time to compute the function is proportional to 2</a:t>
            </a:r>
            <a:r>
              <a:rPr lang="en-US" sz="8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problem is considered infeasible. Unfortunately, it is difficult to determine if a</a:t>
            </a:r>
          </a:p>
          <a:p>
            <a:r>
              <a:rPr lang="en-US" sz="1200" kern="1200" baseline="0" dirty="0">
                <a:solidFill>
                  <a:schemeClr val="tx1"/>
                </a:solidFill>
                <a:latin typeface="Arial" charset="0"/>
                <a:ea typeface="ＭＳ Ｐゴシック" pitchFamily="-107" charset="-128"/>
                <a:cs typeface="ＭＳ Ｐゴシック" pitchFamily="-107" charset="-128"/>
              </a:rPr>
              <a:t>particular algorithm exhibits this complexity. Furthermore, traditional notions of</a:t>
            </a:r>
          </a:p>
          <a:p>
            <a:r>
              <a:rPr lang="en-US" sz="1200" kern="1200" baseline="0" dirty="0">
                <a:solidFill>
                  <a:schemeClr val="tx1"/>
                </a:solidFill>
                <a:latin typeface="Arial" charset="0"/>
                <a:ea typeface="ＭＳ Ｐゴシック" pitchFamily="-107" charset="-128"/>
                <a:cs typeface="ＭＳ Ｐゴシック" pitchFamily="-107" charset="-128"/>
              </a:rPr>
              <a:t>computational complexity focus on the worst-case or average-case complexity of</a:t>
            </a:r>
          </a:p>
          <a:p>
            <a:r>
              <a:rPr lang="en-US" sz="1200" kern="1200" baseline="0" dirty="0">
                <a:solidFill>
                  <a:schemeClr val="tx1"/>
                </a:solidFill>
                <a:latin typeface="Arial" charset="0"/>
                <a:ea typeface="ＭＳ Ｐゴシック" pitchFamily="-107" charset="-128"/>
                <a:cs typeface="ＭＳ Ｐゴシック" pitchFamily="-107" charset="-128"/>
              </a:rPr>
              <a:t>an algorithm. These measures are inadequate for cryptography, which requires that</a:t>
            </a:r>
          </a:p>
          <a:p>
            <a:r>
              <a:rPr lang="en-US" sz="1200" kern="1200" baseline="0" dirty="0">
                <a:solidFill>
                  <a:schemeClr val="tx1"/>
                </a:solidFill>
                <a:latin typeface="Arial" charset="0"/>
                <a:ea typeface="ＭＳ Ｐゴシック" pitchFamily="-107" charset="-128"/>
                <a:cs typeface="ＭＳ Ｐゴシック" pitchFamily="-107" charset="-128"/>
              </a:rPr>
              <a:t>it be infeasible to invert a function for virtually all inputs, not for the worst case or</a:t>
            </a:r>
          </a:p>
          <a:p>
            <a:r>
              <a:rPr lang="en-US" sz="1200" kern="1200" baseline="0" dirty="0">
                <a:solidFill>
                  <a:schemeClr val="tx1"/>
                </a:solidFill>
                <a:latin typeface="Arial" charset="0"/>
                <a:ea typeface="ＭＳ Ｐゴシック" pitchFamily="-107" charset="-128"/>
                <a:cs typeface="ＭＳ Ｐゴシック" pitchFamily="-107" charset="-128"/>
              </a:rPr>
              <a:t>even average case. A brief introduction to some of these concepts is provided in</a:t>
            </a:r>
          </a:p>
          <a:p>
            <a:r>
              <a:rPr lang="en-US" sz="1200" kern="1200" baseline="0" dirty="0">
                <a:solidFill>
                  <a:schemeClr val="tx1"/>
                </a:solidFill>
                <a:latin typeface="Arial" charset="0"/>
                <a:ea typeface="ＭＳ Ｐゴシック" pitchFamily="-107" charset="-128"/>
                <a:cs typeface="ＭＳ Ｐゴシック" pitchFamily="-107" charset="-128"/>
              </a:rPr>
              <a:t>Appendix 9A.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We now turn to the definition of a </a:t>
            </a:r>
            <a:r>
              <a:rPr lang="en-US" sz="1200" b="1" kern="1200" baseline="0" dirty="0">
                <a:solidFill>
                  <a:schemeClr val="tx1"/>
                </a:solidFill>
                <a:latin typeface="Arial" charset="0"/>
                <a:ea typeface="ＭＳ Ｐゴシック" pitchFamily="-107" charset="-128"/>
                <a:cs typeface="ＭＳ Ｐゴシック" pitchFamily="-107" charset="-128"/>
              </a:rPr>
              <a:t>trap-door one-way function , </a:t>
            </a:r>
            <a:r>
              <a:rPr lang="en-US" sz="1200" b="0" kern="1200" baseline="0" dirty="0">
                <a:solidFill>
                  <a:schemeClr val="tx1"/>
                </a:solidFill>
                <a:latin typeface="Arial" charset="0"/>
                <a:ea typeface="ＭＳ Ｐゴシック" pitchFamily="-107" charset="-128"/>
                <a:cs typeface="ＭＳ Ｐゴシック" pitchFamily="-107" charset="-128"/>
              </a:rPr>
              <a:t>which is easy</a:t>
            </a:r>
          </a:p>
          <a:p>
            <a:r>
              <a:rPr lang="en-US" sz="1200" kern="1200" baseline="0" dirty="0">
                <a:solidFill>
                  <a:schemeClr val="tx1"/>
                </a:solidFill>
                <a:latin typeface="Arial" charset="0"/>
                <a:ea typeface="ＭＳ Ｐゴシック" pitchFamily="-107" charset="-128"/>
                <a:cs typeface="ＭＳ Ｐゴシック" pitchFamily="-107" charset="-128"/>
              </a:rPr>
              <a:t>to calculate in one direction and infeasible to calculate in the other direction unless</a:t>
            </a:r>
          </a:p>
          <a:p>
            <a:r>
              <a:rPr lang="en-US" sz="1200" kern="1200" baseline="0" dirty="0">
                <a:solidFill>
                  <a:schemeClr val="tx1"/>
                </a:solidFill>
                <a:latin typeface="Arial" charset="0"/>
                <a:ea typeface="ＭＳ Ｐゴシック" pitchFamily="-107" charset="-128"/>
                <a:cs typeface="ＭＳ Ｐゴシック" pitchFamily="-107" charset="-128"/>
              </a:rPr>
              <a:t>certain additional information is known. With the additional information the</a:t>
            </a:r>
          </a:p>
          <a:p>
            <a:r>
              <a:rPr lang="en-US" sz="1200" kern="1200" baseline="0" dirty="0">
                <a:solidFill>
                  <a:schemeClr val="tx1"/>
                </a:solidFill>
                <a:latin typeface="Arial" charset="0"/>
                <a:ea typeface="ＭＳ Ｐゴシック" pitchFamily="-107" charset="-128"/>
                <a:cs typeface="ＭＳ Ｐゴシック" pitchFamily="-107" charset="-128"/>
              </a:rPr>
              <a:t>inverse can be calculated in polynomial time. We can summarize as follows: A trapdoor</a:t>
            </a:r>
          </a:p>
          <a:p>
            <a:r>
              <a:rPr lang="en-US" sz="1200" kern="1200" baseline="0" dirty="0">
                <a:solidFill>
                  <a:schemeClr val="tx1"/>
                </a:solidFill>
                <a:latin typeface="Arial" charset="0"/>
                <a:ea typeface="ＭＳ Ｐゴシック" pitchFamily="-107" charset="-128"/>
                <a:cs typeface="ＭＳ Ｐゴシック" pitchFamily="-107" charset="-128"/>
              </a:rPr>
              <a:t>one-way function is a family of invertible functions f</a:t>
            </a:r>
            <a:r>
              <a:rPr lang="en-US" sz="800" kern="1200" baseline="-2500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such that</a:t>
            </a:r>
            <a:endParaRPr lang="en-US" dirty="0">
              <a:latin typeface="Arial" pitchFamily="-84" charset="0"/>
            </a:endParaRPr>
          </a:p>
          <a:p>
            <a:pPr lvl="1" eaLnBrk="1" hangingPunct="1"/>
            <a:endParaRPr lang="en-US" dirty="0">
              <a:latin typeface="Arial" pitchFamily="-84" charset="0"/>
            </a:endParaRPr>
          </a:p>
          <a:p>
            <a:pPr lvl="1" eaLnBrk="1" hangingPunct="1"/>
            <a:r>
              <a:rPr lang="en-US" dirty="0">
                <a:latin typeface="Arial" pitchFamily="-84" charset="0"/>
              </a:rPr>
              <a:t>Y = f</a:t>
            </a:r>
            <a:r>
              <a:rPr lang="en-US" baseline="-25000" dirty="0">
                <a:latin typeface="Arial" pitchFamily="-84" charset="0"/>
              </a:rPr>
              <a:t>k</a:t>
            </a:r>
            <a:r>
              <a:rPr lang="en-US" dirty="0">
                <a:latin typeface="Arial" pitchFamily="-84" charset="0"/>
              </a:rPr>
              <a:t>(X) easy, if k and X are known</a:t>
            </a:r>
          </a:p>
          <a:p>
            <a:pPr lvl="1" eaLnBrk="1" hangingPunct="1"/>
            <a:endParaRPr lang="en-US" dirty="0">
              <a:latin typeface="Arial" pitchFamily="-84" charset="0"/>
            </a:endParaRPr>
          </a:p>
          <a:p>
            <a:pPr lvl="1" eaLnBrk="1" hangingPunct="1"/>
            <a:r>
              <a:rPr lang="en-US" dirty="0">
                <a:latin typeface="Arial" pitchFamily="-84" charset="0"/>
              </a:rPr>
              <a:t>X = f</a:t>
            </a:r>
            <a:r>
              <a:rPr lang="en-US" baseline="-25000" dirty="0">
                <a:latin typeface="Arial" pitchFamily="-84" charset="0"/>
              </a:rPr>
              <a:t>k</a:t>
            </a:r>
            <a:r>
              <a:rPr lang="en-US" baseline="30000" dirty="0">
                <a:latin typeface="Arial" pitchFamily="-84" charset="0"/>
              </a:rPr>
              <a:t>–1</a:t>
            </a:r>
            <a:r>
              <a:rPr lang="en-US" dirty="0">
                <a:latin typeface="Arial" pitchFamily="-84" charset="0"/>
              </a:rPr>
              <a:t>(Y) easy, if k and Y are known</a:t>
            </a:r>
          </a:p>
          <a:p>
            <a:pPr lvl="1" eaLnBrk="1" hangingPunct="1"/>
            <a:endParaRPr lang="en-US" dirty="0">
              <a:latin typeface="Arial" pitchFamily="-84" charset="0"/>
            </a:endParaRPr>
          </a:p>
          <a:p>
            <a:pPr lvl="1" eaLnBrk="1" hangingPunct="1"/>
            <a:r>
              <a:rPr lang="en-US" dirty="0">
                <a:latin typeface="Arial" pitchFamily="-84" charset="0"/>
              </a:rPr>
              <a:t>X = f</a:t>
            </a:r>
            <a:r>
              <a:rPr lang="en-US" baseline="-25000" dirty="0">
                <a:latin typeface="Arial" pitchFamily="-84" charset="0"/>
              </a:rPr>
              <a:t>k</a:t>
            </a:r>
            <a:r>
              <a:rPr lang="en-US" baseline="30000" dirty="0">
                <a:latin typeface="Arial" pitchFamily="-84" charset="0"/>
              </a:rPr>
              <a:t>–1</a:t>
            </a:r>
            <a:r>
              <a:rPr lang="en-US" dirty="0">
                <a:latin typeface="Arial" pitchFamily="-84" charset="0"/>
              </a:rPr>
              <a:t>(Y) infeasible, if Y known but k not known</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Thus, the development of a practical public-key scheme depends on discovery of a suitable trap-door one-way function.  </a:t>
            </a:r>
          </a:p>
        </p:txBody>
      </p:sp>
      <p:sp>
        <p:nvSpPr>
          <p:cNvPr id="37892" name="Slide Number Placeholder 3"/>
          <p:cNvSpPr>
            <a:spLocks noGrp="1"/>
          </p:cNvSpPr>
          <p:nvPr>
            <p:ph type="sldNum" sz="quarter" idx="5"/>
          </p:nvPr>
        </p:nvSpPr>
        <p:spPr>
          <a:noFill/>
        </p:spPr>
        <p:txBody>
          <a:bodyPr/>
          <a:lstStyle/>
          <a:p>
            <a:fld id="{3C1291A3-DD02-2C40-9995-F084178F2609}" type="slidenum">
              <a:rPr lang="en-AU" smtClean="0">
                <a:latin typeface="Arial" pitchFamily="-84" charset="0"/>
              </a:rPr>
              <a:pPr/>
              <a:t>15</a:t>
            </a:fld>
            <a:endParaRPr lang="en-AU" dirty="0">
              <a:latin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2CBDA85-8DA4-7044-9A8A-5698E85F7EBD}" type="slidenum">
              <a:rPr lang="en-AU">
                <a:latin typeface="Arial" pitchFamily="-84" charset="0"/>
              </a:rPr>
              <a:pPr/>
              <a:t>16</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As with symmetric encryption, a public-key encryption scheme is vulnerable to a</a:t>
            </a:r>
          </a:p>
          <a:p>
            <a:r>
              <a:rPr lang="en-US" sz="1200" kern="1200" baseline="0" dirty="0">
                <a:solidFill>
                  <a:schemeClr val="tx1"/>
                </a:solidFill>
                <a:latin typeface="Arial" charset="0"/>
                <a:ea typeface="ＭＳ Ｐゴシック" pitchFamily="-107" charset="-128"/>
                <a:cs typeface="ＭＳ Ｐゴシック" pitchFamily="-107" charset="-128"/>
              </a:rPr>
              <a:t>brute-force attack. The countermeasure is the same: Use large keys. However, there</a:t>
            </a:r>
          </a:p>
          <a:p>
            <a:r>
              <a:rPr lang="en-US" sz="1200" kern="1200" baseline="0" dirty="0">
                <a:solidFill>
                  <a:schemeClr val="tx1"/>
                </a:solidFill>
                <a:latin typeface="Arial" charset="0"/>
                <a:ea typeface="ＭＳ Ｐゴシック" pitchFamily="-107" charset="-128"/>
                <a:cs typeface="ＭＳ Ｐゴシック" pitchFamily="-107" charset="-128"/>
              </a:rPr>
              <a:t>is a tradeoff to be considered. Public-key systems depend on the use of some sort of</a:t>
            </a:r>
          </a:p>
          <a:p>
            <a:r>
              <a:rPr lang="en-US" sz="1200" kern="1200" baseline="0" dirty="0">
                <a:solidFill>
                  <a:schemeClr val="tx1"/>
                </a:solidFill>
                <a:latin typeface="Arial" charset="0"/>
                <a:ea typeface="ＭＳ Ｐゴシック" pitchFamily="-107" charset="-128"/>
                <a:cs typeface="ＭＳ Ｐゴシック" pitchFamily="-107" charset="-128"/>
              </a:rPr>
              <a:t>invertible mathematical function. The complexity of calculating these functions may</a:t>
            </a:r>
          </a:p>
          <a:p>
            <a:r>
              <a:rPr lang="en-US" sz="1200" kern="1200" baseline="0" dirty="0">
                <a:solidFill>
                  <a:schemeClr val="tx1"/>
                </a:solidFill>
                <a:latin typeface="Arial" charset="0"/>
                <a:ea typeface="ＭＳ Ｐゴシック" pitchFamily="-107" charset="-128"/>
                <a:cs typeface="ＭＳ Ｐゴシック" pitchFamily="-107" charset="-128"/>
              </a:rPr>
              <a:t>not scale linearly with the number of bits in the key but grow more rapidly than that.</a:t>
            </a:r>
          </a:p>
          <a:p>
            <a:r>
              <a:rPr lang="en-US" sz="1200" kern="1200" baseline="0" dirty="0">
                <a:solidFill>
                  <a:schemeClr val="tx1"/>
                </a:solidFill>
                <a:latin typeface="Arial" charset="0"/>
                <a:ea typeface="ＭＳ Ｐゴシック" pitchFamily="-107" charset="-128"/>
                <a:cs typeface="ＭＳ Ｐゴシック" pitchFamily="-107" charset="-128"/>
              </a:rPr>
              <a:t>Thus, the key size must be large enough to make brute-force attack impractical but</a:t>
            </a:r>
          </a:p>
          <a:p>
            <a:r>
              <a:rPr lang="en-US" sz="1200" kern="1200" baseline="0" dirty="0">
                <a:solidFill>
                  <a:schemeClr val="tx1"/>
                </a:solidFill>
                <a:latin typeface="Arial" charset="0"/>
                <a:ea typeface="ＭＳ Ｐゴシック" pitchFamily="-107" charset="-128"/>
                <a:cs typeface="ＭＳ Ｐゴシック" pitchFamily="-107" charset="-128"/>
              </a:rPr>
              <a:t>small enough for practical encryption and decryption. In practice, the key sizes that</a:t>
            </a:r>
          </a:p>
          <a:p>
            <a:r>
              <a:rPr lang="en-US" sz="1200" kern="1200" baseline="0" dirty="0">
                <a:solidFill>
                  <a:schemeClr val="tx1"/>
                </a:solidFill>
                <a:latin typeface="Arial" charset="0"/>
                <a:ea typeface="ＭＳ Ｐゴシック" pitchFamily="-107" charset="-128"/>
                <a:cs typeface="ＭＳ Ｐゴシック" pitchFamily="-107" charset="-128"/>
              </a:rPr>
              <a:t>have been proposed do make brute-force attack impractical but result in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speeds that are too slow for general-purpose use. Instead, as was mentioned</a:t>
            </a:r>
          </a:p>
          <a:p>
            <a:r>
              <a:rPr lang="en-US" sz="1200" kern="1200" baseline="0" dirty="0">
                <a:solidFill>
                  <a:schemeClr val="tx1"/>
                </a:solidFill>
                <a:latin typeface="Arial" charset="0"/>
                <a:ea typeface="ＭＳ Ｐゴシック" pitchFamily="-107" charset="-128"/>
                <a:cs typeface="ＭＳ Ｐゴシック" pitchFamily="-107" charset="-128"/>
              </a:rPr>
              <a:t>earlier, public-key encryption is currently confined to key management and</a:t>
            </a:r>
          </a:p>
          <a:p>
            <a:r>
              <a:rPr lang="en-US" sz="1200" kern="1200" baseline="0" dirty="0">
                <a:solidFill>
                  <a:schemeClr val="tx1"/>
                </a:solidFill>
                <a:latin typeface="Arial" charset="0"/>
                <a:ea typeface="ＭＳ Ｐゴシック" pitchFamily="-107" charset="-128"/>
                <a:cs typeface="ＭＳ Ｐゴシック" pitchFamily="-107" charset="-128"/>
              </a:rPr>
              <a:t>signature applications.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Another form of attack is to find some way to compute the private key given</a:t>
            </a:r>
          </a:p>
          <a:p>
            <a:r>
              <a:rPr lang="en-US" sz="1200" kern="1200" baseline="0" dirty="0">
                <a:solidFill>
                  <a:schemeClr val="tx1"/>
                </a:solidFill>
                <a:latin typeface="Arial" charset="0"/>
                <a:ea typeface="ＭＳ Ｐゴシック" pitchFamily="-107" charset="-128"/>
                <a:cs typeface="ＭＳ Ｐゴシック" pitchFamily="-107" charset="-128"/>
              </a:rPr>
              <a:t>the public key. To date, it has not been mathematically proven that this form of attack</a:t>
            </a:r>
          </a:p>
          <a:p>
            <a:r>
              <a:rPr lang="en-US" sz="1200" kern="1200" baseline="0" dirty="0">
                <a:solidFill>
                  <a:schemeClr val="tx1"/>
                </a:solidFill>
                <a:latin typeface="Arial" charset="0"/>
                <a:ea typeface="ＭＳ Ｐゴシック" pitchFamily="-107" charset="-128"/>
                <a:cs typeface="ＭＳ Ｐゴシック" pitchFamily="-107" charset="-128"/>
              </a:rPr>
              <a:t>is infeasible for a particular public-key algorithm. Thus, any given algorithm,</a:t>
            </a:r>
          </a:p>
          <a:p>
            <a:r>
              <a:rPr lang="en-US" sz="1200" kern="1200" baseline="0" dirty="0">
                <a:solidFill>
                  <a:schemeClr val="tx1"/>
                </a:solidFill>
                <a:latin typeface="Arial" charset="0"/>
                <a:ea typeface="ＭＳ Ｐゴシック" pitchFamily="-107" charset="-128"/>
                <a:cs typeface="ＭＳ Ｐゴシック" pitchFamily="-107" charset="-128"/>
              </a:rPr>
              <a:t>including the widely used RSA algorithm, is suspect. The history of cryptanalysis</a:t>
            </a:r>
          </a:p>
          <a:p>
            <a:r>
              <a:rPr lang="en-US" sz="1200" kern="1200" baseline="0" dirty="0">
                <a:solidFill>
                  <a:schemeClr val="tx1"/>
                </a:solidFill>
                <a:latin typeface="Arial" charset="0"/>
                <a:ea typeface="ＭＳ Ｐゴシック" pitchFamily="-107" charset="-128"/>
                <a:cs typeface="ＭＳ Ｐゴシック" pitchFamily="-107" charset="-128"/>
              </a:rPr>
              <a:t>shows that a problem that seems insoluble from one perspective can be found to</a:t>
            </a:r>
          </a:p>
          <a:p>
            <a:r>
              <a:rPr lang="en-US" sz="1200" kern="1200" baseline="0" dirty="0">
                <a:solidFill>
                  <a:schemeClr val="tx1"/>
                </a:solidFill>
                <a:latin typeface="Arial" charset="0"/>
                <a:ea typeface="ＭＳ Ｐゴシック" pitchFamily="-107" charset="-128"/>
                <a:cs typeface="ＭＳ Ｐゴシック" pitchFamily="-107" charset="-128"/>
              </a:rPr>
              <a:t>have a solution if looked at in an entirely different way.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Finally, there is a form of attack that is peculiar to public-key systems. This is,</a:t>
            </a:r>
          </a:p>
          <a:p>
            <a:r>
              <a:rPr lang="en-US" sz="1200" kern="1200" baseline="0" dirty="0">
                <a:solidFill>
                  <a:schemeClr val="tx1"/>
                </a:solidFill>
                <a:latin typeface="Arial" charset="0"/>
                <a:ea typeface="ＭＳ Ｐゴシック" pitchFamily="-107" charset="-128"/>
                <a:cs typeface="ＭＳ Ｐゴシック" pitchFamily="-107" charset="-128"/>
              </a:rPr>
              <a:t>in essence, a probable-message attack. Suppose, for example, that a message were to</a:t>
            </a:r>
          </a:p>
          <a:p>
            <a:r>
              <a:rPr lang="en-US" sz="1200" kern="1200" baseline="0" dirty="0">
                <a:solidFill>
                  <a:schemeClr val="tx1"/>
                </a:solidFill>
                <a:latin typeface="Arial" charset="0"/>
                <a:ea typeface="ＭＳ Ｐゴシック" pitchFamily="-107" charset="-128"/>
                <a:cs typeface="ＭＳ Ｐゴシック" pitchFamily="-107" charset="-128"/>
              </a:rPr>
              <a:t>be sent that consisted solely of a 56-bit DES key. An adversary could encrypt all possible</a:t>
            </a:r>
          </a:p>
          <a:p>
            <a:r>
              <a:rPr lang="en-US" sz="1200" kern="1200" baseline="0" dirty="0">
                <a:solidFill>
                  <a:schemeClr val="tx1"/>
                </a:solidFill>
                <a:latin typeface="Arial" charset="0"/>
                <a:ea typeface="ＭＳ Ｐゴシック" pitchFamily="-107" charset="-128"/>
                <a:cs typeface="ＭＳ Ｐゴシック" pitchFamily="-107" charset="-128"/>
              </a:rPr>
              <a:t>56-bit DES keys using the public key and could discover the encrypted key by</a:t>
            </a:r>
          </a:p>
          <a:p>
            <a:r>
              <a:rPr lang="en-US" sz="1200" kern="1200" baseline="0" dirty="0">
                <a:solidFill>
                  <a:schemeClr val="tx1"/>
                </a:solidFill>
                <a:latin typeface="Arial" charset="0"/>
                <a:ea typeface="ＭＳ Ｐゴシック" pitchFamily="-107" charset="-128"/>
                <a:cs typeface="ＭＳ Ｐゴシック" pitchFamily="-107" charset="-128"/>
              </a:rPr>
              <a:t>matching the transmitted ciphertext. Thus, no matter how large the key size of the</a:t>
            </a:r>
          </a:p>
          <a:p>
            <a:r>
              <a:rPr lang="en-US" sz="1200" kern="1200" baseline="0" dirty="0">
                <a:solidFill>
                  <a:schemeClr val="tx1"/>
                </a:solidFill>
                <a:latin typeface="Arial" charset="0"/>
                <a:ea typeface="ＭＳ Ｐゴシック" pitchFamily="-107" charset="-128"/>
                <a:cs typeface="ＭＳ Ｐゴシック" pitchFamily="-107" charset="-128"/>
              </a:rPr>
              <a:t>public-key scheme, the attack is reduced to a brute-force attack on a 56-bit key. This</a:t>
            </a:r>
          </a:p>
          <a:p>
            <a:r>
              <a:rPr lang="en-US" sz="1200" kern="1200" baseline="0" dirty="0">
                <a:solidFill>
                  <a:schemeClr val="tx1"/>
                </a:solidFill>
                <a:latin typeface="Arial" charset="0"/>
                <a:ea typeface="ＭＳ Ｐゴシック" pitchFamily="-107" charset="-128"/>
                <a:cs typeface="ＭＳ Ｐゴシック" pitchFamily="-107" charset="-128"/>
              </a:rPr>
              <a:t>attack can be thwarted by appending some random bits to such simple messages.</a:t>
            </a:r>
            <a:endParaRPr lang="en-AU" dirty="0">
              <a:latin typeface="Arial" pitchFamily="-84" charset="0"/>
              <a:ea typeface="ＭＳ Ｐゴシック" pitchFamily="-84" charset="-128"/>
              <a:cs typeface="ＭＳ Ｐゴシック" pitchFamily="-8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7C120039-0E4D-47D9-824C-9234E14982DD}" type="datetime1">
              <a:rPr lang="en-IN" smtClean="0"/>
              <a:t>06-09-2022</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BE0A3B8-4185-43FB-BD25-D23E2BB61C04}" type="datetime1">
              <a:rPr lang="en-IN" smtClean="0"/>
              <a:t>06-09-2022</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E9C1A3D2-A275-4401-BA5A-C00D6B660EE8}" type="datetime1">
              <a:rPr lang="en-IN" smtClean="0"/>
              <a:t>06-09-2022</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4F05684-D59C-44B9-AA43-D90CBA229644}" type="datetime1">
              <a:rPr lang="en-IN" smtClean="0"/>
              <a:t>06-09-2022</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FC050117-A86C-4D51-A988-4C0576B5FB27}" type="datetime1">
              <a:rPr lang="en-IN" smtClean="0"/>
              <a:t>06-09-2022</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A4FD22A2-E6C5-45F6-88D8-5E207608B41B}" type="datetime1">
              <a:rPr lang="en-IN" smtClean="0"/>
              <a:t>06-09-2022</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282D2D89-9CC3-4F64-85D7-DD29B0EDA417}" type="datetime1">
              <a:rPr lang="en-IN" smtClean="0"/>
              <a:t>06-09-2022</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4FB3A214-AA2B-47E1-BF79-498224FB761C}" type="datetime1">
              <a:rPr lang="en-IN" smtClean="0"/>
              <a:t>06-09-2022</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04D6A82D-6E65-4CA0-A5C7-8F3904A5B2FE}" type="datetime1">
              <a:rPr lang="en-IN" smtClean="0"/>
              <a:t>06-09-2022</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B0CF8F47-A367-4AAB-9601-0D682D235941}" type="datetime1">
              <a:rPr lang="en-IN" smtClean="0"/>
              <a:t>06-09-2022</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AFF346E1-6DF5-4A9D-B892-AE6FBB1FD873}" type="datetime1">
              <a:rPr lang="en-IN" smtClean="0"/>
              <a:t>06-09-2022</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1A622-92DE-4A55-BAF5-DB0B9C708A5B}" type="datetime1">
              <a:rPr lang="en-IN" smtClean="0"/>
              <a:t>06-09-2022</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1.pdf" /><Relationship Id="rId2" Type="http://schemas.openxmlformats.org/officeDocument/2006/relationships/notesSlide" Target="../notesSlides/notesSlide5.xml" /><Relationship Id="rId1" Type="http://schemas.openxmlformats.org/officeDocument/2006/relationships/slideLayout" Target="../slideLayouts/slideLayout7.xml" /><Relationship Id="rId4" Type="http://schemas.openxmlformats.org/officeDocument/2006/relationships/image" Target="../media/image7.png" /></Relationships>
</file>

<file path=ppt/slides/_rels/slide11.xml.rels><?xml version="1.0" encoding="UTF-8" standalone="yes"?>
<Relationships xmlns="http://schemas.openxmlformats.org/package/2006/relationships"><Relationship Id="rId3" Type="http://schemas.openxmlformats.org/officeDocument/2006/relationships/image" Target="../media/image23.pdf" /><Relationship Id="rId2" Type="http://schemas.openxmlformats.org/officeDocument/2006/relationships/notesSlide" Target="../notesSlides/notesSlide6.xml" /><Relationship Id="rId1" Type="http://schemas.openxmlformats.org/officeDocument/2006/relationships/slideLayout" Target="../slideLayouts/slideLayout7.xml" /><Relationship Id="rId5" Type="http://schemas.openxmlformats.org/officeDocument/2006/relationships/image" Target="../media/image9.png" /><Relationship Id="rId4" Type="http://schemas.openxmlformats.org/officeDocument/2006/relationships/image" Target="../media/image8.png" /></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notesSlide" Target="../notesSlides/notesSlide7.xml" /><Relationship Id="rId1" Type="http://schemas.openxmlformats.org/officeDocument/2006/relationships/slideLayout" Target="../slideLayouts/slideLayout2.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13.xml.rels><?xml version="1.0" encoding="UTF-8" standalone="yes"?>
<Relationships xmlns="http://schemas.openxmlformats.org/package/2006/relationships"><Relationship Id="rId3" Type="http://schemas.openxmlformats.org/officeDocument/2006/relationships/image" Target="../media/image25.pdf"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1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 Id="rId4" Type="http://schemas.openxmlformats.org/officeDocument/2006/relationships/image" Target="../media/image13.png"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4.wmf"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15.wmf"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8.pdf" /><Relationship Id="rId2" Type="http://schemas.openxmlformats.org/officeDocument/2006/relationships/notesSlide" Target="../notesSlides/notesSlide13.xml" /><Relationship Id="rId1" Type="http://schemas.openxmlformats.org/officeDocument/2006/relationships/slideLayout" Target="../slideLayouts/slideLayout7.xml" /><Relationship Id="rId4" Type="http://schemas.openxmlformats.org/officeDocument/2006/relationships/image" Target="../media/image16.png" /></Relationships>
</file>

<file path=ppt/slides/_rels/slide21.xml.rels><?xml version="1.0" encoding="UTF-8" standalone="yes"?>
<Relationships xmlns="http://schemas.openxmlformats.org/package/2006/relationships"><Relationship Id="rId3" Type="http://schemas.openxmlformats.org/officeDocument/2006/relationships/image" Target="../media/image30.pdf"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22.xml.rels><?xml version="1.0" encoding="UTF-8" standalone="yes"?>
<Relationships xmlns="http://schemas.openxmlformats.org/package/2006/relationships"><Relationship Id="rId3" Type="http://schemas.openxmlformats.org/officeDocument/2006/relationships/image" Target="../media/image32.pdf" /><Relationship Id="rId2" Type="http://schemas.openxmlformats.org/officeDocument/2006/relationships/notesSlide" Target="../notesSlides/notesSlide15.xml" /><Relationship Id="rId1" Type="http://schemas.openxmlformats.org/officeDocument/2006/relationships/slideLayout" Target="../slideLayouts/slideLayout7.xml" /><Relationship Id="rId4" Type="http://schemas.openxmlformats.org/officeDocument/2006/relationships/image" Target="../media/image18.png"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4.wmf" /><Relationship Id="rId2" Type="http://schemas.openxmlformats.org/officeDocument/2006/relationships/notesSlide" Target="../notesSlides/notesSlide18.xml"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3" Type="http://schemas.openxmlformats.org/officeDocument/2006/relationships/image" Target="../media/image19.wmf"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 /><Relationship Id="rId7" Type="http://schemas.microsoft.com/office/2007/relationships/diagramDrawing" Target="../diagrams/drawing4.xml" /><Relationship Id="rId2" Type="http://schemas.openxmlformats.org/officeDocument/2006/relationships/notesSlide" Target="../notesSlides/notesSlide20.xml" /><Relationship Id="rId1" Type="http://schemas.openxmlformats.org/officeDocument/2006/relationships/slideLayout" Target="../slideLayouts/slideLayout2.xml" /><Relationship Id="rId6" Type="http://schemas.openxmlformats.org/officeDocument/2006/relationships/diagramColors" Target="../diagrams/colors4.xml" /><Relationship Id="rId5" Type="http://schemas.openxmlformats.org/officeDocument/2006/relationships/diagramQuickStyle" Target="../diagrams/quickStyle4.xml" /><Relationship Id="rId4" Type="http://schemas.openxmlformats.org/officeDocument/2006/relationships/diagramLayout" Target="../diagrams/layout4.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2.pdf"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40.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1.xml"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5.xml" /><Relationship Id="rId7" Type="http://schemas.microsoft.com/office/2007/relationships/diagramDrawing" Target="../diagrams/drawing5.xml" /><Relationship Id="rId2" Type="http://schemas.openxmlformats.org/officeDocument/2006/relationships/notesSlide" Target="../notesSlides/notesSlide36.xml" /><Relationship Id="rId1" Type="http://schemas.openxmlformats.org/officeDocument/2006/relationships/slideLayout" Target="../slideLayouts/slideLayout2.xml" /><Relationship Id="rId6" Type="http://schemas.openxmlformats.org/officeDocument/2006/relationships/diagramColors" Target="../diagrams/colors5.xml" /><Relationship Id="rId5" Type="http://schemas.openxmlformats.org/officeDocument/2006/relationships/diagramQuickStyle" Target="../diagrams/quickStyle5.xml" /><Relationship Id="rId4" Type="http://schemas.openxmlformats.org/officeDocument/2006/relationships/diagramLayout" Target="../diagrams/layout5.xml" /></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6.xml" /><Relationship Id="rId7" Type="http://schemas.microsoft.com/office/2007/relationships/diagramDrawing" Target="../diagrams/drawing6.xml" /><Relationship Id="rId2" Type="http://schemas.openxmlformats.org/officeDocument/2006/relationships/notesSlide" Target="../notesSlides/notesSlide37.xml" /><Relationship Id="rId1" Type="http://schemas.openxmlformats.org/officeDocument/2006/relationships/slideLayout" Target="../slideLayouts/slideLayout2.xml" /><Relationship Id="rId6" Type="http://schemas.openxmlformats.org/officeDocument/2006/relationships/diagramColors" Target="../diagrams/colors6.xml" /><Relationship Id="rId5" Type="http://schemas.openxmlformats.org/officeDocument/2006/relationships/diagramQuickStyle" Target="../diagrams/quickStyle6.xml" /><Relationship Id="rId4" Type="http://schemas.openxmlformats.org/officeDocument/2006/relationships/diagramLayout" Target="../diagrams/layout6.xml" /></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7.xml" /><Relationship Id="rId7" Type="http://schemas.microsoft.com/office/2007/relationships/diagramDrawing" Target="../diagrams/drawing7.xml" /><Relationship Id="rId2" Type="http://schemas.openxmlformats.org/officeDocument/2006/relationships/notesSlide" Target="../notesSlides/notesSlide38.xml" /><Relationship Id="rId1" Type="http://schemas.openxmlformats.org/officeDocument/2006/relationships/slideLayout" Target="../slideLayouts/slideLayout2.xml" /><Relationship Id="rId6" Type="http://schemas.openxmlformats.org/officeDocument/2006/relationships/diagramColors" Target="../diagrams/colors7.xml" /><Relationship Id="rId5" Type="http://schemas.openxmlformats.org/officeDocument/2006/relationships/diagramQuickStyle" Target="../diagrams/quickStyle7.xml" /><Relationship Id="rId4" Type="http://schemas.openxmlformats.org/officeDocument/2006/relationships/diagramLayout" Target="../diagrams/layout7.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3" Type="http://schemas.openxmlformats.org/officeDocument/2006/relationships/image" Target="../media/image34.wmf" /><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16.pdf" /><Relationship Id="rId2" Type="http://schemas.openxmlformats.org/officeDocument/2006/relationships/notesSlide" Target="../notesSlides/notesSlide42.xml" /><Relationship Id="rId1" Type="http://schemas.openxmlformats.org/officeDocument/2006/relationships/slideLayout" Target="../slideLayouts/slideLayout7.xml" /><Relationship Id="rId4" Type="http://schemas.openxmlformats.org/officeDocument/2006/relationships/image" Target="../media/image35.png" /></Relationships>
</file>

<file path=ppt/slides/_rels/slide57.xml.rels><?xml version="1.0" encoding="UTF-8" standalone="yes"?>
<Relationships xmlns="http://schemas.openxmlformats.org/package/2006/relationships"><Relationship Id="rId3" Type="http://schemas.openxmlformats.org/officeDocument/2006/relationships/image" Target="../media/image18.pdf" /><Relationship Id="rId2" Type="http://schemas.openxmlformats.org/officeDocument/2006/relationships/notesSlide" Target="../notesSlides/notesSlide43.xml" /><Relationship Id="rId1" Type="http://schemas.openxmlformats.org/officeDocument/2006/relationships/slideLayout" Target="../slideLayouts/slideLayout7.xml" /><Relationship Id="rId4" Type="http://schemas.openxmlformats.org/officeDocument/2006/relationships/image" Target="../media/image36.png" /></Relationships>
</file>

<file path=ppt/slides/_rels/slide58.xml.rels><?xml version="1.0" encoding="UTF-8" standalone="yes"?>
<Relationships xmlns="http://schemas.openxmlformats.org/package/2006/relationships"><Relationship Id="rId3" Type="http://schemas.openxmlformats.org/officeDocument/2006/relationships/image" Target="../media/image20.pdf" /><Relationship Id="rId2" Type="http://schemas.openxmlformats.org/officeDocument/2006/relationships/notesSlide" Target="../notesSlides/notesSlide44.xml" /><Relationship Id="rId1" Type="http://schemas.openxmlformats.org/officeDocument/2006/relationships/slideLayout" Target="../slideLayouts/slideLayout8.xml" /><Relationship Id="rId4" Type="http://schemas.openxmlformats.org/officeDocument/2006/relationships/image" Target="../media/image37.png" /></Relationships>
</file>

<file path=ppt/slides/_rels/slide59.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notesSlide" Target="../notesSlides/notesSlide2.xml" /><Relationship Id="rId1" Type="http://schemas.openxmlformats.org/officeDocument/2006/relationships/slideLayout" Target="../slideLayouts/slideLayout2.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4.pdf" /><Relationship Id="rId1" Type="http://schemas.openxmlformats.org/officeDocument/2006/relationships/slideLayout" Target="../slideLayouts/slideLayout7.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3" Type="http://schemas.openxmlformats.org/officeDocument/2006/relationships/image" Target="../media/image17.pdf" /><Relationship Id="rId2" Type="http://schemas.openxmlformats.org/officeDocument/2006/relationships/notesSlide" Target="../notesSlides/notesSlide3.xml" /><Relationship Id="rId1" Type="http://schemas.openxmlformats.org/officeDocument/2006/relationships/slideLayout" Target="../slideLayouts/slideLayout7.xml"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3" Type="http://schemas.openxmlformats.org/officeDocument/2006/relationships/image" Target="../media/image19.pdf" /><Relationship Id="rId2" Type="http://schemas.openxmlformats.org/officeDocument/2006/relationships/notesSlide" Target="../notesSlides/notesSlide4.xml" /><Relationship Id="rId1" Type="http://schemas.openxmlformats.org/officeDocument/2006/relationships/slideLayout" Target="../slideLayouts/slideLayout7.xml" /><Relationship Id="rId4"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rmAutofit fontScale="77500" lnSpcReduction="20000"/>
          </a:bodyPr>
          <a:lstStyle/>
          <a:p>
            <a:pPr algn="ctr">
              <a:lnSpc>
                <a:spcPct val="90000"/>
              </a:lnSpc>
              <a:spcBef>
                <a:spcPct val="0"/>
              </a:spcBef>
              <a:spcAft>
                <a:spcPts val="600"/>
              </a:spcAft>
            </a:pPr>
            <a:r>
              <a:rPr lang="en-US" sz="4400" b="1" dirty="0">
                <a:latin typeface="+mj-lt"/>
                <a:ea typeface="+mj-ea"/>
                <a:cs typeface="+mj-cs"/>
              </a:rPr>
              <a:t>CSB4403 – Applied Cryptography and Network Security</a:t>
            </a:r>
          </a:p>
          <a:p>
            <a:pPr algn="ctr">
              <a:lnSpc>
                <a:spcPct val="90000"/>
              </a:lnSpc>
              <a:spcBef>
                <a:spcPct val="0"/>
              </a:spcBef>
              <a:spcAft>
                <a:spcPts val="600"/>
              </a:spcAft>
            </a:pPr>
            <a:r>
              <a:rPr lang="en-US" sz="3600" b="1" dirty="0">
                <a:latin typeface="+mj-lt"/>
                <a:ea typeface="+mj-ea"/>
                <a:cs typeface="+mj-cs"/>
              </a:rPr>
              <a:t>B.Tech – VII Semester</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a:t>
            </a:r>
            <a:r>
              <a:rPr lang="en-US" sz="4400" b="1" dirty="0" err="1">
                <a:latin typeface="+mj-lt"/>
                <a:ea typeface="+mj-ea"/>
                <a:cs typeface="+mj-cs"/>
              </a:rPr>
              <a:t>S.Sathya</a:t>
            </a:r>
            <a:r>
              <a:rPr lang="en-US" sz="4400" b="1" dirty="0">
                <a:latin typeface="+mj-lt"/>
                <a:ea typeface="+mj-ea"/>
                <a:cs typeface="+mj-cs"/>
              </a:rPr>
              <a:t> Priya</a:t>
            </a: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545" t="9412" r="4545" b="8235"/>
              <a:stretch>
                <a:fillRect/>
              </a:stretch>
            </p:blipFill>
          </mc:Choice>
          <mc:Fallback>
            <p:blipFill>
              <a:blip r:embed="rId4"/>
              <a:srcRect l="4545" t="9412" r="4545" b="8235"/>
              <a:stretch>
                <a:fillRect/>
              </a:stretch>
            </p:blipFill>
          </mc:Fallback>
        </mc:AlternateContent>
        <p:spPr>
          <a:xfrm>
            <a:off x="2057400" y="1066800"/>
            <a:ext cx="8068088" cy="5647646"/>
          </a:xfrm>
          <a:prstGeom prst="rect">
            <a:avLst/>
          </a:prstGeom>
        </p:spPr>
      </p:pic>
      <p:sp>
        <p:nvSpPr>
          <p:cNvPr id="3" name="Rectangle 2"/>
          <p:cNvSpPr txBox="1">
            <a:spLocks noChangeArrowheads="1"/>
          </p:cNvSpPr>
          <p:nvPr/>
        </p:nvSpPr>
        <p:spPr bwMode="auto">
          <a:xfrm>
            <a:off x="1524001" y="39689"/>
            <a:ext cx="9144000" cy="8747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lnSpc>
                <a:spcPts val="6000"/>
              </a:lnSpc>
              <a:spcBef>
                <a:spcPct val="0"/>
              </a:spcBef>
              <a:spcAft>
                <a:spcPct val="0"/>
              </a:spcAft>
              <a:defRPr/>
            </a:pPr>
            <a:r>
              <a:rPr lang="en-AU" sz="4000" dirty="0">
                <a:solidFill>
                  <a:schemeClr val="tx2"/>
                </a:solidFill>
                <a:ea typeface="ＭＳ Ｐゴシック" pitchFamily="-84" charset="-128"/>
                <a:cs typeface="ＭＳ Ｐゴシック" pitchFamily="-84" charset="-128"/>
              </a:rPr>
              <a:t>Public-Key Cryptosystem:  Authentication</a:t>
            </a:r>
          </a:p>
        </p:txBody>
      </p:sp>
    </p:spTree>
  </p:cSld>
  <p:clrMapOvr>
    <a:masterClrMapping/>
  </p:clrMapOvr>
  <p:transition spd="med">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524001" y="39689"/>
            <a:ext cx="9144000" cy="1255711"/>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lnSpc>
                <a:spcPts val="5600"/>
              </a:lnSpc>
              <a:spcBef>
                <a:spcPct val="0"/>
              </a:spcBef>
              <a:spcAft>
                <a:spcPct val="0"/>
              </a:spcAft>
              <a:defRPr/>
            </a:pPr>
            <a:r>
              <a:rPr lang="en-AU" sz="4800" dirty="0">
                <a:solidFill>
                  <a:schemeClr val="tx2"/>
                </a:solidFill>
                <a:ea typeface="ＭＳ Ｐゴシック" pitchFamily="-84" charset="-128"/>
                <a:cs typeface="ＭＳ Ｐゴシック" pitchFamily="-84" charset="-128"/>
              </a:rPr>
              <a:t>Public-Key Cryptosystem:  Authentication and Secrecy</a:t>
            </a:r>
          </a:p>
        </p:txBody>
      </p:sp>
      <p:pic>
        <p:nvPicPr>
          <p:cNvPr id="3" name="Picture 2"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b="10588"/>
              <a:stretch>
                <a:fillRect/>
              </a:stretch>
            </p:blipFill>
          </mc:Choice>
          <mc:Fallback>
            <p:blipFill>
              <a:blip r:embed="rId4"/>
              <a:srcRect b="10588"/>
              <a:stretch>
                <a:fillRect/>
              </a:stretch>
            </p:blipFill>
          </mc:Fallback>
        </mc:AlternateContent>
        <p:spPr>
          <a:xfrm>
            <a:off x="1792942" y="533401"/>
            <a:ext cx="8875059" cy="6131805"/>
          </a:xfrm>
          <a:prstGeom prst="rect">
            <a:avLst/>
          </a:prstGeom>
        </p:spPr>
      </p:pic>
      <p:pic>
        <p:nvPicPr>
          <p:cNvPr id="5" name="Picture 4">
            <a:extLst>
              <a:ext uri="{FF2B5EF4-FFF2-40B4-BE49-F238E27FC236}">
                <a16:creationId xmlns:a16="http://schemas.microsoft.com/office/drawing/2014/main" id="{893D89CE-6A7F-41D2-A674-51EE3BABA02F}"/>
              </a:ext>
            </a:extLst>
          </p:cNvPr>
          <p:cNvPicPr>
            <a:picLocks noChangeAspect="1"/>
          </p:cNvPicPr>
          <p:nvPr/>
        </p:nvPicPr>
        <p:blipFill>
          <a:blip r:embed="rId5"/>
          <a:stretch>
            <a:fillRect/>
          </a:stretch>
        </p:blipFill>
        <p:spPr>
          <a:xfrm>
            <a:off x="5662843" y="5079044"/>
            <a:ext cx="2819400" cy="819150"/>
          </a:xfrm>
          <a:prstGeom prst="rect">
            <a:avLst/>
          </a:prstGeom>
        </p:spPr>
      </p:pic>
    </p:spTree>
  </p:cSld>
  <p:clrMapOvr>
    <a:masterClrMapping/>
  </p:clrMapOvr>
  <p:transition spd="med">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39689"/>
            <a:ext cx="9143999" cy="1412875"/>
          </a:xfrm>
        </p:spPr>
        <p:txBody>
          <a:bodyPr/>
          <a:lstStyle/>
          <a:p>
            <a:pPr>
              <a:lnSpc>
                <a:spcPts val="4700"/>
              </a:lnSpc>
            </a:pPr>
            <a:r>
              <a:rPr lang="en-US" sz="5100" dirty="0"/>
              <a:t>Applications for Public-Key Cryptosystems</a:t>
            </a:r>
          </a:p>
        </p:txBody>
      </p:sp>
      <p:sp>
        <p:nvSpPr>
          <p:cNvPr id="3" name="Content Placeholder 2"/>
          <p:cNvSpPr>
            <a:spLocks noGrp="1"/>
          </p:cNvSpPr>
          <p:nvPr>
            <p:ph idx="1"/>
          </p:nvPr>
        </p:nvSpPr>
        <p:spPr>
          <a:xfrm>
            <a:off x="2316164" y="1762126"/>
            <a:ext cx="7570787" cy="4867275"/>
          </a:xfrm>
        </p:spPr>
        <p:txBody>
          <a:bodyPr>
            <a:normAutofit lnSpcReduction="10000"/>
          </a:bodyPr>
          <a:lstStyle/>
          <a:p>
            <a:r>
              <a:rPr lang="en-US" dirty="0"/>
              <a:t>Public-key cryptosystems can be classified into three categories:</a:t>
            </a:r>
          </a:p>
          <a:p>
            <a:endParaRPr lang="en-US" dirty="0"/>
          </a:p>
          <a:p>
            <a:endParaRPr lang="en-US" dirty="0"/>
          </a:p>
          <a:p>
            <a:endParaRPr lang="en-US" dirty="0"/>
          </a:p>
          <a:p>
            <a:endParaRPr lang="en-US" dirty="0"/>
          </a:p>
          <a:p>
            <a:endParaRPr lang="en-US" dirty="0"/>
          </a:p>
          <a:p>
            <a:endParaRPr lang="en-US" dirty="0"/>
          </a:p>
          <a:p>
            <a:r>
              <a:rPr lang="en-US" dirty="0"/>
              <a:t>Some algorithms are suitable for all three applications, whereas others can be used only for one or two</a:t>
            </a:r>
          </a:p>
        </p:txBody>
      </p:sp>
      <p:graphicFrame>
        <p:nvGraphicFramePr>
          <p:cNvPr id="4" name="Diagram 3"/>
          <p:cNvGraphicFramePr/>
          <p:nvPr/>
        </p:nvGraphicFramePr>
        <p:xfrm>
          <a:off x="3048000" y="2743200"/>
          <a:ext cx="6096000" cy="259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CA50-2C3B-4E12-BA22-C0672D1162F5}"/>
              </a:ext>
            </a:extLst>
          </p:cNvPr>
          <p:cNvSpPr>
            <a:spLocks noGrp="1"/>
          </p:cNvSpPr>
          <p:nvPr>
            <p:ph type="title"/>
          </p:nvPr>
        </p:nvSpPr>
        <p:spPr>
          <a:xfrm>
            <a:off x="838200" y="365126"/>
            <a:ext cx="10515600" cy="1126324"/>
          </a:xfrm>
        </p:spPr>
        <p:txBody>
          <a:bodyPr>
            <a:normAutofit/>
          </a:bodyPr>
          <a:lstStyle/>
          <a:p>
            <a:r>
              <a:rPr lang="en-US" sz="3200" b="1" dirty="0">
                <a:latin typeface="+mn-lt"/>
              </a:rPr>
              <a:t>Applications for Public-Key Cryptosystems</a:t>
            </a:r>
            <a:endParaRPr lang="en-IN" sz="3200" b="1" dirty="0">
              <a:latin typeface="+mn-lt"/>
            </a:endParaRPr>
          </a:p>
        </p:txBody>
      </p:sp>
      <p:sp>
        <p:nvSpPr>
          <p:cNvPr id="3" name="Content Placeholder 2">
            <a:extLst>
              <a:ext uri="{FF2B5EF4-FFF2-40B4-BE49-F238E27FC236}">
                <a16:creationId xmlns:a16="http://schemas.microsoft.com/office/drawing/2014/main" id="{D2069B1B-94BA-4B24-8642-88A369C5F54B}"/>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F18500D3-A3B5-4E55-9002-A4508C479E51}"/>
              </a:ext>
            </a:extLst>
          </p:cNvPr>
          <p:cNvSpPr>
            <a:spLocks noGrp="1"/>
          </p:cNvSpPr>
          <p:nvPr>
            <p:ph type="ftr" sz="quarter" idx="11"/>
          </p:nvPr>
        </p:nvSpPr>
        <p:spPr/>
        <p:txBody>
          <a:bodyPr/>
          <a:lstStyle/>
          <a:p>
            <a:r>
              <a:rPr lang="en-IN" dirty="0"/>
              <a:t>Department of Computer science and Engineering CSB4403-Applied Cryptography &amp; Network Security </a:t>
            </a:r>
          </a:p>
        </p:txBody>
      </p:sp>
      <p:sp>
        <p:nvSpPr>
          <p:cNvPr id="5" name="Slide Number Placeholder 4">
            <a:extLst>
              <a:ext uri="{FF2B5EF4-FFF2-40B4-BE49-F238E27FC236}">
                <a16:creationId xmlns:a16="http://schemas.microsoft.com/office/drawing/2014/main" id="{57B80795-91DC-48F4-9ED1-1EF5CDDA31A9}"/>
              </a:ext>
            </a:extLst>
          </p:cNvPr>
          <p:cNvSpPr>
            <a:spLocks noGrp="1"/>
          </p:cNvSpPr>
          <p:nvPr>
            <p:ph type="sldNum" sz="quarter" idx="12"/>
          </p:nvPr>
        </p:nvSpPr>
        <p:spPr/>
        <p:txBody>
          <a:bodyPr/>
          <a:lstStyle/>
          <a:p>
            <a:fld id="{8BA4E876-1E2A-41C4-BFA0-7D60E841BEBF}" type="slidenum">
              <a:rPr lang="en-IN" smtClean="0"/>
              <a:t>13</a:t>
            </a:fld>
            <a:endParaRPr lang="en-IN"/>
          </a:p>
        </p:txBody>
      </p:sp>
      <p:pic>
        <p:nvPicPr>
          <p:cNvPr id="6" name="Picture 5">
            <a:extLst>
              <a:ext uri="{FF2B5EF4-FFF2-40B4-BE49-F238E27FC236}">
                <a16:creationId xmlns:a16="http://schemas.microsoft.com/office/drawing/2014/main" id="{A1DF85D6-0662-4891-9999-AE88FFB29066}"/>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680839" y="2778711"/>
            <a:ext cx="8513379" cy="2032000"/>
          </a:xfrm>
          <a:prstGeom prst="rect">
            <a:avLst/>
          </a:prstGeom>
        </p:spPr>
      </p:pic>
    </p:spTree>
    <p:extLst>
      <p:ext uri="{BB962C8B-B14F-4D97-AF65-F5344CB8AC3E}">
        <p14:creationId xmlns:p14="http://schemas.microsoft.com/office/powerpoint/2010/main" val="2142506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E3FB-AAE1-40BD-B7EB-6FF5A1AD49B5}"/>
              </a:ext>
            </a:extLst>
          </p:cNvPr>
          <p:cNvSpPr>
            <a:spLocks noGrp="1"/>
          </p:cNvSpPr>
          <p:nvPr>
            <p:ph type="title"/>
          </p:nvPr>
        </p:nvSpPr>
        <p:spPr>
          <a:xfrm>
            <a:off x="838200" y="365125"/>
            <a:ext cx="10515600" cy="984281"/>
          </a:xfrm>
        </p:spPr>
        <p:txBody>
          <a:bodyPr>
            <a:normAutofit/>
          </a:bodyPr>
          <a:lstStyle/>
          <a:p>
            <a:r>
              <a:rPr lang="en-AU" sz="3200" b="1" dirty="0">
                <a:latin typeface="+mn-lt"/>
              </a:rPr>
              <a:t>Public-Key Requirements</a:t>
            </a:r>
            <a:endParaRPr lang="en-IN" sz="3200" b="1" dirty="0">
              <a:latin typeface="+mn-lt"/>
            </a:endParaRPr>
          </a:p>
        </p:txBody>
      </p:sp>
      <p:sp>
        <p:nvSpPr>
          <p:cNvPr id="6" name="Content Placeholder 5">
            <a:extLst>
              <a:ext uri="{FF2B5EF4-FFF2-40B4-BE49-F238E27FC236}">
                <a16:creationId xmlns:a16="http://schemas.microsoft.com/office/drawing/2014/main" id="{203F7745-EADA-437F-9D54-BD1F31168166}"/>
              </a:ext>
            </a:extLst>
          </p:cNvPr>
          <p:cNvSpPr>
            <a:spLocks noGrp="1"/>
          </p:cNvSpPr>
          <p:nvPr>
            <p:ph idx="1"/>
          </p:nvPr>
        </p:nvSpPr>
        <p:spPr>
          <a:xfrm>
            <a:off x="838200" y="1589103"/>
            <a:ext cx="10515600" cy="4587860"/>
          </a:xfrm>
        </p:spPr>
        <p:txBody>
          <a:bodyPr>
            <a:normAutofit fontScale="92500" lnSpcReduction="10000"/>
          </a:bodyPr>
          <a:lstStyle/>
          <a:p>
            <a:r>
              <a:rPr lang="en-AU" dirty="0"/>
              <a:t>Conditions that these algorithms must fulfill:</a:t>
            </a:r>
          </a:p>
          <a:p>
            <a:pPr lvl="1"/>
            <a:r>
              <a:rPr lang="en-AU" dirty="0"/>
              <a:t>It is computationally easy for a party B to generate a pair (public-key </a:t>
            </a:r>
            <a:r>
              <a:rPr lang="en-AU" i="1" dirty="0" err="1"/>
              <a:t>PU</a:t>
            </a:r>
            <a:r>
              <a:rPr lang="en-AU" i="1" baseline="-25000" dirty="0" err="1"/>
              <a:t>b</a:t>
            </a:r>
            <a:r>
              <a:rPr lang="en-AU" i="1" dirty="0"/>
              <a:t>, </a:t>
            </a:r>
            <a:r>
              <a:rPr lang="en-AU" dirty="0"/>
              <a:t>private key </a:t>
            </a:r>
            <a:r>
              <a:rPr lang="en-AU" dirty="0" err="1"/>
              <a:t>PR</a:t>
            </a:r>
            <a:r>
              <a:rPr lang="en-AU" i="1" baseline="-25000" dirty="0" err="1"/>
              <a:t>b</a:t>
            </a:r>
            <a:r>
              <a:rPr lang="en-AU" dirty="0"/>
              <a:t>)</a:t>
            </a:r>
          </a:p>
          <a:p>
            <a:pPr lvl="1"/>
            <a:r>
              <a:rPr lang="en-AU" dirty="0"/>
              <a:t>It is computationally easy for a sender A, knowing the public key and the message to be encrypted, to generate the corresponding ciphertext </a:t>
            </a:r>
          </a:p>
          <a:p>
            <a:pPr lvl="1"/>
            <a:endParaRPr lang="en-AU" dirty="0"/>
          </a:p>
          <a:p>
            <a:pPr lvl="1"/>
            <a:r>
              <a:rPr lang="en-AU" dirty="0"/>
              <a:t>It is computationally easy for the receiver B to decrypt the resulting ciphertext using the private key to recover the original message</a:t>
            </a:r>
          </a:p>
          <a:p>
            <a:pPr lvl="1"/>
            <a:endParaRPr lang="en-AU" dirty="0"/>
          </a:p>
          <a:p>
            <a:pPr lvl="1"/>
            <a:r>
              <a:rPr lang="en-AU" dirty="0"/>
              <a:t>It is computationally infeasible for an adversary, knowing the public key, to determine the private key</a:t>
            </a:r>
          </a:p>
          <a:p>
            <a:pPr lvl="1"/>
            <a:r>
              <a:rPr lang="en-AU" dirty="0"/>
              <a:t>It is computationally infeasible for an adversary, knowing the public key and a ciphertext, to recover the original message</a:t>
            </a:r>
          </a:p>
          <a:p>
            <a:pPr lvl="1"/>
            <a:r>
              <a:rPr lang="en-AU" dirty="0"/>
              <a:t>The two keys can be applied in either order</a:t>
            </a:r>
          </a:p>
          <a:p>
            <a:pPr lvl="1"/>
            <a:endParaRPr lang="en-AU" dirty="0"/>
          </a:p>
          <a:p>
            <a:endParaRPr lang="en-IN" dirty="0"/>
          </a:p>
        </p:txBody>
      </p:sp>
      <p:sp>
        <p:nvSpPr>
          <p:cNvPr id="4" name="Footer Placeholder 3">
            <a:extLst>
              <a:ext uri="{FF2B5EF4-FFF2-40B4-BE49-F238E27FC236}">
                <a16:creationId xmlns:a16="http://schemas.microsoft.com/office/drawing/2014/main" id="{F18500D3-A3B5-4E55-9002-A4508C479E51}"/>
              </a:ext>
            </a:extLst>
          </p:cNvPr>
          <p:cNvSpPr>
            <a:spLocks noGrp="1"/>
          </p:cNvSpPr>
          <p:nvPr>
            <p:ph type="ftr" sz="quarter" idx="11"/>
          </p:nvPr>
        </p:nvSpPr>
        <p:spPr/>
        <p:txBody>
          <a:bodyPr/>
          <a:lstStyle/>
          <a:p>
            <a:r>
              <a:rPr lang="en-IN" dirty="0"/>
              <a:t>Department of Computer science and Engineering CSB4403-Applied Cryptography &amp; Network Security </a:t>
            </a:r>
          </a:p>
        </p:txBody>
      </p:sp>
      <p:sp>
        <p:nvSpPr>
          <p:cNvPr id="5" name="Slide Number Placeholder 4">
            <a:extLst>
              <a:ext uri="{FF2B5EF4-FFF2-40B4-BE49-F238E27FC236}">
                <a16:creationId xmlns:a16="http://schemas.microsoft.com/office/drawing/2014/main" id="{57B80795-91DC-48F4-9ED1-1EF5CDDA31A9}"/>
              </a:ext>
            </a:extLst>
          </p:cNvPr>
          <p:cNvSpPr>
            <a:spLocks noGrp="1"/>
          </p:cNvSpPr>
          <p:nvPr>
            <p:ph type="sldNum" sz="quarter" idx="12"/>
          </p:nvPr>
        </p:nvSpPr>
        <p:spPr/>
        <p:txBody>
          <a:bodyPr/>
          <a:lstStyle/>
          <a:p>
            <a:fld id="{8BA4E876-1E2A-41C4-BFA0-7D60E841BEBF}" type="slidenum">
              <a:rPr lang="en-IN" smtClean="0"/>
              <a:t>14</a:t>
            </a:fld>
            <a:endParaRPr lang="en-IN"/>
          </a:p>
        </p:txBody>
      </p:sp>
      <p:pic>
        <p:nvPicPr>
          <p:cNvPr id="7" name="Picture 6">
            <a:extLst>
              <a:ext uri="{FF2B5EF4-FFF2-40B4-BE49-F238E27FC236}">
                <a16:creationId xmlns:a16="http://schemas.microsoft.com/office/drawing/2014/main" id="{404974E7-C767-4854-8E3B-17050F7873F8}"/>
              </a:ext>
            </a:extLst>
          </p:cNvPr>
          <p:cNvPicPr>
            <a:picLocks noChangeAspect="1"/>
          </p:cNvPicPr>
          <p:nvPr/>
        </p:nvPicPr>
        <p:blipFill>
          <a:blip r:embed="rId2"/>
          <a:stretch>
            <a:fillRect/>
          </a:stretch>
        </p:blipFill>
        <p:spPr>
          <a:xfrm>
            <a:off x="5462587" y="3228975"/>
            <a:ext cx="1266825" cy="400050"/>
          </a:xfrm>
          <a:prstGeom prst="rect">
            <a:avLst/>
          </a:prstGeom>
        </p:spPr>
      </p:pic>
      <p:pic>
        <p:nvPicPr>
          <p:cNvPr id="9" name="Picture 8">
            <a:extLst>
              <a:ext uri="{FF2B5EF4-FFF2-40B4-BE49-F238E27FC236}">
                <a16:creationId xmlns:a16="http://schemas.microsoft.com/office/drawing/2014/main" id="{9A686463-C8CB-44CA-9F00-1DD07E8764CF}"/>
              </a:ext>
            </a:extLst>
          </p:cNvPr>
          <p:cNvPicPr>
            <a:picLocks noChangeAspect="1"/>
          </p:cNvPicPr>
          <p:nvPr/>
        </p:nvPicPr>
        <p:blipFill>
          <a:blip r:embed="rId3"/>
          <a:stretch>
            <a:fillRect/>
          </a:stretch>
        </p:blipFill>
        <p:spPr>
          <a:xfrm>
            <a:off x="4311727" y="4130382"/>
            <a:ext cx="3000375" cy="390525"/>
          </a:xfrm>
          <a:prstGeom prst="rect">
            <a:avLst/>
          </a:prstGeom>
        </p:spPr>
      </p:pic>
      <p:pic>
        <p:nvPicPr>
          <p:cNvPr id="11" name="Picture 10">
            <a:extLst>
              <a:ext uri="{FF2B5EF4-FFF2-40B4-BE49-F238E27FC236}">
                <a16:creationId xmlns:a16="http://schemas.microsoft.com/office/drawing/2014/main" id="{EC919C37-0A69-417E-99F9-6EB7CFE4D1E0}"/>
              </a:ext>
            </a:extLst>
          </p:cNvPr>
          <p:cNvPicPr>
            <a:picLocks noChangeAspect="1"/>
          </p:cNvPicPr>
          <p:nvPr/>
        </p:nvPicPr>
        <p:blipFill>
          <a:blip r:embed="rId4"/>
          <a:stretch>
            <a:fillRect/>
          </a:stretch>
        </p:blipFill>
        <p:spPr>
          <a:xfrm>
            <a:off x="3095625" y="5866607"/>
            <a:ext cx="3524250" cy="400050"/>
          </a:xfrm>
          <a:prstGeom prst="rect">
            <a:avLst/>
          </a:prstGeom>
        </p:spPr>
      </p:pic>
    </p:spTree>
    <p:extLst>
      <p:ext uri="{BB962C8B-B14F-4D97-AF65-F5344CB8AC3E}">
        <p14:creationId xmlns:p14="http://schemas.microsoft.com/office/powerpoint/2010/main" val="580111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Public-Key Requirements</a:t>
            </a:r>
            <a:endParaRPr lang="en-US" dirty="0"/>
          </a:p>
        </p:txBody>
      </p:sp>
      <p:sp>
        <p:nvSpPr>
          <p:cNvPr id="3" name="Content Placeholder 2"/>
          <p:cNvSpPr>
            <a:spLocks noGrp="1"/>
          </p:cNvSpPr>
          <p:nvPr>
            <p:ph idx="1"/>
          </p:nvPr>
        </p:nvSpPr>
        <p:spPr>
          <a:xfrm>
            <a:off x="2316164" y="1402672"/>
            <a:ext cx="7570787" cy="5074329"/>
          </a:xfrm>
        </p:spPr>
        <p:txBody>
          <a:bodyPr>
            <a:normAutofit fontScale="92500" lnSpcReduction="10000"/>
          </a:bodyPr>
          <a:lstStyle/>
          <a:p>
            <a:r>
              <a:rPr lang="en-US" dirty="0"/>
              <a:t>Need a trap-door one-way function</a:t>
            </a:r>
          </a:p>
          <a:p>
            <a:pPr lvl="1"/>
            <a:r>
              <a:rPr lang="en-US" dirty="0"/>
              <a:t>A one-way function is one that maps a domain into a range such that every function value has a unique inverse, with the condition that the calculation of the function is easy, whereas the calculation of the inverse is infeasible</a:t>
            </a:r>
          </a:p>
          <a:p>
            <a:pPr lvl="2"/>
            <a:r>
              <a:rPr lang="en-US" dirty="0"/>
              <a:t>Y = f(X) easy  </a:t>
            </a:r>
          </a:p>
          <a:p>
            <a:pPr lvl="2"/>
            <a:r>
              <a:rPr lang="en-US" dirty="0"/>
              <a:t>X = f</a:t>
            </a:r>
            <a:r>
              <a:rPr lang="en-US" baseline="30000" dirty="0"/>
              <a:t>–1</a:t>
            </a:r>
            <a:r>
              <a:rPr lang="en-US" dirty="0"/>
              <a:t>(Y) infeasible</a:t>
            </a:r>
          </a:p>
          <a:p>
            <a:r>
              <a:rPr lang="en-US" dirty="0"/>
              <a:t>A trap-door one-way function is a family of invertible functions f</a:t>
            </a:r>
            <a:r>
              <a:rPr lang="en-US" baseline="-25000" dirty="0"/>
              <a:t>k</a:t>
            </a:r>
            <a:r>
              <a:rPr lang="en-US" dirty="0"/>
              <a:t>, such that</a:t>
            </a:r>
          </a:p>
          <a:p>
            <a:pPr lvl="1"/>
            <a:r>
              <a:rPr lang="en-US" dirty="0"/>
              <a:t>Y = f</a:t>
            </a:r>
            <a:r>
              <a:rPr lang="en-US" sz="2880" baseline="-25000" dirty="0">
                <a:cs typeface="ＭＳ Ｐゴシック" pitchFamily="-84" charset="-128"/>
              </a:rPr>
              <a:t>k</a:t>
            </a:r>
            <a:r>
              <a:rPr lang="en-US" dirty="0"/>
              <a:t>(X) easy, if k and X are known</a:t>
            </a:r>
          </a:p>
          <a:p>
            <a:pPr lvl="1"/>
            <a:r>
              <a:rPr lang="en-US" dirty="0"/>
              <a:t>X = f</a:t>
            </a:r>
            <a:r>
              <a:rPr lang="en-US" sz="2880" baseline="-25000" dirty="0">
                <a:cs typeface="ＭＳ Ｐゴシック" pitchFamily="-84" charset="-128"/>
              </a:rPr>
              <a:t>k</a:t>
            </a:r>
            <a:r>
              <a:rPr lang="en-US" baseline="30000" dirty="0"/>
              <a:t>–1</a:t>
            </a:r>
            <a:r>
              <a:rPr lang="en-US" dirty="0"/>
              <a:t>(Y) easy, if k and Y are known</a:t>
            </a:r>
          </a:p>
          <a:p>
            <a:pPr lvl="1"/>
            <a:r>
              <a:rPr lang="en-US" dirty="0"/>
              <a:t>X = f</a:t>
            </a:r>
            <a:r>
              <a:rPr lang="en-US" sz="2880" baseline="-25000" dirty="0">
                <a:cs typeface="ＭＳ Ｐゴシック" pitchFamily="-84" charset="-128"/>
              </a:rPr>
              <a:t>k</a:t>
            </a:r>
            <a:r>
              <a:rPr lang="en-US" sz="2560" baseline="30000" dirty="0"/>
              <a:t>–1</a:t>
            </a:r>
            <a:r>
              <a:rPr lang="en-US" dirty="0"/>
              <a:t>(Y) infeasible, if Y known but k not known</a:t>
            </a:r>
          </a:p>
          <a:p>
            <a:r>
              <a:rPr lang="en-US" dirty="0"/>
              <a:t>A practical public-key scheme depends on a suitable trap-door one-way function</a:t>
            </a:r>
          </a:p>
          <a:p>
            <a:pPr lvl="1"/>
            <a:endParaRPr lang="en-US" dirty="0"/>
          </a:p>
          <a:p>
            <a:pPr lvl="2"/>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AU" dirty="0"/>
              <a:t>Public-Key Cryptanalysis</a:t>
            </a:r>
          </a:p>
        </p:txBody>
      </p:sp>
      <p:sp>
        <p:nvSpPr>
          <p:cNvPr id="60419" name="Rectangle 3"/>
          <p:cNvSpPr>
            <a:spLocks noGrp="1" noChangeArrowheads="1"/>
          </p:cNvSpPr>
          <p:nvPr>
            <p:ph idx="1"/>
          </p:nvPr>
        </p:nvSpPr>
        <p:spPr>
          <a:xfrm>
            <a:off x="2310606" y="1762125"/>
            <a:ext cx="7570787" cy="5095875"/>
          </a:xfrm>
        </p:spPr>
        <p:txBody>
          <a:bodyPr>
            <a:normAutofit fontScale="77500" lnSpcReduction="20000"/>
          </a:bodyPr>
          <a:lstStyle/>
          <a:p>
            <a:r>
              <a:rPr lang="en-AU" dirty="0"/>
              <a:t>A public-key encryption scheme is vulnerable to a brute-force attack</a:t>
            </a:r>
          </a:p>
          <a:p>
            <a:pPr lvl="1"/>
            <a:r>
              <a:rPr lang="en-AU" dirty="0"/>
              <a:t>Countermeasure:  use large keys</a:t>
            </a:r>
          </a:p>
          <a:p>
            <a:pPr lvl="1"/>
            <a:r>
              <a:rPr lang="en-AU" dirty="0"/>
              <a:t>Key size must be small enough for practical encryption and decryption</a:t>
            </a:r>
          </a:p>
          <a:p>
            <a:pPr lvl="1"/>
            <a:r>
              <a:rPr lang="en-AU" dirty="0"/>
              <a:t>Key sizes that have been proposed result in encryption/decryption speeds that are too slow for general-purpose use</a:t>
            </a:r>
          </a:p>
          <a:p>
            <a:pPr lvl="1"/>
            <a:r>
              <a:rPr lang="en-AU" dirty="0"/>
              <a:t>Public-key encryption is currently confined to key management and signature applications</a:t>
            </a:r>
          </a:p>
          <a:p>
            <a:pPr marL="342900" lvl="1" indent="-342900">
              <a:spcBef>
                <a:spcPts val="2400"/>
              </a:spcBef>
              <a:buClr>
                <a:srgbClr val="BAABE3"/>
              </a:buClr>
            </a:pPr>
            <a:r>
              <a:rPr lang="en-AU" sz="2811" dirty="0">
                <a:cs typeface="ＭＳ Ｐゴシック" pitchFamily="-84" charset="-128"/>
              </a:rPr>
              <a:t>Another form of attack is to find some way to compute the private key given the public key</a:t>
            </a:r>
          </a:p>
          <a:p>
            <a:pPr lvl="1"/>
            <a:r>
              <a:rPr lang="en-AU" sz="2560" dirty="0"/>
              <a:t>To date it has not been mathematically proven that this form of attack is infeasible for a particular public-key algorithm</a:t>
            </a:r>
          </a:p>
          <a:p>
            <a:pPr marL="342900" lvl="1" indent="-342900">
              <a:spcBef>
                <a:spcPts val="2400"/>
              </a:spcBef>
              <a:buClr>
                <a:srgbClr val="BAABE3"/>
              </a:buClr>
            </a:pPr>
            <a:r>
              <a:rPr lang="en-AU" sz="2811" dirty="0">
                <a:cs typeface="ＭＳ Ｐゴシック" pitchFamily="-84" charset="-128"/>
              </a:rPr>
              <a:t>Finally, there is a probable-message attack</a:t>
            </a:r>
          </a:p>
          <a:p>
            <a:pPr lvl="1"/>
            <a:r>
              <a:rPr lang="en-AU" sz="2571" dirty="0"/>
              <a:t>This attack can be thwarted by appending some random                    bits to simple messages</a:t>
            </a:r>
          </a:p>
        </p:txBody>
      </p:sp>
      <p:pic>
        <p:nvPicPr>
          <p:cNvPr id="4" name="Picture 3"/>
          <p:cNvPicPr>
            <a:picLocks noChangeAspect="1"/>
          </p:cNvPicPr>
          <p:nvPr/>
        </p:nvPicPr>
        <p:blipFill>
          <a:blip r:embed="rId3"/>
          <a:stretch>
            <a:fillRect/>
          </a:stretch>
        </p:blipFill>
        <p:spPr>
          <a:xfrm rot="17079631">
            <a:off x="9022256" y="5262253"/>
            <a:ext cx="1948065" cy="879005"/>
          </a:xfrm>
          <a:prstGeom prst="rect">
            <a:avLst/>
          </a:prstGeom>
          <a:scene3d>
            <a:camera prst="orthographicFront">
              <a:rot lat="0" lon="11099999" rev="0"/>
            </a:camera>
            <a:lightRig rig="threePt" dir="t"/>
          </a:scene3d>
        </p:spPr>
      </p:pic>
      <p:pic>
        <p:nvPicPr>
          <p:cNvPr id="5" name="Picture 4"/>
          <p:cNvPicPr>
            <a:picLocks noChangeAspect="1"/>
          </p:cNvPicPr>
          <p:nvPr/>
        </p:nvPicPr>
        <p:blipFill>
          <a:blip r:embed="rId4"/>
          <a:stretch>
            <a:fillRect/>
          </a:stretch>
        </p:blipFill>
        <p:spPr>
          <a:xfrm rot="20973906">
            <a:off x="8990253" y="5292014"/>
            <a:ext cx="1305584" cy="94577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Rivest-Shamir-Adleman (RSA) Scheme</a:t>
            </a:r>
            <a:endParaRPr lang="en-AU" dirty="0"/>
          </a:p>
        </p:txBody>
      </p:sp>
      <p:sp>
        <p:nvSpPr>
          <p:cNvPr id="61443" name="Rectangle 3"/>
          <p:cNvSpPr>
            <a:spLocks noGrp="1" noChangeArrowheads="1"/>
          </p:cNvSpPr>
          <p:nvPr>
            <p:ph idx="1"/>
          </p:nvPr>
        </p:nvSpPr>
        <p:spPr>
          <a:xfrm>
            <a:off x="2316164" y="1762126"/>
            <a:ext cx="7570787" cy="4714875"/>
          </a:xfrm>
        </p:spPr>
        <p:txBody>
          <a:bodyPr/>
          <a:lstStyle/>
          <a:p>
            <a:r>
              <a:rPr lang="en-AU" dirty="0"/>
              <a:t>Developed in 1977 at MIT by Ron Rivest, Adi Shamir &amp; Len Adleman</a:t>
            </a:r>
          </a:p>
          <a:p>
            <a:r>
              <a:rPr lang="en-AU" dirty="0"/>
              <a:t>Most widely used general-purpose approach to public-key encryption</a:t>
            </a:r>
          </a:p>
          <a:p>
            <a:r>
              <a:rPr lang="en-AU" dirty="0"/>
              <a:t>Is a cipher in which the plaintext and ciphertext are integers between 0 and </a:t>
            </a:r>
            <a:r>
              <a:rPr lang="en-AU" i="1" dirty="0"/>
              <a:t>n – </a:t>
            </a:r>
            <a:r>
              <a:rPr lang="en-AU" dirty="0"/>
              <a:t>1 for some </a:t>
            </a:r>
            <a:r>
              <a:rPr lang="en-AU" i="1" dirty="0"/>
              <a:t>n</a:t>
            </a:r>
          </a:p>
          <a:p>
            <a:pPr lvl="1"/>
            <a:r>
              <a:rPr lang="en-AU" dirty="0"/>
              <a:t>A typical size for </a:t>
            </a:r>
            <a:r>
              <a:rPr lang="en-AU" i="1" dirty="0"/>
              <a:t>n </a:t>
            </a:r>
            <a:r>
              <a:rPr lang="en-AU" dirty="0"/>
              <a:t>is 1024 bits, or 309 decimal digits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dirty="0"/>
              <a:t>RSA Algorithm</a:t>
            </a:r>
            <a:endParaRPr lang="en-AU" dirty="0"/>
          </a:p>
        </p:txBody>
      </p:sp>
      <p:sp>
        <p:nvSpPr>
          <p:cNvPr id="66563" name="Rectangle 3"/>
          <p:cNvSpPr>
            <a:spLocks noGrp="1" noChangeArrowheads="1"/>
          </p:cNvSpPr>
          <p:nvPr>
            <p:ph idx="1"/>
          </p:nvPr>
        </p:nvSpPr>
        <p:spPr>
          <a:xfrm>
            <a:off x="2316164" y="1762126"/>
            <a:ext cx="7666037" cy="4714875"/>
          </a:xfrm>
        </p:spPr>
        <p:txBody>
          <a:bodyPr>
            <a:normAutofit fontScale="92500" lnSpcReduction="20000"/>
          </a:bodyPr>
          <a:lstStyle/>
          <a:p>
            <a:r>
              <a:rPr lang="en-AU" dirty="0"/>
              <a:t>RSA makes use of an expression with exponentials</a:t>
            </a:r>
          </a:p>
          <a:p>
            <a:r>
              <a:rPr lang="en-AU" dirty="0"/>
              <a:t>Plaintext is encrypted in blocks with each block having a binary value less than some number </a:t>
            </a:r>
            <a:r>
              <a:rPr lang="en-AU" i="1" dirty="0"/>
              <a:t>n </a:t>
            </a:r>
          </a:p>
          <a:p>
            <a:pPr marL="0" indent="0">
              <a:buNone/>
            </a:pPr>
            <a:r>
              <a:rPr lang="en-AU" dirty="0"/>
              <a:t>    log2(n)+1</a:t>
            </a:r>
          </a:p>
          <a:p>
            <a:r>
              <a:rPr lang="en-AU" dirty="0"/>
              <a:t>Encryption and decryption are of the following form, for some plaintext block </a:t>
            </a:r>
            <a:r>
              <a:rPr lang="en-AU" i="1" dirty="0"/>
              <a:t>M </a:t>
            </a:r>
            <a:r>
              <a:rPr lang="en-AU" dirty="0"/>
              <a:t>and ciphertext</a:t>
            </a:r>
            <a:r>
              <a:rPr lang="en-AU" i="1" dirty="0"/>
              <a:t> </a:t>
            </a:r>
            <a:r>
              <a:rPr lang="en-AU" dirty="0"/>
              <a:t>block C</a:t>
            </a:r>
          </a:p>
          <a:p>
            <a:pPr>
              <a:spcBef>
                <a:spcPts val="600"/>
              </a:spcBef>
              <a:buNone/>
            </a:pPr>
            <a:r>
              <a:rPr lang="en-AU" i="1" dirty="0"/>
              <a:t>		C = M</a:t>
            </a:r>
            <a:r>
              <a:rPr lang="en-AU" i="1" baseline="30000" dirty="0"/>
              <a:t>e</a:t>
            </a:r>
            <a:r>
              <a:rPr lang="en-AU" i="1" dirty="0"/>
              <a:t> </a:t>
            </a:r>
            <a:r>
              <a:rPr lang="en-AU" dirty="0"/>
              <a:t>mod </a:t>
            </a:r>
            <a:r>
              <a:rPr lang="en-AU" i="1" dirty="0"/>
              <a:t>n</a:t>
            </a:r>
          </a:p>
          <a:p>
            <a:pPr>
              <a:spcBef>
                <a:spcPts val="600"/>
              </a:spcBef>
              <a:buNone/>
            </a:pPr>
            <a:r>
              <a:rPr lang="en-AU" i="1" dirty="0"/>
              <a:t>		M = C</a:t>
            </a:r>
            <a:r>
              <a:rPr lang="en-AU" sz="2811" i="1" baseline="30000" dirty="0"/>
              <a:t>d</a:t>
            </a:r>
            <a:r>
              <a:rPr lang="en-AU" i="1" dirty="0"/>
              <a:t> mod n = (M</a:t>
            </a:r>
            <a:r>
              <a:rPr lang="en-AU" sz="2811" i="1" baseline="30000" dirty="0"/>
              <a:t>e</a:t>
            </a:r>
            <a:r>
              <a:rPr lang="en-AU" i="1" dirty="0"/>
              <a:t>)</a:t>
            </a:r>
            <a:r>
              <a:rPr lang="en-AU" sz="2811" i="1" baseline="30000" dirty="0"/>
              <a:t>d</a:t>
            </a:r>
            <a:r>
              <a:rPr lang="en-AU" i="1" dirty="0"/>
              <a:t> mod n = M</a:t>
            </a:r>
            <a:r>
              <a:rPr lang="en-AU" sz="2811" i="1" baseline="30000" dirty="0"/>
              <a:t>ed</a:t>
            </a:r>
            <a:r>
              <a:rPr lang="en-AU" i="1" dirty="0"/>
              <a:t> mod n </a:t>
            </a:r>
          </a:p>
          <a:p>
            <a:r>
              <a:rPr lang="en-AU" sz="2811" dirty="0"/>
              <a:t>Both sender and receiver must know the value of </a:t>
            </a:r>
            <a:r>
              <a:rPr lang="en-AU" sz="2811" i="1" dirty="0"/>
              <a:t>n</a:t>
            </a:r>
          </a:p>
          <a:p>
            <a:r>
              <a:rPr lang="en-AU" sz="2811" dirty="0"/>
              <a:t>The sender knows the value of </a:t>
            </a:r>
            <a:r>
              <a:rPr lang="en-AU" sz="2811" i="1" dirty="0"/>
              <a:t>e, </a:t>
            </a:r>
            <a:r>
              <a:rPr lang="en-AU" sz="2811" dirty="0"/>
              <a:t>and only the receiver knows the value of </a:t>
            </a:r>
            <a:r>
              <a:rPr lang="en-AU" sz="2811" i="1" dirty="0"/>
              <a:t>d</a:t>
            </a:r>
          </a:p>
          <a:p>
            <a:pPr eaLnBrk="1" hangingPunct="1">
              <a:defRPr/>
            </a:pPr>
            <a:r>
              <a:rPr lang="en-AU" sz="2880" dirty="0"/>
              <a:t>This is a public-key encryption algorithm with a public key of </a:t>
            </a:r>
            <a:r>
              <a:rPr lang="en-AU" sz="2880" i="1" dirty="0"/>
              <a:t>PU={e,n}</a:t>
            </a:r>
            <a:r>
              <a:rPr lang="en-AU" sz="2880" dirty="0"/>
              <a:t> and a private key of </a:t>
            </a:r>
            <a:r>
              <a:rPr lang="en-AU" sz="2880" i="1" dirty="0"/>
              <a:t>PR={d,n} </a:t>
            </a:r>
          </a:p>
          <a:p>
            <a:endParaRPr lang="en-AU" sz="281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6BD79D-4046-48B9-AA56-CF3842489C89}"/>
              </a:ext>
            </a:extLst>
          </p:cNvPr>
          <p:cNvSpPr>
            <a:spLocks noGrp="1"/>
          </p:cNvSpPr>
          <p:nvPr>
            <p:ph type="title"/>
          </p:nvPr>
        </p:nvSpPr>
        <p:spPr/>
        <p:txBody>
          <a:bodyPr/>
          <a:lstStyle/>
          <a:p>
            <a:r>
              <a:rPr lang="en-US" b="1" dirty="0"/>
              <a:t>Algorithm Requirements</a:t>
            </a:r>
            <a:endParaRPr lang="en-IN" b="1" dirty="0"/>
          </a:p>
        </p:txBody>
      </p:sp>
      <p:sp>
        <p:nvSpPr>
          <p:cNvPr id="5" name="Content Placeholder 4">
            <a:extLst>
              <a:ext uri="{FF2B5EF4-FFF2-40B4-BE49-F238E27FC236}">
                <a16:creationId xmlns:a16="http://schemas.microsoft.com/office/drawing/2014/main" id="{B1DA0FB3-725D-4770-B241-93D342376EA3}"/>
              </a:ext>
            </a:extLst>
          </p:cNvPr>
          <p:cNvSpPr>
            <a:spLocks noGrp="1"/>
          </p:cNvSpPr>
          <p:nvPr>
            <p:ph idx="1"/>
          </p:nvPr>
        </p:nvSpPr>
        <p:spPr/>
        <p:txBody>
          <a:bodyPr/>
          <a:lstStyle/>
          <a:p>
            <a:pPr>
              <a:lnSpc>
                <a:spcPct val="80000"/>
              </a:lnSpc>
            </a:pPr>
            <a:r>
              <a:rPr lang="en-US" dirty="0"/>
              <a:t>For this algorithm to be satisfactory for public-key encryption, the following requirements must be met:</a:t>
            </a:r>
          </a:p>
          <a:p>
            <a:pPr>
              <a:buNone/>
            </a:pPr>
            <a:r>
              <a:rPr lang="en-US" sz="2800" dirty="0">
                <a:ea typeface="ＭＳ Ｐゴシック" pitchFamily="-107" charset="-128"/>
                <a:cs typeface="ＭＳ Ｐゴシック" pitchFamily="-107" charset="-128"/>
              </a:rPr>
              <a:t>		1.  It is possible to find values of </a:t>
            </a:r>
            <a:r>
              <a:rPr lang="en-US" sz="2800" i="1" dirty="0">
                <a:ea typeface="ＭＳ Ｐゴシック" pitchFamily="-107" charset="-128"/>
                <a:cs typeface="ＭＳ Ｐゴシック" pitchFamily="-107" charset="-128"/>
              </a:rPr>
              <a:t>e, d, n  </a:t>
            </a:r>
            <a:r>
              <a:rPr lang="en-US" sz="2800" dirty="0">
                <a:ea typeface="ＭＳ Ｐゴシック" pitchFamily="-107" charset="-128"/>
                <a:cs typeface="ＭＳ Ｐゴシック" pitchFamily="-107" charset="-128"/>
              </a:rPr>
              <a:t>		      	     such that </a:t>
            </a:r>
            <a:r>
              <a:rPr lang="en-US" sz="2800" i="1" dirty="0">
                <a:ea typeface="ＭＳ Ｐゴシック" pitchFamily="-107" charset="-128"/>
                <a:cs typeface="ＭＳ Ｐゴシック" pitchFamily="-107" charset="-128"/>
              </a:rPr>
              <a:t>M</a:t>
            </a:r>
            <a:r>
              <a:rPr lang="en-US" sz="2800" i="1" baseline="30000" dirty="0">
                <a:ea typeface="ＭＳ Ｐゴシック" pitchFamily="-107" charset="-128"/>
                <a:cs typeface="ＭＳ Ｐゴシック" pitchFamily="-107" charset="-128"/>
              </a:rPr>
              <a:t>ed</a:t>
            </a:r>
            <a:r>
              <a:rPr lang="en-US" sz="2800" dirty="0">
                <a:ea typeface="ＭＳ Ｐゴシック" pitchFamily="-107" charset="-128"/>
                <a:cs typeface="ＭＳ Ｐゴシック" pitchFamily="-107" charset="-128"/>
              </a:rPr>
              <a:t> mod </a:t>
            </a:r>
            <a:r>
              <a:rPr lang="en-US" sz="2800" i="1" dirty="0">
                <a:ea typeface="ＭＳ Ｐゴシック" pitchFamily="-107" charset="-128"/>
                <a:cs typeface="ＭＳ Ｐゴシック" pitchFamily="-107" charset="-128"/>
              </a:rPr>
              <a:t>n</a:t>
            </a:r>
            <a:r>
              <a:rPr lang="en-US" sz="2800" dirty="0">
                <a:ea typeface="ＭＳ Ｐゴシック" pitchFamily="-107" charset="-128"/>
                <a:cs typeface="ＭＳ Ｐゴシック" pitchFamily="-107" charset="-128"/>
              </a:rPr>
              <a:t> = </a:t>
            </a:r>
            <a:r>
              <a:rPr lang="en-US" sz="2800" i="1" dirty="0">
                <a:ea typeface="ＭＳ Ｐゴシック" pitchFamily="-107" charset="-128"/>
                <a:cs typeface="ＭＳ Ｐゴシック" pitchFamily="-107" charset="-128"/>
              </a:rPr>
              <a:t>M</a:t>
            </a:r>
            <a:r>
              <a:rPr lang="en-US" sz="2800" dirty="0">
                <a:ea typeface="ＭＳ Ｐゴシック" pitchFamily="-107" charset="-128"/>
                <a:cs typeface="ＭＳ Ｐゴシック" pitchFamily="-107" charset="-128"/>
              </a:rPr>
              <a:t> for all </a:t>
            </a:r>
            <a:r>
              <a:rPr lang="en-US" sz="2800" i="1" dirty="0">
                <a:ea typeface="ＭＳ Ｐゴシック" pitchFamily="-107" charset="-128"/>
                <a:cs typeface="ＭＳ Ｐゴシック" pitchFamily="-107" charset="-128"/>
              </a:rPr>
              <a:t>M</a:t>
            </a:r>
            <a:r>
              <a:rPr lang="en-US" sz="2800" dirty="0">
                <a:ea typeface="ＭＳ Ｐゴシック" pitchFamily="-107" charset="-128"/>
                <a:cs typeface="ＭＳ Ｐゴシック" pitchFamily="-107" charset="-128"/>
              </a:rPr>
              <a:t> &lt; </a:t>
            </a:r>
            <a:r>
              <a:rPr lang="en-US" sz="2800" i="1" dirty="0">
                <a:ea typeface="ＭＳ Ｐゴシック" pitchFamily="-107" charset="-128"/>
                <a:cs typeface="ＭＳ Ｐゴシック" pitchFamily="-107" charset="-128"/>
              </a:rPr>
              <a:t>n</a:t>
            </a:r>
            <a:r>
              <a:rPr lang="en-US" sz="2800" dirty="0">
                <a:ea typeface="ＭＳ Ｐゴシック" pitchFamily="-107" charset="-128"/>
                <a:cs typeface="ＭＳ Ｐゴシック" pitchFamily="-107" charset="-128"/>
              </a:rPr>
              <a:t> </a:t>
            </a:r>
          </a:p>
          <a:p>
            <a:pPr>
              <a:buNone/>
            </a:pPr>
            <a:r>
              <a:rPr lang="en-US" sz="2800" dirty="0">
                <a:ea typeface="ＭＳ Ｐゴシック" pitchFamily="-107" charset="-128"/>
                <a:cs typeface="ＭＳ Ｐゴシック" pitchFamily="-107" charset="-128"/>
              </a:rPr>
              <a:t>		2.  It is relatively easy to calculate </a:t>
            </a:r>
            <a:r>
              <a:rPr lang="en-US" sz="2800" i="1" dirty="0">
                <a:ea typeface="ＭＳ Ｐゴシック" pitchFamily="-107" charset="-128"/>
                <a:cs typeface="ＭＳ Ｐゴシック" pitchFamily="-107" charset="-128"/>
              </a:rPr>
              <a:t>M</a:t>
            </a:r>
            <a:r>
              <a:rPr lang="en-US" sz="2800" i="1" baseline="30000" dirty="0">
                <a:ea typeface="ＭＳ Ｐゴシック" pitchFamily="-107" charset="-128"/>
                <a:cs typeface="ＭＳ Ｐゴシック" pitchFamily="-107" charset="-128"/>
              </a:rPr>
              <a:t>e</a:t>
            </a:r>
            <a:r>
              <a:rPr lang="en-US" sz="2800" baseline="30000" dirty="0">
                <a:ea typeface="ＭＳ Ｐゴシック" pitchFamily="-107" charset="-128"/>
                <a:cs typeface="ＭＳ Ｐゴシック" pitchFamily="-107" charset="-128"/>
              </a:rPr>
              <a:t> </a:t>
            </a:r>
            <a:r>
              <a:rPr lang="en-US" sz="2800" dirty="0">
                <a:ea typeface="ＭＳ Ｐゴシック" pitchFamily="-107" charset="-128"/>
                <a:cs typeface="ＭＳ Ｐゴシック" pitchFamily="-107" charset="-128"/>
              </a:rPr>
              <a:t> mod  </a:t>
            </a:r>
            <a:r>
              <a:rPr lang="en-US" sz="2800" i="1" dirty="0">
                <a:ea typeface="ＭＳ Ｐゴシック" pitchFamily="-107" charset="-128"/>
                <a:cs typeface="ＭＳ Ｐゴシック" pitchFamily="-107" charset="-128"/>
              </a:rPr>
              <a:t>n</a:t>
            </a:r>
            <a:r>
              <a:rPr lang="en-US" sz="2800" dirty="0">
                <a:ea typeface="ＭＳ Ｐゴシック" pitchFamily="-107" charset="-128"/>
                <a:cs typeface="ＭＳ Ｐゴシック" pitchFamily="-107" charset="-128"/>
              </a:rPr>
              <a:t> and </a:t>
            </a:r>
            <a:r>
              <a:rPr lang="en-US" sz="2800" i="1" dirty="0">
                <a:ea typeface="ＭＳ Ｐゴシック" pitchFamily="-107" charset="-128"/>
                <a:cs typeface="ＭＳ Ｐゴシック" pitchFamily="-107" charset="-128"/>
              </a:rPr>
              <a:t>C</a:t>
            </a:r>
            <a:r>
              <a:rPr lang="en-US" sz="2800" i="1" baseline="30000" dirty="0">
                <a:ea typeface="ＭＳ Ｐゴシック" pitchFamily="-107" charset="-128"/>
                <a:cs typeface="ＭＳ Ｐゴシック" pitchFamily="-107" charset="-128"/>
              </a:rPr>
              <a:t>d</a:t>
            </a:r>
            <a:r>
              <a:rPr lang="en-US" sz="2800" dirty="0">
                <a:ea typeface="ＭＳ Ｐゴシック" pitchFamily="-107" charset="-128"/>
                <a:cs typeface="ＭＳ Ｐゴシック" pitchFamily="-107" charset="-128"/>
              </a:rPr>
              <a:t> mod </a:t>
            </a:r>
            <a:r>
              <a:rPr lang="en-US" sz="2800" i="1" dirty="0">
                <a:ea typeface="ＭＳ Ｐゴシック" pitchFamily="-107" charset="-128"/>
                <a:cs typeface="ＭＳ Ｐゴシック" pitchFamily="-107" charset="-128"/>
              </a:rPr>
              <a:t>n</a:t>
            </a:r>
            <a:r>
              <a:rPr lang="en-US" sz="2800" dirty="0">
                <a:ea typeface="ＭＳ Ｐゴシック" pitchFamily="-107" charset="-128"/>
                <a:cs typeface="ＭＳ Ｐゴシック" pitchFamily="-107" charset="-128"/>
              </a:rPr>
              <a:t> for all values of </a:t>
            </a:r>
            <a:r>
              <a:rPr lang="en-US" sz="2800" i="1" dirty="0">
                <a:ea typeface="ＭＳ Ｐゴシック" pitchFamily="-107" charset="-128"/>
                <a:cs typeface="ＭＳ Ｐゴシック" pitchFamily="-107" charset="-128"/>
              </a:rPr>
              <a:t>M &lt; n </a:t>
            </a:r>
          </a:p>
          <a:p>
            <a:pPr>
              <a:buNone/>
            </a:pPr>
            <a:r>
              <a:rPr lang="en-US" sz="2800" dirty="0">
                <a:ea typeface="ＭＳ Ｐゴシック" pitchFamily="-107" charset="-128"/>
                <a:cs typeface="ＭＳ Ｐゴシック" pitchFamily="-107" charset="-128"/>
              </a:rPr>
              <a:t>		3.  It is infeasible to determine </a:t>
            </a:r>
            <a:r>
              <a:rPr lang="en-US" sz="2800" i="1" dirty="0">
                <a:ea typeface="ＭＳ Ｐゴシック" pitchFamily="-107" charset="-128"/>
                <a:cs typeface="ＭＳ Ｐゴシック" pitchFamily="-107" charset="-128"/>
              </a:rPr>
              <a:t>d</a:t>
            </a:r>
            <a:r>
              <a:rPr lang="en-US" sz="2800" dirty="0">
                <a:ea typeface="ＭＳ Ｐゴシック" pitchFamily="-107" charset="-128"/>
                <a:cs typeface="ＭＳ Ｐゴシック" pitchFamily="-107" charset="-128"/>
              </a:rPr>
              <a:t> given </a:t>
            </a:r>
            <a:r>
              <a:rPr lang="en-US" sz="2800" i="1" dirty="0">
                <a:ea typeface="ＭＳ Ｐゴシック" pitchFamily="-107" charset="-128"/>
                <a:cs typeface="ＭＳ Ｐゴシック" pitchFamily="-107" charset="-128"/>
              </a:rPr>
              <a:t>e</a:t>
            </a:r>
            <a:r>
              <a:rPr lang="en-US" sz="2800" dirty="0">
                <a:ea typeface="ＭＳ Ｐゴシック" pitchFamily="-107" charset="-128"/>
                <a:cs typeface="ＭＳ Ｐゴシック" pitchFamily="-107" charset="-128"/>
              </a:rPr>
              <a:t>  and </a:t>
            </a:r>
            <a:r>
              <a:rPr lang="en-US" sz="2800" i="1" dirty="0">
                <a:ea typeface="ＭＳ Ｐゴシック" pitchFamily="-107" charset="-128"/>
                <a:cs typeface="ＭＳ Ｐゴシック" pitchFamily="-107" charset="-128"/>
              </a:rPr>
              <a:t>n</a:t>
            </a:r>
            <a:endParaRPr lang="en-AU" sz="2800" i="1" dirty="0"/>
          </a:p>
        </p:txBody>
      </p:sp>
    </p:spTree>
    <p:extLst>
      <p:ext uri="{BB962C8B-B14F-4D97-AF65-F5344CB8AC3E}">
        <p14:creationId xmlns:p14="http://schemas.microsoft.com/office/powerpoint/2010/main" val="330767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3F2D8-821D-4241-909D-B69F6B814BDE}"/>
              </a:ext>
            </a:extLst>
          </p:cNvPr>
          <p:cNvSpPr>
            <a:spLocks noGrp="1"/>
          </p:cNvSpPr>
          <p:nvPr>
            <p:ph idx="1"/>
          </p:nvPr>
        </p:nvSpPr>
        <p:spPr/>
        <p:txBody>
          <a:bodyPr>
            <a:normAutofit/>
          </a:bodyPr>
          <a:lstStyle/>
          <a:p>
            <a:pPr marL="0" indent="0">
              <a:buNone/>
            </a:pPr>
            <a:r>
              <a:rPr lang="en-US" dirty="0">
                <a:solidFill>
                  <a:srgbClr val="FF0000"/>
                </a:solidFill>
              </a:rPr>
              <a:t>MODULE 3: </a:t>
            </a:r>
            <a:r>
              <a:rPr lang="en-IN" sz="1800" b="1" dirty="0">
                <a:solidFill>
                  <a:srgbClr val="FF0000"/>
                </a:solidFill>
                <a:effectLst/>
                <a:latin typeface="Calibri" panose="020F0502020204030204" pitchFamily="34" charset="0"/>
                <a:ea typeface="Calibri" panose="020F0502020204030204" pitchFamily="34" charset="0"/>
              </a:rPr>
              <a:t>AUTHENTICATION AND HASH FUNCTION</a:t>
            </a:r>
            <a:endParaRPr lang="en-IN" sz="1800" b="1" dirty="0">
              <a:solidFill>
                <a:srgbClr val="FF0000"/>
              </a:solidFill>
              <a:effectLst/>
              <a:latin typeface="Calibri" panose="020F0502020204030204" pitchFamily="34" charset="0"/>
              <a:ea typeface="Calibri" panose="020F0502020204030204" pitchFamily="34" charset="0"/>
              <a:cs typeface="Latha" panose="020B0604020202020204" pitchFamily="34" charset="0"/>
            </a:endParaRPr>
          </a:p>
          <a:p>
            <a:pPr marL="0" indent="0">
              <a:buNone/>
            </a:pPr>
            <a:endParaRPr lang="en-US" dirty="0">
              <a:solidFill>
                <a:srgbClr val="FF0000"/>
              </a:solidFill>
            </a:endParaRPr>
          </a:p>
          <a:p>
            <a:pPr marL="0" indent="0" algn="just">
              <a:buNone/>
            </a:pPr>
            <a:r>
              <a:rPr lang="en-IN" sz="2400" dirty="0">
                <a:solidFill>
                  <a:srgbClr val="FF0000"/>
                </a:solidFill>
              </a:rPr>
              <a:t>RSA Algorithm, Diffie-Hellman Key Exchange Algorithm, Applications of Cryptographic Hash Functions, Message Authentication Code- Requirements-Functions- Security, MACs Based on Hash Functions (HMAC), MACs Based on Block Ciphers- Data Authentication Algorithm (DAA) – Cipher-based Message Authentication Code(CMAC) , Digital Signatures –Properties - Attacks and Forgeries - Requirements - Direct Digital Signature, Digital Signature Standard </a:t>
            </a:r>
            <a:endParaRPr lang="en-US" sz="2400" dirty="0">
              <a:solidFill>
                <a:srgbClr val="FF0000"/>
              </a:solidFill>
            </a:endParaRPr>
          </a:p>
        </p:txBody>
      </p:sp>
      <p:sp>
        <p:nvSpPr>
          <p:cNvPr id="4" name="Footer Placeholder 3">
            <a:extLst>
              <a:ext uri="{FF2B5EF4-FFF2-40B4-BE49-F238E27FC236}">
                <a16:creationId xmlns:a16="http://schemas.microsoft.com/office/drawing/2014/main" id="{9C71718E-9AED-4DFA-82E9-12813F28FB3E}"/>
              </a:ext>
            </a:extLst>
          </p:cNvPr>
          <p:cNvSpPr>
            <a:spLocks noGrp="1"/>
          </p:cNvSpPr>
          <p:nvPr>
            <p:ph type="ftr" sz="quarter" idx="11"/>
          </p:nvPr>
        </p:nvSpPr>
        <p:spPr>
          <a:xfrm>
            <a:off x="408373" y="6356350"/>
            <a:ext cx="10839635" cy="365125"/>
          </a:xfrm>
        </p:spPr>
        <p:txBody>
          <a:bodyPr/>
          <a:lstStyle/>
          <a:p>
            <a:r>
              <a:rPr lang="en-IN" dirty="0"/>
              <a:t>Department of Computer science and Engineering                                                            CSB4403-Applied Cryptography &amp; Network Security                  </a:t>
            </a:r>
          </a:p>
        </p:txBody>
      </p:sp>
      <p:sp>
        <p:nvSpPr>
          <p:cNvPr id="5" name="Slide Number Placeholder 4">
            <a:extLst>
              <a:ext uri="{FF2B5EF4-FFF2-40B4-BE49-F238E27FC236}">
                <a16:creationId xmlns:a16="http://schemas.microsoft.com/office/drawing/2014/main" id="{8C446AA4-67E3-4E07-90BE-EA673AF64F2F}"/>
              </a:ext>
            </a:extLst>
          </p:cNvPr>
          <p:cNvSpPr>
            <a:spLocks noGrp="1"/>
          </p:cNvSpPr>
          <p:nvPr>
            <p:ph type="sldNum" sz="quarter" idx="12"/>
          </p:nvPr>
        </p:nvSpPr>
        <p:spPr/>
        <p:txBody>
          <a:bodyPr/>
          <a:lstStyle/>
          <a:p>
            <a:fld id="{8BA4E876-1E2A-41C4-BFA0-7D60E841BEBF}" type="slidenum">
              <a:rPr lang="en-IN" smtClean="0"/>
              <a:t>2</a:t>
            </a:fld>
            <a:endParaRPr lang="en-IN" dirty="0"/>
          </a:p>
        </p:txBody>
      </p:sp>
    </p:spTree>
    <p:extLst>
      <p:ext uri="{BB962C8B-B14F-4D97-AF65-F5344CB8AC3E}">
        <p14:creationId xmlns:p14="http://schemas.microsoft.com/office/powerpoint/2010/main" val="3820688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09-9.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2941" t="7273" r="12941" b="21818"/>
              <a:stretch>
                <a:fillRect/>
              </a:stretch>
            </p:blipFill>
          </mc:Choice>
          <mc:Fallback>
            <p:blipFill>
              <a:blip r:embed="rId4"/>
              <a:srcRect l="12941" t="7273" r="12941" b="21818"/>
              <a:stretch>
                <a:fillRect/>
              </a:stretch>
            </p:blipFill>
          </mc:Fallback>
        </mc:AlternateContent>
        <p:spPr>
          <a:xfrm>
            <a:off x="3352801" y="0"/>
            <a:ext cx="5539083" cy="6858000"/>
          </a:xfrm>
          <a:prstGeom prst="rect">
            <a:avLst/>
          </a:prstGeom>
        </p:spPr>
      </p:pic>
    </p:spTree>
  </p:cSld>
  <p:clrMapOvr>
    <a:masterClrMapping/>
  </p:clrMapOvr>
  <p:transition spd="med">
    <p:pull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1" y="39689"/>
            <a:ext cx="9143999" cy="1412875"/>
          </a:xfrm>
        </p:spPr>
        <p:txBody>
          <a:bodyPr/>
          <a:lstStyle/>
          <a:p>
            <a:r>
              <a:rPr lang="en-US" dirty="0"/>
              <a:t>Example of RSA Algorithm</a:t>
            </a:r>
          </a:p>
        </p:txBody>
      </p:sp>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91" t="24706" r="10000" b="23529"/>
              <a:stretch>
                <a:fillRect/>
              </a:stretch>
            </p:blipFill>
          </mc:Choice>
          <mc:Fallback>
            <p:blipFill>
              <a:blip r:embed="rId4"/>
              <a:srcRect l="9091" t="24706" r="10000" b="23529"/>
              <a:stretch>
                <a:fillRect/>
              </a:stretch>
            </p:blipFill>
          </mc:Fallback>
        </mc:AlternateContent>
        <p:spPr>
          <a:xfrm>
            <a:off x="1610460" y="2133601"/>
            <a:ext cx="9057541" cy="4477871"/>
          </a:xfrm>
          <a:prstGeom prst="rect">
            <a:avLst/>
          </a:prstGeom>
        </p:spPr>
      </p:pic>
    </p:spTree>
  </p:cSld>
  <p:clrMapOvr>
    <a:masterClrMapping/>
  </p:clrMapOvr>
  <p:transition spd="med">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6364" b="19091"/>
              <a:stretch>
                <a:fillRect/>
              </a:stretch>
            </p:blipFill>
          </mc:Choice>
          <mc:Fallback>
            <p:blipFill>
              <a:blip r:embed="rId4"/>
              <a:srcRect t="6364" b="19091"/>
              <a:stretch>
                <a:fillRect/>
              </a:stretch>
            </p:blipFill>
          </mc:Fallback>
        </mc:AlternateContent>
        <p:spPr>
          <a:xfrm>
            <a:off x="2590800" y="-1"/>
            <a:ext cx="7108960" cy="6858001"/>
          </a:xfrm>
          <a:prstGeom prst="rect">
            <a:avLst/>
          </a:prstGeom>
        </p:spPr>
      </p:pic>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Efficient Operation Using the Public Key</a:t>
            </a:r>
            <a:endParaRPr lang="en-AU" dirty="0"/>
          </a:p>
        </p:txBody>
      </p:sp>
      <p:sp>
        <p:nvSpPr>
          <p:cNvPr id="93187" name="Rectangle 3"/>
          <p:cNvSpPr>
            <a:spLocks noGrp="1" noChangeArrowheads="1"/>
          </p:cNvSpPr>
          <p:nvPr>
            <p:ph idx="1"/>
          </p:nvPr>
        </p:nvSpPr>
        <p:spPr>
          <a:xfrm>
            <a:off x="2362201" y="1981201"/>
            <a:ext cx="7570787" cy="4638675"/>
          </a:xfrm>
        </p:spPr>
        <p:txBody>
          <a:bodyPr/>
          <a:lstStyle/>
          <a:p>
            <a:r>
              <a:rPr lang="en-US" dirty="0"/>
              <a:t>To speed up the operation of the RSA algorithm using the public key, a specific choice of </a:t>
            </a:r>
            <a:r>
              <a:rPr lang="en-US" i="1" dirty="0"/>
              <a:t>e </a:t>
            </a:r>
            <a:r>
              <a:rPr lang="en-US" dirty="0"/>
              <a:t>is usually made</a:t>
            </a:r>
          </a:p>
          <a:p>
            <a:r>
              <a:rPr lang="en-US" dirty="0"/>
              <a:t>The most common choice is 65537 (2</a:t>
            </a:r>
            <a:r>
              <a:rPr lang="en-US" baseline="30000" dirty="0"/>
              <a:t>16</a:t>
            </a:r>
            <a:r>
              <a:rPr lang="en-US" dirty="0"/>
              <a:t> + 1)</a:t>
            </a:r>
          </a:p>
          <a:p>
            <a:pPr lvl="1"/>
            <a:r>
              <a:rPr lang="en-US" dirty="0"/>
              <a:t>Two other popular choices are </a:t>
            </a:r>
            <a:r>
              <a:rPr lang="en-US" i="1" dirty="0"/>
              <a:t>e</a:t>
            </a:r>
            <a:r>
              <a:rPr lang="en-US" dirty="0"/>
              <a:t>=3 and </a:t>
            </a:r>
            <a:r>
              <a:rPr lang="en-US" i="1" dirty="0"/>
              <a:t>e</a:t>
            </a:r>
            <a:r>
              <a:rPr lang="en-US" dirty="0"/>
              <a:t>=17</a:t>
            </a:r>
          </a:p>
          <a:p>
            <a:pPr lvl="1"/>
            <a:r>
              <a:rPr lang="en-US" dirty="0"/>
              <a:t>Each of these choices has only two 1 bits, so the number of multiplications required to perform exponentiation is minimized</a:t>
            </a:r>
          </a:p>
          <a:p>
            <a:pPr lvl="1"/>
            <a:r>
              <a:rPr lang="en-US" dirty="0"/>
              <a:t>With a very small public key, such as </a:t>
            </a:r>
            <a:r>
              <a:rPr lang="en-US" i="1" dirty="0"/>
              <a:t>e </a:t>
            </a:r>
            <a:r>
              <a:rPr lang="en-US" dirty="0"/>
              <a:t>= 3, RSA becomes vulnerable to a simple attack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a:t>Efficient Operation Using the Private Key</a:t>
            </a:r>
            <a:endParaRPr lang="en-AU" dirty="0"/>
          </a:p>
        </p:txBody>
      </p:sp>
      <p:sp>
        <p:nvSpPr>
          <p:cNvPr id="95235" name="Rectangle 3"/>
          <p:cNvSpPr>
            <a:spLocks noGrp="1" noChangeArrowheads="1"/>
          </p:cNvSpPr>
          <p:nvPr>
            <p:ph idx="1"/>
          </p:nvPr>
        </p:nvSpPr>
        <p:spPr>
          <a:xfrm>
            <a:off x="2316164" y="1762126"/>
            <a:ext cx="7570787" cy="4791075"/>
          </a:xfrm>
        </p:spPr>
        <p:txBody>
          <a:bodyPr>
            <a:normAutofit/>
          </a:bodyPr>
          <a:lstStyle/>
          <a:p>
            <a:r>
              <a:rPr lang="en-US" dirty="0"/>
              <a:t>Decryption uses exponentiation to power </a:t>
            </a:r>
            <a:r>
              <a:rPr lang="en-US" i="1" dirty="0"/>
              <a:t>d</a:t>
            </a:r>
          </a:p>
          <a:p>
            <a:pPr lvl="1"/>
            <a:r>
              <a:rPr lang="en-US" dirty="0"/>
              <a:t>A small value of </a:t>
            </a:r>
            <a:r>
              <a:rPr lang="en-US" i="1" dirty="0"/>
              <a:t>d </a:t>
            </a:r>
            <a:r>
              <a:rPr lang="en-US" dirty="0"/>
              <a:t>is vulnerable to a brute-force attack and to other forms of cryptanalysis</a:t>
            </a:r>
          </a:p>
          <a:p>
            <a:r>
              <a:rPr lang="en-US" dirty="0"/>
              <a:t>Can use the Chinese Remainder Theorem (CRT) to speed up computation</a:t>
            </a:r>
          </a:p>
          <a:p>
            <a:pPr lvl="1"/>
            <a:r>
              <a:rPr lang="en-US" dirty="0"/>
              <a:t>The quantities </a:t>
            </a:r>
            <a:r>
              <a:rPr lang="en-US" i="1" dirty="0"/>
              <a:t>d </a:t>
            </a:r>
            <a:r>
              <a:rPr lang="en-US" dirty="0"/>
              <a:t>mod (</a:t>
            </a:r>
            <a:r>
              <a:rPr lang="en-US" i="1" dirty="0"/>
              <a:t>p – 1) </a:t>
            </a:r>
            <a:r>
              <a:rPr lang="en-US" dirty="0"/>
              <a:t>and</a:t>
            </a:r>
            <a:r>
              <a:rPr lang="en-US" i="1" dirty="0"/>
              <a:t> d</a:t>
            </a:r>
            <a:r>
              <a:rPr lang="en-US" dirty="0"/>
              <a:t> mod (</a:t>
            </a:r>
            <a:r>
              <a:rPr lang="en-US" i="1" dirty="0"/>
              <a:t>q – 1) </a:t>
            </a:r>
            <a:r>
              <a:rPr lang="en-US" dirty="0"/>
              <a:t>can be precalculated</a:t>
            </a:r>
          </a:p>
          <a:p>
            <a:pPr lvl="1"/>
            <a:r>
              <a:rPr lang="en-US" dirty="0"/>
              <a:t> End result is that the calculation is approximately four times as fast as evaluating </a:t>
            </a:r>
            <a:r>
              <a:rPr lang="en-US" i="1" dirty="0"/>
              <a:t>M = C</a:t>
            </a:r>
            <a:r>
              <a:rPr lang="en-US" i="1" baseline="30000" dirty="0"/>
              <a:t>d</a:t>
            </a:r>
            <a:r>
              <a:rPr lang="en-US" i="1" dirty="0"/>
              <a:t> </a:t>
            </a:r>
            <a:r>
              <a:rPr lang="en-US" dirty="0"/>
              <a:t>mod </a:t>
            </a:r>
            <a:r>
              <a:rPr lang="en-US" i="1" dirty="0"/>
              <a:t>n </a:t>
            </a:r>
            <a:r>
              <a:rPr lang="en-US" dirty="0"/>
              <a:t>directly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Key Generation</a:t>
            </a:r>
            <a:endParaRPr lang="en-AU" dirty="0"/>
          </a:p>
        </p:txBody>
      </p:sp>
      <p:sp>
        <p:nvSpPr>
          <p:cNvPr id="75779" name="Rectangle 3"/>
          <p:cNvSpPr>
            <a:spLocks noGrp="1" noChangeArrowheads="1"/>
          </p:cNvSpPr>
          <p:nvPr>
            <p:ph sz="half" idx="1"/>
          </p:nvPr>
        </p:nvSpPr>
        <p:spPr>
          <a:xfrm>
            <a:off x="1905000" y="1752601"/>
            <a:ext cx="3870960" cy="4303713"/>
          </a:xfrm>
        </p:spPr>
        <p:txBody>
          <a:bodyPr>
            <a:normAutofit/>
          </a:bodyPr>
          <a:lstStyle/>
          <a:p>
            <a:r>
              <a:rPr lang="en-US" dirty="0"/>
              <a:t>Before the application of the public-key cryptosystem each participant must generate a pair of keys:</a:t>
            </a:r>
          </a:p>
          <a:p>
            <a:pPr lvl="1"/>
            <a:r>
              <a:rPr lang="en-US" dirty="0"/>
              <a:t>Determine two prime numbers </a:t>
            </a:r>
            <a:r>
              <a:rPr lang="en-AU" i="1" dirty="0"/>
              <a:t>p</a:t>
            </a:r>
            <a:r>
              <a:rPr lang="en-AU" dirty="0"/>
              <a:t> and </a:t>
            </a:r>
            <a:r>
              <a:rPr lang="en-AU" i="1" dirty="0"/>
              <a:t>q</a:t>
            </a:r>
            <a:r>
              <a:rPr lang="en-AU" dirty="0"/>
              <a:t> </a:t>
            </a:r>
          </a:p>
          <a:p>
            <a:pPr lvl="1"/>
            <a:r>
              <a:rPr lang="en-US" dirty="0"/>
              <a:t>Select either </a:t>
            </a:r>
            <a:r>
              <a:rPr lang="en-US" i="1" dirty="0"/>
              <a:t>e</a:t>
            </a:r>
            <a:r>
              <a:rPr lang="en-US" dirty="0"/>
              <a:t> or </a:t>
            </a:r>
            <a:r>
              <a:rPr lang="en-US" i="1" dirty="0"/>
              <a:t>d</a:t>
            </a:r>
            <a:r>
              <a:rPr lang="en-US" dirty="0"/>
              <a:t> and calculate the other</a:t>
            </a:r>
          </a:p>
        </p:txBody>
      </p:sp>
      <p:sp>
        <p:nvSpPr>
          <p:cNvPr id="4" name="Content Placeholder 3"/>
          <p:cNvSpPr>
            <a:spLocks noGrp="1"/>
          </p:cNvSpPr>
          <p:nvPr>
            <p:ph sz="half" idx="2"/>
          </p:nvPr>
        </p:nvSpPr>
        <p:spPr>
          <a:xfrm>
            <a:off x="6019800" y="1752601"/>
            <a:ext cx="4191000" cy="4303713"/>
          </a:xfrm>
        </p:spPr>
        <p:txBody>
          <a:bodyPr>
            <a:normAutofit/>
          </a:bodyPr>
          <a:lstStyle/>
          <a:p>
            <a:r>
              <a:rPr lang="en-AU" dirty="0"/>
              <a:t>Because the value of </a:t>
            </a:r>
            <a:r>
              <a:rPr lang="en-AU" i="1" dirty="0" err="1"/>
              <a:t>n</a:t>
            </a:r>
            <a:r>
              <a:rPr lang="en-AU" i="1" dirty="0"/>
              <a:t> = </a:t>
            </a:r>
            <a:r>
              <a:rPr lang="en-AU" i="1" dirty="0" err="1"/>
              <a:t>pq</a:t>
            </a:r>
            <a:r>
              <a:rPr lang="en-AU" i="1" dirty="0"/>
              <a:t> </a:t>
            </a:r>
            <a:r>
              <a:rPr lang="en-AU" dirty="0"/>
              <a:t>will be known to any potential adversary, primes must be chosen from a sufficiently large set</a:t>
            </a:r>
          </a:p>
          <a:p>
            <a:pPr lvl="1"/>
            <a:r>
              <a:rPr lang="en-AU" dirty="0"/>
              <a:t>The method used for finding large primes must be reasonably efficient</a:t>
            </a:r>
          </a:p>
          <a:p>
            <a:endParaRPr lang="en-US" dirty="0"/>
          </a:p>
        </p:txBody>
      </p:sp>
      <p:cxnSp>
        <p:nvCxnSpPr>
          <p:cNvPr id="6" name="Straight Connector 5"/>
          <p:cNvCxnSpPr/>
          <p:nvPr/>
        </p:nvCxnSpPr>
        <p:spPr>
          <a:xfrm rot="5400000">
            <a:off x="3238500" y="4152900"/>
            <a:ext cx="5410200" cy="1588"/>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3"/>
          <a:stretch>
            <a:fillRect/>
          </a:stretch>
        </p:blipFill>
        <p:spPr>
          <a:xfrm rot="19872590">
            <a:off x="5431577" y="5474742"/>
            <a:ext cx="2082800" cy="939800"/>
          </a:xfrm>
          <a:prstGeom prst="rect">
            <a:avLst/>
          </a:prstGeom>
        </p:spPr>
      </p:pic>
      <p:pic>
        <p:nvPicPr>
          <p:cNvPr id="8" name="Picture 7"/>
          <p:cNvPicPr>
            <a:picLocks noChangeAspect="1"/>
          </p:cNvPicPr>
          <p:nvPr/>
        </p:nvPicPr>
        <p:blipFill>
          <a:blip r:embed="rId3"/>
          <a:stretch>
            <a:fillRect/>
          </a:stretch>
        </p:blipFill>
        <p:spPr>
          <a:xfrm rot="4125784">
            <a:off x="5797148" y="5384516"/>
            <a:ext cx="1705211" cy="76942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for Picking a Prime Number</a:t>
            </a:r>
          </a:p>
        </p:txBody>
      </p:sp>
      <p:sp>
        <p:nvSpPr>
          <p:cNvPr id="3" name="Content Placeholder 2"/>
          <p:cNvSpPr>
            <a:spLocks noGrp="1"/>
          </p:cNvSpPr>
          <p:nvPr>
            <p:ph idx="1"/>
          </p:nvPr>
        </p:nvSpPr>
        <p:spPr>
          <a:xfrm>
            <a:off x="2316164" y="1762126"/>
            <a:ext cx="7570787" cy="4638675"/>
          </a:xfrm>
        </p:spPr>
        <p:txBody>
          <a:bodyPr/>
          <a:lstStyle/>
          <a:p>
            <a:r>
              <a:rPr lang="en-US" dirty="0"/>
              <a:t>Pick an odd integer </a:t>
            </a:r>
            <a:r>
              <a:rPr lang="en-US" i="1" dirty="0"/>
              <a:t>n</a:t>
            </a:r>
            <a:r>
              <a:rPr lang="en-US" dirty="0"/>
              <a:t> at random</a:t>
            </a:r>
          </a:p>
          <a:p>
            <a:r>
              <a:rPr lang="en-US" dirty="0"/>
              <a:t>Pick an integer </a:t>
            </a:r>
            <a:r>
              <a:rPr lang="en-US" i="1" dirty="0"/>
              <a:t>a &lt; n </a:t>
            </a:r>
            <a:r>
              <a:rPr lang="en-US" dirty="0"/>
              <a:t>at random</a:t>
            </a:r>
          </a:p>
          <a:p>
            <a:r>
              <a:rPr lang="en-US" dirty="0"/>
              <a:t>Perform the probabilistic primality test with </a:t>
            </a:r>
            <a:r>
              <a:rPr lang="en-US" i="1" dirty="0"/>
              <a:t>a </a:t>
            </a:r>
            <a:r>
              <a:rPr lang="en-US" dirty="0"/>
              <a:t>as a parameter.  If </a:t>
            </a:r>
            <a:r>
              <a:rPr lang="en-US" i="1" dirty="0"/>
              <a:t>n </a:t>
            </a:r>
            <a:r>
              <a:rPr lang="en-US" dirty="0"/>
              <a:t>fails the test, reject the value </a:t>
            </a:r>
            <a:r>
              <a:rPr lang="en-US" i="1" dirty="0"/>
              <a:t>n </a:t>
            </a:r>
            <a:r>
              <a:rPr lang="en-US" dirty="0"/>
              <a:t>and go to step 1</a:t>
            </a:r>
          </a:p>
          <a:p>
            <a:r>
              <a:rPr lang="en-US" dirty="0"/>
              <a:t>If </a:t>
            </a:r>
            <a:r>
              <a:rPr lang="en-US" i="1" dirty="0"/>
              <a:t>n </a:t>
            </a:r>
            <a:r>
              <a:rPr lang="en-US" dirty="0"/>
              <a:t>has passed a sufficient number of tests, accept </a:t>
            </a:r>
            <a:r>
              <a:rPr lang="en-US" i="1" dirty="0"/>
              <a:t>n; </a:t>
            </a:r>
            <a:r>
              <a:rPr lang="en-US" dirty="0"/>
              <a:t>otherwise, go to step 2</a:t>
            </a:r>
          </a:p>
        </p:txBody>
      </p:sp>
      <p:pic>
        <p:nvPicPr>
          <p:cNvPr id="4" name="Picture 3"/>
          <p:cNvPicPr>
            <a:picLocks noChangeAspect="1"/>
          </p:cNvPicPr>
          <p:nvPr/>
        </p:nvPicPr>
        <p:blipFill>
          <a:blip r:embed="rId3"/>
          <a:stretch>
            <a:fillRect/>
          </a:stretch>
        </p:blipFill>
        <p:spPr>
          <a:xfrm rot="20736180">
            <a:off x="8763614" y="5259888"/>
            <a:ext cx="1554956" cy="142721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AU" dirty="0"/>
              <a:t>The Security of RSA</a:t>
            </a:r>
          </a:p>
        </p:txBody>
      </p:sp>
      <p:graphicFrame>
        <p:nvGraphicFramePr>
          <p:cNvPr id="4" name="Content Placeholder 3"/>
          <p:cNvGraphicFramePr>
            <a:graphicFrameLocks noGrp="1"/>
          </p:cNvGraphicFramePr>
          <p:nvPr>
            <p:ph idx="1"/>
          </p:nvPr>
        </p:nvGraphicFramePr>
        <p:xfrm>
          <a:off x="1752601" y="1524001"/>
          <a:ext cx="8458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6A1A-E810-4ECA-B388-853DCF24835C}"/>
              </a:ext>
            </a:extLst>
          </p:cNvPr>
          <p:cNvSpPr>
            <a:spLocks noGrp="1"/>
          </p:cNvSpPr>
          <p:nvPr>
            <p:ph type="title"/>
          </p:nvPr>
        </p:nvSpPr>
        <p:spPr/>
        <p:txBody>
          <a:bodyPr>
            <a:normAutofit/>
          </a:bodyPr>
          <a:lstStyle/>
          <a:p>
            <a:r>
              <a:rPr lang="en-IN" sz="3200" b="1" dirty="0">
                <a:latin typeface="+mn-lt"/>
              </a:rPr>
              <a:t>Applications of Cryptographic Hash Functions</a:t>
            </a:r>
          </a:p>
        </p:txBody>
      </p:sp>
      <p:sp>
        <p:nvSpPr>
          <p:cNvPr id="3" name="Content Placeholder 2">
            <a:extLst>
              <a:ext uri="{FF2B5EF4-FFF2-40B4-BE49-F238E27FC236}">
                <a16:creationId xmlns:a16="http://schemas.microsoft.com/office/drawing/2014/main" id="{289152ED-B25B-4B1A-A70D-B4F2BB9FB170}"/>
              </a:ext>
            </a:extLst>
          </p:cNvPr>
          <p:cNvSpPr>
            <a:spLocks noGrp="1"/>
          </p:cNvSpPr>
          <p:nvPr>
            <p:ph idx="1"/>
          </p:nvPr>
        </p:nvSpPr>
        <p:spPr/>
        <p:txBody>
          <a:bodyPr/>
          <a:lstStyle/>
          <a:p>
            <a:r>
              <a:rPr lang="en-IN" dirty="0"/>
              <a:t>Message Authentication</a:t>
            </a:r>
          </a:p>
          <a:p>
            <a:r>
              <a:rPr lang="en-IN" dirty="0"/>
              <a:t>Digital Signatures</a:t>
            </a:r>
          </a:p>
          <a:p>
            <a:r>
              <a:rPr lang="en-IN" dirty="0"/>
              <a:t>Other Applications</a:t>
            </a:r>
          </a:p>
          <a:p>
            <a:pPr lvl="1"/>
            <a:r>
              <a:rPr lang="en-IN" dirty="0"/>
              <a:t>One-way Password file</a:t>
            </a:r>
          </a:p>
          <a:p>
            <a:pPr lvl="1"/>
            <a:r>
              <a:rPr lang="en-IN" dirty="0"/>
              <a:t>Intrusion Detection</a:t>
            </a:r>
          </a:p>
          <a:p>
            <a:pPr lvl="1"/>
            <a:r>
              <a:rPr lang="en-IN" dirty="0"/>
              <a:t>Virus Detection</a:t>
            </a:r>
          </a:p>
        </p:txBody>
      </p:sp>
      <p:sp>
        <p:nvSpPr>
          <p:cNvPr id="4" name="Footer Placeholder 3">
            <a:extLst>
              <a:ext uri="{FF2B5EF4-FFF2-40B4-BE49-F238E27FC236}">
                <a16:creationId xmlns:a16="http://schemas.microsoft.com/office/drawing/2014/main" id="{6E0D3688-F617-4322-A9A5-ADEA4C9A1EE6}"/>
              </a:ext>
            </a:extLst>
          </p:cNvPr>
          <p:cNvSpPr>
            <a:spLocks noGrp="1"/>
          </p:cNvSpPr>
          <p:nvPr>
            <p:ph type="ftr" sz="quarter" idx="11"/>
          </p:nvPr>
        </p:nvSpPr>
        <p:spPr/>
        <p:txBody>
          <a:bodyPr/>
          <a:lstStyle/>
          <a:p>
            <a:r>
              <a:rPr lang="en-IN" dirty="0"/>
              <a:t>Department of Computer science and Engineering         CSB4403                    </a:t>
            </a:r>
          </a:p>
        </p:txBody>
      </p:sp>
      <p:sp>
        <p:nvSpPr>
          <p:cNvPr id="5" name="Slide Number Placeholder 4">
            <a:extLst>
              <a:ext uri="{FF2B5EF4-FFF2-40B4-BE49-F238E27FC236}">
                <a16:creationId xmlns:a16="http://schemas.microsoft.com/office/drawing/2014/main" id="{D2C60DD6-9840-48CD-8381-B2390C2B501E}"/>
              </a:ext>
            </a:extLst>
          </p:cNvPr>
          <p:cNvSpPr>
            <a:spLocks noGrp="1"/>
          </p:cNvSpPr>
          <p:nvPr>
            <p:ph type="sldNum" sz="quarter" idx="12"/>
          </p:nvPr>
        </p:nvSpPr>
        <p:spPr/>
        <p:txBody>
          <a:bodyPr/>
          <a:lstStyle/>
          <a:p>
            <a:fld id="{8BA4E876-1E2A-41C4-BFA0-7D60E841BEBF}" type="slidenum">
              <a:rPr lang="en-IN" smtClean="0"/>
              <a:t>28</a:t>
            </a:fld>
            <a:endParaRPr lang="en-IN"/>
          </a:p>
        </p:txBody>
      </p:sp>
    </p:spTree>
    <p:extLst>
      <p:ext uri="{BB962C8B-B14F-4D97-AF65-F5344CB8AC3E}">
        <p14:creationId xmlns:p14="http://schemas.microsoft.com/office/powerpoint/2010/main" val="1638589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6A1A-E810-4ECA-B388-853DCF24835C}"/>
              </a:ext>
            </a:extLst>
          </p:cNvPr>
          <p:cNvSpPr>
            <a:spLocks noGrp="1"/>
          </p:cNvSpPr>
          <p:nvPr>
            <p:ph type="title"/>
          </p:nvPr>
        </p:nvSpPr>
        <p:spPr>
          <a:xfrm>
            <a:off x="838200" y="184458"/>
            <a:ext cx="10515600" cy="993158"/>
          </a:xfrm>
        </p:spPr>
        <p:txBody>
          <a:bodyPr>
            <a:normAutofit/>
          </a:bodyPr>
          <a:lstStyle/>
          <a:p>
            <a:r>
              <a:rPr lang="en-IN" sz="3200" b="1" dirty="0">
                <a:latin typeface="+mn-lt"/>
              </a:rPr>
              <a:t>Message Authentication</a:t>
            </a:r>
          </a:p>
        </p:txBody>
      </p:sp>
      <p:pic>
        <p:nvPicPr>
          <p:cNvPr id="9" name="Content Placeholder 8">
            <a:extLst>
              <a:ext uri="{FF2B5EF4-FFF2-40B4-BE49-F238E27FC236}">
                <a16:creationId xmlns:a16="http://schemas.microsoft.com/office/drawing/2014/main" id="{BEF035E2-4097-4503-A936-77D0F97797F3}"/>
              </a:ext>
            </a:extLst>
          </p:cNvPr>
          <p:cNvPicPr>
            <a:picLocks noGrp="1" noChangeAspect="1"/>
          </p:cNvPicPr>
          <p:nvPr>
            <p:ph idx="1"/>
          </p:nvPr>
        </p:nvPicPr>
        <p:blipFill>
          <a:blip r:embed="rId2"/>
          <a:stretch>
            <a:fillRect/>
          </a:stretch>
        </p:blipFill>
        <p:spPr>
          <a:xfrm>
            <a:off x="2704504" y="1253331"/>
            <a:ext cx="5682159" cy="4351338"/>
          </a:xfrm>
        </p:spPr>
      </p:pic>
      <p:sp>
        <p:nvSpPr>
          <p:cNvPr id="4" name="Footer Placeholder 3">
            <a:extLst>
              <a:ext uri="{FF2B5EF4-FFF2-40B4-BE49-F238E27FC236}">
                <a16:creationId xmlns:a16="http://schemas.microsoft.com/office/drawing/2014/main" id="{6E0D3688-F617-4322-A9A5-ADEA4C9A1EE6}"/>
              </a:ext>
            </a:extLst>
          </p:cNvPr>
          <p:cNvSpPr>
            <a:spLocks noGrp="1"/>
          </p:cNvSpPr>
          <p:nvPr>
            <p:ph type="ftr" sz="quarter" idx="11"/>
          </p:nvPr>
        </p:nvSpPr>
        <p:spPr/>
        <p:txBody>
          <a:bodyPr/>
          <a:lstStyle/>
          <a:p>
            <a:r>
              <a:rPr lang="en-IN" dirty="0"/>
              <a:t>Department of Computer science and Engineering         CSB4403</a:t>
            </a:r>
          </a:p>
          <a:p>
            <a:r>
              <a:rPr lang="en-IN" dirty="0"/>
              <a:t>                  </a:t>
            </a:r>
          </a:p>
        </p:txBody>
      </p:sp>
      <p:sp>
        <p:nvSpPr>
          <p:cNvPr id="5" name="Slide Number Placeholder 4">
            <a:extLst>
              <a:ext uri="{FF2B5EF4-FFF2-40B4-BE49-F238E27FC236}">
                <a16:creationId xmlns:a16="http://schemas.microsoft.com/office/drawing/2014/main" id="{D2C60DD6-9840-48CD-8381-B2390C2B501E}"/>
              </a:ext>
            </a:extLst>
          </p:cNvPr>
          <p:cNvSpPr>
            <a:spLocks noGrp="1"/>
          </p:cNvSpPr>
          <p:nvPr>
            <p:ph type="sldNum" sz="quarter" idx="12"/>
          </p:nvPr>
        </p:nvSpPr>
        <p:spPr/>
        <p:txBody>
          <a:bodyPr/>
          <a:lstStyle/>
          <a:p>
            <a:fld id="{8BA4E876-1E2A-41C4-BFA0-7D60E841BEBF}" type="slidenum">
              <a:rPr lang="en-IN" smtClean="0"/>
              <a:t>29</a:t>
            </a:fld>
            <a:endParaRPr lang="en-IN"/>
          </a:p>
        </p:txBody>
      </p:sp>
    </p:spTree>
    <p:extLst>
      <p:ext uri="{BB962C8B-B14F-4D97-AF65-F5344CB8AC3E}">
        <p14:creationId xmlns:p14="http://schemas.microsoft.com/office/powerpoint/2010/main" val="180005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7C095-3147-4128-9867-F4F1AC7A35B4}"/>
              </a:ext>
            </a:extLst>
          </p:cNvPr>
          <p:cNvSpPr>
            <a:spLocks noGrp="1"/>
          </p:cNvSpPr>
          <p:nvPr>
            <p:ph type="title"/>
          </p:nvPr>
        </p:nvSpPr>
        <p:spPr>
          <a:xfrm>
            <a:off x="838200" y="365126"/>
            <a:ext cx="10515600" cy="1002036"/>
          </a:xfrm>
        </p:spPr>
        <p:txBody>
          <a:bodyPr>
            <a:normAutofit/>
          </a:bodyPr>
          <a:lstStyle/>
          <a:p>
            <a:pPr algn="ctr"/>
            <a:r>
              <a:rPr lang="en-US" sz="3200" b="1" dirty="0">
                <a:latin typeface="+mn-lt"/>
              </a:rPr>
              <a:t>Misconceptions Concerning </a:t>
            </a:r>
            <a:br>
              <a:rPr lang="en-US" sz="3200" b="1" dirty="0">
                <a:latin typeface="+mn-lt"/>
              </a:rPr>
            </a:br>
            <a:r>
              <a:rPr lang="en-US" sz="3200" b="1" dirty="0">
                <a:latin typeface="+mn-lt"/>
              </a:rPr>
              <a:t>Public-Key Encryption</a:t>
            </a:r>
            <a:endParaRPr lang="en-IN" sz="3200" b="1" dirty="0">
              <a:latin typeface="+mn-lt"/>
            </a:endParaRPr>
          </a:p>
        </p:txBody>
      </p:sp>
      <p:sp>
        <p:nvSpPr>
          <p:cNvPr id="3" name="Content Placeholder 2">
            <a:extLst>
              <a:ext uri="{FF2B5EF4-FFF2-40B4-BE49-F238E27FC236}">
                <a16:creationId xmlns:a16="http://schemas.microsoft.com/office/drawing/2014/main" id="{2A83F2D8-821D-4241-909D-B69F6B814BDE}"/>
              </a:ext>
            </a:extLst>
          </p:cNvPr>
          <p:cNvSpPr>
            <a:spLocks noGrp="1"/>
          </p:cNvSpPr>
          <p:nvPr>
            <p:ph idx="1"/>
          </p:nvPr>
        </p:nvSpPr>
        <p:spPr>
          <a:xfrm>
            <a:off x="838200" y="1305017"/>
            <a:ext cx="10515600" cy="4871946"/>
          </a:xfrm>
        </p:spPr>
        <p:txBody>
          <a:bodyPr>
            <a:normAutofit/>
          </a:bodyPr>
          <a:lstStyle/>
          <a:p>
            <a:r>
              <a:rPr lang="en-US" dirty="0"/>
              <a:t>Public-key encryption is more secure from cryptanalysis than symmetric encryption</a:t>
            </a:r>
          </a:p>
          <a:p>
            <a:r>
              <a:rPr lang="en-US" dirty="0"/>
              <a:t>Public-key encryption is a general-purpose technique that has made symmetric encryption obsolete</a:t>
            </a:r>
          </a:p>
          <a:p>
            <a:r>
              <a:rPr lang="en-US" dirty="0"/>
              <a:t>There is a feeling that key distribution is trivial when using public-key encryption, compared to the cumbersome handshaking involved with key distribution centers for symmetric encryption</a:t>
            </a:r>
          </a:p>
          <a:p>
            <a:pPr marL="0" indent="0">
              <a:buNone/>
            </a:pPr>
            <a:endParaRPr lang="en-IN" sz="2400" dirty="0">
              <a:solidFill>
                <a:srgbClr val="FF0000"/>
              </a:solidFill>
            </a:endParaRPr>
          </a:p>
        </p:txBody>
      </p:sp>
      <p:sp>
        <p:nvSpPr>
          <p:cNvPr id="4" name="Footer Placeholder 3">
            <a:extLst>
              <a:ext uri="{FF2B5EF4-FFF2-40B4-BE49-F238E27FC236}">
                <a16:creationId xmlns:a16="http://schemas.microsoft.com/office/drawing/2014/main" id="{9C71718E-9AED-4DFA-82E9-12813F28FB3E}"/>
              </a:ext>
            </a:extLst>
          </p:cNvPr>
          <p:cNvSpPr>
            <a:spLocks noGrp="1"/>
          </p:cNvSpPr>
          <p:nvPr>
            <p:ph type="ftr" sz="quarter" idx="11"/>
          </p:nvPr>
        </p:nvSpPr>
        <p:spPr>
          <a:xfrm>
            <a:off x="1251751" y="6356350"/>
            <a:ext cx="8726750" cy="365125"/>
          </a:xfrm>
        </p:spPr>
        <p:txBody>
          <a:bodyPr/>
          <a:lstStyle/>
          <a:p>
            <a:r>
              <a:rPr lang="en-IN" dirty="0"/>
              <a:t>Department of Computer science and Engineering                                                            CSB4403-Applied Cryptography &amp; Network Security                  </a:t>
            </a:r>
          </a:p>
        </p:txBody>
      </p:sp>
      <p:sp>
        <p:nvSpPr>
          <p:cNvPr id="5" name="Slide Number Placeholder 4">
            <a:extLst>
              <a:ext uri="{FF2B5EF4-FFF2-40B4-BE49-F238E27FC236}">
                <a16:creationId xmlns:a16="http://schemas.microsoft.com/office/drawing/2014/main" id="{8C446AA4-67E3-4E07-90BE-EA673AF64F2F}"/>
              </a:ext>
            </a:extLst>
          </p:cNvPr>
          <p:cNvSpPr>
            <a:spLocks noGrp="1"/>
          </p:cNvSpPr>
          <p:nvPr>
            <p:ph type="sldNum" sz="quarter" idx="12"/>
          </p:nvPr>
        </p:nvSpPr>
        <p:spPr/>
        <p:txBody>
          <a:bodyPr/>
          <a:lstStyle/>
          <a:p>
            <a:fld id="{8BA4E876-1E2A-41C4-BFA0-7D60E841BEBF}" type="slidenum">
              <a:rPr lang="en-IN" smtClean="0"/>
              <a:t>3</a:t>
            </a:fld>
            <a:endParaRPr lang="en-IN" dirty="0"/>
          </a:p>
        </p:txBody>
      </p:sp>
    </p:spTree>
    <p:extLst>
      <p:ext uri="{BB962C8B-B14F-4D97-AF65-F5344CB8AC3E}">
        <p14:creationId xmlns:p14="http://schemas.microsoft.com/office/powerpoint/2010/main" val="15847704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6A1A-E810-4ECA-B388-853DCF24835C}"/>
              </a:ext>
            </a:extLst>
          </p:cNvPr>
          <p:cNvSpPr>
            <a:spLocks noGrp="1"/>
          </p:cNvSpPr>
          <p:nvPr>
            <p:ph type="title"/>
          </p:nvPr>
        </p:nvSpPr>
        <p:spPr>
          <a:xfrm>
            <a:off x="838200" y="184458"/>
            <a:ext cx="10515600" cy="993158"/>
          </a:xfrm>
        </p:spPr>
        <p:txBody>
          <a:bodyPr>
            <a:normAutofit/>
          </a:bodyPr>
          <a:lstStyle/>
          <a:p>
            <a:r>
              <a:rPr lang="en-IN" sz="3200" b="1" dirty="0">
                <a:latin typeface="+mn-lt"/>
              </a:rPr>
              <a:t>Message Authentication</a:t>
            </a:r>
          </a:p>
        </p:txBody>
      </p:sp>
      <p:sp>
        <p:nvSpPr>
          <p:cNvPr id="4" name="Footer Placeholder 3">
            <a:extLst>
              <a:ext uri="{FF2B5EF4-FFF2-40B4-BE49-F238E27FC236}">
                <a16:creationId xmlns:a16="http://schemas.microsoft.com/office/drawing/2014/main" id="{6E0D3688-F617-4322-A9A5-ADEA4C9A1EE6}"/>
              </a:ext>
            </a:extLst>
          </p:cNvPr>
          <p:cNvSpPr>
            <a:spLocks noGrp="1"/>
          </p:cNvSpPr>
          <p:nvPr>
            <p:ph type="ftr" sz="quarter" idx="11"/>
          </p:nvPr>
        </p:nvSpPr>
        <p:spPr/>
        <p:txBody>
          <a:bodyPr/>
          <a:lstStyle/>
          <a:p>
            <a:r>
              <a:rPr lang="en-IN" dirty="0"/>
              <a:t>Department of Computer science and Engineering         CSB4403</a:t>
            </a:r>
          </a:p>
          <a:p>
            <a:r>
              <a:rPr lang="en-IN" dirty="0"/>
              <a:t>                  </a:t>
            </a:r>
          </a:p>
        </p:txBody>
      </p:sp>
      <p:sp>
        <p:nvSpPr>
          <p:cNvPr id="5" name="Slide Number Placeholder 4">
            <a:extLst>
              <a:ext uri="{FF2B5EF4-FFF2-40B4-BE49-F238E27FC236}">
                <a16:creationId xmlns:a16="http://schemas.microsoft.com/office/drawing/2014/main" id="{D2C60DD6-9840-48CD-8381-B2390C2B501E}"/>
              </a:ext>
            </a:extLst>
          </p:cNvPr>
          <p:cNvSpPr>
            <a:spLocks noGrp="1"/>
          </p:cNvSpPr>
          <p:nvPr>
            <p:ph type="sldNum" sz="quarter" idx="12"/>
          </p:nvPr>
        </p:nvSpPr>
        <p:spPr/>
        <p:txBody>
          <a:bodyPr/>
          <a:lstStyle/>
          <a:p>
            <a:fld id="{8BA4E876-1E2A-41C4-BFA0-7D60E841BEBF}" type="slidenum">
              <a:rPr lang="en-IN" smtClean="0"/>
              <a:t>30</a:t>
            </a:fld>
            <a:endParaRPr lang="en-IN"/>
          </a:p>
        </p:txBody>
      </p:sp>
      <p:pic>
        <p:nvPicPr>
          <p:cNvPr id="8" name="Content Placeholder 7">
            <a:extLst>
              <a:ext uri="{FF2B5EF4-FFF2-40B4-BE49-F238E27FC236}">
                <a16:creationId xmlns:a16="http://schemas.microsoft.com/office/drawing/2014/main" id="{5604C158-1274-450B-8721-24FE2E01134A}"/>
              </a:ext>
            </a:extLst>
          </p:cNvPr>
          <p:cNvPicPr>
            <a:picLocks noGrp="1" noChangeAspect="1"/>
          </p:cNvPicPr>
          <p:nvPr>
            <p:ph idx="1"/>
          </p:nvPr>
        </p:nvPicPr>
        <p:blipFill>
          <a:blip r:embed="rId2"/>
          <a:stretch>
            <a:fillRect/>
          </a:stretch>
        </p:blipFill>
        <p:spPr>
          <a:xfrm>
            <a:off x="2562225" y="3234531"/>
            <a:ext cx="7067550" cy="1533525"/>
          </a:xfrm>
        </p:spPr>
      </p:pic>
    </p:spTree>
    <p:extLst>
      <p:ext uri="{BB962C8B-B14F-4D97-AF65-F5344CB8AC3E}">
        <p14:creationId xmlns:p14="http://schemas.microsoft.com/office/powerpoint/2010/main" val="4081497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6A1A-E810-4ECA-B388-853DCF24835C}"/>
              </a:ext>
            </a:extLst>
          </p:cNvPr>
          <p:cNvSpPr>
            <a:spLocks noGrp="1"/>
          </p:cNvSpPr>
          <p:nvPr>
            <p:ph type="title"/>
          </p:nvPr>
        </p:nvSpPr>
        <p:spPr>
          <a:xfrm>
            <a:off x="838200" y="184458"/>
            <a:ext cx="10515600" cy="993158"/>
          </a:xfrm>
        </p:spPr>
        <p:txBody>
          <a:bodyPr>
            <a:normAutofit/>
          </a:bodyPr>
          <a:lstStyle/>
          <a:p>
            <a:r>
              <a:rPr lang="en-US" sz="3200" b="1" dirty="0">
                <a:latin typeface="+mn-lt"/>
              </a:rPr>
              <a:t>Digital Signatures</a:t>
            </a:r>
            <a:endParaRPr lang="en-IN" sz="3200" b="1" dirty="0">
              <a:latin typeface="+mn-lt"/>
            </a:endParaRPr>
          </a:p>
        </p:txBody>
      </p:sp>
      <p:sp>
        <p:nvSpPr>
          <p:cNvPr id="4" name="Footer Placeholder 3">
            <a:extLst>
              <a:ext uri="{FF2B5EF4-FFF2-40B4-BE49-F238E27FC236}">
                <a16:creationId xmlns:a16="http://schemas.microsoft.com/office/drawing/2014/main" id="{6E0D3688-F617-4322-A9A5-ADEA4C9A1EE6}"/>
              </a:ext>
            </a:extLst>
          </p:cNvPr>
          <p:cNvSpPr>
            <a:spLocks noGrp="1"/>
          </p:cNvSpPr>
          <p:nvPr>
            <p:ph type="ftr" sz="quarter" idx="11"/>
          </p:nvPr>
        </p:nvSpPr>
        <p:spPr/>
        <p:txBody>
          <a:bodyPr/>
          <a:lstStyle/>
          <a:p>
            <a:r>
              <a:rPr lang="en-IN" dirty="0"/>
              <a:t>Department of Computer science and Engineering         CSB4403</a:t>
            </a:r>
          </a:p>
          <a:p>
            <a:r>
              <a:rPr lang="en-IN" dirty="0"/>
              <a:t>                  </a:t>
            </a:r>
          </a:p>
        </p:txBody>
      </p:sp>
      <p:sp>
        <p:nvSpPr>
          <p:cNvPr id="5" name="Slide Number Placeholder 4">
            <a:extLst>
              <a:ext uri="{FF2B5EF4-FFF2-40B4-BE49-F238E27FC236}">
                <a16:creationId xmlns:a16="http://schemas.microsoft.com/office/drawing/2014/main" id="{D2C60DD6-9840-48CD-8381-B2390C2B501E}"/>
              </a:ext>
            </a:extLst>
          </p:cNvPr>
          <p:cNvSpPr>
            <a:spLocks noGrp="1"/>
          </p:cNvSpPr>
          <p:nvPr>
            <p:ph type="sldNum" sz="quarter" idx="12"/>
          </p:nvPr>
        </p:nvSpPr>
        <p:spPr/>
        <p:txBody>
          <a:bodyPr/>
          <a:lstStyle/>
          <a:p>
            <a:fld id="{8BA4E876-1E2A-41C4-BFA0-7D60E841BEBF}" type="slidenum">
              <a:rPr lang="en-IN" smtClean="0"/>
              <a:t>31</a:t>
            </a:fld>
            <a:endParaRPr lang="en-IN"/>
          </a:p>
        </p:txBody>
      </p:sp>
      <p:sp>
        <p:nvSpPr>
          <p:cNvPr id="6" name="Content Placeholder 5">
            <a:extLst>
              <a:ext uri="{FF2B5EF4-FFF2-40B4-BE49-F238E27FC236}">
                <a16:creationId xmlns:a16="http://schemas.microsoft.com/office/drawing/2014/main" id="{1A5E1E78-07B2-4000-AC0B-2967949FFB8E}"/>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AAD58CAD-FEB6-404F-8D59-786B6E6B3B46}"/>
              </a:ext>
            </a:extLst>
          </p:cNvPr>
          <p:cNvPicPr>
            <a:picLocks noChangeAspect="1"/>
          </p:cNvPicPr>
          <p:nvPr/>
        </p:nvPicPr>
        <p:blipFill>
          <a:blip r:embed="rId2"/>
          <a:stretch>
            <a:fillRect/>
          </a:stretch>
        </p:blipFill>
        <p:spPr>
          <a:xfrm>
            <a:off x="2356327" y="1751652"/>
            <a:ext cx="7248525" cy="4499284"/>
          </a:xfrm>
          <a:prstGeom prst="rect">
            <a:avLst/>
          </a:prstGeom>
        </p:spPr>
      </p:pic>
    </p:spTree>
    <p:extLst>
      <p:ext uri="{BB962C8B-B14F-4D97-AF65-F5344CB8AC3E}">
        <p14:creationId xmlns:p14="http://schemas.microsoft.com/office/powerpoint/2010/main" val="2244730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6A1A-E810-4ECA-B388-853DCF24835C}"/>
              </a:ext>
            </a:extLst>
          </p:cNvPr>
          <p:cNvSpPr>
            <a:spLocks noGrp="1"/>
          </p:cNvSpPr>
          <p:nvPr>
            <p:ph type="title"/>
          </p:nvPr>
        </p:nvSpPr>
        <p:spPr>
          <a:xfrm>
            <a:off x="838200" y="184458"/>
            <a:ext cx="10515600" cy="993158"/>
          </a:xfrm>
        </p:spPr>
        <p:txBody>
          <a:bodyPr>
            <a:normAutofit/>
          </a:bodyPr>
          <a:lstStyle/>
          <a:p>
            <a:r>
              <a:rPr lang="en-IN" sz="3200" b="1" dirty="0">
                <a:latin typeface="+mn-lt"/>
              </a:rPr>
              <a:t>Message Authentication</a:t>
            </a:r>
          </a:p>
        </p:txBody>
      </p:sp>
      <p:sp>
        <p:nvSpPr>
          <p:cNvPr id="4" name="Footer Placeholder 3">
            <a:extLst>
              <a:ext uri="{FF2B5EF4-FFF2-40B4-BE49-F238E27FC236}">
                <a16:creationId xmlns:a16="http://schemas.microsoft.com/office/drawing/2014/main" id="{6E0D3688-F617-4322-A9A5-ADEA4C9A1EE6}"/>
              </a:ext>
            </a:extLst>
          </p:cNvPr>
          <p:cNvSpPr>
            <a:spLocks noGrp="1"/>
          </p:cNvSpPr>
          <p:nvPr>
            <p:ph type="ftr" sz="quarter" idx="11"/>
          </p:nvPr>
        </p:nvSpPr>
        <p:spPr/>
        <p:txBody>
          <a:bodyPr/>
          <a:lstStyle/>
          <a:p>
            <a:r>
              <a:rPr lang="en-IN" dirty="0"/>
              <a:t>Department of Computer science and Engineering         CSB4403</a:t>
            </a:r>
          </a:p>
          <a:p>
            <a:r>
              <a:rPr lang="en-IN" dirty="0"/>
              <a:t>                  </a:t>
            </a:r>
          </a:p>
        </p:txBody>
      </p:sp>
      <p:sp>
        <p:nvSpPr>
          <p:cNvPr id="5" name="Slide Number Placeholder 4">
            <a:extLst>
              <a:ext uri="{FF2B5EF4-FFF2-40B4-BE49-F238E27FC236}">
                <a16:creationId xmlns:a16="http://schemas.microsoft.com/office/drawing/2014/main" id="{D2C60DD6-9840-48CD-8381-B2390C2B501E}"/>
              </a:ext>
            </a:extLst>
          </p:cNvPr>
          <p:cNvSpPr>
            <a:spLocks noGrp="1"/>
          </p:cNvSpPr>
          <p:nvPr>
            <p:ph type="sldNum" sz="quarter" idx="12"/>
          </p:nvPr>
        </p:nvSpPr>
        <p:spPr/>
        <p:txBody>
          <a:bodyPr/>
          <a:lstStyle/>
          <a:p>
            <a:fld id="{8BA4E876-1E2A-41C4-BFA0-7D60E841BEBF}" type="slidenum">
              <a:rPr lang="en-IN" smtClean="0"/>
              <a:t>32</a:t>
            </a:fld>
            <a:endParaRPr lang="en-IN"/>
          </a:p>
        </p:txBody>
      </p:sp>
      <p:sp>
        <p:nvSpPr>
          <p:cNvPr id="6" name="Content Placeholder 5">
            <a:extLst>
              <a:ext uri="{FF2B5EF4-FFF2-40B4-BE49-F238E27FC236}">
                <a16:creationId xmlns:a16="http://schemas.microsoft.com/office/drawing/2014/main" id="{1A5E1E78-07B2-4000-AC0B-2967949FFB8E}"/>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F8C639D-6ADA-4F5E-81A2-F332E8C3D920}"/>
              </a:ext>
            </a:extLst>
          </p:cNvPr>
          <p:cNvPicPr>
            <a:picLocks noChangeAspect="1"/>
          </p:cNvPicPr>
          <p:nvPr/>
        </p:nvPicPr>
        <p:blipFill>
          <a:blip r:embed="rId2"/>
          <a:stretch>
            <a:fillRect/>
          </a:stretch>
        </p:blipFill>
        <p:spPr>
          <a:xfrm>
            <a:off x="3524250" y="1076325"/>
            <a:ext cx="5143500" cy="4705350"/>
          </a:xfrm>
          <a:prstGeom prst="rect">
            <a:avLst/>
          </a:prstGeom>
        </p:spPr>
      </p:pic>
    </p:spTree>
    <p:extLst>
      <p:ext uri="{BB962C8B-B14F-4D97-AF65-F5344CB8AC3E}">
        <p14:creationId xmlns:p14="http://schemas.microsoft.com/office/powerpoint/2010/main" val="542798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6A1A-E810-4ECA-B388-853DCF24835C}"/>
              </a:ext>
            </a:extLst>
          </p:cNvPr>
          <p:cNvSpPr>
            <a:spLocks noGrp="1"/>
          </p:cNvSpPr>
          <p:nvPr>
            <p:ph type="title"/>
          </p:nvPr>
        </p:nvSpPr>
        <p:spPr>
          <a:xfrm>
            <a:off x="838200" y="184458"/>
            <a:ext cx="10515600" cy="993158"/>
          </a:xfrm>
        </p:spPr>
        <p:txBody>
          <a:bodyPr>
            <a:normAutofit/>
          </a:bodyPr>
          <a:lstStyle/>
          <a:p>
            <a:r>
              <a:rPr lang="en-IN" sz="3200" b="1" dirty="0">
                <a:latin typeface="+mn-lt"/>
              </a:rPr>
              <a:t>Message Authentication</a:t>
            </a:r>
          </a:p>
        </p:txBody>
      </p:sp>
      <p:sp>
        <p:nvSpPr>
          <p:cNvPr id="4" name="Footer Placeholder 3">
            <a:extLst>
              <a:ext uri="{FF2B5EF4-FFF2-40B4-BE49-F238E27FC236}">
                <a16:creationId xmlns:a16="http://schemas.microsoft.com/office/drawing/2014/main" id="{6E0D3688-F617-4322-A9A5-ADEA4C9A1EE6}"/>
              </a:ext>
            </a:extLst>
          </p:cNvPr>
          <p:cNvSpPr>
            <a:spLocks noGrp="1"/>
          </p:cNvSpPr>
          <p:nvPr>
            <p:ph type="ftr" sz="quarter" idx="11"/>
          </p:nvPr>
        </p:nvSpPr>
        <p:spPr/>
        <p:txBody>
          <a:bodyPr/>
          <a:lstStyle/>
          <a:p>
            <a:r>
              <a:rPr lang="en-IN" dirty="0"/>
              <a:t>Department of Computer science and Engineering         CSB4403</a:t>
            </a:r>
          </a:p>
          <a:p>
            <a:r>
              <a:rPr lang="en-IN" dirty="0"/>
              <a:t>                  </a:t>
            </a:r>
          </a:p>
        </p:txBody>
      </p:sp>
      <p:sp>
        <p:nvSpPr>
          <p:cNvPr id="5" name="Slide Number Placeholder 4">
            <a:extLst>
              <a:ext uri="{FF2B5EF4-FFF2-40B4-BE49-F238E27FC236}">
                <a16:creationId xmlns:a16="http://schemas.microsoft.com/office/drawing/2014/main" id="{D2C60DD6-9840-48CD-8381-B2390C2B501E}"/>
              </a:ext>
            </a:extLst>
          </p:cNvPr>
          <p:cNvSpPr>
            <a:spLocks noGrp="1"/>
          </p:cNvSpPr>
          <p:nvPr>
            <p:ph type="sldNum" sz="quarter" idx="12"/>
          </p:nvPr>
        </p:nvSpPr>
        <p:spPr/>
        <p:txBody>
          <a:bodyPr/>
          <a:lstStyle/>
          <a:p>
            <a:fld id="{8BA4E876-1E2A-41C4-BFA0-7D60E841BEBF}" type="slidenum">
              <a:rPr lang="en-IN" smtClean="0"/>
              <a:t>33</a:t>
            </a:fld>
            <a:endParaRPr lang="en-IN"/>
          </a:p>
        </p:txBody>
      </p:sp>
      <p:sp>
        <p:nvSpPr>
          <p:cNvPr id="6" name="Content Placeholder 5">
            <a:extLst>
              <a:ext uri="{FF2B5EF4-FFF2-40B4-BE49-F238E27FC236}">
                <a16:creationId xmlns:a16="http://schemas.microsoft.com/office/drawing/2014/main" id="{1A5E1E78-07B2-4000-AC0B-2967949FFB8E}"/>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04091B5D-C8AC-4C3A-B966-BD049F29FA84}"/>
              </a:ext>
            </a:extLst>
          </p:cNvPr>
          <p:cNvPicPr>
            <a:picLocks noChangeAspect="1"/>
          </p:cNvPicPr>
          <p:nvPr/>
        </p:nvPicPr>
        <p:blipFill>
          <a:blip r:embed="rId2"/>
          <a:stretch>
            <a:fillRect/>
          </a:stretch>
        </p:blipFill>
        <p:spPr>
          <a:xfrm>
            <a:off x="3090862" y="1857375"/>
            <a:ext cx="6010275" cy="3143250"/>
          </a:xfrm>
          <a:prstGeom prst="rect">
            <a:avLst/>
          </a:prstGeom>
        </p:spPr>
      </p:pic>
    </p:spTree>
    <p:extLst>
      <p:ext uri="{BB962C8B-B14F-4D97-AF65-F5344CB8AC3E}">
        <p14:creationId xmlns:p14="http://schemas.microsoft.com/office/powerpoint/2010/main" val="3963811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D6A1A-E810-4ECA-B388-853DCF24835C}"/>
              </a:ext>
            </a:extLst>
          </p:cNvPr>
          <p:cNvSpPr>
            <a:spLocks noGrp="1"/>
          </p:cNvSpPr>
          <p:nvPr>
            <p:ph type="title"/>
          </p:nvPr>
        </p:nvSpPr>
        <p:spPr>
          <a:xfrm>
            <a:off x="838200" y="184458"/>
            <a:ext cx="10515600" cy="993158"/>
          </a:xfrm>
        </p:spPr>
        <p:txBody>
          <a:bodyPr>
            <a:normAutofit/>
          </a:bodyPr>
          <a:lstStyle/>
          <a:p>
            <a:r>
              <a:rPr lang="en-IN" sz="3200" b="1" dirty="0">
                <a:latin typeface="+mn-lt"/>
              </a:rPr>
              <a:t>Message Authentication</a:t>
            </a:r>
          </a:p>
        </p:txBody>
      </p:sp>
      <p:sp>
        <p:nvSpPr>
          <p:cNvPr id="4" name="Footer Placeholder 3">
            <a:extLst>
              <a:ext uri="{FF2B5EF4-FFF2-40B4-BE49-F238E27FC236}">
                <a16:creationId xmlns:a16="http://schemas.microsoft.com/office/drawing/2014/main" id="{6E0D3688-F617-4322-A9A5-ADEA4C9A1EE6}"/>
              </a:ext>
            </a:extLst>
          </p:cNvPr>
          <p:cNvSpPr>
            <a:spLocks noGrp="1"/>
          </p:cNvSpPr>
          <p:nvPr>
            <p:ph type="ftr" sz="quarter" idx="11"/>
          </p:nvPr>
        </p:nvSpPr>
        <p:spPr/>
        <p:txBody>
          <a:bodyPr/>
          <a:lstStyle/>
          <a:p>
            <a:r>
              <a:rPr lang="en-IN" dirty="0"/>
              <a:t>Department of Computer science and Engineering         CSB4403</a:t>
            </a:r>
          </a:p>
          <a:p>
            <a:r>
              <a:rPr lang="en-IN" dirty="0"/>
              <a:t>                  </a:t>
            </a:r>
          </a:p>
        </p:txBody>
      </p:sp>
      <p:sp>
        <p:nvSpPr>
          <p:cNvPr id="5" name="Slide Number Placeholder 4">
            <a:extLst>
              <a:ext uri="{FF2B5EF4-FFF2-40B4-BE49-F238E27FC236}">
                <a16:creationId xmlns:a16="http://schemas.microsoft.com/office/drawing/2014/main" id="{D2C60DD6-9840-48CD-8381-B2390C2B501E}"/>
              </a:ext>
            </a:extLst>
          </p:cNvPr>
          <p:cNvSpPr>
            <a:spLocks noGrp="1"/>
          </p:cNvSpPr>
          <p:nvPr>
            <p:ph type="sldNum" sz="quarter" idx="12"/>
          </p:nvPr>
        </p:nvSpPr>
        <p:spPr/>
        <p:txBody>
          <a:bodyPr/>
          <a:lstStyle/>
          <a:p>
            <a:fld id="{8BA4E876-1E2A-41C4-BFA0-7D60E841BEBF}" type="slidenum">
              <a:rPr lang="en-IN" smtClean="0"/>
              <a:t>34</a:t>
            </a:fld>
            <a:endParaRPr lang="en-IN"/>
          </a:p>
        </p:txBody>
      </p:sp>
      <p:sp>
        <p:nvSpPr>
          <p:cNvPr id="6" name="Content Placeholder 5">
            <a:extLst>
              <a:ext uri="{FF2B5EF4-FFF2-40B4-BE49-F238E27FC236}">
                <a16:creationId xmlns:a16="http://schemas.microsoft.com/office/drawing/2014/main" id="{1A5E1E78-07B2-4000-AC0B-2967949FFB8E}"/>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C5CEB8FE-F12E-4A02-9CFC-A60632C4D14A}"/>
              </a:ext>
            </a:extLst>
          </p:cNvPr>
          <p:cNvPicPr>
            <a:picLocks noChangeAspect="1"/>
          </p:cNvPicPr>
          <p:nvPr/>
        </p:nvPicPr>
        <p:blipFill>
          <a:blip r:embed="rId2"/>
          <a:stretch>
            <a:fillRect/>
          </a:stretch>
        </p:blipFill>
        <p:spPr>
          <a:xfrm>
            <a:off x="2800350" y="1438183"/>
            <a:ext cx="6591300" cy="4453029"/>
          </a:xfrm>
          <a:prstGeom prst="rect">
            <a:avLst/>
          </a:prstGeom>
        </p:spPr>
      </p:pic>
    </p:spTree>
    <p:extLst>
      <p:ext uri="{BB962C8B-B14F-4D97-AF65-F5344CB8AC3E}">
        <p14:creationId xmlns:p14="http://schemas.microsoft.com/office/powerpoint/2010/main" val="799136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2B89E6D-08C8-4757-9DFC-CD8BC1CE051D}"/>
              </a:ext>
            </a:extLst>
          </p:cNvPr>
          <p:cNvSpPr>
            <a:spLocks noGrp="1" noChangeArrowheads="1"/>
          </p:cNvSpPr>
          <p:nvPr>
            <p:ph type="title"/>
          </p:nvPr>
        </p:nvSpPr>
        <p:spPr/>
        <p:txBody>
          <a:bodyPr/>
          <a:lstStyle/>
          <a:p>
            <a:pPr eaLnBrk="1" hangingPunct="1">
              <a:defRPr/>
            </a:pPr>
            <a:r>
              <a:rPr lang="en-AU" sz="4000">
                <a:ea typeface="ＭＳ Ｐゴシック" pitchFamily="-107" charset="-128"/>
                <a:cs typeface="ＭＳ Ｐゴシック" pitchFamily="-107" charset="-128"/>
              </a:rPr>
              <a:t>Keyed Hash Functions as MACs</a:t>
            </a:r>
          </a:p>
        </p:txBody>
      </p:sp>
      <p:sp>
        <p:nvSpPr>
          <p:cNvPr id="82947" name="Rectangle 3">
            <a:extLst>
              <a:ext uri="{FF2B5EF4-FFF2-40B4-BE49-F238E27FC236}">
                <a16:creationId xmlns:a16="http://schemas.microsoft.com/office/drawing/2014/main" id="{B1D750EE-AA21-494C-880A-212A5BE1C0BC}"/>
              </a:ext>
            </a:extLst>
          </p:cNvPr>
          <p:cNvSpPr>
            <a:spLocks noGrp="1" noChangeArrowheads="1"/>
          </p:cNvSpPr>
          <p:nvPr>
            <p:ph type="body" idx="1"/>
          </p:nvPr>
        </p:nvSpPr>
        <p:spPr>
          <a:xfrm>
            <a:off x="1981200" y="1447800"/>
            <a:ext cx="8229600" cy="5181600"/>
          </a:xfrm>
        </p:spPr>
        <p:txBody>
          <a:bodyPr/>
          <a:lstStyle/>
          <a:p>
            <a:pPr eaLnBrk="1" hangingPunct="1">
              <a:buFont typeface="Wingdings" pitchFamily="-107" charset="2"/>
              <a:buChar char="Ø"/>
              <a:defRPr/>
            </a:pPr>
            <a:r>
              <a:rPr lang="en-US">
                <a:ea typeface="ＭＳ Ｐゴシック" pitchFamily="-107" charset="-128"/>
                <a:cs typeface="ＭＳ Ｐゴシック" pitchFamily="-107" charset="-128"/>
              </a:rPr>
              <a:t>want a MAC based on a hash function </a:t>
            </a:r>
          </a:p>
          <a:p>
            <a:pPr lvl="1" eaLnBrk="1" hangingPunct="1">
              <a:buFont typeface="Wingdings" pitchFamily="-107" charset="2"/>
              <a:buChar char="l"/>
              <a:defRPr/>
            </a:pPr>
            <a:r>
              <a:rPr lang="en-US"/>
              <a:t>because hash functions are generally faster</a:t>
            </a:r>
          </a:p>
          <a:p>
            <a:pPr lvl="1" eaLnBrk="1" hangingPunct="1">
              <a:buFont typeface="Wingdings" pitchFamily="-107" charset="2"/>
              <a:buChar char="l"/>
              <a:defRPr/>
            </a:pPr>
            <a:r>
              <a:rPr lang="en-US"/>
              <a:t>crypto hash function code is widely available</a:t>
            </a:r>
          </a:p>
          <a:p>
            <a:pPr eaLnBrk="1" hangingPunct="1">
              <a:buFont typeface="Wingdings" pitchFamily="-107" charset="2"/>
              <a:buChar char="Ø"/>
              <a:defRPr/>
            </a:pPr>
            <a:r>
              <a:rPr lang="en-AU">
                <a:ea typeface="ＭＳ Ｐゴシック" pitchFamily="-107" charset="-128"/>
                <a:cs typeface="ＭＳ Ｐゴシック" pitchFamily="-107" charset="-128"/>
              </a:rPr>
              <a:t>hash includes a key along with message</a:t>
            </a:r>
          </a:p>
          <a:p>
            <a:pPr eaLnBrk="1" hangingPunct="1">
              <a:buFont typeface="Wingdings" pitchFamily="-107" charset="2"/>
              <a:buChar char="Ø"/>
              <a:defRPr/>
            </a:pPr>
            <a:r>
              <a:rPr lang="en-AU">
                <a:ea typeface="ＭＳ Ｐゴシック" pitchFamily="-107" charset="-128"/>
                <a:cs typeface="ＭＳ Ｐゴシック" pitchFamily="-107" charset="-128"/>
              </a:rPr>
              <a:t>original proposal:</a:t>
            </a:r>
          </a:p>
          <a:p>
            <a:pPr lvl="1" eaLnBrk="1" hangingPunct="1">
              <a:buFont typeface="Wingdings" pitchFamily="-107" charset="2"/>
              <a:buNone/>
              <a:defRPr/>
            </a:pPr>
            <a:r>
              <a:rPr lang="en-AU">
                <a:latin typeface="Courier New" pitchFamily="-107" charset="0"/>
              </a:rPr>
              <a:t>KeyedHash = Hash(Key|Message) </a:t>
            </a:r>
          </a:p>
          <a:p>
            <a:pPr lvl="1" eaLnBrk="1" hangingPunct="1">
              <a:buFont typeface="Wingdings" pitchFamily="-107" charset="2"/>
              <a:buChar char="l"/>
              <a:defRPr/>
            </a:pPr>
            <a:r>
              <a:rPr lang="en-AU"/>
              <a:t>some weaknesses were found with this </a:t>
            </a:r>
          </a:p>
          <a:p>
            <a:pPr eaLnBrk="1" hangingPunct="1">
              <a:buFont typeface="Wingdings" pitchFamily="-107" charset="2"/>
              <a:buChar char="Ø"/>
              <a:defRPr/>
            </a:pPr>
            <a:r>
              <a:rPr lang="en-AU">
                <a:ea typeface="ＭＳ Ｐゴシック" pitchFamily="-107" charset="-128"/>
                <a:cs typeface="ＭＳ Ｐゴシック" pitchFamily="-107" charset="-128"/>
              </a:rPr>
              <a:t>eventually led to development of HMAC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47C1-EAC1-4152-B101-28B7C97B27B5}"/>
              </a:ext>
            </a:extLst>
          </p:cNvPr>
          <p:cNvSpPr>
            <a:spLocks noGrp="1"/>
          </p:cNvSpPr>
          <p:nvPr>
            <p:ph type="title"/>
          </p:nvPr>
        </p:nvSpPr>
        <p:spPr/>
        <p:txBody>
          <a:bodyPr/>
          <a:lstStyle/>
          <a:p>
            <a:pPr>
              <a:defRPr/>
            </a:pPr>
            <a:r>
              <a:rPr lang="en-US">
                <a:ea typeface="ＭＳ Ｐゴシック" pitchFamily="-107" charset="-128"/>
                <a:cs typeface="ＭＳ Ｐゴシック" pitchFamily="-107" charset="-128"/>
              </a:rPr>
              <a:t>HMAC Design Objectives</a:t>
            </a:r>
          </a:p>
        </p:txBody>
      </p:sp>
      <p:sp>
        <p:nvSpPr>
          <p:cNvPr id="3" name="Content Placeholder 2">
            <a:extLst>
              <a:ext uri="{FF2B5EF4-FFF2-40B4-BE49-F238E27FC236}">
                <a16:creationId xmlns:a16="http://schemas.microsoft.com/office/drawing/2014/main" id="{5D831F5E-826D-4D83-907E-F752B02E628F}"/>
              </a:ext>
            </a:extLst>
          </p:cNvPr>
          <p:cNvSpPr>
            <a:spLocks noGrp="1"/>
          </p:cNvSpPr>
          <p:nvPr>
            <p:ph idx="1"/>
          </p:nvPr>
        </p:nvSpPr>
        <p:spPr>
          <a:xfrm>
            <a:off x="1828800" y="1676400"/>
            <a:ext cx="8534400" cy="4876800"/>
          </a:xfrm>
        </p:spPr>
        <p:txBody>
          <a:bodyPr/>
          <a:lstStyle/>
          <a:p>
            <a:pPr>
              <a:buFont typeface="Wingdings" pitchFamily="-107" charset="2"/>
              <a:buChar char="Ø"/>
              <a:defRPr/>
            </a:pPr>
            <a:r>
              <a:rPr lang="en-US">
                <a:ea typeface="ＭＳ Ｐゴシック" pitchFamily="-107" charset="-128"/>
                <a:cs typeface="ＭＳ Ｐゴシック" pitchFamily="-107" charset="-128"/>
              </a:rPr>
              <a:t>use, without modifications, hash functions</a:t>
            </a:r>
          </a:p>
          <a:p>
            <a:pPr>
              <a:buFont typeface="Wingdings" pitchFamily="-107" charset="2"/>
              <a:buChar char="Ø"/>
              <a:defRPr/>
            </a:pPr>
            <a:r>
              <a:rPr lang="en-US">
                <a:ea typeface="ＭＳ Ｐゴシック" pitchFamily="-107" charset="-128"/>
                <a:cs typeface="ＭＳ Ｐゴシック" pitchFamily="-107" charset="-128"/>
              </a:rPr>
              <a:t>allow for easy replaceability of embedded hash function</a:t>
            </a:r>
          </a:p>
          <a:p>
            <a:pPr>
              <a:buFont typeface="Wingdings" pitchFamily="-107" charset="2"/>
              <a:buChar char="Ø"/>
              <a:defRPr/>
            </a:pPr>
            <a:r>
              <a:rPr lang="en-US">
                <a:ea typeface="ＭＳ Ｐゴシック" pitchFamily="-107" charset="-128"/>
                <a:cs typeface="ＭＳ Ｐゴシック" pitchFamily="-107" charset="-128"/>
              </a:rPr>
              <a:t>preserve original performance of hash function without significant degradation</a:t>
            </a:r>
          </a:p>
          <a:p>
            <a:pPr>
              <a:buFont typeface="Wingdings" pitchFamily="-107" charset="2"/>
              <a:buChar char="Ø"/>
              <a:defRPr/>
            </a:pPr>
            <a:r>
              <a:rPr lang="en-US">
                <a:ea typeface="ＭＳ Ｐゴシック" pitchFamily="-107" charset="-128"/>
                <a:cs typeface="ＭＳ Ｐゴシック" pitchFamily="-107" charset="-128"/>
              </a:rPr>
              <a:t>use and handle keys in a simple way.</a:t>
            </a:r>
          </a:p>
          <a:p>
            <a:pPr>
              <a:buFont typeface="Wingdings" pitchFamily="-107" charset="2"/>
              <a:buChar char="Ø"/>
              <a:defRPr/>
            </a:pPr>
            <a:r>
              <a:rPr lang="en-US">
                <a:ea typeface="ＭＳ Ｐゴシック" pitchFamily="-107" charset="-128"/>
                <a:cs typeface="ＭＳ Ｐゴシック" pitchFamily="-107" charset="-128"/>
              </a:rPr>
              <a:t>have well understood cryptographic analysis of authentication mechanism strength</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DEAE1A4-049B-48B5-87A6-7EAE0D89189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HMAC</a:t>
            </a:r>
            <a:endParaRPr lang="en-AU" altLang="zh-TW">
              <a:ea typeface="ＭＳ Ｐゴシック" panose="020B0600070205080204" pitchFamily="34" charset="-128"/>
            </a:endParaRPr>
          </a:p>
        </p:txBody>
      </p:sp>
      <p:sp>
        <p:nvSpPr>
          <p:cNvPr id="83971" name="Rectangle 3">
            <a:extLst>
              <a:ext uri="{FF2B5EF4-FFF2-40B4-BE49-F238E27FC236}">
                <a16:creationId xmlns:a16="http://schemas.microsoft.com/office/drawing/2014/main" id="{C69521BF-7E1A-4D3B-A43B-68DA4FA377F0}"/>
              </a:ext>
            </a:extLst>
          </p:cNvPr>
          <p:cNvSpPr>
            <a:spLocks noGrp="1" noChangeArrowheads="1"/>
          </p:cNvSpPr>
          <p:nvPr>
            <p:ph type="body" idx="1"/>
          </p:nvPr>
        </p:nvSpPr>
        <p:spPr/>
        <p:txBody>
          <a:bodyPr>
            <a:normAutofit lnSpcReduction="10000"/>
          </a:bodyPr>
          <a:lstStyle/>
          <a:p>
            <a:pPr eaLnBrk="1" hangingPunct="1">
              <a:lnSpc>
                <a:spcPct val="90000"/>
              </a:lnSpc>
            </a:pPr>
            <a:r>
              <a:rPr lang="en-AU" altLang="zh-TW">
                <a:ea typeface="ＭＳ Ｐゴシック" panose="020B0600070205080204" pitchFamily="34" charset="-128"/>
              </a:rPr>
              <a:t>specified as Internet standard RFC2104 </a:t>
            </a:r>
          </a:p>
          <a:p>
            <a:pPr eaLnBrk="1" hangingPunct="1">
              <a:lnSpc>
                <a:spcPct val="90000"/>
              </a:lnSpc>
            </a:pPr>
            <a:r>
              <a:rPr lang="en-AU" altLang="zh-TW">
                <a:ea typeface="ＭＳ Ｐゴシック" panose="020B0600070205080204" pitchFamily="34" charset="-128"/>
              </a:rPr>
              <a:t>uses hash function on the message:</a:t>
            </a:r>
          </a:p>
          <a:p>
            <a:pPr lvl="1" eaLnBrk="1" hangingPunct="1">
              <a:lnSpc>
                <a:spcPct val="90000"/>
              </a:lnSpc>
              <a:buFont typeface="Wingdings" panose="05000000000000000000" pitchFamily="2" charset="2"/>
              <a:buNone/>
            </a:pPr>
            <a:r>
              <a:rPr lang="en-AU" altLang="zh-TW">
                <a:latin typeface="Courier New" panose="02070309020205020404" pitchFamily="49" charset="0"/>
                <a:ea typeface="ＭＳ Ｐゴシック" panose="020B0600070205080204" pitchFamily="34" charset="-128"/>
              </a:rPr>
              <a:t>HMAC</a:t>
            </a:r>
            <a:r>
              <a:rPr lang="en-AU" altLang="zh-TW" baseline="-25000">
                <a:latin typeface="Courier New" panose="02070309020205020404" pitchFamily="49" charset="0"/>
                <a:ea typeface="ＭＳ Ｐゴシック" panose="020B0600070205080204" pitchFamily="34" charset="-128"/>
              </a:rPr>
              <a:t>K</a:t>
            </a:r>
            <a:r>
              <a:rPr lang="en-AU" altLang="zh-TW">
                <a:latin typeface="Courier New" panose="02070309020205020404" pitchFamily="49" charset="0"/>
                <a:ea typeface="ＭＳ Ｐゴシック" panose="020B0600070205080204" pitchFamily="34" charset="-128"/>
              </a:rPr>
              <a:t>(M)= Hash[(K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XOR opad) || </a:t>
            </a:r>
          </a:p>
          <a:p>
            <a:pPr lvl="1" eaLnBrk="1" hangingPunct="1">
              <a:lnSpc>
                <a:spcPct val="90000"/>
              </a:lnSpc>
              <a:buFont typeface="Wingdings" panose="05000000000000000000" pitchFamily="2" charset="2"/>
              <a:buNone/>
            </a:pPr>
            <a:r>
              <a:rPr lang="en-AU" altLang="zh-TW">
                <a:latin typeface="Courier New" panose="02070309020205020404" pitchFamily="49" charset="0"/>
                <a:ea typeface="ＭＳ Ｐゴシック" panose="020B0600070205080204" pitchFamily="34" charset="-128"/>
              </a:rPr>
              <a:t>				Hash[(K</a:t>
            </a:r>
            <a:r>
              <a:rPr lang="en-AU" altLang="zh-TW" baseline="30000">
                <a:latin typeface="Courier New" panose="02070309020205020404" pitchFamily="49" charset="0"/>
                <a:ea typeface="ＭＳ Ｐゴシック" panose="020B0600070205080204" pitchFamily="34" charset="-128"/>
              </a:rPr>
              <a:t>+</a:t>
            </a:r>
            <a:r>
              <a:rPr lang="en-AU" altLang="zh-TW">
                <a:latin typeface="Courier New" panose="02070309020205020404" pitchFamily="49" charset="0"/>
                <a:ea typeface="ＭＳ Ｐゴシック" panose="020B0600070205080204" pitchFamily="34" charset="-128"/>
              </a:rPr>
              <a:t> XOR ipad) || M)] ]</a:t>
            </a:r>
          </a:p>
          <a:p>
            <a:pPr lvl="1" eaLnBrk="1" hangingPunct="1">
              <a:lnSpc>
                <a:spcPct val="90000"/>
              </a:lnSpc>
            </a:pPr>
            <a:r>
              <a:rPr lang="en-AU" altLang="zh-TW">
                <a:ea typeface="ＭＳ Ｐゴシック" panose="020B0600070205080204" pitchFamily="34" charset="-128"/>
              </a:rPr>
              <a:t>where </a:t>
            </a:r>
            <a:r>
              <a:rPr lang="en-AU" altLang="zh-TW">
                <a:latin typeface="Courier New" panose="02070309020205020404" pitchFamily="49" charset="0"/>
                <a:ea typeface="ＭＳ Ｐゴシック" panose="020B0600070205080204" pitchFamily="34" charset="-128"/>
                <a:cs typeface="Courier New" panose="02070309020205020404" pitchFamily="49" charset="0"/>
              </a:rPr>
              <a:t>K</a:t>
            </a:r>
            <a:r>
              <a:rPr lang="en-AU" altLang="zh-TW" baseline="30000">
                <a:latin typeface="Courier New" panose="02070309020205020404" pitchFamily="49" charset="0"/>
                <a:ea typeface="ＭＳ Ｐゴシック" panose="020B0600070205080204" pitchFamily="34" charset="-128"/>
                <a:cs typeface="Courier New" panose="02070309020205020404" pitchFamily="49" charset="0"/>
              </a:rPr>
              <a:t>+</a:t>
            </a:r>
            <a:r>
              <a:rPr lang="en-AU" altLang="zh-TW">
                <a:latin typeface="Courier New" panose="02070309020205020404" pitchFamily="49" charset="0"/>
                <a:ea typeface="ＭＳ Ｐゴシック" panose="020B0600070205080204" pitchFamily="34" charset="-128"/>
                <a:cs typeface="Courier New" panose="02070309020205020404" pitchFamily="49" charset="0"/>
              </a:rPr>
              <a:t> </a:t>
            </a:r>
            <a:r>
              <a:rPr lang="en-AU" altLang="zh-TW">
                <a:ea typeface="ＭＳ Ｐゴシック" panose="020B0600070205080204" pitchFamily="34" charset="-128"/>
              </a:rPr>
              <a:t>is the key padded out to size </a:t>
            </a:r>
          </a:p>
          <a:p>
            <a:pPr lvl="1" eaLnBrk="1" hangingPunct="1">
              <a:lnSpc>
                <a:spcPct val="90000"/>
              </a:lnSpc>
            </a:pPr>
            <a:r>
              <a:rPr lang="en-AU" altLang="zh-TW">
                <a:latin typeface="Courier New" panose="02070309020205020404" pitchFamily="49" charset="0"/>
                <a:ea typeface="ＭＳ Ｐゴシック" panose="020B0600070205080204" pitchFamily="34" charset="-128"/>
                <a:cs typeface="Courier New" panose="02070309020205020404" pitchFamily="49" charset="0"/>
              </a:rPr>
              <a:t>opad</a:t>
            </a:r>
            <a:r>
              <a:rPr lang="en-AU" altLang="zh-TW">
                <a:ea typeface="ＭＳ Ｐゴシック" panose="020B0600070205080204" pitchFamily="34" charset="-128"/>
              </a:rPr>
              <a:t>, </a:t>
            </a:r>
            <a:r>
              <a:rPr lang="en-AU" altLang="zh-TW">
                <a:latin typeface="Courier New" panose="02070309020205020404" pitchFamily="49" charset="0"/>
                <a:ea typeface="ＭＳ Ｐゴシック" panose="020B0600070205080204" pitchFamily="34" charset="-128"/>
                <a:cs typeface="Courier New" panose="02070309020205020404" pitchFamily="49" charset="0"/>
              </a:rPr>
              <a:t>ipad </a:t>
            </a:r>
            <a:r>
              <a:rPr lang="en-AU" altLang="zh-TW">
                <a:ea typeface="ＭＳ Ｐゴシック" panose="020B0600070205080204" pitchFamily="34" charset="-128"/>
              </a:rPr>
              <a:t>are specified padding constants </a:t>
            </a:r>
          </a:p>
          <a:p>
            <a:pPr eaLnBrk="1" hangingPunct="1">
              <a:lnSpc>
                <a:spcPct val="90000"/>
              </a:lnSpc>
            </a:pPr>
            <a:r>
              <a:rPr lang="en-AU" altLang="zh-TW">
                <a:ea typeface="ＭＳ Ｐゴシック" panose="020B0600070205080204" pitchFamily="34" charset="-128"/>
              </a:rPr>
              <a:t>overhead is just 3 more hash calculations than the message needs alone</a:t>
            </a:r>
          </a:p>
          <a:p>
            <a:pPr eaLnBrk="1" hangingPunct="1">
              <a:lnSpc>
                <a:spcPct val="90000"/>
              </a:lnSpc>
            </a:pPr>
            <a:r>
              <a:rPr lang="en-AU" altLang="zh-TW">
                <a:ea typeface="ＭＳ Ｐゴシック" panose="020B0600070205080204" pitchFamily="34" charset="-128"/>
              </a:rPr>
              <a:t>any hash function can be used</a:t>
            </a:r>
          </a:p>
          <a:p>
            <a:pPr lvl="1" eaLnBrk="1" hangingPunct="1">
              <a:lnSpc>
                <a:spcPct val="90000"/>
              </a:lnSpc>
            </a:pPr>
            <a:r>
              <a:rPr lang="en-AU" altLang="zh-TW">
                <a:ea typeface="ＭＳ Ｐゴシック" panose="020B0600070205080204" pitchFamily="34" charset="-128"/>
              </a:rPr>
              <a:t>eg. MD5, SHA-1, RIPEMD-160, Whirlpool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DEAE1A4-049B-48B5-87A6-7EAE0D89189A}"/>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HMAC Algorithm</a:t>
            </a:r>
            <a:endParaRPr lang="en-AU" altLang="zh-TW" dirty="0">
              <a:ea typeface="ＭＳ Ｐゴシック" panose="020B0600070205080204" pitchFamily="34" charset="-128"/>
            </a:endParaRPr>
          </a:p>
        </p:txBody>
      </p:sp>
      <p:sp>
        <p:nvSpPr>
          <p:cNvPr id="83971" name="Rectangle 3">
            <a:extLst>
              <a:ext uri="{FF2B5EF4-FFF2-40B4-BE49-F238E27FC236}">
                <a16:creationId xmlns:a16="http://schemas.microsoft.com/office/drawing/2014/main" id="{C69521BF-7E1A-4D3B-A43B-68DA4FA377F0}"/>
              </a:ext>
            </a:extLst>
          </p:cNvPr>
          <p:cNvSpPr>
            <a:spLocks noGrp="1" noChangeArrowheads="1"/>
          </p:cNvSpPr>
          <p:nvPr>
            <p:ph type="body" idx="1"/>
          </p:nvPr>
        </p:nvSpPr>
        <p:spPr/>
        <p:txBody>
          <a:bodyPr>
            <a:normAutofit/>
          </a:bodyPr>
          <a:lstStyle/>
          <a:p>
            <a:pPr eaLnBrk="1" hangingPunct="1">
              <a:lnSpc>
                <a:spcPct val="90000"/>
              </a:lnSpc>
            </a:pPr>
            <a:endParaRPr lang="en-AU" altLang="zh-TW" dirty="0">
              <a:ea typeface="ＭＳ Ｐゴシック" panose="020B0600070205080204" pitchFamily="34" charset="-128"/>
            </a:endParaRPr>
          </a:p>
        </p:txBody>
      </p:sp>
      <p:pic>
        <p:nvPicPr>
          <p:cNvPr id="5" name="Picture 4">
            <a:extLst>
              <a:ext uri="{FF2B5EF4-FFF2-40B4-BE49-F238E27FC236}">
                <a16:creationId xmlns:a16="http://schemas.microsoft.com/office/drawing/2014/main" id="{C3EB9C8C-73B5-4AAD-A884-DC9B57D90A4C}"/>
              </a:ext>
            </a:extLst>
          </p:cNvPr>
          <p:cNvPicPr>
            <a:picLocks noChangeAspect="1"/>
          </p:cNvPicPr>
          <p:nvPr/>
        </p:nvPicPr>
        <p:blipFill>
          <a:blip r:embed="rId3"/>
          <a:stretch>
            <a:fillRect/>
          </a:stretch>
        </p:blipFill>
        <p:spPr>
          <a:xfrm>
            <a:off x="2547937" y="1871662"/>
            <a:ext cx="7096125" cy="3863313"/>
          </a:xfrm>
          <a:prstGeom prst="rect">
            <a:avLst/>
          </a:prstGeom>
        </p:spPr>
      </p:pic>
    </p:spTree>
    <p:extLst>
      <p:ext uri="{BB962C8B-B14F-4D97-AF65-F5344CB8AC3E}">
        <p14:creationId xmlns:p14="http://schemas.microsoft.com/office/powerpoint/2010/main" val="44183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DEAE1A4-049B-48B5-87A6-7EAE0D89189A}"/>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HMAC Algorithm</a:t>
            </a:r>
            <a:endParaRPr lang="en-AU" altLang="zh-TW" dirty="0">
              <a:ea typeface="ＭＳ Ｐゴシック" panose="020B0600070205080204" pitchFamily="34" charset="-128"/>
            </a:endParaRPr>
          </a:p>
        </p:txBody>
      </p:sp>
      <p:sp>
        <p:nvSpPr>
          <p:cNvPr id="83971" name="Rectangle 3">
            <a:extLst>
              <a:ext uri="{FF2B5EF4-FFF2-40B4-BE49-F238E27FC236}">
                <a16:creationId xmlns:a16="http://schemas.microsoft.com/office/drawing/2014/main" id="{C69521BF-7E1A-4D3B-A43B-68DA4FA377F0}"/>
              </a:ext>
            </a:extLst>
          </p:cNvPr>
          <p:cNvSpPr>
            <a:spLocks noGrp="1" noChangeArrowheads="1"/>
          </p:cNvSpPr>
          <p:nvPr>
            <p:ph type="body" idx="1"/>
          </p:nvPr>
        </p:nvSpPr>
        <p:spPr/>
        <p:txBody>
          <a:bodyPr>
            <a:normAutofit/>
          </a:bodyPr>
          <a:lstStyle/>
          <a:p>
            <a:pPr eaLnBrk="1" hangingPunct="1">
              <a:lnSpc>
                <a:spcPct val="90000"/>
              </a:lnSpc>
            </a:pPr>
            <a:endParaRPr lang="en-AU" altLang="zh-TW" dirty="0">
              <a:ea typeface="ＭＳ Ｐゴシック" panose="020B0600070205080204" pitchFamily="34" charset="-128"/>
            </a:endParaRPr>
          </a:p>
        </p:txBody>
      </p:sp>
      <p:pic>
        <p:nvPicPr>
          <p:cNvPr id="3" name="Picture 2">
            <a:extLst>
              <a:ext uri="{FF2B5EF4-FFF2-40B4-BE49-F238E27FC236}">
                <a16:creationId xmlns:a16="http://schemas.microsoft.com/office/drawing/2014/main" id="{51379423-1148-4076-831B-B62C065BA9EF}"/>
              </a:ext>
            </a:extLst>
          </p:cNvPr>
          <p:cNvPicPr>
            <a:picLocks noChangeAspect="1"/>
          </p:cNvPicPr>
          <p:nvPr/>
        </p:nvPicPr>
        <p:blipFill>
          <a:blip r:embed="rId3"/>
          <a:stretch>
            <a:fillRect/>
          </a:stretch>
        </p:blipFill>
        <p:spPr>
          <a:xfrm>
            <a:off x="2217336" y="1614488"/>
            <a:ext cx="7419975" cy="4562475"/>
          </a:xfrm>
          <a:prstGeom prst="rect">
            <a:avLst/>
          </a:prstGeom>
        </p:spPr>
      </p:pic>
    </p:spTree>
    <p:extLst>
      <p:ext uri="{BB962C8B-B14F-4D97-AF65-F5344CB8AC3E}">
        <p14:creationId xmlns:p14="http://schemas.microsoft.com/office/powerpoint/2010/main" val="1822745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7C095-3147-4128-9867-F4F1AC7A35B4}"/>
              </a:ext>
            </a:extLst>
          </p:cNvPr>
          <p:cNvSpPr>
            <a:spLocks noGrp="1"/>
          </p:cNvSpPr>
          <p:nvPr>
            <p:ph type="title"/>
          </p:nvPr>
        </p:nvSpPr>
        <p:spPr>
          <a:xfrm>
            <a:off x="838200" y="365125"/>
            <a:ext cx="10515600" cy="931015"/>
          </a:xfrm>
        </p:spPr>
        <p:txBody>
          <a:bodyPr>
            <a:normAutofit/>
          </a:bodyPr>
          <a:lstStyle/>
          <a:p>
            <a:r>
              <a:rPr lang="en-US" sz="3200" b="1" dirty="0">
                <a:latin typeface="+mn-lt"/>
              </a:rPr>
              <a:t>Terminology Related to Asymmetric Encryption</a:t>
            </a:r>
            <a:endParaRPr lang="en-IN" sz="3200" b="1" dirty="0">
              <a:latin typeface="+mn-lt"/>
            </a:endParaRPr>
          </a:p>
        </p:txBody>
      </p:sp>
      <p:sp>
        <p:nvSpPr>
          <p:cNvPr id="4" name="Footer Placeholder 3">
            <a:extLst>
              <a:ext uri="{FF2B5EF4-FFF2-40B4-BE49-F238E27FC236}">
                <a16:creationId xmlns:a16="http://schemas.microsoft.com/office/drawing/2014/main" id="{9C71718E-9AED-4DFA-82E9-12813F28FB3E}"/>
              </a:ext>
            </a:extLst>
          </p:cNvPr>
          <p:cNvSpPr>
            <a:spLocks noGrp="1"/>
          </p:cNvSpPr>
          <p:nvPr>
            <p:ph type="ftr" sz="quarter" idx="11"/>
          </p:nvPr>
        </p:nvSpPr>
        <p:spPr>
          <a:xfrm>
            <a:off x="1251751" y="6356350"/>
            <a:ext cx="8726750" cy="365125"/>
          </a:xfrm>
        </p:spPr>
        <p:txBody>
          <a:bodyPr/>
          <a:lstStyle/>
          <a:p>
            <a:r>
              <a:rPr lang="en-IN" dirty="0"/>
              <a:t>Department of Computer science and Engineering                                                            CSB4403-Applied Cryptography &amp; Network Security                  </a:t>
            </a:r>
          </a:p>
        </p:txBody>
      </p:sp>
      <p:sp>
        <p:nvSpPr>
          <p:cNvPr id="5" name="Slide Number Placeholder 4">
            <a:extLst>
              <a:ext uri="{FF2B5EF4-FFF2-40B4-BE49-F238E27FC236}">
                <a16:creationId xmlns:a16="http://schemas.microsoft.com/office/drawing/2014/main" id="{8C446AA4-67E3-4E07-90BE-EA673AF64F2F}"/>
              </a:ext>
            </a:extLst>
          </p:cNvPr>
          <p:cNvSpPr>
            <a:spLocks noGrp="1"/>
          </p:cNvSpPr>
          <p:nvPr>
            <p:ph type="sldNum" sz="quarter" idx="12"/>
          </p:nvPr>
        </p:nvSpPr>
        <p:spPr/>
        <p:txBody>
          <a:bodyPr/>
          <a:lstStyle/>
          <a:p>
            <a:fld id="{8BA4E876-1E2A-41C4-BFA0-7D60E841BEBF}" type="slidenum">
              <a:rPr lang="en-IN" smtClean="0"/>
              <a:t>4</a:t>
            </a:fld>
            <a:endParaRPr lang="en-IN" dirty="0"/>
          </a:p>
        </p:txBody>
      </p:sp>
      <p:sp>
        <p:nvSpPr>
          <p:cNvPr id="6" name="Content Placeholder 5">
            <a:extLst>
              <a:ext uri="{FF2B5EF4-FFF2-40B4-BE49-F238E27FC236}">
                <a16:creationId xmlns:a16="http://schemas.microsoft.com/office/drawing/2014/main" id="{9D6A23D2-6252-4CA7-A922-50E334BDA6BF}"/>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9482D348-60AD-44BE-BE40-B72B775FA814}"/>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3077" t="-2769" b="2769"/>
              <a:stretch>
                <a:fillRect/>
              </a:stretch>
            </p:blipFill>
          </mc:Choice>
          <mc:Fallback>
            <p:blipFill>
              <a:blip r:embed="rId4"/>
              <a:srcRect l="-3077" t="-2769" b="2769"/>
              <a:stretch>
                <a:fillRect/>
              </a:stretch>
            </p:blipFill>
          </mc:Fallback>
        </mc:AlternateContent>
        <p:spPr>
          <a:xfrm>
            <a:off x="1455651" y="1692275"/>
            <a:ext cx="8906957" cy="4800600"/>
          </a:xfrm>
          <a:prstGeom prst="rect">
            <a:avLst/>
          </a:prstGeom>
          <a:solidFill>
            <a:schemeClr val="accent1">
              <a:lumMod val="60000"/>
              <a:lumOff val="40000"/>
            </a:schemeClr>
          </a:solidFill>
        </p:spPr>
      </p:pic>
    </p:spTree>
    <p:extLst>
      <p:ext uri="{BB962C8B-B14F-4D97-AF65-F5344CB8AC3E}">
        <p14:creationId xmlns:p14="http://schemas.microsoft.com/office/powerpoint/2010/main" val="3904986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a:extLst>
              <a:ext uri="{FF2B5EF4-FFF2-40B4-BE49-F238E27FC236}">
                <a16:creationId xmlns:a16="http://schemas.microsoft.com/office/drawing/2014/main" id="{898654CD-FDCF-4D9D-93E9-7FECB07D7AE0}"/>
              </a:ext>
            </a:extLst>
          </p:cNvPr>
          <p:cNvSpPr>
            <a:spLocks noGrp="1" noChangeArrowheads="1"/>
          </p:cNvSpPr>
          <p:nvPr>
            <p:ph type="title"/>
          </p:nvPr>
        </p:nvSpPr>
        <p:spPr>
          <a:xfrm>
            <a:off x="1524000" y="228600"/>
            <a:ext cx="3276600" cy="6172200"/>
          </a:xfrm>
        </p:spPr>
        <p:txBody>
          <a:bodyPr/>
          <a:lstStyle/>
          <a:p>
            <a:pPr eaLnBrk="1" hangingPunct="1"/>
            <a:r>
              <a:rPr lang="en-US" altLang="en-US" dirty="0">
                <a:ea typeface="ＭＳ Ｐゴシック" panose="020B0600070205080204" pitchFamily="34" charset="-128"/>
              </a:rPr>
              <a:t>HMAC Overview</a:t>
            </a:r>
            <a:br>
              <a:rPr lang="en-US" altLang="en-US" dirty="0">
                <a:ea typeface="ＭＳ Ｐゴシック" panose="020B0600070205080204" pitchFamily="34" charset="-128"/>
              </a:rPr>
            </a:br>
            <a:r>
              <a:rPr lang="en-US" altLang="en-US" dirty="0">
                <a:ea typeface="ＭＳ Ｐゴシック" panose="020B0600070205080204" pitchFamily="34" charset="-128"/>
              </a:rPr>
              <a:t>f(IV,(K+ XOR iPad))</a:t>
            </a:r>
            <a:endParaRPr lang="en-AU" altLang="zh-TW" dirty="0">
              <a:ea typeface="ＭＳ Ｐゴシック" panose="020B0600070205080204" pitchFamily="34" charset="-128"/>
            </a:endParaRPr>
          </a:p>
        </p:txBody>
      </p:sp>
      <p:pic>
        <p:nvPicPr>
          <p:cNvPr id="47107" name="Picture 3">
            <a:extLst>
              <a:ext uri="{FF2B5EF4-FFF2-40B4-BE49-F238E27FC236}">
                <a16:creationId xmlns:a16="http://schemas.microsoft.com/office/drawing/2014/main" id="{447ACB15-3C7C-4D29-B5B9-63FE0F7F90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1" y="228601"/>
            <a:ext cx="5565775" cy="626427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26">
            <a:extLst>
              <a:ext uri="{FF2B5EF4-FFF2-40B4-BE49-F238E27FC236}">
                <a16:creationId xmlns:a16="http://schemas.microsoft.com/office/drawing/2014/main" id="{898654CD-FDCF-4D9D-93E9-7FECB07D7AE0}"/>
              </a:ext>
            </a:extLst>
          </p:cNvPr>
          <p:cNvSpPr>
            <a:spLocks noGrp="1" noChangeArrowheads="1"/>
          </p:cNvSpPr>
          <p:nvPr>
            <p:ph type="title"/>
          </p:nvPr>
        </p:nvSpPr>
        <p:spPr>
          <a:xfrm>
            <a:off x="1524000" y="228600"/>
            <a:ext cx="3465250" cy="6172200"/>
          </a:xfrm>
        </p:spPr>
        <p:txBody>
          <a:bodyPr>
            <a:normAutofit/>
          </a:bodyPr>
          <a:lstStyle/>
          <a:p>
            <a:pPr eaLnBrk="1" hangingPunct="1"/>
            <a:r>
              <a:rPr lang="en-US" altLang="en-US" sz="4000" dirty="0">
                <a:ea typeface="ＭＳ Ｐゴシック" panose="020B0600070205080204" pitchFamily="34" charset="-128"/>
              </a:rPr>
              <a:t>Efficient Implementation of HMAC</a:t>
            </a:r>
            <a:br>
              <a:rPr lang="en-US" altLang="en-US" sz="4000" dirty="0">
                <a:ea typeface="ＭＳ Ｐゴシック" panose="020B0600070205080204" pitchFamily="34" charset="-128"/>
              </a:rPr>
            </a:br>
            <a:r>
              <a:rPr lang="en-US" altLang="en-US" sz="4000" dirty="0">
                <a:ea typeface="ＭＳ Ｐゴシック" panose="020B0600070205080204" pitchFamily="34" charset="-128"/>
              </a:rPr>
              <a:t>f(IV,(K+ XOR </a:t>
            </a:r>
            <a:r>
              <a:rPr lang="en-US" altLang="en-US" sz="4000" dirty="0" err="1">
                <a:ea typeface="ＭＳ Ｐゴシック" panose="020B0600070205080204" pitchFamily="34" charset="-128"/>
              </a:rPr>
              <a:t>OPad</a:t>
            </a:r>
            <a:r>
              <a:rPr lang="en-US" altLang="en-US" sz="4000" dirty="0">
                <a:ea typeface="ＭＳ Ｐゴシック" panose="020B0600070205080204" pitchFamily="34" charset="-128"/>
              </a:rPr>
              <a:t>))</a:t>
            </a:r>
            <a:endParaRPr lang="en-AU" altLang="zh-TW" sz="4000" dirty="0">
              <a:ea typeface="ＭＳ Ｐゴシック" panose="020B0600070205080204" pitchFamily="34" charset="-128"/>
            </a:endParaRPr>
          </a:p>
        </p:txBody>
      </p:sp>
      <p:pic>
        <p:nvPicPr>
          <p:cNvPr id="3" name="Picture 2">
            <a:extLst>
              <a:ext uri="{FF2B5EF4-FFF2-40B4-BE49-F238E27FC236}">
                <a16:creationId xmlns:a16="http://schemas.microsoft.com/office/drawing/2014/main" id="{8E65DA89-3228-4588-8060-4B9D88E26180}"/>
              </a:ext>
            </a:extLst>
          </p:cNvPr>
          <p:cNvPicPr>
            <a:picLocks noChangeAspect="1"/>
          </p:cNvPicPr>
          <p:nvPr/>
        </p:nvPicPr>
        <p:blipFill>
          <a:blip r:embed="rId3"/>
          <a:stretch>
            <a:fillRect/>
          </a:stretch>
        </p:blipFill>
        <p:spPr>
          <a:xfrm>
            <a:off x="5584979" y="944084"/>
            <a:ext cx="5124450" cy="5200650"/>
          </a:xfrm>
          <a:prstGeom prst="rect">
            <a:avLst/>
          </a:prstGeom>
        </p:spPr>
      </p:pic>
    </p:spTree>
    <p:extLst>
      <p:ext uri="{BB962C8B-B14F-4D97-AF65-F5344CB8AC3E}">
        <p14:creationId xmlns:p14="http://schemas.microsoft.com/office/powerpoint/2010/main" val="33119317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7A4DF06-B339-4F29-A33B-25F67593B33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HMAC Security</a:t>
            </a:r>
            <a:endParaRPr lang="en-AU" altLang="zh-TW">
              <a:ea typeface="ＭＳ Ｐゴシック" panose="020B0600070205080204" pitchFamily="34" charset="-128"/>
            </a:endParaRPr>
          </a:p>
        </p:txBody>
      </p:sp>
      <p:sp>
        <p:nvSpPr>
          <p:cNvPr id="87043" name="Rectangle 3">
            <a:extLst>
              <a:ext uri="{FF2B5EF4-FFF2-40B4-BE49-F238E27FC236}">
                <a16:creationId xmlns:a16="http://schemas.microsoft.com/office/drawing/2014/main" id="{C3ADA669-0DAC-4153-B4A9-84C7B5F0E15F}"/>
              </a:ext>
            </a:extLst>
          </p:cNvPr>
          <p:cNvSpPr>
            <a:spLocks noGrp="1" noChangeArrowheads="1"/>
          </p:cNvSpPr>
          <p:nvPr>
            <p:ph type="body" idx="1"/>
          </p:nvPr>
        </p:nvSpPr>
        <p:spPr/>
        <p:txBody>
          <a:bodyPr/>
          <a:lstStyle/>
          <a:p>
            <a:pPr eaLnBrk="1" hangingPunct="1">
              <a:lnSpc>
                <a:spcPct val="90000"/>
              </a:lnSpc>
            </a:pPr>
            <a:r>
              <a:rPr lang="en-US" altLang="en-US">
                <a:ea typeface="ＭＳ Ｐゴシック" panose="020B0600070205080204" pitchFamily="34" charset="-128"/>
              </a:rPr>
              <a:t>proved </a:t>
            </a:r>
            <a:r>
              <a:rPr lang="en-AU" altLang="zh-TW">
                <a:ea typeface="ＭＳ Ｐゴシック" panose="020B0600070205080204" pitchFamily="34" charset="-128"/>
              </a:rPr>
              <a:t>security of HMAC relates to that of the underlying hash algorithm</a:t>
            </a:r>
          </a:p>
          <a:p>
            <a:pPr eaLnBrk="1" hangingPunct="1">
              <a:lnSpc>
                <a:spcPct val="90000"/>
              </a:lnSpc>
            </a:pPr>
            <a:r>
              <a:rPr lang="en-US" altLang="en-US">
                <a:ea typeface="ＭＳ Ｐゴシック" panose="020B0600070205080204" pitchFamily="34" charset="-128"/>
              </a:rPr>
              <a:t>attacking HMAC requires either:</a:t>
            </a:r>
          </a:p>
          <a:p>
            <a:pPr lvl="1" eaLnBrk="1" hangingPunct="1">
              <a:lnSpc>
                <a:spcPct val="90000"/>
              </a:lnSpc>
            </a:pPr>
            <a:r>
              <a:rPr lang="en-US" altLang="en-US">
                <a:ea typeface="ＭＳ Ｐゴシック" panose="020B0600070205080204" pitchFamily="34" charset="-128"/>
              </a:rPr>
              <a:t>brute force attack on key used</a:t>
            </a:r>
          </a:p>
          <a:p>
            <a:pPr lvl="1" eaLnBrk="1" hangingPunct="1">
              <a:lnSpc>
                <a:spcPct val="90000"/>
              </a:lnSpc>
            </a:pPr>
            <a:r>
              <a:rPr lang="en-US" altLang="en-US">
                <a:ea typeface="ＭＳ Ｐゴシック" panose="020B0600070205080204" pitchFamily="34" charset="-128"/>
              </a:rPr>
              <a:t>birthday attack (but since keyed would need to observe a very large number of messages)</a:t>
            </a:r>
          </a:p>
          <a:p>
            <a:pPr eaLnBrk="1" hangingPunct="1">
              <a:lnSpc>
                <a:spcPct val="90000"/>
              </a:lnSpc>
            </a:pPr>
            <a:r>
              <a:rPr lang="en-US" altLang="en-US">
                <a:ea typeface="ＭＳ Ｐゴシック" panose="020B0600070205080204" pitchFamily="34" charset="-128"/>
              </a:rPr>
              <a:t>choose hash function used based on speed verses security constraints</a:t>
            </a:r>
            <a:endParaRPr lang="en-AU" altLang="zh-TW">
              <a:ea typeface="ＭＳ Ｐゴシック" panose="020B0600070205080204" pitchFamily="34" charset="-128"/>
            </a:endParaRPr>
          </a:p>
          <a:p>
            <a:pPr eaLnBrk="1" hangingPunct="1">
              <a:lnSpc>
                <a:spcPct val="90000"/>
              </a:lnSpc>
            </a:pPr>
            <a:endParaRPr lang="en-AU" altLang="zh-TW">
              <a:ea typeface="ＭＳ Ｐゴシック" panose="020B0600070205080204" pitchFamily="34"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DEAE1A4-049B-48B5-87A6-7EAE0D89189A}"/>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MACs based on Block Ciphers: DAA &amp; CMAC</a:t>
            </a:r>
            <a:endParaRPr lang="en-AU" altLang="zh-TW" dirty="0">
              <a:ea typeface="ＭＳ Ｐゴシック" panose="020B0600070205080204" pitchFamily="34" charset="-128"/>
            </a:endParaRPr>
          </a:p>
        </p:txBody>
      </p:sp>
      <p:sp>
        <p:nvSpPr>
          <p:cNvPr id="83971" name="Rectangle 3">
            <a:extLst>
              <a:ext uri="{FF2B5EF4-FFF2-40B4-BE49-F238E27FC236}">
                <a16:creationId xmlns:a16="http://schemas.microsoft.com/office/drawing/2014/main" id="{C69521BF-7E1A-4D3B-A43B-68DA4FA377F0}"/>
              </a:ext>
            </a:extLst>
          </p:cNvPr>
          <p:cNvSpPr>
            <a:spLocks noGrp="1" noChangeArrowheads="1"/>
          </p:cNvSpPr>
          <p:nvPr>
            <p:ph type="body" idx="1"/>
          </p:nvPr>
        </p:nvSpPr>
        <p:spPr/>
        <p:txBody>
          <a:bodyPr>
            <a:normAutofit/>
          </a:bodyPr>
          <a:lstStyle/>
          <a:p>
            <a:pPr eaLnBrk="1" hangingPunct="1">
              <a:lnSpc>
                <a:spcPct val="90000"/>
              </a:lnSpc>
            </a:pPr>
            <a:endParaRPr lang="en-AU" altLang="zh-TW" dirty="0">
              <a:ea typeface="ＭＳ Ｐゴシック" panose="020B0600070205080204" pitchFamily="34" charset="-128"/>
            </a:endParaRPr>
          </a:p>
        </p:txBody>
      </p:sp>
    </p:spTree>
    <p:extLst>
      <p:ext uri="{BB962C8B-B14F-4D97-AF65-F5344CB8AC3E}">
        <p14:creationId xmlns:p14="http://schemas.microsoft.com/office/powerpoint/2010/main" val="564640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F09817E-BE26-4111-BF53-C9F24D5BE24C}"/>
              </a:ext>
            </a:extLst>
          </p:cNvPr>
          <p:cNvSpPr>
            <a:spLocks noGrp="1" noChangeArrowheads="1"/>
          </p:cNvSpPr>
          <p:nvPr>
            <p:ph type="title"/>
          </p:nvPr>
        </p:nvSpPr>
        <p:spPr/>
        <p:txBody>
          <a:bodyPr/>
          <a:lstStyle/>
          <a:p>
            <a:pPr eaLnBrk="1" hangingPunct="1"/>
            <a:r>
              <a:rPr lang="en-US" altLang="en-US" sz="4000">
                <a:ea typeface="ＭＳ Ｐゴシック" panose="020B0600070205080204" pitchFamily="34" charset="-128"/>
              </a:rPr>
              <a:t>Using Symmetric Ciphers for MACs</a:t>
            </a:r>
            <a:endParaRPr lang="en-AU" altLang="zh-TW" sz="4000">
              <a:ea typeface="ＭＳ Ｐゴシック" panose="020B0600070205080204" pitchFamily="34" charset="-128"/>
            </a:endParaRPr>
          </a:p>
        </p:txBody>
      </p:sp>
      <p:sp>
        <p:nvSpPr>
          <p:cNvPr id="59395" name="Rectangle 3">
            <a:extLst>
              <a:ext uri="{FF2B5EF4-FFF2-40B4-BE49-F238E27FC236}">
                <a16:creationId xmlns:a16="http://schemas.microsoft.com/office/drawing/2014/main" id="{1547029D-6632-4E61-B66E-A8F305448268}"/>
              </a:ext>
            </a:extLst>
          </p:cNvPr>
          <p:cNvSpPr>
            <a:spLocks noGrp="1" noChangeArrowheads="1"/>
          </p:cNvSpPr>
          <p:nvPr>
            <p:ph type="body" idx="1"/>
          </p:nvPr>
        </p:nvSpPr>
        <p:spPr/>
        <p:txBody>
          <a:bodyPr/>
          <a:lstStyle/>
          <a:p>
            <a:pPr eaLnBrk="1" hangingPunct="1">
              <a:lnSpc>
                <a:spcPct val="90000"/>
              </a:lnSpc>
            </a:pPr>
            <a:r>
              <a:rPr lang="en-US" altLang="en-US">
                <a:ea typeface="ＭＳ Ｐゴシック" panose="020B0600070205080204" pitchFamily="34" charset="-128"/>
              </a:rPr>
              <a:t>can use any block cipher chaining mode and use final block as a MAC</a:t>
            </a:r>
          </a:p>
          <a:p>
            <a:pPr eaLnBrk="1" hangingPunct="1">
              <a:lnSpc>
                <a:spcPct val="90000"/>
              </a:lnSpc>
            </a:pPr>
            <a:r>
              <a:rPr lang="en-US" altLang="en-US" b="1">
                <a:ea typeface="ＭＳ Ｐゴシック" panose="020B0600070205080204" pitchFamily="34" charset="-128"/>
              </a:rPr>
              <a:t>Data Authentication Algorithm (DAA)</a:t>
            </a:r>
            <a:r>
              <a:rPr lang="en-US" altLang="en-US">
                <a:ea typeface="ＭＳ Ｐゴシック" panose="020B0600070205080204" pitchFamily="34" charset="-128"/>
              </a:rPr>
              <a:t> is a widely used MAC based on DES-CBC</a:t>
            </a:r>
          </a:p>
          <a:p>
            <a:pPr lvl="1" eaLnBrk="1" hangingPunct="1">
              <a:lnSpc>
                <a:spcPct val="90000"/>
              </a:lnSpc>
            </a:pPr>
            <a:r>
              <a:rPr lang="en-US" altLang="en-US">
                <a:ea typeface="ＭＳ Ｐゴシック" panose="020B0600070205080204" pitchFamily="34" charset="-128"/>
              </a:rPr>
              <a:t>using IV=0 and zero-pad of final block</a:t>
            </a:r>
          </a:p>
          <a:p>
            <a:pPr lvl="1" eaLnBrk="1" hangingPunct="1">
              <a:lnSpc>
                <a:spcPct val="90000"/>
              </a:lnSpc>
            </a:pPr>
            <a:r>
              <a:rPr lang="en-US" altLang="en-US">
                <a:ea typeface="ＭＳ Ｐゴシック" panose="020B0600070205080204" pitchFamily="34" charset="-128"/>
              </a:rPr>
              <a:t>encrypt message using DES in CBC mode</a:t>
            </a:r>
          </a:p>
          <a:p>
            <a:pPr lvl="1" eaLnBrk="1" hangingPunct="1">
              <a:lnSpc>
                <a:spcPct val="90000"/>
              </a:lnSpc>
            </a:pPr>
            <a:r>
              <a:rPr lang="en-US" altLang="en-US">
                <a:ea typeface="ＭＳ Ｐゴシック" panose="020B0600070205080204" pitchFamily="34" charset="-128"/>
              </a:rPr>
              <a:t>and send just the final block as the MAC</a:t>
            </a:r>
          </a:p>
          <a:p>
            <a:pPr lvl="2" eaLnBrk="1" hangingPunct="1">
              <a:lnSpc>
                <a:spcPct val="90000"/>
              </a:lnSpc>
            </a:pPr>
            <a:r>
              <a:rPr lang="en-US" altLang="en-US">
                <a:ea typeface="ＭＳ Ｐゴシック" panose="020B0600070205080204" pitchFamily="34" charset="-128"/>
              </a:rPr>
              <a:t>or the leftmost M bits (16</a:t>
            </a:r>
            <a:r>
              <a:rPr lang="en-US" altLang="en-US">
                <a:ea typeface="ＭＳ Ｐゴシック" panose="020B0600070205080204" pitchFamily="34" charset="-128"/>
                <a:cs typeface="Arial" panose="020B0604020202020204" pitchFamily="34" charset="0"/>
              </a:rPr>
              <a:t>≤M≤64) of final block</a:t>
            </a:r>
          </a:p>
          <a:p>
            <a:pPr eaLnBrk="1" hangingPunct="1">
              <a:lnSpc>
                <a:spcPct val="90000"/>
              </a:lnSpc>
            </a:pPr>
            <a:r>
              <a:rPr lang="en-US" altLang="en-US">
                <a:ea typeface="ＭＳ Ｐゴシック" panose="020B0600070205080204" pitchFamily="34" charset="-128"/>
                <a:cs typeface="Arial" panose="020B0604020202020204" pitchFamily="34" charset="0"/>
              </a:rPr>
              <a:t>but final MAC is now too small for security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BD2C344-AC43-4F1D-B814-638D7055A286}"/>
              </a:ext>
            </a:extLst>
          </p:cNvPr>
          <p:cNvSpPr>
            <a:spLocks noGrp="1" noChangeArrowheads="1"/>
          </p:cNvSpPr>
          <p:nvPr>
            <p:ph type="title"/>
          </p:nvPr>
        </p:nvSpPr>
        <p:spPr/>
        <p:txBody>
          <a:bodyPr/>
          <a:lstStyle/>
          <a:p>
            <a:pPr eaLnBrk="1" hangingPunct="1"/>
            <a:r>
              <a:rPr lang="en-US" altLang="en-US" sz="4000">
                <a:ea typeface="ＭＳ Ｐゴシック" panose="020B0600070205080204" pitchFamily="34" charset="-128"/>
              </a:rPr>
              <a:t>Data Authentication Algorithm</a:t>
            </a:r>
            <a:endParaRPr lang="en-AU" altLang="zh-TW" sz="4000">
              <a:ea typeface="ＭＳ Ｐゴシック" panose="020B0600070205080204" pitchFamily="34" charset="-128"/>
            </a:endParaRPr>
          </a:p>
        </p:txBody>
      </p:sp>
      <p:pic>
        <p:nvPicPr>
          <p:cNvPr id="53251" name="Picture 4">
            <a:extLst>
              <a:ext uri="{FF2B5EF4-FFF2-40B4-BE49-F238E27FC236}">
                <a16:creationId xmlns:a16="http://schemas.microsoft.com/office/drawing/2014/main" id="{86C1238D-7306-478E-B433-27E36738D4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1828800"/>
            <a:ext cx="9004300" cy="44577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5BEB05B7-1C72-4B2B-BC2E-1AFEF8E7E35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CMAC</a:t>
            </a:r>
            <a:endParaRPr lang="en-AU" altLang="zh-TW">
              <a:ea typeface="ＭＳ Ｐゴシック" panose="020B0600070205080204" pitchFamily="34" charset="-128"/>
            </a:endParaRPr>
          </a:p>
        </p:txBody>
      </p:sp>
      <p:sp>
        <p:nvSpPr>
          <p:cNvPr id="116739" name="Rectangle 3">
            <a:extLst>
              <a:ext uri="{FF2B5EF4-FFF2-40B4-BE49-F238E27FC236}">
                <a16:creationId xmlns:a16="http://schemas.microsoft.com/office/drawing/2014/main" id="{C986AC47-A932-4544-AABD-3FEA0A293A49}"/>
              </a:ext>
            </a:extLst>
          </p:cNvPr>
          <p:cNvSpPr>
            <a:spLocks noGrp="1" noChangeArrowheads="1"/>
          </p:cNvSpPr>
          <p:nvPr>
            <p:ph type="body" idx="1"/>
          </p:nvPr>
        </p:nvSpPr>
        <p:spPr/>
        <p:txBody>
          <a:bodyPr/>
          <a:lstStyle/>
          <a:p>
            <a:pPr eaLnBrk="1" hangingPunct="1"/>
            <a:r>
              <a:rPr lang="en-US" altLang="en-US">
                <a:ea typeface="ＭＳ Ｐゴシック" panose="020B0600070205080204" pitchFamily="34" charset="-128"/>
              </a:rPr>
              <a:t>previously saw the DAA (CBC-MAC)</a:t>
            </a:r>
          </a:p>
          <a:p>
            <a:pPr eaLnBrk="1" hangingPunct="1"/>
            <a:r>
              <a:rPr lang="en-US" altLang="en-US">
                <a:ea typeface="ＭＳ Ｐゴシック" panose="020B0600070205080204" pitchFamily="34" charset="-128"/>
              </a:rPr>
              <a:t>widely used in govt &amp; industry</a:t>
            </a:r>
          </a:p>
          <a:p>
            <a:pPr eaLnBrk="1" hangingPunct="1"/>
            <a:r>
              <a:rPr lang="en-US" altLang="en-US">
                <a:ea typeface="ＭＳ Ｐゴシック" panose="020B0600070205080204" pitchFamily="34" charset="-128"/>
              </a:rPr>
              <a:t>but has message size limitation</a:t>
            </a:r>
          </a:p>
          <a:p>
            <a:pPr eaLnBrk="1" hangingPunct="1"/>
            <a:r>
              <a:rPr lang="en-US" altLang="en-US">
                <a:ea typeface="ＭＳ Ｐゴシック" panose="020B0600070205080204" pitchFamily="34" charset="-128"/>
              </a:rPr>
              <a:t>can overcome using 2 keys &amp; padding</a:t>
            </a:r>
          </a:p>
          <a:p>
            <a:pPr eaLnBrk="1" hangingPunct="1"/>
            <a:r>
              <a:rPr lang="en-US" altLang="en-US">
                <a:ea typeface="ＭＳ Ｐゴシック" panose="020B0600070205080204" pitchFamily="34" charset="-128"/>
              </a:rPr>
              <a:t>thus forming the Cipher-based Message Authentication Code (CMAC)</a:t>
            </a:r>
          </a:p>
          <a:p>
            <a:pPr eaLnBrk="1" hangingPunct="1"/>
            <a:r>
              <a:rPr lang="en-US" altLang="en-US">
                <a:ea typeface="ＭＳ Ｐゴシック" panose="020B0600070205080204" pitchFamily="34" charset="-128"/>
              </a:rPr>
              <a:t>adopted by NIST SP800-38B</a:t>
            </a:r>
            <a:endParaRPr lang="en-US" altLang="en-US" sz="3600">
              <a:ea typeface="ＭＳ Ｐゴシック" panose="020B0600070205080204" pitchFamily="34" charset="-128"/>
            </a:endParaRPr>
          </a:p>
          <a:p>
            <a:pPr lvl="1" eaLnBrk="1" hangingPunct="1"/>
            <a:endParaRPr lang="zh-TW" altLang="en-AU">
              <a:ea typeface="ＭＳ Ｐゴシック" panose="020B0600070205080204" pitchFamily="34" charset="-12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7DBC0BA2-3D06-45AC-8298-4D1552B6317F}"/>
              </a:ext>
            </a:extLst>
          </p:cNvPr>
          <p:cNvSpPr>
            <a:spLocks noGrp="1" noChangeArrowheads="1"/>
          </p:cNvSpPr>
          <p:nvPr>
            <p:ph type="title"/>
          </p:nvPr>
        </p:nvSpPr>
        <p:spPr>
          <a:xfrm>
            <a:off x="1981200" y="1"/>
            <a:ext cx="8229600" cy="1139825"/>
          </a:xfrm>
        </p:spPr>
        <p:txBody>
          <a:bodyPr/>
          <a:lstStyle/>
          <a:p>
            <a:pPr eaLnBrk="1" hangingPunct="1"/>
            <a:r>
              <a:rPr lang="en-US" altLang="en-US">
                <a:ea typeface="ＭＳ Ｐゴシック" panose="020B0600070205080204" pitchFamily="34" charset="-128"/>
              </a:rPr>
              <a:t>CMAC Overview</a:t>
            </a:r>
            <a:endParaRPr lang="en-AU" altLang="zh-TW">
              <a:ea typeface="ＭＳ Ｐゴシック" panose="020B0600070205080204" pitchFamily="34" charset="-128"/>
            </a:endParaRPr>
          </a:p>
        </p:txBody>
      </p:sp>
      <p:pic>
        <p:nvPicPr>
          <p:cNvPr id="57347" name="Picture 3">
            <a:extLst>
              <a:ext uri="{FF2B5EF4-FFF2-40B4-BE49-F238E27FC236}">
                <a16:creationId xmlns:a16="http://schemas.microsoft.com/office/drawing/2014/main" id="{00B6FCE0-24DD-4CC4-86B3-F261161A50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914400"/>
            <a:ext cx="7340600" cy="579755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7DBC0BA2-3D06-45AC-8298-4D1552B6317F}"/>
              </a:ext>
            </a:extLst>
          </p:cNvPr>
          <p:cNvSpPr>
            <a:spLocks noGrp="1" noChangeArrowheads="1"/>
          </p:cNvSpPr>
          <p:nvPr>
            <p:ph type="title"/>
          </p:nvPr>
        </p:nvSpPr>
        <p:spPr>
          <a:xfrm>
            <a:off x="1981200" y="1"/>
            <a:ext cx="8229600" cy="1139825"/>
          </a:xfrm>
        </p:spPr>
        <p:txBody>
          <a:bodyPr>
            <a:normAutofit/>
          </a:bodyPr>
          <a:lstStyle/>
          <a:p>
            <a:pPr eaLnBrk="1" hangingPunct="1"/>
            <a:r>
              <a:rPr lang="en-AU" altLang="zh-TW" sz="3200" b="1" dirty="0">
                <a:latin typeface="+mn-lt"/>
                <a:ea typeface="ＭＳ Ｐゴシック" panose="020B0600070205080204" pitchFamily="34" charset="-128"/>
              </a:rPr>
              <a:t>Generic Model of Digital Signature Process</a:t>
            </a:r>
          </a:p>
        </p:txBody>
      </p:sp>
      <p:pic>
        <p:nvPicPr>
          <p:cNvPr id="3" name="Picture 2">
            <a:extLst>
              <a:ext uri="{FF2B5EF4-FFF2-40B4-BE49-F238E27FC236}">
                <a16:creationId xmlns:a16="http://schemas.microsoft.com/office/drawing/2014/main" id="{741974CD-A45E-497B-9E6F-BF4445F318E3}"/>
              </a:ext>
            </a:extLst>
          </p:cNvPr>
          <p:cNvPicPr>
            <a:picLocks noChangeAspect="1"/>
          </p:cNvPicPr>
          <p:nvPr/>
        </p:nvPicPr>
        <p:blipFill>
          <a:blip r:embed="rId3"/>
          <a:stretch>
            <a:fillRect/>
          </a:stretch>
        </p:blipFill>
        <p:spPr>
          <a:xfrm>
            <a:off x="2526606" y="1642369"/>
            <a:ext cx="7138787" cy="4563122"/>
          </a:xfrm>
          <a:prstGeom prst="rect">
            <a:avLst/>
          </a:prstGeom>
        </p:spPr>
      </p:pic>
    </p:spTree>
    <p:extLst>
      <p:ext uri="{BB962C8B-B14F-4D97-AF65-F5344CB8AC3E}">
        <p14:creationId xmlns:p14="http://schemas.microsoft.com/office/powerpoint/2010/main" val="191147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7DBC0BA2-3D06-45AC-8298-4D1552B6317F}"/>
              </a:ext>
            </a:extLst>
          </p:cNvPr>
          <p:cNvSpPr>
            <a:spLocks noGrp="1" noChangeArrowheads="1"/>
          </p:cNvSpPr>
          <p:nvPr>
            <p:ph type="title"/>
          </p:nvPr>
        </p:nvSpPr>
        <p:spPr>
          <a:xfrm>
            <a:off x="1981200" y="1"/>
            <a:ext cx="8229600" cy="1139825"/>
          </a:xfrm>
        </p:spPr>
        <p:txBody>
          <a:bodyPr/>
          <a:lstStyle/>
          <a:p>
            <a:pPr eaLnBrk="1" hangingPunct="1"/>
            <a:r>
              <a:rPr lang="en-US" altLang="en-US">
                <a:ea typeface="ＭＳ Ｐゴシック" panose="020B0600070205080204" pitchFamily="34" charset="-128"/>
              </a:rPr>
              <a:t>CMAC Overview</a:t>
            </a:r>
            <a:endParaRPr lang="en-AU" altLang="zh-TW">
              <a:ea typeface="ＭＳ Ｐゴシック" panose="020B0600070205080204" pitchFamily="34" charset="-128"/>
            </a:endParaRPr>
          </a:p>
        </p:txBody>
      </p:sp>
      <p:pic>
        <p:nvPicPr>
          <p:cNvPr id="4" name="Picture 3">
            <a:extLst>
              <a:ext uri="{FF2B5EF4-FFF2-40B4-BE49-F238E27FC236}">
                <a16:creationId xmlns:a16="http://schemas.microsoft.com/office/drawing/2014/main" id="{09AC728A-514D-49E1-9E70-F6FDE58C4E21}"/>
              </a:ext>
            </a:extLst>
          </p:cNvPr>
          <p:cNvPicPr>
            <a:picLocks noChangeAspect="1"/>
          </p:cNvPicPr>
          <p:nvPr/>
        </p:nvPicPr>
        <p:blipFill>
          <a:blip r:embed="rId3"/>
          <a:stretch>
            <a:fillRect/>
          </a:stretch>
        </p:blipFill>
        <p:spPr>
          <a:xfrm>
            <a:off x="2532839" y="284084"/>
            <a:ext cx="7126322" cy="6232125"/>
          </a:xfrm>
          <a:prstGeom prst="rect">
            <a:avLst/>
          </a:prstGeom>
        </p:spPr>
      </p:pic>
    </p:spTree>
    <p:extLst>
      <p:ext uri="{BB962C8B-B14F-4D97-AF65-F5344CB8AC3E}">
        <p14:creationId xmlns:p14="http://schemas.microsoft.com/office/powerpoint/2010/main" val="198081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2316164" y="1762126"/>
            <a:ext cx="7570787" cy="4791075"/>
          </a:xfrm>
        </p:spPr>
        <p:txBody>
          <a:bodyPr>
            <a:normAutofit fontScale="92500"/>
          </a:bodyPr>
          <a:lstStyle/>
          <a:p>
            <a:r>
              <a:rPr lang="en-US" dirty="0"/>
              <a:t>The concept of public-key cryptography evolved from an attempt to attack two of the most difficult problems associated with symmetric encryption:</a:t>
            </a:r>
          </a:p>
          <a:p>
            <a:endParaRPr lang="en-US" dirty="0"/>
          </a:p>
          <a:p>
            <a:endParaRPr lang="en-US" dirty="0"/>
          </a:p>
          <a:p>
            <a:endParaRPr lang="en-US" dirty="0"/>
          </a:p>
          <a:p>
            <a:r>
              <a:rPr lang="en-US" dirty="0"/>
              <a:t>Whitfield Diffie and Martin Hellman from Stanford University achieved a breakthrough in 1976 by coming up with a method that addressed both problems and was radically different from all previous approaches to cryptography</a:t>
            </a:r>
          </a:p>
          <a:p>
            <a:pPr lvl="1"/>
            <a:endParaRPr lang="en-AU" dirty="0"/>
          </a:p>
        </p:txBody>
      </p:sp>
      <p:sp>
        <p:nvSpPr>
          <p:cNvPr id="7" name="Rectangle 2"/>
          <p:cNvSpPr>
            <a:spLocks noGrp="1" noChangeArrowheads="1"/>
          </p:cNvSpPr>
          <p:nvPr>
            <p:ph type="title"/>
          </p:nvPr>
        </p:nvSpPr>
        <p:spPr>
          <a:xfrm>
            <a:off x="1524001" y="39689"/>
            <a:ext cx="9143999" cy="1412875"/>
          </a:xfrm>
        </p:spPr>
        <p:txBody>
          <a:bodyPr/>
          <a:lstStyle/>
          <a:p>
            <a:pPr>
              <a:lnSpc>
                <a:spcPts val="5000"/>
              </a:lnSpc>
            </a:pPr>
            <a:r>
              <a:rPr lang="en-AU" dirty="0"/>
              <a:t>Principles of Public-Key Cryptosystems</a:t>
            </a:r>
          </a:p>
        </p:txBody>
      </p:sp>
      <p:graphicFrame>
        <p:nvGraphicFramePr>
          <p:cNvPr id="4" name="Diagram 3"/>
          <p:cNvGraphicFramePr/>
          <p:nvPr>
            <p:extLst>
              <p:ext uri="{D42A27DB-BD31-4B8C-83A1-F6EECF244321}">
                <p14:modId xmlns:p14="http://schemas.microsoft.com/office/powerpoint/2010/main" val="267072170"/>
              </p:ext>
            </p:extLst>
          </p:nvPr>
        </p:nvGraphicFramePr>
        <p:xfrm>
          <a:off x="2286000" y="2947386"/>
          <a:ext cx="7391400" cy="12086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1" y="39689"/>
            <a:ext cx="9143999" cy="1412875"/>
          </a:xfrm>
        </p:spPr>
        <p:txBody>
          <a:bodyPr>
            <a:normAutofit/>
          </a:bodyPr>
          <a:lstStyle/>
          <a:p>
            <a:r>
              <a:rPr lang="en-US" sz="3200" b="1" dirty="0">
                <a:latin typeface="+mn-lt"/>
              </a:rPr>
              <a:t>Digital Signature Properties</a:t>
            </a:r>
            <a:endParaRPr lang="en-AU" sz="3200" b="1" dirty="0">
              <a:latin typeface="+mn-lt"/>
            </a:endParaRPr>
          </a:p>
        </p:txBody>
      </p:sp>
      <p:graphicFrame>
        <p:nvGraphicFramePr>
          <p:cNvPr id="4" name="Content Placeholder 3"/>
          <p:cNvGraphicFramePr>
            <a:graphicFrameLocks noGrp="1"/>
          </p:cNvGraphicFramePr>
          <p:nvPr>
            <p:ph idx="1"/>
          </p:nvPr>
        </p:nvGraphicFramePr>
        <p:xfrm>
          <a:off x="2362201" y="1981201"/>
          <a:ext cx="7570787" cy="456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mn-lt"/>
              </a:rPr>
              <a:t>Attacks</a:t>
            </a:r>
          </a:p>
        </p:txBody>
      </p:sp>
      <p:graphicFrame>
        <p:nvGraphicFramePr>
          <p:cNvPr id="6" name="Diagram 5"/>
          <p:cNvGraphicFramePr/>
          <p:nvPr/>
        </p:nvGraphicFramePr>
        <p:xfrm>
          <a:off x="1752600" y="12954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Forgeries</a:t>
            </a:r>
          </a:p>
        </p:txBody>
      </p:sp>
      <p:graphicFrame>
        <p:nvGraphicFramePr>
          <p:cNvPr id="7" name="Diagram 6"/>
          <p:cNvGraphicFramePr/>
          <p:nvPr/>
        </p:nvGraphicFramePr>
        <p:xfrm>
          <a:off x="1752600" y="16764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24001" y="39689"/>
            <a:ext cx="9143999" cy="1412875"/>
          </a:xfrm>
        </p:spPr>
        <p:txBody>
          <a:bodyPr>
            <a:normAutofit/>
          </a:bodyPr>
          <a:lstStyle/>
          <a:p>
            <a:r>
              <a:rPr lang="en-US" sz="3200" b="1" dirty="0">
                <a:latin typeface="+mn-lt"/>
              </a:rPr>
              <a:t>Digital Signature Requirements</a:t>
            </a:r>
            <a:endParaRPr lang="en-AU" sz="3200" b="1" dirty="0">
              <a:latin typeface="+mn-lt"/>
            </a:endParaRPr>
          </a:p>
        </p:txBody>
      </p:sp>
      <p:sp>
        <p:nvSpPr>
          <p:cNvPr id="47107" name="Rectangle 3"/>
          <p:cNvSpPr>
            <a:spLocks noGrp="1" noChangeArrowheads="1"/>
          </p:cNvSpPr>
          <p:nvPr>
            <p:ph idx="1"/>
          </p:nvPr>
        </p:nvSpPr>
        <p:spPr>
          <a:xfrm>
            <a:off x="2316164" y="1762126"/>
            <a:ext cx="7570787" cy="4791075"/>
          </a:xfrm>
        </p:spPr>
        <p:txBody>
          <a:bodyPr>
            <a:normAutofit fontScale="85000" lnSpcReduction="10000"/>
          </a:bodyPr>
          <a:lstStyle/>
          <a:p>
            <a:r>
              <a:rPr lang="en-AU" dirty="0"/>
              <a:t>The signature must be a bit pattern that depends on the message being signed</a:t>
            </a:r>
          </a:p>
          <a:p>
            <a:r>
              <a:rPr lang="en-AU" dirty="0"/>
              <a:t>The signature must use some information unique to the sender to prevent both forgery and denial</a:t>
            </a:r>
          </a:p>
          <a:p>
            <a:r>
              <a:rPr lang="en-AU" dirty="0"/>
              <a:t>It must be relatively easy to produce the digital signature</a:t>
            </a:r>
          </a:p>
          <a:p>
            <a:r>
              <a:rPr lang="en-AU" dirty="0"/>
              <a:t>It must be relatively easy to recognize and verify the digital signature</a:t>
            </a:r>
          </a:p>
          <a:p>
            <a:r>
              <a:rPr lang="en-AU" dirty="0"/>
              <a:t>It must be computationally infeasible to forge a digital signature, either by constructing a new message for an existing digital signature or by constructing a fraudulent digital signature for a given message</a:t>
            </a:r>
          </a:p>
          <a:p>
            <a:r>
              <a:rPr lang="en-AU" dirty="0"/>
              <a:t>It must be practical to retain a copy of the digital signature in storage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r>
              <a:rPr lang="en-US" sz="3200" b="1" dirty="0">
                <a:latin typeface="+mn-lt"/>
              </a:rPr>
              <a:t>Direct Digital Signature</a:t>
            </a:r>
            <a:endParaRPr lang="en-AU" sz="3200" b="1" dirty="0">
              <a:latin typeface="+mn-lt"/>
            </a:endParaRPr>
          </a:p>
        </p:txBody>
      </p:sp>
      <p:sp>
        <p:nvSpPr>
          <p:cNvPr id="48131" name="Rectangle 3"/>
          <p:cNvSpPr>
            <a:spLocks noGrp="1" noChangeArrowheads="1"/>
          </p:cNvSpPr>
          <p:nvPr>
            <p:ph idx="1"/>
          </p:nvPr>
        </p:nvSpPr>
        <p:spPr>
          <a:xfrm>
            <a:off x="2286000" y="1600201"/>
            <a:ext cx="7696200" cy="5095875"/>
          </a:xfrm>
        </p:spPr>
        <p:txBody>
          <a:bodyPr>
            <a:normAutofit fontScale="77500" lnSpcReduction="20000"/>
          </a:bodyPr>
          <a:lstStyle/>
          <a:p>
            <a:r>
              <a:rPr lang="en-AU" dirty="0"/>
              <a:t>Refers to a digital signature scheme that involves only the communicating parties</a:t>
            </a:r>
          </a:p>
          <a:p>
            <a:pPr lvl="1"/>
            <a:r>
              <a:rPr lang="en-AU" dirty="0"/>
              <a:t>It is assumed that the destination knows the public key of the source</a:t>
            </a:r>
          </a:p>
          <a:p>
            <a:pPr marL="342900" lvl="1" indent="-342900">
              <a:spcBef>
                <a:spcPts val="2400"/>
              </a:spcBef>
              <a:buClr>
                <a:srgbClr val="BAABE3"/>
              </a:buClr>
            </a:pPr>
            <a:r>
              <a:rPr lang="en-AU" sz="2800" dirty="0">
                <a:cs typeface="ＭＳ Ｐゴシック" pitchFamily="-84" charset="-128"/>
              </a:rPr>
              <a:t>Confidentiality can be provided by encrypting the entire message plus signature with a shared secret key</a:t>
            </a:r>
          </a:p>
          <a:p>
            <a:pPr lvl="1"/>
            <a:r>
              <a:rPr lang="en-AU" sz="2571" dirty="0"/>
              <a:t>It is important to perform the signature function first and then an outer confidentiality function</a:t>
            </a:r>
          </a:p>
          <a:p>
            <a:pPr lvl="1"/>
            <a:r>
              <a:rPr lang="en-AU" sz="2571" dirty="0"/>
              <a:t>In case of dispute some third party must view the message and its signature</a:t>
            </a:r>
          </a:p>
          <a:p>
            <a:pPr marL="342900" lvl="1" indent="-342900">
              <a:spcBef>
                <a:spcPts val="2400"/>
              </a:spcBef>
              <a:buClr>
                <a:srgbClr val="BAABE3"/>
              </a:buClr>
            </a:pPr>
            <a:r>
              <a:rPr lang="en-AU" sz="2800" dirty="0">
                <a:cs typeface="ＭＳ Ｐゴシック" pitchFamily="-84" charset="-128"/>
              </a:rPr>
              <a:t>The validity of the scheme depends on the security of the sender’s private key</a:t>
            </a:r>
          </a:p>
          <a:p>
            <a:pPr lvl="1"/>
            <a:r>
              <a:rPr lang="en-AU" sz="2560" dirty="0"/>
              <a:t>If a sender later wishes to deny sending a particular message, the sender can claim that the private key was lost or stolen and that someone else forged his or her signature</a:t>
            </a:r>
          </a:p>
          <a:p>
            <a:pPr lvl="1"/>
            <a:r>
              <a:rPr lang="en-AU" sz="2560" dirty="0"/>
              <a:t>One way to thwart or at least weaken this ploy is to require every signed message to include a timestamp and to require prompt reporting of compromised keys to a central authority</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524001" y="39689"/>
            <a:ext cx="9143999" cy="1412875"/>
          </a:xfrm>
        </p:spPr>
        <p:txBody>
          <a:bodyPr/>
          <a:lstStyle/>
          <a:p>
            <a:r>
              <a:rPr lang="en-AU" dirty="0"/>
              <a:t>NIST Digital Signature Algorithm</a:t>
            </a:r>
          </a:p>
        </p:txBody>
      </p:sp>
      <p:sp>
        <p:nvSpPr>
          <p:cNvPr id="64515" name="Rectangle 3"/>
          <p:cNvSpPr>
            <a:spLocks noGrp="1" noChangeArrowheads="1"/>
          </p:cNvSpPr>
          <p:nvPr>
            <p:ph idx="1"/>
          </p:nvPr>
        </p:nvSpPr>
        <p:spPr>
          <a:xfrm>
            <a:off x="2316164" y="1762126"/>
            <a:ext cx="7570787" cy="4714875"/>
          </a:xfrm>
        </p:spPr>
        <p:txBody>
          <a:bodyPr>
            <a:normAutofit/>
          </a:bodyPr>
          <a:lstStyle/>
          <a:p>
            <a:r>
              <a:rPr lang="en-AU" dirty="0"/>
              <a:t>Published by NIST as Federal Information Processing Standard FIPS 186</a:t>
            </a:r>
          </a:p>
          <a:p>
            <a:r>
              <a:rPr lang="en-AU" dirty="0"/>
              <a:t>Makes use of the Secure Hash Algorithm (SHA)</a:t>
            </a:r>
          </a:p>
          <a:p>
            <a:r>
              <a:rPr lang="en-AU" dirty="0"/>
              <a:t>The latest version, FIPS 186-3, also incorporates digital signature algorithms based on RSA and on elliptic curve cryptography</a:t>
            </a:r>
          </a:p>
        </p:txBody>
      </p:sp>
      <p:pic>
        <p:nvPicPr>
          <p:cNvPr id="4" name="Picture 3"/>
          <p:cNvPicPr>
            <a:picLocks noChangeAspect="1"/>
          </p:cNvPicPr>
          <p:nvPr/>
        </p:nvPicPr>
        <p:blipFill>
          <a:blip r:embed="rId3"/>
          <a:stretch>
            <a:fillRect/>
          </a:stretch>
        </p:blipFill>
        <p:spPr>
          <a:xfrm>
            <a:off x="7620000" y="4648200"/>
            <a:ext cx="2603500" cy="20447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0000" t="8235" r="10909" b="10588"/>
              <a:stretch>
                <a:fillRect/>
              </a:stretch>
            </p:blipFill>
          </mc:Choice>
          <mc:Fallback>
            <p:blipFill>
              <a:blip r:embed="rId4"/>
              <a:srcRect l="10000" t="8235" r="10909" b="10588"/>
              <a:stretch>
                <a:fillRect/>
              </a:stretch>
            </p:blipFill>
          </mc:Fallback>
        </mc:AlternateContent>
        <p:spPr>
          <a:xfrm>
            <a:off x="1918591" y="1"/>
            <a:ext cx="8646961" cy="6857999"/>
          </a:xfrm>
          <a:prstGeom prst="rect">
            <a:avLst/>
          </a:prstGeom>
        </p:spPr>
      </p:pic>
    </p:spTree>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273" t="7059" r="7273" b="15294"/>
              <a:stretch>
                <a:fillRect/>
              </a:stretch>
            </p:blipFill>
          </mc:Choice>
          <mc:Fallback>
            <p:blipFill>
              <a:blip r:embed="rId4"/>
              <a:srcRect l="7273" t="7059" r="7273" b="15294"/>
              <a:stretch>
                <a:fillRect/>
              </a:stretch>
            </p:blipFill>
          </mc:Fallback>
        </mc:AlternateContent>
        <p:spPr>
          <a:xfrm>
            <a:off x="1524000" y="304800"/>
            <a:ext cx="9144000" cy="6420214"/>
          </a:xfrm>
          <a:prstGeom prst="rect">
            <a:avLst/>
          </a:prstGeom>
        </p:spPr>
      </p:pic>
    </p:spTree>
  </p:cSld>
  <p:clrMapOvr>
    <a:masterClrMapping/>
  </p:clrMapOvr>
  <p:transition spd="med">
    <p:pull dir="l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7059" t="3636" r="16471" b="3636"/>
              <a:stretch>
                <a:fillRect/>
              </a:stretch>
            </p:blipFill>
          </mc:Choice>
          <mc:Fallback>
            <p:blipFill>
              <a:blip r:embed="rId4"/>
              <a:srcRect l="7059" t="3636" r="16471" b="3636"/>
              <a:stretch>
                <a:fillRect/>
              </a:stretch>
            </p:blipFill>
          </mc:Fallback>
        </mc:AlternateContent>
        <p:spPr>
          <a:xfrm>
            <a:off x="6096001" y="0"/>
            <a:ext cx="4415699" cy="6929302"/>
          </a:xfrm>
          <a:prstGeom prst="rect">
            <a:avLst/>
          </a:prstGeom>
        </p:spPr>
      </p:pic>
      <p:sp>
        <p:nvSpPr>
          <p:cNvPr id="5" name="Title 4"/>
          <p:cNvSpPr>
            <a:spLocks noGrp="1"/>
          </p:cNvSpPr>
          <p:nvPr>
            <p:ph type="title"/>
          </p:nvPr>
        </p:nvSpPr>
        <p:spPr>
          <a:xfrm>
            <a:off x="1905000" y="1371601"/>
            <a:ext cx="3612776" cy="2604247"/>
          </a:xfrm>
        </p:spPr>
        <p:txBody>
          <a:bodyPr/>
          <a:lstStyle/>
          <a:p>
            <a:r>
              <a:rPr lang="en-US" dirty="0"/>
              <a:t>DSA </a:t>
            </a:r>
            <a:br>
              <a:rPr lang="en-US" dirty="0"/>
            </a:br>
            <a:r>
              <a:rPr lang="en-US" dirty="0"/>
              <a:t>Signing </a:t>
            </a:r>
            <a:br>
              <a:rPr lang="en-US" dirty="0"/>
            </a:br>
            <a:r>
              <a:rPr lang="en-US" dirty="0"/>
              <a:t>and </a:t>
            </a:r>
            <a:br>
              <a:rPr lang="en-US" dirty="0"/>
            </a:br>
            <a:r>
              <a:rPr lang="en-US" dirty="0"/>
              <a:t>Verifying</a:t>
            </a:r>
          </a:p>
        </p:txBody>
      </p:sp>
    </p:spTree>
  </p:cSld>
  <p:clrMapOvr>
    <a:masterClrMapping/>
  </p:clrMapOvr>
  <p:transition spd="med">
    <p:pull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2" name="Picture 1"/>
          <p:cNvPicPr>
            <a:picLocks noChangeAspect="1"/>
          </p:cNvPicPr>
          <p:nvPr/>
        </p:nvPicPr>
        <p:blipFill>
          <a:blip r:embed="rId3"/>
          <a:stretch>
            <a:fillRect/>
          </a:stretch>
        </p:blipFill>
        <p:spPr>
          <a:xfrm>
            <a:off x="2267451" y="515072"/>
            <a:ext cx="7044124" cy="4767961"/>
          </a:xfrm>
          <a:prstGeom prst="rect">
            <a:avLst/>
          </a:prstGeom>
        </p:spPr>
      </p:pic>
    </p:spTree>
    <p:extLst>
      <p:ext uri="{BB962C8B-B14F-4D97-AF65-F5344CB8AC3E}">
        <p14:creationId xmlns:p14="http://schemas.microsoft.com/office/powerpoint/2010/main" val="216196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524001" y="39689"/>
            <a:ext cx="9143999" cy="1255712"/>
          </a:xfrm>
        </p:spPr>
        <p:txBody>
          <a:bodyPr>
            <a:normAutofit/>
          </a:bodyPr>
          <a:lstStyle/>
          <a:p>
            <a:r>
              <a:rPr lang="en-AU" sz="3200" b="1" dirty="0">
                <a:latin typeface="+mn-lt"/>
              </a:rPr>
              <a:t>Public-Key Cryptosystems</a:t>
            </a:r>
          </a:p>
        </p:txBody>
      </p:sp>
      <p:sp>
        <p:nvSpPr>
          <p:cNvPr id="46083" name="Rectangle 3"/>
          <p:cNvSpPr>
            <a:spLocks noGrp="1" noChangeArrowheads="1"/>
          </p:cNvSpPr>
          <p:nvPr>
            <p:ph idx="1"/>
          </p:nvPr>
        </p:nvSpPr>
        <p:spPr>
          <a:xfrm>
            <a:off x="2286001" y="1524001"/>
            <a:ext cx="7742237" cy="600075"/>
          </a:xfrm>
        </p:spPr>
        <p:txBody>
          <a:bodyPr>
            <a:normAutofit fontScale="92500"/>
          </a:bodyPr>
          <a:lstStyle/>
          <a:p>
            <a:r>
              <a:rPr lang="en-AU" dirty="0"/>
              <a:t>A public-key encryption scheme has six ingredients:</a:t>
            </a:r>
          </a:p>
        </p:txBody>
      </p:sp>
      <p:graphicFrame>
        <p:nvGraphicFramePr>
          <p:cNvPr id="5" name="Diagram 4"/>
          <p:cNvGraphicFramePr/>
          <p:nvPr/>
        </p:nvGraphicFramePr>
        <p:xfrm>
          <a:off x="1752600" y="2057400"/>
          <a:ext cx="86868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2" name="Rectangle 3"/>
          <p:cNvSpPr txBox="1">
            <a:spLocks noChangeArrowheads="1"/>
          </p:cNvSpPr>
          <p:nvPr/>
        </p:nvSpPr>
        <p:spPr>
          <a:xfrm>
            <a:off x="1816973" y="1385991"/>
            <a:ext cx="8294687"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sz="3600" dirty="0">
                <a:latin typeface="Algerian" pitchFamily="82" charset="0"/>
              </a:rPr>
              <a:t>The End</a:t>
            </a:r>
          </a:p>
        </p:txBody>
      </p:sp>
    </p:spTree>
    <p:extLst>
      <p:ext uri="{BB962C8B-B14F-4D97-AF65-F5344CB8AC3E}">
        <p14:creationId xmlns:p14="http://schemas.microsoft.com/office/powerpoint/2010/main" val="244934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C71718E-9AED-4DFA-82E9-12813F28FB3E}"/>
              </a:ext>
            </a:extLst>
          </p:cNvPr>
          <p:cNvSpPr>
            <a:spLocks noGrp="1"/>
          </p:cNvSpPr>
          <p:nvPr>
            <p:ph type="ftr" sz="quarter" idx="11"/>
          </p:nvPr>
        </p:nvSpPr>
        <p:spPr>
          <a:xfrm>
            <a:off x="1393794" y="6356350"/>
            <a:ext cx="8451542" cy="365125"/>
          </a:xfrm>
        </p:spPr>
        <p:txBody>
          <a:bodyPr/>
          <a:lstStyle/>
          <a:p>
            <a:r>
              <a:rPr lang="en-IN" dirty="0"/>
              <a:t>Department of Computer science and Engineering                                               CSB4403-Applied Cryptography &amp; Network Security                  </a:t>
            </a:r>
          </a:p>
        </p:txBody>
      </p:sp>
      <p:sp>
        <p:nvSpPr>
          <p:cNvPr id="5" name="Slide Number Placeholder 4">
            <a:extLst>
              <a:ext uri="{FF2B5EF4-FFF2-40B4-BE49-F238E27FC236}">
                <a16:creationId xmlns:a16="http://schemas.microsoft.com/office/drawing/2014/main" id="{8C446AA4-67E3-4E07-90BE-EA673AF64F2F}"/>
              </a:ext>
            </a:extLst>
          </p:cNvPr>
          <p:cNvSpPr>
            <a:spLocks noGrp="1"/>
          </p:cNvSpPr>
          <p:nvPr>
            <p:ph type="sldNum" sz="quarter" idx="12"/>
          </p:nvPr>
        </p:nvSpPr>
        <p:spPr/>
        <p:txBody>
          <a:bodyPr/>
          <a:lstStyle/>
          <a:p>
            <a:fld id="{8BA4E876-1E2A-41C4-BFA0-7D60E841BEBF}" type="slidenum">
              <a:rPr lang="en-IN" smtClean="0"/>
              <a:t>7</a:t>
            </a:fld>
            <a:endParaRPr lang="en-IN" dirty="0"/>
          </a:p>
        </p:txBody>
      </p:sp>
      <p:pic>
        <p:nvPicPr>
          <p:cNvPr id="6" name="Picture 5" descr="f1.pdf">
            <a:extLst>
              <a:ext uri="{FF2B5EF4-FFF2-40B4-BE49-F238E27FC236}">
                <a16:creationId xmlns:a16="http://schemas.microsoft.com/office/drawing/2014/main" id="{2E69DD72-0D78-493B-98C6-CF1B8B744F33}"/>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r="3529"/>
              <a:stretch>
                <a:fillRect/>
              </a:stretch>
            </p:blipFill>
          </mc:Choice>
          <mc:Fallback>
            <p:blipFill>
              <a:blip r:embed="rId4"/>
              <a:srcRect r="3529"/>
              <a:stretch>
                <a:fillRect/>
              </a:stretch>
            </p:blipFill>
          </mc:Fallback>
        </mc:AlternateContent>
        <p:spPr>
          <a:xfrm>
            <a:off x="2974019" y="0"/>
            <a:ext cx="6782540" cy="6858000"/>
          </a:xfrm>
          <a:prstGeom prst="rect">
            <a:avLst/>
          </a:prstGeom>
        </p:spPr>
      </p:pic>
    </p:spTree>
    <p:extLst>
      <p:ext uri="{BB962C8B-B14F-4D97-AF65-F5344CB8AC3E}">
        <p14:creationId xmlns:p14="http://schemas.microsoft.com/office/powerpoint/2010/main" val="306301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1524000" y="1"/>
            <a:ext cx="9144000" cy="1139825"/>
          </a:xfrm>
        </p:spPr>
        <p:txBody>
          <a:bodyPr>
            <a:normAutofit fontScale="90000"/>
          </a:bodyPr>
          <a:lstStyle/>
          <a:p>
            <a:pPr>
              <a:lnSpc>
                <a:spcPts val="4500"/>
              </a:lnSpc>
              <a:defRPr/>
            </a:pPr>
            <a:r>
              <a:rPr lang="en-US" dirty="0"/>
              <a:t>Table 9.2 </a:t>
            </a:r>
            <a:r>
              <a:rPr lang="en-US" sz="4800" dirty="0"/>
              <a:t>  </a:t>
            </a:r>
            <a:br>
              <a:rPr lang="en-US" sz="4800" dirty="0"/>
            </a:br>
            <a:r>
              <a:rPr lang="en-US" sz="4000" dirty="0"/>
              <a:t>Conventional and Public-Key Encryption </a:t>
            </a:r>
            <a:endParaRPr lang="en-AU" sz="4000" dirty="0"/>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2362200" y="1219200"/>
            <a:ext cx="7495554" cy="5758588"/>
          </a:xfrm>
          <a:prstGeom prst="rect">
            <a:avLst/>
          </a:prstGeom>
        </p:spPr>
      </p:pic>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1524001" y="39689"/>
            <a:ext cx="9144000" cy="874712"/>
          </a:xfrm>
        </p:spPr>
        <p:txBody>
          <a:bodyPr/>
          <a:lstStyle/>
          <a:p>
            <a:pPr eaLnBrk="1" hangingPunct="1">
              <a:defRPr/>
            </a:pPr>
            <a:r>
              <a:rPr lang="en-AU" sz="4800" dirty="0"/>
              <a:t>Public-Key Cryptosystem:  Secrecy</a:t>
            </a:r>
          </a:p>
        </p:txBody>
      </p:sp>
      <p:pic>
        <p:nvPicPr>
          <p:cNvPr id="5" name="Picture 4"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545" t="9412" r="4545" b="9412"/>
              <a:stretch>
                <a:fillRect/>
              </a:stretch>
            </p:blipFill>
          </mc:Choice>
          <mc:Fallback>
            <p:blipFill>
              <a:blip r:embed="rId4"/>
              <a:srcRect l="4545" t="9412" r="4545" b="9412"/>
              <a:stretch>
                <a:fillRect/>
              </a:stretch>
            </p:blipFill>
          </mc:Fallback>
        </mc:AlternateContent>
        <p:spPr>
          <a:xfrm>
            <a:off x="2057401" y="1143000"/>
            <a:ext cx="8068087" cy="5566946"/>
          </a:xfrm>
          <a:prstGeom prst="rect">
            <a:avLst/>
          </a:prstGeom>
        </p:spPr>
      </p:pic>
    </p:spTree>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9664</Words>
  <Application>Microsoft Office PowerPoint</Application>
  <PresentationFormat>Widescreen</PresentationFormat>
  <Paragraphs>791</Paragraphs>
  <Slides>60</Slides>
  <Notes>44</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PowerPoint Presentation</vt:lpstr>
      <vt:lpstr>PowerPoint Presentation</vt:lpstr>
      <vt:lpstr>Misconceptions Concerning  Public-Key Encryption</vt:lpstr>
      <vt:lpstr>Terminology Related to Asymmetric Encryption</vt:lpstr>
      <vt:lpstr>Principles of Public-Key Cryptosystems</vt:lpstr>
      <vt:lpstr>Public-Key Cryptosystems</vt:lpstr>
      <vt:lpstr>PowerPoint Presentation</vt:lpstr>
      <vt:lpstr>Table 9.2    Conventional and Public-Key Encryption </vt:lpstr>
      <vt:lpstr>Public-Key Cryptosystem:  Secrecy</vt:lpstr>
      <vt:lpstr>PowerPoint Presentation</vt:lpstr>
      <vt:lpstr>PowerPoint Presentation</vt:lpstr>
      <vt:lpstr>Applications for Public-Key Cryptosystems</vt:lpstr>
      <vt:lpstr>Applications for Public-Key Cryptosystems</vt:lpstr>
      <vt:lpstr>Public-Key Requirements</vt:lpstr>
      <vt:lpstr>Public-Key Requirements</vt:lpstr>
      <vt:lpstr>Public-Key Cryptanalysis</vt:lpstr>
      <vt:lpstr>Rivest-Shamir-Adleman (RSA) Scheme</vt:lpstr>
      <vt:lpstr>RSA Algorithm</vt:lpstr>
      <vt:lpstr>Algorithm Requirements</vt:lpstr>
      <vt:lpstr>PowerPoint Presentation</vt:lpstr>
      <vt:lpstr>Example of RSA Algorithm</vt:lpstr>
      <vt:lpstr>PowerPoint Presentation</vt:lpstr>
      <vt:lpstr>Efficient Operation Using the Public Key</vt:lpstr>
      <vt:lpstr>Efficient Operation Using the Private Key</vt:lpstr>
      <vt:lpstr>Key Generation</vt:lpstr>
      <vt:lpstr>Procedure for Picking a Prime Number</vt:lpstr>
      <vt:lpstr>The Security of RSA</vt:lpstr>
      <vt:lpstr>Applications of Cryptographic Hash Functions</vt:lpstr>
      <vt:lpstr>Message Authentication</vt:lpstr>
      <vt:lpstr>Message Authentication</vt:lpstr>
      <vt:lpstr>Digital Signatures</vt:lpstr>
      <vt:lpstr>Message Authentication</vt:lpstr>
      <vt:lpstr>Message Authentication</vt:lpstr>
      <vt:lpstr>Message Authentication</vt:lpstr>
      <vt:lpstr>Keyed Hash Functions as MACs</vt:lpstr>
      <vt:lpstr>HMAC Design Objectives</vt:lpstr>
      <vt:lpstr>HMAC</vt:lpstr>
      <vt:lpstr>HMAC Algorithm</vt:lpstr>
      <vt:lpstr>HMAC Algorithm</vt:lpstr>
      <vt:lpstr>HMAC Overview f(IV,(K+ XOR iPad))</vt:lpstr>
      <vt:lpstr>Efficient Implementation of HMAC f(IV,(K+ XOR OPad))</vt:lpstr>
      <vt:lpstr>HMAC Security</vt:lpstr>
      <vt:lpstr>MACs based on Block Ciphers: DAA &amp; CMAC</vt:lpstr>
      <vt:lpstr>Using Symmetric Ciphers for MACs</vt:lpstr>
      <vt:lpstr>Data Authentication Algorithm</vt:lpstr>
      <vt:lpstr>CMAC</vt:lpstr>
      <vt:lpstr>CMAC Overview</vt:lpstr>
      <vt:lpstr>Generic Model of Digital Signature Process</vt:lpstr>
      <vt:lpstr>CMAC Overview</vt:lpstr>
      <vt:lpstr>Digital Signature Properties</vt:lpstr>
      <vt:lpstr>Attacks</vt:lpstr>
      <vt:lpstr>Forgeries</vt:lpstr>
      <vt:lpstr>Digital Signature Requirements</vt:lpstr>
      <vt:lpstr>Direct Digital Signature</vt:lpstr>
      <vt:lpstr>NIST Digital Signature Algorithm</vt:lpstr>
      <vt:lpstr>PowerPoint Presentation</vt:lpstr>
      <vt:lpstr>PowerPoint Presentation</vt:lpstr>
      <vt:lpstr>DSA  Signing  and  Verifying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KONDREDDY SUMANTH KUMAR REDDY</cp:lastModifiedBy>
  <cp:revision>93</cp:revision>
  <dcterms:created xsi:type="dcterms:W3CDTF">2020-06-15T12:13:30Z</dcterms:created>
  <dcterms:modified xsi:type="dcterms:W3CDTF">2022-09-06T07:54:52Z</dcterms:modified>
</cp:coreProperties>
</file>