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 showSpecialPlsOnTitleSld="0">
  <p:sldMasterIdLst>
    <p:sldMasterId id="2147483660" r:id="rId1"/>
  </p:sldMasterIdLst>
  <p:notesMasterIdLst>
    <p:notesMasterId r:id="rId2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</p:sldIdLst>
  <p:sldSz type="screen4x3" cy="6858000" cx="9144000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tableStyles" Target="tableStyle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88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A1AD72F4-48EC-4E89-AD41-8C08FB6E2AFA}" type="datetimeFigureOut">
              <a:rPr lang="en-US"/>
              <a:t>9/22/2019</a:t>
            </a:fld>
            <a:endParaRPr lang="en-US"/>
          </a:p>
        </p:txBody>
      </p:sp>
      <p:sp>
        <p:nvSpPr>
          <p:cNvPr id="104888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pPr lvl="0"/>
            <a:endParaRPr lang="en-US" noProof="0"/>
          </a:p>
        </p:txBody>
      </p:sp>
      <p:sp>
        <p:nvSpPr>
          <p:cNvPr id="104888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89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89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C872FFC-677A-4C9B-ADCA-0629E7A2DB95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1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pPr eaLnBrk="1" hangingPunct="1">
              <a:spcBef>
                <a:spcPct val="0"/>
              </a:spcBef>
            </a:pPr>
            <a:endParaRPr altLang="en-US" lang="en-US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E8CBE4-5A50-4032-9721-F69F760E9BCD}" type="slidenum">
              <a:rPr altLang="en-US" lang="en-US" smtClean="0">
                <a:latin typeface="Calibri" panose="020F0502020204030204" pitchFamily="34" charset="0"/>
              </a:rPr>
              <a:t>1</a:t>
            </a:fld>
            <a:endParaRPr altLang="en-US"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Slide Image Placeholder 1"/>
          <p:cNvSpPr>
            <a:spLocks noChangeAspect="1" noRot="1" noGrp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72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endParaRPr altLang="en-US" lang="en-US"/>
          </a:p>
        </p:txBody>
      </p:sp>
      <p:sp>
        <p:nvSpPr>
          <p:cNvPr id="104872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D4FD21C-AB7A-4C3F-A472-8E61114EC6AA}" type="slidenum">
              <a:rPr altLang="en-US" lang="en-US" smtClean="0">
                <a:latin typeface="Calibri" panose="020F0502020204030204" pitchFamily="34" charset="0"/>
              </a:rPr>
              <a:t>30</a:t>
            </a:fld>
            <a:endParaRPr altLang="en-US"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3"/>
          <p:cNvSpPr/>
          <p:nvPr/>
        </p:nvSpPr>
        <p:spPr>
          <a:xfrm>
            <a:off x="904875" y="3648075"/>
            <a:ext cx="7315200" cy="1279525"/>
          </a:xfrm>
          <a:prstGeom prst="rect"/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606" name="Rectangle 4"/>
          <p:cNvSpPr/>
          <p:nvPr/>
        </p:nvSpPr>
        <p:spPr>
          <a:xfrm>
            <a:off x="914400" y="5048250"/>
            <a:ext cx="7315200" cy="685800"/>
          </a:xfrm>
          <a:prstGeom prst="rect"/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607" name="Rectangle 5"/>
          <p:cNvSpPr/>
          <p:nvPr/>
        </p:nvSpPr>
        <p:spPr>
          <a:xfrm>
            <a:off x="904875" y="3648075"/>
            <a:ext cx="228600" cy="1279525"/>
          </a:xfrm>
          <a:prstGeom prst="rect"/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608" name="Rectangle 6"/>
          <p:cNvSpPr/>
          <p:nvPr/>
        </p:nvSpPr>
        <p:spPr>
          <a:xfrm>
            <a:off x="914400" y="5048250"/>
            <a:ext cx="228600" cy="685800"/>
          </a:xfrm>
          <a:prstGeom prst="rect"/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609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0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algn="r" indent="0" marL="0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fld id="{F10EC647-8E28-4599-93EB-A06A04C6EF6E}" type="datetime1">
              <a:rPr lang="en-US"/>
              <a:t>9/22/2019</a:t>
            </a:fld>
            <a:endParaRPr lang="en-US"/>
          </a:p>
        </p:txBody>
      </p:sp>
      <p:sp>
        <p:nvSpPr>
          <p:cNvPr id="10486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p>
            <a:r>
              <a:rPr lang="en-US"/>
              <a:t>MODULE 2 - FUNDAMENTALS OF C </a:t>
            </a:r>
          </a:p>
        </p:txBody>
      </p:sp>
      <p:sp>
        <p:nvSpPr>
          <p:cNvPr id="10486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p>
            <a:fld id="{DEF60851-7BA8-4BB6-92C0-674D9A131CDA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7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5ED46D-BB88-46C4-80AB-98422682F981}" type="datetime1">
              <a:rPr lang="en-US"/>
              <a:t>9/22/2019</a:t>
            </a:fld>
            <a:endParaRPr lang="en-US"/>
          </a:p>
        </p:txBody>
      </p:sp>
      <p:sp>
        <p:nvSpPr>
          <p:cNvPr id="104887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MODULE 2 - FUNDAMENTALS OF C </a:t>
            </a:r>
          </a:p>
        </p:txBody>
      </p:sp>
      <p:sp>
        <p:nvSpPr>
          <p:cNvPr id="104887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E43742-1DD5-41FF-9D7B-4645E24D4231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/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844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845" name="Straight Connector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/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84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84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ABE3CC-0ABF-4804-9F0E-9A2F471D07D5}" type="datetime1">
              <a:rPr lang="en-US"/>
              <a:t>9/22/2019</a:t>
            </a:fld>
            <a:endParaRPr lang="en-US"/>
          </a:p>
        </p:txBody>
      </p:sp>
      <p:sp>
        <p:nvSpPr>
          <p:cNvPr id="10488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MODULE 2 - FUNDAMENTALS OF C </a:t>
            </a:r>
          </a:p>
        </p:txBody>
      </p:sp>
      <p:sp>
        <p:nvSpPr>
          <p:cNvPr id="10488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8C9CC6-7654-475A-9FDC-65894B59FD49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5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8E840F-D82C-4ADA-A38D-96354616A219}" type="datetime1">
              <a:rPr lang="en-US"/>
              <a:t>9/22/2019</a:t>
            </a:fld>
            <a:endParaRPr lang="en-US"/>
          </a:p>
        </p:txBody>
      </p:sp>
      <p:sp>
        <p:nvSpPr>
          <p:cNvPr id="104858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MODULE 2 - FUNDAMENTALS OF C </a:t>
            </a:r>
          </a:p>
        </p:txBody>
      </p:sp>
      <p:sp>
        <p:nvSpPr>
          <p:cNvPr id="104858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5D494E-6579-4AD0-8EF1-B92A5C97C59C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Rectangle 3"/>
          <p:cNvSpPr/>
          <p:nvPr/>
        </p:nvSpPr>
        <p:spPr>
          <a:xfrm>
            <a:off x="914400" y="2819400"/>
            <a:ext cx="7315200" cy="1279525"/>
          </a:xfrm>
          <a:prstGeom prst="rect"/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866" name="Rectangle 4"/>
          <p:cNvSpPr/>
          <p:nvPr/>
        </p:nvSpPr>
        <p:spPr>
          <a:xfrm>
            <a:off x="914400" y="2819400"/>
            <a:ext cx="228600" cy="1279525"/>
          </a:xfrm>
          <a:prstGeom prst="rect"/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867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baseline="0" b="0" cap="none"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68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algn="r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9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p>
            <a:fld id="{283408ED-0E74-4CAF-9C2B-3CFB76710897}" type="datetime1">
              <a:rPr lang="en-US"/>
              <a:t>9/22/2019</a:t>
            </a:fld>
            <a:endParaRPr lang="en-US"/>
          </a:p>
        </p:txBody>
      </p:sp>
      <p:sp>
        <p:nvSpPr>
          <p:cNvPr id="10488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p>
            <a:r>
              <a:rPr lang="en-US"/>
              <a:t>MODULE 2 - FUNDAMENTALS OF C </a:t>
            </a:r>
          </a:p>
        </p:txBody>
      </p:sp>
      <p:sp>
        <p:nvSpPr>
          <p:cNvPr id="10488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p>
            <a:fld id="{74151482-1276-4E18-98E8-2F2B946A8C29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25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6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9748DE-37D3-4557-ADC2-B6A29D4643D2}" type="datetime1">
              <a:rPr lang="en-US"/>
              <a:t>9/22/2019</a:t>
            </a:fld>
            <a:endParaRPr lang="en-US"/>
          </a:p>
        </p:txBody>
      </p:sp>
      <p:sp>
        <p:nvSpPr>
          <p:cNvPr id="10488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MODULE 2 - FUNDAMENTALS OF C </a:t>
            </a:r>
          </a:p>
        </p:txBody>
      </p:sp>
      <p:sp>
        <p:nvSpPr>
          <p:cNvPr id="104882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565FEB-D8B5-4081-9106-49FB0771BF6D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p>
            <a:r>
              <a:rPr lang="en-US"/>
              <a:t>Click to edit Master title style</a:t>
            </a:r>
          </a:p>
        </p:txBody>
      </p:sp>
      <p:sp>
        <p:nvSpPr>
          <p:cNvPr id="104883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indent="0" marL="0">
              <a:buNone/>
              <a:defRPr b="1" sz="2400">
                <a:solidFill>
                  <a:schemeClr val="accent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2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indent="0" marL="0">
              <a:buNone/>
              <a:defRPr b="1" sz="2400">
                <a:solidFill>
                  <a:schemeClr val="accent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3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34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3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3F3BCD-5312-4048-A109-FE53827B2E8C}" type="datetime1">
              <a:rPr lang="en-US"/>
              <a:t>9/22/2019</a:t>
            </a:fld>
            <a:endParaRPr lang="en-US"/>
          </a:p>
        </p:txBody>
      </p:sp>
      <p:sp>
        <p:nvSpPr>
          <p:cNvPr id="104883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MODULE 2 - FUNDAMENTALS OF C </a:t>
            </a:r>
          </a:p>
        </p:txBody>
      </p:sp>
      <p:sp>
        <p:nvSpPr>
          <p:cNvPr id="104883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B81FE8-14E0-432E-866D-A5640635791A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839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4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4E676D-9EFD-4868-A952-D0C4EB385626}" type="datetime1">
              <a:rPr lang="en-US"/>
              <a:t>9/22/2019</a:t>
            </a:fld>
            <a:endParaRPr lang="en-US"/>
          </a:p>
        </p:txBody>
      </p:sp>
      <p:sp>
        <p:nvSpPr>
          <p:cNvPr id="10488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MODULE 2 - FUNDAMENTALS OF C </a:t>
            </a:r>
          </a:p>
        </p:txBody>
      </p:sp>
      <p:sp>
        <p:nvSpPr>
          <p:cNvPr id="10488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3F90F4-1B2C-49A4-8FD3-0DABB168742D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/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852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85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34FE49-B19B-49E4-8C14-8B3EC8C26602}" type="datetime1">
              <a:rPr lang="en-US"/>
              <a:t>9/22/2019</a:t>
            </a:fld>
            <a:endParaRPr lang="en-US"/>
          </a:p>
        </p:txBody>
      </p:sp>
      <p:sp>
        <p:nvSpPr>
          <p:cNvPr id="10488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MODULE 2 - FUNDAMENTALS OF C </a:t>
            </a:r>
          </a:p>
        </p:txBody>
      </p:sp>
      <p:sp>
        <p:nvSpPr>
          <p:cNvPr id="10488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D0E940-053E-49CE-A96F-4EB39B3EE845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/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878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/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879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880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b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81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indent="0" marL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83236-34C3-4779-8E64-8E226388E37B}" type="datetime1">
              <a:rPr lang="en-US"/>
              <a:t>9/22/2019</a:t>
            </a:fld>
            <a:endParaRPr lang="en-US"/>
          </a:p>
        </p:txBody>
      </p:sp>
      <p:sp>
        <p:nvSpPr>
          <p:cNvPr id="10488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MODULE 2 - FUNDAMENTALS OF C </a:t>
            </a:r>
          </a:p>
        </p:txBody>
      </p:sp>
      <p:sp>
        <p:nvSpPr>
          <p:cNvPr id="10488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933258-A385-4789-AD68-4C52B6746AB5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/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857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858" name="Rectangle 6"/>
          <p:cNvSpPr/>
          <p:nvPr/>
        </p:nvSpPr>
        <p:spPr>
          <a:xfrm>
            <a:off x="457200" y="500063"/>
            <a:ext cx="182563" cy="685800"/>
          </a:xfrm>
          <a:prstGeom prst="rect"/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859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anchor="ctr" lIns="274320"/>
          <a:lstStyle>
            <a:lvl1pPr algn="r">
              <a:buNone/>
              <a:defRPr b="0"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60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indent="0" marL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dirty="0" lang="en-US" noProof="0"/>
          </a:p>
        </p:txBody>
      </p:sp>
      <p:sp>
        <p:nvSpPr>
          <p:cNvPr id="104886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algn="l" indent="0" marL="0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290323-8D3B-4E34-9622-EF1EB99AF533}" type="datetime1">
              <a:rPr lang="en-US"/>
              <a:t>9/22/2019</a:t>
            </a:fld>
            <a:endParaRPr lang="en-US"/>
          </a:p>
        </p:txBody>
      </p:sp>
      <p:sp>
        <p:nvSpPr>
          <p:cNvPr id="10488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MODULE 2 - FUNDAMENTALS OF C </a:t>
            </a:r>
          </a:p>
        </p:txBody>
      </p:sp>
      <p:sp>
        <p:nvSpPr>
          <p:cNvPr id="10488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8A5B22-05F3-463B-A1D2-DF6BC25FB4F5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8E4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/>
        </p:spPr>
        <p:txBody>
          <a:bodyPr vert="horz"/>
          <a:lstStyle>
            <a:lvl1pPr algn="l" eaLnBrk="1" fontAlgn="auto" hangingPunct="1" latinLnBrk="0">
              <a:spcBef>
                <a:spcPts val="0"/>
              </a:spcBef>
              <a:spcAft>
                <a:spcPts val="0"/>
              </a:spcAft>
              <a:defRPr sz="1400" kumimoji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fld id="{418E7B01-8221-4850-A132-FAB718253245}" type="datetime1">
              <a:rPr lang="en-US"/>
              <a:t>9/22/2019</a:t>
            </a:fld>
            <a:endParaRPr lang="en-US"/>
          </a:p>
        </p:txBody>
      </p:sp>
      <p:sp>
        <p:nvSpPr>
          <p:cNvPr id="104857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/>
        </p:spPr>
        <p:txBody>
          <a:bodyPr vert="horz"/>
          <a:lstStyle>
            <a:lvl1pPr algn="r" eaLnBrk="1" fontAlgn="auto" hangingPunct="1" latinLnBrk="0">
              <a:spcBef>
                <a:spcPts val="0"/>
              </a:spcBef>
              <a:spcAft>
                <a:spcPts val="0"/>
              </a:spcAft>
              <a:defRPr sz="1400" kumimoji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MODULE 2 - FUNDAMENTALS OF C </a:t>
            </a:r>
          </a:p>
        </p:txBody>
      </p:sp>
      <p:sp>
        <p:nvSpPr>
          <p:cNvPr id="104858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eaLnBrk="1" hangingPunct="1">
              <a:defRPr sz="1400">
                <a:solidFill>
                  <a:schemeClr val="tx2"/>
                </a:solidFill>
                <a:latin typeface="Gill Sans MT" panose="020B0502020104020203" pitchFamily="34" charset="0"/>
              </a:defRPr>
            </a:lvl1pPr>
          </a:lstStyle>
          <a:p>
            <a:fld id="{8A6E6CDA-C0F9-4800-8CED-9E701849DB10}" type="slidenum">
              <a:rPr altLang="en-US" lang="en-US"/>
              <a:t>‹#›</a:t>
            </a:fld>
            <a:endParaRPr altLang="en-US" lang="en-US"/>
          </a:p>
        </p:txBody>
      </p:sp>
      <p:sp>
        <p:nvSpPr>
          <p:cNvPr id="104858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/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58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/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583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1" hdr="0" sldNum="1"/>
  <p:txStyles>
    <p:titleStyle>
      <a:lvl1pPr algn="l" eaLnBrk="0" fontAlgn="base" hangingPunct="0" rtl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5pPr>
      <a:lvl6pPr algn="l" fontAlgn="base" marL="457200" rtl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algn="l" fontAlgn="base" marL="914400" rtl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algn="l" fontAlgn="base" marL="1371600" rtl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algn="l" fontAlgn="base" marL="1828800" rtl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algn="l" eaLnBrk="0" fontAlgn="base" hangingPunct="0" indent="-273050" marL="273050" rtl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73050" marL="547688" rtl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algn="l" eaLnBrk="0" fontAlgn="base" hangingPunct="0" indent="-228600" marL="822325" rtl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096963" rtl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1371600" rtl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645920" rtl="0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sz="1600" kern="1200" kumimoji="0" lang="en-US" smtClean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828800" rtl="0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sz="1400" kern="1200" kumimoji="0" lang="en-US" smtClean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011680" rtl="0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sz="1400" kern="1200" kumimoji="0" lang="en-US" smtClean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194560" rtl="0">
        <a:spcBef>
          <a:spcPts val="300"/>
        </a:spcBef>
        <a:buClr>
          <a:srgbClr val="9FB8CD"/>
        </a:buClr>
        <a:buSzPct val="75000"/>
        <a:buFont typeface="Wingdings 3"/>
        <a:buChar char=""/>
        <a:defRPr sz="1200" kern="1200" kumimoji="0" lang="en-US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 eaLnBrk="1" hangingPunct="1"/>
            <a:r>
              <a:rPr altLang="en-US" sz="2000" lang="en-US"/>
              <a:t>MODULE 2 </a:t>
            </a:r>
            <a:r>
              <a:rPr altLang="en-US" lang="en-US"/>
              <a:t>- FUNDAMENTALS OF C </a:t>
            </a:r>
          </a:p>
        </p:txBody>
      </p:sp>
      <p:sp>
        <p:nvSpPr>
          <p:cNvPr id="1048615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pPr eaLnBrk="1" fontAlgn="auto" hangingPunct="1">
              <a:spcAft>
                <a:spcPts val="0"/>
              </a:spcAft>
              <a:buFont typeface="Wingdings 3"/>
              <a:buNone/>
            </a:pPr>
            <a:r>
              <a:rPr dirty="0" lang="en-US"/>
              <a:t>I Year CSE B </a:t>
            </a:r>
          </a:p>
        </p:txBody>
      </p:sp>
      <p:pic>
        <p:nvPicPr>
          <p:cNvPr id="2097152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946400" y="182563"/>
            <a:ext cx="3251200" cy="345598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2.4.2 Standard Headers 	</a:t>
            </a:r>
          </a:p>
        </p:txBody>
      </p:sp>
      <p:sp>
        <p:nvSpPr>
          <p:cNvPr id="104865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D7C019A-56CE-4965-80C3-F0D2D8B62875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10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4194304" name="Table 6"/>
          <p:cNvGraphicFramePr>
            <a:graphicFrameLocks noGrp="1"/>
          </p:cNvGraphicFramePr>
          <p:nvPr/>
        </p:nvGraphicFramePr>
        <p:xfrm>
          <a:off x="1603375" y="1360488"/>
          <a:ext cx="5867400" cy="472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599"/>
                <a:gridCol w="2743200"/>
                <a:gridCol w="2133601"/>
              </a:tblGrid>
              <a:tr h="3634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634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634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conio.h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634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assert.h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stdalign.h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634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ctype.h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errno.h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634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cocale.h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locale.h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634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stdatomic.h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634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setjmp.h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stdnoreturn.h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634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signal.h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uchar.h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634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stdarg.h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fenv.h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634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stdlib.h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wchar.h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634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tgmath.h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634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stdbool.h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stdarg.h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2.4.3 Execution  	</a:t>
            </a:r>
          </a:p>
        </p:txBody>
      </p:sp>
      <p:sp>
        <p:nvSpPr>
          <p:cNvPr id="104865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D89D3A-F4B8-4223-BB5C-AFC4B3E58C43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11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pic>
        <p:nvPicPr>
          <p:cNvPr id="2097155" name="Picture 8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810000" y="122238"/>
            <a:ext cx="4572000" cy="602456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2.4.3 	Linker:</a:t>
            </a:r>
          </a:p>
        </p:txBody>
      </p:sp>
      <p:sp>
        <p:nvSpPr>
          <p:cNvPr id="104865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35B2590-29D9-4A02-98D6-0C4438891F9E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12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pic>
        <p:nvPicPr>
          <p:cNvPr id="2097156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886075" y="1114425"/>
            <a:ext cx="6227763" cy="5133975"/>
          </a:xfrm>
          <a:prstGeom prst="rect"/>
          <a:noFill/>
          <a:ln>
            <a:noFill/>
          </a:ln>
        </p:spPr>
      </p:pic>
      <p:sp>
        <p:nvSpPr>
          <p:cNvPr id="1048658" name="Rectangle 1"/>
          <p:cNvSpPr>
            <a:spLocks noChangeArrowheads="1"/>
          </p:cNvSpPr>
          <p:nvPr/>
        </p:nvSpPr>
        <p:spPr bwMode="auto">
          <a:xfrm>
            <a:off x="557213" y="1676400"/>
            <a:ext cx="2328862" cy="2034541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altLang="en-US" sz="3200" lang="en-US"/>
          </a:p>
          <a:p>
            <a:pPr eaLnBrk="1" hangingPunct="1"/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linker is a program that combines object modules to form an executable program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2.4.4 Identifier</a:t>
            </a:r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1DCA04-2EDE-45DD-B459-FF56C4D7EE13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13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identifier is a word used by a programmer to name a variable , function, or label.</a:t>
            </a:r>
          </a:p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consist of letters and digits if any order, except that the first character must be letter.</a:t>
            </a:r>
          </a:p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Both Upper and lowercase letters can be used.</a:t>
            </a:r>
          </a:p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Types :</a:t>
            </a:r>
          </a:p>
          <a:p>
            <a:pPr algn="just" eaLnBrk="1" hangingPunct="1" lvl="1"/>
            <a:r>
              <a:rPr altLang="en-US" dirty="0" sz="21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System defined Identifier ( Keywords and inbuild functions)</a:t>
            </a:r>
          </a:p>
          <a:p>
            <a:pPr algn="just" eaLnBrk="1" hangingPunct="1" lvl="1"/>
            <a:r>
              <a:rPr altLang="en-US" dirty="0" sz="21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User defined Identifier (Variables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constant names</a:t>
            </a:r>
          </a:p>
          <a:p>
            <a:pPr algn="just" eaLnBrk="1" hangingPunct="1" indent="0" lvl="1" marL="274638">
              <a:buFont typeface="Wingdings 3" panose="05040102010807070707" pitchFamily="18" charset="2"/>
              <a:buNone/>
            </a:pPr>
            <a:r>
              <a:rPr altLang="en-US" dirty="0" sz="21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and user Functions) </a:t>
            </a:r>
          </a:p>
          <a:p>
            <a:pPr algn="just" eaLnBrk="1" hangingPunct="1"/>
            <a:endParaRPr altLang="en-US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2.4.4 Keywords in C Programming</a:t>
            </a:r>
          </a:p>
        </p:txBody>
      </p:sp>
      <p:sp>
        <p:nvSpPr>
          <p:cNvPr id="104866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B870AA-7CD7-4C7E-A97B-C4BC34D06AD1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14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666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3429000" cy="5029200"/>
          </a:xfrm>
        </p:spPr>
        <p:txBody>
          <a:bodyPr/>
          <a:p>
            <a:pPr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32 Keywords in C Programming</a:t>
            </a:r>
          </a:p>
          <a:p>
            <a:pPr eaLnBrk="1" hangingPunct="1"/>
            <a:r>
              <a:rPr altLang="en-US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Keywords are nothing but system defined identifiers.</a:t>
            </a:r>
          </a:p>
          <a:p>
            <a:pPr eaLnBrk="1" hangingPunct="1"/>
            <a:r>
              <a:rPr altLang="en-US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Keywords are  reserved words of the language.</a:t>
            </a:r>
          </a:p>
          <a:p>
            <a:pPr eaLnBrk="1" hangingPunct="1"/>
            <a:r>
              <a:rPr altLang="en-US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They have specific meaning in the language and cannot be used by the programmer as variable or constant names</a:t>
            </a:r>
          </a:p>
          <a:p>
            <a:pPr eaLnBrk="1" hangingPunct="1"/>
            <a:r>
              <a:rPr altLang="en-US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 is case sensitive, it means these must be used as it is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5" name="Group 4"/>
          <p:cNvGraphicFramePr>
            <a:graphicFrameLocks/>
          </p:cNvGraphicFramePr>
          <p:nvPr/>
        </p:nvGraphicFramePr>
        <p:xfrm>
          <a:off x="4114800" y="1174750"/>
          <a:ext cx="4572000" cy="5029200"/>
        </p:xfrm>
        <a:graphic>
          <a:graphicData uri="http://schemas.openxmlformats.org/drawingml/2006/table">
            <a:tbl>
              <a:tblPr/>
              <a:tblGrid>
                <a:gridCol w="1050804"/>
                <a:gridCol w="1071833"/>
                <a:gridCol w="1139766"/>
                <a:gridCol w="1309597"/>
              </a:tblGrid>
              <a:tr h="630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8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auto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8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double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8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8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struct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254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break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else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long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switch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D0D8E8"/>
                    </a:solidFill>
                  </a:tcPr>
                </a:tc>
              </a:tr>
              <a:tr h="630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enum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register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typedef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9EDF4"/>
                    </a:solidFill>
                  </a:tcPr>
                </a:tc>
              </a:tr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char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extern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return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union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D0D8E8"/>
                    </a:solidFill>
                  </a:tcPr>
                </a:tc>
              </a:tr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const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float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short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unsigned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9EDF4"/>
                    </a:solidFill>
                  </a:tcPr>
                </a:tc>
              </a:tr>
              <a:tr h="630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continue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for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signed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void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D0D8E8"/>
                    </a:solidFill>
                  </a:tcPr>
                </a:tc>
              </a:tr>
              <a:tr h="6254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default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goto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sizeof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volatile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9EDF4"/>
                    </a:solidFill>
                  </a:tcPr>
                </a:tc>
              </a:tr>
              <a:tr h="630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static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baseline="0" b="0" cap="none" dirty="0" sz="18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while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2.4.6 Escape Sequences</a:t>
            </a:r>
          </a:p>
        </p:txBody>
      </p:sp>
      <p:sp>
        <p:nvSpPr>
          <p:cNvPr id="104866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6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B7B97C-3A6A-44AC-BC5C-6498B4564BDC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15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670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13350"/>
          </a:xfrm>
        </p:spPr>
        <p:txBody>
          <a:bodyPr/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Sometimes, it is necessary to use characters which cannot be typed or has special meaning in C programming. For example: newline(enter), tab, question mark etc. In order to use these characters, escape sequence is used.</a:t>
            </a:r>
          </a:p>
          <a:p>
            <a:pPr algn="just" eaLnBrk="1" hangingPunct="1"/>
            <a:r>
              <a:rPr altLang="en-US" dirty="0" sz="20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Sequences	Character</a:t>
            </a:r>
          </a:p>
          <a:p>
            <a:pPr algn="just" eaLnBrk="1" hangingPunct="1" indent="515938" marL="0">
              <a:buFont typeface="Wingdings 3" panose="05040102010807070707" pitchFamily="18" charset="2"/>
              <a:buNone/>
            </a:pPr>
            <a:r>
              <a:rPr altLang="en-US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\b		Backspace</a:t>
            </a:r>
          </a:p>
          <a:p>
            <a:pPr algn="just" eaLnBrk="1" hangingPunct="1" indent="515938" marL="0">
              <a:buFont typeface="Wingdings 3" panose="05040102010807070707" pitchFamily="18" charset="2"/>
              <a:buNone/>
            </a:pPr>
            <a:r>
              <a:rPr altLang="en-US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\f		Form feed</a:t>
            </a:r>
          </a:p>
          <a:p>
            <a:pPr algn="just" eaLnBrk="1" hangingPunct="1" indent="515938" marL="0">
              <a:buFont typeface="Wingdings 3" panose="05040102010807070707" pitchFamily="18" charset="2"/>
              <a:buNone/>
            </a:pPr>
            <a:r>
              <a:rPr altLang="en-US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\n		Newline</a:t>
            </a:r>
          </a:p>
          <a:p>
            <a:pPr algn="just" eaLnBrk="1" hangingPunct="1" indent="515938" marL="0">
              <a:buFont typeface="Wingdings 3" panose="05040102010807070707" pitchFamily="18" charset="2"/>
              <a:buNone/>
            </a:pPr>
            <a:r>
              <a:rPr altLang="en-US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\r		Return</a:t>
            </a:r>
          </a:p>
          <a:p>
            <a:pPr algn="just" eaLnBrk="1" hangingPunct="1" indent="515938" marL="0">
              <a:buFont typeface="Wingdings 3" panose="05040102010807070707" pitchFamily="18" charset="2"/>
              <a:buNone/>
            </a:pPr>
            <a:r>
              <a:rPr altLang="en-US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\t		Horizontal tab</a:t>
            </a:r>
          </a:p>
          <a:p>
            <a:pPr algn="just" eaLnBrk="1" hangingPunct="1" indent="515938" marL="0">
              <a:buFont typeface="Wingdings 3" panose="05040102010807070707" pitchFamily="18" charset="2"/>
              <a:buNone/>
            </a:pPr>
            <a:r>
              <a:rPr altLang="en-US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\v		Vertical tab</a:t>
            </a:r>
          </a:p>
          <a:p>
            <a:pPr algn="just" eaLnBrk="1" hangingPunct="1" indent="515938" marL="0">
              <a:buFont typeface="Wingdings 3" panose="05040102010807070707" pitchFamily="18" charset="2"/>
              <a:buNone/>
            </a:pPr>
            <a:r>
              <a:rPr altLang="en-US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\\		Backslash</a:t>
            </a:r>
          </a:p>
          <a:p>
            <a:pPr algn="just" eaLnBrk="1" hangingPunct="1" indent="515938" marL="0">
              <a:buFont typeface="Wingdings 3" panose="05040102010807070707" pitchFamily="18" charset="2"/>
              <a:buNone/>
            </a:pPr>
            <a:r>
              <a:rPr altLang="en-US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\'		Single quotation mark</a:t>
            </a:r>
          </a:p>
          <a:p>
            <a:pPr algn="just" eaLnBrk="1" hangingPunct="1" indent="515938" marL="0">
              <a:buFont typeface="Wingdings 3" panose="05040102010807070707" pitchFamily="18" charset="2"/>
              <a:buNone/>
            </a:pPr>
            <a:r>
              <a:rPr altLang="en-US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\"		Double quotation mark</a:t>
            </a:r>
          </a:p>
          <a:p>
            <a:pPr algn="just" eaLnBrk="1" hangingPunct="1" indent="515938" marL="0">
              <a:buFont typeface="Wingdings 3" panose="05040102010807070707" pitchFamily="18" charset="2"/>
              <a:buNone/>
            </a:pPr>
            <a:r>
              <a:rPr altLang="en-US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\?		Question mark</a:t>
            </a:r>
          </a:p>
          <a:p>
            <a:pPr algn="just" eaLnBrk="1" hangingPunct="1" indent="515938" marL="0">
              <a:buFont typeface="Wingdings 3" panose="05040102010807070707" pitchFamily="18" charset="2"/>
              <a:buNone/>
            </a:pPr>
            <a:r>
              <a:rPr altLang="en-US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\0		Null character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2.5 Data Types in C </a:t>
            </a:r>
          </a:p>
        </p:txBody>
      </p:sp>
      <p:sp>
        <p:nvSpPr>
          <p:cNvPr id="104867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069C77-2039-4857-AF9F-A3341DDFD3CC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16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674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C refer to an extensive system used for declaring variables or functions of different types. </a:t>
            </a:r>
          </a:p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a variable determines how much space it occupies in storage and how the bit pattern stored is interpreted.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Types: </a:t>
            </a:r>
          </a:p>
          <a:p>
            <a:pPr algn="just" eaLnBrk="1" hangingPunct="1"/>
            <a:r>
              <a:rPr altLang="en-US"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or Primary Types</a:t>
            </a:r>
          </a:p>
          <a:p>
            <a:pPr algn="just" eaLnBrk="1" hangingPunct="1" indent="-342900" marL="579438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(a) integer (b) floating-point (c) Character </a:t>
            </a:r>
          </a:p>
          <a:p>
            <a:pPr algn="just" eaLnBrk="1" hangingPunct="1"/>
            <a:r>
              <a:rPr altLang="en-US"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Derived types</a:t>
            </a:r>
          </a:p>
          <a:p>
            <a:pPr algn="just" eaLnBrk="1" hangingPunct="1" indent="-412750" marL="693738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They include (a) Pointer  (b) Array  (c) Structure </a:t>
            </a:r>
          </a:p>
          <a:p>
            <a:pPr algn="just" eaLnBrk="1" hangingPunct="1" indent="-412750" marL="693738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(d) Union (e) Function.</a:t>
            </a:r>
          </a:p>
          <a:p>
            <a:pPr algn="just" eaLnBrk="1" hangingPunct="1"/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2.5 Data Types in C </a:t>
            </a:r>
          </a:p>
        </p:txBody>
      </p:sp>
      <p:sp>
        <p:nvSpPr>
          <p:cNvPr id="104867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7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DA74C0-4175-40E6-BE1E-E63596E724DD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17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pic>
        <p:nvPicPr>
          <p:cNvPr id="2097157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57200" y="1287463"/>
            <a:ext cx="7991475" cy="465613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2.5.1 Integer Types</a:t>
            </a:r>
          </a:p>
        </p:txBody>
      </p:sp>
      <p:sp>
        <p:nvSpPr>
          <p:cNvPr id="104867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8DB89A4-FB99-4C11-8A3D-88077F97715B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18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681" name="Rectangle 3"/>
          <p:cNvSpPr>
            <a:spLocks noChangeArrowheads="1"/>
          </p:cNvSpPr>
          <p:nvPr/>
        </p:nvSpPr>
        <p:spPr bwMode="auto">
          <a:xfrm>
            <a:off x="612775" y="1143000"/>
            <a:ext cx="8229600" cy="646113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altLang="en-US"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table provides the details of standard integer types with their storage sizes and value ranges −</a:t>
            </a:r>
          </a:p>
        </p:txBody>
      </p:sp>
      <p:graphicFrame>
        <p:nvGraphicFramePr>
          <p:cNvPr id="4194306" name="Table 4"/>
          <p:cNvGraphicFramePr>
            <a:graphicFrameLocks noGrp="1"/>
          </p:cNvGraphicFramePr>
          <p:nvPr/>
        </p:nvGraphicFramePr>
        <p:xfrm>
          <a:off x="762000" y="1789113"/>
          <a:ext cx="7924800" cy="4383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0633"/>
                <a:gridCol w="2151767"/>
                <a:gridCol w="3962400"/>
              </a:tblGrid>
              <a:tr h="438309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dirty="0"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 size</a:t>
                      </a:r>
                      <a:endParaRPr dirty="0"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range</a:t>
                      </a:r>
                      <a:endParaRPr dirty="0"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/>
                </a:tc>
              </a:tr>
              <a:tr h="438309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to 127 or 0 to 255</a:t>
                      </a:r>
                      <a:endParaRPr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</a:tr>
              <a:tr h="438309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char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255</a:t>
                      </a:r>
                      <a:endParaRPr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</a:tr>
              <a:tr h="438309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char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to 127</a:t>
                      </a:r>
                      <a:endParaRPr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</a:tr>
              <a:tr h="438309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or 4 bytes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-32,768 to 32,767 or -2,147,483,648 to 2,147,483,647</a:t>
                      </a:r>
                      <a:endParaRPr dirty="0"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</a:tr>
              <a:tr h="438309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or 4 bytes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65,535 or 0 to 4,294,967,295</a:t>
                      </a:r>
                      <a:endParaRPr dirty="0"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</a:tr>
              <a:tr h="438309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bytes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-32,768 to 32,767</a:t>
                      </a:r>
                      <a:endParaRPr dirty="0"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</a:tr>
              <a:tr h="438309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short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bytes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65,535</a:t>
                      </a:r>
                      <a:endParaRPr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</a:tr>
              <a:tr h="438309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bytes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-2,147,483,648 to 2,147,483,647</a:t>
                      </a:r>
                      <a:endParaRPr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</a:tr>
              <a:tr h="438309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long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bytes</a:t>
                      </a:r>
                      <a:endParaRPr dirty="0"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4,294,967,295</a:t>
                      </a:r>
                      <a:endParaRPr dirty="0"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4" marB="76204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2.5.2 Floating-Point Types</a:t>
            </a:r>
          </a:p>
        </p:txBody>
      </p:sp>
      <p:sp>
        <p:nvSpPr>
          <p:cNvPr id="104868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E559A2-75E9-47C1-8D0C-A361877A87F4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19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685" name="Rectangle 3"/>
          <p:cNvSpPr>
            <a:spLocks noChangeArrowheads="1"/>
          </p:cNvSpPr>
          <p:nvPr/>
        </p:nvSpPr>
        <p:spPr bwMode="auto">
          <a:xfrm>
            <a:off x="612775" y="1143000"/>
            <a:ext cx="8229600" cy="646113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altLang="en-US"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table provide the details of standard floating-point types with storage sizes and value ranges and their precision −</a:t>
            </a:r>
          </a:p>
        </p:txBody>
      </p:sp>
      <p:graphicFrame>
        <p:nvGraphicFramePr>
          <p:cNvPr id="4194307" name="Table 1"/>
          <p:cNvGraphicFramePr>
            <a:graphicFrameLocks noGrp="1"/>
          </p:cNvGraphicFramePr>
          <p:nvPr/>
        </p:nvGraphicFramePr>
        <p:xfrm>
          <a:off x="685800" y="2133600"/>
          <a:ext cx="7772400" cy="2625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3100"/>
                <a:gridCol w="1409700"/>
                <a:gridCol w="2476500"/>
                <a:gridCol w="1943100"/>
              </a:tblGrid>
              <a:tr h="576420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dirty="0"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 size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range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76420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dirty="0"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</a:t>
                      </a:r>
                      <a:endParaRPr dirty="0"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1.2E-38 to 3.4E+38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decimal places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576420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dirty="0"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byte</a:t>
                      </a:r>
                      <a:endParaRPr dirty="0"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2.3E-308 to 1.7E+308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decimal places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896466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double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byte</a:t>
                      </a:r>
                      <a:endParaRPr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3.4E-4932 to 1.1E+4932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6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decimal places</a:t>
                      </a:r>
                      <a:endParaRPr dirty="0" sz="16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 eaLnBrk="1" hangingPunct="1"/>
            <a:r>
              <a:rPr altLang="en-US" lang="en-US">
                <a:solidFill>
                  <a:srgbClr val="0070C0"/>
                </a:solidFill>
              </a:rPr>
              <a:t>MODULE 2 - FUNDAMENTALS OF C (6L+6P) </a:t>
            </a:r>
          </a:p>
        </p:txBody>
      </p:sp>
      <p:sp>
        <p:nvSpPr>
          <p:cNvPr id="104862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2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FB5A8F-6F7A-4094-AC92-E24CF7401492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2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622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C -Why C language - Applications of C language - Data Types in C – Operators and Expressions – Input and Output statements in C – Decision Statements – Loop Control Statements</a:t>
            </a:r>
            <a:r>
              <a:rPr altLang="en-US" sz="2000" lang="en-US"/>
              <a:t>. </a:t>
            </a:r>
          </a:p>
          <a:p>
            <a:pPr eaLnBrk="1" hangingPunct="1" indent="0" marL="0">
              <a:buFont typeface="Wingdings 3" panose="05040102010807070707" pitchFamily="18" charset="2"/>
              <a:buNone/>
            </a:pPr>
            <a:r>
              <a:rPr altLang="en-US" sz="2000" lang="en-US">
                <a:solidFill>
                  <a:srgbClr val="FF0000"/>
                </a:solidFill>
              </a:rPr>
              <a:t>Practical Component : </a:t>
            </a:r>
          </a:p>
          <a:p>
            <a:pPr eaLnBrk="1" hangingPunct="1"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(i) Program to illustrate arithmetic and logical operators </a:t>
            </a:r>
          </a:p>
          <a:p>
            <a:pPr eaLnBrk="1" hangingPunct="1"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(ii) Program to read and print data of different types </a:t>
            </a:r>
          </a:p>
          <a:p>
            <a:pPr eaLnBrk="1" hangingPunct="1"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(iii) Program to calculate area and volume of various geometrical shapes </a:t>
            </a:r>
          </a:p>
          <a:p>
            <a:pPr eaLnBrk="1" hangingPunct="1"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(iv) Program to compute biggest of three numbers </a:t>
            </a:r>
          </a:p>
          <a:p>
            <a:pPr eaLnBrk="1" hangingPunct="1"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(v) Program to print multiplication table </a:t>
            </a:r>
          </a:p>
          <a:p>
            <a:pPr eaLnBrk="1" hangingPunct="1"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(vi) Program to convert days to years, months and days </a:t>
            </a:r>
          </a:p>
          <a:p>
            <a:pPr eaLnBrk="1" hangingPunct="1"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(vii) Program to find sum of the digits of an integer.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2.5.3   C - Variables</a:t>
            </a:r>
          </a:p>
        </p:txBody>
      </p:sp>
      <p:sp>
        <p:nvSpPr>
          <p:cNvPr id="104868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2DBFF8-13EA-44B2-834B-9D92E5328A3D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20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68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variable is nothing but a name given to a storage area that our programs can manipulate. </a:t>
            </a:r>
          </a:p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Each variable in C has a specific type, which determines </a:t>
            </a:r>
          </a:p>
          <a:p>
            <a:pPr algn="just" eaLnBrk="1" hangingPunct="1" indent="-234950" marL="515938">
              <a:buFont typeface="Wingdings" panose="05000000000000000000" pitchFamily="2" charset="2"/>
              <a:buChar char="v"/>
            </a:pPr>
            <a:r>
              <a:rPr altLang="en-US" dirty="0" sz="24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size and layout of the variable's memory; </a:t>
            </a:r>
          </a:p>
          <a:p>
            <a:pPr algn="just" eaLnBrk="1" hangingPunct="1" indent="-234950" marL="515938">
              <a:buFont typeface="Wingdings" panose="05000000000000000000" pitchFamily="2" charset="2"/>
              <a:buChar char="v"/>
            </a:pPr>
            <a:r>
              <a:rPr altLang="en-US" dirty="0" sz="24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range of values that can be stored within that memory; </a:t>
            </a:r>
          </a:p>
          <a:p>
            <a:pPr algn="just" eaLnBrk="1" hangingPunct="1" indent="-234950" marL="515938">
              <a:buFont typeface="Wingdings" panose="05000000000000000000" pitchFamily="2" charset="2"/>
              <a:buChar char="v"/>
            </a:pPr>
            <a:r>
              <a:rPr altLang="en-US" dirty="0" sz="24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set of operations that can be applied to the variable.</a:t>
            </a:r>
          </a:p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a variable can be composed of letters, digits, and the underscore character.</a:t>
            </a:r>
          </a:p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must begin with either a letter or an underscore. </a:t>
            </a:r>
          </a:p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Upper and lowercase letters are distinct because C is case-sensitive.</a:t>
            </a:r>
          </a:p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 space is allowed between variables </a:t>
            </a:r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2.5.3   C - Variables</a:t>
            </a:r>
          </a:p>
        </p:txBody>
      </p:sp>
      <p:sp>
        <p:nvSpPr>
          <p:cNvPr id="104869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CA4320-1C02-4ACB-B221-0F2F22AD9157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21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4194308" name="Content Placeholder 1"/>
          <p:cNvGraphicFramePr>
            <a:graphicFrameLocks noGrp="1"/>
          </p:cNvGraphicFramePr>
          <p:nvPr>
            <p:ph sz="quarter" idx="1"/>
          </p:nvPr>
        </p:nvGraphicFramePr>
        <p:xfrm>
          <a:off x="839788" y="2027238"/>
          <a:ext cx="7464425" cy="2865437"/>
        </p:xfrm>
        <a:graphic>
          <a:graphicData uri="http://schemas.openxmlformats.org/drawingml/2006/table">
            <a:tbl>
              <a:tblPr/>
              <a:tblGrid>
                <a:gridCol w="3732213"/>
                <a:gridCol w="3732213"/>
              </a:tblGrid>
              <a:tr h="514310">
                <a:tc>
                  <a:txBody>
                    <a:bodyPr/>
                    <a:p>
                      <a:pPr algn="l" fontAlgn="t"/>
                      <a:r>
                        <a:rPr b="1" dirty="0" sz="20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Identifier</a:t>
                      </a:r>
                    </a:p>
                  </a:txBody>
                  <a:tcPr marL="76200" marR="76200" marT="76208" marB="76208" anchor="ctr" anchorCtr="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b="1" dirty="0" sz="20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76200" marR="76200" marT="76208" marB="76208" anchor="ctr" anchorCtr="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75564">
                <a:tc>
                  <a:txBody>
                    <a:bodyPr/>
                    <a:p>
                      <a:pPr algn="l" fontAlgn="t"/>
                      <a:r>
                        <a:rPr sz="20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Identifier is the name given to a variable, function etc.</a:t>
                      </a:r>
                    </a:p>
                  </a:txBody>
                  <a:tcPr marL="76200" marR="76200" marT="76208" marB="76208" anchor="ctr" anchorCtr="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sz="20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While, variable is used to name a memory location which stores data.</a:t>
                      </a:r>
                    </a:p>
                  </a:txBody>
                  <a:tcPr marL="76200" marR="76200" marT="76208" marB="76208" anchor="ctr" anchorCtr="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5564">
                <a:tc>
                  <a:txBody>
                    <a:bodyPr/>
                    <a:p>
                      <a:pPr algn="l" fontAlgn="t"/>
                      <a:r>
                        <a:rPr sz="20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identifier can be a variable, but not all indentifiers are variables.</a:t>
                      </a:r>
                    </a:p>
                  </a:txBody>
                  <a:tcPr marL="76200" marR="76200" marT="76208" marB="76208" anchor="ctr" anchorCtr="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sz="20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variable names are identifiers.</a:t>
                      </a:r>
                    </a:p>
                  </a:txBody>
                  <a:tcPr marL="76200" marR="76200" marT="76208" marB="76208" anchor="ctr" anchorCtr="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2.5.4   Constants</a:t>
            </a:r>
          </a:p>
        </p:txBody>
      </p:sp>
      <p:sp>
        <p:nvSpPr>
          <p:cNvPr id="104869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4A7F4A-B49B-446F-96F0-5D2CA9C59117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22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696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 eaLnBrk="1" hangingPunct="1"/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constant is a value or an identifier whose value cannot be altered in a program. For example: 1, 2.5, </a:t>
            </a:r>
          </a:p>
          <a:p>
            <a:pPr algn="just" eaLnBrk="1" hangingPunct="1"/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 mentioned, an identifier also can be defined as a constant. eg. const double PI = 3.14</a:t>
            </a:r>
          </a:p>
          <a:p>
            <a:pPr algn="just" eaLnBrk="1" hangingPunct="1"/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altLang="en-US" sz="2400" lang="en-IN">
                <a:solidFill>
                  <a:srgbClr val="FF0000"/>
                </a:solidFill>
              </a:rPr>
              <a:t>Integer constants</a:t>
            </a:r>
            <a:endParaRPr altLang="en-US" sz="2400" lang="en-IN"/>
          </a:p>
          <a:p>
            <a:pPr eaLnBrk="1" hangingPunct="1">
              <a:lnSpc>
                <a:spcPct val="80000"/>
              </a:lnSpc>
            </a:pPr>
            <a:r>
              <a:rPr altLang="en-US" sz="2400" lang="en-IN"/>
              <a:t>A integer constant is a numeric constant (associated with number) without any fractional or exponential part. There are three types of integer constants in C programming:</a:t>
            </a:r>
          </a:p>
          <a:p>
            <a:pPr eaLnBrk="1" hangingPunct="1">
              <a:lnSpc>
                <a:spcPct val="80000"/>
              </a:lnSpc>
            </a:pPr>
            <a:endParaRPr altLang="en-US" sz="2400" lang="en-IN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altLang="en-US" sz="2400" lang="en-IN"/>
              <a:t>decimal constant(base 10)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altLang="en-US" sz="2400" lang="en-IN"/>
              <a:t>octal constant(base 8)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altLang="en-US" sz="2400" lang="en-IN"/>
              <a:t>hexadecimal constant(base 16)</a:t>
            </a:r>
          </a:p>
          <a:p>
            <a:pPr algn="just" eaLnBrk="1" hangingPunct="1"/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Rectangle 1"/>
          <p:cNvSpPr>
            <a:spLocks noChangeArrowheads="1"/>
          </p:cNvSpPr>
          <p:nvPr/>
        </p:nvSpPr>
        <p:spPr bwMode="auto">
          <a:xfrm>
            <a:off x="3325813" y="2806700"/>
            <a:ext cx="3390900" cy="330200"/>
          </a:xfrm>
          <a:prstGeom prst="rect"/>
          <a:solidFill>
            <a:srgbClr val="F1F1F1"/>
          </a:solidFill>
          <a:ln>
            <a:noFill/>
          </a:ln>
          <a:effectLst/>
        </p:spPr>
        <p:txBody>
          <a:bodyPr anchor="ctr" bIns="0" lIns="0" rIns="0" tIns="0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altLang="en-US" sz="2400" 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type variable = value;</a:t>
            </a:r>
            <a:endParaRPr altLang="en-US" sz="5400" lang="en-US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2.5.3   Constants (2)</a:t>
            </a:r>
          </a:p>
        </p:txBody>
      </p:sp>
      <p:sp>
        <p:nvSpPr>
          <p:cNvPr id="104869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AF94C55-57D3-4550-90ED-C8F9B8ABFBE5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23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70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 eaLnBrk="1" hangingPunct="1"/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constants</a:t>
            </a:r>
          </a:p>
          <a:p>
            <a:pPr algn="just" eaLnBrk="1" hangingPunct="1" indent="-280988" marL="457200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floating point constant is a numeric constant that has either a fractional form or an exponent form. </a:t>
            </a:r>
          </a:p>
          <a:p>
            <a:pPr algn="just" eaLnBrk="1" hangingPunct="1" indent="-280988" marL="457200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2.0,0.0000234,-0.22E-5</a:t>
            </a:r>
          </a:p>
          <a:p>
            <a:pPr algn="just" eaLnBrk="1" hangingPunct="1"/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constants</a:t>
            </a:r>
          </a:p>
          <a:p>
            <a:pPr algn="just" eaLnBrk="1" hangingPunct="1" indent="-279400" marL="515938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character constant is a constant which uses single quotation around characters. </a:t>
            </a:r>
          </a:p>
          <a:p>
            <a:pPr algn="just" eaLnBrk="1" hangingPunct="1" indent="-279400" marL="515938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'a', 'l', 'm', 'F'</a:t>
            </a:r>
          </a:p>
          <a:p>
            <a:pPr algn="just" eaLnBrk="1" hangingPunct="1"/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constants</a:t>
            </a:r>
          </a:p>
          <a:p>
            <a:pPr algn="just" eaLnBrk="1" hangingPunct="1" indent="-234950" marL="515938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String constants are the constants which are enclosed in a pair of double-quote marks. </a:t>
            </a:r>
          </a:p>
          <a:p>
            <a:pPr algn="just" eaLnBrk="1" hangingPunct="1" indent="-234950" marL="515938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"good" ,"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x","Earth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round\n"</a:t>
            </a:r>
          </a:p>
          <a:p>
            <a:pPr algn="just" eaLnBrk="1" hangingPunct="1"/>
            <a:endParaRPr altLang="en-US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2.5.3   Constants (3)</a:t>
            </a:r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B32E39-D376-4E8C-96D8-A5549DDBD582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24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70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const int  LENGTH = 20;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const int  WIDTH = 15;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const char NEWLINE = '\n';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int area;  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area = LENGTH * WIDTH;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(“Value of area : %d", area);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("%c", NEWLINE);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/>
            <a:endParaRPr altLang="en-US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Rectangle 1"/>
          <p:cNvSpPr/>
          <p:nvPr/>
        </p:nvSpPr>
        <p:spPr>
          <a:xfrm>
            <a:off x="6464300" y="4343400"/>
            <a:ext cx="1897380" cy="599441"/>
          </a:xfrm>
          <a:prstGeom prst="rect"/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p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 of area : 300</a:t>
            </a:r>
          </a:p>
          <a:p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2.6   Operators and Expressions</a:t>
            </a:r>
          </a:p>
        </p:txBody>
      </p:sp>
      <p:sp>
        <p:nvSpPr>
          <p:cNvPr id="104870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0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E21694-E49D-4C28-AE62-AD699A97D0AB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25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710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operator is a symbol that tells the compiler to perform specific mathematical or logical functions. </a:t>
            </a:r>
          </a:p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 language has rich in built-in operators and provides the following types of operators −</a:t>
            </a:r>
          </a:p>
          <a:p>
            <a:pPr algn="just" eaLnBrk="1" hangingPunct="1" indent="-398463" marL="855663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algn="just" eaLnBrk="1" hangingPunct="1" indent="-398463" marL="855663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</a:p>
          <a:p>
            <a:pPr algn="just" eaLnBrk="1" hangingPunct="1" indent="-398463" marL="855663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algn="just" eaLnBrk="1" hangingPunct="1" indent="-398463" marL="855663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</a:p>
          <a:p>
            <a:pPr algn="just" eaLnBrk="1" hangingPunct="1" indent="-398463" marL="855663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 algn="just" eaLnBrk="1" hangingPunct="1" indent="-398463" marL="855663">
              <a:buFont typeface="Wingdings" panose="05000000000000000000" pitchFamily="2" charset="2"/>
              <a:buChar char="v"/>
            </a:pP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Misc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Operators</a:t>
            </a:r>
          </a:p>
          <a:p>
            <a:pPr algn="just" eaLnBrk="1" hangingPunct="1"/>
            <a:endParaRPr altLang="en-US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2.6.1   Arithmetic Operators</a:t>
            </a:r>
          </a:p>
        </p:txBody>
      </p:sp>
      <p:sp>
        <p:nvSpPr>
          <p:cNvPr id="104871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1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10F036E-C6B9-4EB5-ACE8-A93CF1C6C506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26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4194309" name="Table 1"/>
          <p:cNvGraphicFramePr>
            <a:graphicFrameLocks noGrp="1"/>
          </p:cNvGraphicFramePr>
          <p:nvPr/>
        </p:nvGraphicFramePr>
        <p:xfrm>
          <a:off x="612775" y="1371600"/>
          <a:ext cx="7921625" cy="480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4144"/>
                <a:gridCol w="4341155"/>
                <a:gridCol w="2426326"/>
              </a:tblGrid>
              <a:tr h="496664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(A=10, B=20)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496664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two operands.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B = 30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496664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Subtracts second operand from the first.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− B = -10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496664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Multiplies both operands.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* B = 200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496664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Divides numerator by de-numerator.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/ A = 2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772427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 Operator and remainder of after an integer division.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% A = 0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772427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 operator increases the integer value by one.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A++ = 11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772427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Decrement operator decreases the integer value by one.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A-- = 9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2.6.2   Relational Operators</a:t>
            </a:r>
          </a:p>
        </p:txBody>
      </p:sp>
      <p:sp>
        <p:nvSpPr>
          <p:cNvPr id="104871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538B9A-98CC-4966-9ED2-7DDE5BC28CC6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27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4194310" name="Table 4"/>
          <p:cNvGraphicFramePr>
            <a:graphicFrameLocks noGrp="1"/>
          </p:cNvGraphicFramePr>
          <p:nvPr/>
        </p:nvGraphicFramePr>
        <p:xfrm>
          <a:off x="457200" y="1143000"/>
          <a:ext cx="8229600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9014"/>
                <a:gridCol w="4509930"/>
                <a:gridCol w="2520656"/>
              </a:tblGrid>
              <a:tr h="383688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(A=10, B=20)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596723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values of two operands are equal or not. If yes, then the condition becomes true.</a:t>
                      </a:r>
                      <a:endParaRPr dirty="0" sz="12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== B) is not true.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809758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values of two operands are equal or not. If the values are not equal, then the condition becomes true.</a:t>
                      </a:r>
                      <a:endParaRPr dirty="0" sz="12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!= B) is true.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809758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value of left operand is greater than the value of right operand. If yes, then the condition becomes true.</a:t>
                      </a:r>
                      <a:endParaRPr dirty="0" sz="12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&gt; B) is not true.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809758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value of left operand is less than the value of right operand. If yes, then the condition becomes true.</a:t>
                      </a:r>
                      <a:endParaRPr dirty="0" sz="12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&lt; B) is true.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809758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value of left operand is greater than or equal to the value of right operand. If yes, then the condition becomes true.</a:t>
                      </a:r>
                      <a:endParaRPr dirty="0" sz="12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&gt;= B) is not true.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809758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value of left operand is less than or equal to the value of right operand. If yes, then the condition becomes true.</a:t>
                      </a:r>
                      <a:endParaRPr dirty="0" sz="12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&lt;= B) is true.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2.6.3   Logical Operators</a:t>
            </a:r>
          </a:p>
        </p:txBody>
      </p:sp>
      <p:sp>
        <p:nvSpPr>
          <p:cNvPr id="104871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43DB5EB-5AE5-4C1E-945B-26D7BFFE9BF3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28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4194311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12775" y="1371600"/>
          <a:ext cx="7921625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4144"/>
                <a:gridCol w="4341155"/>
                <a:gridCol w="2426326"/>
              </a:tblGrid>
              <a:tr h="674720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(A=10, B=0)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1049344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Called Logical AND operator. If both the operands are non-zero, then the condition becomes true.</a:t>
                      </a:r>
                      <a:endParaRPr dirty="0" sz="12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&amp;&amp; B) is false.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1423968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Called Logical OR Operator. If any of the two operands is non-zero, then the condition becomes true.</a:t>
                      </a:r>
                      <a:endParaRPr dirty="0" sz="12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|| B) is true.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1423968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Called Logical NOT Operator. It is used to reverse the logical state of its operand. If a condition is true, then Logical NOT operator will make it false.</a:t>
                      </a:r>
                      <a:endParaRPr dirty="0" sz="12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!(A &amp;&amp; B) is true.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2.6.4   Bitwise Operators</a:t>
            </a:r>
          </a:p>
        </p:txBody>
      </p:sp>
      <p:sp>
        <p:nvSpPr>
          <p:cNvPr id="104872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0F75201-5778-4162-8C78-B01B351ABE23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29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4194312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762000" y="1298575"/>
          <a:ext cx="7772400" cy="5289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9535"/>
                <a:gridCol w="4671665"/>
                <a:gridCol w="1981200"/>
              </a:tblGrid>
              <a:tr h="821977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B=</a:t>
                      </a: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0011 1101 (61)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</a:t>
                      </a: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1100 (12)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</a:tr>
              <a:tr h="6318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AND Operator copies a bit to the result if it exists in both operands.</a:t>
                      </a:r>
                      <a:endParaRPr dirty="0" sz="12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&amp; B) = 12,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i.e., 0000 1100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</a:tr>
              <a:tr h="6318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OR Operator copies a bit if it exists in either operand.</a:t>
                      </a:r>
                      <a:endParaRPr dirty="0" sz="12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| B) = 61,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i.e., 0011 1101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</a:tr>
              <a:tr h="6318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XOR Operator copies the bit if it is set in one operand but not both.</a:t>
                      </a:r>
                      <a:endParaRPr dirty="0" sz="12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^ B) = 49,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i.e., 0011 0001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</a:tr>
              <a:tr h="1308499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Ones Complement Operator is unary and has the effect of 'flipping' bits.</a:t>
                      </a:r>
                      <a:endParaRPr dirty="0" sz="12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(~A ) = -60,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dirty="0" sz="1400" lang="en-US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i.e</a:t>
                      </a: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,. 1100 0100 in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2's complement form.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</a:tr>
              <a:tr h="6318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Left Shift Operator. The left operands value is moved left by the number of bits specified by the right operand. </a:t>
                      </a:r>
                      <a:r>
                        <a:rPr b="1"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A=00111100</a:t>
                      </a:r>
                      <a:endParaRPr b="1" dirty="0" sz="12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&lt;&lt; 2 = 240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i.e., 1111 0000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</a:tr>
              <a:tr h="63181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 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Right Shift Operator. The left operands value is moved right by the number of bits specified by the right operand. </a:t>
                      </a:r>
                      <a:endParaRPr dirty="0" sz="12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&gt;&gt; 2 = 15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i.e., 0000 1111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3" marB="76203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2.0 Introduction </a:t>
            </a:r>
          </a:p>
        </p:txBody>
      </p:sp>
      <p:sp>
        <p:nvSpPr>
          <p:cNvPr id="104862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26317D3-EDE1-4339-8768-B67D73E041A5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3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626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:- A Set of instructions which carried out by processor for some Specific input, generates specific output. 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:- A specific manner of writing a program with some Predefined rules, symbols &amp; their use as a part of language.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i.e. Pascal, C, C++, VC++, JAVA, VB.</a:t>
            </a:r>
            <a:endParaRPr altLang="en-US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457200" y="327025"/>
            <a:ext cx="8229600" cy="469900"/>
          </a:xfrm>
        </p:spPr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2.6.5   Assignment Operators</a:t>
            </a:r>
          </a:p>
        </p:txBody>
      </p:sp>
      <p:sp>
        <p:nvSpPr>
          <p:cNvPr id="104872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2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D6EFE12-7898-4097-9AC5-8A9251CFC70B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30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4194313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69900" y="806450"/>
          <a:ext cx="8229600" cy="5549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1849"/>
                <a:gridCol w="4527286"/>
                <a:gridCol w="2610465"/>
              </a:tblGrid>
              <a:tr h="330731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/>
                </a:tc>
              </a:tr>
              <a:tr h="649450">
                <a:tc>
                  <a:txBody>
                    <a:bodyPr/>
                    <a:p>
                      <a:pPr algn="ctr"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assignment operator. Assigns values from right side operands to left side operand</a:t>
                      </a:r>
                      <a:endParaRPr dirty="0"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= A + B will assign the value of A + B to C</a:t>
                      </a:r>
                      <a:endParaRPr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</a:tr>
              <a:tr h="534798">
                <a:tc>
                  <a:txBody>
                    <a:bodyPr/>
                    <a:p>
                      <a:pPr algn="ctr"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AND assignment operator. It adds the right operand to the left operand and assign the result to the left operand.</a:t>
                      </a:r>
                      <a:endParaRPr dirty="0"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+= A is equivalent to C = C + A</a:t>
                      </a:r>
                      <a:endParaRPr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</a:tr>
              <a:tr h="534798">
                <a:tc>
                  <a:txBody>
                    <a:bodyPr/>
                    <a:p>
                      <a:pPr algn="ctr"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-=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 AND assignment operator. It subtracts the right operand from the left operand and assigns the result to the left operand.</a:t>
                      </a:r>
                      <a:endParaRPr dirty="0"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-= A is equivalent to C = C - A</a:t>
                      </a:r>
                      <a:endParaRPr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</a:tr>
              <a:tr h="534798">
                <a:tc>
                  <a:txBody>
                    <a:bodyPr/>
                    <a:p>
                      <a:pPr algn="ctr"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Multiply AND assignment operator. It multiplies the right operand with the left operand and assigns the result to the left operand.</a:t>
                      </a:r>
                      <a:endParaRPr dirty="0"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*= A is equivalent to C = C * A</a:t>
                      </a:r>
                      <a:endParaRPr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</a:tr>
              <a:tr h="534798">
                <a:tc>
                  <a:txBody>
                    <a:bodyPr/>
                    <a:p>
                      <a:pPr algn="ctr"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/=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 AND assignment operator. It divides the left operand with the right operand and assigns the result to the left operand.</a:t>
                      </a:r>
                      <a:endParaRPr dirty="0"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/= A is equivalent to C = C / A</a:t>
                      </a:r>
                      <a:endParaRPr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</a:tr>
              <a:tr h="534798">
                <a:tc>
                  <a:txBody>
                    <a:bodyPr/>
                    <a:p>
                      <a:pPr algn="ctr"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 AND assignment operator. It takes modulus using two operands and assigns the result to the left operand.</a:t>
                      </a:r>
                      <a:endParaRPr dirty="0"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%= A is equivalent to C = C % A</a:t>
                      </a:r>
                      <a:endParaRPr dirty="0"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</a:tr>
              <a:tr h="379146">
                <a:tc>
                  <a:txBody>
                    <a:bodyPr/>
                    <a:p>
                      <a:pPr algn="ctr"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&lt;&lt;=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shift AND assignment operator.</a:t>
                      </a:r>
                      <a:endParaRPr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&lt;&lt;= 2 is same as C = C &lt;&lt; 2</a:t>
                      </a:r>
                      <a:endParaRPr dirty="0"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</a:tr>
              <a:tr h="379146">
                <a:tc>
                  <a:txBody>
                    <a:bodyPr/>
                    <a:p>
                      <a:pPr algn="ctr"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&gt;&gt;=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shift AND assignment operator.</a:t>
                      </a:r>
                      <a:endParaRPr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&gt;&gt;= 2 is same as C = C &gt;&gt; 2</a:t>
                      </a:r>
                      <a:endParaRPr dirty="0"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</a:tr>
              <a:tr h="379146">
                <a:tc>
                  <a:txBody>
                    <a:bodyPr/>
                    <a:p>
                      <a:pPr algn="ctr"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&amp;=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AND assignment operator.</a:t>
                      </a:r>
                      <a:endParaRPr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&amp;= 2 is same as C = C &amp; 2</a:t>
                      </a:r>
                      <a:endParaRPr dirty="0"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</a:tr>
              <a:tr h="379146">
                <a:tc>
                  <a:txBody>
                    <a:bodyPr/>
                    <a:p>
                      <a:pPr algn="ctr"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^=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exclusive OR and assignment operator.</a:t>
                      </a:r>
                      <a:endParaRPr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^= 2 is same as C = C ^ 2</a:t>
                      </a:r>
                      <a:endParaRPr dirty="0"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</a:tr>
              <a:tr h="379146">
                <a:tc>
                  <a:txBody>
                    <a:bodyPr/>
                    <a:p>
                      <a:pPr algn="ctr"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|=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inclusive OR and assignment operator.</a:t>
                      </a:r>
                      <a:endParaRPr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3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|= 2 is same as C = C | 2</a:t>
                      </a:r>
                      <a:endParaRPr dirty="0" sz="13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74" marR="52874" marT="52881" marB="52881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2.6.6   Misc Operators </a:t>
            </a:r>
          </a:p>
        </p:txBody>
      </p:sp>
      <p:sp>
        <p:nvSpPr>
          <p:cNvPr id="104873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1A2B95-90AC-4A37-BA1F-8936C02F62C3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31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419431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371600"/>
          <a:ext cx="7616825" cy="4343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6551"/>
                <a:gridCol w="3827073"/>
                <a:gridCol w="2743201"/>
              </a:tblGrid>
              <a:tr h="65160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1013396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sizeof()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size of a variable.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sizeof(a), where a is integer, will return 4.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1013396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address of a variable.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&amp;a; returns the actual address of the variable.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651605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 to a variable.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*a;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  <a:tr h="1013396"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 :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Expression.</a:t>
                      </a:r>
                      <a:endParaRPr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  <a:tc>
                  <a:txBody>
                    <a:bodyPr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400"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Condition is true ? then value X : otherwise value Y</a:t>
                      </a:r>
                      <a:endParaRPr dirty="0" sz="1400" lang="en-US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2.7 Input and Output statements in C</a:t>
            </a:r>
          </a:p>
        </p:txBody>
      </p:sp>
      <p:sp>
        <p:nvSpPr>
          <p:cNvPr id="104873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C41A3D-A28F-4846-8A7E-794E7D15D698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32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73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 eaLnBrk="1" hangingPunct="1"/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Input means to provide the program with some data to be used in the program.</a:t>
            </a:r>
          </a:p>
          <a:p>
            <a:pPr algn="just" eaLnBrk="1" hangingPunct="1"/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Output means to display data on screen or write the data to a printer or a file.</a:t>
            </a:r>
          </a:p>
          <a:p>
            <a:pPr algn="just" eaLnBrk="1" hangingPunct="1"/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 language provides many built-in functions to read any given input and to display data on screen when there is a need to output the result.</a:t>
            </a:r>
          </a:p>
          <a:p>
            <a:pPr algn="just" eaLnBrk="1" hangingPunct="1"/>
            <a:r>
              <a:rPr altLang="en-US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scanf() and printf() functions</a:t>
            </a:r>
          </a:p>
          <a:p>
            <a:pPr algn="just" eaLnBrk="1" hangingPunct="1"/>
            <a:r>
              <a:rPr altLang="en-US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getch() &amp; putch () functions</a:t>
            </a:r>
          </a:p>
          <a:p>
            <a:pPr algn="just" eaLnBrk="1" hangingPunct="1"/>
            <a:r>
              <a:rPr altLang="en-US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gets() &amp; puts() functions</a:t>
            </a:r>
          </a:p>
        </p:txBody>
      </p:sp>
      <p:sp>
        <p:nvSpPr>
          <p:cNvPr id="1048736" name="Rectangle 7"/>
          <p:cNvSpPr>
            <a:spLocks noChangeArrowheads="1"/>
          </p:cNvSpPr>
          <p:nvPr/>
        </p:nvSpPr>
        <p:spPr bwMode="auto">
          <a:xfrm>
            <a:off x="5410200" y="3770313"/>
            <a:ext cx="3429000" cy="2491740"/>
          </a:xfrm>
          <a:prstGeom prst="rect"/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altLang="en-US" lang="en-US"/>
              <a:t>#include&lt;stdio.h&gt;</a:t>
            </a:r>
          </a:p>
          <a:p>
            <a:pPr eaLnBrk="1" hangingPunct="1"/>
            <a:r>
              <a:rPr altLang="en-US" lang="en-US"/>
              <a:t>void main()</a:t>
            </a:r>
          </a:p>
          <a:p>
            <a:pPr eaLnBrk="1" hangingPunct="1"/>
            <a:r>
              <a:rPr altLang="en-US" lang="en-US"/>
              <a:t>{</a:t>
            </a:r>
          </a:p>
          <a:p>
            <a:pPr eaLnBrk="1" hangingPunct="1"/>
            <a:r>
              <a:rPr altLang="en-US" lang="en-US"/>
              <a:t>char str[100];</a:t>
            </a:r>
          </a:p>
          <a:p>
            <a:pPr eaLnBrk="1" hangingPunct="1"/>
            <a:r>
              <a:rPr altLang="en-US" lang="en-US"/>
              <a:t>    printf("Enter a string");</a:t>
            </a:r>
          </a:p>
          <a:p>
            <a:pPr eaLnBrk="1" hangingPunct="1"/>
            <a:r>
              <a:rPr altLang="en-US" lang="en-US"/>
              <a:t>    gets( str );</a:t>
            </a:r>
          </a:p>
          <a:p>
            <a:pPr eaLnBrk="1" hangingPunct="1"/>
            <a:r>
              <a:rPr altLang="en-US" lang="en-US"/>
              <a:t>    puts( str );</a:t>
            </a:r>
          </a:p>
          <a:p>
            <a:pPr eaLnBrk="1" hangingPunct="1"/>
            <a:r>
              <a:rPr altLang="en-US" lang="en-US"/>
              <a:t>    getch();</a:t>
            </a:r>
          </a:p>
          <a:p>
            <a:pPr eaLnBrk="1" hangingPunct="1"/>
            <a:r>
              <a:rPr altLang="en-US" lang="en-US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2.7 Input and Output statements in C</a:t>
            </a:r>
          </a:p>
        </p:txBody>
      </p:sp>
      <p:sp>
        <p:nvSpPr>
          <p:cNvPr id="104873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5F29FB-1D75-42B6-BD3B-1E2C1F30682D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33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740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 eaLnBrk="1" hangingPunct="1"/>
            <a:endParaRPr altLang="en-US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altLang="en-US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altLang="en-US" sz="11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altLang="en-US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 </a:t>
            </a:r>
          </a:p>
          <a:p>
            <a:pPr algn="just" eaLnBrk="1" hangingPunct="1"/>
            <a:endParaRPr altLang="en-US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41" name="Rectangle 5"/>
          <p:cNvSpPr/>
          <p:nvPr/>
        </p:nvSpPr>
        <p:spPr>
          <a:xfrm>
            <a:off x="457200" y="1390650"/>
            <a:ext cx="8020050" cy="891540"/>
          </a:xfrm>
          <a:prstGeom prst="rect"/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p>
            <a:pPr eaLnBrk="1" hangingPunct="1"/>
            <a:r>
              <a:rPr dirty="0" lang="en-US"/>
              <a:t>The main difference between these two functions is that </a:t>
            </a:r>
            <a:r>
              <a:rPr dirty="0" lang="en-US" err="1"/>
              <a:t>scanf</a:t>
            </a:r>
            <a:r>
              <a:rPr dirty="0" lang="en-US"/>
              <a:t>() stops reading characters when it encounters a space, but gets() reads space as character too.</a:t>
            </a:r>
          </a:p>
        </p:txBody>
      </p:sp>
      <p:graphicFrame>
        <p:nvGraphicFramePr>
          <p:cNvPr id="4194315" name="Table 6"/>
          <p:cNvGraphicFramePr>
            <a:graphicFrameLocks noGrp="1"/>
          </p:cNvGraphicFramePr>
          <p:nvPr/>
        </p:nvGraphicFramePr>
        <p:xfrm>
          <a:off x="457200" y="2711450"/>
          <a:ext cx="8020050" cy="2490788"/>
        </p:xfrm>
        <a:graphic>
          <a:graphicData uri="http://schemas.openxmlformats.org/drawingml/2006/table">
            <a:tbl>
              <a:tblPr/>
              <a:tblGrid>
                <a:gridCol w="2543424"/>
                <a:gridCol w="5476626"/>
              </a:tblGrid>
              <a:tr h="426785">
                <a:tc>
                  <a:txBody>
                    <a:bodyPr/>
                    <a:p>
                      <a:pPr algn="l" fontAlgn="t"/>
                      <a:r>
                        <a:rPr b="1" dirty="0" sz="1800" lang="en-US">
                          <a:effectLst/>
                        </a:rPr>
                        <a:t>Format String</a:t>
                      </a:r>
                    </a:p>
                  </a:txBody>
                  <a:tcPr marL="76194" marR="76194" marT="76212" marB="76212" anchor="ctr" anchorCtr="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b="1" sz="1800" lang="en-US">
                          <a:effectLst/>
                        </a:rPr>
                        <a:t>Meaning</a:t>
                      </a:r>
                    </a:p>
                  </a:txBody>
                  <a:tcPr marL="76194" marR="76194" marT="76212" marB="76212" anchor="ctr" anchorCtr="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09286">
                <a:tc>
                  <a:txBody>
                    <a:bodyPr/>
                    <a:p>
                      <a:pPr algn="l" fontAlgn="t"/>
                      <a:r>
                        <a:rPr dirty="0" sz="1800" lang="en-US">
                          <a:effectLst/>
                        </a:rPr>
                        <a:t>%d</a:t>
                      </a:r>
                    </a:p>
                  </a:txBody>
                  <a:tcPr marL="76194" marR="76194" marT="76212" marB="76212" anchor="ctr" anchorCtr="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sz="1800" lang="en-US">
                          <a:effectLst/>
                        </a:rPr>
                        <a:t>Scan or print an integer as signed decimal number</a:t>
                      </a:r>
                    </a:p>
                  </a:txBody>
                  <a:tcPr marL="76194" marR="76194" marT="76212" marB="76212" anchor="ctr" anchorCtr="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85">
                <a:tc>
                  <a:txBody>
                    <a:bodyPr/>
                    <a:p>
                      <a:pPr algn="l" fontAlgn="t"/>
                      <a:r>
                        <a:rPr sz="1800" lang="en-US">
                          <a:effectLst/>
                        </a:rPr>
                        <a:t>%f</a:t>
                      </a:r>
                    </a:p>
                  </a:txBody>
                  <a:tcPr marL="76194" marR="76194" marT="76212" marB="76212" anchor="ctr" anchorCtr="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sz="1800" lang="en-US">
                          <a:effectLst/>
                        </a:rPr>
                        <a:t>Scan or print a floating point number</a:t>
                      </a:r>
                    </a:p>
                  </a:txBody>
                  <a:tcPr marL="76194" marR="76194" marT="76212" marB="76212" anchor="ctr" anchorCtr="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85">
                <a:tc>
                  <a:txBody>
                    <a:bodyPr/>
                    <a:p>
                      <a:pPr algn="l" fontAlgn="t"/>
                      <a:r>
                        <a:rPr sz="1800" lang="en-US">
                          <a:effectLst/>
                        </a:rPr>
                        <a:t>%c</a:t>
                      </a:r>
                    </a:p>
                  </a:txBody>
                  <a:tcPr marL="76194" marR="76194" marT="76212" marB="76212" anchor="ctr" anchorCtr="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sz="1800" lang="en-US">
                          <a:effectLst/>
                        </a:rPr>
                        <a:t>To scan or print a character</a:t>
                      </a:r>
                    </a:p>
                  </a:txBody>
                  <a:tcPr marL="76194" marR="76194" marT="76212" marB="76212" anchor="ctr" anchorCtr="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1147">
                <a:tc>
                  <a:txBody>
                    <a:bodyPr/>
                    <a:p>
                      <a:pPr algn="l" fontAlgn="t"/>
                      <a:r>
                        <a:rPr dirty="0" sz="1800" lang="en-US">
                          <a:effectLst/>
                        </a:rPr>
                        <a:t>%s</a:t>
                      </a:r>
                    </a:p>
                  </a:txBody>
                  <a:tcPr marL="76194" marR="76194" marT="76212" marB="76212" anchor="ctr" anchorCtr="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sz="1800" lang="en-US">
                          <a:effectLst/>
                        </a:rPr>
                        <a:t>To scan or print a character string. The scanning ends at whitespace.</a:t>
                      </a:r>
                    </a:p>
                  </a:txBody>
                  <a:tcPr marL="76194" marR="76194" marT="76212" marB="76212" anchor="ctr" anchorCtr="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48742" name="Rectangle 9"/>
          <p:cNvSpPr>
            <a:spLocks noChangeArrowheads="1"/>
          </p:cNvSpPr>
          <p:nvPr/>
        </p:nvSpPr>
        <p:spPr bwMode="auto">
          <a:xfrm>
            <a:off x="403225" y="5556250"/>
            <a:ext cx="8074025" cy="646113"/>
          </a:xfrm>
          <a:prstGeom prst="rect"/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altLang="en-US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limit the number of digits or characters that can be input or output, by adding a number with the format string specifier, like </a:t>
            </a:r>
            <a:r>
              <a:rPr altLang="en-US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"%1d" or "%3s"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 Control Structures</a:t>
            </a:r>
          </a:p>
        </p:txBody>
      </p:sp>
      <p:sp>
        <p:nvSpPr>
          <p:cNvPr id="104874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4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533A771-7C2D-43BB-A20C-B4CD868D285A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34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746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4310063"/>
            <a:ext cx="8229600" cy="1862137"/>
          </a:xfrm>
        </p:spPr>
        <p:txBody>
          <a:bodyPr/>
          <a:p>
            <a:pPr algn="just" eaLnBrk="1" hangingPunct="1"/>
            <a:r>
              <a:rPr altLang="en-US" lang="en-US"/>
              <a:t>The precedence of arithmetic operators is (from highest to lowest)  </a:t>
            </a:r>
          </a:p>
          <a:p>
            <a:pPr algn="just" eaLnBrk="1" hangingPunct="1"/>
            <a:r>
              <a:rPr altLang="en-US" sz="2800" lang="en-US">
                <a:solidFill>
                  <a:srgbClr val="FF0000"/>
                </a:solidFill>
              </a:rPr>
              <a:t>%, *, /, +, –</a:t>
            </a:r>
          </a:p>
          <a:p>
            <a:pPr algn="just" eaLnBrk="1" hangingPunct="1"/>
            <a:endParaRPr altLang="en-US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47" name="Rectangle 5"/>
          <p:cNvSpPr/>
          <p:nvPr/>
        </p:nvSpPr>
        <p:spPr>
          <a:xfrm>
            <a:off x="304800" y="1458913"/>
            <a:ext cx="8229600" cy="2263140"/>
          </a:xfrm>
          <a:prstGeom prst="rect"/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p>
            <a:pPr eaLnBrk="1" hangingPunct="1" lvl="1">
              <a:lnSpc>
                <a:spcPct val="90000"/>
              </a:lnSpc>
            </a:pPr>
            <a:r>
              <a:rPr altLang="zh-TW" dirty="0" lang="en-US"/>
              <a:t>All programs written in terms of 3 control structures</a:t>
            </a:r>
          </a:p>
          <a:p>
            <a:pPr eaLnBrk="1" hangingPunct="1" lvl="1">
              <a:lnSpc>
                <a:spcPct val="90000"/>
              </a:lnSpc>
            </a:pPr>
            <a:endParaRPr altLang="zh-TW" dirty="0" lang="en-US"/>
          </a:p>
          <a:p>
            <a:pPr eaLnBrk="1" hangingPunct="1" indent="-2227263" lvl="2" marL="3141663">
              <a:lnSpc>
                <a:spcPct val="90000"/>
              </a:lnSpc>
            </a:pPr>
            <a:r>
              <a:rPr altLang="zh-TW" dirty="0" lang="en-US">
                <a:solidFill>
                  <a:srgbClr val="FF0000"/>
                </a:solidFill>
              </a:rPr>
              <a:t>Sequence structures</a:t>
            </a:r>
            <a:r>
              <a:rPr altLang="zh-TW" dirty="0" lang="en-US"/>
              <a:t>: Built into C.  Programs executed sequentially by default</a:t>
            </a:r>
          </a:p>
          <a:p>
            <a:pPr eaLnBrk="1" hangingPunct="1" lvl="2">
              <a:lnSpc>
                <a:spcPct val="90000"/>
              </a:lnSpc>
            </a:pPr>
            <a:endParaRPr altLang="zh-TW" dirty="0" lang="en-US"/>
          </a:p>
          <a:p>
            <a:pPr eaLnBrk="1" hangingPunct="1" lvl="2">
              <a:lnSpc>
                <a:spcPct val="90000"/>
              </a:lnSpc>
            </a:pPr>
            <a:r>
              <a:rPr altLang="zh-TW" dirty="0" lang="en-US">
                <a:solidFill>
                  <a:srgbClr val="FF0000"/>
                </a:solidFill>
              </a:rPr>
              <a:t>Selection structures</a:t>
            </a:r>
            <a:r>
              <a:rPr altLang="zh-TW" dirty="0" lang="en-US"/>
              <a:t>: C has three types: </a:t>
            </a:r>
            <a:r>
              <a:rPr altLang="zh-TW" b="1" dirty="0" lang="en-US">
                <a:latin typeface="Courier New" panose="02070309020205020404" pitchFamily="49" charset="0"/>
              </a:rPr>
              <a:t>if</a:t>
            </a:r>
            <a:r>
              <a:rPr altLang="zh-TW" dirty="0" lang="en-US"/>
              <a:t>, </a:t>
            </a:r>
            <a:r>
              <a:rPr altLang="zh-TW" b="1" dirty="0" lang="en-US">
                <a:latin typeface="Courier New" panose="02070309020205020404" pitchFamily="49" charset="0"/>
              </a:rPr>
              <a:t>if</a:t>
            </a:r>
            <a:r>
              <a:rPr altLang="zh-TW" dirty="0" lang="en-US"/>
              <a:t>/</a:t>
            </a:r>
            <a:r>
              <a:rPr altLang="zh-TW" b="1" dirty="0" lang="en-US">
                <a:latin typeface="Courier New" panose="02070309020205020404" pitchFamily="49" charset="0"/>
              </a:rPr>
              <a:t>else</a:t>
            </a:r>
            <a:r>
              <a:rPr altLang="zh-TW" dirty="0" lang="en-US"/>
              <a:t>, and </a:t>
            </a:r>
            <a:r>
              <a:rPr altLang="zh-TW" b="1" dirty="0" lang="en-US">
                <a:latin typeface="Courier New" panose="02070309020205020404" pitchFamily="49" charset="0"/>
              </a:rPr>
              <a:t>switch       </a:t>
            </a:r>
            <a:endParaRPr altLang="zh-TW" dirty="0" lang="en-US"/>
          </a:p>
          <a:p>
            <a:pPr eaLnBrk="1" hangingPunct="1" lvl="2">
              <a:lnSpc>
                <a:spcPct val="250000"/>
              </a:lnSpc>
            </a:pPr>
            <a:r>
              <a:rPr altLang="zh-TW" dirty="0" lang="en-US">
                <a:solidFill>
                  <a:srgbClr val="FF0000"/>
                </a:solidFill>
              </a:rPr>
              <a:t>Repetition structures</a:t>
            </a:r>
            <a:r>
              <a:rPr altLang="zh-TW" dirty="0" lang="en-US"/>
              <a:t>: C has three types: </a:t>
            </a:r>
            <a:r>
              <a:rPr altLang="zh-TW" b="1" dirty="0" lang="en-US">
                <a:latin typeface="Courier New" panose="02070309020205020404" pitchFamily="49" charset="0"/>
              </a:rPr>
              <a:t>while</a:t>
            </a:r>
            <a:r>
              <a:rPr altLang="zh-TW" dirty="0" lang="en-US"/>
              <a:t>, </a:t>
            </a:r>
            <a:r>
              <a:rPr altLang="zh-TW" b="1" dirty="0" lang="en-US">
                <a:latin typeface="Courier New" panose="02070309020205020404" pitchFamily="49" charset="0"/>
              </a:rPr>
              <a:t>do</a:t>
            </a:r>
            <a:r>
              <a:rPr altLang="zh-TW" dirty="0" lang="en-US"/>
              <a:t>/</a:t>
            </a:r>
            <a:r>
              <a:rPr altLang="zh-TW" b="1" dirty="0" lang="en-US">
                <a:latin typeface="Courier New" panose="02070309020205020404" pitchFamily="49" charset="0"/>
              </a:rPr>
              <a:t>while</a:t>
            </a:r>
            <a:r>
              <a:rPr altLang="zh-TW" dirty="0" lang="en-US"/>
              <a:t> and </a:t>
            </a:r>
            <a:r>
              <a:rPr altLang="zh-TW" b="1" dirty="0" lang="en-US">
                <a:latin typeface="Courier New" panose="02070309020205020404" pitchFamily="49" charset="0"/>
              </a:rPr>
              <a:t>for</a:t>
            </a:r>
            <a:endParaRPr altLang="zh-TW"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2.8.1 Selection structures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decision making)</a:t>
            </a:r>
            <a:endParaRPr altLang="en-US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4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50B540-2C1D-4695-8893-E5CAF50574C9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35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75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/>
            <a:r>
              <a:rPr dirty="0" sz="24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C programming language provides a general decision-making capability in the form of a language construct known as the </a:t>
            </a: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 statement</a:t>
            </a:r>
            <a:r>
              <a:rPr dirty="0" sz="24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/>
              <a:t>The general format( </a:t>
            </a:r>
            <a:r>
              <a:rPr b="1" dirty="0" lang="en-US" u="sng">
                <a:solidFill>
                  <a:srgbClr val="00B0F0"/>
                </a:solidFill>
              </a:rPr>
              <a:t>Syntax</a:t>
            </a:r>
            <a:r>
              <a:rPr dirty="0" lang="en-US"/>
              <a:t>)of this statement is as follows:</a:t>
            </a:r>
          </a:p>
          <a:p>
            <a:pPr indent="574675" marL="0">
              <a:buFont typeface="Wingdings 3" panose="05040102010807070707" pitchFamily="18" charset="2"/>
              <a:buNone/>
            </a:pPr>
            <a:r>
              <a:rPr dirty="0" lang="en-US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 (condition)</a:t>
            </a:r>
          </a:p>
          <a:p>
            <a:pPr indent="574675" marL="0">
              <a:buFont typeface="Wingdings 3" panose="05040102010807070707" pitchFamily="18" charset="2"/>
              <a:buNone/>
            </a:pPr>
            <a:r>
              <a:rPr dirty="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{ Statements; }Description</a:t>
            </a:r>
            <a:r>
              <a:rPr dirty="0"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indent="1195388" marL="0">
              <a:buFont typeface="Wingdings 3" panose="05040102010807070707" pitchFamily="18" charset="2"/>
              <a:buNone/>
            </a:pPr>
            <a:endParaRPr dirty="0" lang="en-US"/>
          </a:p>
          <a:p>
            <a:pPr indent="1195388" marL="0">
              <a:buFont typeface="Wingdings 3" panose="05040102010807070707" pitchFamily="18" charset="2"/>
              <a:buNone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these type of statements, if condition is true, then respective block of code is executed.</a:t>
            </a:r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52" name="Rectangle 1"/>
          <p:cNvSpPr/>
          <p:nvPr/>
        </p:nvSpPr>
        <p:spPr>
          <a:xfrm>
            <a:off x="5638800" y="3432175"/>
            <a:ext cx="2587625" cy="773113"/>
          </a:xfrm>
          <a:prstGeom prst="rect"/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 it is not raining 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will go swimming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2.8.1 Selection structures</a:t>
            </a:r>
          </a:p>
        </p:txBody>
      </p:sp>
      <p:sp>
        <p:nvSpPr>
          <p:cNvPr id="104875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28CFD09-788E-4540-9C56-006A95BDA888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36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756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/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 – else statement</a:t>
            </a:r>
            <a:r>
              <a:rPr dirty="0" sz="24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914400" marL="0">
              <a:buFont typeface="Wingdings 3" panose="05040102010807070707" pitchFamily="18" charset="2"/>
              <a:buNone/>
            </a:pPr>
            <a:r>
              <a:rPr dirty="0" lang="en-US"/>
              <a:t>if ( expression )</a:t>
            </a:r>
          </a:p>
          <a:p>
            <a:pPr indent="914400" marL="0">
              <a:buFont typeface="Wingdings 3" panose="05040102010807070707" pitchFamily="18" charset="2"/>
              <a:buNone/>
            </a:pPr>
            <a:r>
              <a:rPr dirty="0" lang="en-US"/>
              <a:t>program statement 1</a:t>
            </a:r>
          </a:p>
          <a:p>
            <a:pPr indent="914400" marL="0">
              <a:buFont typeface="Wingdings 3" panose="05040102010807070707" pitchFamily="18" charset="2"/>
              <a:buNone/>
            </a:pPr>
            <a:r>
              <a:rPr dirty="0" lang="en-US"/>
              <a:t>else</a:t>
            </a:r>
          </a:p>
          <a:p>
            <a:pPr indent="914400" marL="0">
              <a:buFont typeface="Wingdings 3" panose="05040102010807070707" pitchFamily="18" charset="2"/>
              <a:buNone/>
            </a:pPr>
            <a:r>
              <a:rPr dirty="0" lang="en-US"/>
              <a:t>program statement 2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57" name="Rectangle 1"/>
          <p:cNvSpPr/>
          <p:nvPr/>
        </p:nvSpPr>
        <p:spPr>
          <a:xfrm>
            <a:off x="5715000" y="2209800"/>
            <a:ext cx="2587625" cy="1894841"/>
          </a:xfrm>
          <a:prstGeom prst="rect"/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 </a:t>
            </a:r>
            <a:r>
              <a:rPr dirty="0" lang="en-US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your_mark</a:t>
            </a: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&gt;15)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have passed in CP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have failed in CP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dirty="0" lang="en-US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7"/>
                                        <p:tgtEl>
                                          <p:spTgt spid="10487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2"/>
                                        <p:tgtEl>
                                          <p:spTgt spid="1048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7"/>
                                        <p:tgtEl>
                                          <p:spTgt spid="1048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22"/>
                                        <p:tgtEl>
                                          <p:spTgt spid="1048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27"/>
                                        <p:tgtEl>
                                          <p:spTgt spid="1048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7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2.8.1 Selection structures</a:t>
            </a:r>
          </a:p>
        </p:txBody>
      </p:sp>
      <p:sp>
        <p:nvSpPr>
          <p:cNvPr id="104875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455E5A-AC33-4F93-87DC-3A57B2C563EA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37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761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5137150"/>
          </a:xfrm>
        </p:spPr>
        <p:txBody>
          <a:bodyPr/>
          <a:p>
            <a:pPr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#include &lt;stdio.h&gt;    //</a:t>
            </a:r>
            <a:r>
              <a:rPr altLang="en-US" sz="2000" lang="en-US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 – else example to find the number as ODD or EVEN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 main ()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{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 number_to_test, remainder;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clrscr();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printf ("Enter your number to be tested: ");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scanf ("%i", &amp;number_to_test);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remainder = number_to_test % 2;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 ( remainder == 0 )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printf ("The number is EVEN.\n");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else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printf ("The number is ODD.\n");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return 0;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20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endParaRPr altLang="en-US" sz="2400" lang="en-US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762" name="Rectangle 1"/>
          <p:cNvSpPr/>
          <p:nvPr/>
        </p:nvSpPr>
        <p:spPr>
          <a:xfrm>
            <a:off x="5181600" y="2209800"/>
            <a:ext cx="3505200" cy="1132841"/>
          </a:xfrm>
          <a:prstGeom prst="rect"/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O/p1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Enter your number to be tested: 15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number is ODD.</a:t>
            </a:r>
          </a:p>
        </p:txBody>
      </p:sp>
      <p:sp>
        <p:nvSpPr>
          <p:cNvPr id="1048763" name="Rectangle 2"/>
          <p:cNvSpPr/>
          <p:nvPr/>
        </p:nvSpPr>
        <p:spPr>
          <a:xfrm>
            <a:off x="5181600" y="3700463"/>
            <a:ext cx="3505200" cy="113284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O/p2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Enter your number to be tested: 50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number is EVEN.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2" grpId="0" animBg="1"/>
      <p:bldP spid="104876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2.8.1 Selection structures</a:t>
            </a:r>
          </a:p>
        </p:txBody>
      </p:sp>
      <p:sp>
        <p:nvSpPr>
          <p:cNvPr id="104876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5377C0-D034-4BCA-A08A-6E738E977BC9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38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76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/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Nested if statement</a:t>
            </a:r>
            <a:r>
              <a:rPr dirty="0" sz="2400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914400" marL="0">
              <a:buFont typeface="Wingdings 3" panose="05040102010807070707" pitchFamily="18" charset="2"/>
              <a:buNone/>
            </a:pPr>
            <a:r>
              <a:rPr dirty="0" lang="en-US"/>
              <a:t>if ( expression1 )</a:t>
            </a:r>
          </a:p>
          <a:p>
            <a:pPr indent="914400" marL="0">
              <a:buFont typeface="Wingdings 3" panose="05040102010807070707" pitchFamily="18" charset="2"/>
              <a:buNone/>
            </a:pPr>
            <a:r>
              <a:rPr dirty="0" lang="en-US"/>
              <a:t>program statement 1</a:t>
            </a:r>
          </a:p>
          <a:p>
            <a:pPr indent="914400" marL="0">
              <a:buFont typeface="Wingdings 3" panose="05040102010807070707" pitchFamily="18" charset="2"/>
              <a:buNone/>
            </a:pPr>
            <a:r>
              <a:rPr dirty="0" lang="en-US"/>
              <a:t>else </a:t>
            </a:r>
            <a:r>
              <a:rPr dirty="0" lang="en-US">
                <a:solidFill>
                  <a:srgbClr val="FF0000"/>
                </a:solidFill>
              </a:rPr>
              <a:t>if</a:t>
            </a:r>
            <a:r>
              <a:rPr dirty="0" lang="en-US"/>
              <a:t>( expression 2 )</a:t>
            </a:r>
          </a:p>
          <a:p>
            <a:pPr indent="914400" marL="0">
              <a:buFont typeface="Wingdings 3" panose="05040102010807070707" pitchFamily="18" charset="2"/>
              <a:buNone/>
            </a:pPr>
            <a:r>
              <a:rPr dirty="0" lang="en-US"/>
              <a:t>program statement 2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 sz="2400" lang="en-US"/>
              <a:t>program statement 3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68" name="Rectangle 1"/>
          <p:cNvSpPr/>
          <p:nvPr/>
        </p:nvSpPr>
        <p:spPr>
          <a:xfrm>
            <a:off x="5791200" y="1643063"/>
            <a:ext cx="2587625" cy="3799841"/>
          </a:xfrm>
          <a:prstGeom prst="rect"/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 A&gt;B)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{  </a:t>
            </a:r>
            <a:r>
              <a:rPr dirty="0" lang="en-US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(A&gt;C)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A is Largest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else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 is Largest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dirty="0" lang="en-US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if (B&gt;C)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B is Largest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 is Largest 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0"/>
                                        <p:tgtEl>
                                          <p:spTgt spid="104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2.8.2 Selection structures </a:t>
            </a:r>
            <a:r>
              <a:rPr altLang="en-US" lang="en-US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switch </a:t>
            </a:r>
            <a:r>
              <a:rPr altLang="en-US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statement</a:t>
            </a:r>
            <a:endParaRPr altLang="en-US" lang="en-US">
              <a:solidFill>
                <a:srgbClr val="0070C0"/>
              </a:solidFill>
            </a:endParaRPr>
          </a:p>
        </p:txBody>
      </p:sp>
      <p:sp>
        <p:nvSpPr>
          <p:cNvPr id="104877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06F6BB-3E26-4CC2-8468-CC86F4755225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39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772" name="Content Placeholder 4"/>
          <p:cNvSpPr>
            <a:spLocks noGrp="1"/>
          </p:cNvSpPr>
          <p:nvPr>
            <p:ph sz="quarter" idx="1"/>
          </p:nvPr>
        </p:nvSpPr>
        <p:spPr>
          <a:xfrm>
            <a:off x="762000" y="1235075"/>
            <a:ext cx="4572000" cy="5029200"/>
          </a:xfrm>
        </p:spPr>
        <p:txBody>
          <a:bodyPr/>
          <a:p>
            <a:pPr indent="0" marL="0">
              <a:buFont typeface="Wingdings 3" panose="05040102010807070707" pitchFamily="18" charset="2"/>
              <a:buNone/>
            </a:pPr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switch ( expression )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case value1</a:t>
            </a:r>
            <a:r>
              <a:rPr altLang="en-US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 statement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case value2: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 statement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case value n: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 st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default: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 statement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indent="0" marL="0">
              <a:buFont typeface="Wingdings 3" panose="05040102010807070707" pitchFamily="18" charset="2"/>
              <a:buNone/>
            </a:pPr>
            <a:endParaRPr altLang="en-US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2.1 Evolution of C </a:t>
            </a:r>
          </a:p>
        </p:txBody>
      </p:sp>
      <p:sp>
        <p:nvSpPr>
          <p:cNvPr id="104862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BF55FA-3A64-4A41-9015-F52AC3A1C399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4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pic>
        <p:nvPicPr>
          <p:cNvPr id="2097153" name="Content Placeholder 4"/>
          <p:cNvPicPr>
            <a:picLocks noChangeAspect="1" noGrp="1" noChangeArrowheads="1"/>
          </p:cNvPicPr>
          <p:nvPr>
            <p:ph sz="quarter"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2147888" y="1219200"/>
            <a:ext cx="4848225" cy="4937125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2.8.2 Selection structures </a:t>
            </a:r>
            <a:r>
              <a:rPr altLang="en-US" lang="en-US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switch </a:t>
            </a:r>
            <a:r>
              <a:rPr altLang="en-US"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statement</a:t>
            </a:r>
            <a:endParaRPr altLang="en-US" lang="en-US">
              <a:solidFill>
                <a:srgbClr val="0070C0"/>
              </a:solidFill>
            </a:endParaRPr>
          </a:p>
        </p:txBody>
      </p:sp>
      <p:sp>
        <p:nvSpPr>
          <p:cNvPr id="104877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C359BF-7FD6-4EFA-AB41-A280D491BEFE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40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776" name="Content Placeholder 4"/>
          <p:cNvSpPr>
            <a:spLocks noGrp="1"/>
          </p:cNvSpPr>
          <p:nvPr>
            <p:ph sz="quarter" idx="1"/>
          </p:nvPr>
        </p:nvSpPr>
        <p:spPr>
          <a:xfrm>
            <a:off x="762000" y="1235075"/>
            <a:ext cx="4572000" cy="5029200"/>
          </a:xfrm>
        </p:spPr>
        <p:txBody>
          <a:bodyPr/>
          <a:p>
            <a:pPr indent="0" marL="0">
              <a:buFont typeface="Wingdings 3" panose="05040102010807070707" pitchFamily="18" charset="2"/>
              <a:buNone/>
            </a:pPr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 main( )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int a, b, c, choice;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clrscr();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printf("\n 1. Press 1 for addition");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printf("\n 2. Press 2 for subtraction");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printf("\n Enter your choice: ");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scanf("%d", &amp;choice);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altLang="en-US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77" name="Rectangle 3"/>
          <p:cNvSpPr>
            <a:spLocks noChangeArrowheads="1"/>
          </p:cNvSpPr>
          <p:nvPr/>
        </p:nvSpPr>
        <p:spPr bwMode="auto">
          <a:xfrm>
            <a:off x="4552950" y="1143000"/>
            <a:ext cx="4572000" cy="4892041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switch(choice)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1: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printf("Enter 2 numbers: ");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scanf("%d%d", &amp;a, &amp;b);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 = a + b;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printf (“\nThe result is :%d ", c);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2: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printf("Enter 2 numbers:");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scanf("%d%d", &amp;a, &amp;b);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 = a - b;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printf(“\nThe result is :%d", c);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default: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printf("you have passed a wrong key");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printf("\n press any key to continue");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getch();  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r>
              <a:rPr altLang="en-US" b="1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1048778" name="Rectangle 1"/>
          <p:cNvSpPr/>
          <p:nvPr/>
        </p:nvSpPr>
        <p:spPr>
          <a:xfrm>
            <a:off x="612775" y="4556125"/>
            <a:ext cx="3730625" cy="1691641"/>
          </a:xfrm>
          <a:prstGeom prst="rect"/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Press 1 for addition</a:t>
            </a: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Press 2 for subtraction</a:t>
            </a: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Enter your choice: 1</a:t>
            </a: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Enter 2 numbers: 7,12</a:t>
            </a: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: 19</a:t>
            </a:r>
          </a:p>
          <a:p>
            <a:endParaRPr b="1"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7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7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8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2.8.3 Selection structures </a:t>
            </a:r>
            <a:endParaRPr altLang="en-US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8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8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40379C-96FE-4704-A85D-8D212B12BE62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41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782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indent="0" marL="0">
              <a:buFont typeface="Wingdings 3" panose="05040102010807070707" pitchFamily="18" charset="2"/>
              <a:buNone/>
            </a:pPr>
            <a:r>
              <a:rPr b="1" dirty="0" lang="en-US"/>
              <a:t>Difference between switch and if</a:t>
            </a:r>
            <a:endParaRPr dirty="0" lang="en-US"/>
          </a:p>
          <a:p>
            <a:pPr algn="just"/>
            <a:r>
              <a:rPr dirty="0" sz="240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statements can evaluate </a:t>
            </a:r>
            <a:r>
              <a:rPr dirty="0" sz="2400" lang="en-US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conditions. </a:t>
            </a:r>
            <a:r>
              <a:rPr dirty="0" sz="240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statements cannot evaluate float conditions.</a:t>
            </a:r>
          </a:p>
          <a:p>
            <a:pPr algn="just"/>
            <a:r>
              <a:rPr dirty="0" sz="240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statement can evaluate </a:t>
            </a:r>
            <a:r>
              <a:rPr dirty="0" sz="2400" lang="en-US">
                <a:solidFill>
                  <a:srgbClr val="92D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dirty="0" sz="240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statement cannot evaluate relational operators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they are not allowed in switch statement.</a:t>
            </a:r>
          </a:p>
          <a:p>
            <a:pPr algn="just" eaLnBrk="1" hangingPunct="1"/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2.8.3 Repetition structures: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looping)</a:t>
            </a:r>
            <a:endParaRPr altLang="en-US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8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8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E12725-A14C-425D-8FC2-B72FF5306488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42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786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63663"/>
            <a:ext cx="8229600" cy="5029200"/>
          </a:xfrm>
        </p:spPr>
        <p:txBody>
          <a:bodyPr/>
          <a:p>
            <a:pPr algn="just"/>
            <a:r>
              <a:rPr altLang="en-US" sz="2400" lang="en-US">
                <a:solidFill>
                  <a:srgbClr val="0070C0"/>
                </a:solidFill>
              </a:rPr>
              <a:t>C has three types of loop statements: while, do/while and for</a:t>
            </a:r>
            <a:endParaRPr altLang="en-US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altLang="en-US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8" name="Picture 6" descr="loopflow diagram in C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898775" y="1981200"/>
            <a:ext cx="2924175" cy="38989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2.8.3 Repetition structures: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looping)</a:t>
            </a:r>
            <a:endParaRPr altLang="en-US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8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8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9D01A4-8526-41DE-8DA3-4D474EBFB5E3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43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790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/>
            <a:r>
              <a:rPr altLang="en-US" dirty="0" sz="2400" lang="en-US">
                <a:solidFill>
                  <a:srgbClr val="0070C0"/>
                </a:solidFill>
              </a:rPr>
              <a:t>C has three types of loop statements: while, do/while and for</a:t>
            </a:r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 err="1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dirty="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) while</a:t>
            </a:r>
            <a:r>
              <a:rPr dirty="0" lang="en-US"/>
              <a:t> </a:t>
            </a:r>
          </a:p>
          <a:p>
            <a:r>
              <a:rPr dirty="0" lang="en-US"/>
              <a:t>The general format of this statement is as follows:</a:t>
            </a:r>
          </a:p>
          <a:p>
            <a:pPr indent="1195388" marL="0">
              <a:buFont typeface="Wingdings 3" panose="05040102010807070707" pitchFamily="18" charset="2"/>
              <a:buNone/>
            </a:pPr>
            <a:r>
              <a:rPr dirty="0" lang="en-US"/>
              <a:t>while ( </a:t>
            </a:r>
            <a:r>
              <a:rPr dirty="0" lang="en-US" err="1"/>
              <a:t>loop_condition</a:t>
            </a:r>
            <a:r>
              <a:rPr dirty="0" lang="en-US"/>
              <a:t> ) </a:t>
            </a:r>
          </a:p>
          <a:p>
            <a:pPr indent="1195388" marL="0">
              <a:buFont typeface="Wingdings 3" panose="05040102010807070707" pitchFamily="18" charset="2"/>
              <a:buNone/>
            </a:pPr>
            <a:r>
              <a:rPr dirty="0" lang="en-US"/>
              <a:t>{</a:t>
            </a:r>
          </a:p>
          <a:p>
            <a:pPr indent="1195388" marL="0">
              <a:buFont typeface="Wingdings 3" panose="05040102010807070707" pitchFamily="18" charset="2"/>
              <a:buNone/>
            </a:pPr>
            <a:r>
              <a:rPr dirty="0" lang="en-US"/>
              <a:t>program statement</a:t>
            </a:r>
          </a:p>
          <a:p>
            <a:pPr indent="1195388" marL="0">
              <a:buFont typeface="Wingdings 3" panose="05040102010807070707" pitchFamily="18" charset="2"/>
              <a:buNone/>
            </a:pPr>
            <a:r>
              <a:rPr dirty="0" lang="en-US" err="1"/>
              <a:t>loop_expression</a:t>
            </a:r>
            <a:r>
              <a:rPr dirty="0" lang="en-US"/>
              <a:t>;</a:t>
            </a:r>
          </a:p>
          <a:p>
            <a:pPr indent="1195388" marL="0">
              <a:buFont typeface="Wingdings 3" panose="05040102010807070707" pitchFamily="18" charset="2"/>
              <a:buNone/>
            </a:pPr>
            <a:r>
              <a:rPr dirty="0" lang="en-US"/>
              <a:t>}</a:t>
            </a:r>
          </a:p>
          <a:p>
            <a:pPr algn="just" eaLnBrk="1" hangingPunct="1"/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91" name="Rectangle 1"/>
          <p:cNvSpPr/>
          <p:nvPr/>
        </p:nvSpPr>
        <p:spPr>
          <a:xfrm>
            <a:off x="5181600" y="3276600"/>
            <a:ext cx="3962400" cy="1513840"/>
          </a:xfrm>
          <a:prstGeom prst="rect"/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/>
              <a:t>while</a:t>
            </a: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today=</a:t>
            </a:r>
            <a:r>
              <a:rPr dirty="0" lang="en-US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working_day</a:t>
            </a: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Come to college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today=today+1 }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dirty="0" lang="en-US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79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79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79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791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791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791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791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791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791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791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791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2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6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27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28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29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3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1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32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3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34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5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36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 nodeType="clickPar">
                      <p:stCondLst>
                        <p:cond delay="indefinite"/>
                      </p:stCondLst>
                      <p:childTnLst>
                        <p:par>
                          <p:cTn fill="hold" id="3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4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4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4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45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46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47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48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49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5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51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52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53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54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 nodeType="clickPar">
                      <p:stCondLst>
                        <p:cond delay="indefinite"/>
                      </p:stCondLst>
                      <p:childTnLst>
                        <p:par>
                          <p:cTn fill="hold" id="5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7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6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6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62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63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65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66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67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68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69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7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71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72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1" grpId="0" uiExpand="1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2.8.3 Repetition structures: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(while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loop)</a:t>
            </a:r>
            <a:endParaRPr altLang="en-US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9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949D223-FBEC-43A5-AF29-AD29DDAC76AF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44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79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13350"/>
          </a:xfrm>
        </p:spPr>
        <p:txBody>
          <a:bodyPr/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altLang="en-US" dirty="0" sz="2000" lang="en-US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// Program to print the numbers in reverse order.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 main ()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 number,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right_digit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1" hangingPunct="1"/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("Enter your number: \n");</a:t>
            </a:r>
          </a:p>
          <a:p>
            <a:pPr algn="just" eaLnBrk="1" hangingPunct="1"/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("%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", &amp;number);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 ( number != 0 ) 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 eaLnBrk="1" hangingPunct="1"/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right_digit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number % 10;</a:t>
            </a:r>
          </a:p>
          <a:p>
            <a:pPr algn="just" eaLnBrk="1" hangingPunct="1"/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("%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right_digit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= number / 10;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/>
            <a:endParaRPr altLang="en-US" dirty="0" sz="18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96" name="Rectangle 1"/>
          <p:cNvSpPr/>
          <p:nvPr/>
        </p:nvSpPr>
        <p:spPr>
          <a:xfrm>
            <a:off x="5181600" y="2643188"/>
            <a:ext cx="3962400" cy="774700"/>
          </a:xfrm>
          <a:prstGeom prst="rect"/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Enter your number: 12345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54321</a:t>
            </a:r>
          </a:p>
        </p:txBody>
      </p:sp>
      <p:sp>
        <p:nvSpPr>
          <p:cNvPr id="1048797" name="Rectangle 6"/>
          <p:cNvSpPr/>
          <p:nvPr/>
        </p:nvSpPr>
        <p:spPr>
          <a:xfrm>
            <a:off x="5181600" y="3886200"/>
            <a:ext cx="3962400" cy="774700"/>
          </a:xfrm>
          <a:prstGeom prst="rect"/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Enter your number: 4500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0054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7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7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7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796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79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796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79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796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79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796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79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2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6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27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28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29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3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1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32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3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34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5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36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 nodeType="clickPar">
                      <p:stCondLst>
                        <p:cond delay="indefinite"/>
                      </p:stCondLst>
                      <p:childTnLst>
                        <p:par>
                          <p:cTn fill="hold" id="3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4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4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4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45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46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47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48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49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5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51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52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53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54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 nodeType="clickPar">
                      <p:stCondLst>
                        <p:cond delay="indefinite"/>
                      </p:stCondLst>
                      <p:childTnLst>
                        <p:par>
                          <p:cTn fill="hold" id="5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7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6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6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62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79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63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79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79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65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797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66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79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67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797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68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79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69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797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7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79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71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797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72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79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73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7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7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78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79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80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81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82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3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84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5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86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7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88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9" nodeType="clickPar">
                      <p:stCondLst>
                        <p:cond delay="indefinite"/>
                      </p:stCondLst>
                      <p:childTnLst>
                        <p:par>
                          <p:cTn fill="hold" id="9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1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6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97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98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99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01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02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03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04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05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106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6" grpId="0" uiExpand="1" build="p" animBg="1"/>
      <p:bldP spid="1048797" grpId="0" uiExpand="1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2.8.3 Repetition structures: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looping)</a:t>
            </a:r>
            <a:endParaRPr altLang="en-US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9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8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45DB9E1-C07F-4D08-A017-1AAB17CB7BF0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45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80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r>
              <a:rPr dirty="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ii) do/while</a:t>
            </a:r>
            <a:r>
              <a:rPr dirty="0" lang="en-US"/>
              <a:t> </a:t>
            </a:r>
          </a:p>
          <a:p>
            <a:r>
              <a:rPr dirty="0" lang="en-US"/>
              <a:t>The general format of this statement is as follows:</a:t>
            </a:r>
          </a:p>
          <a:p>
            <a:pPr indent="738188" marL="0">
              <a:buFont typeface="Wingdings 3" panose="05040102010807070707" pitchFamily="18" charset="2"/>
              <a:buNone/>
            </a:pPr>
            <a:endParaRPr dirty="0" lang="en-US"/>
          </a:p>
          <a:p>
            <a:pPr indent="738188" marL="0">
              <a:buFont typeface="Wingdings 3" panose="05040102010807070707" pitchFamily="18" charset="2"/>
              <a:buNone/>
            </a:pPr>
            <a:r>
              <a:rPr dirty="0" lang="en-US"/>
              <a:t>do</a:t>
            </a:r>
          </a:p>
          <a:p>
            <a:pPr indent="738188" marL="0">
              <a:buFont typeface="Wingdings 3" panose="05040102010807070707" pitchFamily="18" charset="2"/>
              <a:buNone/>
            </a:pPr>
            <a:r>
              <a:rPr dirty="0" lang="en-US"/>
              <a:t>program statement</a:t>
            </a:r>
          </a:p>
          <a:p>
            <a:pPr indent="738188" marL="0">
              <a:buFont typeface="Wingdings 3" panose="05040102010807070707" pitchFamily="18" charset="2"/>
              <a:buNone/>
            </a:pPr>
            <a:r>
              <a:rPr dirty="0" lang="en-US"/>
              <a:t>while ( </a:t>
            </a:r>
            <a:r>
              <a:rPr dirty="0" lang="en-US" err="1"/>
              <a:t>loop_expression</a:t>
            </a:r>
            <a:r>
              <a:rPr dirty="0" lang="en-US"/>
              <a:t> );</a:t>
            </a:r>
          </a:p>
          <a:p>
            <a:pPr algn="just" eaLnBrk="1" hangingPunct="1"/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02" name="Rectangle 1"/>
          <p:cNvSpPr/>
          <p:nvPr/>
        </p:nvSpPr>
        <p:spPr>
          <a:xfrm>
            <a:off x="5173663" y="2871788"/>
            <a:ext cx="3962400" cy="2186940"/>
          </a:xfrm>
          <a:prstGeom prst="rect"/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/>
              <a:t>do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Come to college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today=today+1 }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/>
              <a:t>while</a:t>
            </a: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dirty="0" lang="en-US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today_is_not_last_working_day</a:t>
            </a: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dirty="0" lang="en-US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02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0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02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0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02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0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02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0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2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6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27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28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29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3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1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32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3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34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5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36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 nodeType="clickPar">
                      <p:stCondLst>
                        <p:cond delay="indefinite"/>
                      </p:stCondLst>
                      <p:childTnLst>
                        <p:par>
                          <p:cTn fill="hold" id="3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4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4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4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45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46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47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48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49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5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51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52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53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54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 nodeType="clickPar">
                      <p:stCondLst>
                        <p:cond delay="indefinite"/>
                      </p:stCondLst>
                      <p:childTnLst>
                        <p:par>
                          <p:cTn fill="hold" id="5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7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6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6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62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63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65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66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67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68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69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7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71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72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 nodeType="clickPar">
                      <p:stCondLst>
                        <p:cond delay="indefinite"/>
                      </p:stCondLst>
                      <p:childTnLst>
                        <p:par>
                          <p:cTn fill="hold" id="7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7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8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8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8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8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8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8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8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9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2" grpId="0" uiExpand="1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2.8.3 Repetition structures: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(do/while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loop)</a:t>
            </a:r>
            <a:endParaRPr altLang="en-US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0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80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19F98E-A0B6-471E-8354-2757763F792D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46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806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13350"/>
          </a:xfrm>
        </p:spPr>
        <p:txBody>
          <a:bodyPr/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altLang="en-US" dirty="0" sz="2000" lang="en-US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// Program to print the numbers in reverse order.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 main ()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 number,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right_digit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1" hangingPunct="1"/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("Enter your number:\n");</a:t>
            </a:r>
          </a:p>
          <a:p>
            <a:pPr algn="just" eaLnBrk="1" hangingPunct="1"/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("%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", &amp;number);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 algn="just" eaLnBrk="1" hangingPunct="1"/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right_digit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number % 10;</a:t>
            </a:r>
          </a:p>
          <a:p>
            <a:pPr algn="just" eaLnBrk="1" hangingPunct="1"/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("%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right_digit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= number / 10;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 ( number != 0 );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algn="just" eaLnBrk="1" hangingPunct="1"/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/>
            <a:endParaRPr altLang="en-US" dirty="0" sz="18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07" name="Rectangle 1"/>
          <p:cNvSpPr/>
          <p:nvPr/>
        </p:nvSpPr>
        <p:spPr>
          <a:xfrm>
            <a:off x="5181600" y="2643188"/>
            <a:ext cx="3962400" cy="774700"/>
          </a:xfrm>
          <a:prstGeom prst="rect"/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Enter your number: 12345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54321</a:t>
            </a:r>
          </a:p>
        </p:txBody>
      </p:sp>
      <p:sp>
        <p:nvSpPr>
          <p:cNvPr id="1048808" name="Rectangle 7"/>
          <p:cNvSpPr/>
          <p:nvPr/>
        </p:nvSpPr>
        <p:spPr>
          <a:xfrm>
            <a:off x="5181600" y="3724275"/>
            <a:ext cx="3962400" cy="774700"/>
          </a:xfrm>
          <a:prstGeom prst="rect"/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Enter your number: 0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07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0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07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0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07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0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07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0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2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6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27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28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29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3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1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32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3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34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5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36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 nodeType="clickPar">
                      <p:stCondLst>
                        <p:cond delay="indefinite"/>
                      </p:stCondLst>
                      <p:childTnLst>
                        <p:par>
                          <p:cTn fill="hold" id="3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4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4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4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45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46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47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48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49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5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51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52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53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54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 nodeType="clickPar">
                      <p:stCondLst>
                        <p:cond delay="indefinite"/>
                      </p:stCondLst>
                      <p:childTnLst>
                        <p:par>
                          <p:cTn fill="hold" id="5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7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6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6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62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63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65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08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66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0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67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08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68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0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69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08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7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0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71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08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72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0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73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7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7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78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79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80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81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82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3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84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5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86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7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88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9" nodeType="clickPar">
                      <p:stCondLst>
                        <p:cond delay="indefinite"/>
                      </p:stCondLst>
                      <p:childTnLst>
                        <p:par>
                          <p:cTn fill="hold" id="9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1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6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97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98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99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01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02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03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04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05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106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7" grpId="0" uiExpand="1" build="p" animBg="1"/>
      <p:bldP spid="1048808" grpId="0" uiExpand="1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2.8.3 Repetition structures: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looping)</a:t>
            </a:r>
            <a:endParaRPr altLang="en-US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1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8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0E2773-2B20-4317-AA83-8836A4B84E8E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47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812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r>
              <a:rPr dirty="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iii) for</a:t>
            </a:r>
            <a:endParaRPr dirty="0" lang="en-US"/>
          </a:p>
          <a:p>
            <a:r>
              <a:rPr dirty="0" lang="en-US"/>
              <a:t>The general format of this statement is as follows:</a:t>
            </a:r>
          </a:p>
          <a:p>
            <a:pPr indent="738188" marL="0">
              <a:buFont typeface="Wingdings 3" panose="05040102010807070707" pitchFamily="18" charset="2"/>
              <a:buNone/>
            </a:pPr>
            <a:endParaRPr dirty="0" lang="en-US"/>
          </a:p>
          <a:p>
            <a:pPr indent="0" marL="0">
              <a:buFont typeface="Wingdings 3" panose="05040102010807070707" pitchFamily="18" charset="2"/>
              <a:buNone/>
            </a:pPr>
            <a:r>
              <a:rPr dirty="0" lang="en-US">
                <a:solidFill>
                  <a:srgbClr val="FF0000"/>
                </a:solidFill>
              </a:rPr>
              <a:t>for</a:t>
            </a:r>
            <a:r>
              <a:rPr dirty="0" lang="en-US"/>
              <a:t> ( </a:t>
            </a:r>
            <a:r>
              <a:rPr dirty="0" lang="en-US" err="1"/>
              <a:t>init_expression</a:t>
            </a:r>
            <a:r>
              <a:rPr dirty="0" lang="en-US"/>
              <a:t>; </a:t>
            </a:r>
            <a:r>
              <a:rPr dirty="0" lang="en-US" err="1">
                <a:solidFill>
                  <a:srgbClr val="00B050"/>
                </a:solidFill>
              </a:rPr>
              <a:t>loop_condition</a:t>
            </a:r>
            <a:r>
              <a:rPr dirty="0" lang="en-US"/>
              <a:t>; </a:t>
            </a:r>
            <a:r>
              <a:rPr dirty="0" lang="en-US" err="1"/>
              <a:t>loop_expression</a:t>
            </a:r>
            <a:r>
              <a:rPr dirty="0" lang="en-US"/>
              <a:t> )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dirty="0" lang="en-US"/>
              <a:t>program statement</a:t>
            </a:r>
          </a:p>
          <a:p>
            <a:pPr algn="just" eaLnBrk="1" hangingPunct="1"/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13" name="Rectangle 1"/>
          <p:cNvSpPr/>
          <p:nvPr/>
        </p:nvSpPr>
        <p:spPr>
          <a:xfrm>
            <a:off x="3124200" y="4267200"/>
            <a:ext cx="4800600" cy="1031240"/>
          </a:xfrm>
          <a:prstGeom prst="rect"/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/>
              <a:t>for( </a:t>
            </a:r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today=1</a:t>
            </a: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dirty="0" lang="en-US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not_last_working_day</a:t>
            </a:r>
            <a:r>
              <a:rPr dirty="0" lang="en-US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dirty="0" lang="en-US">
                <a:solidFill>
                  <a:srgbClr val="00B050"/>
                </a:solidFill>
              </a:rPr>
              <a:t>, </a:t>
            </a: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today++</a:t>
            </a:r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dirty="0" lang="en-US">
                <a:solidFill>
                  <a:srgbClr val="00B050"/>
                </a:solidFill>
              </a:rPr>
              <a:t>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Come to college 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1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1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1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1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1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1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1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1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2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6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27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28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29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3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1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32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3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34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5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36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 nodeType="clickPar">
                      <p:stCondLst>
                        <p:cond delay="indefinite"/>
                      </p:stCondLst>
                      <p:childTnLst>
                        <p:par>
                          <p:cTn fill="hold" id="3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4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4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4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45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46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47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48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49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5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51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52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53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54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13" grpId="0" uiExpand="1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2.8.3 Repetition structures: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looping)</a:t>
            </a:r>
            <a:endParaRPr altLang="en-US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1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8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A243708-DC41-4233-AE4F-F991B2068CFD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48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81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indent="0" marL="0">
              <a:buFont typeface="Wingdings 3" panose="05040102010807070707" pitchFamily="18" charset="2"/>
              <a:buNone/>
            </a:pPr>
            <a:r>
              <a:rPr dirty="0" lang="en-US"/>
              <a:t>include&lt;</a:t>
            </a:r>
            <a:r>
              <a:rPr dirty="0" lang="en-US" err="1"/>
              <a:t>stdio.h</a:t>
            </a:r>
            <a:r>
              <a:rPr dirty="0" lang="en-US"/>
              <a:t>&gt;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dirty="0" lang="en-US"/>
              <a:t> void main( )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dirty="0" lang="en-US"/>
              <a:t>{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dirty="0" lang="en-US"/>
              <a:t>    int x;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dirty="0" lang="en-US"/>
              <a:t>    for(x = 1; x &lt;= 10; x++)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dirty="0" lang="en-US"/>
              <a:t>    {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dirty="0" lang="en-US"/>
              <a:t>        </a:t>
            </a:r>
            <a:r>
              <a:rPr dirty="0" lang="en-US" err="1"/>
              <a:t>printf</a:t>
            </a:r>
            <a:r>
              <a:rPr dirty="0" lang="en-US"/>
              <a:t>("%d\n", x);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dirty="0" lang="en-US"/>
              <a:t>    }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dirty="0" lang="en-US" err="1"/>
              <a:t>getch</a:t>
            </a:r>
            <a:r>
              <a:rPr dirty="0" lang="en-US"/>
              <a:t>();</a:t>
            </a:r>
          </a:p>
          <a:p>
            <a:pPr indent="0" marL="0">
              <a:buFont typeface="Wingdings 3" panose="05040102010807070707" pitchFamily="18" charset="2"/>
              <a:buNone/>
            </a:pPr>
            <a:r>
              <a:rPr dirty="0" lang="en-US"/>
              <a:t>}</a:t>
            </a:r>
          </a:p>
          <a:p>
            <a:pPr algn="just" eaLnBrk="1" hangingPunct="1"/>
            <a:endParaRPr altLang="en-US"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18" name="Rectangle 1"/>
          <p:cNvSpPr/>
          <p:nvPr/>
        </p:nvSpPr>
        <p:spPr>
          <a:xfrm>
            <a:off x="6019800" y="2138363"/>
            <a:ext cx="1371600" cy="3812541"/>
          </a:xfrm>
          <a:prstGeom prst="rect"/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/>
              <a:t>1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18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1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18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1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18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1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18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1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2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6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27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28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29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3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1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32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3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34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5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36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 nodeType="clickPar">
                      <p:stCondLst>
                        <p:cond delay="indefinite"/>
                      </p:stCondLst>
                      <p:childTnLst>
                        <p:par>
                          <p:cTn fill="hold" id="3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4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4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4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45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46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47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48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49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5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51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52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53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54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 nodeType="clickPar">
                      <p:stCondLst>
                        <p:cond delay="indefinite"/>
                      </p:stCondLst>
                      <p:childTnLst>
                        <p:par>
                          <p:cTn fill="hold" id="5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7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6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6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62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63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65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66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67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68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69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7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71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72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3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74" nodeType="after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7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7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79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80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81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82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83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4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85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87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8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89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90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5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96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97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98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99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00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01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02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03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04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105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106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10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1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11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13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14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15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1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17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18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19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20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121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122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12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27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28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9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0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31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32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33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34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35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3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137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138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14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4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43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44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45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4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7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48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49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0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51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2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153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154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15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5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59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60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61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62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63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64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5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6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67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68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169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170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17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7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75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76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77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78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79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80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81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82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3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84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185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18" grpId="0" uiExpand="1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2.8.3 Repetition structures: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looping)</a:t>
            </a:r>
            <a:endParaRPr altLang="en-US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2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82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CBC06B-9D1C-4979-B070-37FC95661672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49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822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 eaLnBrk="1" hangingPunct="1"/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 </a:t>
            </a:r>
            <a:r>
              <a:rPr altLang="en-US" sz="20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0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print half Pyramid of numbers</a:t>
            </a:r>
          </a:p>
          <a:p>
            <a:pPr algn="just" eaLnBrk="1" hangingPunct="1"/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</a:t>
            </a:r>
          </a:p>
          <a:p>
            <a:pPr algn="just" eaLnBrk="1" hangingPunct="1"/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 eaLnBrk="1" hangingPunct="1"/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int i, j;</a:t>
            </a:r>
          </a:p>
          <a:p>
            <a:pPr algn="just" eaLnBrk="1" hangingPunct="1"/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for(i = 1; i &lt; 5; i++)</a:t>
            </a:r>
          </a:p>
          <a:p>
            <a:pPr algn="just" eaLnBrk="1" hangingPunct="1"/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algn="just" eaLnBrk="1" hangingPunct="1"/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printf("\n");</a:t>
            </a:r>
          </a:p>
          <a:p>
            <a:pPr algn="just" eaLnBrk="1" hangingPunct="1"/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for(j = i; j &gt; 0; j--)</a:t>
            </a:r>
          </a:p>
          <a:p>
            <a:pPr algn="just" eaLnBrk="1" hangingPunct="1"/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algn="just" eaLnBrk="1" hangingPunct="1"/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printf("%d", j);</a:t>
            </a:r>
          </a:p>
          <a:p>
            <a:pPr algn="just" eaLnBrk="1" hangingPunct="1"/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algn="just" eaLnBrk="1" hangingPunct="1"/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just" eaLnBrk="1" hangingPunct="1"/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getch();</a:t>
            </a:r>
          </a:p>
          <a:p>
            <a:pPr algn="just" eaLnBrk="1" hangingPunct="1"/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/>
            <a:endParaRPr altLang="en-US" sz="20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23" name="Rectangle 1"/>
          <p:cNvSpPr/>
          <p:nvPr/>
        </p:nvSpPr>
        <p:spPr>
          <a:xfrm>
            <a:off x="6019800" y="2138363"/>
            <a:ext cx="1371600" cy="1907541"/>
          </a:xfrm>
          <a:prstGeom prst="rect"/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0070C0"/>
                </a:solidFill>
              </a:rPr>
              <a:t>1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123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1234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12345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2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2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2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2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2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2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2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2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2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6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27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28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29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3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1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32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3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34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5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36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7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38" nodeType="after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4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4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43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44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45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4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47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48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49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50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51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52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53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4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55" nodeType="after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5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5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6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6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6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6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6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6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6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6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6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6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7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1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fill="hold" grpId="0" id="72" nodeType="after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7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7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77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78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79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80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81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2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83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4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85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87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8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fill="hold" grpId="0" id="89" nodeType="after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9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95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96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97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98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99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01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02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03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104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2.2 Why C language </a:t>
            </a:r>
          </a:p>
        </p:txBody>
      </p:sp>
      <p:sp>
        <p:nvSpPr>
          <p:cNvPr id="104863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DCB196-D00B-48BB-92E0-CDBEC6435B40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5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63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p>
            <a:pPr algn="just" eaLnBrk="1" hangingPunct="1"/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a robust language.</a:t>
            </a:r>
          </a:p>
          <a:p>
            <a:pPr algn="just" eaLnBrk="1" hangingPunct="1"/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Highly Portable. (related to OS)</a:t>
            </a:r>
          </a:p>
          <a:p>
            <a:pPr algn="just" eaLnBrk="1" hangingPunct="1"/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Well suited for structured programming.</a:t>
            </a:r>
          </a:p>
          <a:p>
            <a:pPr algn="just" eaLnBrk="1" hangingPunct="1"/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Ability to extend itself. </a:t>
            </a:r>
          </a:p>
          <a:p>
            <a:pPr algn="just" eaLnBrk="1" hangingPunct="1"/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Fast and Efficient programing.</a:t>
            </a:r>
          </a:p>
          <a:p>
            <a:pPr algn="just" eaLnBrk="1" hangingPunct="1"/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Contains functions of rich library.</a:t>
            </a:r>
          </a:p>
          <a:p>
            <a:pPr algn="just" eaLnBrk="1" hangingPunct="1"/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Latest version is C11 ( introduced in 2011)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2.8.3 Repetition structures: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looping)</a:t>
            </a:r>
            <a:endParaRPr altLang="en-US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6F122BA-31F4-42E4-AC65-56F61A463237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50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604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 // Program to print table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j, k 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clrscr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("\n Enter the Table to be print: ");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&amp;j);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 1;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&lt;=10;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    k=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*j;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n%d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x %d = %d",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j,k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/>
            <a:endParaRPr altLang="en-US" dirty="0" sz="20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2.8.3 Repetition structures: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looping)</a:t>
            </a:r>
            <a:endParaRPr altLang="en-US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1C87FE-9196-421E-938D-EC5C3BE0768A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51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600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 // Program to calculate sum of N numbers 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sum=0, number;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clrscr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("\n Enter the Number N: ");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&amp;number);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 1;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&lt;= number;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endParaRPr altLang="en-US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sum=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("Sum of N (%d) numbers: %d", number, sum);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endParaRPr altLang="en-US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/>
            <a:endParaRPr altLang="en-US" dirty="0" sz="20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2.8.3 Repetition structures: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looping)</a:t>
            </a:r>
            <a:endParaRPr altLang="en-US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168C7B-D0E9-480B-83C3-03FB40E45E16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52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596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/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 // Program to get 10 user grades  and make average of it. 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 count, total=0, average, number;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clrscr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for(count= 1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; coun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10; count++)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("\n Enter the Mark or Grade value: ");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&amp;number);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total=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total+number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average=total/10;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(“Average of all 10 is: %d", average);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/>
            <a:endParaRPr altLang="en-US" dirty="0" sz="20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2.8.3 Repetition structures: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</a:t>
            </a:r>
            <a:r>
              <a:rPr altLang="en-US" sz="2800" lang="en-US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looping)</a:t>
            </a:r>
            <a:endParaRPr altLang="en-US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42BE21-116A-41C3-8505-1FDF73C63A90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53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592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35075"/>
            <a:ext cx="8229600" cy="5029200"/>
          </a:xfrm>
        </p:spPr>
        <p:txBody>
          <a:bodyPr/>
          <a:p>
            <a:pPr algn="just" eaLnBrk="1" hangingPunct="1" indent="0" marL="0">
              <a:buFont typeface="Wingdings 3" panose="05040102010807070707" pitchFamily="18" charset="2"/>
              <a:buNone/>
            </a:pPr>
            <a:r>
              <a:rPr altLang="en-US" dirty="0" sz="2000" lang="en-U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 these </a:t>
            </a:r>
          </a:p>
          <a:p>
            <a:pPr algn="just" eaLnBrk="1" hangingPunct="1"/>
            <a:endParaRPr altLang="en-US" dirty="0" sz="20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 to find sum of the digits of an integer</a:t>
            </a:r>
          </a:p>
          <a:p>
            <a:pPr algn="just" eaLnBrk="1" hangingPunct="1"/>
            <a:r>
              <a:rPr altLang="en-US"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find factorial </a:t>
            </a:r>
          </a:p>
          <a:p>
            <a:pPr algn="just" eaLnBrk="1" hangingPunct="1"/>
            <a:r>
              <a:rPr altLang="en-US" dirty="0" sz="2800"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fine sum table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2.3 Applications of C language </a:t>
            </a:r>
          </a:p>
        </p:txBody>
      </p:sp>
      <p:sp>
        <p:nvSpPr>
          <p:cNvPr id="104863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B4140F-B2F9-464F-B578-FC5E6CDDAAA8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6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63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Basically for development of Operating Systems like Unix.</a:t>
            </a:r>
          </a:p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to develop </a:t>
            </a:r>
          </a:p>
          <a:p>
            <a:pPr algn="just" eaLnBrk="1" hangingPunct="1" indent="-501650" marL="738188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Text Editor, </a:t>
            </a:r>
          </a:p>
          <a:p>
            <a:pPr algn="just" eaLnBrk="1" hangingPunct="1" indent="-501650" marL="738188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Compiler, </a:t>
            </a:r>
          </a:p>
          <a:p>
            <a:pPr algn="just" eaLnBrk="1" hangingPunct="1" indent="-501650" marL="738188">
              <a:buFont typeface="Wingdings" panose="05000000000000000000" pitchFamily="2" charset="2"/>
              <a:buChar char="v"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Network drivers …</a:t>
            </a:r>
          </a:p>
          <a:p>
            <a:pPr algn="just" eaLnBrk="1" hangingPunct="1" indent="-280988" marL="280988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to develop the user Specific applications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2.4  First C program	</a:t>
            </a:r>
          </a:p>
        </p:txBody>
      </p:sp>
      <p:sp>
        <p:nvSpPr>
          <p:cNvPr id="104863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49E4862-8808-4E07-93FF-C7DC4E792F12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7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pic>
        <p:nvPicPr>
          <p:cNvPr id="2097154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14400" y="1157288"/>
            <a:ext cx="6781800" cy="493236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2.4.1 Components of C program	</a:t>
            </a:r>
          </a:p>
        </p:txBody>
      </p:sp>
      <p:sp>
        <p:nvSpPr>
          <p:cNvPr id="104864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3F5F340-C38E-4605-8DA9-CE2547883835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8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644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p>
            <a:pPr algn="just" eaLnBrk="1" hangingPunct="1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 processor ( # include)  - starting part of the program </a:t>
            </a:r>
          </a:p>
          <a:p>
            <a:pPr algn="just" eaLnBrk="1" hangingPunct="1" indent="-280988" marL="280988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Header file (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in-build functions used for string 		handling, math functions, read and write the variables … </a:t>
            </a:r>
          </a:p>
          <a:p>
            <a:pPr algn="just" eaLnBrk="1" hangingPunct="1" indent="-280988" marL="280988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main () function – gives executable area</a:t>
            </a:r>
          </a:p>
          <a:p>
            <a:pPr algn="just" eaLnBrk="1" hangingPunct="1" indent="-280988" marL="280988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Comments - // single line or /* multiple lines */</a:t>
            </a:r>
          </a:p>
          <a:p>
            <a:pPr algn="just" eaLnBrk="1" hangingPunct="1" indent="-280988" marL="280988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return statement </a:t>
            </a:r>
          </a:p>
          <a:p>
            <a:pPr algn="just" eaLnBrk="1" hangingPunct="1" indent="-280988" marL="280988"/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Syntax –semicolon to end the line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endParaRPr altLang="en-US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>
                <a:solidFill>
                  <a:srgbClr val="0070C0"/>
                </a:solidFill>
              </a:rPr>
              <a:t>2.4.2 Standard Headers 	</a:t>
            </a:r>
          </a:p>
        </p:txBody>
      </p:sp>
      <p:sp>
        <p:nvSpPr>
          <p:cNvPr id="104864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</p:spPr>
        <p:txBody>
          <a:bodyPr anchor="t" anchorCtr="0" bIns="45720" compatLnSpc="1" lIns="91440" numCol="1" rIns="91440" tIns="45720" wrap="square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en-US" lang="en-US">
                <a:solidFill>
                  <a:schemeClr val="tx2"/>
                </a:solidFill>
              </a:rPr>
              <a:t>MODULE 2 - FUNDAMENTALS OF C </a:t>
            </a:r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B2A50C-03EB-41CB-8885-1F88F7CD4EFA}" type="slidenum">
              <a:rPr altLang="en-US" lang="en-US" smtClean="0">
                <a:solidFill>
                  <a:schemeClr val="tx2"/>
                </a:solidFill>
                <a:latin typeface="Gill Sans MT" panose="020B0502020104020203" pitchFamily="34" charset="0"/>
              </a:rPr>
              <a:t>9</a:t>
            </a:fld>
            <a:endParaRPr altLang="en-US" 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048648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p>
            <a:pPr algn="just" eaLnBrk="1" hangingPunct="1"/>
            <a:r>
              <a:rPr altLang="en-US"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Standard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Functions: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open, close, read, 		write,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 eaLnBrk="1" hangingPunct="1"/>
            <a:r>
              <a:rPr altLang="en-US"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conio.h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console input/output: like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clrscr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 eaLnBrk="1" hangingPunct="1"/>
            <a:r>
              <a:rPr altLang="en-US"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string and byte manipulation: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		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 eaLnBrk="1" hangingPunct="1"/>
            <a:r>
              <a:rPr altLang="en-US"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errno.h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defines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errno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used for reporting system errors</a:t>
            </a:r>
          </a:p>
          <a:p>
            <a:pPr algn="just" eaLnBrk="1" hangingPunct="1"/>
            <a:r>
              <a:rPr altLang="en-US"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math functions: ceil, exp, floor, sqrt, etc.</a:t>
            </a:r>
          </a:p>
          <a:p>
            <a:pPr algn="just" eaLnBrk="1" hangingPunct="1"/>
            <a:r>
              <a:rPr altLang="en-US"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time related facility: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asctime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clock,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time_t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 eaLnBrk="1" hangingPunct="1" indent="0" marL="0">
              <a:buFont typeface="Wingdings 3" panose="05040102010807070707" pitchFamily="18" charset="2"/>
              <a:buNone/>
            </a:pPr>
            <a:endParaRPr altLang="en-US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lastClr="000000" val="windowText"/>
      </a:dk1>
      <a:lt1>
        <a:sysClr lastClr="FFFFFF" val="window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254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43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dir="t" rig="balanced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r="5400000" dist="254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dir="t" rig="sof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algn="tl" flip="x" sx="35000" sy="4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Utility Muffin Research Kitchen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Introduction to C</dc:title>
  <dc:creator>Charles Wallace</dc:creator>
  <cp:lastModifiedBy>sumanthsunny826@gmail.com</cp:lastModifiedBy>
  <dcterms:created xsi:type="dcterms:W3CDTF">2007-06-12T03:23:09Z</dcterms:created>
  <dcterms:modified xsi:type="dcterms:W3CDTF">2019-10-22T15:46:21Z</dcterms:modified>
</cp:coreProperties>
</file>