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2" r:id="rId1"/>
  </p:sldMasterIdLst>
  <p:notesMasterIdLst>
    <p:notesMasterId r:id="rId59"/>
  </p:notesMasterIdLst>
  <p:sldIdLst>
    <p:sldId id="256" r:id="rId2"/>
    <p:sldId id="271" r:id="rId3"/>
    <p:sldId id="272" r:id="rId4"/>
    <p:sldId id="273" r:id="rId5"/>
    <p:sldId id="274" r:id="rId6"/>
    <p:sldId id="275" r:id="rId7"/>
    <p:sldId id="276" r:id="rId8"/>
    <p:sldId id="277" r:id="rId9"/>
    <p:sldId id="278" r:id="rId10"/>
    <p:sldId id="279" r:id="rId11"/>
    <p:sldId id="284" r:id="rId12"/>
    <p:sldId id="285" r:id="rId13"/>
    <p:sldId id="286" r:id="rId14"/>
    <p:sldId id="287" r:id="rId15"/>
    <p:sldId id="289" r:id="rId16"/>
    <p:sldId id="292" r:id="rId17"/>
    <p:sldId id="290" r:id="rId18"/>
    <p:sldId id="300" r:id="rId19"/>
    <p:sldId id="291" r:id="rId20"/>
    <p:sldId id="293" r:id="rId21"/>
    <p:sldId id="294" r:id="rId22"/>
    <p:sldId id="295" r:id="rId23"/>
    <p:sldId id="296" r:id="rId24"/>
    <p:sldId id="297" r:id="rId25"/>
    <p:sldId id="298" r:id="rId26"/>
    <p:sldId id="299" r:id="rId27"/>
    <p:sldId id="301" r:id="rId28"/>
    <p:sldId id="302" r:id="rId29"/>
    <p:sldId id="303" r:id="rId30"/>
    <p:sldId id="305" r:id="rId31"/>
    <p:sldId id="307" r:id="rId32"/>
    <p:sldId id="306" r:id="rId33"/>
    <p:sldId id="308" r:id="rId34"/>
    <p:sldId id="310" r:id="rId35"/>
    <p:sldId id="326" r:id="rId36"/>
    <p:sldId id="327" r:id="rId37"/>
    <p:sldId id="328" r:id="rId38"/>
    <p:sldId id="281" r:id="rId39"/>
    <p:sldId id="282" r:id="rId40"/>
    <p:sldId id="283" r:id="rId41"/>
    <p:sldId id="309" r:id="rId42"/>
    <p:sldId id="312" r:id="rId43"/>
    <p:sldId id="329" r:id="rId44"/>
    <p:sldId id="311" r:id="rId45"/>
    <p:sldId id="313" r:id="rId46"/>
    <p:sldId id="314" r:id="rId47"/>
    <p:sldId id="316" r:id="rId48"/>
    <p:sldId id="315" r:id="rId49"/>
    <p:sldId id="317" r:id="rId50"/>
    <p:sldId id="318" r:id="rId51"/>
    <p:sldId id="319" r:id="rId52"/>
    <p:sldId id="320" r:id="rId53"/>
    <p:sldId id="321" r:id="rId54"/>
    <p:sldId id="322" r:id="rId55"/>
    <p:sldId id="323" r:id="rId56"/>
    <p:sldId id="324" r:id="rId57"/>
    <p:sldId id="325"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89319" autoAdjust="0"/>
  </p:normalViewPr>
  <p:slideViewPr>
    <p:cSldViewPr>
      <p:cViewPr varScale="1">
        <p:scale>
          <a:sx n="83" d="100"/>
          <a:sy n="83" d="100"/>
        </p:scale>
        <p:origin x="84"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112D7D-959B-46D5-AA96-B09E0F6FE00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A915F05E-14FB-4966-8723-887A6F19B93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7AD76DB-43CB-42AE-BD52-3E5BBE12C022}" type="datetimeFigureOut">
              <a:rPr lang="en-US"/>
              <a:pPr>
                <a:defRPr/>
              </a:pPr>
              <a:t>10/3/2019</a:t>
            </a:fld>
            <a:endParaRPr lang="en-US"/>
          </a:p>
        </p:txBody>
      </p:sp>
      <p:sp>
        <p:nvSpPr>
          <p:cNvPr id="4" name="Slide Image Placeholder 3">
            <a:extLst>
              <a:ext uri="{FF2B5EF4-FFF2-40B4-BE49-F238E27FC236}">
                <a16:creationId xmlns:a16="http://schemas.microsoft.com/office/drawing/2014/main" id="{4BB3D43F-10E5-4E87-B32C-428670768D7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097B3C2-4EAA-4F03-8DED-F5F59B48EB2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A6DF163-0535-42C6-BC59-BC4D36173F1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2B2ED392-7165-4B12-913D-39E254C5AC1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DBF400E-3652-4015-A3A1-79D8D34DD26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8736DBB-235A-44EA-9F89-40565A17CD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AD2E1EB1-AB36-4152-A488-33E8BAC18F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a:extLst>
              <a:ext uri="{FF2B5EF4-FFF2-40B4-BE49-F238E27FC236}">
                <a16:creationId xmlns:a16="http://schemas.microsoft.com/office/drawing/2014/main" id="{4FDBEB59-8522-4E2D-99FE-F617D7B39A0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E03F7CB-CCC5-4CF7-B9F3-52936DE70BA1}"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43</a:t>
            </a:fld>
            <a:endParaRPr lang="en-US" altLang="en-US"/>
          </a:p>
        </p:txBody>
      </p:sp>
    </p:spTree>
    <p:extLst>
      <p:ext uri="{BB962C8B-B14F-4D97-AF65-F5344CB8AC3E}">
        <p14:creationId xmlns:p14="http://schemas.microsoft.com/office/powerpoint/2010/main" val="404597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44</a:t>
            </a:fld>
            <a:endParaRPr lang="en-US" altLang="en-US"/>
          </a:p>
        </p:txBody>
      </p:sp>
    </p:spTree>
    <p:extLst>
      <p:ext uri="{BB962C8B-B14F-4D97-AF65-F5344CB8AC3E}">
        <p14:creationId xmlns:p14="http://schemas.microsoft.com/office/powerpoint/2010/main" val="3758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45</a:t>
            </a:fld>
            <a:endParaRPr lang="en-US" altLang="en-US"/>
          </a:p>
        </p:txBody>
      </p:sp>
    </p:spTree>
    <p:extLst>
      <p:ext uri="{BB962C8B-B14F-4D97-AF65-F5344CB8AC3E}">
        <p14:creationId xmlns:p14="http://schemas.microsoft.com/office/powerpoint/2010/main" val="321316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46</a:t>
            </a:fld>
            <a:endParaRPr lang="en-US" altLang="en-US"/>
          </a:p>
        </p:txBody>
      </p:sp>
    </p:spTree>
    <p:extLst>
      <p:ext uri="{BB962C8B-B14F-4D97-AF65-F5344CB8AC3E}">
        <p14:creationId xmlns:p14="http://schemas.microsoft.com/office/powerpoint/2010/main" val="2784765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47</a:t>
            </a:fld>
            <a:endParaRPr lang="en-US" altLang="en-US"/>
          </a:p>
        </p:txBody>
      </p:sp>
    </p:spTree>
    <p:extLst>
      <p:ext uri="{BB962C8B-B14F-4D97-AF65-F5344CB8AC3E}">
        <p14:creationId xmlns:p14="http://schemas.microsoft.com/office/powerpoint/2010/main" val="2230691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48</a:t>
            </a:fld>
            <a:endParaRPr lang="en-US" altLang="en-US"/>
          </a:p>
        </p:txBody>
      </p:sp>
    </p:spTree>
    <p:extLst>
      <p:ext uri="{BB962C8B-B14F-4D97-AF65-F5344CB8AC3E}">
        <p14:creationId xmlns:p14="http://schemas.microsoft.com/office/powerpoint/2010/main" val="2894163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49</a:t>
            </a:fld>
            <a:endParaRPr lang="en-US" altLang="en-US"/>
          </a:p>
        </p:txBody>
      </p:sp>
    </p:spTree>
    <p:extLst>
      <p:ext uri="{BB962C8B-B14F-4D97-AF65-F5344CB8AC3E}">
        <p14:creationId xmlns:p14="http://schemas.microsoft.com/office/powerpoint/2010/main" val="3956769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50</a:t>
            </a:fld>
            <a:endParaRPr lang="en-US" altLang="en-US"/>
          </a:p>
        </p:txBody>
      </p:sp>
    </p:spTree>
    <p:extLst>
      <p:ext uri="{BB962C8B-B14F-4D97-AF65-F5344CB8AC3E}">
        <p14:creationId xmlns:p14="http://schemas.microsoft.com/office/powerpoint/2010/main" val="724363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51</a:t>
            </a:fld>
            <a:endParaRPr lang="en-US" altLang="en-US"/>
          </a:p>
        </p:txBody>
      </p:sp>
    </p:spTree>
    <p:extLst>
      <p:ext uri="{BB962C8B-B14F-4D97-AF65-F5344CB8AC3E}">
        <p14:creationId xmlns:p14="http://schemas.microsoft.com/office/powerpoint/2010/main" val="461140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52</a:t>
            </a:fld>
            <a:endParaRPr lang="en-US" altLang="en-US"/>
          </a:p>
        </p:txBody>
      </p:sp>
    </p:spTree>
    <p:extLst>
      <p:ext uri="{BB962C8B-B14F-4D97-AF65-F5344CB8AC3E}">
        <p14:creationId xmlns:p14="http://schemas.microsoft.com/office/powerpoint/2010/main" val="1720816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29</a:t>
            </a:fld>
            <a:endParaRPr lang="en-US" altLang="en-US"/>
          </a:p>
        </p:txBody>
      </p:sp>
    </p:spTree>
    <p:extLst>
      <p:ext uri="{BB962C8B-B14F-4D97-AF65-F5344CB8AC3E}">
        <p14:creationId xmlns:p14="http://schemas.microsoft.com/office/powerpoint/2010/main" val="3116803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53</a:t>
            </a:fld>
            <a:endParaRPr lang="en-US" altLang="en-US"/>
          </a:p>
        </p:txBody>
      </p:sp>
    </p:spTree>
    <p:extLst>
      <p:ext uri="{BB962C8B-B14F-4D97-AF65-F5344CB8AC3E}">
        <p14:creationId xmlns:p14="http://schemas.microsoft.com/office/powerpoint/2010/main" val="1491010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54</a:t>
            </a:fld>
            <a:endParaRPr lang="en-US" altLang="en-US"/>
          </a:p>
        </p:txBody>
      </p:sp>
    </p:spTree>
    <p:extLst>
      <p:ext uri="{BB962C8B-B14F-4D97-AF65-F5344CB8AC3E}">
        <p14:creationId xmlns:p14="http://schemas.microsoft.com/office/powerpoint/2010/main" val="1273979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55</a:t>
            </a:fld>
            <a:endParaRPr lang="en-US" altLang="en-US"/>
          </a:p>
        </p:txBody>
      </p:sp>
    </p:spTree>
    <p:extLst>
      <p:ext uri="{BB962C8B-B14F-4D97-AF65-F5344CB8AC3E}">
        <p14:creationId xmlns:p14="http://schemas.microsoft.com/office/powerpoint/2010/main" val="1658033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56</a:t>
            </a:fld>
            <a:endParaRPr lang="en-US" altLang="en-US"/>
          </a:p>
        </p:txBody>
      </p:sp>
    </p:spTree>
    <p:extLst>
      <p:ext uri="{BB962C8B-B14F-4D97-AF65-F5344CB8AC3E}">
        <p14:creationId xmlns:p14="http://schemas.microsoft.com/office/powerpoint/2010/main" val="1223885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57</a:t>
            </a:fld>
            <a:endParaRPr lang="en-US" altLang="en-US"/>
          </a:p>
        </p:txBody>
      </p:sp>
    </p:spTree>
    <p:extLst>
      <p:ext uri="{BB962C8B-B14F-4D97-AF65-F5344CB8AC3E}">
        <p14:creationId xmlns:p14="http://schemas.microsoft.com/office/powerpoint/2010/main" val="83918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30</a:t>
            </a:fld>
            <a:endParaRPr lang="en-US" altLang="en-US"/>
          </a:p>
        </p:txBody>
      </p:sp>
    </p:spTree>
    <p:extLst>
      <p:ext uri="{BB962C8B-B14F-4D97-AF65-F5344CB8AC3E}">
        <p14:creationId xmlns:p14="http://schemas.microsoft.com/office/powerpoint/2010/main" val="3455317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31</a:t>
            </a:fld>
            <a:endParaRPr lang="en-US" altLang="en-US"/>
          </a:p>
        </p:txBody>
      </p:sp>
    </p:spTree>
    <p:extLst>
      <p:ext uri="{BB962C8B-B14F-4D97-AF65-F5344CB8AC3E}">
        <p14:creationId xmlns:p14="http://schemas.microsoft.com/office/powerpoint/2010/main" val="804752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32</a:t>
            </a:fld>
            <a:endParaRPr lang="en-US" altLang="en-US"/>
          </a:p>
        </p:txBody>
      </p:sp>
    </p:spTree>
    <p:extLst>
      <p:ext uri="{BB962C8B-B14F-4D97-AF65-F5344CB8AC3E}">
        <p14:creationId xmlns:p14="http://schemas.microsoft.com/office/powerpoint/2010/main" val="2323717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33</a:t>
            </a:fld>
            <a:endParaRPr lang="en-US" altLang="en-US"/>
          </a:p>
        </p:txBody>
      </p:sp>
    </p:spTree>
    <p:extLst>
      <p:ext uri="{BB962C8B-B14F-4D97-AF65-F5344CB8AC3E}">
        <p14:creationId xmlns:p14="http://schemas.microsoft.com/office/powerpoint/2010/main" val="26447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34</a:t>
            </a:fld>
            <a:endParaRPr lang="en-US" altLang="en-US"/>
          </a:p>
        </p:txBody>
      </p:sp>
    </p:spTree>
    <p:extLst>
      <p:ext uri="{BB962C8B-B14F-4D97-AF65-F5344CB8AC3E}">
        <p14:creationId xmlns:p14="http://schemas.microsoft.com/office/powerpoint/2010/main" val="1313114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41</a:t>
            </a:fld>
            <a:endParaRPr lang="en-US" altLang="en-US"/>
          </a:p>
        </p:txBody>
      </p:sp>
    </p:spTree>
    <p:extLst>
      <p:ext uri="{BB962C8B-B14F-4D97-AF65-F5344CB8AC3E}">
        <p14:creationId xmlns:p14="http://schemas.microsoft.com/office/powerpoint/2010/main" val="1534557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DBF400E-3652-4015-A3A1-79D8D34DD26B}" type="slidenum">
              <a:rPr lang="en-US" altLang="en-US" smtClean="0"/>
              <a:pPr>
                <a:defRPr/>
              </a:pPr>
              <a:t>42</a:t>
            </a:fld>
            <a:endParaRPr lang="en-US" altLang="en-US"/>
          </a:p>
        </p:txBody>
      </p:sp>
    </p:spTree>
    <p:extLst>
      <p:ext uri="{BB962C8B-B14F-4D97-AF65-F5344CB8AC3E}">
        <p14:creationId xmlns:p14="http://schemas.microsoft.com/office/powerpoint/2010/main" val="2632017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pPr>
              <a:defRPr/>
            </a:pPr>
            <a:fld id="{BEF85EF6-038F-405E-B0C4-C0E9E164875F}" type="datetime1">
              <a:rPr lang="en-US" smtClean="0"/>
              <a:t>10/3/2019</a:t>
            </a:fld>
            <a:endParaRPr lang="en-US"/>
          </a:p>
        </p:txBody>
      </p:sp>
      <p:sp>
        <p:nvSpPr>
          <p:cNvPr id="5" name="Footer Placeholder 4"/>
          <p:cNvSpPr>
            <a:spLocks noGrp="1"/>
          </p:cNvSpPr>
          <p:nvPr>
            <p:ph type="ftr" sz="quarter" idx="11"/>
          </p:nvPr>
        </p:nvSpPr>
        <p:spPr>
          <a:xfrm>
            <a:off x="1900237" y="5410202"/>
            <a:ext cx="3843665" cy="365125"/>
          </a:xfrm>
        </p:spPr>
        <p:txBody>
          <a:bodyPr/>
          <a:lstStyle/>
          <a:p>
            <a:pPr>
              <a:defRPr/>
            </a:pPr>
            <a:r>
              <a:rPr lang="en-US"/>
              <a:t>CSA4101 PROBLEM SOLVING USING C :: MODULE 3 - FUNCTIONS, ARRAYS AND STRINGS</a:t>
            </a:r>
          </a:p>
        </p:txBody>
      </p:sp>
      <p:sp>
        <p:nvSpPr>
          <p:cNvPr id="6" name="Slide Number Placeholder 5"/>
          <p:cNvSpPr>
            <a:spLocks noGrp="1"/>
          </p:cNvSpPr>
          <p:nvPr>
            <p:ph type="sldNum" sz="quarter" idx="12"/>
          </p:nvPr>
        </p:nvSpPr>
        <p:spPr>
          <a:xfrm>
            <a:off x="7915603" y="5410200"/>
            <a:ext cx="578317" cy="365125"/>
          </a:xfrm>
        </p:spPr>
        <p:txBody>
          <a:bodyPr/>
          <a:lstStyle/>
          <a:p>
            <a:pPr>
              <a:defRPr/>
            </a:pPr>
            <a:fld id="{0038C1B5-5408-4898-94EA-23305639023F}" type="slidenum">
              <a:rPr lang="en-US" altLang="en-US" smtClean="0"/>
              <a:pPr>
                <a:defRPr/>
              </a:pPr>
              <a:t>‹#›</a:t>
            </a:fld>
            <a:endParaRPr lang="en-US" altLang="en-US"/>
          </a:p>
        </p:txBody>
      </p:sp>
    </p:spTree>
    <p:extLst>
      <p:ext uri="{BB962C8B-B14F-4D97-AF65-F5344CB8AC3E}">
        <p14:creationId xmlns:p14="http://schemas.microsoft.com/office/powerpoint/2010/main" val="3789331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D90DDE7-C4F5-4456-9602-FB41791E055A}" type="datetime1">
              <a:rPr lang="en-US" smtClean="0"/>
              <a:t>10/3/2019</a:t>
            </a:fld>
            <a:endParaRPr lang="en-US"/>
          </a:p>
        </p:txBody>
      </p:sp>
      <p:sp>
        <p:nvSpPr>
          <p:cNvPr id="6" name="Footer Placeholder 5"/>
          <p:cNvSpPr>
            <a:spLocks noGrp="1"/>
          </p:cNvSpPr>
          <p:nvPr>
            <p:ph type="ftr" sz="quarter" idx="11"/>
          </p:nvPr>
        </p:nvSpPr>
        <p:spPr/>
        <p:txBody>
          <a:bodyPr/>
          <a:lstStyle/>
          <a:p>
            <a:pPr>
              <a:defRPr/>
            </a:pPr>
            <a:r>
              <a:rPr lang="en-US"/>
              <a:t>CSA4101 PROBLEM SOLVING USING C :: MODULE 3 - FUNCTIONS, ARRAYS AND STRINGS</a:t>
            </a:r>
          </a:p>
        </p:txBody>
      </p:sp>
      <p:sp>
        <p:nvSpPr>
          <p:cNvPr id="7" name="Slide Number Placeholder 6"/>
          <p:cNvSpPr>
            <a:spLocks noGrp="1"/>
          </p:cNvSpPr>
          <p:nvPr>
            <p:ph type="sldNum" sz="quarter" idx="12"/>
          </p:nvPr>
        </p:nvSpPr>
        <p:spPr/>
        <p:txBody>
          <a:bodyPr/>
          <a:lstStyle/>
          <a:p>
            <a:pPr>
              <a:defRPr/>
            </a:pPr>
            <a:fld id="{C381B61E-69D4-49C1-8E97-FCFD80EF75E5}" type="slidenum">
              <a:rPr lang="en-US" altLang="en-US" smtClean="0"/>
              <a:pPr>
                <a:defRPr/>
              </a:pPr>
              <a:t>‹#›</a:t>
            </a:fld>
            <a:endParaRPr lang="en-US" altLang="en-US"/>
          </a:p>
        </p:txBody>
      </p:sp>
    </p:spTree>
    <p:extLst>
      <p:ext uri="{BB962C8B-B14F-4D97-AF65-F5344CB8AC3E}">
        <p14:creationId xmlns:p14="http://schemas.microsoft.com/office/powerpoint/2010/main" val="908446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61A0DE8-A029-4E2E-AAD8-A1BBC5AFAAB2}" type="datetime1">
              <a:rPr lang="en-US" smtClean="0"/>
              <a:t>10/3/2019</a:t>
            </a:fld>
            <a:endParaRPr lang="en-US"/>
          </a:p>
        </p:txBody>
      </p:sp>
      <p:sp>
        <p:nvSpPr>
          <p:cNvPr id="6" name="Footer Placeholder 5"/>
          <p:cNvSpPr>
            <a:spLocks noGrp="1"/>
          </p:cNvSpPr>
          <p:nvPr>
            <p:ph type="ftr" sz="quarter" idx="11"/>
          </p:nvPr>
        </p:nvSpPr>
        <p:spPr/>
        <p:txBody>
          <a:bodyPr/>
          <a:lstStyle/>
          <a:p>
            <a:pPr>
              <a:defRPr/>
            </a:pPr>
            <a:r>
              <a:rPr lang="en-US"/>
              <a:t>CSA4101 PROBLEM SOLVING USING C :: MODULE 3 - FUNCTIONS, ARRAYS AND STRINGS</a:t>
            </a:r>
          </a:p>
        </p:txBody>
      </p:sp>
      <p:sp>
        <p:nvSpPr>
          <p:cNvPr id="7" name="Slide Number Placeholder 6"/>
          <p:cNvSpPr>
            <a:spLocks noGrp="1"/>
          </p:cNvSpPr>
          <p:nvPr>
            <p:ph type="sldNum" sz="quarter" idx="12"/>
          </p:nvPr>
        </p:nvSpPr>
        <p:spPr/>
        <p:txBody>
          <a:bodyPr/>
          <a:lstStyle/>
          <a:p>
            <a:pPr>
              <a:defRPr/>
            </a:pPr>
            <a:fld id="{C381B61E-69D4-49C1-8E97-FCFD80EF75E5}" type="slidenum">
              <a:rPr lang="en-US" altLang="en-US" smtClean="0"/>
              <a:pPr>
                <a:defRPr/>
              </a:pPr>
              <a:t>‹#›</a:t>
            </a:fld>
            <a:endParaRPr lang="en-US" altLang="en-US"/>
          </a:p>
        </p:txBody>
      </p:sp>
    </p:spTree>
    <p:extLst>
      <p:ext uri="{BB962C8B-B14F-4D97-AF65-F5344CB8AC3E}">
        <p14:creationId xmlns:p14="http://schemas.microsoft.com/office/powerpoint/2010/main" val="4100738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93F36D9-F2B9-48F4-A933-4FD76DABDCDB}" type="datetime1">
              <a:rPr lang="en-US" smtClean="0"/>
              <a:t>10/3/2019</a:t>
            </a:fld>
            <a:endParaRPr lang="en-US"/>
          </a:p>
        </p:txBody>
      </p:sp>
      <p:sp>
        <p:nvSpPr>
          <p:cNvPr id="6" name="Footer Placeholder 5"/>
          <p:cNvSpPr>
            <a:spLocks noGrp="1"/>
          </p:cNvSpPr>
          <p:nvPr>
            <p:ph type="ftr" sz="quarter" idx="11"/>
          </p:nvPr>
        </p:nvSpPr>
        <p:spPr/>
        <p:txBody>
          <a:bodyPr/>
          <a:lstStyle/>
          <a:p>
            <a:pPr>
              <a:defRPr/>
            </a:pPr>
            <a:r>
              <a:rPr lang="en-US"/>
              <a:t>CSA4101 PROBLEM SOLVING USING C :: MODULE 3 - FUNCTIONS, ARRAYS AND STRINGS</a:t>
            </a:r>
          </a:p>
        </p:txBody>
      </p:sp>
      <p:sp>
        <p:nvSpPr>
          <p:cNvPr id="7" name="Slide Number Placeholder 6"/>
          <p:cNvSpPr>
            <a:spLocks noGrp="1"/>
          </p:cNvSpPr>
          <p:nvPr>
            <p:ph type="sldNum" sz="quarter" idx="12"/>
          </p:nvPr>
        </p:nvSpPr>
        <p:spPr/>
        <p:txBody>
          <a:bodyPr/>
          <a:lstStyle/>
          <a:p>
            <a:pPr>
              <a:defRPr/>
            </a:pPr>
            <a:fld id="{C381B61E-69D4-49C1-8E97-FCFD80EF75E5}" type="slidenum">
              <a:rPr lang="en-US" altLang="en-US" smtClean="0"/>
              <a:pPr>
                <a:defRPr/>
              </a:pPr>
              <a:t>‹#›</a:t>
            </a:fld>
            <a:endParaRPr lang="en-US" alt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718811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3261D28F-60A7-4225-9219-2DBBE5821487}" type="datetime1">
              <a:rPr lang="en-US" smtClean="0"/>
              <a:t>10/3/2019</a:t>
            </a:fld>
            <a:endParaRPr lang="en-US"/>
          </a:p>
        </p:txBody>
      </p:sp>
      <p:sp>
        <p:nvSpPr>
          <p:cNvPr id="6" name="Footer Placeholder 5"/>
          <p:cNvSpPr>
            <a:spLocks noGrp="1"/>
          </p:cNvSpPr>
          <p:nvPr>
            <p:ph type="ftr" sz="quarter" idx="11"/>
          </p:nvPr>
        </p:nvSpPr>
        <p:spPr/>
        <p:txBody>
          <a:bodyPr/>
          <a:lstStyle/>
          <a:p>
            <a:pPr>
              <a:defRPr/>
            </a:pPr>
            <a:r>
              <a:rPr lang="en-US"/>
              <a:t>CSA4101 PROBLEM SOLVING USING C :: MODULE 3 - FUNCTIONS, ARRAYS AND STRINGS</a:t>
            </a:r>
          </a:p>
        </p:txBody>
      </p:sp>
      <p:sp>
        <p:nvSpPr>
          <p:cNvPr id="7" name="Slide Number Placeholder 6"/>
          <p:cNvSpPr>
            <a:spLocks noGrp="1"/>
          </p:cNvSpPr>
          <p:nvPr>
            <p:ph type="sldNum" sz="quarter" idx="12"/>
          </p:nvPr>
        </p:nvSpPr>
        <p:spPr/>
        <p:txBody>
          <a:bodyPr/>
          <a:lstStyle/>
          <a:p>
            <a:pPr>
              <a:defRPr/>
            </a:pPr>
            <a:fld id="{C381B61E-69D4-49C1-8E97-FCFD80EF75E5}" type="slidenum">
              <a:rPr lang="en-US" altLang="en-US" smtClean="0"/>
              <a:pPr>
                <a:defRPr/>
              </a:pPr>
              <a:t>‹#›</a:t>
            </a:fld>
            <a:endParaRPr lang="en-US" altLang="en-US"/>
          </a:p>
        </p:txBody>
      </p:sp>
    </p:spTree>
    <p:extLst>
      <p:ext uri="{BB962C8B-B14F-4D97-AF65-F5344CB8AC3E}">
        <p14:creationId xmlns:p14="http://schemas.microsoft.com/office/powerpoint/2010/main" val="3864322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defRPr/>
            </a:pPr>
            <a:fld id="{8B1CB6C9-276B-4A6E-B6A9-79EF22A03DDA}" type="datetime1">
              <a:rPr lang="en-US" smtClean="0"/>
              <a:t>10/3/2019</a:t>
            </a:fld>
            <a:endParaRPr lang="en-US"/>
          </a:p>
        </p:txBody>
      </p:sp>
      <p:sp>
        <p:nvSpPr>
          <p:cNvPr id="4" name="Footer Placeholder 3"/>
          <p:cNvSpPr>
            <a:spLocks noGrp="1"/>
          </p:cNvSpPr>
          <p:nvPr>
            <p:ph type="ftr" sz="quarter" idx="11"/>
          </p:nvPr>
        </p:nvSpPr>
        <p:spPr/>
        <p:txBody>
          <a:bodyPr/>
          <a:lstStyle/>
          <a:p>
            <a:pPr>
              <a:defRPr/>
            </a:pPr>
            <a:r>
              <a:rPr lang="en-US"/>
              <a:t>CSA4101 PROBLEM SOLVING USING C :: MODULE 3 - FUNCTIONS, ARRAYS AND STRINGS</a:t>
            </a:r>
          </a:p>
        </p:txBody>
      </p:sp>
      <p:sp>
        <p:nvSpPr>
          <p:cNvPr id="5" name="Slide Number Placeholder 4"/>
          <p:cNvSpPr>
            <a:spLocks noGrp="1"/>
          </p:cNvSpPr>
          <p:nvPr>
            <p:ph type="sldNum" sz="quarter" idx="12"/>
          </p:nvPr>
        </p:nvSpPr>
        <p:spPr/>
        <p:txBody>
          <a:bodyPr/>
          <a:lstStyle/>
          <a:p>
            <a:pPr>
              <a:defRPr/>
            </a:pPr>
            <a:fld id="{C381B61E-69D4-49C1-8E97-FCFD80EF75E5}" type="slidenum">
              <a:rPr lang="en-US" altLang="en-US" smtClean="0"/>
              <a:pPr>
                <a:defRPr/>
              </a:pPr>
              <a:t>‹#›</a:t>
            </a:fld>
            <a:endParaRPr lang="en-US" altLang="en-US"/>
          </a:p>
        </p:txBody>
      </p:sp>
    </p:spTree>
    <p:extLst>
      <p:ext uri="{BB962C8B-B14F-4D97-AF65-F5344CB8AC3E}">
        <p14:creationId xmlns:p14="http://schemas.microsoft.com/office/powerpoint/2010/main" val="3396390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pPr>
              <a:defRPr/>
            </a:pPr>
            <a:fld id="{004E7B64-FE02-43F7-A93B-9FA0D6654384}" type="datetime1">
              <a:rPr lang="en-US" smtClean="0"/>
              <a:t>10/3/2019</a:t>
            </a:fld>
            <a:endParaRPr lang="en-US"/>
          </a:p>
        </p:txBody>
      </p:sp>
      <p:sp>
        <p:nvSpPr>
          <p:cNvPr id="4" name="Footer Placeholder 3"/>
          <p:cNvSpPr>
            <a:spLocks noGrp="1"/>
          </p:cNvSpPr>
          <p:nvPr>
            <p:ph type="ftr" sz="quarter" idx="11"/>
          </p:nvPr>
        </p:nvSpPr>
        <p:spPr/>
        <p:txBody>
          <a:bodyPr/>
          <a:lstStyle>
            <a:lvl1pPr>
              <a:defRPr cap="all" baseline="0"/>
            </a:lvl1pPr>
          </a:lstStyle>
          <a:p>
            <a:pPr>
              <a:defRPr/>
            </a:pPr>
            <a:r>
              <a:rPr lang="en-US"/>
              <a:t>CSA4101 PROBLEM SOLVING USING C :: MODULE 3 - FUNCTIONS, ARRAYS AND STRINGS</a:t>
            </a:r>
          </a:p>
        </p:txBody>
      </p:sp>
      <p:sp>
        <p:nvSpPr>
          <p:cNvPr id="5" name="Slide Number Placeholder 4"/>
          <p:cNvSpPr>
            <a:spLocks noGrp="1"/>
          </p:cNvSpPr>
          <p:nvPr>
            <p:ph type="sldNum" sz="quarter" idx="12"/>
          </p:nvPr>
        </p:nvSpPr>
        <p:spPr/>
        <p:txBody>
          <a:bodyPr/>
          <a:lstStyle/>
          <a:p>
            <a:pPr>
              <a:defRPr/>
            </a:pPr>
            <a:fld id="{C381B61E-69D4-49C1-8E97-FCFD80EF75E5}" type="slidenum">
              <a:rPr lang="en-US" altLang="en-US" smtClean="0"/>
              <a:pPr>
                <a:defRPr/>
              </a:pPr>
              <a:t>‹#›</a:t>
            </a:fld>
            <a:endParaRPr lang="en-US" altLang="en-US"/>
          </a:p>
        </p:txBody>
      </p:sp>
    </p:spTree>
    <p:extLst>
      <p:ext uri="{BB962C8B-B14F-4D97-AF65-F5344CB8AC3E}">
        <p14:creationId xmlns:p14="http://schemas.microsoft.com/office/powerpoint/2010/main" val="987469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ECA5A3E-E2A8-4DDF-84E3-822821676649}" type="datetime1">
              <a:rPr lang="en-US" smtClean="0"/>
              <a:t>10/3/2019</a:t>
            </a:fld>
            <a:endParaRPr lang="en-US"/>
          </a:p>
        </p:txBody>
      </p:sp>
      <p:sp>
        <p:nvSpPr>
          <p:cNvPr id="5" name="Footer Placeholder 4"/>
          <p:cNvSpPr>
            <a:spLocks noGrp="1"/>
          </p:cNvSpPr>
          <p:nvPr>
            <p:ph type="ftr" sz="quarter" idx="11"/>
          </p:nvPr>
        </p:nvSpPr>
        <p:spPr/>
        <p:txBody>
          <a:bodyPr/>
          <a:lstStyle/>
          <a:p>
            <a:pPr>
              <a:defRPr/>
            </a:pPr>
            <a:r>
              <a:rPr lang="en-US"/>
              <a:t>CSA4101 PROBLEM SOLVING USING C :: MODULE 3 - FUNCTIONS, ARRAYS AND STRINGS</a:t>
            </a:r>
          </a:p>
        </p:txBody>
      </p:sp>
      <p:sp>
        <p:nvSpPr>
          <p:cNvPr id="6" name="Slide Number Placeholder 5"/>
          <p:cNvSpPr>
            <a:spLocks noGrp="1"/>
          </p:cNvSpPr>
          <p:nvPr>
            <p:ph type="sldNum" sz="quarter" idx="12"/>
          </p:nvPr>
        </p:nvSpPr>
        <p:spPr/>
        <p:txBody>
          <a:bodyPr/>
          <a:lstStyle/>
          <a:p>
            <a:pPr>
              <a:defRPr/>
            </a:pPr>
            <a:fld id="{3C09206A-AF34-4190-A05E-86BE85B8E818}" type="slidenum">
              <a:rPr lang="en-US" altLang="en-US" smtClean="0"/>
              <a:pPr>
                <a:defRPr/>
              </a:pPr>
              <a:t>‹#›</a:t>
            </a:fld>
            <a:endParaRPr lang="en-US" altLang="en-US"/>
          </a:p>
        </p:txBody>
      </p:sp>
    </p:spTree>
    <p:extLst>
      <p:ext uri="{BB962C8B-B14F-4D97-AF65-F5344CB8AC3E}">
        <p14:creationId xmlns:p14="http://schemas.microsoft.com/office/powerpoint/2010/main" val="1935309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B2CDC7C-F6E4-4FB8-843E-E9F86997B22B}" type="datetime1">
              <a:rPr lang="en-US" smtClean="0"/>
              <a:t>10/3/2019</a:t>
            </a:fld>
            <a:endParaRPr lang="en-US"/>
          </a:p>
        </p:txBody>
      </p:sp>
      <p:sp>
        <p:nvSpPr>
          <p:cNvPr id="5" name="Footer Placeholder 4"/>
          <p:cNvSpPr>
            <a:spLocks noGrp="1"/>
          </p:cNvSpPr>
          <p:nvPr>
            <p:ph type="ftr" sz="quarter" idx="11"/>
          </p:nvPr>
        </p:nvSpPr>
        <p:spPr/>
        <p:txBody>
          <a:bodyPr/>
          <a:lstStyle/>
          <a:p>
            <a:pPr>
              <a:defRPr/>
            </a:pPr>
            <a:r>
              <a:rPr lang="en-US"/>
              <a:t>CSA4101 PROBLEM SOLVING USING C :: MODULE 3 - FUNCTIONS, ARRAYS AND STRINGS</a:t>
            </a:r>
          </a:p>
        </p:txBody>
      </p:sp>
      <p:sp>
        <p:nvSpPr>
          <p:cNvPr id="6" name="Slide Number Placeholder 5"/>
          <p:cNvSpPr>
            <a:spLocks noGrp="1"/>
          </p:cNvSpPr>
          <p:nvPr>
            <p:ph type="sldNum" sz="quarter" idx="12"/>
          </p:nvPr>
        </p:nvSpPr>
        <p:spPr/>
        <p:txBody>
          <a:bodyPr/>
          <a:lstStyle/>
          <a:p>
            <a:pPr>
              <a:defRPr/>
            </a:pPr>
            <a:fld id="{8847BFC7-7EB0-4C01-BD3E-BB774DEC19BD}" type="slidenum">
              <a:rPr lang="en-US" altLang="en-US" smtClean="0"/>
              <a:pPr>
                <a:defRPr/>
              </a:pPr>
              <a:t>‹#›</a:t>
            </a:fld>
            <a:endParaRPr lang="en-US" altLang="en-US"/>
          </a:p>
        </p:txBody>
      </p:sp>
    </p:spTree>
    <p:extLst>
      <p:ext uri="{BB962C8B-B14F-4D97-AF65-F5344CB8AC3E}">
        <p14:creationId xmlns:p14="http://schemas.microsoft.com/office/powerpoint/2010/main" val="893148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pPr>
              <a:defRPr/>
            </a:pPr>
            <a:fld id="{90D44DEF-887B-4156-AA31-3B1C08D2BD72}" type="datetime1">
              <a:rPr lang="en-US" smtClean="0"/>
              <a:t>10/3/2019</a:t>
            </a:fld>
            <a:endParaRPr lang="en-US"/>
          </a:p>
        </p:txBody>
      </p:sp>
      <p:sp>
        <p:nvSpPr>
          <p:cNvPr id="50" name="Footer Placeholder 4"/>
          <p:cNvSpPr>
            <a:spLocks noGrp="1"/>
          </p:cNvSpPr>
          <p:nvPr>
            <p:ph type="ftr" sz="quarter" idx="11"/>
          </p:nvPr>
        </p:nvSpPr>
        <p:spPr>
          <a:xfrm>
            <a:off x="856059" y="5883276"/>
            <a:ext cx="4679482" cy="365125"/>
          </a:xfrm>
        </p:spPr>
        <p:txBody>
          <a:bodyPr/>
          <a:lstStyle/>
          <a:p>
            <a:pPr>
              <a:defRPr/>
            </a:pPr>
            <a:r>
              <a:rPr lang="en-US"/>
              <a:t>CSA4101 PROBLEM SOLVING USING C :: MODULE 3 - FUNCTIONS, ARRAYS AND STRINGS</a:t>
            </a:r>
          </a:p>
        </p:txBody>
      </p:sp>
      <p:sp>
        <p:nvSpPr>
          <p:cNvPr id="51" name="Slide Number Placeholder 5"/>
          <p:cNvSpPr>
            <a:spLocks noGrp="1"/>
          </p:cNvSpPr>
          <p:nvPr>
            <p:ph type="sldNum" sz="quarter" idx="12"/>
          </p:nvPr>
        </p:nvSpPr>
        <p:spPr>
          <a:xfrm>
            <a:off x="7707241" y="5883275"/>
            <a:ext cx="578317" cy="365125"/>
          </a:xfrm>
        </p:spPr>
        <p:txBody>
          <a:bodyPr/>
          <a:lstStyle/>
          <a:p>
            <a:pPr>
              <a:defRPr/>
            </a:pPr>
            <a:fld id="{EAA3D553-54DD-47A1-A826-26A78F179663}" type="slidenum">
              <a:rPr lang="en-US" altLang="en-US" smtClean="0"/>
              <a:pPr>
                <a:defRPr/>
              </a:pPr>
              <a:t>‹#›</a:t>
            </a:fld>
            <a:endParaRPr lang="en-US" altLang="en-US"/>
          </a:p>
        </p:txBody>
      </p:sp>
    </p:spTree>
    <p:extLst>
      <p:ext uri="{BB962C8B-B14F-4D97-AF65-F5344CB8AC3E}">
        <p14:creationId xmlns:p14="http://schemas.microsoft.com/office/powerpoint/2010/main" val="346798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E3E7E30E-CD42-4E0C-ADFA-67DBE15B5FEE}" type="datetime1">
              <a:rPr lang="en-US" smtClean="0"/>
              <a:t>10/3/2019</a:t>
            </a:fld>
            <a:endParaRPr lang="en-US"/>
          </a:p>
        </p:txBody>
      </p:sp>
      <p:sp>
        <p:nvSpPr>
          <p:cNvPr id="5" name="Footer Placeholder 4"/>
          <p:cNvSpPr>
            <a:spLocks noGrp="1"/>
          </p:cNvSpPr>
          <p:nvPr>
            <p:ph type="ftr" sz="quarter" idx="11"/>
          </p:nvPr>
        </p:nvSpPr>
        <p:spPr/>
        <p:txBody>
          <a:bodyPr/>
          <a:lstStyle/>
          <a:p>
            <a:pPr>
              <a:defRPr/>
            </a:pPr>
            <a:r>
              <a:rPr lang="en-US"/>
              <a:t>CSA4101 PROBLEM SOLVING USING C :: MODULE 3 - FUNCTIONS, ARRAYS AND STRINGS</a:t>
            </a:r>
          </a:p>
        </p:txBody>
      </p:sp>
      <p:sp>
        <p:nvSpPr>
          <p:cNvPr id="6" name="Slide Number Placeholder 5"/>
          <p:cNvSpPr>
            <a:spLocks noGrp="1"/>
          </p:cNvSpPr>
          <p:nvPr>
            <p:ph type="sldNum" sz="quarter" idx="12"/>
          </p:nvPr>
        </p:nvSpPr>
        <p:spPr/>
        <p:txBody>
          <a:bodyPr/>
          <a:lstStyle/>
          <a:p>
            <a:pPr>
              <a:defRPr/>
            </a:pPr>
            <a:fld id="{481B6A5A-A16A-43DF-AFBE-029D18F35EB9}" type="slidenum">
              <a:rPr lang="en-US" altLang="en-US" smtClean="0"/>
              <a:pPr>
                <a:defRPr/>
              </a:pPr>
              <a:t>‹#›</a:t>
            </a:fld>
            <a:endParaRPr lang="en-US" altLang="en-US"/>
          </a:p>
        </p:txBody>
      </p:sp>
    </p:spTree>
    <p:extLst>
      <p:ext uri="{BB962C8B-B14F-4D97-AF65-F5344CB8AC3E}">
        <p14:creationId xmlns:p14="http://schemas.microsoft.com/office/powerpoint/2010/main" val="5912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FC52DDC-5177-4175-BB3C-86B126095F68}" type="datetime1">
              <a:rPr lang="en-US" smtClean="0"/>
              <a:t>10/3/2019</a:t>
            </a:fld>
            <a:endParaRPr lang="en-US"/>
          </a:p>
        </p:txBody>
      </p:sp>
      <p:sp>
        <p:nvSpPr>
          <p:cNvPr id="6" name="Footer Placeholder 5"/>
          <p:cNvSpPr>
            <a:spLocks noGrp="1"/>
          </p:cNvSpPr>
          <p:nvPr>
            <p:ph type="ftr" sz="quarter" idx="11"/>
          </p:nvPr>
        </p:nvSpPr>
        <p:spPr/>
        <p:txBody>
          <a:bodyPr/>
          <a:lstStyle/>
          <a:p>
            <a:pPr>
              <a:defRPr/>
            </a:pPr>
            <a:r>
              <a:rPr lang="en-US"/>
              <a:t>CSA4101 PROBLEM SOLVING USING C :: MODULE 3 - FUNCTIONS, ARRAYS AND STRINGS</a:t>
            </a:r>
          </a:p>
        </p:txBody>
      </p:sp>
      <p:sp>
        <p:nvSpPr>
          <p:cNvPr id="7" name="Slide Number Placeholder 6"/>
          <p:cNvSpPr>
            <a:spLocks noGrp="1"/>
          </p:cNvSpPr>
          <p:nvPr>
            <p:ph type="sldNum" sz="quarter" idx="12"/>
          </p:nvPr>
        </p:nvSpPr>
        <p:spPr/>
        <p:txBody>
          <a:bodyPr/>
          <a:lstStyle/>
          <a:p>
            <a:pPr>
              <a:defRPr/>
            </a:pPr>
            <a:fld id="{C381B61E-69D4-49C1-8E97-FCFD80EF75E5}" type="slidenum">
              <a:rPr lang="en-US" altLang="en-US" smtClean="0"/>
              <a:pPr>
                <a:defRPr/>
              </a:pPr>
              <a:t>‹#›</a:t>
            </a:fld>
            <a:endParaRPr lang="en-US" altLang="en-US"/>
          </a:p>
        </p:txBody>
      </p:sp>
    </p:spTree>
    <p:extLst>
      <p:ext uri="{BB962C8B-B14F-4D97-AF65-F5344CB8AC3E}">
        <p14:creationId xmlns:p14="http://schemas.microsoft.com/office/powerpoint/2010/main" val="20888166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0A0BB7E-9F2D-4C77-849D-E11A51D347E4}" type="datetime1">
              <a:rPr lang="en-US" smtClean="0"/>
              <a:t>10/3/2019</a:t>
            </a:fld>
            <a:endParaRPr lang="en-US"/>
          </a:p>
        </p:txBody>
      </p:sp>
      <p:sp>
        <p:nvSpPr>
          <p:cNvPr id="8" name="Footer Placeholder 7"/>
          <p:cNvSpPr>
            <a:spLocks noGrp="1"/>
          </p:cNvSpPr>
          <p:nvPr>
            <p:ph type="ftr" sz="quarter" idx="11"/>
          </p:nvPr>
        </p:nvSpPr>
        <p:spPr/>
        <p:txBody>
          <a:bodyPr/>
          <a:lstStyle/>
          <a:p>
            <a:pPr>
              <a:defRPr/>
            </a:pPr>
            <a:r>
              <a:rPr lang="en-US"/>
              <a:t>CSA4101 PROBLEM SOLVING USING C :: MODULE 3 - FUNCTIONS, ARRAYS AND STRINGS</a:t>
            </a:r>
          </a:p>
        </p:txBody>
      </p:sp>
      <p:sp>
        <p:nvSpPr>
          <p:cNvPr id="9" name="Slide Number Placeholder 8"/>
          <p:cNvSpPr>
            <a:spLocks noGrp="1"/>
          </p:cNvSpPr>
          <p:nvPr>
            <p:ph type="sldNum" sz="quarter" idx="12"/>
          </p:nvPr>
        </p:nvSpPr>
        <p:spPr/>
        <p:txBody>
          <a:bodyPr/>
          <a:lstStyle/>
          <a:p>
            <a:pPr>
              <a:defRPr/>
            </a:pPr>
            <a:fld id="{46669870-42BC-4899-BA4D-A91B36B19E7D}" type="slidenum">
              <a:rPr lang="en-US" altLang="en-US" smtClean="0"/>
              <a:pPr>
                <a:defRPr/>
              </a:pPr>
              <a:t>‹#›</a:t>
            </a:fld>
            <a:endParaRPr lang="en-US" altLang="en-US"/>
          </a:p>
        </p:txBody>
      </p:sp>
    </p:spTree>
    <p:extLst>
      <p:ext uri="{BB962C8B-B14F-4D97-AF65-F5344CB8AC3E}">
        <p14:creationId xmlns:p14="http://schemas.microsoft.com/office/powerpoint/2010/main" val="205285882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15B49F27-3213-49EE-ACE3-F258E2EBACA7}" type="datetime1">
              <a:rPr lang="en-US" smtClean="0"/>
              <a:t>10/3/2019</a:t>
            </a:fld>
            <a:endParaRPr lang="en-US"/>
          </a:p>
        </p:txBody>
      </p:sp>
      <p:sp>
        <p:nvSpPr>
          <p:cNvPr id="4" name="Footer Placeholder 3"/>
          <p:cNvSpPr>
            <a:spLocks noGrp="1"/>
          </p:cNvSpPr>
          <p:nvPr>
            <p:ph type="ftr" sz="quarter" idx="11"/>
          </p:nvPr>
        </p:nvSpPr>
        <p:spPr/>
        <p:txBody>
          <a:bodyPr/>
          <a:lstStyle/>
          <a:p>
            <a:pPr>
              <a:defRPr/>
            </a:pPr>
            <a:r>
              <a:rPr lang="en-US"/>
              <a:t>CSA4101 PROBLEM SOLVING USING C :: MODULE 3 - FUNCTIONS, ARRAYS AND STRINGS</a:t>
            </a:r>
          </a:p>
        </p:txBody>
      </p:sp>
      <p:sp>
        <p:nvSpPr>
          <p:cNvPr id="5" name="Slide Number Placeholder 4"/>
          <p:cNvSpPr>
            <a:spLocks noGrp="1"/>
          </p:cNvSpPr>
          <p:nvPr>
            <p:ph type="sldNum" sz="quarter" idx="12"/>
          </p:nvPr>
        </p:nvSpPr>
        <p:spPr/>
        <p:txBody>
          <a:bodyPr/>
          <a:lstStyle/>
          <a:p>
            <a:pPr>
              <a:defRPr/>
            </a:pPr>
            <a:fld id="{0C0ED882-90CA-4F9E-ABBA-133B5EFC8AEC}" type="slidenum">
              <a:rPr lang="en-US" altLang="en-US" smtClean="0"/>
              <a:pPr>
                <a:defRPr/>
              </a:pPr>
              <a:t>‹#›</a:t>
            </a:fld>
            <a:endParaRPr lang="en-US" altLang="en-US"/>
          </a:p>
        </p:txBody>
      </p:sp>
    </p:spTree>
    <p:extLst>
      <p:ext uri="{BB962C8B-B14F-4D97-AF65-F5344CB8AC3E}">
        <p14:creationId xmlns:p14="http://schemas.microsoft.com/office/powerpoint/2010/main" val="2016720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78A9122-4BBC-4530-BBD5-A18C2F5A3D04}" type="datetime1">
              <a:rPr lang="en-US" smtClean="0"/>
              <a:t>10/3/2019</a:t>
            </a:fld>
            <a:endParaRPr lang="en-US"/>
          </a:p>
        </p:txBody>
      </p:sp>
      <p:sp>
        <p:nvSpPr>
          <p:cNvPr id="3" name="Footer Placeholder 2"/>
          <p:cNvSpPr>
            <a:spLocks noGrp="1"/>
          </p:cNvSpPr>
          <p:nvPr>
            <p:ph type="ftr" sz="quarter" idx="11"/>
          </p:nvPr>
        </p:nvSpPr>
        <p:spPr/>
        <p:txBody>
          <a:bodyPr/>
          <a:lstStyle/>
          <a:p>
            <a:pPr>
              <a:defRPr/>
            </a:pPr>
            <a:r>
              <a:rPr lang="en-US"/>
              <a:t>CSA4101 PROBLEM SOLVING USING C :: MODULE 3 - FUNCTIONS, ARRAYS AND STRINGS</a:t>
            </a:r>
          </a:p>
        </p:txBody>
      </p:sp>
      <p:sp>
        <p:nvSpPr>
          <p:cNvPr id="4" name="Slide Number Placeholder 3"/>
          <p:cNvSpPr>
            <a:spLocks noGrp="1"/>
          </p:cNvSpPr>
          <p:nvPr>
            <p:ph type="sldNum" sz="quarter" idx="12"/>
          </p:nvPr>
        </p:nvSpPr>
        <p:spPr/>
        <p:txBody>
          <a:bodyPr/>
          <a:lstStyle/>
          <a:p>
            <a:pPr>
              <a:defRPr/>
            </a:pPr>
            <a:fld id="{01CD42E5-2D90-49BD-9A06-C90EA71CFAA7}" type="slidenum">
              <a:rPr lang="en-US" altLang="en-US" smtClean="0"/>
              <a:pPr>
                <a:defRPr/>
              </a:pPr>
              <a:t>‹#›</a:t>
            </a:fld>
            <a:endParaRPr lang="en-US" altLang="en-US"/>
          </a:p>
        </p:txBody>
      </p:sp>
    </p:spTree>
    <p:extLst>
      <p:ext uri="{BB962C8B-B14F-4D97-AF65-F5344CB8AC3E}">
        <p14:creationId xmlns:p14="http://schemas.microsoft.com/office/powerpoint/2010/main" val="43511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7D14E4D5-3ADA-4663-A9D7-604C198BC5BA}" type="datetime1">
              <a:rPr lang="en-US" smtClean="0"/>
              <a:t>10/3/2019</a:t>
            </a:fld>
            <a:endParaRPr lang="en-US"/>
          </a:p>
        </p:txBody>
      </p:sp>
      <p:sp>
        <p:nvSpPr>
          <p:cNvPr id="6" name="Footer Placeholder 5"/>
          <p:cNvSpPr>
            <a:spLocks noGrp="1"/>
          </p:cNvSpPr>
          <p:nvPr>
            <p:ph type="ftr" sz="quarter" idx="11"/>
          </p:nvPr>
        </p:nvSpPr>
        <p:spPr/>
        <p:txBody>
          <a:bodyPr/>
          <a:lstStyle/>
          <a:p>
            <a:pPr>
              <a:defRPr/>
            </a:pPr>
            <a:r>
              <a:rPr lang="en-US"/>
              <a:t>CSA4101 PROBLEM SOLVING USING C :: MODULE 3 - FUNCTIONS, ARRAYS AND STRINGS</a:t>
            </a:r>
          </a:p>
        </p:txBody>
      </p:sp>
      <p:sp>
        <p:nvSpPr>
          <p:cNvPr id="7" name="Slide Number Placeholder 6"/>
          <p:cNvSpPr>
            <a:spLocks noGrp="1"/>
          </p:cNvSpPr>
          <p:nvPr>
            <p:ph type="sldNum" sz="quarter" idx="12"/>
          </p:nvPr>
        </p:nvSpPr>
        <p:spPr/>
        <p:txBody>
          <a:bodyPr/>
          <a:lstStyle/>
          <a:p>
            <a:pPr>
              <a:defRPr/>
            </a:pPr>
            <a:fld id="{6ED66883-AFEC-42E0-A82F-DBB6B70DA6E1}" type="slidenum">
              <a:rPr lang="en-US" altLang="en-US" smtClean="0"/>
              <a:pPr>
                <a:defRPr/>
              </a:pPr>
              <a:t>‹#›</a:t>
            </a:fld>
            <a:endParaRPr lang="en-US" altLang="en-US"/>
          </a:p>
        </p:txBody>
      </p:sp>
    </p:spTree>
    <p:extLst>
      <p:ext uri="{BB962C8B-B14F-4D97-AF65-F5344CB8AC3E}">
        <p14:creationId xmlns:p14="http://schemas.microsoft.com/office/powerpoint/2010/main" val="333979367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679CF122-C83A-45A9-B364-F78BEE6B1381}" type="datetime1">
              <a:rPr lang="en-US" smtClean="0"/>
              <a:t>10/3/2019</a:t>
            </a:fld>
            <a:endParaRPr lang="en-US"/>
          </a:p>
        </p:txBody>
      </p:sp>
      <p:sp>
        <p:nvSpPr>
          <p:cNvPr id="6" name="Footer Placeholder 5"/>
          <p:cNvSpPr>
            <a:spLocks noGrp="1"/>
          </p:cNvSpPr>
          <p:nvPr>
            <p:ph type="ftr" sz="quarter" idx="11"/>
          </p:nvPr>
        </p:nvSpPr>
        <p:spPr/>
        <p:txBody>
          <a:bodyPr/>
          <a:lstStyle/>
          <a:p>
            <a:pPr>
              <a:defRPr/>
            </a:pPr>
            <a:r>
              <a:rPr lang="en-US"/>
              <a:t>CSA4101 PROBLEM SOLVING USING C :: MODULE 3 - FUNCTIONS, ARRAYS AND STRINGS</a:t>
            </a:r>
          </a:p>
        </p:txBody>
      </p:sp>
      <p:sp>
        <p:nvSpPr>
          <p:cNvPr id="7" name="Slide Number Placeholder 6"/>
          <p:cNvSpPr>
            <a:spLocks noGrp="1"/>
          </p:cNvSpPr>
          <p:nvPr>
            <p:ph type="sldNum" sz="quarter" idx="12"/>
          </p:nvPr>
        </p:nvSpPr>
        <p:spPr/>
        <p:txBody>
          <a:bodyPr/>
          <a:lstStyle/>
          <a:p>
            <a:pPr>
              <a:defRPr/>
            </a:pPr>
            <a:fld id="{C381B61E-69D4-49C1-8E97-FCFD80EF75E5}" type="slidenum">
              <a:rPr lang="en-US" altLang="en-US" smtClean="0"/>
              <a:pPr>
                <a:defRPr/>
              </a:pPr>
              <a:t>‹#›</a:t>
            </a:fld>
            <a:endParaRPr lang="en-US" altLang="en-US"/>
          </a:p>
        </p:txBody>
      </p:sp>
    </p:spTree>
    <p:extLst>
      <p:ext uri="{BB962C8B-B14F-4D97-AF65-F5344CB8AC3E}">
        <p14:creationId xmlns:p14="http://schemas.microsoft.com/office/powerpoint/2010/main" val="317505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A1946E4F-C392-44CC-A01F-C24B776A5A8C}" type="datetime1">
              <a:rPr lang="en-US" smtClean="0"/>
              <a:t>10/3/2019</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pPr>
              <a:defRPr/>
            </a:pPr>
            <a:r>
              <a:rPr lang="en-US"/>
              <a:t>CSA4101 PROBLEM SOLVING USING C :: MODULE 3 - FUNCTIONS, ARRAYS AND STRINGS</a:t>
            </a:r>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a:defRPr/>
            </a:pPr>
            <a:fld id="{C381B61E-69D4-49C1-8E97-FCFD80EF75E5}" type="slidenum">
              <a:rPr lang="en-US" altLang="en-US" smtClean="0"/>
              <a:pPr>
                <a:defRPr/>
              </a:pPr>
              <a:t>‹#›</a:t>
            </a:fld>
            <a:endParaRPr lang="en-US" altLang="en-US"/>
          </a:p>
        </p:txBody>
      </p:sp>
    </p:spTree>
    <p:extLst>
      <p:ext uri="{BB962C8B-B14F-4D97-AF65-F5344CB8AC3E}">
        <p14:creationId xmlns:p14="http://schemas.microsoft.com/office/powerpoint/2010/main" val="2963342366"/>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 id="2147483954" r:id="rId12"/>
    <p:sldLayoutId id="2147483955" r:id="rId13"/>
    <p:sldLayoutId id="2147483956" r:id="rId14"/>
    <p:sldLayoutId id="2147483957" r:id="rId15"/>
    <p:sldLayoutId id="2147483958" r:id="rId16"/>
    <p:sldLayoutId id="21474839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DBD9B0B4-4A44-449B-88CB-15BB09776FB9}"/>
              </a:ext>
            </a:extLst>
          </p:cNvPr>
          <p:cNvSpPr>
            <a:spLocks noGrp="1"/>
          </p:cNvSpPr>
          <p:nvPr>
            <p:ph type="ctrTitle"/>
          </p:nvPr>
        </p:nvSpPr>
        <p:spPr>
          <a:xfrm>
            <a:off x="1900238" y="34413"/>
            <a:ext cx="6593681" cy="2387600"/>
          </a:xfrm>
        </p:spPr>
        <p:txBody>
          <a:bodyPr>
            <a:normAutofit/>
          </a:bodyPr>
          <a:lstStyle/>
          <a:p>
            <a:pPr algn="ctr"/>
            <a:r>
              <a:rPr lang="en-US" altLang="en-US" sz="3200" dirty="0">
                <a:latin typeface="Century Schoolbook" panose="02040604050505020304" pitchFamily="18" charset="0"/>
              </a:rPr>
              <a:t>MODULE 3 – </a:t>
            </a:r>
            <a:br>
              <a:rPr lang="en-US" altLang="en-US" sz="3200" dirty="0">
                <a:latin typeface="Century Schoolbook" panose="02040604050505020304" pitchFamily="18" charset="0"/>
              </a:rPr>
            </a:br>
            <a:r>
              <a:rPr lang="en-US" altLang="en-US" sz="4400" dirty="0">
                <a:latin typeface="Century Schoolbook" panose="02040604050505020304" pitchFamily="18" charset="0"/>
              </a:rPr>
              <a:t>FUNCTIONS, ARRAYS AND STRINGS</a:t>
            </a:r>
            <a:endParaRPr lang="en-US" altLang="en-US" sz="8800" dirty="0">
              <a:latin typeface="Century Schoolbook" panose="02040604050505020304" pitchFamily="18" charset="0"/>
            </a:endParaRPr>
          </a:p>
        </p:txBody>
      </p:sp>
      <p:sp>
        <p:nvSpPr>
          <p:cNvPr id="3" name="Subtitle 2">
            <a:extLst>
              <a:ext uri="{FF2B5EF4-FFF2-40B4-BE49-F238E27FC236}">
                <a16:creationId xmlns:a16="http://schemas.microsoft.com/office/drawing/2014/main" id="{109A2FF3-66D9-4A51-965A-09B5D93D90FC}"/>
              </a:ext>
            </a:extLst>
          </p:cNvPr>
          <p:cNvSpPr>
            <a:spLocks noGrp="1"/>
          </p:cNvSpPr>
          <p:nvPr>
            <p:ph type="subTitle" idx="1"/>
          </p:nvPr>
        </p:nvSpPr>
        <p:spPr>
          <a:xfrm>
            <a:off x="2057400" y="2601119"/>
            <a:ext cx="6593681" cy="1655762"/>
          </a:xfrm>
        </p:spPr>
        <p:txBody>
          <a:bodyPr>
            <a:normAutofit/>
          </a:bodyPr>
          <a:lstStyle/>
          <a:p>
            <a:pPr algn="r" eaLnBrk="1" fontAlgn="auto" hangingPunct="1">
              <a:spcAft>
                <a:spcPts val="0"/>
              </a:spcAft>
              <a:buFont typeface="Wingdings 3"/>
              <a:buNone/>
              <a:defRPr/>
            </a:pPr>
            <a:r>
              <a:rPr lang="en-US" sz="2800" dirty="0">
                <a:latin typeface="Castellar" panose="020A0402060406010301" pitchFamily="18" charset="0"/>
              </a:rPr>
              <a:t>I Year CSE B</a:t>
            </a:r>
          </a:p>
          <a:p>
            <a:pPr algn="r" eaLnBrk="1" fontAlgn="auto" hangingPunct="1">
              <a:spcAft>
                <a:spcPts val="0"/>
              </a:spcAft>
              <a:buFont typeface="Wingdings 3"/>
              <a:buNone/>
              <a:defRPr/>
            </a:pPr>
            <a:r>
              <a:rPr lang="en-US" sz="2800" dirty="0">
                <a:latin typeface="Castellar" panose="020A0402060406010301" pitchFamily="18" charset="0"/>
              </a:rPr>
              <a:t>HITS </a:t>
            </a:r>
          </a:p>
        </p:txBody>
      </p:sp>
      <p:pic>
        <p:nvPicPr>
          <p:cNvPr id="5" name="Picture 5" descr="DMR picture">
            <a:extLst>
              <a:ext uri="{FF2B5EF4-FFF2-40B4-BE49-F238E27FC236}">
                <a16:creationId xmlns:a16="http://schemas.microsoft.com/office/drawing/2014/main" id="{B07AB18E-90E2-4D3F-9DD9-DC11CB92E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886200"/>
            <a:ext cx="1428750" cy="16573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FA89DC6-C29A-4C3A-B7F3-675937AE17C5}"/>
              </a:ext>
            </a:extLst>
          </p:cNvPr>
          <p:cNvSpPr/>
          <p:nvPr/>
        </p:nvSpPr>
        <p:spPr>
          <a:xfrm>
            <a:off x="3505815" y="5174218"/>
            <a:ext cx="1691489" cy="369332"/>
          </a:xfrm>
          <a:prstGeom prst="rect">
            <a:avLst/>
          </a:prstGeom>
        </p:spPr>
        <p:txBody>
          <a:bodyPr wrap="none">
            <a:spAutoFit/>
          </a:bodyPr>
          <a:lstStyle/>
          <a:p>
            <a:r>
              <a:rPr lang="en-US" altLang="en-US" dirty="0">
                <a:latin typeface="Aharoni" panose="02010803020104030203" pitchFamily="2" charset="-79"/>
                <a:cs typeface="Aharoni" panose="02010803020104030203" pitchFamily="2" charset="-79"/>
              </a:rPr>
              <a:t>Dennis Ritchie</a:t>
            </a:r>
            <a:endParaRPr lang="en-US" dirty="0">
              <a:latin typeface="Aharoni" panose="02010803020104030203" pitchFamily="2" charset="-79"/>
              <a:cs typeface="Aharoni" panose="02010803020104030203" pitchFamily="2" charset="-79"/>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3.1.3  multidimensional Arrays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10</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396C0865-2D79-4809-B892-33EC1EFB83FA}"/>
              </a:ext>
            </a:extLst>
          </p:cNvPr>
          <p:cNvSpPr/>
          <p:nvPr/>
        </p:nvSpPr>
        <p:spPr>
          <a:xfrm>
            <a:off x="990600" y="972455"/>
            <a:ext cx="7294959" cy="5755422"/>
          </a:xfrm>
          <a:prstGeom prst="rect">
            <a:avLst/>
          </a:prstGeom>
          <a:solidFill>
            <a:schemeClr val="accent5">
              <a:lumMod val="75000"/>
            </a:schemeClr>
          </a:solidFill>
        </p:spPr>
        <p:txBody>
          <a:bodyPr wrap="square">
            <a:spAutoFit/>
          </a:bodyPr>
          <a:lstStyle/>
          <a:p>
            <a:r>
              <a:rPr lang="en-US" sz="1600" dirty="0"/>
              <a:t>#include&lt;</a:t>
            </a:r>
            <a:r>
              <a:rPr lang="en-US" sz="1600" dirty="0" err="1"/>
              <a:t>stdio.h</a:t>
            </a:r>
            <a:r>
              <a:rPr lang="en-US" sz="1600" dirty="0"/>
              <a:t>&gt;</a:t>
            </a:r>
          </a:p>
          <a:p>
            <a:r>
              <a:rPr lang="en-US" sz="1600" dirty="0"/>
              <a:t> void main()</a:t>
            </a:r>
          </a:p>
          <a:p>
            <a:r>
              <a:rPr lang="en-US" sz="1600" dirty="0"/>
              <a:t>{</a:t>
            </a:r>
          </a:p>
          <a:p>
            <a:r>
              <a:rPr lang="en-US" sz="1600" dirty="0"/>
              <a:t>    int </a:t>
            </a:r>
            <a:r>
              <a:rPr lang="en-US" sz="1600" dirty="0" err="1"/>
              <a:t>arr</a:t>
            </a:r>
            <a:r>
              <a:rPr lang="en-US" sz="1600" dirty="0"/>
              <a:t>[3][4];</a:t>
            </a:r>
          </a:p>
          <a:p>
            <a:r>
              <a:rPr lang="en-US" sz="1600" dirty="0"/>
              <a:t>    int </a:t>
            </a:r>
            <a:r>
              <a:rPr lang="en-US" sz="1600" dirty="0" err="1"/>
              <a:t>i</a:t>
            </a:r>
            <a:r>
              <a:rPr lang="en-US" sz="1600" dirty="0"/>
              <a:t>, j, k;</a:t>
            </a:r>
          </a:p>
          <a:p>
            <a:r>
              <a:rPr lang="en-US" sz="1600" dirty="0"/>
              <a:t>    </a:t>
            </a:r>
            <a:r>
              <a:rPr lang="en-US" sz="1600" dirty="0" err="1"/>
              <a:t>printf</a:t>
            </a:r>
            <a:r>
              <a:rPr lang="en-US" sz="1600" dirty="0"/>
              <a:t>("Enter array element: ");</a:t>
            </a:r>
          </a:p>
          <a:p>
            <a:r>
              <a:rPr lang="en-US" sz="1600" dirty="0"/>
              <a:t>    for(</a:t>
            </a:r>
            <a:r>
              <a:rPr lang="en-US" sz="1600" dirty="0" err="1"/>
              <a:t>i</a:t>
            </a:r>
            <a:r>
              <a:rPr lang="en-US" sz="1600" dirty="0"/>
              <a:t> = 0; </a:t>
            </a:r>
            <a:r>
              <a:rPr lang="en-US" sz="1600" dirty="0" err="1"/>
              <a:t>i</a:t>
            </a:r>
            <a:r>
              <a:rPr lang="en-US" sz="1600" dirty="0"/>
              <a:t> &lt; 3;i++)</a:t>
            </a:r>
          </a:p>
          <a:p>
            <a:r>
              <a:rPr lang="en-US" sz="1600" dirty="0"/>
              <a:t>    {</a:t>
            </a:r>
          </a:p>
          <a:p>
            <a:r>
              <a:rPr lang="en-US" sz="1600" dirty="0"/>
              <a:t>        for(j = 0; j &lt; 4; </a:t>
            </a:r>
            <a:r>
              <a:rPr lang="en-US" sz="1600" dirty="0" err="1"/>
              <a:t>j++</a:t>
            </a:r>
            <a:r>
              <a:rPr lang="en-US" sz="1600" dirty="0"/>
              <a:t>)</a:t>
            </a:r>
          </a:p>
          <a:p>
            <a:r>
              <a:rPr lang="en-US" sz="1600" dirty="0"/>
              <a:t>        {</a:t>
            </a:r>
          </a:p>
          <a:p>
            <a:r>
              <a:rPr lang="en-US" sz="1600" dirty="0"/>
              <a:t>            </a:t>
            </a:r>
            <a:r>
              <a:rPr lang="en-US" sz="1600" dirty="0" err="1"/>
              <a:t>scanf</a:t>
            </a:r>
            <a:r>
              <a:rPr lang="en-US" sz="1600" dirty="0"/>
              <a:t>("%d", &amp;</a:t>
            </a:r>
            <a:r>
              <a:rPr lang="en-US" sz="1600" dirty="0" err="1"/>
              <a:t>arr</a:t>
            </a:r>
            <a:r>
              <a:rPr lang="en-US" sz="1600" dirty="0"/>
              <a:t>[</a:t>
            </a:r>
            <a:r>
              <a:rPr lang="en-US" sz="1600" dirty="0" err="1"/>
              <a:t>i</a:t>
            </a:r>
            <a:r>
              <a:rPr lang="en-US" sz="1600" dirty="0"/>
              <a:t>][j]);</a:t>
            </a:r>
          </a:p>
          <a:p>
            <a:r>
              <a:rPr lang="en-US" sz="1600" dirty="0"/>
              <a:t>        }</a:t>
            </a:r>
          </a:p>
          <a:p>
            <a:r>
              <a:rPr lang="en-US" sz="1600" dirty="0"/>
              <a:t>    }</a:t>
            </a:r>
          </a:p>
          <a:p>
            <a:r>
              <a:rPr lang="en-US" sz="1600" dirty="0" err="1"/>
              <a:t>printf</a:t>
            </a:r>
            <a:r>
              <a:rPr lang="en-US" sz="1600" dirty="0"/>
              <a:t>(“\</a:t>
            </a:r>
            <a:r>
              <a:rPr lang="en-US" sz="1600" dirty="0" err="1"/>
              <a:t>nEntered</a:t>
            </a:r>
            <a:r>
              <a:rPr lang="en-US" sz="1600" dirty="0"/>
              <a:t> array element are: ");</a:t>
            </a:r>
          </a:p>
          <a:p>
            <a:r>
              <a:rPr lang="en-US" sz="1600" dirty="0"/>
              <a:t>    for(</a:t>
            </a:r>
            <a:r>
              <a:rPr lang="en-US" sz="1600" dirty="0" err="1"/>
              <a:t>i</a:t>
            </a:r>
            <a:r>
              <a:rPr lang="en-US" sz="1600" dirty="0"/>
              <a:t> = 0; </a:t>
            </a:r>
            <a:r>
              <a:rPr lang="en-US" sz="1600" dirty="0" err="1"/>
              <a:t>i</a:t>
            </a:r>
            <a:r>
              <a:rPr lang="en-US" sz="1600" dirty="0"/>
              <a:t> &lt; 3; </a:t>
            </a:r>
            <a:r>
              <a:rPr lang="en-US" sz="1600" dirty="0" err="1"/>
              <a:t>i</a:t>
            </a:r>
            <a:r>
              <a:rPr lang="en-US" sz="1600" dirty="0"/>
              <a:t>++)</a:t>
            </a:r>
          </a:p>
          <a:p>
            <a:r>
              <a:rPr lang="en-US" sz="1600" dirty="0"/>
              <a:t>    {</a:t>
            </a:r>
          </a:p>
          <a:p>
            <a:r>
              <a:rPr lang="en-US" sz="1600" dirty="0"/>
              <a:t> 	</a:t>
            </a:r>
            <a:r>
              <a:rPr lang="en-US" sz="1600" dirty="0" err="1"/>
              <a:t>printf</a:t>
            </a:r>
            <a:r>
              <a:rPr lang="en-US" sz="1600" dirty="0"/>
              <a:t>(“\n”);      </a:t>
            </a:r>
          </a:p>
          <a:p>
            <a:r>
              <a:rPr lang="en-US" sz="1600" dirty="0"/>
              <a:t>  	for(j = 0; j &lt; 4; </a:t>
            </a:r>
            <a:r>
              <a:rPr lang="en-US" sz="1600" dirty="0" err="1"/>
              <a:t>j++</a:t>
            </a:r>
            <a:r>
              <a:rPr lang="en-US" sz="1600" dirty="0"/>
              <a:t>)</a:t>
            </a:r>
          </a:p>
          <a:p>
            <a:r>
              <a:rPr lang="en-US" sz="1600" dirty="0"/>
              <a:t>        {</a:t>
            </a:r>
          </a:p>
          <a:p>
            <a:r>
              <a:rPr lang="en-US" sz="1600" dirty="0"/>
              <a:t>            </a:t>
            </a:r>
            <a:r>
              <a:rPr lang="en-US" sz="1600" dirty="0" err="1"/>
              <a:t>printf</a:t>
            </a:r>
            <a:r>
              <a:rPr lang="en-US" sz="1600" dirty="0"/>
              <a:t>(“%d, ", </a:t>
            </a:r>
            <a:r>
              <a:rPr lang="en-US" sz="1600" dirty="0" err="1"/>
              <a:t>arr</a:t>
            </a:r>
            <a:r>
              <a:rPr lang="en-US" sz="1600" dirty="0"/>
              <a:t>[</a:t>
            </a:r>
            <a:r>
              <a:rPr lang="en-US" sz="1600" dirty="0" err="1"/>
              <a:t>i</a:t>
            </a:r>
            <a:r>
              <a:rPr lang="en-US" sz="1600" dirty="0"/>
              <a:t>][j]);</a:t>
            </a:r>
          </a:p>
          <a:p>
            <a:r>
              <a:rPr lang="en-US" sz="1600" dirty="0"/>
              <a:t>        } </a:t>
            </a:r>
          </a:p>
          <a:p>
            <a:r>
              <a:rPr lang="en-US" sz="1600" dirty="0"/>
              <a:t>}</a:t>
            </a:r>
          </a:p>
          <a:p>
            <a:r>
              <a:rPr lang="en-US" sz="1600" dirty="0"/>
              <a:t>}</a:t>
            </a:r>
          </a:p>
        </p:txBody>
      </p:sp>
      <p:sp>
        <p:nvSpPr>
          <p:cNvPr id="5" name="Rectangle 4">
            <a:extLst>
              <a:ext uri="{FF2B5EF4-FFF2-40B4-BE49-F238E27FC236}">
                <a16:creationId xmlns:a16="http://schemas.microsoft.com/office/drawing/2014/main" id="{6A6CADA4-2DEF-4634-8F9A-93B34394A052}"/>
              </a:ext>
            </a:extLst>
          </p:cNvPr>
          <p:cNvSpPr/>
          <p:nvPr/>
        </p:nvSpPr>
        <p:spPr>
          <a:xfrm>
            <a:off x="4800600" y="1882192"/>
            <a:ext cx="2648482" cy="646331"/>
          </a:xfrm>
          <a:prstGeom prst="rect">
            <a:avLst/>
          </a:prstGeom>
        </p:spPr>
        <p:txBody>
          <a:bodyPr wrap="none">
            <a:spAutoFit/>
          </a:bodyPr>
          <a:lstStyle/>
          <a:p>
            <a:r>
              <a:rPr lang="en-US" dirty="0">
                <a:solidFill>
                  <a:srgbClr val="FF0000"/>
                </a:solidFill>
              </a:rPr>
              <a:t>Enter array element: </a:t>
            </a:r>
          </a:p>
          <a:p>
            <a:r>
              <a:rPr lang="en-US" dirty="0">
                <a:solidFill>
                  <a:srgbClr val="FF0000"/>
                </a:solidFill>
              </a:rPr>
              <a:t>1,2,3,4,5,6,7,8,9,10,11,12</a:t>
            </a:r>
          </a:p>
        </p:txBody>
      </p:sp>
      <p:sp>
        <p:nvSpPr>
          <p:cNvPr id="6" name="Rectangle 5">
            <a:extLst>
              <a:ext uri="{FF2B5EF4-FFF2-40B4-BE49-F238E27FC236}">
                <a16:creationId xmlns:a16="http://schemas.microsoft.com/office/drawing/2014/main" id="{21FCCF7F-CF89-4728-9D55-D891BBD28FF9}"/>
              </a:ext>
            </a:extLst>
          </p:cNvPr>
          <p:cNvSpPr/>
          <p:nvPr/>
        </p:nvSpPr>
        <p:spPr>
          <a:xfrm>
            <a:off x="4754337" y="2528523"/>
            <a:ext cx="2676887" cy="1200329"/>
          </a:xfrm>
          <a:prstGeom prst="rect">
            <a:avLst/>
          </a:prstGeom>
        </p:spPr>
        <p:txBody>
          <a:bodyPr wrap="none">
            <a:spAutoFit/>
          </a:bodyPr>
          <a:lstStyle/>
          <a:p>
            <a:r>
              <a:rPr lang="en-US" dirty="0">
                <a:solidFill>
                  <a:srgbClr val="FF0000"/>
                </a:solidFill>
              </a:rPr>
              <a:t>Entered array element are:</a:t>
            </a:r>
          </a:p>
          <a:p>
            <a:r>
              <a:rPr lang="en-US" dirty="0">
                <a:solidFill>
                  <a:srgbClr val="FF0000"/>
                </a:solidFill>
              </a:rPr>
              <a:t>1, 2, 3, 4,</a:t>
            </a:r>
          </a:p>
          <a:p>
            <a:r>
              <a:rPr lang="en-US" dirty="0">
                <a:solidFill>
                  <a:srgbClr val="FF0000"/>
                </a:solidFill>
              </a:rPr>
              <a:t>5, 6, 7, 8,</a:t>
            </a:r>
          </a:p>
          <a:p>
            <a:r>
              <a:rPr lang="en-US" dirty="0">
                <a:solidFill>
                  <a:srgbClr val="FF0000"/>
                </a:solidFill>
              </a:rPr>
              <a:t>9,10 , 11, 12 </a:t>
            </a:r>
          </a:p>
        </p:txBody>
      </p:sp>
    </p:spTree>
    <p:extLst>
      <p:ext uri="{BB962C8B-B14F-4D97-AF65-F5344CB8AC3E}">
        <p14:creationId xmlns:p14="http://schemas.microsoft.com/office/powerpoint/2010/main" val="15906696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80">
                                          <p:stCondLst>
                                            <p:cond delay="0"/>
                                          </p:stCondLst>
                                        </p:cTn>
                                        <p:tgtEl>
                                          <p:spTgt spid="6"/>
                                        </p:tgtEl>
                                      </p:cBhvr>
                                    </p:animEffect>
                                    <p:anim calcmode="lin" valueType="num">
                                      <p:cBhvr>
                                        <p:cTn id="1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0" dur="26">
                                          <p:stCondLst>
                                            <p:cond delay="650"/>
                                          </p:stCondLst>
                                        </p:cTn>
                                        <p:tgtEl>
                                          <p:spTgt spid="6"/>
                                        </p:tgtEl>
                                      </p:cBhvr>
                                      <p:to x="100000" y="60000"/>
                                    </p:animScale>
                                    <p:animScale>
                                      <p:cBhvr>
                                        <p:cTn id="21" dur="166" decel="50000">
                                          <p:stCondLst>
                                            <p:cond delay="676"/>
                                          </p:stCondLst>
                                        </p:cTn>
                                        <p:tgtEl>
                                          <p:spTgt spid="6"/>
                                        </p:tgtEl>
                                      </p:cBhvr>
                                      <p:to x="100000" y="100000"/>
                                    </p:animScale>
                                    <p:animScale>
                                      <p:cBhvr>
                                        <p:cTn id="22" dur="26">
                                          <p:stCondLst>
                                            <p:cond delay="1312"/>
                                          </p:stCondLst>
                                        </p:cTn>
                                        <p:tgtEl>
                                          <p:spTgt spid="6"/>
                                        </p:tgtEl>
                                      </p:cBhvr>
                                      <p:to x="100000" y="80000"/>
                                    </p:animScale>
                                    <p:animScale>
                                      <p:cBhvr>
                                        <p:cTn id="23" dur="166" decel="50000">
                                          <p:stCondLst>
                                            <p:cond delay="1338"/>
                                          </p:stCondLst>
                                        </p:cTn>
                                        <p:tgtEl>
                                          <p:spTgt spid="6"/>
                                        </p:tgtEl>
                                      </p:cBhvr>
                                      <p:to x="100000" y="100000"/>
                                    </p:animScale>
                                    <p:animScale>
                                      <p:cBhvr>
                                        <p:cTn id="24" dur="26">
                                          <p:stCondLst>
                                            <p:cond delay="1642"/>
                                          </p:stCondLst>
                                        </p:cTn>
                                        <p:tgtEl>
                                          <p:spTgt spid="6"/>
                                        </p:tgtEl>
                                      </p:cBhvr>
                                      <p:to x="100000" y="90000"/>
                                    </p:animScale>
                                    <p:animScale>
                                      <p:cBhvr>
                                        <p:cTn id="25" dur="166" decel="50000">
                                          <p:stCondLst>
                                            <p:cond delay="1668"/>
                                          </p:stCondLst>
                                        </p:cTn>
                                        <p:tgtEl>
                                          <p:spTgt spid="6"/>
                                        </p:tgtEl>
                                      </p:cBhvr>
                                      <p:to x="100000" y="100000"/>
                                    </p:animScale>
                                    <p:animScale>
                                      <p:cBhvr>
                                        <p:cTn id="26" dur="26">
                                          <p:stCondLst>
                                            <p:cond delay="1808"/>
                                          </p:stCondLst>
                                        </p:cTn>
                                        <p:tgtEl>
                                          <p:spTgt spid="6"/>
                                        </p:tgtEl>
                                      </p:cBhvr>
                                      <p:to x="100000" y="95000"/>
                                    </p:animScale>
                                    <p:animScale>
                                      <p:cBhvr>
                                        <p:cTn id="2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algn="ctr"/>
            <a:r>
              <a:rPr lang="en-US" altLang="en-US" dirty="0">
                <a:solidFill>
                  <a:srgbClr val="0070C0"/>
                </a:solidFill>
              </a:rPr>
              <a:t>Compiling your program on Unix</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3" y="1273346"/>
            <a:ext cx="7678340" cy="4594054"/>
          </a:xfrm>
        </p:spPr>
        <p:txBody>
          <a:bodyPr>
            <a:noAutofit/>
          </a:bodyPr>
          <a:lstStyle/>
          <a:p>
            <a:pPr marL="0" indent="0">
              <a:buNone/>
            </a:pP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file_name.c</a:t>
            </a:r>
            <a:r>
              <a:rPr lang="en-US" altLang="en-US" sz="2200" dirty="0">
                <a:latin typeface="Times New Roman" panose="02020603050405020304" pitchFamily="18" charset="0"/>
                <a:cs typeface="Times New Roman" panose="02020603050405020304" pitchFamily="18" charset="0"/>
              </a:rPr>
              <a:t>      // used to create &amp; edit the program</a:t>
            </a:r>
          </a:p>
          <a:p>
            <a:pPr marL="0" indent="0">
              <a:buNone/>
            </a:pP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(press Esc and Semicolon )</a:t>
            </a: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 :</a:t>
            </a:r>
            <a:r>
              <a:rPr lang="en-US" altLang="en-US" sz="22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wq</a:t>
            </a:r>
            <a:r>
              <a:rPr lang="en-US" altLang="en-US" sz="2200" dirty="0">
                <a:latin typeface="Times New Roman" panose="02020603050405020304" pitchFamily="18" charset="0"/>
                <a:cs typeface="Times New Roman" panose="02020603050405020304" pitchFamily="18" charset="0"/>
              </a:rPr>
              <a:t>      // to save the file</a:t>
            </a:r>
          </a:p>
          <a:p>
            <a:pPr marL="2349500" indent="-2349500">
              <a:buNone/>
            </a:pPr>
            <a:r>
              <a:rPr lang="en-US" altLang="en-US" sz="2200" dirty="0">
                <a:solidFill>
                  <a:srgbClr val="FF0000"/>
                </a:solidFill>
                <a:latin typeface="Times New Roman" panose="02020603050405020304" pitchFamily="18" charset="0"/>
                <a:cs typeface="Times New Roman" panose="02020603050405020304" pitchFamily="18" charset="0"/>
              </a:rPr>
              <a:t>cc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file_name.c</a:t>
            </a:r>
            <a:r>
              <a:rPr lang="en-US" altLang="en-US" sz="2200" dirty="0">
                <a:latin typeface="Times New Roman" panose="02020603050405020304" pitchFamily="18" charset="0"/>
                <a:cs typeface="Times New Roman" panose="02020603050405020304" pitchFamily="18" charset="0"/>
              </a:rPr>
              <a:t>         // used for compiling the program and create                                                         </a:t>
            </a:r>
            <a:r>
              <a:rPr lang="en-US" altLang="en-US" sz="2200" dirty="0" err="1">
                <a:solidFill>
                  <a:schemeClr val="bg1"/>
                </a:solidFill>
                <a:latin typeface="Times New Roman" panose="02020603050405020304" pitchFamily="18" charset="0"/>
                <a:cs typeface="Times New Roman" panose="02020603050405020304" pitchFamily="18" charset="0"/>
              </a:rPr>
              <a:t>a.out</a:t>
            </a:r>
            <a:r>
              <a:rPr lang="en-US" altLang="en-US" sz="2200" dirty="0">
                <a:solidFill>
                  <a:schemeClr val="bg1"/>
                </a:solidFill>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(default output file)</a:t>
            </a:r>
          </a:p>
          <a:p>
            <a:pPr marL="2349500" indent="-2349500">
              <a:buNone/>
            </a:pPr>
            <a:r>
              <a:rPr lang="en-US" dirty="0"/>
              <a:t>Example:: cc </a:t>
            </a:r>
            <a:r>
              <a:rPr lang="en-US" dirty="0" err="1"/>
              <a:t>hello.c</a:t>
            </a:r>
            <a:endParaRPr lang="en-US" dirty="0"/>
          </a:p>
          <a:p>
            <a:pPr marL="2349500" indent="-2349500">
              <a:buNone/>
            </a:pPr>
            <a:r>
              <a:rPr lang="en-US" dirty="0"/>
              <a:t> ./</a:t>
            </a:r>
            <a:r>
              <a:rPr lang="en-US" dirty="0" err="1"/>
              <a:t>a.out</a:t>
            </a:r>
            <a:r>
              <a:rPr lang="en-US" dirty="0"/>
              <a:t>  	// execution of program </a:t>
            </a:r>
          </a:p>
          <a:p>
            <a:pPr marL="2349500" indent="-2349500">
              <a:buNone/>
            </a:pPr>
            <a:r>
              <a:rPr lang="en-US" altLang="en-US" sz="2200" dirty="0">
                <a:solidFill>
                  <a:srgbClr val="FF0000"/>
                </a:solidFill>
                <a:latin typeface="Times New Roman" panose="02020603050405020304" pitchFamily="18" charset="0"/>
                <a:cs typeface="Times New Roman" panose="02020603050405020304" pitchFamily="18" charset="0"/>
              </a:rPr>
              <a:t>cc</a:t>
            </a: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file_name.c</a:t>
            </a:r>
            <a:r>
              <a:rPr lang="en-US" altLang="en-US" sz="2200" dirty="0">
                <a:latin typeface="Times New Roman" panose="02020603050405020304" pitchFamily="18" charset="0"/>
                <a:cs typeface="Times New Roman" panose="02020603050405020304" pitchFamily="18" charset="0"/>
              </a:rPr>
              <a:t>  -o </a:t>
            </a:r>
            <a:r>
              <a:rPr lang="en-US" altLang="en-US" sz="2200" dirty="0" err="1">
                <a:latin typeface="Times New Roman" panose="02020603050405020304" pitchFamily="18" charset="0"/>
                <a:cs typeface="Times New Roman" panose="02020603050405020304" pitchFamily="18" charset="0"/>
              </a:rPr>
              <a:t>file_name</a:t>
            </a:r>
            <a:r>
              <a:rPr lang="en-US" altLang="en-US" sz="2200" dirty="0">
                <a:latin typeface="Times New Roman" panose="02020603050405020304" pitchFamily="18" charset="0"/>
                <a:cs typeface="Times New Roman" panose="02020603050405020304" pitchFamily="18" charset="0"/>
              </a:rPr>
              <a:t>  // used for creating </a:t>
            </a:r>
            <a:r>
              <a:rPr lang="en-US" altLang="en-US" sz="2200" dirty="0" err="1">
                <a:solidFill>
                  <a:schemeClr val="bg1"/>
                </a:solidFill>
                <a:latin typeface="Times New Roman" panose="02020603050405020304" pitchFamily="18" charset="0"/>
                <a:cs typeface="Times New Roman" panose="02020603050405020304" pitchFamily="18" charset="0"/>
              </a:rPr>
              <a:t>file_name.out</a:t>
            </a:r>
            <a:endParaRPr lang="en-US" altLang="en-US" sz="2200" dirty="0">
              <a:solidFill>
                <a:schemeClr val="bg1"/>
              </a:solidFill>
              <a:latin typeface="Times New Roman" panose="02020603050405020304" pitchFamily="18" charset="0"/>
              <a:cs typeface="Times New Roman" panose="02020603050405020304" pitchFamily="18" charset="0"/>
            </a:endParaRPr>
          </a:p>
          <a:p>
            <a:pPr marL="2349500" indent="-2349500">
              <a:buNone/>
            </a:pP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en-US" sz="22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file_name.out</a:t>
            </a:r>
            <a:endPar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349500" indent="-2349500">
              <a:buNone/>
            </a:pPr>
            <a:endParaRPr lang="en-US" altLang="en-US" sz="2200" dirty="0">
              <a:latin typeface="Times New Roman" panose="02020603050405020304" pitchFamily="18" charset="0"/>
              <a:cs typeface="Times New Roman" panose="02020603050405020304" pitchFamily="18" charset="0"/>
            </a:endParaRPr>
          </a:p>
          <a:p>
            <a:pPr marL="2349500" indent="-2349500">
              <a:buNone/>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11</a:t>
            </a:fld>
            <a:endParaRPr lang="en-US" altLang="en-US"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30143637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3.2 Functions in C</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3" y="1273346"/>
            <a:ext cx="7678340" cy="4594054"/>
          </a:xfrm>
        </p:spPr>
        <p:txBody>
          <a:bodyPr>
            <a:noAutofit/>
          </a:bodyPr>
          <a:lstStyle/>
          <a:p>
            <a:pPr marL="0" indent="0">
              <a:buNone/>
            </a:pPr>
            <a:r>
              <a:rPr lang="en-US" altLang="en-US" sz="2200" dirty="0">
                <a:solidFill>
                  <a:schemeClr val="bg1"/>
                </a:solidFill>
                <a:latin typeface="Times New Roman" panose="02020603050405020304" pitchFamily="18" charset="0"/>
                <a:cs typeface="Times New Roman" panose="02020603050405020304" pitchFamily="18" charset="0"/>
              </a:rPr>
              <a:t>A </a:t>
            </a:r>
            <a:r>
              <a:rPr lang="en-US" altLang="en-US" sz="2200" dirty="0">
                <a:solidFill>
                  <a:srgbClr val="FF0000"/>
                </a:solidFill>
                <a:latin typeface="Times New Roman" panose="02020603050405020304" pitchFamily="18" charset="0"/>
                <a:cs typeface="Times New Roman" panose="02020603050405020304" pitchFamily="18" charset="0"/>
              </a:rPr>
              <a:t>function</a:t>
            </a:r>
            <a:r>
              <a:rPr lang="en-US" altLang="en-US" sz="2200" dirty="0">
                <a:solidFill>
                  <a:schemeClr val="bg1"/>
                </a:solidFill>
                <a:latin typeface="Times New Roman" panose="02020603050405020304" pitchFamily="18" charset="0"/>
                <a:cs typeface="Times New Roman" panose="02020603050405020304" pitchFamily="18" charset="0"/>
              </a:rPr>
              <a:t> is a block of code that performs a particular task.</a:t>
            </a:r>
          </a:p>
          <a:p>
            <a:pPr marL="0" indent="0">
              <a:buNone/>
            </a:pPr>
            <a:r>
              <a:rPr lang="en-US" altLang="en-US" sz="2200" dirty="0">
                <a:solidFill>
                  <a:schemeClr val="bg1"/>
                </a:solidFill>
                <a:latin typeface="Times New Roman" panose="02020603050405020304" pitchFamily="18" charset="0"/>
                <a:cs typeface="Times New Roman" panose="02020603050405020304" pitchFamily="18" charset="0"/>
              </a:rPr>
              <a:t>C functions can be classified into two categories,</a:t>
            </a:r>
          </a:p>
          <a:p>
            <a:pPr marL="0" indent="0">
              <a:buNone/>
            </a:pPr>
            <a:r>
              <a:rPr lang="en-US" altLang="en-US" sz="2200" dirty="0">
                <a:solidFill>
                  <a:schemeClr val="bg1"/>
                </a:solidFill>
                <a:latin typeface="Times New Roman" panose="02020603050405020304" pitchFamily="18" charset="0"/>
                <a:cs typeface="Times New Roman" panose="02020603050405020304" pitchFamily="18" charset="0"/>
              </a:rPr>
              <a:t>1.	Library (or Predefined) functions</a:t>
            </a:r>
          </a:p>
          <a:p>
            <a:pPr marL="0" indent="0">
              <a:buNone/>
            </a:pPr>
            <a:r>
              <a:rPr lang="en-US" altLang="en-US" sz="2200" dirty="0">
                <a:solidFill>
                  <a:schemeClr val="bg1"/>
                </a:solidFill>
                <a:latin typeface="Times New Roman" panose="02020603050405020304" pitchFamily="18" charset="0"/>
                <a:cs typeface="Times New Roman" panose="02020603050405020304" pitchFamily="18" charset="0"/>
              </a:rPr>
              <a:t>2.	User-defined functions</a:t>
            </a:r>
          </a:p>
          <a:p>
            <a:pPr marL="0" indent="0">
              <a:buNone/>
            </a:pPr>
            <a:endParaRPr lang="en-US" altLang="en-US" sz="2200" dirty="0">
              <a:solidFill>
                <a:schemeClr val="bg1"/>
              </a:solidFill>
              <a:latin typeface="Times New Roman" panose="02020603050405020304" pitchFamily="18" charset="0"/>
              <a:cs typeface="Times New Roman" panose="02020603050405020304" pitchFamily="18" charset="0"/>
            </a:endParaRPr>
          </a:p>
          <a:p>
            <a:pPr marL="2349500" indent="-2349500">
              <a:buNone/>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12</a:t>
            </a:fld>
            <a:endParaRPr lang="en-US" altLang="en-US"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4936519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3.2 Functions in C</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3" y="1273346"/>
            <a:ext cx="7678340" cy="4594054"/>
          </a:xfrm>
        </p:spPr>
        <p:txBody>
          <a:bodyPr>
            <a:noAutofit/>
          </a:bodyPr>
          <a:lstStyle/>
          <a:p>
            <a:pPr marL="0" indent="0" algn="just">
              <a:buNone/>
            </a:pP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Library functions </a:t>
            </a:r>
            <a:r>
              <a:rPr lang="en-US" altLang="en-US" sz="2200" dirty="0">
                <a:solidFill>
                  <a:schemeClr val="bg1"/>
                </a:solidFill>
                <a:latin typeface="Times New Roman" panose="02020603050405020304" pitchFamily="18" charset="0"/>
                <a:cs typeface="Times New Roman" panose="02020603050405020304" pitchFamily="18" charset="0"/>
              </a:rPr>
              <a:t>are those functions which are already defined in C library, </a:t>
            </a:r>
          </a:p>
          <a:p>
            <a:pPr algn="just">
              <a:buFont typeface="Wingdings" panose="05000000000000000000" pitchFamily="2" charset="2"/>
              <a:buChar char="Ø"/>
            </a:pPr>
            <a:r>
              <a:rPr lang="en-US" altLang="en-US" sz="2200" dirty="0">
                <a:solidFill>
                  <a:schemeClr val="bg1"/>
                </a:solidFill>
                <a:latin typeface="Times New Roman" panose="02020603050405020304" pitchFamily="18" charset="0"/>
                <a:cs typeface="Times New Roman" panose="02020603050405020304" pitchFamily="18" charset="0"/>
              </a:rPr>
              <a:t>example </a:t>
            </a:r>
            <a:r>
              <a:rPr lang="en-US" altLang="en-US" sz="2200" dirty="0" err="1">
                <a:solidFill>
                  <a:srgbClr val="0070C0"/>
                </a:solidFill>
                <a:latin typeface="Times New Roman" panose="02020603050405020304" pitchFamily="18" charset="0"/>
                <a:cs typeface="Times New Roman" panose="02020603050405020304" pitchFamily="18" charset="0"/>
              </a:rPr>
              <a:t>printf</a:t>
            </a:r>
            <a:r>
              <a:rPr lang="en-US" altLang="en-US" sz="2200" dirty="0">
                <a:solidFill>
                  <a:srgbClr val="0070C0"/>
                </a:solidFill>
                <a:latin typeface="Times New Roman" panose="02020603050405020304" pitchFamily="18" charset="0"/>
                <a:cs typeface="Times New Roman" panose="02020603050405020304" pitchFamily="18" charset="0"/>
              </a:rPr>
              <a:t>(), </a:t>
            </a:r>
            <a:r>
              <a:rPr lang="en-US" altLang="en-US" sz="2200" dirty="0" err="1">
                <a:solidFill>
                  <a:srgbClr val="0070C0"/>
                </a:solidFill>
                <a:latin typeface="Times New Roman" panose="02020603050405020304" pitchFamily="18" charset="0"/>
                <a:cs typeface="Times New Roman" panose="02020603050405020304" pitchFamily="18" charset="0"/>
              </a:rPr>
              <a:t>scanf</a:t>
            </a:r>
            <a:r>
              <a:rPr lang="en-US" altLang="en-US" sz="2200" dirty="0">
                <a:solidFill>
                  <a:srgbClr val="0070C0"/>
                </a:solidFill>
                <a:latin typeface="Times New Roman" panose="02020603050405020304" pitchFamily="18" charset="0"/>
                <a:cs typeface="Times New Roman" panose="02020603050405020304" pitchFamily="18" charset="0"/>
              </a:rPr>
              <a:t>(), </a:t>
            </a:r>
            <a:r>
              <a:rPr lang="en-US" altLang="en-US" sz="2200" dirty="0" err="1">
                <a:solidFill>
                  <a:srgbClr val="0070C0"/>
                </a:solidFill>
                <a:latin typeface="Times New Roman" panose="02020603050405020304" pitchFamily="18" charset="0"/>
                <a:cs typeface="Times New Roman" panose="02020603050405020304" pitchFamily="18" charset="0"/>
              </a:rPr>
              <a:t>strcat</a:t>
            </a:r>
            <a:r>
              <a:rPr lang="en-US" altLang="en-US" sz="2200" dirty="0">
                <a:solidFill>
                  <a:srgbClr val="0070C0"/>
                </a:solidFill>
                <a:latin typeface="Times New Roman" panose="02020603050405020304" pitchFamily="18" charset="0"/>
                <a:cs typeface="Times New Roman" panose="02020603050405020304" pitchFamily="18" charset="0"/>
              </a:rPr>
              <a:t>() etc</a:t>
            </a:r>
            <a:r>
              <a:rPr lang="en-US" altLang="en-US" sz="2200" dirty="0">
                <a:solidFill>
                  <a:schemeClr val="bg1"/>
                </a:solidFill>
                <a:latin typeface="Times New Roman" panose="02020603050405020304" pitchFamily="18" charset="0"/>
                <a:cs typeface="Times New Roman" panose="02020603050405020304" pitchFamily="18" charset="0"/>
              </a:rPr>
              <a:t>. </a:t>
            </a:r>
          </a:p>
          <a:p>
            <a:pPr marL="0" indent="0" algn="just">
              <a:buNone/>
            </a:pPr>
            <a:r>
              <a:rPr lang="en-US" altLang="en-US" sz="2200" dirty="0">
                <a:solidFill>
                  <a:schemeClr val="bg1"/>
                </a:solidFill>
                <a:latin typeface="Times New Roman" panose="02020603050405020304" pitchFamily="18" charset="0"/>
                <a:cs typeface="Times New Roman" panose="02020603050405020304" pitchFamily="18" charset="0"/>
              </a:rPr>
              <a:t>A </a:t>
            </a: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User-defined functions</a:t>
            </a:r>
            <a:r>
              <a:rPr lang="en-US" altLang="en-US" sz="2200" dirty="0">
                <a:solidFill>
                  <a:schemeClr val="bg1"/>
                </a:solidFill>
                <a:latin typeface="Times New Roman" panose="02020603050405020304" pitchFamily="18" charset="0"/>
                <a:cs typeface="Times New Roman" panose="02020603050405020304" pitchFamily="18" charset="0"/>
              </a:rPr>
              <a:t>, are those functions which are defined by the user at the time of writing program. </a:t>
            </a:r>
          </a:p>
          <a:p>
            <a:pPr algn="just">
              <a:buFont typeface="Wingdings" panose="05000000000000000000" pitchFamily="2" charset="2"/>
              <a:buChar char="Ø"/>
            </a:pPr>
            <a:r>
              <a:rPr lang="en-US" altLang="en-US" sz="2200" dirty="0">
                <a:solidFill>
                  <a:schemeClr val="bg1"/>
                </a:solidFill>
                <a:latin typeface="Times New Roman" panose="02020603050405020304" pitchFamily="18" charset="0"/>
                <a:cs typeface="Times New Roman" panose="02020603050405020304" pitchFamily="18" charset="0"/>
              </a:rPr>
              <a:t>These functions are made </a:t>
            </a:r>
            <a:r>
              <a:rPr lang="en-US" altLang="en-US" sz="2200" dirty="0">
                <a:solidFill>
                  <a:srgbClr val="0070C0"/>
                </a:solidFill>
                <a:latin typeface="Times New Roman" panose="02020603050405020304" pitchFamily="18" charset="0"/>
                <a:cs typeface="Times New Roman" panose="02020603050405020304" pitchFamily="18" charset="0"/>
              </a:rPr>
              <a:t>for code reusability and for saving time and space.</a:t>
            </a:r>
          </a:p>
          <a:p>
            <a:pPr marL="2349500" indent="-2349500" algn="just">
              <a:buNone/>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13</a:t>
            </a:fld>
            <a:endParaRPr lang="en-US" altLang="en-US"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465131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3.2 Functions in C</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3" y="1273346"/>
            <a:ext cx="7678340" cy="4594054"/>
          </a:xfrm>
        </p:spPr>
        <p:txBody>
          <a:bodyPr>
            <a:noAutofit/>
          </a:bodyPr>
          <a:lstStyle/>
          <a:p>
            <a:pPr marL="0" indent="0" algn="just">
              <a:buNone/>
            </a:pP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Benefits of Using Functions</a:t>
            </a:r>
          </a:p>
          <a:p>
            <a:pPr marL="630238" indent="-630238" algn="just">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 It provides modularity to your program's structure.</a:t>
            </a:r>
          </a:p>
          <a:p>
            <a:pPr marL="630238" indent="-630238" algn="just">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 It makes your code reusable. You just have to call the function by its name to use it, wherever required.</a:t>
            </a:r>
          </a:p>
          <a:p>
            <a:pPr marL="630238" indent="-630238" algn="just">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 In case of large programs with thousands of code lines, debugging and editing becomes easier if you use functions.</a:t>
            </a:r>
          </a:p>
          <a:p>
            <a:pPr marL="630238" indent="-630238" algn="just">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  It makes the program more readable and easy to understand.</a:t>
            </a:r>
          </a:p>
          <a:p>
            <a:pPr marL="2349500" indent="-2349500" algn="just">
              <a:buNone/>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14</a:t>
            </a:fld>
            <a:endParaRPr lang="en-US" altLang="en-US"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4049188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3.2.1 Function Declaration</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2" y="1273346"/>
            <a:ext cx="7899057" cy="4594054"/>
          </a:xfrm>
          <a:solidFill>
            <a:schemeClr val="accent6">
              <a:lumMod val="20000"/>
              <a:lumOff val="80000"/>
            </a:schemeClr>
          </a:solidFill>
        </p:spPr>
        <p:txBody>
          <a:bodyPr>
            <a:noAutofit/>
          </a:bodyPr>
          <a:lstStyle/>
          <a:p>
            <a:pPr algn="just">
              <a:buFont typeface="Wingdings" panose="05000000000000000000" pitchFamily="2" charset="2"/>
              <a:buChar char="v"/>
            </a:pPr>
            <a:r>
              <a:rPr lang="en-US" altLang="en-US" sz="2200" dirty="0">
                <a:solidFill>
                  <a:schemeClr val="bg1"/>
                </a:solidFill>
                <a:latin typeface="Times New Roman" panose="02020603050405020304" pitchFamily="18" charset="0"/>
                <a:cs typeface="Times New Roman" panose="02020603050405020304" pitchFamily="18" charset="0"/>
              </a:rPr>
              <a:t>A function must also be declared before its used</a:t>
            </a:r>
          </a:p>
          <a:p>
            <a:pPr marL="0" indent="0" algn="just">
              <a:buNone/>
            </a:pPr>
            <a:r>
              <a:rPr lang="en-US" altLang="en-US" sz="2200" dirty="0">
                <a:solidFill>
                  <a:schemeClr val="bg1"/>
                </a:solidFill>
                <a:latin typeface="Times New Roman" panose="02020603050405020304" pitchFamily="18" charset="0"/>
                <a:cs typeface="Times New Roman" panose="02020603050405020304" pitchFamily="18" charset="0"/>
              </a:rPr>
              <a:t>General syntax for function declaration is,</a:t>
            </a:r>
          </a:p>
          <a:p>
            <a:pPr marL="2349500" indent="-2349500" algn="just">
              <a:buNone/>
            </a:pPr>
            <a:endParaRPr lang="en-US" altLang="en-US" sz="2200" dirty="0">
              <a:latin typeface="Times New Roman" panose="02020603050405020304" pitchFamily="18" charset="0"/>
              <a:cs typeface="Times New Roman" panose="02020603050405020304" pitchFamily="18" charset="0"/>
            </a:endParaRPr>
          </a:p>
          <a:p>
            <a:pPr marL="111125" indent="-111125" algn="just">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    </a:t>
            </a:r>
            <a:r>
              <a:rPr lang="en-US" altLang="en-US" sz="2200" dirty="0" err="1">
                <a:solidFill>
                  <a:schemeClr val="bg1"/>
                </a:solidFill>
                <a:latin typeface="Times New Roman" panose="02020603050405020304" pitchFamily="18" charset="0"/>
                <a:cs typeface="Times New Roman" panose="02020603050405020304" pitchFamily="18" charset="0"/>
              </a:rPr>
              <a:t>returntype</a:t>
            </a:r>
            <a:r>
              <a:rPr lang="en-US" altLang="en-US" sz="2200" dirty="0">
                <a:solidFill>
                  <a:schemeClr val="bg1"/>
                </a:solidFill>
                <a:latin typeface="Times New Roman" panose="02020603050405020304" pitchFamily="18" charset="0"/>
                <a:cs typeface="Times New Roman" panose="02020603050405020304" pitchFamily="18" charset="0"/>
              </a:rPr>
              <a:t>		(int, float, char, double) or void.</a:t>
            </a:r>
          </a:p>
          <a:p>
            <a:pPr marL="111125" indent="-111125" algn="just">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    function name	- valid C identifier</a:t>
            </a:r>
          </a:p>
          <a:p>
            <a:pPr marL="111125" indent="-111125" algn="just">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    parameter list 	-type and no of arguments /when it is called</a:t>
            </a:r>
          </a:p>
          <a:p>
            <a:pPr lvl="6" algn="just">
              <a:buFont typeface="Wingdings" panose="05000000000000000000" pitchFamily="2" charset="2"/>
              <a:buChar char="v"/>
            </a:pPr>
            <a:r>
              <a:rPr lang="en-US" altLang="en-US" sz="2000" dirty="0">
                <a:solidFill>
                  <a:schemeClr val="bg1"/>
                </a:solidFill>
                <a:latin typeface="Times New Roman" panose="02020603050405020304" pitchFamily="18" charset="0"/>
                <a:cs typeface="Times New Roman" panose="02020603050405020304" pitchFamily="18" charset="0"/>
              </a:rPr>
              <a:t>formal parameters</a:t>
            </a:r>
          </a:p>
          <a:p>
            <a:pPr marL="111125" indent="-111125" algn="just">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     terminating semicolon</a:t>
            </a:r>
          </a:p>
          <a:p>
            <a:pPr marL="2349500" indent="-2349500" algn="just">
              <a:buNone/>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15</a:t>
            </a:fld>
            <a:endParaRPr lang="en-US" altLang="en-US" dirty="0">
              <a:solidFill>
                <a:schemeClr val="tx2"/>
              </a:solidFill>
              <a:latin typeface="Gill Sans MT" panose="020B0502020104020203" pitchFamily="34" charset="0"/>
            </a:endParaRPr>
          </a:p>
        </p:txBody>
      </p:sp>
      <p:sp>
        <p:nvSpPr>
          <p:cNvPr id="2" name="Rectangle 1">
            <a:extLst>
              <a:ext uri="{FF2B5EF4-FFF2-40B4-BE49-F238E27FC236}">
                <a16:creationId xmlns:a16="http://schemas.microsoft.com/office/drawing/2014/main" id="{29142D40-532F-4FFF-B32E-A320DA4D04BA}"/>
              </a:ext>
            </a:extLst>
          </p:cNvPr>
          <p:cNvSpPr/>
          <p:nvPr/>
        </p:nvSpPr>
        <p:spPr>
          <a:xfrm>
            <a:off x="1064563" y="2367749"/>
            <a:ext cx="7429499" cy="369332"/>
          </a:xfrm>
          <a:prstGeom prst="rect">
            <a:avLst/>
          </a:prstGeom>
          <a:solidFill>
            <a:schemeClr val="bg2">
              <a:lumMod val="60000"/>
              <a:lumOff val="40000"/>
            </a:schemeClr>
          </a:solidFill>
        </p:spPr>
        <p:txBody>
          <a:bodyPr wrap="square">
            <a:spAutoFit/>
          </a:bodyPr>
          <a:lstStyle/>
          <a:p>
            <a:pPr algn="just"/>
            <a:r>
              <a:rPr lang="en-US" altLang="en-US"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returntype</a:t>
            </a:r>
            <a:r>
              <a:rPr lang="en-US" alt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functionName</a:t>
            </a:r>
            <a:r>
              <a:rPr lang="en-US" alt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(type1 parameter1, type2 parameter2,...);</a:t>
            </a:r>
          </a:p>
        </p:txBody>
      </p:sp>
    </p:spTree>
    <p:extLst>
      <p:ext uri="{BB962C8B-B14F-4D97-AF65-F5344CB8AC3E}">
        <p14:creationId xmlns:p14="http://schemas.microsoft.com/office/powerpoint/2010/main" val="22559105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3.2.2 Function definition Syntax</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2" y="1273346"/>
            <a:ext cx="7899057" cy="4594054"/>
          </a:xfrm>
          <a:solidFill>
            <a:schemeClr val="accent6">
              <a:lumMod val="20000"/>
              <a:lumOff val="80000"/>
            </a:schemeClr>
          </a:solidFill>
        </p:spPr>
        <p:txBody>
          <a:bodyPr>
            <a:noAutofit/>
          </a:bodyPr>
          <a:lstStyle/>
          <a:p>
            <a:pPr marL="2349500" indent="-2349500" algn="just">
              <a:buNone/>
            </a:pPr>
            <a:endParaRPr lang="en-US" altLang="en-US" sz="2200" dirty="0">
              <a:latin typeface="Times New Roman" panose="02020603050405020304" pitchFamily="18" charset="0"/>
              <a:cs typeface="Times New Roman" panose="02020603050405020304" pitchFamily="18" charset="0"/>
            </a:endParaRPr>
          </a:p>
          <a:p>
            <a:pPr marL="2349500" indent="-2349500" algn="just">
              <a:buNone/>
            </a:pPr>
            <a:endParaRPr lang="en-US" alt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altLang="en-US" sz="22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US" altLang="en-US" sz="2200" dirty="0">
              <a:solidFill>
                <a:srgbClr val="FF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altLang="en-US" sz="2200" dirty="0">
                <a:solidFill>
                  <a:srgbClr val="FF0000"/>
                </a:solidFill>
                <a:latin typeface="Times New Roman" panose="02020603050405020304" pitchFamily="18" charset="0"/>
                <a:cs typeface="Times New Roman" panose="02020603050405020304" pitchFamily="18" charset="0"/>
              </a:rPr>
              <a:t>function header </a:t>
            </a:r>
          </a:p>
          <a:p>
            <a:pPr algn="just">
              <a:buFont typeface="Wingdings" panose="05000000000000000000" pitchFamily="2" charset="2"/>
              <a:buChar char="ü"/>
            </a:pPr>
            <a:r>
              <a:rPr lang="en-US" altLang="en-US" sz="2200" dirty="0">
                <a:solidFill>
                  <a:srgbClr val="FF0000"/>
                </a:solidFill>
                <a:latin typeface="Times New Roman" panose="02020603050405020304" pitchFamily="18" charset="0"/>
                <a:cs typeface="Times New Roman" panose="02020603050405020304" pitchFamily="18" charset="0"/>
              </a:rPr>
              <a:t>function body</a:t>
            </a:r>
          </a:p>
          <a:p>
            <a:pPr marL="2349500" indent="-2349500" algn="just">
              <a:buNone/>
            </a:pPr>
            <a:r>
              <a:rPr lang="en-US" altLang="en-US" sz="22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altLang="en-US" sz="22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 semicolon(;) after the parenthesis in the function header</a:t>
            </a:r>
          </a:p>
          <a:p>
            <a:pPr marL="2349500" indent="-2349500" algn="just">
              <a:buNone/>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16</a:t>
            </a:fld>
            <a:endParaRPr lang="en-US" altLang="en-US" dirty="0">
              <a:solidFill>
                <a:schemeClr val="tx2"/>
              </a:solidFill>
              <a:latin typeface="Gill Sans MT" panose="020B0502020104020203" pitchFamily="34" charset="0"/>
            </a:endParaRPr>
          </a:p>
        </p:txBody>
      </p:sp>
      <p:sp>
        <p:nvSpPr>
          <p:cNvPr id="2" name="Rectangle 1">
            <a:extLst>
              <a:ext uri="{FF2B5EF4-FFF2-40B4-BE49-F238E27FC236}">
                <a16:creationId xmlns:a16="http://schemas.microsoft.com/office/drawing/2014/main" id="{29142D40-532F-4FFF-B32E-A320DA4D04BA}"/>
              </a:ext>
            </a:extLst>
          </p:cNvPr>
          <p:cNvSpPr/>
          <p:nvPr/>
        </p:nvSpPr>
        <p:spPr>
          <a:xfrm>
            <a:off x="1174920" y="1600200"/>
            <a:ext cx="7429499" cy="1200329"/>
          </a:xfrm>
          <a:prstGeom prst="rect">
            <a:avLst/>
          </a:prstGeom>
          <a:solidFill>
            <a:schemeClr val="bg2">
              <a:lumMod val="60000"/>
              <a:lumOff val="40000"/>
            </a:schemeClr>
          </a:solidFill>
        </p:spPr>
        <p:txBody>
          <a:bodyPr wrap="square">
            <a:spAutoFit/>
          </a:bodyPr>
          <a:lstStyle/>
          <a:p>
            <a:r>
              <a:rPr lang="en-US" dirty="0" err="1"/>
              <a:t>returntype</a:t>
            </a:r>
            <a:r>
              <a:rPr lang="en-US" dirty="0"/>
              <a:t> </a:t>
            </a:r>
            <a:r>
              <a:rPr lang="en-US" dirty="0" err="1"/>
              <a:t>functionName</a:t>
            </a:r>
            <a:r>
              <a:rPr lang="en-US" dirty="0"/>
              <a:t>(type1 parameter1, type2 parameter2,...)</a:t>
            </a:r>
          </a:p>
          <a:p>
            <a:r>
              <a:rPr lang="en-US" dirty="0"/>
              <a:t>{</a:t>
            </a:r>
          </a:p>
          <a:p>
            <a:r>
              <a:rPr lang="en-US" dirty="0"/>
              <a:t>    // function body goes here</a:t>
            </a:r>
          </a:p>
          <a:p>
            <a:r>
              <a:rPr lang="en-US" dirty="0"/>
              <a:t>}</a:t>
            </a:r>
            <a:endParaRPr lang="en-US" alt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2428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3.2.3 Function Example</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3" y="1273345"/>
            <a:ext cx="7746658" cy="5054421"/>
          </a:xfrm>
          <a:solidFill>
            <a:schemeClr val="accent6">
              <a:lumMod val="20000"/>
              <a:lumOff val="80000"/>
            </a:schemeClr>
          </a:solidFill>
        </p:spPr>
        <p:txBody>
          <a:bodyPr wrap="square">
            <a:normAutofit fontScale="62500" lnSpcReduction="20000"/>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#include&lt;</a:t>
            </a:r>
            <a:r>
              <a:rPr lang="en-US" sz="2000" dirty="0" err="1">
                <a:solidFill>
                  <a:schemeClr val="bg1"/>
                </a:solidFill>
                <a:latin typeface="Times New Roman" panose="02020603050405020304" pitchFamily="18" charset="0"/>
                <a:cs typeface="Times New Roman" panose="02020603050405020304" pitchFamily="18" charset="0"/>
              </a:rPr>
              <a:t>stdio.h</a:t>
            </a:r>
            <a:r>
              <a:rPr lang="en-US" sz="2000" dirty="0">
                <a:solidFill>
                  <a:schemeClr val="bg1"/>
                </a:solidFill>
                <a:latin typeface="Times New Roman" panose="02020603050405020304" pitchFamily="18" charset="0"/>
                <a:cs typeface="Times New Roman" panose="02020603050405020304" pitchFamily="18" charset="0"/>
              </a:rPr>
              <a:t>&gt;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int multiply(int a, int b);     // function declaration</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int main() </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int </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j, result;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printf</a:t>
            </a:r>
            <a:r>
              <a:rPr lang="en-US" sz="2000" dirty="0">
                <a:solidFill>
                  <a:schemeClr val="bg1"/>
                </a:solidFill>
                <a:latin typeface="Times New Roman" panose="02020603050405020304" pitchFamily="18" charset="0"/>
                <a:cs typeface="Times New Roman" panose="02020603050405020304" pitchFamily="18" charset="0"/>
              </a:rPr>
              <a:t>("Please enter 2 numbers you want to multiply...");</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scanf</a:t>
            </a:r>
            <a:r>
              <a:rPr lang="en-US" sz="2000" dirty="0">
                <a:solidFill>
                  <a:schemeClr val="bg1"/>
                </a:solidFill>
                <a:latin typeface="Times New Roman" panose="02020603050405020304" pitchFamily="18" charset="0"/>
                <a:cs typeface="Times New Roman" panose="02020603050405020304" pitchFamily="18" charset="0"/>
              </a:rPr>
              <a:t>("%</a:t>
            </a:r>
            <a:r>
              <a:rPr lang="en-US" sz="2000" dirty="0" err="1">
                <a:solidFill>
                  <a:schemeClr val="bg1"/>
                </a:solidFill>
                <a:latin typeface="Times New Roman" panose="02020603050405020304" pitchFamily="18" charset="0"/>
                <a:cs typeface="Times New Roman" panose="02020603050405020304" pitchFamily="18" charset="0"/>
              </a:rPr>
              <a:t>d%d</a:t>
            </a:r>
            <a:r>
              <a:rPr lang="en-US" sz="2000" dirty="0">
                <a:solidFill>
                  <a:schemeClr val="bg1"/>
                </a:solidFill>
                <a:latin typeface="Times New Roman" panose="02020603050405020304" pitchFamily="18" charset="0"/>
                <a:cs typeface="Times New Roman" panose="02020603050405020304" pitchFamily="18" charset="0"/>
              </a:rPr>
              <a:t>", &amp;</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&amp;j);</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result = multiply(</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j);        // function call</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printf</a:t>
            </a:r>
            <a:r>
              <a:rPr lang="en-US" sz="2000" dirty="0">
                <a:solidFill>
                  <a:schemeClr val="bg1"/>
                </a:solidFill>
                <a:latin typeface="Times New Roman" panose="02020603050405020304" pitchFamily="18" charset="0"/>
                <a:cs typeface="Times New Roman" panose="02020603050405020304" pitchFamily="18" charset="0"/>
              </a:rPr>
              <a:t>("The result of </a:t>
            </a:r>
            <a:r>
              <a:rPr lang="en-US" sz="2000" dirty="0" err="1">
                <a:solidFill>
                  <a:schemeClr val="bg1"/>
                </a:solidFill>
                <a:latin typeface="Times New Roman" panose="02020603050405020304" pitchFamily="18" charset="0"/>
                <a:cs typeface="Times New Roman" panose="02020603050405020304" pitchFamily="18" charset="0"/>
              </a:rPr>
              <a:t>muliplication</a:t>
            </a:r>
            <a:r>
              <a:rPr lang="en-US" sz="2000" dirty="0">
                <a:solidFill>
                  <a:schemeClr val="bg1"/>
                </a:solidFill>
                <a:latin typeface="Times New Roman" panose="02020603050405020304" pitchFamily="18" charset="0"/>
                <a:cs typeface="Times New Roman" panose="02020603050405020304" pitchFamily="18" charset="0"/>
              </a:rPr>
              <a:t> is: %d", result);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return 0;</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int multiply(int a, int b)</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return (a*b);       // function </a:t>
            </a:r>
            <a:r>
              <a:rPr lang="en-US" sz="2000" dirty="0" err="1">
                <a:solidFill>
                  <a:schemeClr val="bg1"/>
                </a:solidFill>
                <a:latin typeface="Times New Roman" panose="02020603050405020304" pitchFamily="18" charset="0"/>
                <a:cs typeface="Times New Roman" panose="02020603050405020304" pitchFamily="18" charset="0"/>
              </a:rPr>
              <a:t>defintion</a:t>
            </a:r>
            <a:r>
              <a:rPr lang="en-US" sz="2000" dirty="0">
                <a:solidFill>
                  <a:schemeClr val="bg1"/>
                </a:solidFill>
                <a:latin typeface="Times New Roman" panose="02020603050405020304" pitchFamily="18" charset="0"/>
                <a:cs typeface="Times New Roman" panose="02020603050405020304" pitchFamily="18" charset="0"/>
              </a:rPr>
              <a:t>, this can be done in one line</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17</a:t>
            </a:fld>
            <a:endParaRPr lang="en-US" altLang="en-US"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2333929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3.2.3 Function Example</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3" y="1273345"/>
            <a:ext cx="7746658" cy="5054421"/>
          </a:xfrm>
          <a:solidFill>
            <a:schemeClr val="accent6">
              <a:lumMod val="20000"/>
              <a:lumOff val="80000"/>
            </a:schemeClr>
          </a:solidFill>
        </p:spPr>
        <p:txBody>
          <a:bodyPr wrap="square">
            <a:normAutofit fontScale="62500" lnSpcReduction="20000"/>
          </a:bodyPr>
          <a:lstStyle/>
          <a:p>
            <a:pPr marL="0" indent="0">
              <a:buNone/>
            </a:pPr>
            <a:r>
              <a:rPr lang="en-US" sz="2000" dirty="0">
                <a:solidFill>
                  <a:schemeClr val="bg1"/>
                </a:solidFill>
                <a:latin typeface="Times New Roman" panose="02020603050405020304" pitchFamily="18" charset="0"/>
                <a:cs typeface="Times New Roman" panose="02020603050405020304" pitchFamily="18" charset="0"/>
              </a:rPr>
              <a:t>#include&lt;</a:t>
            </a:r>
            <a:r>
              <a:rPr lang="en-US" sz="2000" dirty="0" err="1">
                <a:solidFill>
                  <a:schemeClr val="bg1"/>
                </a:solidFill>
                <a:latin typeface="Times New Roman" panose="02020603050405020304" pitchFamily="18" charset="0"/>
                <a:cs typeface="Times New Roman" panose="02020603050405020304" pitchFamily="18" charset="0"/>
              </a:rPr>
              <a:t>stdio.h</a:t>
            </a:r>
            <a:r>
              <a:rPr lang="en-US" sz="2000" dirty="0">
                <a:solidFill>
                  <a:schemeClr val="bg1"/>
                </a:solidFill>
                <a:latin typeface="Times New Roman" panose="02020603050405020304" pitchFamily="18" charset="0"/>
                <a:cs typeface="Times New Roman" panose="02020603050405020304" pitchFamily="18" charset="0"/>
              </a:rPr>
              <a:t>&gt;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int multiply(int a, int b);     // function declaration</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int main() </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int </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j, result;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printf</a:t>
            </a:r>
            <a:r>
              <a:rPr lang="en-US" sz="2000" dirty="0">
                <a:solidFill>
                  <a:schemeClr val="bg1"/>
                </a:solidFill>
                <a:latin typeface="Times New Roman" panose="02020603050405020304" pitchFamily="18" charset="0"/>
                <a:cs typeface="Times New Roman" panose="02020603050405020304" pitchFamily="18" charset="0"/>
              </a:rPr>
              <a:t>("Please enter 2 numbers you want to multiply...");</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scanf</a:t>
            </a:r>
            <a:r>
              <a:rPr lang="en-US" sz="2000" dirty="0">
                <a:solidFill>
                  <a:schemeClr val="bg1"/>
                </a:solidFill>
                <a:latin typeface="Times New Roman" panose="02020603050405020304" pitchFamily="18" charset="0"/>
                <a:cs typeface="Times New Roman" panose="02020603050405020304" pitchFamily="18" charset="0"/>
              </a:rPr>
              <a:t>("%</a:t>
            </a:r>
            <a:r>
              <a:rPr lang="en-US" sz="2000" dirty="0" err="1">
                <a:solidFill>
                  <a:schemeClr val="bg1"/>
                </a:solidFill>
                <a:latin typeface="Times New Roman" panose="02020603050405020304" pitchFamily="18" charset="0"/>
                <a:cs typeface="Times New Roman" panose="02020603050405020304" pitchFamily="18" charset="0"/>
              </a:rPr>
              <a:t>d%d</a:t>
            </a:r>
            <a:r>
              <a:rPr lang="en-US" sz="2000" dirty="0">
                <a:solidFill>
                  <a:schemeClr val="bg1"/>
                </a:solidFill>
                <a:latin typeface="Times New Roman" panose="02020603050405020304" pitchFamily="18" charset="0"/>
                <a:cs typeface="Times New Roman" panose="02020603050405020304" pitchFamily="18" charset="0"/>
              </a:rPr>
              <a:t>", &amp;</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&amp;j);</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result = multiply(</a:t>
            </a:r>
            <a:r>
              <a:rPr lang="en-US" sz="2000" dirty="0" err="1">
                <a:solidFill>
                  <a:schemeClr val="bg1"/>
                </a:solidFill>
                <a:latin typeface="Times New Roman" panose="02020603050405020304" pitchFamily="18" charset="0"/>
                <a:cs typeface="Times New Roman" panose="02020603050405020304" pitchFamily="18" charset="0"/>
              </a:rPr>
              <a:t>i</a:t>
            </a:r>
            <a:r>
              <a:rPr lang="en-US" sz="2000" dirty="0">
                <a:solidFill>
                  <a:schemeClr val="bg1"/>
                </a:solidFill>
                <a:latin typeface="Times New Roman" panose="02020603050405020304" pitchFamily="18" charset="0"/>
                <a:cs typeface="Times New Roman" panose="02020603050405020304" pitchFamily="18" charset="0"/>
              </a:rPr>
              <a:t>, j);        // function call</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printf</a:t>
            </a:r>
            <a:r>
              <a:rPr lang="en-US" sz="2000" dirty="0">
                <a:solidFill>
                  <a:schemeClr val="bg1"/>
                </a:solidFill>
                <a:latin typeface="Times New Roman" panose="02020603050405020304" pitchFamily="18" charset="0"/>
                <a:cs typeface="Times New Roman" panose="02020603050405020304" pitchFamily="18" charset="0"/>
              </a:rPr>
              <a:t>("The result of </a:t>
            </a:r>
            <a:r>
              <a:rPr lang="en-US" sz="2000" dirty="0" err="1">
                <a:solidFill>
                  <a:schemeClr val="bg1"/>
                </a:solidFill>
                <a:latin typeface="Times New Roman" panose="02020603050405020304" pitchFamily="18" charset="0"/>
                <a:cs typeface="Times New Roman" panose="02020603050405020304" pitchFamily="18" charset="0"/>
              </a:rPr>
              <a:t>muliplication</a:t>
            </a:r>
            <a:r>
              <a:rPr lang="en-US" sz="2000" dirty="0">
                <a:solidFill>
                  <a:schemeClr val="bg1"/>
                </a:solidFill>
                <a:latin typeface="Times New Roman" panose="02020603050405020304" pitchFamily="18" charset="0"/>
                <a:cs typeface="Times New Roman" panose="02020603050405020304" pitchFamily="18" charset="0"/>
              </a:rPr>
              <a:t> is: %d", result);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return 0;</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int multiply(int a, int b)</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    return (a*b);       // function </a:t>
            </a:r>
            <a:r>
              <a:rPr lang="en-US" sz="2000" dirty="0" err="1">
                <a:solidFill>
                  <a:schemeClr val="bg1"/>
                </a:solidFill>
                <a:latin typeface="Times New Roman" panose="02020603050405020304" pitchFamily="18" charset="0"/>
                <a:cs typeface="Times New Roman" panose="02020603050405020304" pitchFamily="18" charset="0"/>
              </a:rPr>
              <a:t>defintion</a:t>
            </a:r>
            <a:r>
              <a:rPr lang="en-US" sz="2000" dirty="0">
                <a:solidFill>
                  <a:schemeClr val="bg1"/>
                </a:solidFill>
                <a:latin typeface="Times New Roman" panose="02020603050405020304" pitchFamily="18" charset="0"/>
                <a:cs typeface="Times New Roman" panose="02020603050405020304" pitchFamily="18" charset="0"/>
              </a:rPr>
              <a:t>, this can be done in one line</a:t>
            </a:r>
          </a:p>
          <a:p>
            <a:pPr marL="0" indent="0">
              <a:buNone/>
            </a:pPr>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18</a:t>
            </a:fld>
            <a:endParaRPr lang="en-US" altLang="en-US"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5878694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3.2.2 Function Example -</a:t>
            </a:r>
            <a:r>
              <a:rPr lang="en-US" altLang="en-US" dirty="0" err="1">
                <a:solidFill>
                  <a:srgbClr val="0070C0"/>
                </a:solidFill>
              </a:rPr>
              <a:t>ncr</a:t>
            </a:r>
            <a:endParaRPr lang="en-US" altLang="en-US" dirty="0">
              <a:solidFill>
                <a:srgbClr val="0070C0"/>
              </a:solidFill>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19</a:t>
            </a:fld>
            <a:endParaRPr lang="en-US" altLang="en-US" dirty="0">
              <a:solidFill>
                <a:schemeClr val="tx2"/>
              </a:solidFill>
              <a:latin typeface="Gill Sans MT" panose="020B0502020104020203" pitchFamily="34" charset="0"/>
            </a:endParaRPr>
          </a:p>
        </p:txBody>
      </p:sp>
      <p:sp>
        <p:nvSpPr>
          <p:cNvPr id="2" name="Rectangle 1">
            <a:extLst>
              <a:ext uri="{FF2B5EF4-FFF2-40B4-BE49-F238E27FC236}">
                <a16:creationId xmlns:a16="http://schemas.microsoft.com/office/drawing/2014/main" id="{3B5B3A2F-BADC-4465-89A8-BE3E05337B92}"/>
              </a:ext>
            </a:extLst>
          </p:cNvPr>
          <p:cNvSpPr/>
          <p:nvPr/>
        </p:nvSpPr>
        <p:spPr>
          <a:xfrm>
            <a:off x="5943600" y="1524000"/>
            <a:ext cx="2895600" cy="2616101"/>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 int factorial(int a)</a:t>
            </a:r>
          </a:p>
          <a:p>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     int fact=1;</a:t>
            </a:r>
          </a:p>
          <a:p>
            <a:r>
              <a:rPr lang="en-US" sz="1600" dirty="0">
                <a:solidFill>
                  <a:schemeClr val="bg1"/>
                </a:solidFill>
                <a:latin typeface="Times New Roman" panose="02020603050405020304" pitchFamily="18" charset="0"/>
                <a:cs typeface="Times New Roman" panose="02020603050405020304" pitchFamily="18" charset="0"/>
              </a:rPr>
              <a:t>     while( a&gt;=1)</a:t>
            </a:r>
          </a:p>
          <a:p>
            <a:r>
              <a:rPr lang="en-US" sz="1600" dirty="0">
                <a:solidFill>
                  <a:schemeClr val="bg1"/>
                </a:solidFill>
                <a:latin typeface="Times New Roman" panose="02020603050405020304" pitchFamily="18" charset="0"/>
                <a:cs typeface="Times New Roman" panose="02020603050405020304" pitchFamily="18" charset="0"/>
              </a:rPr>
              <a:t>       {</a:t>
            </a:r>
          </a:p>
          <a:p>
            <a:r>
              <a:rPr lang="en-US" sz="1600" dirty="0">
                <a:solidFill>
                  <a:schemeClr val="bg1"/>
                </a:solidFill>
                <a:latin typeface="Times New Roman" panose="02020603050405020304" pitchFamily="18" charset="0"/>
                <a:cs typeface="Times New Roman" panose="02020603050405020304" pitchFamily="18" charset="0"/>
              </a:rPr>
              <a:t>	fact=fact*a;</a:t>
            </a:r>
          </a:p>
          <a:p>
            <a:r>
              <a:rPr lang="en-US" sz="1600" dirty="0">
                <a:solidFill>
                  <a:schemeClr val="bg1"/>
                </a:solidFill>
                <a:latin typeface="Times New Roman" panose="02020603050405020304" pitchFamily="18" charset="0"/>
                <a:cs typeface="Times New Roman" panose="02020603050405020304" pitchFamily="18" charset="0"/>
              </a:rPr>
              <a:t>	a=a-1;</a:t>
            </a:r>
          </a:p>
          <a:p>
            <a:r>
              <a:rPr lang="en-US" sz="1600" dirty="0">
                <a:solidFill>
                  <a:schemeClr val="bg1"/>
                </a:solidFill>
                <a:latin typeface="Times New Roman" panose="02020603050405020304" pitchFamily="18" charset="0"/>
                <a:cs typeface="Times New Roman" panose="02020603050405020304" pitchFamily="18" charset="0"/>
              </a:rPr>
              <a:t>       }</a:t>
            </a:r>
          </a:p>
          <a:p>
            <a:r>
              <a:rPr lang="en-US" sz="1600" dirty="0">
                <a:solidFill>
                  <a:schemeClr val="bg1"/>
                </a:solidFill>
                <a:latin typeface="Times New Roman" panose="02020603050405020304" pitchFamily="18" charset="0"/>
                <a:cs typeface="Times New Roman" panose="02020603050405020304" pitchFamily="18" charset="0"/>
              </a:rPr>
              <a:t> return (fact);</a:t>
            </a:r>
          </a:p>
          <a:p>
            <a:r>
              <a:rPr lang="en-US" sz="1600" dirty="0">
                <a:solidFill>
                  <a:schemeClr val="bg1"/>
                </a:solidFill>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E1C13645-00B0-4F04-943F-9CA075E9BB7A}"/>
              </a:ext>
            </a:extLst>
          </p:cNvPr>
          <p:cNvSpPr/>
          <p:nvPr/>
        </p:nvSpPr>
        <p:spPr>
          <a:xfrm>
            <a:off x="761999" y="938212"/>
            <a:ext cx="4941957" cy="5755422"/>
          </a:xfrm>
          <a:prstGeom prst="rect">
            <a:avLst/>
          </a:prstGeom>
        </p:spPr>
        <p:txBody>
          <a:bodyPr wrap="square">
            <a:spAutoFit/>
          </a:bodyPr>
          <a:lstStyle/>
          <a:p>
            <a:r>
              <a:rPr lang="en-US" sz="1600" dirty="0">
                <a:solidFill>
                  <a:schemeClr val="bg1"/>
                </a:solidFill>
                <a:latin typeface="Times New Roman" panose="02020603050405020304" pitchFamily="18" charset="0"/>
                <a:cs typeface="Times New Roman" panose="02020603050405020304" pitchFamily="18" charset="0"/>
              </a:rPr>
              <a:t>#include&lt;</a:t>
            </a:r>
            <a:r>
              <a:rPr lang="en-US" sz="1600" dirty="0" err="1">
                <a:solidFill>
                  <a:schemeClr val="bg1"/>
                </a:solidFill>
                <a:latin typeface="Times New Roman" panose="02020603050405020304" pitchFamily="18" charset="0"/>
                <a:cs typeface="Times New Roman" panose="02020603050405020304" pitchFamily="18" charset="0"/>
              </a:rPr>
              <a:t>stdio.h</a:t>
            </a:r>
            <a:r>
              <a:rPr lang="en-US" sz="1600" dirty="0">
                <a:solidFill>
                  <a:schemeClr val="bg1"/>
                </a:solidFill>
                <a:latin typeface="Times New Roman" panose="02020603050405020304" pitchFamily="18" charset="0"/>
                <a:cs typeface="Times New Roman" panose="02020603050405020304" pitchFamily="18" charset="0"/>
              </a:rPr>
              <a:t>&gt;</a:t>
            </a:r>
          </a:p>
          <a:p>
            <a:r>
              <a:rPr lang="en-US" sz="1600" dirty="0">
                <a:solidFill>
                  <a:schemeClr val="bg1"/>
                </a:solidFill>
                <a:latin typeface="Times New Roman" panose="02020603050405020304" pitchFamily="18" charset="0"/>
                <a:cs typeface="Times New Roman" panose="02020603050405020304" pitchFamily="18" charset="0"/>
              </a:rPr>
              <a:t>int factorial(int a);     </a:t>
            </a:r>
          </a:p>
          <a:p>
            <a:r>
              <a:rPr lang="en-US" sz="1600" dirty="0">
                <a:solidFill>
                  <a:schemeClr val="bg1"/>
                </a:solidFill>
                <a:latin typeface="Times New Roman" panose="02020603050405020304" pitchFamily="18" charset="0"/>
                <a:cs typeface="Times New Roman" panose="02020603050405020304" pitchFamily="18" charset="0"/>
              </a:rPr>
              <a:t>int main()</a:t>
            </a:r>
          </a:p>
          <a:p>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    int n, r, result, </a:t>
            </a:r>
            <a:r>
              <a:rPr lang="en-US" sz="1600" dirty="0" err="1">
                <a:solidFill>
                  <a:schemeClr val="bg1"/>
                </a:solidFill>
                <a:latin typeface="Times New Roman" panose="02020603050405020304" pitchFamily="18" charset="0"/>
                <a:cs typeface="Times New Roman" panose="02020603050405020304" pitchFamily="18" charset="0"/>
              </a:rPr>
              <a:t>n_fact</a:t>
            </a:r>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r_fact,n_r_fact</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clrscr</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printf</a:t>
            </a:r>
            <a:r>
              <a:rPr lang="en-US" sz="1600" dirty="0">
                <a:solidFill>
                  <a:schemeClr val="bg1"/>
                </a:solidFill>
                <a:latin typeface="Times New Roman" panose="02020603050405020304" pitchFamily="18" charset="0"/>
                <a:cs typeface="Times New Roman" panose="02020603050405020304" pitchFamily="18" charset="0"/>
              </a:rPr>
              <a:t>("\n Calculation of </a:t>
            </a:r>
            <a:r>
              <a:rPr lang="en-US" sz="1600" dirty="0" err="1">
                <a:solidFill>
                  <a:schemeClr val="bg1"/>
                </a:solidFill>
                <a:latin typeface="Times New Roman" panose="02020603050405020304" pitchFamily="18" charset="0"/>
                <a:cs typeface="Times New Roman" panose="02020603050405020304" pitchFamily="18" charset="0"/>
              </a:rPr>
              <a:t>nCr</a:t>
            </a:r>
            <a:r>
              <a:rPr lang="en-US" sz="1600" dirty="0">
                <a:solidFill>
                  <a:schemeClr val="bg1"/>
                </a:solidFill>
                <a:latin typeface="Times New Roman" panose="02020603050405020304" pitchFamily="18" charset="0"/>
                <a:cs typeface="Times New Roman" panose="02020603050405020304" pitchFamily="18" charset="0"/>
              </a:rPr>
              <a:t> value");</a:t>
            </a:r>
          </a:p>
          <a:p>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printf</a:t>
            </a:r>
            <a:r>
              <a:rPr lang="en-US" sz="1600" dirty="0">
                <a:solidFill>
                  <a:schemeClr val="bg1"/>
                </a:solidFill>
                <a:latin typeface="Times New Roman" panose="02020603050405020304" pitchFamily="18" charset="0"/>
                <a:cs typeface="Times New Roman" panose="02020603050405020304" pitchFamily="18" charset="0"/>
              </a:rPr>
              <a:t>("\n_____________________");</a:t>
            </a:r>
          </a:p>
          <a:p>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printf</a:t>
            </a:r>
            <a:r>
              <a:rPr lang="en-US" sz="1600" dirty="0">
                <a:solidFill>
                  <a:schemeClr val="bg1"/>
                </a:solidFill>
                <a:latin typeface="Times New Roman" panose="02020603050405020304" pitchFamily="18" charset="0"/>
                <a:cs typeface="Times New Roman" panose="02020603050405020304" pitchFamily="18" charset="0"/>
              </a:rPr>
              <a:t>("\n Please enter n and r values (note n&gt;r) : ");</a:t>
            </a:r>
          </a:p>
          <a:p>
            <a:r>
              <a:rPr lang="en-US" sz="1600" dirty="0">
                <a:solidFill>
                  <a:schemeClr val="bg1"/>
                </a:solidFill>
                <a:latin typeface="Times New Roman" panose="02020603050405020304" pitchFamily="18" charset="0"/>
                <a:cs typeface="Times New Roman" panose="02020603050405020304" pitchFamily="18" charset="0"/>
              </a:rPr>
              <a:t>    </a:t>
            </a:r>
            <a:r>
              <a:rPr lang="en-US" sz="1600" dirty="0" err="1">
                <a:solidFill>
                  <a:schemeClr val="bg1"/>
                </a:solidFill>
                <a:latin typeface="Times New Roman" panose="02020603050405020304" pitchFamily="18" charset="0"/>
                <a:cs typeface="Times New Roman" panose="02020603050405020304" pitchFamily="18" charset="0"/>
              </a:rPr>
              <a:t>scanf</a:t>
            </a:r>
            <a:r>
              <a:rPr lang="en-US" sz="1600" dirty="0">
                <a:solidFill>
                  <a:schemeClr val="bg1"/>
                </a:solidFill>
                <a:latin typeface="Times New Roman" panose="02020603050405020304" pitchFamily="18" charset="0"/>
                <a:cs typeface="Times New Roman" panose="02020603050405020304" pitchFamily="18" charset="0"/>
              </a:rPr>
              <a:t>("%d, %d", &amp;n, &amp;r);</a:t>
            </a:r>
          </a:p>
          <a:p>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n_fact</a:t>
            </a:r>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=factorial(n);</a:t>
            </a:r>
          </a:p>
          <a:p>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n_r_fact</a:t>
            </a:r>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=factorial(n-r);</a:t>
            </a:r>
          </a:p>
          <a:p>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r_fact</a:t>
            </a:r>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=factorial(r);</a:t>
            </a:r>
          </a:p>
          <a:p>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result=((</a:t>
            </a:r>
            <a:r>
              <a:rPr lang="en-US" sz="16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n_fact</a:t>
            </a:r>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n_r_fact</a:t>
            </a:r>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r_fact</a:t>
            </a:r>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1600" dirty="0" err="1">
                <a:solidFill>
                  <a:schemeClr val="bg1"/>
                </a:solidFill>
                <a:latin typeface="Times New Roman" panose="02020603050405020304" pitchFamily="18" charset="0"/>
                <a:cs typeface="Times New Roman" panose="02020603050405020304" pitchFamily="18" charset="0"/>
              </a:rPr>
              <a:t>printf</a:t>
            </a:r>
            <a:r>
              <a:rPr lang="en-US" sz="1600" dirty="0">
                <a:solidFill>
                  <a:schemeClr val="bg1"/>
                </a:solidFill>
                <a:latin typeface="Times New Roman" panose="02020603050405020304" pitchFamily="18" charset="0"/>
                <a:cs typeface="Times New Roman" panose="02020603050405020304" pitchFamily="18" charset="0"/>
              </a:rPr>
              <a:t>("\</a:t>
            </a:r>
            <a:r>
              <a:rPr lang="en-US" sz="1600" dirty="0" err="1">
                <a:solidFill>
                  <a:schemeClr val="bg1"/>
                </a:solidFill>
                <a:latin typeface="Times New Roman" panose="02020603050405020304" pitchFamily="18" charset="0"/>
                <a:cs typeface="Times New Roman" panose="02020603050405020304" pitchFamily="18" charset="0"/>
              </a:rPr>
              <a:t>nThe</a:t>
            </a:r>
            <a:r>
              <a:rPr lang="en-US" sz="1600" dirty="0">
                <a:solidFill>
                  <a:schemeClr val="bg1"/>
                </a:solidFill>
                <a:latin typeface="Times New Roman" panose="02020603050405020304" pitchFamily="18" charset="0"/>
                <a:cs typeface="Times New Roman" panose="02020603050405020304" pitchFamily="18" charset="0"/>
              </a:rPr>
              <a:t> result of </a:t>
            </a:r>
            <a:r>
              <a:rPr lang="en-US" sz="1600" dirty="0" err="1">
                <a:solidFill>
                  <a:schemeClr val="bg1"/>
                </a:solidFill>
                <a:latin typeface="Times New Roman" panose="02020603050405020304" pitchFamily="18" charset="0"/>
                <a:cs typeface="Times New Roman" panose="02020603050405020304" pitchFamily="18" charset="0"/>
              </a:rPr>
              <a:t>n_fact</a:t>
            </a:r>
            <a:r>
              <a:rPr lang="en-US" sz="1600" dirty="0">
                <a:solidFill>
                  <a:schemeClr val="bg1"/>
                </a:solidFill>
                <a:latin typeface="Times New Roman" panose="02020603050405020304" pitchFamily="18" charset="0"/>
                <a:cs typeface="Times New Roman" panose="02020603050405020304" pitchFamily="18" charset="0"/>
              </a:rPr>
              <a:t> is: %d", </a:t>
            </a:r>
            <a:r>
              <a:rPr lang="en-US" sz="1600" dirty="0" err="1">
                <a:solidFill>
                  <a:schemeClr val="bg1"/>
                </a:solidFill>
                <a:latin typeface="Times New Roman" panose="02020603050405020304" pitchFamily="18" charset="0"/>
                <a:cs typeface="Times New Roman" panose="02020603050405020304" pitchFamily="18" charset="0"/>
              </a:rPr>
              <a:t>n_fact</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err="1">
                <a:solidFill>
                  <a:schemeClr val="bg1"/>
                </a:solidFill>
                <a:latin typeface="Times New Roman" panose="02020603050405020304" pitchFamily="18" charset="0"/>
                <a:cs typeface="Times New Roman" panose="02020603050405020304" pitchFamily="18" charset="0"/>
              </a:rPr>
              <a:t>printf</a:t>
            </a:r>
            <a:r>
              <a:rPr lang="en-US" sz="1600" dirty="0">
                <a:solidFill>
                  <a:schemeClr val="bg1"/>
                </a:solidFill>
                <a:latin typeface="Times New Roman" panose="02020603050405020304" pitchFamily="18" charset="0"/>
                <a:cs typeface="Times New Roman" panose="02020603050405020304" pitchFamily="18" charset="0"/>
              </a:rPr>
              <a:t>("\</a:t>
            </a:r>
            <a:r>
              <a:rPr lang="en-US" sz="1600" dirty="0" err="1">
                <a:solidFill>
                  <a:schemeClr val="bg1"/>
                </a:solidFill>
                <a:latin typeface="Times New Roman" panose="02020603050405020304" pitchFamily="18" charset="0"/>
                <a:cs typeface="Times New Roman" panose="02020603050405020304" pitchFamily="18" charset="0"/>
              </a:rPr>
              <a:t>nThe</a:t>
            </a:r>
            <a:r>
              <a:rPr lang="en-US" sz="1600" dirty="0">
                <a:solidFill>
                  <a:schemeClr val="bg1"/>
                </a:solidFill>
                <a:latin typeface="Times New Roman" panose="02020603050405020304" pitchFamily="18" charset="0"/>
                <a:cs typeface="Times New Roman" panose="02020603050405020304" pitchFamily="18" charset="0"/>
              </a:rPr>
              <a:t> result of n-</a:t>
            </a:r>
            <a:r>
              <a:rPr lang="en-US" sz="1600" dirty="0" err="1">
                <a:solidFill>
                  <a:schemeClr val="bg1"/>
                </a:solidFill>
                <a:latin typeface="Times New Roman" panose="02020603050405020304" pitchFamily="18" charset="0"/>
                <a:cs typeface="Times New Roman" panose="02020603050405020304" pitchFamily="18" charset="0"/>
              </a:rPr>
              <a:t>r_fact</a:t>
            </a:r>
            <a:r>
              <a:rPr lang="en-US" sz="1600" dirty="0">
                <a:solidFill>
                  <a:schemeClr val="bg1"/>
                </a:solidFill>
                <a:latin typeface="Times New Roman" panose="02020603050405020304" pitchFamily="18" charset="0"/>
                <a:cs typeface="Times New Roman" panose="02020603050405020304" pitchFamily="18" charset="0"/>
              </a:rPr>
              <a:t> is: %d", </a:t>
            </a:r>
            <a:r>
              <a:rPr lang="en-US" sz="1600" dirty="0" err="1">
                <a:solidFill>
                  <a:schemeClr val="bg1"/>
                </a:solidFill>
                <a:latin typeface="Times New Roman" panose="02020603050405020304" pitchFamily="18" charset="0"/>
                <a:cs typeface="Times New Roman" panose="02020603050405020304" pitchFamily="18" charset="0"/>
              </a:rPr>
              <a:t>n_r_fact</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err="1">
                <a:solidFill>
                  <a:schemeClr val="bg1"/>
                </a:solidFill>
                <a:latin typeface="Times New Roman" panose="02020603050405020304" pitchFamily="18" charset="0"/>
                <a:cs typeface="Times New Roman" panose="02020603050405020304" pitchFamily="18" charset="0"/>
              </a:rPr>
              <a:t>printf</a:t>
            </a:r>
            <a:r>
              <a:rPr lang="en-US" sz="1600" dirty="0">
                <a:solidFill>
                  <a:schemeClr val="bg1"/>
                </a:solidFill>
                <a:latin typeface="Times New Roman" panose="02020603050405020304" pitchFamily="18" charset="0"/>
                <a:cs typeface="Times New Roman" panose="02020603050405020304" pitchFamily="18" charset="0"/>
              </a:rPr>
              <a:t>("\</a:t>
            </a:r>
            <a:r>
              <a:rPr lang="en-US" sz="1600" dirty="0" err="1">
                <a:solidFill>
                  <a:schemeClr val="bg1"/>
                </a:solidFill>
                <a:latin typeface="Times New Roman" panose="02020603050405020304" pitchFamily="18" charset="0"/>
                <a:cs typeface="Times New Roman" panose="02020603050405020304" pitchFamily="18" charset="0"/>
              </a:rPr>
              <a:t>nThe</a:t>
            </a:r>
            <a:r>
              <a:rPr lang="en-US" sz="1600" dirty="0">
                <a:solidFill>
                  <a:schemeClr val="bg1"/>
                </a:solidFill>
                <a:latin typeface="Times New Roman" panose="02020603050405020304" pitchFamily="18" charset="0"/>
                <a:cs typeface="Times New Roman" panose="02020603050405020304" pitchFamily="18" charset="0"/>
              </a:rPr>
              <a:t> result of </a:t>
            </a:r>
            <a:r>
              <a:rPr lang="en-US" sz="1600" dirty="0" err="1">
                <a:solidFill>
                  <a:schemeClr val="bg1"/>
                </a:solidFill>
                <a:latin typeface="Times New Roman" panose="02020603050405020304" pitchFamily="18" charset="0"/>
                <a:cs typeface="Times New Roman" panose="02020603050405020304" pitchFamily="18" charset="0"/>
              </a:rPr>
              <a:t>r_fact</a:t>
            </a:r>
            <a:r>
              <a:rPr lang="en-US" sz="1600" dirty="0">
                <a:solidFill>
                  <a:schemeClr val="bg1"/>
                </a:solidFill>
                <a:latin typeface="Times New Roman" panose="02020603050405020304" pitchFamily="18" charset="0"/>
                <a:cs typeface="Times New Roman" panose="02020603050405020304" pitchFamily="18" charset="0"/>
              </a:rPr>
              <a:t> is: %d", </a:t>
            </a:r>
            <a:r>
              <a:rPr lang="en-US" sz="1600" dirty="0" err="1">
                <a:solidFill>
                  <a:schemeClr val="bg1"/>
                </a:solidFill>
                <a:latin typeface="Times New Roman" panose="02020603050405020304" pitchFamily="18" charset="0"/>
                <a:cs typeface="Times New Roman" panose="02020603050405020304" pitchFamily="18" charset="0"/>
              </a:rPr>
              <a:t>r_fact</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err="1">
                <a:solidFill>
                  <a:schemeClr val="bg1"/>
                </a:solidFill>
                <a:latin typeface="Times New Roman" panose="02020603050405020304" pitchFamily="18" charset="0"/>
                <a:cs typeface="Times New Roman" panose="02020603050405020304" pitchFamily="18" charset="0"/>
              </a:rPr>
              <a:t>printf</a:t>
            </a:r>
            <a:r>
              <a:rPr lang="en-US" sz="1600" dirty="0">
                <a:solidFill>
                  <a:schemeClr val="bg1"/>
                </a:solidFill>
                <a:latin typeface="Times New Roman" panose="02020603050405020304" pitchFamily="18" charset="0"/>
                <a:cs typeface="Times New Roman" panose="02020603050405020304" pitchFamily="18" charset="0"/>
              </a:rPr>
              <a:t>("\</a:t>
            </a:r>
            <a:r>
              <a:rPr lang="en-US" sz="1600" dirty="0" err="1">
                <a:solidFill>
                  <a:schemeClr val="bg1"/>
                </a:solidFill>
                <a:latin typeface="Times New Roman" panose="02020603050405020304" pitchFamily="18" charset="0"/>
                <a:cs typeface="Times New Roman" panose="02020603050405020304" pitchFamily="18" charset="0"/>
              </a:rPr>
              <a:t>nThe</a:t>
            </a:r>
            <a:r>
              <a:rPr lang="en-US" sz="1600" dirty="0">
                <a:solidFill>
                  <a:schemeClr val="bg1"/>
                </a:solidFill>
                <a:latin typeface="Times New Roman" panose="02020603050405020304" pitchFamily="18" charset="0"/>
                <a:cs typeface="Times New Roman" panose="02020603050405020304" pitchFamily="18" charset="0"/>
              </a:rPr>
              <a:t> result of </a:t>
            </a:r>
            <a:r>
              <a:rPr lang="en-US" sz="1600" dirty="0" err="1">
                <a:solidFill>
                  <a:schemeClr val="bg1"/>
                </a:solidFill>
                <a:latin typeface="Times New Roman" panose="02020603050405020304" pitchFamily="18" charset="0"/>
                <a:cs typeface="Times New Roman" panose="02020603050405020304" pitchFamily="18" charset="0"/>
              </a:rPr>
              <a:t>nCr</a:t>
            </a:r>
            <a:r>
              <a:rPr lang="en-US" sz="1600" dirty="0">
                <a:solidFill>
                  <a:schemeClr val="bg1"/>
                </a:solidFill>
                <a:latin typeface="Times New Roman" panose="02020603050405020304" pitchFamily="18" charset="0"/>
                <a:cs typeface="Times New Roman" panose="02020603050405020304" pitchFamily="18" charset="0"/>
              </a:rPr>
              <a:t> is: %d", result);</a:t>
            </a:r>
          </a:p>
          <a:p>
            <a:r>
              <a:rPr lang="en-US" sz="1600" dirty="0" err="1">
                <a:solidFill>
                  <a:schemeClr val="bg1"/>
                </a:solidFill>
                <a:latin typeface="Times New Roman" panose="02020603050405020304" pitchFamily="18" charset="0"/>
                <a:cs typeface="Times New Roman" panose="02020603050405020304" pitchFamily="18" charset="0"/>
              </a:rPr>
              <a:t>getch</a:t>
            </a:r>
            <a:r>
              <a:rPr lang="en-US" sz="1600" dirty="0">
                <a:solidFill>
                  <a:schemeClr val="bg1"/>
                </a:solidFill>
                <a:latin typeface="Times New Roman" panose="02020603050405020304" pitchFamily="18" charset="0"/>
                <a:cs typeface="Times New Roman" panose="02020603050405020304" pitchFamily="18" charset="0"/>
              </a:rPr>
              <a:t>();</a:t>
            </a:r>
          </a:p>
          <a:p>
            <a:r>
              <a:rPr lang="en-US" sz="1600" dirty="0">
                <a:solidFill>
                  <a:schemeClr val="bg1"/>
                </a:solidFill>
                <a:latin typeface="Times New Roman" panose="02020603050405020304" pitchFamily="18" charset="0"/>
                <a:cs typeface="Times New Roman" panose="02020603050405020304" pitchFamily="18" charset="0"/>
              </a:rPr>
              <a:t>return 0;</a:t>
            </a:r>
          </a:p>
          <a:p>
            <a:r>
              <a:rPr lang="en-US" sz="1600" dirty="0">
                <a:solidFill>
                  <a:schemeClr val="bg1"/>
                </a:solidFill>
                <a:latin typeface="Times New Roman" panose="02020603050405020304" pitchFamily="18" charset="0"/>
                <a:cs typeface="Times New Roman" panose="02020603050405020304" pitchFamily="18" charset="0"/>
              </a:rPr>
              <a:t>}</a:t>
            </a:r>
            <a:endParaRPr lang="en-US" sz="1600" dirty="0"/>
          </a:p>
          <a:p>
            <a:endParaRPr lang="en-US" sz="1600" dirty="0">
              <a:solidFill>
                <a:schemeClr val="bg1"/>
              </a:solidFill>
              <a:latin typeface="Times New Roman" panose="02020603050405020304" pitchFamily="18" charset="0"/>
              <a:cs typeface="Times New Roman" panose="02020603050405020304" pitchFamily="18" charset="0"/>
            </a:endParaRPr>
          </a:p>
          <a:p>
            <a:endParaRPr lang="en-US"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9392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randombar(horizontal)">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2000"/>
                                        <p:tgtEl>
                                          <p:spTgt spid="4">
                                            <p:txEl>
                                              <p:pRg st="10" end="10"/>
                                            </p:txEl>
                                          </p:spTgt>
                                        </p:tgtEl>
                                      </p:cBhvr>
                                    </p:animEffect>
                                    <p:anim calcmode="lin" valueType="num">
                                      <p:cBhvr>
                                        <p:cTn id="58" dur="2000" fill="hold"/>
                                        <p:tgtEl>
                                          <p:spTgt spid="4">
                                            <p:txEl>
                                              <p:pRg st="10" end="10"/>
                                            </p:txEl>
                                          </p:spTgt>
                                        </p:tgtEl>
                                        <p:attrNameLst>
                                          <p:attrName>ppt_w</p:attrName>
                                        </p:attrNameLst>
                                      </p:cBhvr>
                                      <p:tavLst>
                                        <p:tav tm="0" fmla="#ppt_w*sin(2.5*pi*$)">
                                          <p:val>
                                            <p:fltVal val="0"/>
                                          </p:val>
                                        </p:tav>
                                        <p:tav tm="100000">
                                          <p:val>
                                            <p:fltVal val="1"/>
                                          </p:val>
                                        </p:tav>
                                      </p:tavLst>
                                    </p:anim>
                                    <p:anim calcmode="lin" valueType="num">
                                      <p:cBhvr>
                                        <p:cTn id="59" dur="2000" fill="hold"/>
                                        <p:tgtEl>
                                          <p:spTgt spid="4">
                                            <p:txEl>
                                              <p:pRg st="10" end="10"/>
                                            </p:txEl>
                                          </p:spTgt>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45" presetClass="entr" presetSubtype="0" fill="hold" grpId="0" nodeType="clickEffect">
                                  <p:stCondLst>
                                    <p:cond delay="0"/>
                                  </p:stCondLst>
                                  <p:childTnLst>
                                    <p:set>
                                      <p:cBhvr>
                                        <p:cTn id="63" dur="1" fill="hold">
                                          <p:stCondLst>
                                            <p:cond delay="0"/>
                                          </p:stCondLst>
                                        </p:cTn>
                                        <p:tgtEl>
                                          <p:spTgt spid="4">
                                            <p:txEl>
                                              <p:pRg st="11" end="11"/>
                                            </p:txEl>
                                          </p:spTgt>
                                        </p:tgtEl>
                                        <p:attrNameLst>
                                          <p:attrName>style.visibility</p:attrName>
                                        </p:attrNameLst>
                                      </p:cBhvr>
                                      <p:to>
                                        <p:strVal val="visible"/>
                                      </p:to>
                                    </p:set>
                                    <p:animEffect transition="in" filter="fade">
                                      <p:cBhvr>
                                        <p:cTn id="64" dur="2000"/>
                                        <p:tgtEl>
                                          <p:spTgt spid="4">
                                            <p:txEl>
                                              <p:pRg st="11" end="11"/>
                                            </p:txEl>
                                          </p:spTgt>
                                        </p:tgtEl>
                                      </p:cBhvr>
                                    </p:animEffect>
                                    <p:anim calcmode="lin" valueType="num">
                                      <p:cBhvr>
                                        <p:cTn id="65" dur="2000" fill="hold"/>
                                        <p:tgtEl>
                                          <p:spTgt spid="4">
                                            <p:txEl>
                                              <p:pRg st="11" end="11"/>
                                            </p:txEl>
                                          </p:spTgt>
                                        </p:tgtEl>
                                        <p:attrNameLst>
                                          <p:attrName>ppt_w</p:attrName>
                                        </p:attrNameLst>
                                      </p:cBhvr>
                                      <p:tavLst>
                                        <p:tav tm="0" fmla="#ppt_w*sin(2.5*pi*$)">
                                          <p:val>
                                            <p:fltVal val="0"/>
                                          </p:val>
                                        </p:tav>
                                        <p:tav tm="100000">
                                          <p:val>
                                            <p:fltVal val="1"/>
                                          </p:val>
                                        </p:tav>
                                      </p:tavLst>
                                    </p:anim>
                                    <p:anim calcmode="lin" valueType="num">
                                      <p:cBhvr>
                                        <p:cTn id="66" dur="2000" fill="hold"/>
                                        <p:tgtEl>
                                          <p:spTgt spid="4">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45" presetClass="entr" presetSubtype="0" fill="hold" grpId="0"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animEffect transition="in" filter="fade">
                                      <p:cBhvr>
                                        <p:cTn id="71" dur="2000"/>
                                        <p:tgtEl>
                                          <p:spTgt spid="4">
                                            <p:txEl>
                                              <p:pRg st="12" end="12"/>
                                            </p:txEl>
                                          </p:spTgt>
                                        </p:tgtEl>
                                      </p:cBhvr>
                                    </p:animEffect>
                                    <p:anim calcmode="lin" valueType="num">
                                      <p:cBhvr>
                                        <p:cTn id="72" dur="2000" fill="hold"/>
                                        <p:tgtEl>
                                          <p:spTgt spid="4">
                                            <p:txEl>
                                              <p:pRg st="12" end="12"/>
                                            </p:txEl>
                                          </p:spTgt>
                                        </p:tgtEl>
                                        <p:attrNameLst>
                                          <p:attrName>ppt_w</p:attrName>
                                        </p:attrNameLst>
                                      </p:cBhvr>
                                      <p:tavLst>
                                        <p:tav tm="0" fmla="#ppt_w*sin(2.5*pi*$)">
                                          <p:val>
                                            <p:fltVal val="0"/>
                                          </p:val>
                                        </p:tav>
                                        <p:tav tm="100000">
                                          <p:val>
                                            <p:fltVal val="1"/>
                                          </p:val>
                                        </p:tav>
                                      </p:tavLst>
                                    </p:anim>
                                    <p:anim calcmode="lin" valueType="num">
                                      <p:cBhvr>
                                        <p:cTn id="73" dur="2000" fill="hold"/>
                                        <p:tgtEl>
                                          <p:spTgt spid="4">
                                            <p:txEl>
                                              <p:pRg st="12" end="12"/>
                                            </p:txEl>
                                          </p:spTgt>
                                        </p:tgtEl>
                                        <p:attrNameLst>
                                          <p:attrName>ppt_h</p:attrName>
                                        </p:attrNameLst>
                                      </p:cBhvr>
                                      <p:tavLst>
                                        <p:tav tm="0">
                                          <p:val>
                                            <p:strVal val="#ppt_h"/>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31" presetClass="entr" presetSubtype="0" fill="hold" grpId="0" nodeType="clickEffect">
                                  <p:stCondLst>
                                    <p:cond delay="0"/>
                                  </p:stCondLst>
                                  <p:childTnLst>
                                    <p:set>
                                      <p:cBhvr>
                                        <p:cTn id="77" dur="1" fill="hold">
                                          <p:stCondLst>
                                            <p:cond delay="0"/>
                                          </p:stCondLst>
                                        </p:cTn>
                                        <p:tgtEl>
                                          <p:spTgt spid="4">
                                            <p:txEl>
                                              <p:pRg st="13" end="13"/>
                                            </p:txEl>
                                          </p:spTgt>
                                        </p:tgtEl>
                                        <p:attrNameLst>
                                          <p:attrName>style.visibility</p:attrName>
                                        </p:attrNameLst>
                                      </p:cBhvr>
                                      <p:to>
                                        <p:strVal val="visible"/>
                                      </p:to>
                                    </p:set>
                                    <p:anim calcmode="lin" valueType="num">
                                      <p:cBhvr>
                                        <p:cTn id="78" dur="1000" fill="hold"/>
                                        <p:tgtEl>
                                          <p:spTgt spid="4">
                                            <p:txEl>
                                              <p:pRg st="13" end="13"/>
                                            </p:txEl>
                                          </p:spTgt>
                                        </p:tgtEl>
                                        <p:attrNameLst>
                                          <p:attrName>ppt_w</p:attrName>
                                        </p:attrNameLst>
                                      </p:cBhvr>
                                      <p:tavLst>
                                        <p:tav tm="0">
                                          <p:val>
                                            <p:fltVal val="0"/>
                                          </p:val>
                                        </p:tav>
                                        <p:tav tm="100000">
                                          <p:val>
                                            <p:strVal val="#ppt_w"/>
                                          </p:val>
                                        </p:tav>
                                      </p:tavLst>
                                    </p:anim>
                                    <p:anim calcmode="lin" valueType="num">
                                      <p:cBhvr>
                                        <p:cTn id="79" dur="1000" fill="hold"/>
                                        <p:tgtEl>
                                          <p:spTgt spid="4">
                                            <p:txEl>
                                              <p:pRg st="13" end="13"/>
                                            </p:txEl>
                                          </p:spTgt>
                                        </p:tgtEl>
                                        <p:attrNameLst>
                                          <p:attrName>ppt_h</p:attrName>
                                        </p:attrNameLst>
                                      </p:cBhvr>
                                      <p:tavLst>
                                        <p:tav tm="0">
                                          <p:val>
                                            <p:fltVal val="0"/>
                                          </p:val>
                                        </p:tav>
                                        <p:tav tm="100000">
                                          <p:val>
                                            <p:strVal val="#ppt_h"/>
                                          </p:val>
                                        </p:tav>
                                      </p:tavLst>
                                    </p:anim>
                                    <p:anim calcmode="lin" valueType="num">
                                      <p:cBhvr>
                                        <p:cTn id="80" dur="1000" fill="hold"/>
                                        <p:tgtEl>
                                          <p:spTgt spid="4">
                                            <p:txEl>
                                              <p:pRg st="13" end="13"/>
                                            </p:txEl>
                                          </p:spTgt>
                                        </p:tgtEl>
                                        <p:attrNameLst>
                                          <p:attrName>style.rotation</p:attrName>
                                        </p:attrNameLst>
                                      </p:cBhvr>
                                      <p:tavLst>
                                        <p:tav tm="0">
                                          <p:val>
                                            <p:fltVal val="90"/>
                                          </p:val>
                                        </p:tav>
                                        <p:tav tm="100000">
                                          <p:val>
                                            <p:fltVal val="0"/>
                                          </p:val>
                                        </p:tav>
                                      </p:tavLst>
                                    </p:anim>
                                    <p:animEffect transition="in" filter="fade">
                                      <p:cBhvr>
                                        <p:cTn id="81" dur="1000"/>
                                        <p:tgtEl>
                                          <p:spTgt spid="4">
                                            <p:txEl>
                                              <p:pRg st="13" end="13"/>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grpId="0" nodeType="clickEffect">
                                  <p:stCondLst>
                                    <p:cond delay="0"/>
                                  </p:stCondLst>
                                  <p:childTnLst>
                                    <p:set>
                                      <p:cBhvr>
                                        <p:cTn id="85" dur="1" fill="hold">
                                          <p:stCondLst>
                                            <p:cond delay="0"/>
                                          </p:stCondLst>
                                        </p:cTn>
                                        <p:tgtEl>
                                          <p:spTgt spid="4">
                                            <p:txEl>
                                              <p:pRg st="14" end="14"/>
                                            </p:txEl>
                                          </p:spTgt>
                                        </p:tgtEl>
                                        <p:attrNameLst>
                                          <p:attrName>style.visibility</p:attrName>
                                        </p:attrNameLst>
                                      </p:cBhvr>
                                      <p:to>
                                        <p:strVal val="visible"/>
                                      </p:to>
                                    </p:set>
                                    <p:animEffect transition="in" filter="randombar(horizontal)">
                                      <p:cBhvr>
                                        <p:cTn id="86" dur="500"/>
                                        <p:tgtEl>
                                          <p:spTgt spid="4">
                                            <p:txEl>
                                              <p:pRg st="14" end="1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4">
                                            <p:txEl>
                                              <p:pRg st="15" end="15"/>
                                            </p:txEl>
                                          </p:spTgt>
                                        </p:tgtEl>
                                        <p:attrNameLst>
                                          <p:attrName>style.visibility</p:attrName>
                                        </p:attrNameLst>
                                      </p:cBhvr>
                                      <p:to>
                                        <p:strVal val="visible"/>
                                      </p:to>
                                    </p:set>
                                    <p:animEffect transition="in" filter="randombar(horizontal)">
                                      <p:cBhvr>
                                        <p:cTn id="91" dur="500"/>
                                        <p:tgtEl>
                                          <p:spTgt spid="4">
                                            <p:txEl>
                                              <p:pRg st="15" end="15"/>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4">
                                            <p:txEl>
                                              <p:pRg st="16" end="16"/>
                                            </p:txEl>
                                          </p:spTgt>
                                        </p:tgtEl>
                                        <p:attrNameLst>
                                          <p:attrName>style.visibility</p:attrName>
                                        </p:attrNameLst>
                                      </p:cBhvr>
                                      <p:to>
                                        <p:strVal val="visible"/>
                                      </p:to>
                                    </p:set>
                                    <p:animEffect transition="in" filter="randombar(horizontal)">
                                      <p:cBhvr>
                                        <p:cTn id="96" dur="500"/>
                                        <p:tgtEl>
                                          <p:spTgt spid="4">
                                            <p:txEl>
                                              <p:pRg st="16" end="16"/>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4">
                                            <p:txEl>
                                              <p:pRg st="17" end="17"/>
                                            </p:txEl>
                                          </p:spTgt>
                                        </p:tgtEl>
                                        <p:attrNameLst>
                                          <p:attrName>style.visibility</p:attrName>
                                        </p:attrNameLst>
                                      </p:cBhvr>
                                      <p:to>
                                        <p:strVal val="visible"/>
                                      </p:to>
                                    </p:set>
                                    <p:animEffect transition="in" filter="randombar(horizontal)">
                                      <p:cBhvr>
                                        <p:cTn id="101" dur="500"/>
                                        <p:tgtEl>
                                          <p:spTgt spid="4">
                                            <p:txEl>
                                              <p:pRg st="17" end="17"/>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4">
                                            <p:txEl>
                                              <p:pRg st="18" end="18"/>
                                            </p:txEl>
                                          </p:spTgt>
                                        </p:tgtEl>
                                        <p:attrNameLst>
                                          <p:attrName>style.visibility</p:attrName>
                                        </p:attrNameLst>
                                      </p:cBhvr>
                                      <p:to>
                                        <p:strVal val="visible"/>
                                      </p:to>
                                    </p:set>
                                    <p:animEffect transition="in" filter="randombar(horizontal)">
                                      <p:cBhvr>
                                        <p:cTn id="106" dur="500"/>
                                        <p:tgtEl>
                                          <p:spTgt spid="4">
                                            <p:txEl>
                                              <p:pRg st="18" end="1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4">
                                            <p:txEl>
                                              <p:pRg st="19" end="19"/>
                                            </p:txEl>
                                          </p:spTgt>
                                        </p:tgtEl>
                                        <p:attrNameLst>
                                          <p:attrName>style.visibility</p:attrName>
                                        </p:attrNameLst>
                                      </p:cBhvr>
                                      <p:to>
                                        <p:strVal val="visible"/>
                                      </p:to>
                                    </p:set>
                                    <p:animEffect transition="in" filter="randombar(horizontal)">
                                      <p:cBhvr>
                                        <p:cTn id="111" dur="500"/>
                                        <p:tgtEl>
                                          <p:spTgt spid="4">
                                            <p:txEl>
                                              <p:pRg st="19" end="19"/>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4" presetClass="entr" presetSubtype="10" fill="hold" grpId="0" nodeType="clickEffect">
                                  <p:stCondLst>
                                    <p:cond delay="0"/>
                                  </p:stCondLst>
                                  <p:childTnLst>
                                    <p:set>
                                      <p:cBhvr>
                                        <p:cTn id="115" dur="1" fill="hold">
                                          <p:stCondLst>
                                            <p:cond delay="0"/>
                                          </p:stCondLst>
                                        </p:cTn>
                                        <p:tgtEl>
                                          <p:spTgt spid="4">
                                            <p:txEl>
                                              <p:pRg st="20" end="20"/>
                                            </p:txEl>
                                          </p:spTgt>
                                        </p:tgtEl>
                                        <p:attrNameLst>
                                          <p:attrName>style.visibility</p:attrName>
                                        </p:attrNameLst>
                                      </p:cBhvr>
                                      <p:to>
                                        <p:strVal val="visible"/>
                                      </p:to>
                                    </p:set>
                                    <p:animEffect transition="in" filter="randombar(horizontal)">
                                      <p:cBhvr>
                                        <p:cTn id="116" dur="500"/>
                                        <p:tgtEl>
                                          <p:spTgt spid="4">
                                            <p:txEl>
                                              <p:pRg st="20" end="20"/>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6" presetClass="entr" presetSubtype="21" fill="hold" grpId="0" nodeType="clickEffect">
                                  <p:stCondLst>
                                    <p:cond delay="0"/>
                                  </p:stCondLst>
                                  <p:childTnLst>
                                    <p:set>
                                      <p:cBhvr>
                                        <p:cTn id="120" dur="1" fill="hold">
                                          <p:stCondLst>
                                            <p:cond delay="0"/>
                                          </p:stCondLst>
                                        </p:cTn>
                                        <p:tgtEl>
                                          <p:spTgt spid="2">
                                            <p:txEl>
                                              <p:pRg st="0" end="0"/>
                                            </p:txEl>
                                          </p:spTgt>
                                        </p:tgtEl>
                                        <p:attrNameLst>
                                          <p:attrName>style.visibility</p:attrName>
                                        </p:attrNameLst>
                                      </p:cBhvr>
                                      <p:to>
                                        <p:strVal val="visible"/>
                                      </p:to>
                                    </p:set>
                                    <p:animEffect transition="in" filter="barn(inVertical)">
                                      <p:cBhvr>
                                        <p:cTn id="121" dur="500"/>
                                        <p:tgtEl>
                                          <p:spTgt spid="2">
                                            <p:txEl>
                                              <p:pRg st="0" end="0"/>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6" presetClass="entr" presetSubtype="21" fill="hold" grpId="0" nodeType="clickEffect">
                                  <p:stCondLst>
                                    <p:cond delay="0"/>
                                  </p:stCondLst>
                                  <p:childTnLst>
                                    <p:set>
                                      <p:cBhvr>
                                        <p:cTn id="125" dur="1" fill="hold">
                                          <p:stCondLst>
                                            <p:cond delay="0"/>
                                          </p:stCondLst>
                                        </p:cTn>
                                        <p:tgtEl>
                                          <p:spTgt spid="2">
                                            <p:txEl>
                                              <p:pRg st="1" end="1"/>
                                            </p:txEl>
                                          </p:spTgt>
                                        </p:tgtEl>
                                        <p:attrNameLst>
                                          <p:attrName>style.visibility</p:attrName>
                                        </p:attrNameLst>
                                      </p:cBhvr>
                                      <p:to>
                                        <p:strVal val="visible"/>
                                      </p:to>
                                    </p:set>
                                    <p:animEffect transition="in" filter="barn(inVertical)">
                                      <p:cBhvr>
                                        <p:cTn id="126" dur="500"/>
                                        <p:tgtEl>
                                          <p:spTgt spid="2">
                                            <p:txEl>
                                              <p:pRg st="1" end="1"/>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6" presetClass="entr" presetSubtype="21" fill="hold" grpId="0" nodeType="clickEffect">
                                  <p:stCondLst>
                                    <p:cond delay="0"/>
                                  </p:stCondLst>
                                  <p:childTnLst>
                                    <p:set>
                                      <p:cBhvr>
                                        <p:cTn id="130" dur="1" fill="hold">
                                          <p:stCondLst>
                                            <p:cond delay="0"/>
                                          </p:stCondLst>
                                        </p:cTn>
                                        <p:tgtEl>
                                          <p:spTgt spid="2">
                                            <p:txEl>
                                              <p:pRg st="2" end="2"/>
                                            </p:txEl>
                                          </p:spTgt>
                                        </p:tgtEl>
                                        <p:attrNameLst>
                                          <p:attrName>style.visibility</p:attrName>
                                        </p:attrNameLst>
                                      </p:cBhvr>
                                      <p:to>
                                        <p:strVal val="visible"/>
                                      </p:to>
                                    </p:set>
                                    <p:animEffect transition="in" filter="barn(inVertical)">
                                      <p:cBhvr>
                                        <p:cTn id="131" dur="500"/>
                                        <p:tgtEl>
                                          <p:spTgt spid="2">
                                            <p:txEl>
                                              <p:pRg st="2" end="2"/>
                                            </p:tx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2">
                                            <p:txEl>
                                              <p:pRg st="3" end="3"/>
                                            </p:txEl>
                                          </p:spTgt>
                                        </p:tgtEl>
                                        <p:attrNameLst>
                                          <p:attrName>style.visibility</p:attrName>
                                        </p:attrNameLst>
                                      </p:cBhvr>
                                      <p:to>
                                        <p:strVal val="visible"/>
                                      </p:to>
                                    </p:set>
                                    <p:animEffect transition="in" filter="barn(inVertical)">
                                      <p:cBhvr>
                                        <p:cTn id="136" dur="500"/>
                                        <p:tgtEl>
                                          <p:spTgt spid="2">
                                            <p:txEl>
                                              <p:pRg st="3" end="3"/>
                                            </p:txEl>
                                          </p:spTgt>
                                        </p:tgtEl>
                                      </p:cBhvr>
                                    </p:animEffect>
                                  </p:childTnLst>
                                </p:cTn>
                              </p:par>
                            </p:childTnLst>
                          </p:cTn>
                        </p:par>
                      </p:childTnLst>
                    </p:cTn>
                  </p:par>
                  <p:par>
                    <p:cTn id="137" fill="hold">
                      <p:stCondLst>
                        <p:cond delay="indefinite"/>
                      </p:stCondLst>
                      <p:childTnLst>
                        <p:par>
                          <p:cTn id="138" fill="hold">
                            <p:stCondLst>
                              <p:cond delay="0"/>
                            </p:stCondLst>
                            <p:childTnLst>
                              <p:par>
                                <p:cTn id="139" presetID="16" presetClass="entr" presetSubtype="21" fill="hold" grpId="0" nodeType="clickEffect">
                                  <p:stCondLst>
                                    <p:cond delay="0"/>
                                  </p:stCondLst>
                                  <p:childTnLst>
                                    <p:set>
                                      <p:cBhvr>
                                        <p:cTn id="140" dur="1" fill="hold">
                                          <p:stCondLst>
                                            <p:cond delay="0"/>
                                          </p:stCondLst>
                                        </p:cTn>
                                        <p:tgtEl>
                                          <p:spTgt spid="2">
                                            <p:txEl>
                                              <p:pRg st="4" end="4"/>
                                            </p:txEl>
                                          </p:spTgt>
                                        </p:tgtEl>
                                        <p:attrNameLst>
                                          <p:attrName>style.visibility</p:attrName>
                                        </p:attrNameLst>
                                      </p:cBhvr>
                                      <p:to>
                                        <p:strVal val="visible"/>
                                      </p:to>
                                    </p:set>
                                    <p:animEffect transition="in" filter="barn(inVertical)">
                                      <p:cBhvr>
                                        <p:cTn id="141" dur="500"/>
                                        <p:tgtEl>
                                          <p:spTgt spid="2">
                                            <p:txEl>
                                              <p:pRg st="4" end="4"/>
                                            </p:txEl>
                                          </p:spTgt>
                                        </p:tgtEl>
                                      </p:cBhvr>
                                    </p:animEffect>
                                  </p:childTnLst>
                                </p:cTn>
                              </p:par>
                            </p:childTnLst>
                          </p:cTn>
                        </p:par>
                      </p:childTnLst>
                    </p:cTn>
                  </p:par>
                  <p:par>
                    <p:cTn id="142" fill="hold">
                      <p:stCondLst>
                        <p:cond delay="indefinite"/>
                      </p:stCondLst>
                      <p:childTnLst>
                        <p:par>
                          <p:cTn id="143" fill="hold">
                            <p:stCondLst>
                              <p:cond delay="0"/>
                            </p:stCondLst>
                            <p:childTnLst>
                              <p:par>
                                <p:cTn id="144" presetID="16" presetClass="entr" presetSubtype="21" fill="hold" grpId="0" nodeType="clickEffect">
                                  <p:stCondLst>
                                    <p:cond delay="0"/>
                                  </p:stCondLst>
                                  <p:childTnLst>
                                    <p:set>
                                      <p:cBhvr>
                                        <p:cTn id="145" dur="1" fill="hold">
                                          <p:stCondLst>
                                            <p:cond delay="0"/>
                                          </p:stCondLst>
                                        </p:cTn>
                                        <p:tgtEl>
                                          <p:spTgt spid="2">
                                            <p:txEl>
                                              <p:pRg st="5" end="5"/>
                                            </p:txEl>
                                          </p:spTgt>
                                        </p:tgtEl>
                                        <p:attrNameLst>
                                          <p:attrName>style.visibility</p:attrName>
                                        </p:attrNameLst>
                                      </p:cBhvr>
                                      <p:to>
                                        <p:strVal val="visible"/>
                                      </p:to>
                                    </p:set>
                                    <p:animEffect transition="in" filter="barn(inVertical)">
                                      <p:cBhvr>
                                        <p:cTn id="146" dur="500"/>
                                        <p:tgtEl>
                                          <p:spTgt spid="2">
                                            <p:txEl>
                                              <p:pRg st="5" end="5"/>
                                            </p:txEl>
                                          </p:spTgt>
                                        </p:tgtEl>
                                      </p:cBhvr>
                                    </p:animEffect>
                                  </p:childTnLst>
                                </p:cTn>
                              </p:par>
                            </p:childTnLst>
                          </p:cTn>
                        </p:par>
                      </p:childTnLst>
                    </p:cTn>
                  </p:par>
                  <p:par>
                    <p:cTn id="147" fill="hold">
                      <p:stCondLst>
                        <p:cond delay="indefinite"/>
                      </p:stCondLst>
                      <p:childTnLst>
                        <p:par>
                          <p:cTn id="148" fill="hold">
                            <p:stCondLst>
                              <p:cond delay="0"/>
                            </p:stCondLst>
                            <p:childTnLst>
                              <p:par>
                                <p:cTn id="149" presetID="16" presetClass="entr" presetSubtype="21" fill="hold" grpId="0" nodeType="clickEffect">
                                  <p:stCondLst>
                                    <p:cond delay="0"/>
                                  </p:stCondLst>
                                  <p:childTnLst>
                                    <p:set>
                                      <p:cBhvr>
                                        <p:cTn id="150" dur="1" fill="hold">
                                          <p:stCondLst>
                                            <p:cond delay="0"/>
                                          </p:stCondLst>
                                        </p:cTn>
                                        <p:tgtEl>
                                          <p:spTgt spid="2">
                                            <p:txEl>
                                              <p:pRg st="6" end="6"/>
                                            </p:txEl>
                                          </p:spTgt>
                                        </p:tgtEl>
                                        <p:attrNameLst>
                                          <p:attrName>style.visibility</p:attrName>
                                        </p:attrNameLst>
                                      </p:cBhvr>
                                      <p:to>
                                        <p:strVal val="visible"/>
                                      </p:to>
                                    </p:set>
                                    <p:animEffect transition="in" filter="barn(inVertical)">
                                      <p:cBhvr>
                                        <p:cTn id="151" dur="500"/>
                                        <p:tgtEl>
                                          <p:spTgt spid="2">
                                            <p:txEl>
                                              <p:pRg st="6" end="6"/>
                                            </p:txEl>
                                          </p:spTgt>
                                        </p:tgtEl>
                                      </p:cBhvr>
                                    </p:animEffect>
                                  </p:childTnLst>
                                </p:cTn>
                              </p:par>
                            </p:childTnLst>
                          </p:cTn>
                        </p:par>
                      </p:childTnLst>
                    </p:cTn>
                  </p:par>
                  <p:par>
                    <p:cTn id="152" fill="hold">
                      <p:stCondLst>
                        <p:cond delay="indefinite"/>
                      </p:stCondLst>
                      <p:childTnLst>
                        <p:par>
                          <p:cTn id="153" fill="hold">
                            <p:stCondLst>
                              <p:cond delay="0"/>
                            </p:stCondLst>
                            <p:childTnLst>
                              <p:par>
                                <p:cTn id="154" presetID="16" presetClass="entr" presetSubtype="21" fill="hold" grpId="0" nodeType="clickEffect">
                                  <p:stCondLst>
                                    <p:cond delay="0"/>
                                  </p:stCondLst>
                                  <p:childTnLst>
                                    <p:set>
                                      <p:cBhvr>
                                        <p:cTn id="155" dur="1" fill="hold">
                                          <p:stCondLst>
                                            <p:cond delay="0"/>
                                          </p:stCondLst>
                                        </p:cTn>
                                        <p:tgtEl>
                                          <p:spTgt spid="2">
                                            <p:txEl>
                                              <p:pRg st="7" end="7"/>
                                            </p:txEl>
                                          </p:spTgt>
                                        </p:tgtEl>
                                        <p:attrNameLst>
                                          <p:attrName>style.visibility</p:attrName>
                                        </p:attrNameLst>
                                      </p:cBhvr>
                                      <p:to>
                                        <p:strVal val="visible"/>
                                      </p:to>
                                    </p:set>
                                    <p:animEffect transition="in" filter="barn(inVertical)">
                                      <p:cBhvr>
                                        <p:cTn id="156" dur="500"/>
                                        <p:tgtEl>
                                          <p:spTgt spid="2">
                                            <p:txEl>
                                              <p:pRg st="7" end="7"/>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16" presetClass="entr" presetSubtype="21" fill="hold" grpId="0" nodeType="clickEffect">
                                  <p:stCondLst>
                                    <p:cond delay="0"/>
                                  </p:stCondLst>
                                  <p:childTnLst>
                                    <p:set>
                                      <p:cBhvr>
                                        <p:cTn id="160" dur="1" fill="hold">
                                          <p:stCondLst>
                                            <p:cond delay="0"/>
                                          </p:stCondLst>
                                        </p:cTn>
                                        <p:tgtEl>
                                          <p:spTgt spid="2">
                                            <p:txEl>
                                              <p:pRg st="8" end="8"/>
                                            </p:txEl>
                                          </p:spTgt>
                                        </p:tgtEl>
                                        <p:attrNameLst>
                                          <p:attrName>style.visibility</p:attrName>
                                        </p:attrNameLst>
                                      </p:cBhvr>
                                      <p:to>
                                        <p:strVal val="visible"/>
                                      </p:to>
                                    </p:set>
                                    <p:animEffect transition="in" filter="barn(inVertical)">
                                      <p:cBhvr>
                                        <p:cTn id="161" dur="500"/>
                                        <p:tgtEl>
                                          <p:spTgt spid="2">
                                            <p:txEl>
                                              <p:pRg st="8" end="8"/>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16" presetClass="entr" presetSubtype="21" fill="hold" grpId="0" nodeType="clickEffect">
                                  <p:stCondLst>
                                    <p:cond delay="0"/>
                                  </p:stCondLst>
                                  <p:childTnLst>
                                    <p:set>
                                      <p:cBhvr>
                                        <p:cTn id="165" dur="1" fill="hold">
                                          <p:stCondLst>
                                            <p:cond delay="0"/>
                                          </p:stCondLst>
                                        </p:cTn>
                                        <p:tgtEl>
                                          <p:spTgt spid="2">
                                            <p:txEl>
                                              <p:pRg st="9" end="9"/>
                                            </p:txEl>
                                          </p:spTgt>
                                        </p:tgtEl>
                                        <p:attrNameLst>
                                          <p:attrName>style.visibility</p:attrName>
                                        </p:attrNameLst>
                                      </p:cBhvr>
                                      <p:to>
                                        <p:strVal val="visible"/>
                                      </p:to>
                                    </p:set>
                                    <p:animEffect transition="in" filter="barn(inVertical)">
                                      <p:cBhvr>
                                        <p:cTn id="16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p:txBody>
          <a:bodyPr/>
          <a:lstStyle/>
          <a:p>
            <a:pPr algn="r"/>
            <a:r>
              <a:rPr lang="en-US" altLang="en-US" dirty="0">
                <a:solidFill>
                  <a:srgbClr val="0070C0"/>
                </a:solidFill>
              </a:rPr>
              <a:t>MODULE 3 - FUNCTIONS, ARRAYS AND STRINGS(6L+6P)</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p:txBody>
          <a:bodyPr>
            <a:normAutofit fontScale="25000" lnSpcReduction="20000"/>
          </a:bodyPr>
          <a:lstStyle/>
          <a:p>
            <a:pPr marL="0" indent="0" algn="just">
              <a:buNone/>
            </a:pPr>
            <a:r>
              <a:rPr lang="en-US" altLang="en-US" sz="5600" dirty="0">
                <a:latin typeface="Times New Roman" panose="02020603050405020304" pitchFamily="18" charset="0"/>
                <a:cs typeface="Times New Roman" panose="02020603050405020304" pitchFamily="18" charset="0"/>
              </a:rPr>
              <a:t>Functions – Storage Class – Arrays – Strings and standard functions - Pre-processor Statements.</a:t>
            </a:r>
          </a:p>
          <a:p>
            <a:pPr marL="0" indent="0" algn="just">
              <a:buNone/>
            </a:pPr>
            <a:endParaRPr lang="en-US" altLang="en-US" dirty="0">
              <a:latin typeface="Times New Roman" panose="02020603050405020304" pitchFamily="18" charset="0"/>
              <a:cs typeface="Times New Roman" panose="02020603050405020304" pitchFamily="18" charset="0"/>
            </a:endParaRPr>
          </a:p>
          <a:p>
            <a:pPr marL="0" indent="0" algn="just">
              <a:buNone/>
            </a:pPr>
            <a:r>
              <a:rPr lang="en-US" altLang="en-US" sz="56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Practical Component :</a:t>
            </a:r>
          </a:p>
          <a:p>
            <a:pPr marL="0" indent="0" algn="just">
              <a:buNone/>
            </a:pPr>
            <a:r>
              <a:rPr lang="en-US" altLang="en-US" sz="5600" dirty="0">
                <a:latin typeface="Times New Roman" panose="02020603050405020304" pitchFamily="18" charset="0"/>
                <a:cs typeface="Times New Roman" panose="02020603050405020304" pitchFamily="18" charset="0"/>
              </a:rPr>
              <a:t>(</a:t>
            </a:r>
            <a:r>
              <a:rPr lang="en-US" altLang="en-US" sz="5600" dirty="0" err="1">
                <a:latin typeface="Times New Roman" panose="02020603050405020304" pitchFamily="18" charset="0"/>
                <a:cs typeface="Times New Roman" panose="02020603050405020304" pitchFamily="18" charset="0"/>
              </a:rPr>
              <a:t>i</a:t>
            </a:r>
            <a:r>
              <a:rPr lang="en-US" altLang="en-US" sz="5600" dirty="0">
                <a:latin typeface="Times New Roman" panose="02020603050405020304" pitchFamily="18" charset="0"/>
                <a:cs typeface="Times New Roman" panose="02020603050405020304" pitchFamily="18" charset="0"/>
              </a:rPr>
              <a:t>) Program to compute Factorial, Fibonacci series and sum of n numbers using recursion</a:t>
            </a:r>
          </a:p>
          <a:p>
            <a:pPr marL="0" indent="0" algn="just">
              <a:buNone/>
            </a:pPr>
            <a:r>
              <a:rPr lang="en-US" altLang="en-US" sz="5600" dirty="0">
                <a:latin typeface="Times New Roman" panose="02020603050405020304" pitchFamily="18" charset="0"/>
                <a:cs typeface="Times New Roman" panose="02020603050405020304" pitchFamily="18" charset="0"/>
              </a:rPr>
              <a:t>(ii) Program to compute sum and average of N Numbers stored in an array</a:t>
            </a:r>
          </a:p>
          <a:p>
            <a:pPr marL="0" indent="0" algn="just">
              <a:buNone/>
            </a:pPr>
            <a:r>
              <a:rPr lang="en-US" altLang="en-US" sz="5600" dirty="0">
                <a:latin typeface="Times New Roman" panose="02020603050405020304" pitchFamily="18" charset="0"/>
                <a:cs typeface="Times New Roman" panose="02020603050405020304" pitchFamily="18" charset="0"/>
              </a:rPr>
              <a:t>(iii) Program to sort the given n numbers stored in an array</a:t>
            </a:r>
          </a:p>
          <a:p>
            <a:pPr marL="0" indent="0" algn="just">
              <a:buNone/>
            </a:pPr>
            <a:r>
              <a:rPr lang="en-US" altLang="en-US" sz="5600" dirty="0">
                <a:latin typeface="Times New Roman" panose="02020603050405020304" pitchFamily="18" charset="0"/>
                <a:cs typeface="Times New Roman" panose="02020603050405020304" pitchFamily="18" charset="0"/>
              </a:rPr>
              <a:t>(iv) Program to search for the given element in an array</a:t>
            </a:r>
          </a:p>
          <a:p>
            <a:pPr marL="0" indent="0" algn="just">
              <a:buNone/>
            </a:pPr>
            <a:r>
              <a:rPr lang="en-US" altLang="en-US" sz="5600" dirty="0">
                <a:latin typeface="Times New Roman" panose="02020603050405020304" pitchFamily="18" charset="0"/>
                <a:cs typeface="Times New Roman" panose="02020603050405020304" pitchFamily="18" charset="0"/>
              </a:rPr>
              <a:t>(v) Program to do word count</a:t>
            </a:r>
          </a:p>
          <a:p>
            <a:pPr marL="0" indent="0" algn="just">
              <a:buNone/>
            </a:pPr>
            <a:r>
              <a:rPr lang="en-US" altLang="en-US" sz="5600" dirty="0">
                <a:latin typeface="Times New Roman" panose="02020603050405020304" pitchFamily="18" charset="0"/>
                <a:cs typeface="Times New Roman" panose="02020603050405020304" pitchFamily="18" charset="0"/>
              </a:rPr>
              <a:t>(vi) Program to insert a substring in a string</a:t>
            </a:r>
          </a:p>
          <a:p>
            <a:pPr marL="0" indent="0" algn="just">
              <a:buNone/>
            </a:pPr>
            <a:r>
              <a:rPr lang="en-US" altLang="en-US" sz="5600" dirty="0">
                <a:latin typeface="Times New Roman" panose="02020603050405020304" pitchFamily="18" charset="0"/>
                <a:cs typeface="Times New Roman" panose="02020603050405020304" pitchFamily="18" charset="0"/>
              </a:rPr>
              <a:t>(vii) Program to concatenate and compare two strings</a:t>
            </a:r>
          </a:p>
          <a:p>
            <a:pPr marL="0" indent="0" algn="just">
              <a:buNone/>
            </a:pPr>
            <a:r>
              <a:rPr lang="en-US" altLang="en-US" sz="5600" dirty="0">
                <a:latin typeface="Times New Roman" panose="02020603050405020304" pitchFamily="18" charset="0"/>
                <a:cs typeface="Times New Roman" panose="02020603050405020304" pitchFamily="18" charset="0"/>
              </a:rPr>
              <a:t>(viii) Program using pre-processor statements</a:t>
            </a:r>
          </a:p>
          <a:p>
            <a:pPr marL="0" indent="0" eaLnBrk="1" hangingPunct="1">
              <a:buFont typeface="Wingdings 3" panose="05040102010807070707" pitchFamily="18" charset="2"/>
              <a:buNone/>
            </a:pPr>
            <a:endParaRPr lang="en-US" altLang="en-US" sz="20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1" y="6356350"/>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a:t>
            </a:fld>
            <a:endParaRPr lang="en-US" altLang="en-US" dirty="0">
              <a:solidFill>
                <a:schemeClr val="tx2"/>
              </a:solidFill>
              <a:latin typeface="Gill Sans MT" panose="020B0502020104020203"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3.2.4 Passing Arguments to a function</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20</a:t>
            </a:fld>
            <a:endParaRPr lang="en-US" altLang="en-US" dirty="0">
              <a:solidFill>
                <a:schemeClr val="tx2"/>
              </a:solidFill>
              <a:latin typeface="Gill Sans MT" panose="020B0502020104020203" pitchFamily="34" charset="0"/>
            </a:endParaRPr>
          </a:p>
        </p:txBody>
      </p:sp>
      <p:sp>
        <p:nvSpPr>
          <p:cNvPr id="4" name="Content Placeholder 3">
            <a:extLst>
              <a:ext uri="{FF2B5EF4-FFF2-40B4-BE49-F238E27FC236}">
                <a16:creationId xmlns:a16="http://schemas.microsoft.com/office/drawing/2014/main" id="{D63017DA-B315-4CAF-88E8-754BEB5701EC}"/>
              </a:ext>
            </a:extLst>
          </p:cNvPr>
          <p:cNvSpPr>
            <a:spLocks noGrp="1"/>
          </p:cNvSpPr>
          <p:nvPr>
            <p:ph idx="1"/>
          </p:nvPr>
        </p:nvSpPr>
        <p:spPr/>
        <p:txBody>
          <a:bodyPr/>
          <a:lstStyle/>
          <a:p>
            <a:endParaRPr lang="en-US" dirty="0"/>
          </a:p>
        </p:txBody>
      </p:sp>
      <p:sp>
        <p:nvSpPr>
          <p:cNvPr id="5" name="Rectangle 4">
            <a:extLst>
              <a:ext uri="{FF2B5EF4-FFF2-40B4-BE49-F238E27FC236}">
                <a16:creationId xmlns:a16="http://schemas.microsoft.com/office/drawing/2014/main" id="{12ED4437-5708-4109-A69D-45D957B58995}"/>
              </a:ext>
            </a:extLst>
          </p:cNvPr>
          <p:cNvSpPr/>
          <p:nvPr/>
        </p:nvSpPr>
        <p:spPr>
          <a:xfrm>
            <a:off x="890218" y="1324270"/>
            <a:ext cx="7872781" cy="670120"/>
          </a:xfrm>
          <a:prstGeom prst="rect">
            <a:avLst/>
          </a:prstGeom>
        </p:spPr>
        <p:txBody>
          <a:bodyPr wrap="square">
            <a:spAutoFit/>
          </a:bodyPr>
          <a:lstStyle/>
          <a:p>
            <a:pPr marL="285750" indent="-285750">
              <a:lnSpc>
                <a:spcPct val="107000"/>
              </a:lnSpc>
              <a:spcAft>
                <a:spcPts val="750"/>
              </a:spcAft>
              <a:buFont typeface="Wingdings" panose="05000000000000000000" pitchFamily="2" charset="2"/>
              <a:buChar char="v"/>
            </a:pPr>
            <a:r>
              <a:rPr lang="en-US" dirty="0">
                <a:solidFill>
                  <a:srgbClr val="FF0000"/>
                </a:solidFill>
                <a:latin typeface="Arial" panose="020B0604020202020204" pitchFamily="34" charset="0"/>
                <a:ea typeface="Times New Roman" panose="02020603050405020304" pitchFamily="18" charset="0"/>
                <a:cs typeface="Times New Roman" panose="02020603050405020304" pitchFamily="18" charset="0"/>
              </a:rPr>
              <a:t>Arguments</a:t>
            </a: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are the values specified during the function call, for which the formal parameters are declared while defining the function.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descr="passing arguments to functions in C">
            <a:extLst>
              <a:ext uri="{FF2B5EF4-FFF2-40B4-BE49-F238E27FC236}">
                <a16:creationId xmlns:a16="http://schemas.microsoft.com/office/drawing/2014/main" id="{9FEFB6F7-2E43-4B0D-A831-742D7FA1E1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95473" y="2058451"/>
            <a:ext cx="7867526" cy="4269315"/>
          </a:xfrm>
          <a:prstGeom prst="rect">
            <a:avLst/>
          </a:prstGeom>
          <a:noFill/>
          <a:ln>
            <a:noFill/>
          </a:ln>
        </p:spPr>
      </p:pic>
    </p:spTree>
    <p:extLst>
      <p:ext uri="{BB962C8B-B14F-4D97-AF65-F5344CB8AC3E}">
        <p14:creationId xmlns:p14="http://schemas.microsoft.com/office/powerpoint/2010/main" val="41363904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3.2.4 Passing Arguments to a function</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21</a:t>
            </a:fld>
            <a:endParaRPr lang="en-US" altLang="en-US" dirty="0">
              <a:solidFill>
                <a:schemeClr val="tx2"/>
              </a:solidFill>
              <a:latin typeface="Gill Sans MT" panose="020B0502020104020203" pitchFamily="34" charset="0"/>
            </a:endParaRPr>
          </a:p>
        </p:txBody>
      </p:sp>
      <p:sp>
        <p:nvSpPr>
          <p:cNvPr id="4" name="Content Placeholder 3">
            <a:extLst>
              <a:ext uri="{FF2B5EF4-FFF2-40B4-BE49-F238E27FC236}">
                <a16:creationId xmlns:a16="http://schemas.microsoft.com/office/drawing/2014/main" id="{D63017DA-B315-4CAF-88E8-754BEB5701EC}"/>
              </a:ext>
            </a:extLst>
          </p:cNvPr>
          <p:cNvSpPr>
            <a:spLocks noGrp="1"/>
          </p:cNvSpPr>
          <p:nvPr>
            <p:ph idx="1"/>
          </p:nvPr>
        </p:nvSpPr>
        <p:spPr/>
        <p:txBody>
          <a:bodyPr/>
          <a:lstStyle/>
          <a:p>
            <a:endParaRPr lang="en-US" dirty="0"/>
          </a:p>
        </p:txBody>
      </p:sp>
      <p:pic>
        <p:nvPicPr>
          <p:cNvPr id="8" name="Picture 7" descr="Passing argument to function in C">
            <a:extLst>
              <a:ext uri="{FF2B5EF4-FFF2-40B4-BE49-F238E27FC236}">
                <a16:creationId xmlns:a16="http://schemas.microsoft.com/office/drawing/2014/main" id="{2C088CDD-68D2-4E95-AAEA-79450A44C6C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418" y="1325921"/>
            <a:ext cx="7872781" cy="5388846"/>
          </a:xfrm>
          <a:prstGeom prst="rect">
            <a:avLst/>
          </a:prstGeom>
          <a:noFill/>
          <a:ln>
            <a:noFill/>
          </a:ln>
        </p:spPr>
      </p:pic>
    </p:spTree>
    <p:extLst>
      <p:ext uri="{BB962C8B-B14F-4D97-AF65-F5344CB8AC3E}">
        <p14:creationId xmlns:p14="http://schemas.microsoft.com/office/powerpoint/2010/main" val="1617683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3.2.5 Returning a value from function</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22</a:t>
            </a:fld>
            <a:endParaRPr lang="en-US" altLang="en-US" dirty="0">
              <a:solidFill>
                <a:schemeClr val="tx2"/>
              </a:solidFill>
              <a:latin typeface="Gill Sans MT" panose="020B0502020104020203" pitchFamily="34" charset="0"/>
            </a:endParaRPr>
          </a:p>
        </p:txBody>
      </p:sp>
      <p:sp>
        <p:nvSpPr>
          <p:cNvPr id="4" name="Content Placeholder 3">
            <a:extLst>
              <a:ext uri="{FF2B5EF4-FFF2-40B4-BE49-F238E27FC236}">
                <a16:creationId xmlns:a16="http://schemas.microsoft.com/office/drawing/2014/main" id="{D63017DA-B315-4CAF-88E8-754BEB5701EC}"/>
              </a:ext>
            </a:extLst>
          </p:cNvPr>
          <p:cNvSpPr>
            <a:spLocks noGrp="1"/>
          </p:cNvSpPr>
          <p:nvPr>
            <p:ph idx="1"/>
          </p:nvPr>
        </p:nvSpPr>
        <p:spPr/>
        <p:txBody>
          <a:bodyPr/>
          <a:lstStyle/>
          <a:p>
            <a:endParaRPr lang="en-US" dirty="0"/>
          </a:p>
        </p:txBody>
      </p:sp>
      <p:sp>
        <p:nvSpPr>
          <p:cNvPr id="2" name="Rectangle 1">
            <a:extLst>
              <a:ext uri="{FF2B5EF4-FFF2-40B4-BE49-F238E27FC236}">
                <a16:creationId xmlns:a16="http://schemas.microsoft.com/office/drawing/2014/main" id="{18BCC131-46C8-41F2-A56D-EEAB8DBD7A69}"/>
              </a:ext>
            </a:extLst>
          </p:cNvPr>
          <p:cNvSpPr/>
          <p:nvPr/>
        </p:nvSpPr>
        <p:spPr>
          <a:xfrm>
            <a:off x="856061" y="1251256"/>
            <a:ext cx="7429498" cy="707886"/>
          </a:xfrm>
          <a:prstGeom prst="rect">
            <a:avLst/>
          </a:prstGeom>
        </p:spPr>
        <p:txBody>
          <a:bodyPr wrap="square">
            <a:spAutoFit/>
          </a:bodyPr>
          <a:lstStyle/>
          <a:p>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 </a:t>
            </a:r>
            <a:r>
              <a:rPr 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function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may or may not return a result. But if it does, we must use the </a:t>
            </a:r>
            <a:r>
              <a:rPr lang="en-US" dirty="0">
                <a:solidFill>
                  <a:srgbClr val="C7254E"/>
                </a:solidFill>
                <a:latin typeface="Times New Roman" panose="02020603050405020304" pitchFamily="18" charset="0"/>
                <a:ea typeface="Times New Roman" panose="02020603050405020304" pitchFamily="18" charset="0"/>
                <a:cs typeface="Times New Roman" panose="02020603050405020304" pitchFamily="18" charset="0"/>
              </a:rPr>
              <a:t>return</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statement to output the result.</a:t>
            </a:r>
            <a:endParaRPr lang="en-US" sz="2000" dirty="0">
              <a:latin typeface="Times New Roman" panose="02020603050405020304" pitchFamily="18" charset="0"/>
              <a:cs typeface="Times New Roman" panose="02020603050405020304" pitchFamily="18" charset="0"/>
            </a:endParaRPr>
          </a:p>
        </p:txBody>
      </p:sp>
      <p:pic>
        <p:nvPicPr>
          <p:cNvPr id="9" name="Picture 8" descr="Return statement in C functions">
            <a:extLst>
              <a:ext uri="{FF2B5EF4-FFF2-40B4-BE49-F238E27FC236}">
                <a16:creationId xmlns:a16="http://schemas.microsoft.com/office/drawing/2014/main" id="{BCDE1DE5-4242-4867-AB31-C134A3DE37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14836" y="1930392"/>
            <a:ext cx="5713095" cy="4762500"/>
          </a:xfrm>
          <a:prstGeom prst="rect">
            <a:avLst/>
          </a:prstGeom>
          <a:noFill/>
          <a:ln>
            <a:noFill/>
          </a:ln>
        </p:spPr>
      </p:pic>
    </p:spTree>
    <p:extLst>
      <p:ext uri="{BB962C8B-B14F-4D97-AF65-F5344CB8AC3E}">
        <p14:creationId xmlns:p14="http://schemas.microsoft.com/office/powerpoint/2010/main" val="29167100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3.2.6 Type of User-defined Functions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23</a:t>
            </a:fld>
            <a:endParaRPr lang="en-US" altLang="en-US" dirty="0">
              <a:solidFill>
                <a:schemeClr val="tx2"/>
              </a:solidFill>
              <a:latin typeface="Gill Sans MT" panose="020B0502020104020203" pitchFamily="34" charset="0"/>
            </a:endParaRPr>
          </a:p>
        </p:txBody>
      </p:sp>
      <p:sp>
        <p:nvSpPr>
          <p:cNvPr id="2" name="Rectangle 1">
            <a:extLst>
              <a:ext uri="{FF2B5EF4-FFF2-40B4-BE49-F238E27FC236}">
                <a16:creationId xmlns:a16="http://schemas.microsoft.com/office/drawing/2014/main" id="{18BCC131-46C8-41F2-A56D-EEAB8DBD7A69}"/>
              </a:ext>
            </a:extLst>
          </p:cNvPr>
          <p:cNvSpPr/>
          <p:nvPr/>
        </p:nvSpPr>
        <p:spPr>
          <a:xfrm>
            <a:off x="856060" y="1251256"/>
            <a:ext cx="7602139" cy="2345322"/>
          </a:xfrm>
          <a:prstGeom prst="rect">
            <a:avLst/>
          </a:prstGeom>
        </p:spPr>
        <p:txBody>
          <a:bodyPr wrap="square">
            <a:spAutoFit/>
          </a:bodyPr>
          <a:lstStyle/>
          <a:p>
            <a:pPr>
              <a:lnSpc>
                <a:spcPct val="150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There can be 4 different types of user-defined functions, they are:</a:t>
            </a:r>
          </a:p>
          <a:p>
            <a:pPr>
              <a:lnSpc>
                <a:spcPct val="150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Function with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 arguments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 return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value</a:t>
            </a:r>
          </a:p>
          <a:p>
            <a:pPr>
              <a:lnSpc>
                <a:spcPct val="150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Function with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 arguments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return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value</a:t>
            </a:r>
          </a:p>
          <a:p>
            <a:pPr>
              <a:lnSpc>
                <a:spcPct val="150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Function with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arguments</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no return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value</a:t>
            </a:r>
          </a:p>
          <a:p>
            <a:pPr>
              <a:lnSpc>
                <a:spcPct val="150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Function with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arguments</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a return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value</a:t>
            </a:r>
          </a:p>
        </p:txBody>
      </p:sp>
    </p:spTree>
    <p:extLst>
      <p:ext uri="{BB962C8B-B14F-4D97-AF65-F5344CB8AC3E}">
        <p14:creationId xmlns:p14="http://schemas.microsoft.com/office/powerpoint/2010/main" val="2608813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3.2.6 Type of User-defined Functions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24</a:t>
            </a:fld>
            <a:endParaRPr lang="en-US" altLang="en-US" dirty="0">
              <a:solidFill>
                <a:schemeClr val="tx2"/>
              </a:solidFill>
              <a:latin typeface="Gill Sans MT" panose="020B0502020104020203" pitchFamily="34" charset="0"/>
            </a:endParaRPr>
          </a:p>
        </p:txBody>
      </p:sp>
      <p:sp>
        <p:nvSpPr>
          <p:cNvPr id="5" name="Rectangle 4">
            <a:extLst>
              <a:ext uri="{FF2B5EF4-FFF2-40B4-BE49-F238E27FC236}">
                <a16:creationId xmlns:a16="http://schemas.microsoft.com/office/drawing/2014/main" id="{16709353-D69A-44A9-84C5-BA4AB51A4F88}"/>
              </a:ext>
            </a:extLst>
          </p:cNvPr>
          <p:cNvSpPr/>
          <p:nvPr/>
        </p:nvSpPr>
        <p:spPr>
          <a:xfrm>
            <a:off x="701440" y="1337580"/>
            <a:ext cx="7294960" cy="5355312"/>
          </a:xfrm>
          <a:prstGeom prst="rect">
            <a:avLst/>
          </a:prstGeom>
        </p:spPr>
        <p:txBody>
          <a:bodyPr wrap="square">
            <a:spAutoFit/>
          </a:bodyPr>
          <a:lstStyle/>
          <a:p>
            <a:r>
              <a:rPr lang="en-US" dirty="0">
                <a:solidFill>
                  <a:schemeClr val="bg1"/>
                </a:solidFill>
              </a:rPr>
              <a:t>#include&lt;</a:t>
            </a:r>
            <a:r>
              <a:rPr lang="en-US" dirty="0" err="1">
                <a:solidFill>
                  <a:schemeClr val="bg1"/>
                </a:solidFill>
              </a:rPr>
              <a:t>stdio.h</a:t>
            </a:r>
            <a:r>
              <a:rPr lang="en-US" dirty="0">
                <a:solidFill>
                  <a:schemeClr val="bg1"/>
                </a:solidFill>
              </a:rPr>
              <a:t>&gt; // </a:t>
            </a:r>
            <a:r>
              <a:rPr lang="en-US"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Function with </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no arguments </a:t>
            </a:r>
            <a:r>
              <a:rPr lang="en-US"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no return </a:t>
            </a:r>
            <a:r>
              <a:rPr lang="en-US"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value</a:t>
            </a:r>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rPr>
              <a:t> void </a:t>
            </a:r>
            <a:r>
              <a:rPr lang="en-US" dirty="0" err="1">
                <a:solidFill>
                  <a:schemeClr val="bg1"/>
                </a:solidFill>
              </a:rPr>
              <a:t>greatNum</a:t>
            </a:r>
            <a:r>
              <a:rPr lang="en-US" dirty="0">
                <a:solidFill>
                  <a:schemeClr val="bg1"/>
                </a:solidFill>
              </a:rPr>
              <a:t>();       // function declaration</a:t>
            </a:r>
          </a:p>
          <a:p>
            <a:r>
              <a:rPr lang="en-US" dirty="0">
                <a:solidFill>
                  <a:schemeClr val="bg1"/>
                </a:solidFill>
              </a:rPr>
              <a:t> int main()</a:t>
            </a:r>
          </a:p>
          <a:p>
            <a:r>
              <a:rPr lang="en-US" dirty="0">
                <a:solidFill>
                  <a:schemeClr val="bg1"/>
                </a:solidFill>
              </a:rPr>
              <a:t>{</a:t>
            </a:r>
          </a:p>
          <a:p>
            <a:r>
              <a:rPr lang="en-US" dirty="0">
                <a:solidFill>
                  <a:schemeClr val="bg1"/>
                </a:solidFill>
              </a:rPr>
              <a:t>    </a:t>
            </a:r>
            <a:r>
              <a:rPr lang="en-US" dirty="0" err="1">
                <a:solidFill>
                  <a:schemeClr val="bg1"/>
                </a:solidFill>
              </a:rPr>
              <a:t>greatNum</a:t>
            </a:r>
            <a:r>
              <a:rPr lang="en-US" dirty="0">
                <a:solidFill>
                  <a:schemeClr val="bg1"/>
                </a:solidFill>
              </a:rPr>
              <a:t>();        // function call</a:t>
            </a:r>
          </a:p>
          <a:p>
            <a:r>
              <a:rPr lang="en-US" dirty="0">
                <a:solidFill>
                  <a:schemeClr val="bg1"/>
                </a:solidFill>
              </a:rPr>
              <a:t>    return 0;</a:t>
            </a:r>
          </a:p>
          <a:p>
            <a:r>
              <a:rPr lang="en-US" dirty="0">
                <a:solidFill>
                  <a:schemeClr val="bg1"/>
                </a:solidFill>
              </a:rPr>
              <a:t>}</a:t>
            </a:r>
          </a:p>
          <a:p>
            <a:r>
              <a:rPr lang="en-US" dirty="0">
                <a:solidFill>
                  <a:schemeClr val="bg1"/>
                </a:solidFill>
              </a:rPr>
              <a:t> void </a:t>
            </a:r>
            <a:r>
              <a:rPr lang="en-US" dirty="0" err="1">
                <a:solidFill>
                  <a:schemeClr val="bg1"/>
                </a:solidFill>
              </a:rPr>
              <a:t>greatNum</a:t>
            </a:r>
            <a:r>
              <a:rPr lang="en-US" dirty="0">
                <a:solidFill>
                  <a:schemeClr val="bg1"/>
                </a:solidFill>
              </a:rPr>
              <a:t>()        // function definition</a:t>
            </a:r>
          </a:p>
          <a:p>
            <a:r>
              <a:rPr lang="en-US" dirty="0">
                <a:solidFill>
                  <a:schemeClr val="bg1"/>
                </a:solidFill>
              </a:rPr>
              <a:t>{</a:t>
            </a:r>
          </a:p>
          <a:p>
            <a:r>
              <a:rPr lang="en-US" dirty="0">
                <a:solidFill>
                  <a:schemeClr val="bg1"/>
                </a:solidFill>
              </a:rPr>
              <a:t>    int </a:t>
            </a:r>
            <a:r>
              <a:rPr lang="en-US" dirty="0" err="1">
                <a:solidFill>
                  <a:schemeClr val="bg1"/>
                </a:solidFill>
              </a:rPr>
              <a:t>i</a:t>
            </a:r>
            <a:r>
              <a:rPr lang="en-US" dirty="0">
                <a:solidFill>
                  <a:schemeClr val="bg1"/>
                </a:solidFill>
              </a:rPr>
              <a:t>, j;</a:t>
            </a:r>
          </a:p>
          <a:p>
            <a:r>
              <a:rPr lang="en-US" dirty="0">
                <a:solidFill>
                  <a:schemeClr val="bg1"/>
                </a:solidFill>
              </a:rPr>
              <a:t>    </a:t>
            </a:r>
            <a:r>
              <a:rPr lang="en-US" dirty="0" err="1">
                <a:solidFill>
                  <a:schemeClr val="bg1"/>
                </a:solidFill>
              </a:rPr>
              <a:t>printf</a:t>
            </a:r>
            <a:r>
              <a:rPr lang="en-US" dirty="0">
                <a:solidFill>
                  <a:schemeClr val="bg1"/>
                </a:solidFill>
              </a:rPr>
              <a:t>("Enter 2 numbers that you want to compare...");</a:t>
            </a:r>
          </a:p>
          <a:p>
            <a:r>
              <a:rPr lang="en-US" dirty="0">
                <a:solidFill>
                  <a:schemeClr val="bg1"/>
                </a:solidFill>
              </a:rPr>
              <a:t>    </a:t>
            </a:r>
            <a:r>
              <a:rPr lang="en-US" dirty="0" err="1">
                <a:solidFill>
                  <a:schemeClr val="bg1"/>
                </a:solidFill>
              </a:rPr>
              <a:t>scanf</a:t>
            </a:r>
            <a:r>
              <a:rPr lang="en-US" dirty="0">
                <a:solidFill>
                  <a:schemeClr val="bg1"/>
                </a:solidFill>
              </a:rPr>
              <a:t>("%</a:t>
            </a:r>
            <a:r>
              <a:rPr lang="en-US" dirty="0" err="1">
                <a:solidFill>
                  <a:schemeClr val="bg1"/>
                </a:solidFill>
              </a:rPr>
              <a:t>d%d</a:t>
            </a:r>
            <a:r>
              <a:rPr lang="en-US" dirty="0">
                <a:solidFill>
                  <a:schemeClr val="bg1"/>
                </a:solidFill>
              </a:rPr>
              <a:t>", &amp;</a:t>
            </a:r>
            <a:r>
              <a:rPr lang="en-US" dirty="0" err="1">
                <a:solidFill>
                  <a:schemeClr val="bg1"/>
                </a:solidFill>
              </a:rPr>
              <a:t>i</a:t>
            </a:r>
            <a:r>
              <a:rPr lang="en-US" dirty="0">
                <a:solidFill>
                  <a:schemeClr val="bg1"/>
                </a:solidFill>
              </a:rPr>
              <a:t>, &amp;j);</a:t>
            </a:r>
          </a:p>
          <a:p>
            <a:r>
              <a:rPr lang="en-US" dirty="0">
                <a:solidFill>
                  <a:schemeClr val="bg1"/>
                </a:solidFill>
              </a:rPr>
              <a:t>    if(</a:t>
            </a:r>
            <a:r>
              <a:rPr lang="en-US" dirty="0" err="1">
                <a:solidFill>
                  <a:schemeClr val="bg1"/>
                </a:solidFill>
              </a:rPr>
              <a:t>i</a:t>
            </a:r>
            <a:r>
              <a:rPr lang="en-US" dirty="0">
                <a:solidFill>
                  <a:schemeClr val="bg1"/>
                </a:solidFill>
              </a:rPr>
              <a:t> &gt; j) {</a:t>
            </a:r>
          </a:p>
          <a:p>
            <a:r>
              <a:rPr lang="en-US" dirty="0">
                <a:solidFill>
                  <a:schemeClr val="bg1"/>
                </a:solidFill>
              </a:rPr>
              <a:t>        </a:t>
            </a:r>
            <a:r>
              <a:rPr lang="en-US" dirty="0" err="1">
                <a:solidFill>
                  <a:schemeClr val="bg1"/>
                </a:solidFill>
              </a:rPr>
              <a:t>printf</a:t>
            </a:r>
            <a:r>
              <a:rPr lang="en-US" dirty="0">
                <a:solidFill>
                  <a:schemeClr val="bg1"/>
                </a:solidFill>
              </a:rPr>
              <a:t>("The greater number is: %d", </a:t>
            </a:r>
            <a:r>
              <a:rPr lang="en-US" dirty="0" err="1">
                <a:solidFill>
                  <a:schemeClr val="bg1"/>
                </a:solidFill>
              </a:rPr>
              <a:t>i</a:t>
            </a:r>
            <a:r>
              <a:rPr lang="en-US" dirty="0">
                <a:solidFill>
                  <a:schemeClr val="bg1"/>
                </a:solidFill>
              </a:rPr>
              <a:t>);</a:t>
            </a:r>
          </a:p>
          <a:p>
            <a:r>
              <a:rPr lang="en-US" dirty="0">
                <a:solidFill>
                  <a:schemeClr val="bg1"/>
                </a:solidFill>
              </a:rPr>
              <a:t>    }</a:t>
            </a:r>
          </a:p>
          <a:p>
            <a:r>
              <a:rPr lang="en-US" dirty="0">
                <a:solidFill>
                  <a:schemeClr val="bg1"/>
                </a:solidFill>
              </a:rPr>
              <a:t>    else {</a:t>
            </a:r>
          </a:p>
          <a:p>
            <a:r>
              <a:rPr lang="en-US" dirty="0">
                <a:solidFill>
                  <a:schemeClr val="bg1"/>
                </a:solidFill>
              </a:rPr>
              <a:t>        </a:t>
            </a:r>
            <a:r>
              <a:rPr lang="en-US" dirty="0" err="1">
                <a:solidFill>
                  <a:schemeClr val="bg1"/>
                </a:solidFill>
              </a:rPr>
              <a:t>printf</a:t>
            </a:r>
            <a:r>
              <a:rPr lang="en-US" dirty="0">
                <a:solidFill>
                  <a:schemeClr val="bg1"/>
                </a:solidFill>
              </a:rPr>
              <a:t>("The greater number is: %d", j);</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1134834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3.2.6 Type of User-defined Functions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25</a:t>
            </a:fld>
            <a:endParaRPr lang="en-US" altLang="en-US" dirty="0">
              <a:solidFill>
                <a:schemeClr val="tx2"/>
              </a:solidFill>
              <a:latin typeface="Gill Sans MT" panose="020B0502020104020203" pitchFamily="34" charset="0"/>
            </a:endParaRPr>
          </a:p>
        </p:txBody>
      </p:sp>
      <p:sp>
        <p:nvSpPr>
          <p:cNvPr id="5" name="Rectangle 4">
            <a:extLst>
              <a:ext uri="{FF2B5EF4-FFF2-40B4-BE49-F238E27FC236}">
                <a16:creationId xmlns:a16="http://schemas.microsoft.com/office/drawing/2014/main" id="{D1119D69-5F5E-4022-9ED3-B00851B7A4E4}"/>
              </a:ext>
            </a:extLst>
          </p:cNvPr>
          <p:cNvSpPr/>
          <p:nvPr/>
        </p:nvSpPr>
        <p:spPr>
          <a:xfrm>
            <a:off x="381000" y="1143000"/>
            <a:ext cx="8077198" cy="5940088"/>
          </a:xfrm>
          <a:prstGeom prst="rect">
            <a:avLst/>
          </a:prstGeom>
        </p:spPr>
        <p:txBody>
          <a:bodyPr wrap="square">
            <a:spAutoFit/>
          </a:bodyPr>
          <a:lstStyle/>
          <a:p>
            <a:r>
              <a:rPr lang="en-US" sz="1600" dirty="0">
                <a:solidFill>
                  <a:schemeClr val="bg1"/>
                </a:solidFill>
              </a:rPr>
              <a:t>#include&lt;</a:t>
            </a:r>
            <a:r>
              <a:rPr lang="en-US" sz="1600" dirty="0" err="1">
                <a:solidFill>
                  <a:schemeClr val="bg1"/>
                </a:solidFill>
              </a:rPr>
              <a:t>stdio.h</a:t>
            </a:r>
            <a:r>
              <a:rPr lang="en-US" sz="1600" dirty="0">
                <a:solidFill>
                  <a:schemeClr val="bg1"/>
                </a:solidFill>
              </a:rPr>
              <a:t>&gt;  </a:t>
            </a:r>
            <a:r>
              <a:rPr lang="en-US" sz="1600" dirty="0">
                <a:solidFill>
                  <a:schemeClr val="bg1"/>
                </a:solidFill>
                <a:effectLst>
                  <a:outerShdw blurRad="38100" dist="38100" dir="2700000" algn="tl">
                    <a:srgbClr val="000000">
                      <a:alpha val="43137"/>
                    </a:srgbClr>
                  </a:outerShdw>
                </a:effectLst>
              </a:rPr>
              <a:t>// </a:t>
            </a:r>
            <a:r>
              <a:rPr lang="en-US" sz="16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Function with </a:t>
            </a:r>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no arguments </a:t>
            </a:r>
            <a:r>
              <a:rPr lang="en-US" sz="16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 return </a:t>
            </a:r>
            <a:r>
              <a:rPr lang="en-US" sz="1600"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value</a:t>
            </a:r>
            <a:endParaRPr lang="en-US" sz="1600" dirty="0">
              <a:solidFill>
                <a:schemeClr val="bg1"/>
              </a:solidFill>
              <a:effectLst>
                <a:outerShdw blurRad="38100" dist="38100" dir="2700000" algn="tl">
                  <a:srgbClr val="000000">
                    <a:alpha val="43137"/>
                  </a:srgbClr>
                </a:outerShdw>
              </a:effectLst>
            </a:endParaRPr>
          </a:p>
          <a:p>
            <a:r>
              <a:rPr lang="en-US" sz="1600" dirty="0">
                <a:solidFill>
                  <a:schemeClr val="bg1"/>
                </a:solidFill>
              </a:rPr>
              <a:t>int </a:t>
            </a:r>
            <a:r>
              <a:rPr lang="en-US" sz="1600" dirty="0" err="1">
                <a:solidFill>
                  <a:schemeClr val="bg1"/>
                </a:solidFill>
              </a:rPr>
              <a:t>greatNum</a:t>
            </a:r>
            <a:r>
              <a:rPr lang="en-US" sz="1600" dirty="0">
                <a:solidFill>
                  <a:schemeClr val="bg1"/>
                </a:solidFill>
              </a:rPr>
              <a:t>();       // function declaration</a:t>
            </a:r>
          </a:p>
          <a:p>
            <a:r>
              <a:rPr lang="en-US" sz="1600" dirty="0">
                <a:solidFill>
                  <a:schemeClr val="bg1"/>
                </a:solidFill>
              </a:rPr>
              <a:t>int main()</a:t>
            </a:r>
          </a:p>
          <a:p>
            <a:r>
              <a:rPr lang="en-US" sz="1600" dirty="0">
                <a:solidFill>
                  <a:schemeClr val="bg1"/>
                </a:solidFill>
              </a:rPr>
              <a:t>{</a:t>
            </a:r>
          </a:p>
          <a:p>
            <a:r>
              <a:rPr lang="en-US" sz="1600" dirty="0">
                <a:solidFill>
                  <a:schemeClr val="bg1"/>
                </a:solidFill>
              </a:rPr>
              <a:t>    int result;</a:t>
            </a:r>
          </a:p>
          <a:p>
            <a:r>
              <a:rPr lang="en-US" sz="1600" dirty="0">
                <a:solidFill>
                  <a:schemeClr val="bg1"/>
                </a:solidFill>
              </a:rPr>
              <a:t>    result = </a:t>
            </a:r>
            <a:r>
              <a:rPr lang="en-US" sz="1600" dirty="0" err="1">
                <a:solidFill>
                  <a:schemeClr val="bg1"/>
                </a:solidFill>
              </a:rPr>
              <a:t>greatNum</a:t>
            </a:r>
            <a:r>
              <a:rPr lang="en-US" sz="1600" dirty="0">
                <a:solidFill>
                  <a:schemeClr val="bg1"/>
                </a:solidFill>
              </a:rPr>
              <a:t>();        // function call</a:t>
            </a:r>
          </a:p>
          <a:p>
            <a:r>
              <a:rPr lang="en-US" sz="1600" dirty="0">
                <a:solidFill>
                  <a:schemeClr val="bg1"/>
                </a:solidFill>
              </a:rPr>
              <a:t>    </a:t>
            </a:r>
            <a:r>
              <a:rPr lang="en-US" sz="1600" dirty="0" err="1">
                <a:solidFill>
                  <a:schemeClr val="bg1"/>
                </a:solidFill>
              </a:rPr>
              <a:t>printf</a:t>
            </a:r>
            <a:r>
              <a:rPr lang="en-US" sz="1600" dirty="0">
                <a:solidFill>
                  <a:schemeClr val="bg1"/>
                </a:solidFill>
              </a:rPr>
              <a:t>("The greater number is: %d", result);</a:t>
            </a:r>
          </a:p>
          <a:p>
            <a:r>
              <a:rPr lang="en-US" sz="1600" dirty="0">
                <a:solidFill>
                  <a:schemeClr val="bg1"/>
                </a:solidFill>
              </a:rPr>
              <a:t>    return 0;</a:t>
            </a:r>
          </a:p>
          <a:p>
            <a:r>
              <a:rPr lang="en-US" sz="1600" dirty="0">
                <a:solidFill>
                  <a:schemeClr val="bg1"/>
                </a:solidFill>
              </a:rPr>
              <a:t>}</a:t>
            </a:r>
          </a:p>
          <a:p>
            <a:r>
              <a:rPr lang="en-US" sz="1600" dirty="0">
                <a:solidFill>
                  <a:schemeClr val="bg1"/>
                </a:solidFill>
              </a:rPr>
              <a:t>int </a:t>
            </a:r>
            <a:r>
              <a:rPr lang="en-US" sz="1600" dirty="0" err="1">
                <a:solidFill>
                  <a:schemeClr val="bg1"/>
                </a:solidFill>
              </a:rPr>
              <a:t>greatNum</a:t>
            </a:r>
            <a:r>
              <a:rPr lang="en-US" sz="1600" dirty="0">
                <a:solidFill>
                  <a:schemeClr val="bg1"/>
                </a:solidFill>
              </a:rPr>
              <a:t>()        // function definition</a:t>
            </a:r>
          </a:p>
          <a:p>
            <a:r>
              <a:rPr lang="en-US" sz="1600" dirty="0">
                <a:solidFill>
                  <a:schemeClr val="bg1"/>
                </a:solidFill>
              </a:rPr>
              <a:t>{</a:t>
            </a:r>
          </a:p>
          <a:p>
            <a:r>
              <a:rPr lang="en-US" sz="1600" dirty="0">
                <a:solidFill>
                  <a:schemeClr val="bg1"/>
                </a:solidFill>
              </a:rPr>
              <a:t>    int </a:t>
            </a:r>
            <a:r>
              <a:rPr lang="en-US" sz="1600" dirty="0" err="1">
                <a:solidFill>
                  <a:schemeClr val="bg1"/>
                </a:solidFill>
              </a:rPr>
              <a:t>i</a:t>
            </a:r>
            <a:r>
              <a:rPr lang="en-US" sz="1600" dirty="0">
                <a:solidFill>
                  <a:schemeClr val="bg1"/>
                </a:solidFill>
              </a:rPr>
              <a:t>, j, </a:t>
            </a:r>
            <a:r>
              <a:rPr lang="en-US" sz="1600" dirty="0" err="1">
                <a:solidFill>
                  <a:schemeClr val="bg1"/>
                </a:solidFill>
              </a:rPr>
              <a:t>greaterNum</a:t>
            </a:r>
            <a:r>
              <a:rPr lang="en-US" sz="1600" dirty="0">
                <a:solidFill>
                  <a:schemeClr val="bg1"/>
                </a:solidFill>
              </a:rPr>
              <a:t>;</a:t>
            </a:r>
          </a:p>
          <a:p>
            <a:r>
              <a:rPr lang="en-US" sz="1600" dirty="0">
                <a:solidFill>
                  <a:schemeClr val="bg1"/>
                </a:solidFill>
              </a:rPr>
              <a:t>    </a:t>
            </a:r>
            <a:r>
              <a:rPr lang="en-US" sz="1600" dirty="0" err="1">
                <a:solidFill>
                  <a:schemeClr val="bg1"/>
                </a:solidFill>
              </a:rPr>
              <a:t>printf</a:t>
            </a:r>
            <a:r>
              <a:rPr lang="en-US" sz="1600" dirty="0">
                <a:solidFill>
                  <a:schemeClr val="bg1"/>
                </a:solidFill>
              </a:rPr>
              <a:t>("Enter 2 numbers that you want to compare...");</a:t>
            </a:r>
          </a:p>
          <a:p>
            <a:r>
              <a:rPr lang="en-US" sz="1600" dirty="0">
                <a:solidFill>
                  <a:schemeClr val="bg1"/>
                </a:solidFill>
              </a:rPr>
              <a:t>    </a:t>
            </a:r>
            <a:r>
              <a:rPr lang="en-US" sz="1600" dirty="0" err="1">
                <a:solidFill>
                  <a:schemeClr val="bg1"/>
                </a:solidFill>
              </a:rPr>
              <a:t>scanf</a:t>
            </a:r>
            <a:r>
              <a:rPr lang="en-US" sz="1600" dirty="0">
                <a:solidFill>
                  <a:schemeClr val="bg1"/>
                </a:solidFill>
              </a:rPr>
              <a:t>("%</a:t>
            </a:r>
            <a:r>
              <a:rPr lang="en-US" sz="1600" dirty="0" err="1">
                <a:solidFill>
                  <a:schemeClr val="bg1"/>
                </a:solidFill>
              </a:rPr>
              <a:t>d%d</a:t>
            </a:r>
            <a:r>
              <a:rPr lang="en-US" sz="1600" dirty="0">
                <a:solidFill>
                  <a:schemeClr val="bg1"/>
                </a:solidFill>
              </a:rPr>
              <a:t>", &amp;</a:t>
            </a:r>
            <a:r>
              <a:rPr lang="en-US" sz="1600" dirty="0" err="1">
                <a:solidFill>
                  <a:schemeClr val="bg1"/>
                </a:solidFill>
              </a:rPr>
              <a:t>i</a:t>
            </a:r>
            <a:r>
              <a:rPr lang="en-US" sz="1600" dirty="0">
                <a:solidFill>
                  <a:schemeClr val="bg1"/>
                </a:solidFill>
              </a:rPr>
              <a:t>, &amp;j);</a:t>
            </a:r>
          </a:p>
          <a:p>
            <a:r>
              <a:rPr lang="en-US" sz="1600" dirty="0">
                <a:solidFill>
                  <a:schemeClr val="bg1"/>
                </a:solidFill>
              </a:rPr>
              <a:t>    if(</a:t>
            </a:r>
            <a:r>
              <a:rPr lang="en-US" sz="1600" dirty="0" err="1">
                <a:solidFill>
                  <a:schemeClr val="bg1"/>
                </a:solidFill>
              </a:rPr>
              <a:t>i</a:t>
            </a:r>
            <a:r>
              <a:rPr lang="en-US" sz="1600" dirty="0">
                <a:solidFill>
                  <a:schemeClr val="bg1"/>
                </a:solidFill>
              </a:rPr>
              <a:t> &gt; j) {</a:t>
            </a:r>
          </a:p>
          <a:p>
            <a:r>
              <a:rPr lang="en-US" sz="1600" dirty="0">
                <a:solidFill>
                  <a:schemeClr val="bg1"/>
                </a:solidFill>
              </a:rPr>
              <a:t>        </a:t>
            </a:r>
            <a:r>
              <a:rPr lang="en-US" sz="1600" dirty="0" err="1">
                <a:solidFill>
                  <a:schemeClr val="bg1"/>
                </a:solidFill>
              </a:rPr>
              <a:t>greaterNum</a:t>
            </a:r>
            <a:r>
              <a:rPr lang="en-US" sz="1600" dirty="0">
                <a:solidFill>
                  <a:schemeClr val="bg1"/>
                </a:solidFill>
              </a:rPr>
              <a:t> = </a:t>
            </a:r>
            <a:r>
              <a:rPr lang="en-US" sz="1600" dirty="0" err="1">
                <a:solidFill>
                  <a:schemeClr val="bg1"/>
                </a:solidFill>
              </a:rPr>
              <a:t>i</a:t>
            </a:r>
            <a:r>
              <a:rPr lang="en-US" sz="1600" dirty="0">
                <a:solidFill>
                  <a:schemeClr val="bg1"/>
                </a:solidFill>
              </a:rPr>
              <a:t>;</a:t>
            </a:r>
          </a:p>
          <a:p>
            <a:r>
              <a:rPr lang="en-US" sz="1600" dirty="0">
                <a:solidFill>
                  <a:schemeClr val="bg1"/>
                </a:solidFill>
              </a:rPr>
              <a:t>    }</a:t>
            </a:r>
          </a:p>
          <a:p>
            <a:r>
              <a:rPr lang="en-US" sz="1600" dirty="0">
                <a:solidFill>
                  <a:schemeClr val="bg1"/>
                </a:solidFill>
              </a:rPr>
              <a:t>    else {</a:t>
            </a:r>
          </a:p>
          <a:p>
            <a:r>
              <a:rPr lang="en-US" sz="1600" dirty="0">
                <a:solidFill>
                  <a:schemeClr val="bg1"/>
                </a:solidFill>
              </a:rPr>
              <a:t>        </a:t>
            </a:r>
            <a:r>
              <a:rPr lang="en-US" sz="1600" dirty="0" err="1">
                <a:solidFill>
                  <a:schemeClr val="bg1"/>
                </a:solidFill>
              </a:rPr>
              <a:t>greaterNum</a:t>
            </a:r>
            <a:r>
              <a:rPr lang="en-US" sz="1600" dirty="0">
                <a:solidFill>
                  <a:schemeClr val="bg1"/>
                </a:solidFill>
              </a:rPr>
              <a:t> = j;</a:t>
            </a:r>
          </a:p>
          <a:p>
            <a:r>
              <a:rPr lang="en-US" sz="1600" dirty="0">
                <a:solidFill>
                  <a:schemeClr val="bg1"/>
                </a:solidFill>
              </a:rPr>
              <a:t>    }</a:t>
            </a:r>
          </a:p>
          <a:p>
            <a:r>
              <a:rPr lang="en-US" sz="1600" dirty="0">
                <a:solidFill>
                  <a:schemeClr val="bg1"/>
                </a:solidFill>
              </a:rPr>
              <a:t>    // returning the result</a:t>
            </a:r>
          </a:p>
          <a:p>
            <a:r>
              <a:rPr lang="en-US" sz="1600" dirty="0">
                <a:solidFill>
                  <a:schemeClr val="bg1"/>
                </a:solidFill>
              </a:rPr>
              <a:t>    return </a:t>
            </a:r>
            <a:r>
              <a:rPr lang="en-US" sz="1600" dirty="0" err="1">
                <a:solidFill>
                  <a:schemeClr val="bg1"/>
                </a:solidFill>
              </a:rPr>
              <a:t>greaterNum</a:t>
            </a:r>
            <a:r>
              <a:rPr lang="en-US" sz="1600" dirty="0">
                <a:solidFill>
                  <a:schemeClr val="bg1"/>
                </a:solidFill>
              </a:rPr>
              <a:t>;</a:t>
            </a:r>
          </a:p>
          <a:p>
            <a:r>
              <a:rPr lang="en-US" sz="1600" dirty="0">
                <a:solidFill>
                  <a:schemeClr val="bg1"/>
                </a:solidFill>
              </a:rPr>
              <a:t>}</a:t>
            </a:r>
          </a:p>
        </p:txBody>
      </p:sp>
    </p:spTree>
    <p:extLst>
      <p:ext uri="{BB962C8B-B14F-4D97-AF65-F5344CB8AC3E}">
        <p14:creationId xmlns:p14="http://schemas.microsoft.com/office/powerpoint/2010/main" val="27828372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3.2.6 Type of User-defined Functions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26</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5DC1CFFD-8E0C-4D1D-A4E6-9D06F0E5AD84}"/>
              </a:ext>
            </a:extLst>
          </p:cNvPr>
          <p:cNvSpPr/>
          <p:nvPr/>
        </p:nvSpPr>
        <p:spPr>
          <a:xfrm>
            <a:off x="457201" y="1273346"/>
            <a:ext cx="8686799" cy="5355312"/>
          </a:xfrm>
          <a:prstGeom prst="rect">
            <a:avLst/>
          </a:prstGeom>
        </p:spPr>
        <p:txBody>
          <a:bodyPr wrap="square">
            <a:spAutoFit/>
          </a:bodyPr>
          <a:lstStyle/>
          <a:p>
            <a:r>
              <a:rPr lang="en-US" dirty="0">
                <a:solidFill>
                  <a:schemeClr val="bg1"/>
                </a:solidFill>
              </a:rPr>
              <a:t>#include&lt;</a:t>
            </a:r>
            <a:r>
              <a:rPr lang="en-US" dirty="0" err="1">
                <a:solidFill>
                  <a:schemeClr val="bg1"/>
                </a:solidFill>
              </a:rPr>
              <a:t>stdio.h</a:t>
            </a:r>
            <a:r>
              <a:rPr lang="en-US" dirty="0">
                <a:solidFill>
                  <a:schemeClr val="bg1"/>
                </a:solidFill>
              </a:rPr>
              <a:t>&gt;  // </a:t>
            </a:r>
            <a:r>
              <a:rPr lang="en-US"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Function with </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arguments</a:t>
            </a:r>
            <a:r>
              <a:rPr lang="en-US"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no return </a:t>
            </a:r>
            <a:r>
              <a:rPr lang="en-US" dirty="0">
                <a:solidFill>
                  <a:srgbClr val="00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value</a:t>
            </a:r>
            <a:endParaRPr lang="en-US" dirty="0">
              <a:solidFill>
                <a:schemeClr val="bg1"/>
              </a:solidFill>
              <a:effectLst>
                <a:outerShdw blurRad="38100" dist="38100" dir="2700000" algn="tl">
                  <a:srgbClr val="000000">
                    <a:alpha val="43137"/>
                  </a:srgbClr>
                </a:outerShdw>
              </a:effectLst>
            </a:endParaRPr>
          </a:p>
          <a:p>
            <a:r>
              <a:rPr lang="en-US" dirty="0">
                <a:solidFill>
                  <a:schemeClr val="bg1"/>
                </a:solidFill>
              </a:rPr>
              <a:t>void </a:t>
            </a:r>
            <a:r>
              <a:rPr lang="en-US" dirty="0" err="1">
                <a:solidFill>
                  <a:schemeClr val="bg1"/>
                </a:solidFill>
              </a:rPr>
              <a:t>greatNum</a:t>
            </a:r>
            <a:r>
              <a:rPr lang="en-US" dirty="0">
                <a:solidFill>
                  <a:schemeClr val="bg1"/>
                </a:solidFill>
              </a:rPr>
              <a:t>(int a, int b);       // function declaration</a:t>
            </a:r>
          </a:p>
          <a:p>
            <a:r>
              <a:rPr lang="en-US" dirty="0">
                <a:solidFill>
                  <a:schemeClr val="bg1"/>
                </a:solidFill>
              </a:rPr>
              <a:t>int main()</a:t>
            </a:r>
          </a:p>
          <a:p>
            <a:r>
              <a:rPr lang="en-US" dirty="0">
                <a:solidFill>
                  <a:schemeClr val="bg1"/>
                </a:solidFill>
              </a:rPr>
              <a:t>{</a:t>
            </a:r>
          </a:p>
          <a:p>
            <a:r>
              <a:rPr lang="en-US" dirty="0">
                <a:solidFill>
                  <a:schemeClr val="bg1"/>
                </a:solidFill>
              </a:rPr>
              <a:t>    int </a:t>
            </a:r>
            <a:r>
              <a:rPr lang="en-US" dirty="0" err="1">
                <a:solidFill>
                  <a:schemeClr val="bg1"/>
                </a:solidFill>
              </a:rPr>
              <a:t>i</a:t>
            </a:r>
            <a:r>
              <a:rPr lang="en-US" dirty="0">
                <a:solidFill>
                  <a:schemeClr val="bg1"/>
                </a:solidFill>
              </a:rPr>
              <a:t>, j;</a:t>
            </a:r>
          </a:p>
          <a:p>
            <a:r>
              <a:rPr lang="en-US" dirty="0">
                <a:solidFill>
                  <a:schemeClr val="bg1"/>
                </a:solidFill>
              </a:rPr>
              <a:t>    </a:t>
            </a:r>
            <a:r>
              <a:rPr lang="en-US" dirty="0" err="1">
                <a:solidFill>
                  <a:schemeClr val="bg1"/>
                </a:solidFill>
              </a:rPr>
              <a:t>printf</a:t>
            </a:r>
            <a:r>
              <a:rPr lang="en-US" dirty="0">
                <a:solidFill>
                  <a:schemeClr val="bg1"/>
                </a:solidFill>
              </a:rPr>
              <a:t>("Enter 2 numbers that you want to compare...");</a:t>
            </a:r>
          </a:p>
          <a:p>
            <a:r>
              <a:rPr lang="en-US" dirty="0">
                <a:solidFill>
                  <a:schemeClr val="bg1"/>
                </a:solidFill>
              </a:rPr>
              <a:t>    </a:t>
            </a:r>
            <a:r>
              <a:rPr lang="en-US" dirty="0" err="1">
                <a:solidFill>
                  <a:schemeClr val="bg1"/>
                </a:solidFill>
              </a:rPr>
              <a:t>scanf</a:t>
            </a:r>
            <a:r>
              <a:rPr lang="en-US" dirty="0">
                <a:solidFill>
                  <a:schemeClr val="bg1"/>
                </a:solidFill>
              </a:rPr>
              <a:t>("%</a:t>
            </a:r>
            <a:r>
              <a:rPr lang="en-US" dirty="0" err="1">
                <a:solidFill>
                  <a:schemeClr val="bg1"/>
                </a:solidFill>
              </a:rPr>
              <a:t>d%d</a:t>
            </a:r>
            <a:r>
              <a:rPr lang="en-US" dirty="0">
                <a:solidFill>
                  <a:schemeClr val="bg1"/>
                </a:solidFill>
              </a:rPr>
              <a:t>", &amp;</a:t>
            </a:r>
            <a:r>
              <a:rPr lang="en-US" dirty="0" err="1">
                <a:solidFill>
                  <a:schemeClr val="bg1"/>
                </a:solidFill>
              </a:rPr>
              <a:t>i</a:t>
            </a:r>
            <a:r>
              <a:rPr lang="en-US" dirty="0">
                <a:solidFill>
                  <a:schemeClr val="bg1"/>
                </a:solidFill>
              </a:rPr>
              <a:t>, &amp;j);</a:t>
            </a:r>
          </a:p>
          <a:p>
            <a:r>
              <a:rPr lang="en-US" dirty="0">
                <a:solidFill>
                  <a:schemeClr val="bg1"/>
                </a:solidFill>
              </a:rPr>
              <a:t>    </a:t>
            </a:r>
            <a:r>
              <a:rPr lang="en-US" dirty="0" err="1">
                <a:solidFill>
                  <a:schemeClr val="bg1"/>
                </a:solidFill>
              </a:rPr>
              <a:t>greatNum</a:t>
            </a:r>
            <a:r>
              <a:rPr lang="en-US" dirty="0">
                <a:solidFill>
                  <a:schemeClr val="bg1"/>
                </a:solidFill>
              </a:rPr>
              <a:t>(</a:t>
            </a:r>
            <a:r>
              <a:rPr lang="en-US" dirty="0" err="1">
                <a:solidFill>
                  <a:schemeClr val="bg1"/>
                </a:solidFill>
              </a:rPr>
              <a:t>i</a:t>
            </a:r>
            <a:r>
              <a:rPr lang="en-US" dirty="0">
                <a:solidFill>
                  <a:schemeClr val="bg1"/>
                </a:solidFill>
              </a:rPr>
              <a:t>, j);        // function call</a:t>
            </a:r>
          </a:p>
          <a:p>
            <a:r>
              <a:rPr lang="en-US" dirty="0">
                <a:solidFill>
                  <a:schemeClr val="bg1"/>
                </a:solidFill>
              </a:rPr>
              <a:t>    return 0;</a:t>
            </a:r>
          </a:p>
          <a:p>
            <a:r>
              <a:rPr lang="en-US" dirty="0">
                <a:solidFill>
                  <a:schemeClr val="bg1"/>
                </a:solidFill>
              </a:rPr>
              <a:t>}</a:t>
            </a:r>
          </a:p>
          <a:p>
            <a:r>
              <a:rPr lang="en-US" dirty="0">
                <a:solidFill>
                  <a:schemeClr val="bg1"/>
                </a:solidFill>
              </a:rPr>
              <a:t>void </a:t>
            </a:r>
            <a:r>
              <a:rPr lang="en-US" dirty="0" err="1">
                <a:solidFill>
                  <a:schemeClr val="bg1"/>
                </a:solidFill>
              </a:rPr>
              <a:t>greatNum</a:t>
            </a:r>
            <a:r>
              <a:rPr lang="en-US" dirty="0">
                <a:solidFill>
                  <a:schemeClr val="bg1"/>
                </a:solidFill>
              </a:rPr>
              <a:t>(int x, int y)        // function definition</a:t>
            </a:r>
          </a:p>
          <a:p>
            <a:r>
              <a:rPr lang="en-US" dirty="0">
                <a:solidFill>
                  <a:schemeClr val="bg1"/>
                </a:solidFill>
              </a:rPr>
              <a:t>{</a:t>
            </a:r>
          </a:p>
          <a:p>
            <a:r>
              <a:rPr lang="en-US" dirty="0">
                <a:solidFill>
                  <a:schemeClr val="bg1"/>
                </a:solidFill>
              </a:rPr>
              <a:t>    if(x &gt; y) {</a:t>
            </a:r>
          </a:p>
          <a:p>
            <a:r>
              <a:rPr lang="en-US" dirty="0">
                <a:solidFill>
                  <a:schemeClr val="bg1"/>
                </a:solidFill>
              </a:rPr>
              <a:t>        </a:t>
            </a:r>
            <a:r>
              <a:rPr lang="en-US" dirty="0" err="1">
                <a:solidFill>
                  <a:schemeClr val="bg1"/>
                </a:solidFill>
              </a:rPr>
              <a:t>printf</a:t>
            </a:r>
            <a:r>
              <a:rPr lang="en-US" dirty="0">
                <a:solidFill>
                  <a:schemeClr val="bg1"/>
                </a:solidFill>
              </a:rPr>
              <a:t>("The greater number is: %d", x);</a:t>
            </a:r>
          </a:p>
          <a:p>
            <a:r>
              <a:rPr lang="en-US" dirty="0">
                <a:solidFill>
                  <a:schemeClr val="bg1"/>
                </a:solidFill>
              </a:rPr>
              <a:t>    }</a:t>
            </a:r>
          </a:p>
          <a:p>
            <a:r>
              <a:rPr lang="en-US" dirty="0">
                <a:solidFill>
                  <a:schemeClr val="bg1"/>
                </a:solidFill>
              </a:rPr>
              <a:t>    else {</a:t>
            </a:r>
          </a:p>
          <a:p>
            <a:r>
              <a:rPr lang="en-US" dirty="0">
                <a:solidFill>
                  <a:schemeClr val="bg1"/>
                </a:solidFill>
              </a:rPr>
              <a:t>        </a:t>
            </a:r>
            <a:r>
              <a:rPr lang="en-US" dirty="0" err="1">
                <a:solidFill>
                  <a:schemeClr val="bg1"/>
                </a:solidFill>
              </a:rPr>
              <a:t>printf</a:t>
            </a:r>
            <a:r>
              <a:rPr lang="en-US" dirty="0">
                <a:solidFill>
                  <a:schemeClr val="bg1"/>
                </a:solidFill>
              </a:rPr>
              <a:t>("The greater number is: %d", y);</a:t>
            </a:r>
          </a:p>
          <a:p>
            <a:r>
              <a:rPr lang="en-US" dirty="0">
                <a:solidFill>
                  <a:schemeClr val="bg1"/>
                </a:solidFill>
              </a:rPr>
              <a:t>    }</a:t>
            </a:r>
          </a:p>
          <a:p>
            <a:r>
              <a:rPr lang="en-US" dirty="0">
                <a:solidFill>
                  <a:schemeClr val="bg1"/>
                </a:solidFill>
              </a:rPr>
              <a:t>}</a:t>
            </a:r>
          </a:p>
        </p:txBody>
      </p:sp>
    </p:spTree>
    <p:extLst>
      <p:ext uri="{BB962C8B-B14F-4D97-AF65-F5344CB8AC3E}">
        <p14:creationId xmlns:p14="http://schemas.microsoft.com/office/powerpoint/2010/main" val="4244536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3.2.7 Nesting of Functions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27</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5DC1CFFD-8E0C-4D1D-A4E6-9D06F0E5AD84}"/>
              </a:ext>
            </a:extLst>
          </p:cNvPr>
          <p:cNvSpPr/>
          <p:nvPr/>
        </p:nvSpPr>
        <p:spPr>
          <a:xfrm>
            <a:off x="457201" y="1273346"/>
            <a:ext cx="8686799" cy="1107996"/>
          </a:xfrm>
          <a:prstGeom prst="rect">
            <a:avLst/>
          </a:prstGeom>
        </p:spPr>
        <p:txBody>
          <a:bodyPr wrap="square">
            <a:spAutoFit/>
          </a:bodyPr>
          <a:lstStyle/>
          <a:p>
            <a:pPr marL="342900" indent="-342900">
              <a:buFont typeface="Wingdings" panose="05000000000000000000" pitchFamily="2" charset="2"/>
              <a:buChar char="q"/>
            </a:pPr>
            <a:r>
              <a:rPr lang="en-US" sz="2200" dirty="0">
                <a:solidFill>
                  <a:schemeClr val="bg1"/>
                </a:solidFill>
                <a:latin typeface="Times New Roman" panose="02020603050405020304" pitchFamily="18" charset="0"/>
                <a:cs typeface="Times New Roman" panose="02020603050405020304" pitchFamily="18" charset="0"/>
              </a:rPr>
              <a:t>Call a function inside another function's body. </a:t>
            </a:r>
          </a:p>
          <a:p>
            <a:pPr marL="342900" indent="-342900">
              <a:buFont typeface="Wingdings" panose="05000000000000000000" pitchFamily="2" charset="2"/>
              <a:buChar char="q"/>
            </a:pPr>
            <a:r>
              <a:rPr lang="en-US" sz="2200" dirty="0">
                <a:solidFill>
                  <a:schemeClr val="bg1"/>
                </a:solidFill>
                <a:latin typeface="Times New Roman" panose="02020603050405020304" pitchFamily="18" charset="0"/>
                <a:cs typeface="Times New Roman" panose="02020603050405020304" pitchFamily="18" charset="0"/>
              </a:rPr>
              <a:t>We must be careful while using nested functions, because it may lead to infinite nesting.</a:t>
            </a:r>
          </a:p>
        </p:txBody>
      </p:sp>
      <p:sp>
        <p:nvSpPr>
          <p:cNvPr id="4" name="Rectangle 3">
            <a:extLst>
              <a:ext uri="{FF2B5EF4-FFF2-40B4-BE49-F238E27FC236}">
                <a16:creationId xmlns:a16="http://schemas.microsoft.com/office/drawing/2014/main" id="{E2AC49E5-C71E-439F-B066-95825B915B26}"/>
              </a:ext>
            </a:extLst>
          </p:cNvPr>
          <p:cNvSpPr/>
          <p:nvPr/>
        </p:nvSpPr>
        <p:spPr>
          <a:xfrm>
            <a:off x="609600" y="2667000"/>
            <a:ext cx="3962400" cy="3046988"/>
          </a:xfrm>
          <a:prstGeom prst="rect">
            <a:avLst/>
          </a:prstGeom>
          <a:solidFill>
            <a:schemeClr val="bg2">
              <a:lumMod val="60000"/>
              <a:lumOff val="40000"/>
            </a:schemeClr>
          </a:solid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function1()</a:t>
            </a:r>
          </a:p>
          <a:p>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    // function1 body here</a:t>
            </a:r>
          </a:p>
          <a:p>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    function2();</a:t>
            </a:r>
          </a:p>
          <a:p>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    // function1 body here</a:t>
            </a:r>
          </a:p>
          <a:p>
            <a:r>
              <a:rPr lang="en-US" sz="2400" dirty="0">
                <a:solidFill>
                  <a:schemeClr val="bg1"/>
                </a:solidFill>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1E14B0FB-8BDA-4467-AC6C-9236B398563D}"/>
              </a:ext>
            </a:extLst>
          </p:cNvPr>
          <p:cNvSpPr/>
          <p:nvPr/>
        </p:nvSpPr>
        <p:spPr>
          <a:xfrm>
            <a:off x="5029200" y="2667000"/>
            <a:ext cx="3962400" cy="3046988"/>
          </a:xfrm>
          <a:prstGeom prst="rect">
            <a:avLst/>
          </a:prstGeom>
          <a:solidFill>
            <a:srgbClr val="FF0000"/>
          </a:solidFill>
        </p:spPr>
        <p:txBody>
          <a:bodyPr wrap="square">
            <a:spAutoFit/>
          </a:bodyPr>
          <a:lstStyle/>
          <a:p>
            <a:r>
              <a:rPr lang="en-US" sz="2400" dirty="0">
                <a:solidFill>
                  <a:schemeClr val="bg1"/>
                </a:solidFill>
                <a:latin typeface="Times New Roman" panose="02020603050405020304" pitchFamily="18" charset="0"/>
                <a:cs typeface="Times New Roman" panose="02020603050405020304" pitchFamily="18" charset="0"/>
              </a:rPr>
              <a:t>function2()</a:t>
            </a:r>
          </a:p>
          <a:p>
            <a:r>
              <a:rPr lang="en-US" sz="2400" dirty="0">
                <a:solidFill>
                  <a:schemeClr val="bg1"/>
                </a:solidFill>
                <a:latin typeface="Times New Roman" panose="02020603050405020304" pitchFamily="18" charset="0"/>
                <a:cs typeface="Times New Roman" panose="02020603050405020304" pitchFamily="18" charset="0"/>
              </a:rPr>
              <a:t>{</a:t>
            </a:r>
          </a:p>
          <a:p>
            <a:r>
              <a:rPr lang="en-US" sz="2400" dirty="0">
                <a:solidFill>
                  <a:schemeClr val="bg1"/>
                </a:solidFill>
                <a:latin typeface="Times New Roman" panose="02020603050405020304" pitchFamily="18" charset="0"/>
                <a:cs typeface="Times New Roman" panose="02020603050405020304" pitchFamily="18" charset="0"/>
              </a:rPr>
              <a:t>    // function2 body here</a:t>
            </a:r>
          </a:p>
          <a:p>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    function1();</a:t>
            </a:r>
          </a:p>
          <a:p>
            <a:r>
              <a:rPr lang="en-US" sz="2400" dirty="0">
                <a:solidFill>
                  <a:schemeClr val="bg1"/>
                </a:solidFill>
                <a:latin typeface="Times New Roman" panose="02020603050405020304" pitchFamily="18" charset="0"/>
                <a:cs typeface="Times New Roman" panose="02020603050405020304" pitchFamily="18" charset="0"/>
              </a:rPr>
              <a:t>    </a:t>
            </a:r>
          </a:p>
          <a:p>
            <a:r>
              <a:rPr lang="en-US" sz="2400" dirty="0">
                <a:solidFill>
                  <a:schemeClr val="bg1"/>
                </a:solidFill>
                <a:latin typeface="Times New Roman" panose="02020603050405020304" pitchFamily="18" charset="0"/>
                <a:cs typeface="Times New Roman" panose="02020603050405020304" pitchFamily="18" charset="0"/>
              </a:rPr>
              <a:t>    // function2 body here</a:t>
            </a:r>
          </a:p>
          <a:p>
            <a:r>
              <a:rPr lang="en-US" sz="24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643431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000"/>
                                        <p:tgtEl>
                                          <p:spTgt spid="8"/>
                                        </p:tgtEl>
                                      </p:cBhvr>
                                    </p:animEffect>
                                    <p:anim calcmode="lin" valueType="num">
                                      <p:cBhvr>
                                        <p:cTn id="26" dur="2000" fill="hold"/>
                                        <p:tgtEl>
                                          <p:spTgt spid="8"/>
                                        </p:tgtEl>
                                        <p:attrNameLst>
                                          <p:attrName>ppt_w</p:attrName>
                                        </p:attrNameLst>
                                      </p:cBhvr>
                                      <p:tavLst>
                                        <p:tav tm="0" fmla="#ppt_w*sin(2.5*pi*$)">
                                          <p:val>
                                            <p:fltVal val="0"/>
                                          </p:val>
                                        </p:tav>
                                        <p:tav tm="100000">
                                          <p:val>
                                            <p:fltVal val="1"/>
                                          </p:val>
                                        </p:tav>
                                      </p:tavLst>
                                    </p:anim>
                                    <p:anim calcmode="lin" valueType="num">
                                      <p:cBhvr>
                                        <p:cTn id="27"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3.2.8 What is Recursion?</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28</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5DC1CFFD-8E0C-4D1D-A4E6-9D06F0E5AD84}"/>
              </a:ext>
            </a:extLst>
          </p:cNvPr>
          <p:cNvSpPr/>
          <p:nvPr/>
        </p:nvSpPr>
        <p:spPr>
          <a:xfrm>
            <a:off x="457201" y="1273346"/>
            <a:ext cx="8686799" cy="1446550"/>
          </a:xfrm>
          <a:prstGeom prst="rect">
            <a:avLst/>
          </a:prstGeom>
        </p:spPr>
        <p:txBody>
          <a:bodyPr wrap="square">
            <a:spAutoFit/>
          </a:bodyPr>
          <a:lstStyle/>
          <a:p>
            <a:pPr marL="342900" indent="-342900">
              <a:buFont typeface="Wingdings" panose="05000000000000000000" pitchFamily="2" charset="2"/>
              <a:buChar char="q"/>
            </a:pPr>
            <a:r>
              <a:rPr lang="en-US" sz="2200" dirty="0">
                <a:solidFill>
                  <a:schemeClr val="bg1"/>
                </a:solidFill>
                <a:latin typeface="Times New Roman" panose="02020603050405020304" pitchFamily="18" charset="0"/>
                <a:cs typeface="Times New Roman" panose="02020603050405020304" pitchFamily="18" charset="0"/>
              </a:rPr>
              <a:t>Recursion is a special way of nesting functions, where </a:t>
            </a:r>
            <a:r>
              <a:rPr 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function calls itself inside it</a:t>
            </a:r>
            <a:r>
              <a:rPr lang="en-US" sz="2200" dirty="0">
                <a:solidFill>
                  <a:schemeClr val="bg1"/>
                </a:solidFill>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q"/>
            </a:pPr>
            <a:r>
              <a:rPr lang="en-US" sz="2200" dirty="0">
                <a:solidFill>
                  <a:schemeClr val="bg1"/>
                </a:solidFill>
                <a:latin typeface="Times New Roman" panose="02020603050405020304" pitchFamily="18" charset="0"/>
                <a:cs typeface="Times New Roman" panose="02020603050405020304" pitchFamily="18" charset="0"/>
              </a:rPr>
              <a:t>We must have certain conditions in the function to break out of the recursion, otherwise recursion will occur infinite times.</a:t>
            </a:r>
          </a:p>
        </p:txBody>
      </p:sp>
      <p:sp>
        <p:nvSpPr>
          <p:cNvPr id="4" name="Rectangle 3">
            <a:extLst>
              <a:ext uri="{FF2B5EF4-FFF2-40B4-BE49-F238E27FC236}">
                <a16:creationId xmlns:a16="http://schemas.microsoft.com/office/drawing/2014/main" id="{E2AC49E5-C71E-439F-B066-95825B915B26}"/>
              </a:ext>
            </a:extLst>
          </p:cNvPr>
          <p:cNvSpPr/>
          <p:nvPr/>
        </p:nvSpPr>
        <p:spPr>
          <a:xfrm>
            <a:off x="2818209" y="3030109"/>
            <a:ext cx="3505200" cy="2554545"/>
          </a:xfrm>
          <a:prstGeom prst="rect">
            <a:avLst/>
          </a:prstGeom>
          <a:solidFill>
            <a:schemeClr val="bg2">
              <a:lumMod val="60000"/>
              <a:lumOff val="40000"/>
            </a:schemeClr>
          </a:solid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function1()</a:t>
            </a:r>
          </a:p>
          <a:p>
            <a:r>
              <a:rPr lang="en-US" sz="2000" dirty="0">
                <a:solidFill>
                  <a:schemeClr val="bg1"/>
                </a:solidFill>
                <a:latin typeface="Times New Roman" panose="02020603050405020304" pitchFamily="18" charset="0"/>
                <a:cs typeface="Times New Roman" panose="02020603050405020304" pitchFamily="18" charset="0"/>
              </a:rPr>
              <a:t>{</a:t>
            </a:r>
          </a:p>
          <a:p>
            <a:r>
              <a:rPr lang="en-US" sz="2000" dirty="0">
                <a:solidFill>
                  <a:schemeClr val="bg1"/>
                </a:solidFill>
                <a:latin typeface="Times New Roman" panose="02020603050405020304" pitchFamily="18" charset="0"/>
                <a:cs typeface="Times New Roman" panose="02020603050405020304" pitchFamily="18" charset="0"/>
              </a:rPr>
              <a:t>    // function1 body here</a:t>
            </a: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    function1();</a:t>
            </a:r>
          </a:p>
          <a:p>
            <a:r>
              <a:rPr lang="en-US" sz="2000" dirty="0">
                <a:solidFill>
                  <a:schemeClr val="bg1"/>
                </a:solidFill>
                <a:latin typeface="Times New Roman" panose="02020603050405020304" pitchFamily="18" charset="0"/>
                <a:cs typeface="Times New Roman" panose="02020603050405020304" pitchFamily="18" charset="0"/>
              </a:rPr>
              <a:t>    </a:t>
            </a:r>
          </a:p>
          <a:p>
            <a:r>
              <a:rPr lang="en-US" sz="2000" dirty="0">
                <a:solidFill>
                  <a:schemeClr val="bg1"/>
                </a:solidFill>
                <a:latin typeface="Times New Roman" panose="02020603050405020304" pitchFamily="18" charset="0"/>
                <a:cs typeface="Times New Roman" panose="02020603050405020304" pitchFamily="18" charset="0"/>
              </a:rPr>
              <a:t>    // function1 body here</a:t>
            </a:r>
          </a:p>
          <a:p>
            <a:r>
              <a:rPr lang="en-US"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781455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3.2.8 Recursion Example </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29</a:t>
            </a:fld>
            <a:endParaRPr lang="en-US" altLang="en-US" dirty="0">
              <a:solidFill>
                <a:schemeClr val="tx2"/>
              </a:solidFill>
              <a:latin typeface="Gill Sans MT" panose="020B0502020104020203" pitchFamily="34" charset="0"/>
            </a:endParaRPr>
          </a:p>
        </p:txBody>
      </p:sp>
      <p:sp>
        <p:nvSpPr>
          <p:cNvPr id="4" name="Rectangle 3">
            <a:extLst>
              <a:ext uri="{FF2B5EF4-FFF2-40B4-BE49-F238E27FC236}">
                <a16:creationId xmlns:a16="http://schemas.microsoft.com/office/drawing/2014/main" id="{E2AC49E5-C71E-439F-B066-95825B915B26}"/>
              </a:ext>
            </a:extLst>
          </p:cNvPr>
          <p:cNvSpPr/>
          <p:nvPr/>
        </p:nvSpPr>
        <p:spPr>
          <a:xfrm>
            <a:off x="856060" y="1009241"/>
            <a:ext cx="7402441" cy="5355312"/>
          </a:xfrm>
          <a:prstGeom prst="rect">
            <a:avLst/>
          </a:prstGeom>
          <a:noFill/>
        </p:spPr>
        <p:txBody>
          <a:bodyPr wrap="square">
            <a:spAutoFit/>
          </a:bodyPr>
          <a:lstStyle/>
          <a:p>
            <a:r>
              <a:rPr lang="en-US" dirty="0">
                <a:solidFill>
                  <a:schemeClr val="bg1"/>
                </a:solidFill>
              </a:rPr>
              <a:t>#include&lt;</a:t>
            </a:r>
            <a:r>
              <a:rPr lang="en-US" dirty="0" err="1">
                <a:solidFill>
                  <a:schemeClr val="bg1"/>
                </a:solidFill>
              </a:rPr>
              <a:t>stdio.h</a:t>
            </a:r>
            <a:r>
              <a:rPr lang="en-US" dirty="0">
                <a:solidFill>
                  <a:schemeClr val="bg1"/>
                </a:solidFill>
              </a:rPr>
              <a:t>&gt;		//</a:t>
            </a:r>
            <a:r>
              <a:rPr lang="en-US" dirty="0">
                <a:solidFill>
                  <a:srgbClr val="FF0000"/>
                </a:solidFill>
                <a:effectLst>
                  <a:outerShdw blurRad="38100" dist="38100" dir="2700000" algn="tl">
                    <a:srgbClr val="000000">
                      <a:alpha val="43137"/>
                    </a:srgbClr>
                  </a:outerShdw>
                </a:effectLst>
              </a:rPr>
              <a:t>Factorial of a number using Recursion</a:t>
            </a:r>
          </a:p>
          <a:p>
            <a:r>
              <a:rPr lang="en-US" dirty="0">
                <a:solidFill>
                  <a:schemeClr val="bg1"/>
                </a:solidFill>
              </a:rPr>
              <a:t>int factorial(int x);       //declaring the function</a:t>
            </a:r>
          </a:p>
          <a:p>
            <a:r>
              <a:rPr lang="en-US" dirty="0">
                <a:solidFill>
                  <a:schemeClr val="bg1"/>
                </a:solidFill>
              </a:rPr>
              <a:t>void main()</a:t>
            </a:r>
          </a:p>
          <a:p>
            <a:r>
              <a:rPr lang="en-US" dirty="0">
                <a:solidFill>
                  <a:schemeClr val="bg1"/>
                </a:solidFill>
              </a:rPr>
              <a:t>{</a:t>
            </a:r>
          </a:p>
          <a:p>
            <a:r>
              <a:rPr lang="en-US" dirty="0">
                <a:solidFill>
                  <a:schemeClr val="bg1"/>
                </a:solidFill>
              </a:rPr>
              <a:t>    int a, b;</a:t>
            </a:r>
          </a:p>
          <a:p>
            <a:r>
              <a:rPr lang="en-US" dirty="0">
                <a:solidFill>
                  <a:schemeClr val="bg1"/>
                </a:solidFill>
              </a:rPr>
              <a:t>    </a:t>
            </a:r>
            <a:r>
              <a:rPr lang="en-US" dirty="0" err="1">
                <a:solidFill>
                  <a:schemeClr val="bg1"/>
                </a:solidFill>
              </a:rPr>
              <a:t>printf</a:t>
            </a:r>
            <a:r>
              <a:rPr lang="en-US" dirty="0">
                <a:solidFill>
                  <a:schemeClr val="bg1"/>
                </a:solidFill>
              </a:rPr>
              <a:t>("Enter a number...");</a:t>
            </a:r>
          </a:p>
          <a:p>
            <a:r>
              <a:rPr lang="en-US" dirty="0">
                <a:solidFill>
                  <a:schemeClr val="bg1"/>
                </a:solidFill>
              </a:rPr>
              <a:t>    </a:t>
            </a:r>
            <a:r>
              <a:rPr lang="en-US" dirty="0" err="1">
                <a:solidFill>
                  <a:schemeClr val="bg1"/>
                </a:solidFill>
              </a:rPr>
              <a:t>scanf</a:t>
            </a:r>
            <a:r>
              <a:rPr lang="en-US" dirty="0">
                <a:solidFill>
                  <a:schemeClr val="bg1"/>
                </a:solidFill>
              </a:rPr>
              <a:t>("%d", &amp;a);</a:t>
            </a:r>
          </a:p>
          <a:p>
            <a:r>
              <a:rPr lang="en-US" dirty="0">
                <a:solidFill>
                  <a:schemeClr val="bg1"/>
                </a:solidFill>
              </a:rPr>
              <a:t>    b = factorial(a);       //calling the function named factorial</a:t>
            </a:r>
          </a:p>
          <a:p>
            <a:r>
              <a:rPr lang="en-US" dirty="0">
                <a:solidFill>
                  <a:schemeClr val="bg1"/>
                </a:solidFill>
              </a:rPr>
              <a:t>    </a:t>
            </a:r>
            <a:r>
              <a:rPr lang="en-US" dirty="0" err="1">
                <a:solidFill>
                  <a:schemeClr val="bg1"/>
                </a:solidFill>
              </a:rPr>
              <a:t>printf</a:t>
            </a:r>
            <a:r>
              <a:rPr lang="en-US" dirty="0">
                <a:solidFill>
                  <a:schemeClr val="bg1"/>
                </a:solidFill>
              </a:rPr>
              <a:t>("%d", b);</a:t>
            </a:r>
          </a:p>
          <a:p>
            <a:r>
              <a:rPr lang="en-US" dirty="0">
                <a:solidFill>
                  <a:schemeClr val="bg1"/>
                </a:solidFill>
              </a:rPr>
              <a:t>}</a:t>
            </a:r>
          </a:p>
          <a:p>
            <a:r>
              <a:rPr lang="en-US" dirty="0">
                <a:solidFill>
                  <a:schemeClr val="bg1"/>
                </a:solidFill>
              </a:rPr>
              <a:t>int factorial(int x) //defining the function</a:t>
            </a:r>
          </a:p>
          <a:p>
            <a:r>
              <a:rPr lang="en-US" dirty="0">
                <a:solidFill>
                  <a:schemeClr val="bg1"/>
                </a:solidFill>
              </a:rPr>
              <a:t>{</a:t>
            </a:r>
          </a:p>
          <a:p>
            <a:r>
              <a:rPr lang="en-US" dirty="0">
                <a:solidFill>
                  <a:schemeClr val="bg1"/>
                </a:solidFill>
              </a:rPr>
              <a:t>    int r = 1;</a:t>
            </a:r>
          </a:p>
          <a:p>
            <a:r>
              <a:rPr lang="en-US" dirty="0">
                <a:solidFill>
                  <a:schemeClr val="bg1"/>
                </a:solidFill>
              </a:rPr>
              <a:t>    if(x == 1) </a:t>
            </a:r>
          </a:p>
          <a:p>
            <a:r>
              <a:rPr lang="en-US" dirty="0">
                <a:solidFill>
                  <a:schemeClr val="bg1"/>
                </a:solidFill>
              </a:rPr>
              <a:t>        return 1;</a:t>
            </a:r>
          </a:p>
          <a:p>
            <a:r>
              <a:rPr lang="en-US" dirty="0">
                <a:solidFill>
                  <a:schemeClr val="bg1"/>
                </a:solidFill>
              </a:rPr>
              <a:t>    else </a:t>
            </a:r>
          </a:p>
          <a:p>
            <a:r>
              <a:rPr lang="en-US" dirty="0">
                <a:solidFill>
                  <a:schemeClr val="bg1"/>
                </a:solidFill>
              </a:rPr>
              <a:t>        r = x*factorial(x-1);       //recursion, since the function calls itself </a:t>
            </a:r>
          </a:p>
          <a:p>
            <a:r>
              <a:rPr lang="en-US" dirty="0">
                <a:solidFill>
                  <a:schemeClr val="bg1"/>
                </a:solidFill>
              </a:rPr>
              <a:t>    return r;</a:t>
            </a:r>
          </a:p>
          <a:p>
            <a:r>
              <a:rPr lang="en-US" dirty="0">
                <a:solidFill>
                  <a:schemeClr val="bg1"/>
                </a:solidFill>
              </a:rPr>
              <a:t>}</a:t>
            </a:r>
          </a:p>
        </p:txBody>
      </p:sp>
    </p:spTree>
    <p:extLst>
      <p:ext uri="{BB962C8B-B14F-4D97-AF65-F5344CB8AC3E}">
        <p14:creationId xmlns:p14="http://schemas.microsoft.com/office/powerpoint/2010/main" val="4284188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618518"/>
            <a:ext cx="7429499" cy="1094403"/>
          </a:xfrm>
        </p:spPr>
        <p:txBody>
          <a:bodyPr/>
          <a:lstStyle/>
          <a:p>
            <a:pPr algn="ctr"/>
            <a:r>
              <a:rPr lang="en-US" altLang="en-US" dirty="0">
                <a:solidFill>
                  <a:srgbClr val="0070C0"/>
                </a:solidFill>
              </a:rPr>
              <a:t>3.1Arrays</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856060" y="1712920"/>
            <a:ext cx="7678340" cy="4526561"/>
          </a:xfrm>
        </p:spPr>
        <p:txBody>
          <a:bodyPr>
            <a:noAutofit/>
          </a:bodyPr>
          <a:lstStyle/>
          <a:p>
            <a:pPr marL="398463" indent="-398463">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Arrays are referred to as structured data types</a:t>
            </a:r>
          </a:p>
          <a:p>
            <a:pPr marL="398463" indent="-398463">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 An array is defined as finite ordered collection of homogenous data, stored in contiguous memory locations.</a:t>
            </a:r>
          </a:p>
          <a:p>
            <a:pPr marL="1312863" indent="-457200">
              <a:buFont typeface="Wingdings" panose="05000000000000000000" pitchFamily="2" charset="2"/>
              <a:buChar char="v"/>
            </a:pP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finite</a:t>
            </a:r>
            <a:r>
              <a:rPr lang="en-US" altLang="en-US" sz="2200" dirty="0">
                <a:latin typeface="Times New Roman" panose="02020603050405020304" pitchFamily="18" charset="0"/>
                <a:cs typeface="Times New Roman" panose="02020603050405020304" pitchFamily="18" charset="0"/>
              </a:rPr>
              <a:t> means data range must be defined.</a:t>
            </a:r>
          </a:p>
          <a:p>
            <a:pPr marL="1312863" indent="-457200">
              <a:buFont typeface="Wingdings" panose="05000000000000000000" pitchFamily="2" charset="2"/>
              <a:buChar char="v"/>
            </a:pP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ordered</a:t>
            </a:r>
            <a:r>
              <a:rPr lang="en-US" altLang="en-US" sz="2200" dirty="0">
                <a:latin typeface="Times New Roman" panose="02020603050405020304" pitchFamily="18" charset="0"/>
                <a:cs typeface="Times New Roman" panose="02020603050405020304" pitchFamily="18" charset="0"/>
              </a:rPr>
              <a:t> means data must be stored in continuous memory addresses.</a:t>
            </a:r>
          </a:p>
          <a:p>
            <a:pPr marL="1312863" indent="-457200">
              <a:buFont typeface="Wingdings" panose="05000000000000000000" pitchFamily="2" charset="2"/>
              <a:buChar char="v"/>
            </a:pPr>
            <a:r>
              <a:rPr lang="en-US" altLang="en-US" sz="22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homogenous</a:t>
            </a:r>
            <a:r>
              <a:rPr lang="en-US" altLang="en-US" sz="2200" dirty="0">
                <a:latin typeface="Times New Roman" panose="02020603050405020304" pitchFamily="18" charset="0"/>
                <a:cs typeface="Times New Roman" panose="02020603050405020304" pitchFamily="18" charset="0"/>
              </a:rPr>
              <a:t> means data must be of similar data type.</a:t>
            </a:r>
          </a:p>
          <a:p>
            <a:pPr marL="398463" indent="-398463">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Array: sequence of identical objects in memory</a:t>
            </a:r>
          </a:p>
          <a:p>
            <a:pPr marL="398463" indent="-398463">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int a[10]; means space for ten integers</a:t>
            </a:r>
          </a:p>
          <a:p>
            <a:pPr marL="0" indent="0" eaLnBrk="1" hangingPunct="1">
              <a:buFont typeface="Wingdings 3" panose="05040102010807070707" pitchFamily="18" charset="2"/>
              <a:buNone/>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1" y="6356350"/>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3</a:t>
            </a:fld>
            <a:endParaRPr lang="en-US" altLang="en-US" dirty="0">
              <a:solidFill>
                <a:schemeClr val="tx2"/>
              </a:solidFill>
              <a:latin typeface="Gill Sans MT" panose="020B0502020104020203" pitchFamily="34" charset="0"/>
            </a:endParaRPr>
          </a:p>
        </p:txBody>
      </p:sp>
      <p:pic>
        <p:nvPicPr>
          <p:cNvPr id="6" name="Picture 5" descr="http://web.kyoto-inet.or.jp/org/orion/img/hst/renais/pcd03-67.jpg">
            <a:extLst>
              <a:ext uri="{FF2B5EF4-FFF2-40B4-BE49-F238E27FC236}">
                <a16:creationId xmlns:a16="http://schemas.microsoft.com/office/drawing/2014/main" id="{D9ED0515-FE5B-46FC-A775-4F80DA6F7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24388"/>
          <a:stretch>
            <a:fillRect/>
          </a:stretch>
        </p:blipFill>
        <p:spPr bwMode="auto">
          <a:xfrm>
            <a:off x="363217" y="118240"/>
            <a:ext cx="8534400" cy="4876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F5E8D3C-098A-4262-857C-DAD9E1579772}"/>
              </a:ext>
            </a:extLst>
          </p:cNvPr>
          <p:cNvSpPr/>
          <p:nvPr/>
        </p:nvSpPr>
        <p:spPr>
          <a:xfrm>
            <a:off x="3206578" y="165108"/>
            <a:ext cx="5632622" cy="307777"/>
          </a:xfrm>
          <a:prstGeom prst="rect">
            <a:avLst/>
          </a:prstGeom>
        </p:spPr>
        <p:txBody>
          <a:bodyPr wrap="square">
            <a:spAutoFit/>
          </a:bodyPr>
          <a:lstStyle/>
          <a:p>
            <a:pPr algn="r"/>
            <a:r>
              <a:rPr lang="en-US" altLang="en-US" sz="1400" dirty="0">
                <a:latin typeface="Times New Roman" panose="02020603050405020304" pitchFamily="18" charset="0"/>
                <a:cs typeface="Times New Roman" panose="02020603050405020304" pitchFamily="18" charset="0"/>
              </a:rPr>
              <a:t>Filippo Brunelleschi, </a:t>
            </a:r>
            <a:r>
              <a:rPr lang="en-US" altLang="en-US" sz="1400" dirty="0" err="1">
                <a:latin typeface="Times New Roman" panose="02020603050405020304" pitchFamily="18" charset="0"/>
                <a:cs typeface="Times New Roman" panose="02020603050405020304" pitchFamily="18" charset="0"/>
              </a:rPr>
              <a:t>Ospdale</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degli</a:t>
            </a:r>
            <a:r>
              <a:rPr lang="en-US" altLang="en-US" sz="1400" dirty="0">
                <a:latin typeface="Times New Roman" panose="02020603050405020304" pitchFamily="18" charset="0"/>
                <a:cs typeface="Times New Roman" panose="02020603050405020304" pitchFamily="18" charset="0"/>
              </a:rPr>
              <a:t> </a:t>
            </a:r>
            <a:r>
              <a:rPr lang="en-US" altLang="en-US" sz="1400" dirty="0" err="1">
                <a:latin typeface="Times New Roman" panose="02020603050405020304" pitchFamily="18" charset="0"/>
                <a:cs typeface="Times New Roman" panose="02020603050405020304" pitchFamily="18" charset="0"/>
              </a:rPr>
              <a:t>Innocenti</a:t>
            </a:r>
            <a:r>
              <a:rPr lang="en-US" altLang="en-US" sz="1400" dirty="0">
                <a:latin typeface="Times New Roman" panose="02020603050405020304" pitchFamily="18" charset="0"/>
                <a:cs typeface="Times New Roman" panose="02020603050405020304" pitchFamily="18" charset="0"/>
              </a:rPr>
              <a:t>, Firenze, Italy, 1421</a:t>
            </a:r>
          </a:p>
        </p:txBody>
      </p:sp>
      <p:pic>
        <p:nvPicPr>
          <p:cNvPr id="8" name="Picture 7" descr="array declaraction in c">
            <a:extLst>
              <a:ext uri="{FF2B5EF4-FFF2-40B4-BE49-F238E27FC236}">
                <a16:creationId xmlns:a16="http://schemas.microsoft.com/office/drawing/2014/main" id="{E5B82FB2-A7FD-4FFC-A3BE-7A6CC275A4C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972818" y="5029200"/>
            <a:ext cx="7315199" cy="1408075"/>
          </a:xfrm>
          <a:prstGeom prst="rect">
            <a:avLst/>
          </a:prstGeom>
          <a:noFill/>
          <a:ln>
            <a:noFill/>
          </a:ln>
        </p:spPr>
      </p:pic>
    </p:spTree>
    <p:extLst>
      <p:ext uri="{BB962C8B-B14F-4D97-AF65-F5344CB8AC3E}">
        <p14:creationId xmlns:p14="http://schemas.microsoft.com/office/powerpoint/2010/main" val="189416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heel(1)">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anim calcmode="lin" valueType="num">
                                      <p:cBhvr>
                                        <p:cTn id="16" dur="2000" fill="hold"/>
                                        <p:tgtEl>
                                          <p:spTgt spid="8"/>
                                        </p:tgtEl>
                                        <p:attrNameLst>
                                          <p:attrName>ppt_w</p:attrName>
                                        </p:attrNameLst>
                                      </p:cBhvr>
                                      <p:tavLst>
                                        <p:tav tm="0" fmla="#ppt_w*sin(2.5*pi*$)">
                                          <p:val>
                                            <p:fltVal val="0"/>
                                          </p:val>
                                        </p:tav>
                                        <p:tav tm="100000">
                                          <p:val>
                                            <p:fltVal val="1"/>
                                          </p:val>
                                        </p:tav>
                                      </p:tavLst>
                                    </p:anim>
                                    <p:anim calcmode="lin" valueType="num">
                                      <p:cBhvr>
                                        <p:cTn id="17"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3.2.9 Types of Function calls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30</a:t>
            </a:fld>
            <a:endParaRPr lang="en-US" altLang="en-US" dirty="0">
              <a:solidFill>
                <a:schemeClr val="tx2"/>
              </a:solidFill>
              <a:latin typeface="Gill Sans MT" panose="020B0502020104020203" pitchFamily="34" charset="0"/>
            </a:endParaRPr>
          </a:p>
        </p:txBody>
      </p:sp>
      <p:sp>
        <p:nvSpPr>
          <p:cNvPr id="4" name="Rectangle 3">
            <a:extLst>
              <a:ext uri="{FF2B5EF4-FFF2-40B4-BE49-F238E27FC236}">
                <a16:creationId xmlns:a16="http://schemas.microsoft.com/office/drawing/2014/main" id="{E2AC49E5-C71E-439F-B066-95825B915B26}"/>
              </a:ext>
            </a:extLst>
          </p:cNvPr>
          <p:cNvSpPr/>
          <p:nvPr/>
        </p:nvSpPr>
        <p:spPr>
          <a:xfrm>
            <a:off x="829784" y="1273346"/>
            <a:ext cx="7402441" cy="1785104"/>
          </a:xfrm>
          <a:prstGeom prst="rect">
            <a:avLst/>
          </a:prstGeom>
          <a:noFill/>
        </p:spPr>
        <p:txBody>
          <a:bodyPr wrap="square">
            <a:spAutoFit/>
          </a:bodyPr>
          <a:lstStyle/>
          <a:p>
            <a:pPr marL="342900" indent="-342900">
              <a:buFont typeface="Wingdings" panose="05000000000000000000" pitchFamily="2" charset="2"/>
              <a:buChar char="v"/>
            </a:pPr>
            <a:r>
              <a:rPr lang="en-US" sz="2200" dirty="0">
                <a:solidFill>
                  <a:schemeClr val="bg1"/>
                </a:solidFill>
                <a:latin typeface="Times New Roman" panose="02020603050405020304" pitchFamily="18" charset="0"/>
                <a:cs typeface="Times New Roman" panose="02020603050405020304" pitchFamily="18" charset="0"/>
              </a:rPr>
              <a:t>Based on how we specify the arguments, we can call a function in two different ways</a:t>
            </a:r>
          </a:p>
          <a:p>
            <a:pPr marL="741363" indent="-347663">
              <a:buFont typeface="Wingdings" panose="05000000000000000000" pitchFamily="2" charset="2"/>
              <a:buChar char="ü"/>
            </a:pPr>
            <a:r>
              <a:rPr lang="en-US" sz="2200" dirty="0">
                <a:solidFill>
                  <a:schemeClr val="bg1"/>
                </a:solidFill>
                <a:latin typeface="Times New Roman" panose="02020603050405020304" pitchFamily="18" charset="0"/>
                <a:cs typeface="Times New Roman" panose="02020603050405020304" pitchFamily="18" charset="0"/>
              </a:rPr>
              <a:t>Call by Value</a:t>
            </a:r>
          </a:p>
          <a:p>
            <a:pPr marL="741363" indent="-347663">
              <a:buFont typeface="Wingdings" panose="05000000000000000000" pitchFamily="2" charset="2"/>
              <a:buChar char="ü"/>
            </a:pPr>
            <a:r>
              <a:rPr lang="en-US" sz="2200" dirty="0">
                <a:solidFill>
                  <a:schemeClr val="bg1"/>
                </a:solidFill>
                <a:latin typeface="Times New Roman" panose="02020603050405020304" pitchFamily="18" charset="0"/>
                <a:cs typeface="Times New Roman" panose="02020603050405020304" pitchFamily="18" charset="0"/>
              </a:rPr>
              <a:t>Call by Reference</a:t>
            </a:r>
          </a:p>
          <a:p>
            <a:pPr marL="342900" indent="-342900">
              <a:buFont typeface="Wingdings" panose="05000000000000000000" pitchFamily="2" charset="2"/>
              <a:buChar char="v"/>
            </a:pPr>
            <a:endParaRPr lang="en-US" sz="22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EA75F317-075A-4344-B092-A6C9383D61A5}"/>
              </a:ext>
            </a:extLst>
          </p:cNvPr>
          <p:cNvSpPr/>
          <p:nvPr/>
        </p:nvSpPr>
        <p:spPr>
          <a:xfrm>
            <a:off x="609600" y="2971800"/>
            <a:ext cx="7884073" cy="1387367"/>
          </a:xfrm>
          <a:prstGeom prst="rect">
            <a:avLst/>
          </a:prstGeom>
          <a:solidFill>
            <a:schemeClr val="tx2">
              <a:lumMod val="60000"/>
              <a:lumOff val="40000"/>
            </a:schemeClr>
          </a:solidFill>
        </p:spPr>
        <p:txBody>
          <a:bodyPr wrap="square">
            <a:spAutoFit/>
          </a:bodyPr>
          <a:lstStyle/>
          <a:p>
            <a:pPr algn="just">
              <a:lnSpc>
                <a:spcPct val="107000"/>
              </a:lnSpc>
              <a:spcAft>
                <a:spcPts val="750"/>
              </a:spcAf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Calling a function by value means, we pass the values of the arguments which are stored or copied into the formal parameters of the function. Hence, the original values are unchanged only the parameters inside the function changes.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B31AAF0D-80F1-42AD-B1DA-8DB7AC6AAA07}"/>
              </a:ext>
            </a:extLst>
          </p:cNvPr>
          <p:cNvSpPr/>
          <p:nvPr/>
        </p:nvSpPr>
        <p:spPr>
          <a:xfrm>
            <a:off x="575441" y="4587767"/>
            <a:ext cx="7958959" cy="1387367"/>
          </a:xfrm>
          <a:prstGeom prst="rect">
            <a:avLst/>
          </a:prstGeom>
          <a:solidFill>
            <a:schemeClr val="accent5">
              <a:lumMod val="40000"/>
              <a:lumOff val="60000"/>
            </a:schemeClr>
          </a:solidFill>
        </p:spPr>
        <p:txBody>
          <a:bodyPr wrap="square">
            <a:spAutoFit/>
          </a:bodyPr>
          <a:lstStyle/>
          <a:p>
            <a:pPr algn="just">
              <a:lnSpc>
                <a:spcPct val="107000"/>
              </a:lnSpc>
              <a:spcAft>
                <a:spcPts val="750"/>
              </a:spcAf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call by reference we pass the address(reference) of a variable as argument to any function. When we pass the address of any variable as argument, then the function will have access to our variable, as it now knows where it is stored and hence can easily update its value.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22399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3.2.9 Types of Function calls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31</a:t>
            </a:fld>
            <a:endParaRPr lang="en-US" altLang="en-US" dirty="0">
              <a:solidFill>
                <a:schemeClr val="tx2"/>
              </a:solidFill>
              <a:latin typeface="Gill Sans MT" panose="020B0502020104020203" pitchFamily="34" charset="0"/>
            </a:endParaRPr>
          </a:p>
        </p:txBody>
      </p:sp>
      <p:sp>
        <p:nvSpPr>
          <p:cNvPr id="5" name="Rectangle 4">
            <a:extLst>
              <a:ext uri="{FF2B5EF4-FFF2-40B4-BE49-F238E27FC236}">
                <a16:creationId xmlns:a16="http://schemas.microsoft.com/office/drawing/2014/main" id="{EA75F317-075A-4344-B092-A6C9383D61A5}"/>
              </a:ext>
            </a:extLst>
          </p:cNvPr>
          <p:cNvSpPr/>
          <p:nvPr/>
        </p:nvSpPr>
        <p:spPr>
          <a:xfrm>
            <a:off x="628772" y="1143000"/>
            <a:ext cx="7884073" cy="5324535"/>
          </a:xfrm>
          <a:prstGeom prst="rect">
            <a:avLst/>
          </a:prstGeom>
          <a:solidFill>
            <a:schemeClr val="tx2">
              <a:lumMod val="60000"/>
              <a:lumOff val="40000"/>
            </a:schemeClr>
          </a:solidFill>
        </p:spPr>
        <p:txBody>
          <a:bodyPr wrap="square">
            <a:spAutoFit/>
          </a:bodyPr>
          <a:lstStyle/>
          <a:p>
            <a:r>
              <a:rPr lang="en-US" sz="2000" dirty="0">
                <a:solidFill>
                  <a:schemeClr val="bg2"/>
                </a:solidFill>
                <a:latin typeface="Times New Roman" panose="02020603050405020304" pitchFamily="18" charset="0"/>
                <a:cs typeface="Times New Roman" panose="02020603050405020304" pitchFamily="18" charset="0"/>
              </a:rPr>
              <a:t>#include&lt;</a:t>
            </a:r>
            <a:r>
              <a:rPr lang="en-US" sz="2000" dirty="0" err="1">
                <a:solidFill>
                  <a:schemeClr val="bg2"/>
                </a:solidFill>
                <a:latin typeface="Times New Roman" panose="02020603050405020304" pitchFamily="18" charset="0"/>
                <a:cs typeface="Times New Roman" panose="02020603050405020304" pitchFamily="18" charset="0"/>
              </a:rPr>
              <a:t>stdio.h</a:t>
            </a:r>
            <a:r>
              <a:rPr lang="en-US" sz="2000" dirty="0">
                <a:solidFill>
                  <a:schemeClr val="bg2"/>
                </a:solidFill>
                <a:latin typeface="Times New Roman" panose="02020603050405020304" pitchFamily="18" charset="0"/>
                <a:cs typeface="Times New Roman" panose="02020603050405020304" pitchFamily="18" charset="0"/>
              </a:rPr>
              <a:t>&gt; // Example for </a:t>
            </a:r>
            <a:r>
              <a:rPr lang="en-US" sz="2000"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Call by value</a:t>
            </a:r>
            <a:r>
              <a:rPr lang="en-US" sz="2000" dirty="0">
                <a:solidFill>
                  <a:schemeClr val="bg2"/>
                </a:solidFill>
                <a:latin typeface="Times New Roman" panose="02020603050405020304" pitchFamily="18" charset="0"/>
                <a:cs typeface="Times New Roman" panose="02020603050405020304" pitchFamily="18" charset="0"/>
              </a:rPr>
              <a:t> </a:t>
            </a:r>
          </a:p>
          <a:p>
            <a:r>
              <a:rPr lang="en-US" sz="2000" dirty="0">
                <a:solidFill>
                  <a:schemeClr val="bg2"/>
                </a:solidFill>
                <a:latin typeface="Times New Roman" panose="02020603050405020304" pitchFamily="18" charset="0"/>
                <a:cs typeface="Times New Roman" panose="02020603050405020304" pitchFamily="18" charset="0"/>
              </a:rPr>
              <a:t>void calc(int x);</a:t>
            </a:r>
          </a:p>
          <a:p>
            <a:r>
              <a:rPr lang="en-US" sz="2000" dirty="0">
                <a:solidFill>
                  <a:schemeClr val="bg2"/>
                </a:solidFill>
                <a:latin typeface="Times New Roman" panose="02020603050405020304" pitchFamily="18" charset="0"/>
                <a:cs typeface="Times New Roman" panose="02020603050405020304" pitchFamily="18" charset="0"/>
              </a:rPr>
              <a:t>int main()</a:t>
            </a:r>
          </a:p>
          <a:p>
            <a:r>
              <a:rPr lang="en-US" sz="2000" dirty="0">
                <a:solidFill>
                  <a:schemeClr val="bg2"/>
                </a:solidFill>
                <a:latin typeface="Times New Roman" panose="02020603050405020304" pitchFamily="18" charset="0"/>
                <a:cs typeface="Times New Roman" panose="02020603050405020304" pitchFamily="18" charset="0"/>
              </a:rPr>
              <a:t>{</a:t>
            </a:r>
          </a:p>
          <a:p>
            <a:r>
              <a:rPr lang="en-US" sz="2000" dirty="0">
                <a:solidFill>
                  <a:schemeClr val="bg2"/>
                </a:solidFill>
                <a:latin typeface="Times New Roman" panose="02020603050405020304" pitchFamily="18" charset="0"/>
                <a:cs typeface="Times New Roman" panose="02020603050405020304" pitchFamily="18" charset="0"/>
              </a:rPr>
              <a:t>    int x = 10;</a:t>
            </a:r>
          </a:p>
          <a:p>
            <a:r>
              <a:rPr lang="en-US" sz="2000" dirty="0">
                <a:solidFill>
                  <a:schemeClr val="bg2"/>
                </a:solidFill>
                <a:latin typeface="Times New Roman" panose="02020603050405020304" pitchFamily="18" charset="0"/>
                <a:cs typeface="Times New Roman" panose="02020603050405020304" pitchFamily="18" charset="0"/>
              </a:rPr>
              <a:t>    calc(x);</a:t>
            </a:r>
          </a:p>
          <a:p>
            <a:r>
              <a:rPr lang="en-US" sz="2000" dirty="0">
                <a:solidFill>
                  <a:schemeClr val="bg2"/>
                </a:solidFill>
                <a:latin typeface="Times New Roman" panose="02020603050405020304" pitchFamily="18" charset="0"/>
                <a:cs typeface="Times New Roman" panose="02020603050405020304" pitchFamily="18" charset="0"/>
              </a:rPr>
              <a:t>    // this will print the value of 'x'</a:t>
            </a:r>
          </a:p>
          <a:p>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printf</a:t>
            </a:r>
            <a:r>
              <a:rPr lang="en-US" sz="2000" dirty="0">
                <a:solidFill>
                  <a:schemeClr val="bg2"/>
                </a:solidFill>
                <a:latin typeface="Times New Roman" panose="02020603050405020304" pitchFamily="18" charset="0"/>
                <a:cs typeface="Times New Roman" panose="02020603050405020304" pitchFamily="18" charset="0"/>
              </a:rPr>
              <a:t>("\</a:t>
            </a:r>
            <a:r>
              <a:rPr lang="en-US" sz="2000" dirty="0" err="1">
                <a:solidFill>
                  <a:schemeClr val="bg2"/>
                </a:solidFill>
                <a:latin typeface="Times New Roman" panose="02020603050405020304" pitchFamily="18" charset="0"/>
                <a:cs typeface="Times New Roman" panose="02020603050405020304" pitchFamily="18" charset="0"/>
              </a:rPr>
              <a:t>nvalue</a:t>
            </a:r>
            <a:r>
              <a:rPr lang="en-US" sz="2000" dirty="0">
                <a:solidFill>
                  <a:schemeClr val="bg2"/>
                </a:solidFill>
                <a:latin typeface="Times New Roman" panose="02020603050405020304" pitchFamily="18" charset="0"/>
                <a:cs typeface="Times New Roman" panose="02020603050405020304" pitchFamily="18" charset="0"/>
              </a:rPr>
              <a:t> of x in main is %d", x);</a:t>
            </a:r>
          </a:p>
          <a:p>
            <a:r>
              <a:rPr lang="en-US" sz="2000" dirty="0">
                <a:solidFill>
                  <a:schemeClr val="bg2"/>
                </a:solidFill>
                <a:latin typeface="Times New Roman" panose="02020603050405020304" pitchFamily="18" charset="0"/>
                <a:cs typeface="Times New Roman" panose="02020603050405020304" pitchFamily="18" charset="0"/>
              </a:rPr>
              <a:t>    return 0;</a:t>
            </a:r>
          </a:p>
          <a:p>
            <a:r>
              <a:rPr lang="en-US" sz="2000" dirty="0">
                <a:solidFill>
                  <a:schemeClr val="bg2"/>
                </a:solidFill>
                <a:latin typeface="Times New Roman" panose="02020603050405020304" pitchFamily="18" charset="0"/>
                <a:cs typeface="Times New Roman" panose="02020603050405020304" pitchFamily="18" charset="0"/>
              </a:rPr>
              <a:t>}</a:t>
            </a:r>
          </a:p>
          <a:p>
            <a:r>
              <a:rPr lang="en-US" sz="2000" dirty="0">
                <a:solidFill>
                  <a:schemeClr val="bg2"/>
                </a:solidFill>
                <a:latin typeface="Times New Roman" panose="02020603050405020304" pitchFamily="18" charset="0"/>
                <a:cs typeface="Times New Roman" panose="02020603050405020304" pitchFamily="18" charset="0"/>
              </a:rPr>
              <a:t> </a:t>
            </a:r>
          </a:p>
          <a:p>
            <a:r>
              <a:rPr lang="en-US" sz="2000" dirty="0">
                <a:solidFill>
                  <a:schemeClr val="bg2"/>
                </a:solidFill>
                <a:latin typeface="Times New Roman" panose="02020603050405020304" pitchFamily="18" charset="0"/>
                <a:cs typeface="Times New Roman" panose="02020603050405020304" pitchFamily="18" charset="0"/>
              </a:rPr>
              <a:t>void calc(int x)</a:t>
            </a:r>
          </a:p>
          <a:p>
            <a:r>
              <a:rPr lang="en-US" sz="2000" dirty="0">
                <a:solidFill>
                  <a:schemeClr val="bg2"/>
                </a:solidFill>
                <a:latin typeface="Times New Roman" panose="02020603050405020304" pitchFamily="18" charset="0"/>
                <a:cs typeface="Times New Roman" panose="02020603050405020304" pitchFamily="18" charset="0"/>
              </a:rPr>
              <a:t>{</a:t>
            </a:r>
          </a:p>
          <a:p>
            <a:r>
              <a:rPr lang="en-US" sz="2000" dirty="0">
                <a:solidFill>
                  <a:schemeClr val="bg2"/>
                </a:solidFill>
                <a:latin typeface="Times New Roman" panose="02020603050405020304" pitchFamily="18" charset="0"/>
                <a:cs typeface="Times New Roman" panose="02020603050405020304" pitchFamily="18" charset="0"/>
              </a:rPr>
              <a:t>    // changing the value of 'x'</a:t>
            </a:r>
          </a:p>
          <a:p>
            <a:r>
              <a:rPr lang="en-US" sz="2000" dirty="0">
                <a:solidFill>
                  <a:schemeClr val="bg2"/>
                </a:solidFill>
                <a:latin typeface="Times New Roman" panose="02020603050405020304" pitchFamily="18" charset="0"/>
                <a:cs typeface="Times New Roman" panose="02020603050405020304" pitchFamily="18" charset="0"/>
              </a:rPr>
              <a:t>    x = x + 10 ;</a:t>
            </a:r>
          </a:p>
          <a:p>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printf</a:t>
            </a:r>
            <a:r>
              <a:rPr lang="en-US" sz="2000" dirty="0">
                <a:solidFill>
                  <a:schemeClr val="bg2"/>
                </a:solidFill>
                <a:latin typeface="Times New Roman" panose="02020603050405020304" pitchFamily="18" charset="0"/>
                <a:cs typeface="Times New Roman" panose="02020603050405020304" pitchFamily="18" charset="0"/>
              </a:rPr>
              <a:t>("value of x in calc function is %d ", x);</a:t>
            </a:r>
          </a:p>
          <a:p>
            <a:r>
              <a:rPr lang="en-US" sz="2000" dirty="0">
                <a:solidFill>
                  <a:schemeClr val="bg2"/>
                </a:solidFill>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502C8836-87A9-4050-A614-B81E83753693}"/>
              </a:ext>
            </a:extLst>
          </p:cNvPr>
          <p:cNvSpPr/>
          <p:nvPr/>
        </p:nvSpPr>
        <p:spPr>
          <a:xfrm>
            <a:off x="4114799" y="1758073"/>
            <a:ext cx="4170760" cy="958660"/>
          </a:xfrm>
          <a:prstGeom prst="rect">
            <a:avLst/>
          </a:prstGeom>
          <a:solidFill>
            <a:schemeClr val="accent6">
              <a:lumMod val="20000"/>
              <a:lumOff val="80000"/>
            </a:schemeClr>
          </a:solidFill>
        </p:spPr>
        <p:txBody>
          <a:bodyPr wrap="square">
            <a:spAutoFit/>
          </a:bodyPr>
          <a:lstStyle/>
          <a:p>
            <a:pPr>
              <a:lnSpc>
                <a:spcPct val="107000"/>
              </a:lnSpc>
              <a:spcAft>
                <a:spcPts val="75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value of x in calc function is 20</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750"/>
              </a:spcAft>
            </a:pP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value of x in main is 10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7267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3.2.9 Types of Function calls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32</a:t>
            </a:fld>
            <a:endParaRPr lang="en-US" altLang="en-US" dirty="0">
              <a:solidFill>
                <a:schemeClr val="tx2"/>
              </a:solidFill>
              <a:latin typeface="Gill Sans MT" panose="020B0502020104020203" pitchFamily="34" charset="0"/>
            </a:endParaRPr>
          </a:p>
        </p:txBody>
      </p:sp>
      <p:sp>
        <p:nvSpPr>
          <p:cNvPr id="6" name="Rectangle 5">
            <a:extLst>
              <a:ext uri="{FF2B5EF4-FFF2-40B4-BE49-F238E27FC236}">
                <a16:creationId xmlns:a16="http://schemas.microsoft.com/office/drawing/2014/main" id="{B31AAF0D-80F1-42AD-B1DA-8DB7AC6AAA07}"/>
              </a:ext>
            </a:extLst>
          </p:cNvPr>
          <p:cNvSpPr/>
          <p:nvPr/>
        </p:nvSpPr>
        <p:spPr>
          <a:xfrm>
            <a:off x="591329" y="1122063"/>
            <a:ext cx="7958959" cy="5509200"/>
          </a:xfrm>
          <a:prstGeom prst="rect">
            <a:avLst/>
          </a:prstGeom>
          <a:solidFill>
            <a:schemeClr val="accent5">
              <a:lumMod val="40000"/>
              <a:lumOff val="60000"/>
            </a:schemeClr>
          </a:solidFill>
        </p:spPr>
        <p:txBody>
          <a:bodyPr wrap="square">
            <a:spAutoFit/>
          </a:bodyPr>
          <a:lstStyle/>
          <a:p>
            <a:r>
              <a:rPr lang="en-US" sz="2200" dirty="0">
                <a:solidFill>
                  <a:schemeClr val="bg2"/>
                </a:solidFill>
                <a:latin typeface="Times New Roman" panose="02020603050405020304" pitchFamily="18" charset="0"/>
                <a:cs typeface="Times New Roman" panose="02020603050405020304" pitchFamily="18" charset="0"/>
              </a:rPr>
              <a:t>#include&lt;</a:t>
            </a:r>
            <a:r>
              <a:rPr lang="en-US" sz="2200" dirty="0" err="1">
                <a:solidFill>
                  <a:schemeClr val="bg2"/>
                </a:solidFill>
                <a:latin typeface="Times New Roman" panose="02020603050405020304" pitchFamily="18" charset="0"/>
                <a:cs typeface="Times New Roman" panose="02020603050405020304" pitchFamily="18" charset="0"/>
              </a:rPr>
              <a:t>stdio.h</a:t>
            </a:r>
            <a:r>
              <a:rPr lang="en-US" sz="2200" dirty="0">
                <a:solidFill>
                  <a:schemeClr val="bg2"/>
                </a:solidFill>
                <a:latin typeface="Times New Roman" panose="02020603050405020304" pitchFamily="18" charset="0"/>
                <a:cs typeface="Times New Roman" panose="02020603050405020304" pitchFamily="18" charset="0"/>
              </a:rPr>
              <a:t>&gt;    	// Example for </a:t>
            </a:r>
            <a:r>
              <a:rPr lang="en-US" sz="2200"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Call by </a:t>
            </a:r>
            <a:r>
              <a:rPr lang="en-US" sz="2200" dirty="0" err="1">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Refernce</a:t>
            </a:r>
            <a:r>
              <a:rPr lang="en-US" sz="2200"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r>
              <a:rPr lang="en-US" sz="2200" dirty="0">
                <a:solidFill>
                  <a:schemeClr val="bg2"/>
                </a:solidFill>
                <a:latin typeface="Times New Roman" panose="02020603050405020304" pitchFamily="18" charset="0"/>
                <a:cs typeface="Times New Roman" panose="02020603050405020304" pitchFamily="18" charset="0"/>
              </a:rPr>
              <a:t> void calc(int *p);      // function taking pointer as argument</a:t>
            </a:r>
          </a:p>
          <a:p>
            <a:r>
              <a:rPr lang="en-US" sz="2200" dirty="0">
                <a:solidFill>
                  <a:schemeClr val="bg2"/>
                </a:solidFill>
                <a:latin typeface="Times New Roman" panose="02020603050405020304" pitchFamily="18" charset="0"/>
                <a:cs typeface="Times New Roman" panose="02020603050405020304" pitchFamily="18" charset="0"/>
              </a:rPr>
              <a:t> int main()</a:t>
            </a:r>
          </a:p>
          <a:p>
            <a:r>
              <a:rPr lang="en-US" sz="2200" dirty="0">
                <a:solidFill>
                  <a:schemeClr val="bg2"/>
                </a:solidFill>
                <a:latin typeface="Times New Roman" panose="02020603050405020304" pitchFamily="18" charset="0"/>
                <a:cs typeface="Times New Roman" panose="02020603050405020304" pitchFamily="18" charset="0"/>
              </a:rPr>
              <a:t>{</a:t>
            </a:r>
          </a:p>
          <a:p>
            <a:r>
              <a:rPr lang="en-US" sz="2200" dirty="0">
                <a:solidFill>
                  <a:schemeClr val="bg2"/>
                </a:solidFill>
                <a:latin typeface="Times New Roman" panose="02020603050405020304" pitchFamily="18" charset="0"/>
                <a:cs typeface="Times New Roman" panose="02020603050405020304" pitchFamily="18" charset="0"/>
              </a:rPr>
              <a:t>    int x = 10;</a:t>
            </a:r>
          </a:p>
          <a:p>
            <a:r>
              <a:rPr lang="en-US" sz="2200" dirty="0">
                <a:solidFill>
                  <a:schemeClr val="bg2"/>
                </a:solidFill>
                <a:latin typeface="Times New Roman" panose="02020603050405020304" pitchFamily="18" charset="0"/>
                <a:cs typeface="Times New Roman" panose="02020603050405020304" pitchFamily="18" charset="0"/>
              </a:rPr>
              <a:t>    calc(&amp;x);       // passing address of 'x' as argument</a:t>
            </a:r>
          </a:p>
          <a:p>
            <a:r>
              <a:rPr lang="en-US" sz="2200" dirty="0">
                <a:solidFill>
                  <a:schemeClr val="bg2"/>
                </a:solidFill>
                <a:latin typeface="Times New Roman" panose="02020603050405020304" pitchFamily="18" charset="0"/>
                <a:cs typeface="Times New Roman" panose="02020603050405020304" pitchFamily="18" charset="0"/>
              </a:rPr>
              <a:t>    </a:t>
            </a:r>
            <a:r>
              <a:rPr lang="en-US" sz="2200" dirty="0" err="1">
                <a:solidFill>
                  <a:schemeClr val="bg2"/>
                </a:solidFill>
                <a:latin typeface="Times New Roman" panose="02020603050405020304" pitchFamily="18" charset="0"/>
                <a:cs typeface="Times New Roman" panose="02020603050405020304" pitchFamily="18" charset="0"/>
              </a:rPr>
              <a:t>printf</a:t>
            </a:r>
            <a:r>
              <a:rPr lang="en-US" sz="2200" dirty="0">
                <a:solidFill>
                  <a:schemeClr val="bg2"/>
                </a:solidFill>
                <a:latin typeface="Times New Roman" panose="02020603050405020304" pitchFamily="18" charset="0"/>
                <a:cs typeface="Times New Roman" panose="02020603050405020304" pitchFamily="18" charset="0"/>
              </a:rPr>
              <a:t>("value of x is %d", x);</a:t>
            </a:r>
          </a:p>
          <a:p>
            <a:r>
              <a:rPr lang="en-US" sz="2200" dirty="0">
                <a:solidFill>
                  <a:schemeClr val="bg2"/>
                </a:solidFill>
                <a:latin typeface="Times New Roman" panose="02020603050405020304" pitchFamily="18" charset="0"/>
                <a:cs typeface="Times New Roman" panose="02020603050405020304" pitchFamily="18" charset="0"/>
              </a:rPr>
              <a:t>    return(0);</a:t>
            </a:r>
          </a:p>
          <a:p>
            <a:r>
              <a:rPr lang="en-US" sz="2200" dirty="0">
                <a:solidFill>
                  <a:schemeClr val="bg2"/>
                </a:solidFill>
                <a:latin typeface="Times New Roman" panose="02020603050405020304" pitchFamily="18" charset="0"/>
                <a:cs typeface="Times New Roman" panose="02020603050405020304" pitchFamily="18" charset="0"/>
              </a:rPr>
              <a:t>}</a:t>
            </a:r>
          </a:p>
          <a:p>
            <a:r>
              <a:rPr lang="en-US" sz="2200" dirty="0">
                <a:solidFill>
                  <a:schemeClr val="bg2"/>
                </a:solidFill>
                <a:latin typeface="Times New Roman" panose="02020603050405020304" pitchFamily="18" charset="0"/>
                <a:cs typeface="Times New Roman" panose="02020603050405020304" pitchFamily="18" charset="0"/>
              </a:rPr>
              <a:t> </a:t>
            </a:r>
          </a:p>
          <a:p>
            <a:r>
              <a:rPr lang="en-US" sz="2200" dirty="0">
                <a:solidFill>
                  <a:schemeClr val="bg2"/>
                </a:solidFill>
                <a:latin typeface="Times New Roman" panose="02020603050405020304" pitchFamily="18" charset="0"/>
                <a:cs typeface="Times New Roman" panose="02020603050405020304" pitchFamily="18" charset="0"/>
              </a:rPr>
              <a:t>void calc(int *p)       //receiving the address in a reference pointer variable</a:t>
            </a:r>
          </a:p>
          <a:p>
            <a:r>
              <a:rPr lang="en-US" sz="2200" dirty="0">
                <a:solidFill>
                  <a:schemeClr val="bg2"/>
                </a:solidFill>
                <a:latin typeface="Times New Roman" panose="02020603050405020304" pitchFamily="18" charset="0"/>
                <a:cs typeface="Times New Roman" panose="02020603050405020304" pitchFamily="18" charset="0"/>
              </a:rPr>
              <a:t>{</a:t>
            </a:r>
          </a:p>
          <a:p>
            <a:r>
              <a:rPr lang="en-US" sz="2200" dirty="0">
                <a:solidFill>
                  <a:schemeClr val="bg2"/>
                </a:solidFill>
                <a:latin typeface="Times New Roman" panose="02020603050405020304" pitchFamily="18" charset="0"/>
                <a:cs typeface="Times New Roman" panose="02020603050405020304" pitchFamily="18" charset="0"/>
              </a:rPr>
              <a:t>    //  changing the value directly that is   stored at the address passed</a:t>
            </a:r>
          </a:p>
          <a:p>
            <a:r>
              <a:rPr lang="en-US" sz="2200" dirty="0">
                <a:solidFill>
                  <a:schemeClr val="bg2"/>
                </a:solidFill>
                <a:latin typeface="Times New Roman" panose="02020603050405020304" pitchFamily="18" charset="0"/>
                <a:cs typeface="Times New Roman" panose="02020603050405020304" pitchFamily="18" charset="0"/>
              </a:rPr>
              <a:t>        *p = *p + 10; </a:t>
            </a:r>
          </a:p>
          <a:p>
            <a:r>
              <a:rPr lang="en-US" sz="2200" dirty="0">
                <a:solidFill>
                  <a:schemeClr val="bg2"/>
                </a:solidFill>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4F74B2CF-1A5F-4CD0-B7B9-EC66AC654CB3}"/>
              </a:ext>
            </a:extLst>
          </p:cNvPr>
          <p:cNvSpPr/>
          <p:nvPr/>
        </p:nvSpPr>
        <p:spPr>
          <a:xfrm>
            <a:off x="5257800" y="3577073"/>
            <a:ext cx="1923925" cy="430246"/>
          </a:xfrm>
          <a:prstGeom prst="rect">
            <a:avLst/>
          </a:prstGeom>
          <a:solidFill>
            <a:schemeClr val="accent6">
              <a:lumMod val="20000"/>
              <a:lumOff val="80000"/>
            </a:schemeClr>
          </a:solidFill>
        </p:spPr>
        <p:txBody>
          <a:bodyPr wrap="none">
            <a:spAutoFit/>
          </a:bodyPr>
          <a:lstStyle/>
          <a:p>
            <a:pPr>
              <a:lnSpc>
                <a:spcPct val="107000"/>
              </a:lnSpc>
              <a:spcAft>
                <a:spcPts val="750"/>
              </a:spcAft>
            </a:pPr>
            <a:r>
              <a:rPr lang="en-US" sz="2200" dirty="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rPr>
              <a:t>value of x is 20</a:t>
            </a:r>
            <a:endParaRPr lang="en-US" sz="22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236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3.2.9 Types of Function calls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33</a:t>
            </a:fld>
            <a:endParaRPr lang="en-US" altLang="en-US" dirty="0">
              <a:solidFill>
                <a:schemeClr val="tx2"/>
              </a:solidFill>
              <a:latin typeface="Gill Sans MT" panose="020B0502020104020203" pitchFamily="34" charset="0"/>
            </a:endParaRPr>
          </a:p>
        </p:txBody>
      </p:sp>
      <p:sp>
        <p:nvSpPr>
          <p:cNvPr id="5" name="Rectangle 4">
            <a:extLst>
              <a:ext uri="{FF2B5EF4-FFF2-40B4-BE49-F238E27FC236}">
                <a16:creationId xmlns:a16="http://schemas.microsoft.com/office/drawing/2014/main" id="{EA75F317-075A-4344-B092-A6C9383D61A5}"/>
              </a:ext>
            </a:extLst>
          </p:cNvPr>
          <p:cNvSpPr/>
          <p:nvPr/>
        </p:nvSpPr>
        <p:spPr>
          <a:xfrm>
            <a:off x="628772" y="1143000"/>
            <a:ext cx="6838828" cy="4093428"/>
          </a:xfrm>
          <a:prstGeom prst="rect">
            <a:avLst/>
          </a:prstGeom>
          <a:solidFill>
            <a:schemeClr val="tx2">
              <a:lumMod val="60000"/>
              <a:lumOff val="40000"/>
            </a:schemeClr>
          </a:solidFill>
        </p:spPr>
        <p:txBody>
          <a:bodyPr wrap="square">
            <a:spAutoFit/>
          </a:bodyPr>
          <a:lstStyle/>
          <a:p>
            <a:r>
              <a:rPr lang="en-US" sz="2000" dirty="0">
                <a:solidFill>
                  <a:schemeClr val="bg2"/>
                </a:solidFill>
                <a:latin typeface="Times New Roman" panose="02020603050405020304" pitchFamily="18" charset="0"/>
                <a:cs typeface="Times New Roman" panose="02020603050405020304" pitchFamily="18" charset="0"/>
              </a:rPr>
              <a:t># include&lt;</a:t>
            </a:r>
            <a:r>
              <a:rPr lang="en-US" sz="2000" dirty="0" err="1">
                <a:solidFill>
                  <a:schemeClr val="bg2"/>
                </a:solidFill>
                <a:latin typeface="Times New Roman" panose="02020603050405020304" pitchFamily="18" charset="0"/>
                <a:cs typeface="Times New Roman" panose="02020603050405020304" pitchFamily="18" charset="0"/>
              </a:rPr>
              <a:t>stdio.h</a:t>
            </a:r>
            <a:r>
              <a:rPr lang="en-US" sz="2000" dirty="0">
                <a:solidFill>
                  <a:schemeClr val="bg2"/>
                </a:solidFill>
                <a:latin typeface="Times New Roman" panose="02020603050405020304" pitchFamily="18" charset="0"/>
                <a:cs typeface="Times New Roman" panose="02020603050405020304" pitchFamily="18" charset="0"/>
              </a:rPr>
              <a:t>&gt;  // </a:t>
            </a:r>
            <a:r>
              <a:rPr lang="en-US" sz="2000"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Fibonacci Series </a:t>
            </a:r>
            <a:r>
              <a:rPr lang="en-US" sz="2000" dirty="0">
                <a:solidFill>
                  <a:srgbClr val="FF0000"/>
                </a:solidFill>
                <a:latin typeface="Times New Roman" panose="02020603050405020304" pitchFamily="18" charset="0"/>
                <a:cs typeface="Times New Roman" panose="02020603050405020304" pitchFamily="18" charset="0"/>
              </a:rPr>
              <a:t>with normal function</a:t>
            </a:r>
          </a:p>
          <a:p>
            <a:r>
              <a:rPr lang="en-US" sz="2000" dirty="0">
                <a:solidFill>
                  <a:schemeClr val="bg2"/>
                </a:solidFill>
                <a:latin typeface="Times New Roman" panose="02020603050405020304" pitchFamily="18" charset="0"/>
                <a:cs typeface="Times New Roman" panose="02020603050405020304" pitchFamily="18" charset="0"/>
              </a:rPr>
              <a:t>void </a:t>
            </a:r>
            <a:r>
              <a:rPr lang="en-US" sz="2000" dirty="0" err="1">
                <a:solidFill>
                  <a:schemeClr val="bg2"/>
                </a:solidFill>
                <a:latin typeface="Times New Roman" panose="02020603050405020304" pitchFamily="18" charset="0"/>
                <a:cs typeface="Times New Roman" panose="02020603050405020304" pitchFamily="18" charset="0"/>
              </a:rPr>
              <a:t>fibo</a:t>
            </a:r>
            <a:r>
              <a:rPr lang="en-US" sz="2000" dirty="0">
                <a:solidFill>
                  <a:schemeClr val="bg2"/>
                </a:solidFill>
                <a:latin typeface="Times New Roman" panose="02020603050405020304" pitchFamily="18" charset="0"/>
                <a:cs typeface="Times New Roman" panose="02020603050405020304" pitchFamily="18" charset="0"/>
              </a:rPr>
              <a:t>(int x);</a:t>
            </a:r>
          </a:p>
          <a:p>
            <a:r>
              <a:rPr lang="en-US" sz="2000" dirty="0">
                <a:solidFill>
                  <a:schemeClr val="bg2"/>
                </a:solidFill>
                <a:latin typeface="Times New Roman" panose="02020603050405020304" pitchFamily="18" charset="0"/>
                <a:cs typeface="Times New Roman" panose="02020603050405020304" pitchFamily="18" charset="0"/>
              </a:rPr>
              <a:t>void main()</a:t>
            </a:r>
          </a:p>
          <a:p>
            <a:r>
              <a:rPr lang="en-US" sz="2000" dirty="0">
                <a:solidFill>
                  <a:schemeClr val="bg2"/>
                </a:solidFill>
                <a:latin typeface="Times New Roman" panose="02020603050405020304" pitchFamily="18" charset="0"/>
                <a:cs typeface="Times New Roman" panose="02020603050405020304" pitchFamily="18" charset="0"/>
              </a:rPr>
              <a:t>{</a:t>
            </a:r>
          </a:p>
          <a:p>
            <a:r>
              <a:rPr lang="en-US" sz="2000" dirty="0">
                <a:solidFill>
                  <a:schemeClr val="bg2"/>
                </a:solidFill>
                <a:latin typeface="Times New Roman" panose="02020603050405020304" pitchFamily="18" charset="0"/>
                <a:cs typeface="Times New Roman" panose="02020603050405020304" pitchFamily="18" charset="0"/>
              </a:rPr>
              <a:t>int a;</a:t>
            </a:r>
          </a:p>
          <a:p>
            <a:r>
              <a:rPr lang="en-US" sz="2000" dirty="0" err="1">
                <a:solidFill>
                  <a:schemeClr val="bg2"/>
                </a:solidFill>
                <a:latin typeface="Times New Roman" panose="02020603050405020304" pitchFamily="18" charset="0"/>
                <a:cs typeface="Times New Roman" panose="02020603050405020304" pitchFamily="18" charset="0"/>
              </a:rPr>
              <a:t>clrscr</a:t>
            </a:r>
            <a:r>
              <a:rPr lang="en-US" sz="2000" dirty="0">
                <a:solidFill>
                  <a:schemeClr val="bg2"/>
                </a:solidFill>
                <a:latin typeface="Times New Roman" panose="02020603050405020304" pitchFamily="18" charset="0"/>
                <a:cs typeface="Times New Roman" panose="02020603050405020304" pitchFamily="18" charset="0"/>
              </a:rPr>
              <a:t>();</a:t>
            </a:r>
          </a:p>
          <a:p>
            <a:r>
              <a:rPr lang="en-US" sz="2000" dirty="0" err="1">
                <a:solidFill>
                  <a:schemeClr val="bg2"/>
                </a:solidFill>
                <a:latin typeface="Times New Roman" panose="02020603050405020304" pitchFamily="18" charset="0"/>
                <a:cs typeface="Times New Roman" panose="02020603050405020304" pitchFamily="18" charset="0"/>
              </a:rPr>
              <a:t>printf</a:t>
            </a:r>
            <a:r>
              <a:rPr lang="en-US" sz="2000" dirty="0">
                <a:solidFill>
                  <a:schemeClr val="bg2"/>
                </a:solidFill>
                <a:latin typeface="Times New Roman" panose="02020603050405020304" pitchFamily="18" charset="0"/>
                <a:cs typeface="Times New Roman" panose="02020603050405020304" pitchFamily="18" charset="0"/>
              </a:rPr>
              <a:t>("\n Enter the size of Fibonacci Series: ");</a:t>
            </a:r>
          </a:p>
          <a:p>
            <a:r>
              <a:rPr lang="en-US" sz="2000" dirty="0" err="1">
                <a:solidFill>
                  <a:schemeClr val="bg2"/>
                </a:solidFill>
                <a:latin typeface="Times New Roman" panose="02020603050405020304" pitchFamily="18" charset="0"/>
                <a:cs typeface="Times New Roman" panose="02020603050405020304" pitchFamily="18" charset="0"/>
              </a:rPr>
              <a:t>scanf</a:t>
            </a:r>
            <a:r>
              <a:rPr lang="en-US" sz="2000" dirty="0">
                <a:solidFill>
                  <a:schemeClr val="bg2"/>
                </a:solidFill>
                <a:latin typeface="Times New Roman" panose="02020603050405020304" pitchFamily="18" charset="0"/>
                <a:cs typeface="Times New Roman" panose="02020603050405020304" pitchFamily="18" charset="0"/>
              </a:rPr>
              <a:t>("%d", &amp;a);</a:t>
            </a:r>
          </a:p>
          <a:p>
            <a:r>
              <a:rPr lang="en-US" sz="2000" dirty="0" err="1">
                <a:solidFill>
                  <a:schemeClr val="bg2"/>
                </a:solidFill>
                <a:latin typeface="Times New Roman" panose="02020603050405020304" pitchFamily="18" charset="0"/>
                <a:cs typeface="Times New Roman" panose="02020603050405020304" pitchFamily="18" charset="0"/>
              </a:rPr>
              <a:t>printf</a:t>
            </a:r>
            <a:r>
              <a:rPr lang="en-US" sz="2000" dirty="0">
                <a:solidFill>
                  <a:schemeClr val="bg2"/>
                </a:solidFill>
                <a:latin typeface="Times New Roman" panose="02020603050405020304" pitchFamily="18" charset="0"/>
                <a:cs typeface="Times New Roman" panose="02020603050405020304" pitchFamily="18" charset="0"/>
              </a:rPr>
              <a:t>("The first %d terms of Fibonacci Series are:\n\n");</a:t>
            </a:r>
          </a:p>
          <a:p>
            <a:r>
              <a:rPr lang="en-US" sz="2000" dirty="0" err="1">
                <a:solidFill>
                  <a:schemeClr val="bg2"/>
                </a:solidFill>
                <a:latin typeface="Times New Roman" panose="02020603050405020304" pitchFamily="18" charset="0"/>
                <a:cs typeface="Times New Roman" panose="02020603050405020304" pitchFamily="18" charset="0"/>
              </a:rPr>
              <a:t>printf</a:t>
            </a:r>
            <a:r>
              <a:rPr lang="en-US" sz="2000" dirty="0">
                <a:solidFill>
                  <a:schemeClr val="bg2"/>
                </a:solidFill>
                <a:latin typeface="Times New Roman" panose="02020603050405020304" pitchFamily="18" charset="0"/>
                <a:cs typeface="Times New Roman" panose="02020603050405020304" pitchFamily="18" charset="0"/>
              </a:rPr>
              <a:t>("%d ",1);</a:t>
            </a:r>
          </a:p>
          <a:p>
            <a:r>
              <a:rPr lang="en-US" sz="2000" dirty="0" err="1">
                <a:solidFill>
                  <a:schemeClr val="bg2"/>
                </a:solidFill>
                <a:latin typeface="Times New Roman" panose="02020603050405020304" pitchFamily="18" charset="0"/>
                <a:cs typeface="Times New Roman" panose="02020603050405020304" pitchFamily="18" charset="0"/>
              </a:rPr>
              <a:t>fibo</a:t>
            </a:r>
            <a:r>
              <a:rPr lang="en-US" sz="2000" dirty="0">
                <a:solidFill>
                  <a:schemeClr val="bg2"/>
                </a:solidFill>
                <a:latin typeface="Times New Roman" panose="02020603050405020304" pitchFamily="18" charset="0"/>
                <a:cs typeface="Times New Roman" panose="02020603050405020304" pitchFamily="18" charset="0"/>
              </a:rPr>
              <a:t>(a);</a:t>
            </a:r>
          </a:p>
          <a:p>
            <a:r>
              <a:rPr lang="en-US" sz="2000" dirty="0">
                <a:solidFill>
                  <a:schemeClr val="bg2"/>
                </a:solidFill>
                <a:latin typeface="Times New Roman" panose="02020603050405020304" pitchFamily="18" charset="0"/>
                <a:cs typeface="Times New Roman" panose="02020603050405020304" pitchFamily="18" charset="0"/>
              </a:rPr>
              <a:t>}</a:t>
            </a:r>
          </a:p>
          <a:p>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5EB6C-954B-4A50-862F-1898F611DB99}"/>
              </a:ext>
            </a:extLst>
          </p:cNvPr>
          <p:cNvSpPr/>
          <p:nvPr/>
        </p:nvSpPr>
        <p:spPr>
          <a:xfrm>
            <a:off x="6449407" y="1481554"/>
            <a:ext cx="3093985" cy="3416320"/>
          </a:xfrm>
          <a:prstGeom prst="rect">
            <a:avLst/>
          </a:prstGeom>
          <a:solidFill>
            <a:schemeClr val="accent2">
              <a:lumMod val="20000"/>
              <a:lumOff val="80000"/>
            </a:schemeClr>
          </a:solidFill>
        </p:spPr>
        <p:txBody>
          <a:bodyPr wrap="square">
            <a:spAutoFit/>
          </a:bodyPr>
          <a:lstStyle/>
          <a:p>
            <a:r>
              <a:rPr lang="en-US" dirty="0">
                <a:solidFill>
                  <a:schemeClr val="bg2"/>
                </a:solidFill>
                <a:latin typeface="Times New Roman" panose="02020603050405020304" pitchFamily="18" charset="0"/>
                <a:cs typeface="Times New Roman" panose="02020603050405020304" pitchFamily="18" charset="0"/>
              </a:rPr>
              <a:t>void </a:t>
            </a:r>
            <a:r>
              <a:rPr lang="en-US" dirty="0" err="1">
                <a:solidFill>
                  <a:schemeClr val="bg2"/>
                </a:solidFill>
                <a:latin typeface="Times New Roman" panose="02020603050405020304" pitchFamily="18" charset="0"/>
                <a:cs typeface="Times New Roman" panose="02020603050405020304" pitchFamily="18" charset="0"/>
              </a:rPr>
              <a:t>fibo</a:t>
            </a:r>
            <a:r>
              <a:rPr lang="en-US" dirty="0">
                <a:solidFill>
                  <a:schemeClr val="bg2"/>
                </a:solidFill>
                <a:latin typeface="Times New Roman" panose="02020603050405020304" pitchFamily="18" charset="0"/>
                <a:cs typeface="Times New Roman" panose="02020603050405020304" pitchFamily="18" charset="0"/>
              </a:rPr>
              <a:t>(int x)</a:t>
            </a:r>
          </a:p>
          <a:p>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int </a:t>
            </a:r>
            <a:r>
              <a:rPr lang="en-US" dirty="0" err="1">
                <a:solidFill>
                  <a:schemeClr val="bg2"/>
                </a:solidFill>
                <a:latin typeface="Times New Roman" panose="02020603050405020304" pitchFamily="18" charset="0"/>
                <a:cs typeface="Times New Roman" panose="02020603050405020304" pitchFamily="18" charset="0"/>
              </a:rPr>
              <a:t>i,first</a:t>
            </a:r>
            <a:r>
              <a:rPr lang="en-US" dirty="0">
                <a:solidFill>
                  <a:schemeClr val="bg2"/>
                </a:solidFill>
                <a:latin typeface="Times New Roman" panose="02020603050405020304" pitchFamily="18" charset="0"/>
                <a:cs typeface="Times New Roman" panose="02020603050405020304" pitchFamily="18" charset="0"/>
              </a:rPr>
              <a:t>=0, second=1,sum;</a:t>
            </a:r>
          </a:p>
          <a:p>
            <a:r>
              <a:rPr lang="en-US" dirty="0">
                <a:solidFill>
                  <a:schemeClr val="bg2"/>
                </a:solidFill>
                <a:latin typeface="Times New Roman" panose="02020603050405020304" pitchFamily="18" charset="0"/>
                <a:cs typeface="Times New Roman" panose="02020603050405020304" pitchFamily="18" charset="0"/>
              </a:rPr>
              <a:t>for(</a:t>
            </a:r>
            <a:r>
              <a:rPr lang="en-US" dirty="0" err="1">
                <a:solidFill>
                  <a:schemeClr val="bg2"/>
                </a:solidFill>
                <a:latin typeface="Times New Roman" panose="02020603050405020304" pitchFamily="18" charset="0"/>
                <a:cs typeface="Times New Roman" panose="02020603050405020304" pitchFamily="18" charset="0"/>
              </a:rPr>
              <a:t>i</a:t>
            </a:r>
            <a:r>
              <a:rPr lang="en-US" dirty="0">
                <a:solidFill>
                  <a:schemeClr val="bg2"/>
                </a:solidFill>
                <a:latin typeface="Times New Roman" panose="02020603050405020304" pitchFamily="18" charset="0"/>
                <a:cs typeface="Times New Roman" panose="02020603050405020304" pitchFamily="18" charset="0"/>
              </a:rPr>
              <a:t>=1; </a:t>
            </a:r>
            <a:r>
              <a:rPr lang="en-US" dirty="0" err="1">
                <a:solidFill>
                  <a:schemeClr val="bg2"/>
                </a:solidFill>
                <a:latin typeface="Times New Roman" panose="02020603050405020304" pitchFamily="18" charset="0"/>
                <a:cs typeface="Times New Roman" panose="02020603050405020304" pitchFamily="18" charset="0"/>
              </a:rPr>
              <a:t>i</a:t>
            </a:r>
            <a:r>
              <a:rPr lang="en-US" dirty="0">
                <a:solidFill>
                  <a:schemeClr val="bg2"/>
                </a:solidFill>
                <a:latin typeface="Times New Roman" panose="02020603050405020304" pitchFamily="18" charset="0"/>
                <a:cs typeface="Times New Roman" panose="02020603050405020304" pitchFamily="18" charset="0"/>
              </a:rPr>
              <a:t>&lt;x; </a:t>
            </a:r>
            <a:r>
              <a:rPr lang="en-US" dirty="0" err="1">
                <a:solidFill>
                  <a:schemeClr val="bg2"/>
                </a:solidFill>
                <a:latin typeface="Times New Roman" panose="02020603050405020304" pitchFamily="18" charset="0"/>
                <a:cs typeface="Times New Roman" panose="02020603050405020304" pitchFamily="18" charset="0"/>
              </a:rPr>
              <a:t>i</a:t>
            </a:r>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	sum=</a:t>
            </a:r>
            <a:r>
              <a:rPr lang="en-US" dirty="0" err="1">
                <a:solidFill>
                  <a:schemeClr val="bg2"/>
                </a:solidFill>
                <a:latin typeface="Times New Roman" panose="02020603050405020304" pitchFamily="18" charset="0"/>
                <a:cs typeface="Times New Roman" panose="02020603050405020304" pitchFamily="18" charset="0"/>
              </a:rPr>
              <a:t>first+second</a:t>
            </a:r>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	first=second;</a:t>
            </a:r>
          </a:p>
          <a:p>
            <a:r>
              <a:rPr lang="en-US" dirty="0">
                <a:solidFill>
                  <a:schemeClr val="bg2"/>
                </a:solidFill>
                <a:latin typeface="Times New Roman" panose="02020603050405020304" pitchFamily="18" charset="0"/>
                <a:cs typeface="Times New Roman" panose="02020603050405020304" pitchFamily="18" charset="0"/>
              </a:rPr>
              <a:t>	second=sum;</a:t>
            </a:r>
          </a:p>
          <a:p>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printf</a:t>
            </a:r>
            <a:r>
              <a:rPr lang="en-US" dirty="0">
                <a:solidFill>
                  <a:schemeClr val="bg2"/>
                </a:solidFill>
                <a:latin typeface="Times New Roman" panose="02020603050405020304" pitchFamily="18" charset="0"/>
                <a:cs typeface="Times New Roman" panose="02020603050405020304" pitchFamily="18" charset="0"/>
              </a:rPr>
              <a:t>("%d ",sum);</a:t>
            </a:r>
          </a:p>
          <a:p>
            <a:r>
              <a:rPr lang="en-US" dirty="0">
                <a:solidFill>
                  <a:schemeClr val="bg2"/>
                </a:solidFill>
                <a:latin typeface="Times New Roman" panose="02020603050405020304" pitchFamily="18" charset="0"/>
                <a:cs typeface="Times New Roman" panose="02020603050405020304" pitchFamily="18" charset="0"/>
              </a:rPr>
              <a:t>}</a:t>
            </a:r>
          </a:p>
          <a:p>
            <a:r>
              <a:rPr lang="en-US" dirty="0" err="1">
                <a:solidFill>
                  <a:schemeClr val="bg2"/>
                </a:solidFill>
                <a:latin typeface="Times New Roman" panose="02020603050405020304" pitchFamily="18" charset="0"/>
                <a:cs typeface="Times New Roman" panose="02020603050405020304" pitchFamily="18" charset="0"/>
              </a:rPr>
              <a:t>getch</a:t>
            </a:r>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809434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3.2.9 Types of Function calls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34</a:t>
            </a:fld>
            <a:endParaRPr lang="en-US" altLang="en-US" dirty="0">
              <a:solidFill>
                <a:schemeClr val="tx2"/>
              </a:solidFill>
              <a:latin typeface="Gill Sans MT" panose="020B0502020104020203" pitchFamily="34" charset="0"/>
            </a:endParaRPr>
          </a:p>
        </p:txBody>
      </p:sp>
      <p:sp>
        <p:nvSpPr>
          <p:cNvPr id="5" name="Rectangle 4">
            <a:extLst>
              <a:ext uri="{FF2B5EF4-FFF2-40B4-BE49-F238E27FC236}">
                <a16:creationId xmlns:a16="http://schemas.microsoft.com/office/drawing/2014/main" id="{EA75F317-075A-4344-B092-A6C9383D61A5}"/>
              </a:ext>
            </a:extLst>
          </p:cNvPr>
          <p:cNvSpPr/>
          <p:nvPr/>
        </p:nvSpPr>
        <p:spPr>
          <a:xfrm>
            <a:off x="628771" y="1143000"/>
            <a:ext cx="7656787" cy="4093428"/>
          </a:xfrm>
          <a:prstGeom prst="rect">
            <a:avLst/>
          </a:prstGeom>
          <a:solidFill>
            <a:schemeClr val="tx2">
              <a:lumMod val="60000"/>
              <a:lumOff val="40000"/>
            </a:schemeClr>
          </a:solidFill>
        </p:spPr>
        <p:txBody>
          <a:bodyPr wrap="square">
            <a:spAutoFit/>
          </a:bodyPr>
          <a:lstStyle/>
          <a:p>
            <a:r>
              <a:rPr lang="en-US" sz="2000" dirty="0">
                <a:solidFill>
                  <a:schemeClr val="bg2"/>
                </a:solidFill>
                <a:latin typeface="Times New Roman" panose="02020603050405020304" pitchFamily="18" charset="0"/>
                <a:cs typeface="Times New Roman" panose="02020603050405020304" pitchFamily="18" charset="0"/>
              </a:rPr>
              <a:t># include&lt;</a:t>
            </a:r>
            <a:r>
              <a:rPr lang="en-US" sz="2000" dirty="0" err="1">
                <a:solidFill>
                  <a:schemeClr val="bg2"/>
                </a:solidFill>
                <a:latin typeface="Times New Roman" panose="02020603050405020304" pitchFamily="18" charset="0"/>
                <a:cs typeface="Times New Roman" panose="02020603050405020304" pitchFamily="18" charset="0"/>
              </a:rPr>
              <a:t>stdio.h</a:t>
            </a:r>
            <a:r>
              <a:rPr lang="en-US" sz="2000" dirty="0">
                <a:solidFill>
                  <a:schemeClr val="bg2"/>
                </a:solidFill>
                <a:latin typeface="Times New Roman" panose="02020603050405020304" pitchFamily="18" charset="0"/>
                <a:cs typeface="Times New Roman" panose="02020603050405020304" pitchFamily="18" charset="0"/>
              </a:rPr>
              <a:t>&gt; // </a:t>
            </a:r>
            <a:r>
              <a:rPr lang="en-US" sz="2000"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Fibonacci Series </a:t>
            </a:r>
            <a:r>
              <a:rPr lang="en-US" sz="2000" dirty="0">
                <a:solidFill>
                  <a:srgbClr val="FF0000"/>
                </a:solidFill>
                <a:effectLst>
                  <a:outerShdw blurRad="38100" dist="38100" dir="2700000" algn="tl">
                    <a:srgbClr val="000000">
                      <a:alpha val="43137"/>
                    </a:srgbClr>
                  </a:outerShdw>
                </a:effectLst>
              </a:rPr>
              <a:t>using Recursion</a:t>
            </a:r>
            <a:endParaRPr lang="en-US" sz="2000" dirty="0">
              <a:solidFill>
                <a:schemeClr val="bg2"/>
              </a:solidFill>
              <a:latin typeface="Times New Roman" panose="02020603050405020304" pitchFamily="18" charset="0"/>
              <a:cs typeface="Times New Roman" panose="02020603050405020304" pitchFamily="18" charset="0"/>
            </a:endParaRPr>
          </a:p>
          <a:p>
            <a:r>
              <a:rPr lang="en-US" sz="2000" dirty="0">
                <a:solidFill>
                  <a:schemeClr val="bg2"/>
                </a:solidFill>
                <a:latin typeface="Times New Roman" panose="02020603050405020304" pitchFamily="18" charset="0"/>
                <a:cs typeface="Times New Roman" panose="02020603050405020304" pitchFamily="18" charset="0"/>
              </a:rPr>
              <a:t>void </a:t>
            </a:r>
            <a:r>
              <a:rPr lang="en-US" sz="2000" dirty="0" err="1">
                <a:solidFill>
                  <a:schemeClr val="bg2"/>
                </a:solidFill>
                <a:latin typeface="Times New Roman" panose="02020603050405020304" pitchFamily="18" charset="0"/>
                <a:cs typeface="Times New Roman" panose="02020603050405020304" pitchFamily="18" charset="0"/>
              </a:rPr>
              <a:t>fibo</a:t>
            </a:r>
            <a:r>
              <a:rPr lang="en-US" sz="2000" dirty="0">
                <a:solidFill>
                  <a:schemeClr val="bg2"/>
                </a:solidFill>
                <a:latin typeface="Times New Roman" panose="02020603050405020304" pitchFamily="18" charset="0"/>
                <a:cs typeface="Times New Roman" panose="02020603050405020304" pitchFamily="18" charset="0"/>
              </a:rPr>
              <a:t>(int x);</a:t>
            </a:r>
          </a:p>
          <a:p>
            <a:r>
              <a:rPr lang="en-US" sz="2000" dirty="0">
                <a:solidFill>
                  <a:schemeClr val="bg2"/>
                </a:solidFill>
                <a:latin typeface="Times New Roman" panose="02020603050405020304" pitchFamily="18" charset="0"/>
                <a:cs typeface="Times New Roman" panose="02020603050405020304" pitchFamily="18" charset="0"/>
              </a:rPr>
              <a:t>void main()</a:t>
            </a:r>
          </a:p>
          <a:p>
            <a:r>
              <a:rPr lang="en-US" sz="2000" dirty="0">
                <a:solidFill>
                  <a:schemeClr val="bg2"/>
                </a:solidFill>
                <a:latin typeface="Times New Roman" panose="02020603050405020304" pitchFamily="18" charset="0"/>
                <a:cs typeface="Times New Roman" panose="02020603050405020304" pitchFamily="18" charset="0"/>
              </a:rPr>
              <a:t>{</a:t>
            </a:r>
          </a:p>
          <a:p>
            <a:r>
              <a:rPr lang="en-US" sz="2000" dirty="0">
                <a:solidFill>
                  <a:schemeClr val="bg2"/>
                </a:solidFill>
                <a:latin typeface="Times New Roman" panose="02020603050405020304" pitchFamily="18" charset="0"/>
                <a:cs typeface="Times New Roman" panose="02020603050405020304" pitchFamily="18" charset="0"/>
              </a:rPr>
              <a:t>int a;</a:t>
            </a:r>
          </a:p>
          <a:p>
            <a:r>
              <a:rPr lang="en-US" sz="2000" dirty="0" err="1">
                <a:solidFill>
                  <a:schemeClr val="bg2"/>
                </a:solidFill>
                <a:latin typeface="Times New Roman" panose="02020603050405020304" pitchFamily="18" charset="0"/>
                <a:cs typeface="Times New Roman" panose="02020603050405020304" pitchFamily="18" charset="0"/>
              </a:rPr>
              <a:t>clrscr</a:t>
            </a:r>
            <a:r>
              <a:rPr lang="en-US" sz="2000" dirty="0">
                <a:solidFill>
                  <a:schemeClr val="bg2"/>
                </a:solidFill>
                <a:latin typeface="Times New Roman" panose="02020603050405020304" pitchFamily="18" charset="0"/>
                <a:cs typeface="Times New Roman" panose="02020603050405020304" pitchFamily="18" charset="0"/>
              </a:rPr>
              <a:t>();</a:t>
            </a:r>
          </a:p>
          <a:p>
            <a:r>
              <a:rPr lang="en-US" sz="2000" dirty="0" err="1">
                <a:solidFill>
                  <a:schemeClr val="bg2"/>
                </a:solidFill>
                <a:latin typeface="Times New Roman" panose="02020603050405020304" pitchFamily="18" charset="0"/>
                <a:cs typeface="Times New Roman" panose="02020603050405020304" pitchFamily="18" charset="0"/>
              </a:rPr>
              <a:t>printf</a:t>
            </a:r>
            <a:r>
              <a:rPr lang="en-US" sz="2000" dirty="0">
                <a:solidFill>
                  <a:schemeClr val="bg2"/>
                </a:solidFill>
                <a:latin typeface="Times New Roman" panose="02020603050405020304" pitchFamily="18" charset="0"/>
                <a:cs typeface="Times New Roman" panose="02020603050405020304" pitchFamily="18" charset="0"/>
              </a:rPr>
              <a:t>("\n Enter the size of Fibonacci Series: ");</a:t>
            </a:r>
          </a:p>
          <a:p>
            <a:r>
              <a:rPr lang="en-US" sz="2000" dirty="0" err="1">
                <a:solidFill>
                  <a:schemeClr val="bg2"/>
                </a:solidFill>
                <a:latin typeface="Times New Roman" panose="02020603050405020304" pitchFamily="18" charset="0"/>
                <a:cs typeface="Times New Roman" panose="02020603050405020304" pitchFamily="18" charset="0"/>
              </a:rPr>
              <a:t>scanf</a:t>
            </a:r>
            <a:r>
              <a:rPr lang="en-US" sz="2000" dirty="0">
                <a:solidFill>
                  <a:schemeClr val="bg2"/>
                </a:solidFill>
                <a:latin typeface="Times New Roman" panose="02020603050405020304" pitchFamily="18" charset="0"/>
                <a:cs typeface="Times New Roman" panose="02020603050405020304" pitchFamily="18" charset="0"/>
              </a:rPr>
              <a:t>("%d", &amp;a);</a:t>
            </a:r>
          </a:p>
          <a:p>
            <a:r>
              <a:rPr lang="en-US" sz="2000" dirty="0" err="1">
                <a:solidFill>
                  <a:schemeClr val="bg2"/>
                </a:solidFill>
                <a:latin typeface="Times New Roman" panose="02020603050405020304" pitchFamily="18" charset="0"/>
                <a:cs typeface="Times New Roman" panose="02020603050405020304" pitchFamily="18" charset="0"/>
              </a:rPr>
              <a:t>printf</a:t>
            </a:r>
            <a:r>
              <a:rPr lang="en-US" sz="2000" dirty="0">
                <a:solidFill>
                  <a:schemeClr val="bg2"/>
                </a:solidFill>
                <a:latin typeface="Times New Roman" panose="02020603050405020304" pitchFamily="18" charset="0"/>
                <a:cs typeface="Times New Roman" panose="02020603050405020304" pitchFamily="18" charset="0"/>
              </a:rPr>
              <a:t>("The first %d terms of Fibonacci Series are:\n\n");</a:t>
            </a:r>
          </a:p>
          <a:p>
            <a:r>
              <a:rPr lang="en-US" sz="2000" dirty="0" err="1">
                <a:solidFill>
                  <a:schemeClr val="bg2"/>
                </a:solidFill>
                <a:latin typeface="Times New Roman" panose="02020603050405020304" pitchFamily="18" charset="0"/>
                <a:cs typeface="Times New Roman" panose="02020603050405020304" pitchFamily="18" charset="0"/>
              </a:rPr>
              <a:t>printf</a:t>
            </a:r>
            <a:r>
              <a:rPr lang="en-US" sz="2000" dirty="0">
                <a:solidFill>
                  <a:schemeClr val="bg2"/>
                </a:solidFill>
                <a:latin typeface="Times New Roman" panose="02020603050405020304" pitchFamily="18" charset="0"/>
                <a:cs typeface="Times New Roman" panose="02020603050405020304" pitchFamily="18" charset="0"/>
              </a:rPr>
              <a:t>("%d ",1);</a:t>
            </a:r>
          </a:p>
          <a:p>
            <a:r>
              <a:rPr lang="en-US" sz="2000" dirty="0" err="1">
                <a:solidFill>
                  <a:schemeClr val="bg2"/>
                </a:solidFill>
                <a:latin typeface="Times New Roman" panose="02020603050405020304" pitchFamily="18" charset="0"/>
                <a:cs typeface="Times New Roman" panose="02020603050405020304" pitchFamily="18" charset="0"/>
              </a:rPr>
              <a:t>fibo</a:t>
            </a:r>
            <a:r>
              <a:rPr lang="en-US" sz="2000" dirty="0">
                <a:solidFill>
                  <a:schemeClr val="bg2"/>
                </a:solidFill>
                <a:latin typeface="Times New Roman" panose="02020603050405020304" pitchFamily="18" charset="0"/>
                <a:cs typeface="Times New Roman" panose="02020603050405020304" pitchFamily="18" charset="0"/>
              </a:rPr>
              <a:t>(a);</a:t>
            </a:r>
          </a:p>
          <a:p>
            <a:r>
              <a:rPr lang="en-US" sz="2000" dirty="0">
                <a:solidFill>
                  <a:schemeClr val="bg2"/>
                </a:solidFill>
                <a:latin typeface="Times New Roman" panose="02020603050405020304" pitchFamily="18" charset="0"/>
                <a:cs typeface="Times New Roman" panose="02020603050405020304" pitchFamily="18" charset="0"/>
              </a:rPr>
              <a:t>}</a:t>
            </a:r>
          </a:p>
          <a:p>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5EB6C-954B-4A50-862F-1898F611DB99}"/>
              </a:ext>
            </a:extLst>
          </p:cNvPr>
          <p:cNvSpPr/>
          <p:nvPr/>
        </p:nvSpPr>
        <p:spPr>
          <a:xfrm>
            <a:off x="6449407" y="1005868"/>
            <a:ext cx="3093985" cy="4524315"/>
          </a:xfrm>
          <a:prstGeom prst="rect">
            <a:avLst/>
          </a:prstGeom>
          <a:solidFill>
            <a:schemeClr val="accent2">
              <a:lumMod val="20000"/>
              <a:lumOff val="80000"/>
            </a:schemeClr>
          </a:solidFill>
        </p:spPr>
        <p:txBody>
          <a:bodyPr wrap="square">
            <a:spAutoFit/>
          </a:bodyPr>
          <a:lstStyle/>
          <a:p>
            <a:r>
              <a:rPr lang="en-US" dirty="0">
                <a:solidFill>
                  <a:schemeClr val="bg2"/>
                </a:solidFill>
                <a:latin typeface="Times New Roman" panose="02020603050405020304" pitchFamily="18" charset="0"/>
                <a:cs typeface="Times New Roman" panose="02020603050405020304" pitchFamily="18" charset="0"/>
              </a:rPr>
              <a:t>void </a:t>
            </a:r>
            <a:r>
              <a:rPr lang="en-US" dirty="0" err="1">
                <a:solidFill>
                  <a:schemeClr val="bg2"/>
                </a:solidFill>
                <a:latin typeface="Times New Roman" panose="02020603050405020304" pitchFamily="18" charset="0"/>
                <a:cs typeface="Times New Roman" panose="02020603050405020304" pitchFamily="18" charset="0"/>
              </a:rPr>
              <a:t>fibo</a:t>
            </a:r>
            <a:r>
              <a:rPr lang="en-US" dirty="0">
                <a:solidFill>
                  <a:schemeClr val="bg2"/>
                </a:solidFill>
                <a:latin typeface="Times New Roman" panose="02020603050405020304" pitchFamily="18" charset="0"/>
                <a:cs typeface="Times New Roman" panose="02020603050405020304" pitchFamily="18" charset="0"/>
              </a:rPr>
              <a:t>(int x)</a:t>
            </a:r>
          </a:p>
          <a:p>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static int first=0, second=1,sum;</a:t>
            </a:r>
          </a:p>
          <a:p>
            <a:r>
              <a:rPr lang="en-US" dirty="0">
                <a:solidFill>
                  <a:schemeClr val="bg2"/>
                </a:solidFill>
                <a:latin typeface="Times New Roman" panose="02020603050405020304" pitchFamily="18" charset="0"/>
                <a:cs typeface="Times New Roman" panose="02020603050405020304" pitchFamily="18" charset="0"/>
              </a:rPr>
              <a:t>if(x&gt;1)</a:t>
            </a:r>
          </a:p>
          <a:p>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	sum=</a:t>
            </a:r>
            <a:r>
              <a:rPr lang="en-US" dirty="0" err="1">
                <a:solidFill>
                  <a:schemeClr val="bg2"/>
                </a:solidFill>
                <a:latin typeface="Times New Roman" panose="02020603050405020304" pitchFamily="18" charset="0"/>
                <a:cs typeface="Times New Roman" panose="02020603050405020304" pitchFamily="18" charset="0"/>
              </a:rPr>
              <a:t>first+second</a:t>
            </a:r>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	first=second;</a:t>
            </a:r>
          </a:p>
          <a:p>
            <a:r>
              <a:rPr lang="en-US" dirty="0">
                <a:solidFill>
                  <a:schemeClr val="bg2"/>
                </a:solidFill>
                <a:latin typeface="Times New Roman" panose="02020603050405020304" pitchFamily="18" charset="0"/>
                <a:cs typeface="Times New Roman" panose="02020603050405020304" pitchFamily="18" charset="0"/>
              </a:rPr>
              <a:t>	second=sum;</a:t>
            </a:r>
          </a:p>
          <a:p>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printf</a:t>
            </a:r>
            <a:r>
              <a:rPr lang="en-US" dirty="0">
                <a:solidFill>
                  <a:schemeClr val="bg2"/>
                </a:solidFill>
                <a:latin typeface="Times New Roman" panose="02020603050405020304" pitchFamily="18" charset="0"/>
                <a:cs typeface="Times New Roman" panose="02020603050405020304" pitchFamily="18" charset="0"/>
              </a:rPr>
              <a:t>("%d ",sum);</a:t>
            </a:r>
          </a:p>
          <a:p>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fibo</a:t>
            </a:r>
            <a:r>
              <a:rPr lang="en-US" dirty="0">
                <a:solidFill>
                  <a:schemeClr val="bg2"/>
                </a:solidFill>
                <a:latin typeface="Times New Roman" panose="02020603050405020304" pitchFamily="18" charset="0"/>
                <a:cs typeface="Times New Roman" panose="02020603050405020304" pitchFamily="18" charset="0"/>
              </a:rPr>
              <a:t>(x-1);</a:t>
            </a:r>
          </a:p>
          <a:p>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else</a:t>
            </a:r>
          </a:p>
          <a:p>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printf</a:t>
            </a:r>
            <a:r>
              <a:rPr lang="en-US" dirty="0">
                <a:solidFill>
                  <a:schemeClr val="bg2"/>
                </a:solidFill>
                <a:latin typeface="Times New Roman" panose="02020603050405020304" pitchFamily="18" charset="0"/>
                <a:cs typeface="Times New Roman" panose="02020603050405020304" pitchFamily="18" charset="0"/>
              </a:rPr>
              <a:t>("\n\n");</a:t>
            </a:r>
          </a:p>
          <a:p>
            <a:r>
              <a:rPr lang="en-US" dirty="0" err="1">
                <a:solidFill>
                  <a:schemeClr val="bg2"/>
                </a:solidFill>
                <a:latin typeface="Times New Roman" panose="02020603050405020304" pitchFamily="18" charset="0"/>
                <a:cs typeface="Times New Roman" panose="02020603050405020304" pitchFamily="18" charset="0"/>
              </a:rPr>
              <a:t>getch</a:t>
            </a:r>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a:t>
            </a:r>
          </a:p>
        </p:txBody>
      </p:sp>
      <p:pic>
        <p:nvPicPr>
          <p:cNvPr id="1026" name="Picture 2" descr="Related image">
            <a:extLst>
              <a:ext uri="{FF2B5EF4-FFF2-40B4-BE49-F238E27FC236}">
                <a16:creationId xmlns:a16="http://schemas.microsoft.com/office/drawing/2014/main" id="{309BCDED-E18E-4EF3-8996-45D136258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772" y="2449866"/>
            <a:ext cx="5787342"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888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ipe(down)">
                                      <p:cBhvr>
                                        <p:cTn id="14" dur="580">
                                          <p:stCondLst>
                                            <p:cond delay="0"/>
                                          </p:stCondLst>
                                        </p:cTn>
                                        <p:tgtEl>
                                          <p:spTgt spid="1026"/>
                                        </p:tgtEl>
                                      </p:cBhvr>
                                    </p:animEffect>
                                    <p:anim calcmode="lin" valueType="num">
                                      <p:cBhvr>
                                        <p:cTn id="15"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0" dur="26">
                                          <p:stCondLst>
                                            <p:cond delay="650"/>
                                          </p:stCondLst>
                                        </p:cTn>
                                        <p:tgtEl>
                                          <p:spTgt spid="1026"/>
                                        </p:tgtEl>
                                      </p:cBhvr>
                                      <p:to x="100000" y="60000"/>
                                    </p:animScale>
                                    <p:animScale>
                                      <p:cBhvr>
                                        <p:cTn id="21" dur="166" decel="50000">
                                          <p:stCondLst>
                                            <p:cond delay="676"/>
                                          </p:stCondLst>
                                        </p:cTn>
                                        <p:tgtEl>
                                          <p:spTgt spid="1026"/>
                                        </p:tgtEl>
                                      </p:cBhvr>
                                      <p:to x="100000" y="100000"/>
                                    </p:animScale>
                                    <p:animScale>
                                      <p:cBhvr>
                                        <p:cTn id="22" dur="26">
                                          <p:stCondLst>
                                            <p:cond delay="1312"/>
                                          </p:stCondLst>
                                        </p:cTn>
                                        <p:tgtEl>
                                          <p:spTgt spid="1026"/>
                                        </p:tgtEl>
                                      </p:cBhvr>
                                      <p:to x="100000" y="80000"/>
                                    </p:animScale>
                                    <p:animScale>
                                      <p:cBhvr>
                                        <p:cTn id="23" dur="166" decel="50000">
                                          <p:stCondLst>
                                            <p:cond delay="1338"/>
                                          </p:stCondLst>
                                        </p:cTn>
                                        <p:tgtEl>
                                          <p:spTgt spid="1026"/>
                                        </p:tgtEl>
                                      </p:cBhvr>
                                      <p:to x="100000" y="100000"/>
                                    </p:animScale>
                                    <p:animScale>
                                      <p:cBhvr>
                                        <p:cTn id="24" dur="26">
                                          <p:stCondLst>
                                            <p:cond delay="1642"/>
                                          </p:stCondLst>
                                        </p:cTn>
                                        <p:tgtEl>
                                          <p:spTgt spid="1026"/>
                                        </p:tgtEl>
                                      </p:cBhvr>
                                      <p:to x="100000" y="90000"/>
                                    </p:animScale>
                                    <p:animScale>
                                      <p:cBhvr>
                                        <p:cTn id="25" dur="166" decel="50000">
                                          <p:stCondLst>
                                            <p:cond delay="1668"/>
                                          </p:stCondLst>
                                        </p:cTn>
                                        <p:tgtEl>
                                          <p:spTgt spid="1026"/>
                                        </p:tgtEl>
                                      </p:cBhvr>
                                      <p:to x="100000" y="100000"/>
                                    </p:animScale>
                                    <p:animScale>
                                      <p:cBhvr>
                                        <p:cTn id="26" dur="26">
                                          <p:stCondLst>
                                            <p:cond delay="1808"/>
                                          </p:stCondLst>
                                        </p:cTn>
                                        <p:tgtEl>
                                          <p:spTgt spid="1026"/>
                                        </p:tgtEl>
                                      </p:cBhvr>
                                      <p:to x="100000" y="95000"/>
                                    </p:animScale>
                                    <p:animScale>
                                      <p:cBhvr>
                                        <p:cTn id="27"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2AC0-2946-4166-9A0F-88223A0DAE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748B37-78BE-4CB5-9EAF-F0CEC8910DB2}"/>
              </a:ext>
            </a:extLst>
          </p:cNvPr>
          <p:cNvSpPr>
            <a:spLocks noGrp="1"/>
          </p:cNvSpPr>
          <p:nvPr>
            <p:ph idx="1"/>
          </p:nvPr>
        </p:nvSpPr>
        <p:spPr>
          <a:xfrm>
            <a:off x="3195800" y="4276059"/>
            <a:ext cx="2572940" cy="1438883"/>
          </a:xfrm>
          <a:solidFill>
            <a:schemeClr val="tx2">
              <a:lumMod val="40000"/>
              <a:lumOff val="60000"/>
            </a:schemeClr>
          </a:solidFill>
        </p:spPr>
        <p:txBody>
          <a:bodyPr/>
          <a:lstStyle/>
          <a:p>
            <a:pPr marL="0" indent="0" algn="ctr">
              <a:buNone/>
            </a:pPr>
            <a:r>
              <a:rPr lang="en-US" dirty="0">
                <a:solidFill>
                  <a:srgbClr val="FF0000"/>
                </a:solidFill>
                <a:effectLst>
                  <a:outerShdw blurRad="38100" dist="38100" dir="2700000" algn="tl">
                    <a:srgbClr val="000000">
                      <a:alpha val="43137"/>
                    </a:srgbClr>
                  </a:outerShdw>
                </a:effectLst>
              </a:rPr>
              <a:t>Output:</a:t>
            </a:r>
          </a:p>
          <a:p>
            <a:pPr marL="0" indent="0" algn="ctr">
              <a:buNone/>
            </a:pPr>
            <a:r>
              <a:rPr lang="en-US" dirty="0">
                <a:solidFill>
                  <a:srgbClr val="FF0000"/>
                </a:solidFill>
                <a:effectLst>
                  <a:outerShdw blurRad="38100" dist="38100" dir="2700000" algn="tl">
                    <a:srgbClr val="000000">
                      <a:alpha val="43137"/>
                    </a:srgbClr>
                  </a:outerShdw>
                </a:effectLst>
              </a:rPr>
              <a:t>4</a:t>
            </a:r>
          </a:p>
        </p:txBody>
      </p:sp>
      <p:sp>
        <p:nvSpPr>
          <p:cNvPr id="4" name="Footer Placeholder 3">
            <a:extLst>
              <a:ext uri="{FF2B5EF4-FFF2-40B4-BE49-F238E27FC236}">
                <a16:creationId xmlns:a16="http://schemas.microsoft.com/office/drawing/2014/main" id="{432CD59F-02D7-43B8-8D08-4897AC8D5908}"/>
              </a:ext>
            </a:extLst>
          </p:cNvPr>
          <p:cNvSpPr>
            <a:spLocks noGrp="1"/>
          </p:cNvSpPr>
          <p:nvPr>
            <p:ph type="ftr" sz="quarter" idx="11"/>
          </p:nvPr>
        </p:nvSpPr>
        <p:spPr/>
        <p:txBody>
          <a:bodyPr/>
          <a:lstStyle/>
          <a:p>
            <a:pPr>
              <a:defRPr/>
            </a:pPr>
            <a:r>
              <a:rPr lang="en-US"/>
              <a:t>CSA4101 PROBLEM SOLVING USING C :: MODULE 3 - FUNCTIONS, ARRAYS AND STRINGS</a:t>
            </a:r>
          </a:p>
        </p:txBody>
      </p:sp>
      <p:sp>
        <p:nvSpPr>
          <p:cNvPr id="5" name="Slide Number Placeholder 4">
            <a:extLst>
              <a:ext uri="{FF2B5EF4-FFF2-40B4-BE49-F238E27FC236}">
                <a16:creationId xmlns:a16="http://schemas.microsoft.com/office/drawing/2014/main" id="{9B80F39B-FF5A-4867-A4F9-A00468172570}"/>
              </a:ext>
            </a:extLst>
          </p:cNvPr>
          <p:cNvSpPr>
            <a:spLocks noGrp="1"/>
          </p:cNvSpPr>
          <p:nvPr>
            <p:ph type="sldNum" sz="quarter" idx="12"/>
          </p:nvPr>
        </p:nvSpPr>
        <p:spPr/>
        <p:txBody>
          <a:bodyPr/>
          <a:lstStyle/>
          <a:p>
            <a:pPr>
              <a:defRPr/>
            </a:pPr>
            <a:fld id="{EAA3D553-54DD-47A1-A826-26A78F179663}" type="slidenum">
              <a:rPr lang="en-US" altLang="en-US" smtClean="0"/>
              <a:pPr>
                <a:defRPr/>
              </a:pPr>
              <a:t>35</a:t>
            </a:fld>
            <a:endParaRPr lang="en-US" altLang="en-US"/>
          </a:p>
        </p:txBody>
      </p:sp>
      <p:pic>
        <p:nvPicPr>
          <p:cNvPr id="6" name="Picture 5">
            <a:extLst>
              <a:ext uri="{FF2B5EF4-FFF2-40B4-BE49-F238E27FC236}">
                <a16:creationId xmlns:a16="http://schemas.microsoft.com/office/drawing/2014/main" id="{E435C0C6-6436-476B-9832-CDF680CDDF3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4800"/>
            <a:ext cx="7924800" cy="3733800"/>
          </a:xfrm>
          <a:prstGeom prst="rect">
            <a:avLst/>
          </a:prstGeom>
          <a:noFill/>
          <a:ln>
            <a:noFill/>
          </a:ln>
        </p:spPr>
      </p:pic>
    </p:spTree>
    <p:extLst>
      <p:ext uri="{BB962C8B-B14F-4D97-AF65-F5344CB8AC3E}">
        <p14:creationId xmlns:p14="http://schemas.microsoft.com/office/powerpoint/2010/main" val="93620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7B52-0CA6-4FEC-AB5D-9561FD3134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16BA6B-511F-44E5-BDD3-B0D2BE0B4DA6}"/>
              </a:ext>
            </a:extLst>
          </p:cNvPr>
          <p:cNvSpPr>
            <a:spLocks noGrp="1"/>
          </p:cNvSpPr>
          <p:nvPr>
            <p:ph idx="1"/>
          </p:nvPr>
        </p:nvSpPr>
        <p:spPr>
          <a:xfrm>
            <a:off x="856060" y="2797417"/>
            <a:ext cx="7429499" cy="2993784"/>
          </a:xfrm>
        </p:spPr>
        <p:txBody>
          <a:bodyPr/>
          <a:lstStyle/>
          <a:p>
            <a:endParaRPr lang="en-US" dirty="0"/>
          </a:p>
        </p:txBody>
      </p:sp>
      <p:sp>
        <p:nvSpPr>
          <p:cNvPr id="4" name="Footer Placeholder 3">
            <a:extLst>
              <a:ext uri="{FF2B5EF4-FFF2-40B4-BE49-F238E27FC236}">
                <a16:creationId xmlns:a16="http://schemas.microsoft.com/office/drawing/2014/main" id="{F8BE4C49-2545-4802-81E5-F1523AD8DBFB}"/>
              </a:ext>
            </a:extLst>
          </p:cNvPr>
          <p:cNvSpPr>
            <a:spLocks noGrp="1"/>
          </p:cNvSpPr>
          <p:nvPr>
            <p:ph type="ftr" sz="quarter" idx="11"/>
          </p:nvPr>
        </p:nvSpPr>
        <p:spPr/>
        <p:txBody>
          <a:bodyPr/>
          <a:lstStyle/>
          <a:p>
            <a:pPr>
              <a:defRPr/>
            </a:pPr>
            <a:r>
              <a:rPr lang="en-US" dirty="0"/>
              <a:t>CSA4101 PROBLEM SOLVING USING C :: MODULE 3 - FUNCTIONS, ARRAYS AND STRINGS</a:t>
            </a:r>
          </a:p>
        </p:txBody>
      </p:sp>
      <p:sp>
        <p:nvSpPr>
          <p:cNvPr id="5" name="Slide Number Placeholder 4">
            <a:extLst>
              <a:ext uri="{FF2B5EF4-FFF2-40B4-BE49-F238E27FC236}">
                <a16:creationId xmlns:a16="http://schemas.microsoft.com/office/drawing/2014/main" id="{4EC6F51F-AAC3-4AEA-B154-00BEBC4D5C1B}"/>
              </a:ext>
            </a:extLst>
          </p:cNvPr>
          <p:cNvSpPr>
            <a:spLocks noGrp="1"/>
          </p:cNvSpPr>
          <p:nvPr>
            <p:ph type="sldNum" sz="quarter" idx="12"/>
          </p:nvPr>
        </p:nvSpPr>
        <p:spPr/>
        <p:txBody>
          <a:bodyPr/>
          <a:lstStyle/>
          <a:p>
            <a:pPr>
              <a:defRPr/>
            </a:pPr>
            <a:fld id="{EAA3D553-54DD-47A1-A826-26A78F179663}" type="slidenum">
              <a:rPr lang="en-US" altLang="en-US" smtClean="0"/>
              <a:pPr>
                <a:defRPr/>
              </a:pPr>
              <a:t>36</a:t>
            </a:fld>
            <a:endParaRPr lang="en-US" altLang="en-US"/>
          </a:p>
        </p:txBody>
      </p:sp>
      <p:pic>
        <p:nvPicPr>
          <p:cNvPr id="6" name="Picture 5">
            <a:extLst>
              <a:ext uri="{FF2B5EF4-FFF2-40B4-BE49-F238E27FC236}">
                <a16:creationId xmlns:a16="http://schemas.microsoft.com/office/drawing/2014/main" id="{F28A61A2-A75B-439C-BE2C-12454518A59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3176" y="-228600"/>
            <a:ext cx="7678341" cy="3657600"/>
          </a:xfrm>
          <a:prstGeom prst="rect">
            <a:avLst/>
          </a:prstGeom>
          <a:noFill/>
          <a:ln>
            <a:noFill/>
          </a:ln>
        </p:spPr>
      </p:pic>
      <p:sp>
        <p:nvSpPr>
          <p:cNvPr id="7" name="Content Placeholder 2">
            <a:extLst>
              <a:ext uri="{FF2B5EF4-FFF2-40B4-BE49-F238E27FC236}">
                <a16:creationId xmlns:a16="http://schemas.microsoft.com/office/drawing/2014/main" id="{B5F5E16F-37DB-4485-A265-4E8A1F5E01CA}"/>
              </a:ext>
            </a:extLst>
          </p:cNvPr>
          <p:cNvSpPr txBox="1">
            <a:spLocks/>
          </p:cNvSpPr>
          <p:nvPr/>
        </p:nvSpPr>
        <p:spPr>
          <a:xfrm>
            <a:off x="5535541" y="2860008"/>
            <a:ext cx="2572940" cy="1438883"/>
          </a:xfrm>
          <a:prstGeom prst="rect">
            <a:avLst/>
          </a:prstGeom>
          <a:solidFill>
            <a:schemeClr val="tx2">
              <a:lumMod val="40000"/>
              <a:lumOff val="6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effectLst>
                  <a:outerShdw blurRad="38100" dist="38100" dir="2700000" algn="tl">
                    <a:srgbClr val="000000">
                      <a:alpha val="43137"/>
                    </a:srgbClr>
                  </a:outerShdw>
                </a:effectLst>
              </a:rPr>
              <a:t>Output:</a:t>
            </a:r>
          </a:p>
          <a:p>
            <a:pPr marL="0" indent="0" algn="ctr">
              <a:buFont typeface="Arial" panose="020B0604020202020204" pitchFamily="34" charset="0"/>
              <a:buNone/>
            </a:pPr>
            <a:r>
              <a:rPr lang="en-US" dirty="0">
                <a:solidFill>
                  <a:srgbClr val="FF0000"/>
                </a:solidFill>
                <a:effectLst>
                  <a:outerShdw blurRad="38100" dist="38100" dir="2700000" algn="tl">
                    <a:srgbClr val="000000">
                      <a:alpha val="43137"/>
                    </a:srgbClr>
                  </a:outerShdw>
                </a:effectLst>
              </a:rPr>
              <a:t>a) fellows </a:t>
            </a:r>
          </a:p>
        </p:txBody>
      </p:sp>
      <p:sp>
        <p:nvSpPr>
          <p:cNvPr id="8" name="Rectangle 7">
            <a:extLst>
              <a:ext uri="{FF2B5EF4-FFF2-40B4-BE49-F238E27FC236}">
                <a16:creationId xmlns:a16="http://schemas.microsoft.com/office/drawing/2014/main" id="{F29DBAF2-107E-43D0-BAA3-978A40D9F219}"/>
              </a:ext>
            </a:extLst>
          </p:cNvPr>
          <p:cNvSpPr/>
          <p:nvPr/>
        </p:nvSpPr>
        <p:spPr>
          <a:xfrm>
            <a:off x="970468" y="3497746"/>
            <a:ext cx="4572000" cy="1913665"/>
          </a:xfrm>
          <a:prstGeom prst="rect">
            <a:avLst/>
          </a:prstGeom>
        </p:spPr>
        <p:txBody>
          <a:bodyPr>
            <a:spAutoFit/>
          </a:bodyPr>
          <a:lstStyle/>
          <a:p>
            <a:pPr>
              <a:lnSpc>
                <a:spcPct val="107000"/>
              </a:lnSpc>
            </a:pPr>
            <a:r>
              <a:rPr lang="en-US" sz="1600" dirty="0">
                <a:latin typeface="Helvetica" panose="020B0604020202020204" pitchFamily="34"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a)  fellows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Helvetica" panose="020B0604020202020204" pitchFamily="34"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b)  h</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Helvetica" panose="020B0604020202020204" pitchFamily="34"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c)  </a:t>
            </a:r>
            <a:r>
              <a:rPr lang="en-US" sz="2800" dirty="0" err="1">
                <a:latin typeface="Times New Roman" panose="02020603050405020304" pitchFamily="18" charset="0"/>
                <a:ea typeface="Times New Roman" panose="02020603050405020304" pitchFamily="18" charset="0"/>
                <a:cs typeface="Times New Roman" panose="02020603050405020304" pitchFamily="18" charset="0"/>
              </a:rPr>
              <a:t>fello</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Helvetica" panose="020B0604020202020204" pitchFamily="34" charset="0"/>
                <a:ea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imes New Roman" panose="02020603050405020304" pitchFamily="18" charset="0"/>
                <a:cs typeface="Times New Roman" panose="02020603050405020304" pitchFamily="18" charset="0"/>
              </a:rPr>
              <a:t>d)  Compiler error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938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6623-32FD-4A51-8C08-30319CD46D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B222C9-F4C5-4BAF-B0D8-657E792B89AD}"/>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73DDD731-AB10-4DF6-982E-B4607457953E}"/>
              </a:ext>
            </a:extLst>
          </p:cNvPr>
          <p:cNvSpPr>
            <a:spLocks noGrp="1"/>
          </p:cNvSpPr>
          <p:nvPr>
            <p:ph type="ftr" sz="quarter" idx="11"/>
          </p:nvPr>
        </p:nvSpPr>
        <p:spPr/>
        <p:txBody>
          <a:bodyPr/>
          <a:lstStyle/>
          <a:p>
            <a:pPr>
              <a:defRPr/>
            </a:pPr>
            <a:r>
              <a:rPr lang="en-US"/>
              <a:t>CSA4101 PROBLEM SOLVING USING C :: MODULE 3 - FUNCTIONS, ARRAYS AND STRINGS</a:t>
            </a:r>
          </a:p>
        </p:txBody>
      </p:sp>
      <p:sp>
        <p:nvSpPr>
          <p:cNvPr id="5" name="Slide Number Placeholder 4">
            <a:extLst>
              <a:ext uri="{FF2B5EF4-FFF2-40B4-BE49-F238E27FC236}">
                <a16:creationId xmlns:a16="http://schemas.microsoft.com/office/drawing/2014/main" id="{61DC56D0-57B4-44FC-A363-41DE6E2F311E}"/>
              </a:ext>
            </a:extLst>
          </p:cNvPr>
          <p:cNvSpPr>
            <a:spLocks noGrp="1"/>
          </p:cNvSpPr>
          <p:nvPr>
            <p:ph type="sldNum" sz="quarter" idx="12"/>
          </p:nvPr>
        </p:nvSpPr>
        <p:spPr/>
        <p:txBody>
          <a:bodyPr/>
          <a:lstStyle/>
          <a:p>
            <a:pPr>
              <a:defRPr/>
            </a:pPr>
            <a:fld id="{EAA3D553-54DD-47A1-A826-26A78F179663}" type="slidenum">
              <a:rPr lang="en-US" altLang="en-US" smtClean="0"/>
              <a:pPr>
                <a:defRPr/>
              </a:pPr>
              <a:t>37</a:t>
            </a:fld>
            <a:endParaRPr lang="en-US" altLang="en-US"/>
          </a:p>
        </p:txBody>
      </p:sp>
      <p:pic>
        <p:nvPicPr>
          <p:cNvPr id="6" name="Picture 5">
            <a:extLst>
              <a:ext uri="{FF2B5EF4-FFF2-40B4-BE49-F238E27FC236}">
                <a16:creationId xmlns:a16="http://schemas.microsoft.com/office/drawing/2014/main" id="{ACF7A3A9-BE91-4E3E-BCD5-17EF54FB5B0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1770"/>
            <a:ext cx="7924800" cy="4075430"/>
          </a:xfrm>
          <a:prstGeom prst="rect">
            <a:avLst/>
          </a:prstGeom>
          <a:noFill/>
          <a:ln>
            <a:noFill/>
          </a:ln>
        </p:spPr>
      </p:pic>
      <p:sp>
        <p:nvSpPr>
          <p:cNvPr id="7" name="Rectangle 6">
            <a:extLst>
              <a:ext uri="{FF2B5EF4-FFF2-40B4-BE49-F238E27FC236}">
                <a16:creationId xmlns:a16="http://schemas.microsoft.com/office/drawing/2014/main" id="{2DDC41A6-E211-41DF-AAC3-5847F585BD4B}"/>
              </a:ext>
            </a:extLst>
          </p:cNvPr>
          <p:cNvSpPr/>
          <p:nvPr/>
        </p:nvSpPr>
        <p:spPr>
          <a:xfrm>
            <a:off x="856059" y="4267200"/>
            <a:ext cx="4572000" cy="1653594"/>
          </a:xfrm>
          <a:prstGeom prst="rect">
            <a:avLst/>
          </a:prstGeom>
        </p:spPr>
        <p:txBody>
          <a:bodyPr>
            <a:spAutoFit/>
          </a:bodyPr>
          <a:lstStyle/>
          <a:p>
            <a:pPr>
              <a:lnSpc>
                <a:spcPct val="107000"/>
              </a:lnSpc>
            </a:pPr>
            <a:r>
              <a:rPr lang="en-US" sz="1400" dirty="0">
                <a:latin typeface="Helvetica" panose="020B0604020202020204" pitchFamily="34"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  n1=18, n2=17</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Helvetica" panose="020B0604020202020204" pitchFamily="34"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  n1=18, n2=18</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dirty="0">
                <a:latin typeface="Helvetica" panose="020B0604020202020204" pitchFamily="34"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  n1=17, n1=17</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dirty="0">
                <a:latin typeface="Helvetica" panose="020B0604020202020204" pitchFamily="34"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d)  n1=17, n2=18</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8ABBBD6-D4DC-4A2E-BFAA-2BA2FC272133}"/>
              </a:ext>
            </a:extLst>
          </p:cNvPr>
          <p:cNvSpPr txBox="1">
            <a:spLocks/>
          </p:cNvSpPr>
          <p:nvPr/>
        </p:nvSpPr>
        <p:spPr>
          <a:xfrm>
            <a:off x="5155083" y="2994571"/>
            <a:ext cx="2572940" cy="1438883"/>
          </a:xfrm>
          <a:prstGeom prst="rect">
            <a:avLst/>
          </a:prstGeom>
          <a:solidFill>
            <a:schemeClr val="tx2">
              <a:lumMod val="40000"/>
              <a:lumOff val="6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rgbClr val="FF0000"/>
                </a:solidFill>
                <a:effectLst>
                  <a:outerShdw blurRad="38100" dist="38100" dir="2700000" algn="tl">
                    <a:srgbClr val="000000">
                      <a:alpha val="43137"/>
                    </a:srgbClr>
                  </a:outerShdw>
                </a:effectLst>
              </a:rPr>
              <a:t>Output:</a:t>
            </a:r>
          </a:p>
          <a:p>
            <a:pPr marL="0" indent="0" algn="ctr">
              <a:buNone/>
            </a:pPr>
            <a:r>
              <a:rPr lang="en-US" dirty="0">
                <a:solidFill>
                  <a:srgbClr val="FF0000"/>
                </a:solidFill>
                <a:effectLst>
                  <a:outerShdw blurRad="38100" dist="38100" dir="2700000" algn="tl">
                    <a:srgbClr val="000000">
                      <a:alpha val="43137"/>
                    </a:srgbClr>
                  </a:outerShdw>
                </a:effectLst>
              </a:rPr>
              <a:t>a) n1=18, n2=17 </a:t>
            </a:r>
          </a:p>
        </p:txBody>
      </p:sp>
    </p:spTree>
    <p:extLst>
      <p:ext uri="{BB962C8B-B14F-4D97-AF65-F5344CB8AC3E}">
        <p14:creationId xmlns:p14="http://schemas.microsoft.com/office/powerpoint/2010/main" val="389840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algn="ctr"/>
            <a:r>
              <a:rPr lang="en-US" altLang="en-US" dirty="0">
                <a:solidFill>
                  <a:srgbClr val="0070C0"/>
                </a:solidFill>
              </a:rPr>
              <a:t>3.3 String and Character Array</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3" y="1273346"/>
            <a:ext cx="7678340" cy="4526561"/>
          </a:xfrm>
        </p:spPr>
        <p:txBody>
          <a:bodyPr>
            <a:noAutofit/>
          </a:bodyPr>
          <a:lstStyle/>
          <a:p>
            <a:pPr>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String is a sequence of characters that is treated as a single data item and terminated by null character '\0’. </a:t>
            </a:r>
          </a:p>
          <a:p>
            <a:pPr>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Remember that C language does not support strings as a data type. </a:t>
            </a:r>
          </a:p>
          <a:p>
            <a:pPr>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A string is actually one-dimensional array of characters in C language. </a:t>
            </a:r>
          </a:p>
          <a:p>
            <a:pPr>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These are often used to create meaningful and readable programs.</a:t>
            </a:r>
          </a:p>
          <a:p>
            <a:pPr>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The string "hello world" contains 12 characters including '\0' character which is automatically added by the compiler at the end of the string.</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38</a:t>
            </a:fld>
            <a:endParaRPr lang="en-US" altLang="en-US"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39675557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algn="ctr"/>
            <a:r>
              <a:rPr lang="en-US" altLang="en-US" dirty="0">
                <a:solidFill>
                  <a:srgbClr val="0070C0"/>
                </a:solidFill>
              </a:rPr>
              <a:t>3.3.1 Declaring and Initializing a string variables</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3" y="1273346"/>
            <a:ext cx="7678340" cy="865147"/>
          </a:xfrm>
        </p:spPr>
        <p:txBody>
          <a:bodyPr>
            <a:noAutofit/>
          </a:bodyPr>
          <a:lstStyle/>
          <a:p>
            <a:pPr>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There are different ways to initialize a character array variable.</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39</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B2C02D3B-46C5-4350-9E37-02D6EACFB8AB}"/>
              </a:ext>
            </a:extLst>
          </p:cNvPr>
          <p:cNvSpPr/>
          <p:nvPr/>
        </p:nvSpPr>
        <p:spPr>
          <a:xfrm>
            <a:off x="690788" y="2138493"/>
            <a:ext cx="8177049" cy="1754326"/>
          </a:xfrm>
          <a:prstGeom prst="rect">
            <a:avLst/>
          </a:prstGeom>
          <a:solidFill>
            <a:schemeClr val="accent5">
              <a:lumMod val="75000"/>
            </a:schemeClr>
          </a:solidFill>
        </p:spPr>
        <p:txBody>
          <a:bodyPr wrap="square">
            <a:spAutoFit/>
          </a:bodyPr>
          <a:lstStyle/>
          <a:p>
            <a:r>
              <a:rPr lang="en-US" dirty="0"/>
              <a:t>char name[10] = “Hindustan";       // valid character array initialization</a:t>
            </a:r>
          </a:p>
          <a:p>
            <a:endParaRPr lang="en-US" dirty="0"/>
          </a:p>
          <a:p>
            <a:r>
              <a:rPr lang="en-US" dirty="0"/>
              <a:t>char name[10] = {‘H',’</a:t>
            </a:r>
            <a:r>
              <a:rPr lang="en-US" dirty="0" err="1"/>
              <a:t>i</a:t>
            </a:r>
            <a:r>
              <a:rPr lang="en-US" dirty="0"/>
              <a:t>',’</a:t>
            </a:r>
            <a:r>
              <a:rPr lang="en-US" dirty="0" err="1"/>
              <a:t>n',’d',’u',’s',’t</a:t>
            </a:r>
            <a:r>
              <a:rPr lang="en-US" dirty="0"/>
              <a:t>’, ’</a:t>
            </a:r>
            <a:r>
              <a:rPr lang="en-US" dirty="0" err="1"/>
              <a:t>a,’n</a:t>
            </a:r>
            <a:r>
              <a:rPr lang="en-US" dirty="0"/>
              <a:t>','\0'};     // valid initialization</a:t>
            </a:r>
          </a:p>
          <a:p>
            <a:endParaRPr lang="en-US" dirty="0"/>
          </a:p>
          <a:p>
            <a:pPr marL="285750" indent="-285750">
              <a:buFont typeface="Wingdings" panose="05000000000000000000" pitchFamily="2" charset="2"/>
              <a:buChar char="ü"/>
            </a:pPr>
            <a:r>
              <a:rPr lang="en-US" dirty="0">
                <a:solidFill>
                  <a:schemeClr val="bg1"/>
                </a:solidFill>
              </a:rPr>
              <a:t>Remember that when you initialize a character array by listing all of its characters separately then </a:t>
            </a:r>
            <a:r>
              <a:rPr lang="en-US" dirty="0">
                <a:solidFill>
                  <a:srgbClr val="FF0000"/>
                </a:solidFill>
              </a:rPr>
              <a:t>you must supply the '\0' character </a:t>
            </a:r>
            <a:r>
              <a:rPr lang="en-US" dirty="0">
                <a:solidFill>
                  <a:schemeClr val="bg1"/>
                </a:solidFill>
              </a:rPr>
              <a:t>explicitly.</a:t>
            </a:r>
          </a:p>
        </p:txBody>
      </p:sp>
      <p:sp>
        <p:nvSpPr>
          <p:cNvPr id="6" name="Rectangle 5">
            <a:extLst>
              <a:ext uri="{FF2B5EF4-FFF2-40B4-BE49-F238E27FC236}">
                <a16:creationId xmlns:a16="http://schemas.microsoft.com/office/drawing/2014/main" id="{C7C01C57-D50F-4F81-B3F9-D7BC5DEACFB9}"/>
              </a:ext>
            </a:extLst>
          </p:cNvPr>
          <p:cNvSpPr/>
          <p:nvPr/>
        </p:nvSpPr>
        <p:spPr>
          <a:xfrm>
            <a:off x="1467629" y="4107326"/>
            <a:ext cx="6206360" cy="1477328"/>
          </a:xfrm>
          <a:prstGeom prst="rect">
            <a:avLst/>
          </a:prstGeom>
          <a:solidFill>
            <a:schemeClr val="accent5">
              <a:lumMod val="75000"/>
            </a:schemeClr>
          </a:solidFill>
        </p:spPr>
        <p:txBody>
          <a:bodyPr wrap="square">
            <a:spAutoFit/>
          </a:bodyPr>
          <a:lstStyle/>
          <a:p>
            <a:r>
              <a:rPr lang="en-US" dirty="0">
                <a:solidFill>
                  <a:schemeClr val="bg1"/>
                </a:solidFill>
              </a:rPr>
              <a:t>Some examples of illegal initialization of character array are,</a:t>
            </a:r>
          </a:p>
          <a:p>
            <a:r>
              <a:rPr lang="en-US" dirty="0"/>
              <a:t>char </a:t>
            </a:r>
            <a:r>
              <a:rPr lang="en-US" dirty="0" err="1"/>
              <a:t>ch</a:t>
            </a:r>
            <a:r>
              <a:rPr lang="en-US" dirty="0"/>
              <a:t>[3] = "hell";    // Illegal</a:t>
            </a:r>
          </a:p>
          <a:p>
            <a:endParaRPr lang="en-US" dirty="0"/>
          </a:p>
          <a:p>
            <a:r>
              <a:rPr lang="en-US" dirty="0"/>
              <a:t>char str[4];</a:t>
            </a:r>
          </a:p>
          <a:p>
            <a:r>
              <a:rPr lang="en-US" dirty="0"/>
              <a:t>str = "hell";   // Illegal</a:t>
            </a:r>
          </a:p>
        </p:txBody>
      </p:sp>
    </p:spTree>
    <p:extLst>
      <p:ext uri="{BB962C8B-B14F-4D97-AF65-F5344CB8AC3E}">
        <p14:creationId xmlns:p14="http://schemas.microsoft.com/office/powerpoint/2010/main" val="3139168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618518"/>
            <a:ext cx="7429499" cy="1094403"/>
          </a:xfrm>
        </p:spPr>
        <p:txBody>
          <a:bodyPr/>
          <a:lstStyle/>
          <a:p>
            <a:pPr algn="ctr"/>
            <a:r>
              <a:rPr lang="en-US" altLang="en-US" dirty="0">
                <a:solidFill>
                  <a:srgbClr val="0070C0"/>
                </a:solidFill>
              </a:rPr>
              <a:t>Where to use Arrays ?</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856060" y="1712920"/>
            <a:ext cx="7678340" cy="4526561"/>
          </a:xfrm>
        </p:spPr>
        <p:txBody>
          <a:bodyPr>
            <a:noAutofit/>
          </a:bodyPr>
          <a:lstStyle/>
          <a:p>
            <a:pPr marL="398463" indent="-398463">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to store list of Employee or Student names,</a:t>
            </a:r>
          </a:p>
          <a:p>
            <a:pPr marL="398463" indent="-398463">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to store marks of students,</a:t>
            </a:r>
          </a:p>
          <a:p>
            <a:pPr marL="398463" indent="-398463">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or to store list of numbers or characters </a:t>
            </a:r>
            <a:r>
              <a:rPr lang="en-US" altLang="en-US" sz="2200" dirty="0" err="1">
                <a:latin typeface="Times New Roman" panose="02020603050405020304" pitchFamily="18" charset="0"/>
                <a:cs typeface="Times New Roman" panose="02020603050405020304" pitchFamily="18" charset="0"/>
              </a:rPr>
              <a:t>etc</a:t>
            </a:r>
            <a:endParaRPr lang="en-US" altLang="en-US" sz="2200" dirty="0">
              <a:latin typeface="Times New Roman" panose="02020603050405020304" pitchFamily="18" charset="0"/>
              <a:cs typeface="Times New Roman" panose="02020603050405020304" pitchFamily="18" charset="0"/>
            </a:endParaRPr>
          </a:p>
          <a:p>
            <a:pPr marL="0" indent="0" eaLnBrk="1" hangingPunct="1">
              <a:buFont typeface="Wingdings 3" panose="05040102010807070707" pitchFamily="18" charset="2"/>
              <a:buNone/>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1" y="6356350"/>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a:t>
            </a:fld>
            <a:endParaRPr lang="en-US" altLang="en-US" dirty="0">
              <a:solidFill>
                <a:schemeClr val="tx2"/>
              </a:solidFill>
              <a:latin typeface="Gill Sans MT" panose="020B0502020104020203" pitchFamily="34" charset="0"/>
            </a:endParaRPr>
          </a:p>
        </p:txBody>
      </p:sp>
      <p:graphicFrame>
        <p:nvGraphicFramePr>
          <p:cNvPr id="5" name="Table 4">
            <a:extLst>
              <a:ext uri="{FF2B5EF4-FFF2-40B4-BE49-F238E27FC236}">
                <a16:creationId xmlns:a16="http://schemas.microsoft.com/office/drawing/2014/main" id="{4DC4EA74-32BF-41F7-BEF0-8E4C690516F3}"/>
              </a:ext>
            </a:extLst>
          </p:cNvPr>
          <p:cNvGraphicFramePr>
            <a:graphicFrameLocks noGrp="1"/>
          </p:cNvGraphicFramePr>
          <p:nvPr>
            <p:extLst>
              <p:ext uri="{D42A27DB-BD31-4B8C-83A1-F6EECF244321}">
                <p14:modId xmlns:p14="http://schemas.microsoft.com/office/powerpoint/2010/main" val="2967816627"/>
              </p:ext>
            </p:extLst>
          </p:nvPr>
        </p:nvGraphicFramePr>
        <p:xfrm>
          <a:off x="1447800" y="762000"/>
          <a:ext cx="5562600" cy="5421918"/>
        </p:xfrm>
        <a:graphic>
          <a:graphicData uri="http://schemas.openxmlformats.org/drawingml/2006/table">
            <a:tbl>
              <a:tblPr>
                <a:tableStyleId>{5C22544A-7EE6-4342-B048-85BDC9FD1C3A}</a:tableStyleId>
              </a:tblPr>
              <a:tblGrid>
                <a:gridCol w="453267">
                  <a:extLst>
                    <a:ext uri="{9D8B030D-6E8A-4147-A177-3AD203B41FA5}">
                      <a16:colId xmlns:a16="http://schemas.microsoft.com/office/drawing/2014/main" val="986880376"/>
                    </a:ext>
                  </a:extLst>
                </a:gridCol>
                <a:gridCol w="684938">
                  <a:extLst>
                    <a:ext uri="{9D8B030D-6E8A-4147-A177-3AD203B41FA5}">
                      <a16:colId xmlns:a16="http://schemas.microsoft.com/office/drawing/2014/main" val="843186863"/>
                    </a:ext>
                  </a:extLst>
                </a:gridCol>
                <a:gridCol w="3112439">
                  <a:extLst>
                    <a:ext uri="{9D8B030D-6E8A-4147-A177-3AD203B41FA5}">
                      <a16:colId xmlns:a16="http://schemas.microsoft.com/office/drawing/2014/main" val="401821353"/>
                    </a:ext>
                  </a:extLst>
                </a:gridCol>
                <a:gridCol w="536366">
                  <a:extLst>
                    <a:ext uri="{9D8B030D-6E8A-4147-A177-3AD203B41FA5}">
                      <a16:colId xmlns:a16="http://schemas.microsoft.com/office/drawing/2014/main" val="2220262558"/>
                    </a:ext>
                  </a:extLst>
                </a:gridCol>
                <a:gridCol w="775590">
                  <a:extLst>
                    <a:ext uri="{9D8B030D-6E8A-4147-A177-3AD203B41FA5}">
                      <a16:colId xmlns:a16="http://schemas.microsoft.com/office/drawing/2014/main" val="3979281876"/>
                    </a:ext>
                  </a:extLst>
                </a:gridCol>
              </a:tblGrid>
              <a:tr h="285876">
                <a:tc>
                  <a:txBody>
                    <a:bodyPr/>
                    <a:lstStyle/>
                    <a:p>
                      <a:pPr algn="ctr" fontAlgn="ctr"/>
                      <a:r>
                        <a:rPr lang="en-US" sz="500" u="none" strike="noStrike">
                          <a:effectLst/>
                        </a:rPr>
                        <a:t>Sl.no</a:t>
                      </a:r>
                      <a:endParaRPr lang="en-US" sz="500" b="1"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Roll No</a:t>
                      </a:r>
                      <a:endParaRPr lang="en-US" sz="500" b="1"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Student Name</a:t>
                      </a:r>
                      <a:endParaRPr lang="en-US" sz="500" b="1"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Marks </a:t>
                      </a:r>
                      <a:br>
                        <a:rPr lang="en-US" sz="600" u="none" strike="noStrike">
                          <a:effectLst/>
                        </a:rPr>
                      </a:br>
                      <a:r>
                        <a:rPr lang="en-US" sz="600" u="none" strike="noStrike">
                          <a:effectLst/>
                        </a:rPr>
                        <a:t>(30)</a:t>
                      </a:r>
                      <a:endParaRPr lang="en-US" sz="600" b="1"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Attendance</a:t>
                      </a:r>
                      <a:br>
                        <a:rPr lang="en-US" sz="600" u="none" strike="noStrike">
                          <a:effectLst/>
                        </a:rPr>
                      </a:br>
                      <a:r>
                        <a:rPr lang="en-US" sz="600" u="none" strike="noStrike">
                          <a:effectLst/>
                        </a:rPr>
                        <a:t>(21) </a:t>
                      </a:r>
                      <a:endParaRPr lang="en-US" sz="6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4186293593"/>
                  </a:ext>
                </a:extLst>
              </a:tr>
              <a:tr h="270318">
                <a:tc>
                  <a:txBody>
                    <a:bodyPr/>
                    <a:lstStyle/>
                    <a:p>
                      <a:pPr algn="ctr" fontAlgn="ctr"/>
                      <a:r>
                        <a:rPr lang="en-US" sz="500" u="none" strike="noStrike">
                          <a:effectLst/>
                        </a:rPr>
                        <a:t>1</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18113071</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VALLEPU ANIL</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11</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21</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3777260841"/>
                  </a:ext>
                </a:extLst>
              </a:tr>
              <a:tr h="270318">
                <a:tc>
                  <a:txBody>
                    <a:bodyPr/>
                    <a:lstStyle/>
                    <a:p>
                      <a:pPr algn="ctr" fontAlgn="ctr"/>
                      <a:r>
                        <a:rPr lang="en-US" sz="500" u="none" strike="noStrike">
                          <a:effectLst/>
                        </a:rPr>
                        <a:t>2</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18113072</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JESHWIN W</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4</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17</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293528264"/>
                  </a:ext>
                </a:extLst>
              </a:tr>
              <a:tr h="270318">
                <a:tc>
                  <a:txBody>
                    <a:bodyPr/>
                    <a:lstStyle/>
                    <a:p>
                      <a:pPr algn="ctr" fontAlgn="ctr"/>
                      <a:r>
                        <a:rPr lang="en-US" sz="500" u="none" strike="noStrike">
                          <a:effectLst/>
                        </a:rPr>
                        <a:t>3</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18113073</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ALEXANDRE AKSHAY RAJAN FRANCIS</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13</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20</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4202139525"/>
                  </a:ext>
                </a:extLst>
              </a:tr>
              <a:tr h="270318">
                <a:tc>
                  <a:txBody>
                    <a:bodyPr/>
                    <a:lstStyle/>
                    <a:p>
                      <a:pPr algn="ctr" fontAlgn="ctr"/>
                      <a:r>
                        <a:rPr lang="en-US" sz="500" u="none" strike="noStrike">
                          <a:effectLst/>
                        </a:rPr>
                        <a:t>4</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18113074</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TUMATI ANIL KUMAR</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24</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21</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684958986"/>
                  </a:ext>
                </a:extLst>
              </a:tr>
              <a:tr h="270318">
                <a:tc>
                  <a:txBody>
                    <a:bodyPr/>
                    <a:lstStyle/>
                    <a:p>
                      <a:pPr algn="ctr" fontAlgn="ctr"/>
                      <a:r>
                        <a:rPr lang="en-US" sz="500" u="none" strike="noStrike">
                          <a:effectLst/>
                        </a:rPr>
                        <a:t>5</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18113075</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SANJAY KAPILESH S</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11</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21</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1121903269"/>
                  </a:ext>
                </a:extLst>
              </a:tr>
              <a:tr h="270318">
                <a:tc>
                  <a:txBody>
                    <a:bodyPr/>
                    <a:lstStyle/>
                    <a:p>
                      <a:pPr algn="ctr" fontAlgn="ctr"/>
                      <a:r>
                        <a:rPr lang="en-US" sz="500" u="none" strike="noStrike">
                          <a:effectLst/>
                        </a:rPr>
                        <a:t>6</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18113076</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SHOAIB MOHAMMAD</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7</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20</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3898569120"/>
                  </a:ext>
                </a:extLst>
              </a:tr>
              <a:tr h="270318">
                <a:tc>
                  <a:txBody>
                    <a:bodyPr/>
                    <a:lstStyle/>
                    <a:p>
                      <a:pPr algn="ctr" fontAlgn="ctr"/>
                      <a:r>
                        <a:rPr lang="en-US" sz="500" u="none" strike="noStrike">
                          <a:effectLst/>
                        </a:rPr>
                        <a:t>7</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18113077</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SRI VISHWA B</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12</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20</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4089272715"/>
                  </a:ext>
                </a:extLst>
              </a:tr>
              <a:tr h="270318">
                <a:tc>
                  <a:txBody>
                    <a:bodyPr/>
                    <a:lstStyle/>
                    <a:p>
                      <a:pPr algn="ctr" fontAlgn="ctr"/>
                      <a:r>
                        <a:rPr lang="en-US" sz="500" u="none" strike="noStrike">
                          <a:effectLst/>
                        </a:rPr>
                        <a:t>8</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18113078</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SAURABH JAISWAL</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9</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21</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1595715785"/>
                  </a:ext>
                </a:extLst>
              </a:tr>
              <a:tr h="270318">
                <a:tc>
                  <a:txBody>
                    <a:bodyPr/>
                    <a:lstStyle/>
                    <a:p>
                      <a:pPr algn="ctr" fontAlgn="ctr"/>
                      <a:r>
                        <a:rPr lang="en-US" sz="500" u="none" strike="noStrike">
                          <a:effectLst/>
                        </a:rPr>
                        <a:t>9</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18113079</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NITHYA KRISHNA S</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11</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21</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2010508347"/>
                  </a:ext>
                </a:extLst>
              </a:tr>
              <a:tr h="270318">
                <a:tc>
                  <a:txBody>
                    <a:bodyPr/>
                    <a:lstStyle/>
                    <a:p>
                      <a:pPr algn="ctr" fontAlgn="ctr"/>
                      <a:r>
                        <a:rPr lang="en-US" sz="500" u="none" strike="noStrike">
                          <a:effectLst/>
                        </a:rPr>
                        <a:t>10</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18113080</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KONDAPALLE YUVARAJ</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13</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21</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2732126283"/>
                  </a:ext>
                </a:extLst>
              </a:tr>
              <a:tr h="270318">
                <a:tc>
                  <a:txBody>
                    <a:bodyPr/>
                    <a:lstStyle/>
                    <a:p>
                      <a:pPr algn="ctr" fontAlgn="ctr"/>
                      <a:r>
                        <a:rPr lang="en-US" sz="500" u="none" strike="noStrike">
                          <a:effectLst/>
                        </a:rPr>
                        <a:t>11</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18113081</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SAKETH V</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20</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21</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3457451225"/>
                  </a:ext>
                </a:extLst>
              </a:tr>
              <a:tr h="270318">
                <a:tc>
                  <a:txBody>
                    <a:bodyPr/>
                    <a:lstStyle/>
                    <a:p>
                      <a:pPr algn="ctr" fontAlgn="ctr"/>
                      <a:r>
                        <a:rPr lang="en-US" sz="500" u="none" strike="noStrike">
                          <a:effectLst/>
                        </a:rPr>
                        <a:t>12</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18113082</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dirty="0">
                          <a:effectLst/>
                        </a:rPr>
                        <a:t>PADUCHURI PRADEEPYA LAKSHMI</a:t>
                      </a:r>
                      <a:endParaRPr lang="en-US" sz="600" b="0" i="0" u="none" strike="noStrike" dirty="0">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15</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16</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3848710624"/>
                  </a:ext>
                </a:extLst>
              </a:tr>
              <a:tr h="270318">
                <a:tc>
                  <a:txBody>
                    <a:bodyPr/>
                    <a:lstStyle/>
                    <a:p>
                      <a:pPr algn="ctr" fontAlgn="ctr"/>
                      <a:r>
                        <a:rPr lang="en-US" sz="500" u="none" strike="noStrike">
                          <a:effectLst/>
                        </a:rPr>
                        <a:t>13</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18113083</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dirty="0">
                          <a:effectLst/>
                        </a:rPr>
                        <a:t>PAVITHARAN R</a:t>
                      </a:r>
                      <a:endParaRPr lang="en-US" sz="600" b="0" i="0" u="none" strike="noStrike" dirty="0">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26</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18</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2864407502"/>
                  </a:ext>
                </a:extLst>
              </a:tr>
              <a:tr h="270318">
                <a:tc>
                  <a:txBody>
                    <a:bodyPr/>
                    <a:lstStyle/>
                    <a:p>
                      <a:pPr algn="ctr" fontAlgn="ctr"/>
                      <a:r>
                        <a:rPr lang="en-US" sz="500" u="none" strike="noStrike">
                          <a:effectLst/>
                        </a:rPr>
                        <a:t>14</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18113084</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TANNA SAI SIDDHARTHA</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25</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20</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2892158452"/>
                  </a:ext>
                </a:extLst>
              </a:tr>
              <a:tr h="270318">
                <a:tc>
                  <a:txBody>
                    <a:bodyPr/>
                    <a:lstStyle/>
                    <a:p>
                      <a:pPr algn="ctr" fontAlgn="ctr"/>
                      <a:r>
                        <a:rPr lang="en-US" sz="500" u="none" strike="noStrike">
                          <a:effectLst/>
                        </a:rPr>
                        <a:t>15</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18113085</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BOLLA RAGHU RAM REDDY</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8</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18</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2607156951"/>
                  </a:ext>
                </a:extLst>
              </a:tr>
              <a:tr h="270318">
                <a:tc>
                  <a:txBody>
                    <a:bodyPr/>
                    <a:lstStyle/>
                    <a:p>
                      <a:pPr algn="ctr" fontAlgn="ctr"/>
                      <a:r>
                        <a:rPr lang="en-US" sz="500" u="none" strike="noStrike">
                          <a:effectLst/>
                        </a:rPr>
                        <a:t>16</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18113086</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S ARJUNPRASANTH</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18</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21</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1760498137"/>
                  </a:ext>
                </a:extLst>
              </a:tr>
              <a:tr h="270318">
                <a:tc>
                  <a:txBody>
                    <a:bodyPr/>
                    <a:lstStyle/>
                    <a:p>
                      <a:pPr algn="ctr" fontAlgn="ctr"/>
                      <a:r>
                        <a:rPr lang="en-US" sz="500" u="none" strike="noStrike">
                          <a:effectLst/>
                        </a:rPr>
                        <a:t>17</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18113087</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SADAM PRIYANKA</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12</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20</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3931942202"/>
                  </a:ext>
                </a:extLst>
              </a:tr>
              <a:tr h="270318">
                <a:tc>
                  <a:txBody>
                    <a:bodyPr/>
                    <a:lstStyle/>
                    <a:p>
                      <a:pPr algn="ctr" fontAlgn="ctr"/>
                      <a:r>
                        <a:rPr lang="en-US" sz="500" u="none" strike="noStrike">
                          <a:effectLst/>
                        </a:rPr>
                        <a:t>18</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18113088</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S JASVANT DEV SARAVANAN</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30</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a:effectLst/>
                        </a:rPr>
                        <a:t>17</a:t>
                      </a:r>
                      <a:endParaRPr lang="en-US" sz="500" b="1" i="0" u="none" strike="noStrike">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3421336198"/>
                  </a:ext>
                </a:extLst>
              </a:tr>
              <a:tr h="270318">
                <a:tc>
                  <a:txBody>
                    <a:bodyPr/>
                    <a:lstStyle/>
                    <a:p>
                      <a:pPr algn="ctr" fontAlgn="ctr"/>
                      <a:r>
                        <a:rPr lang="en-US" sz="500" u="none" strike="noStrike">
                          <a:effectLst/>
                        </a:rPr>
                        <a:t>19</a:t>
                      </a:r>
                      <a:endParaRPr lang="en-US" sz="500" b="1" i="0" u="none" strike="noStrike">
                        <a:solidFill>
                          <a:srgbClr val="000000"/>
                        </a:solidFill>
                        <a:effectLst/>
                        <a:latin typeface="Calibri" panose="020F0502020204030204" pitchFamily="34" charset="0"/>
                      </a:endParaRPr>
                    </a:p>
                  </a:txBody>
                  <a:tcPr marL="4016" marR="4016" marT="4016" marB="0" anchor="ctr"/>
                </a:tc>
                <a:tc>
                  <a:txBody>
                    <a:bodyPr/>
                    <a:lstStyle/>
                    <a:p>
                      <a:pPr algn="ctr" fontAlgn="b"/>
                      <a:r>
                        <a:rPr lang="en-US" sz="600" u="none" strike="noStrike">
                          <a:effectLst/>
                        </a:rPr>
                        <a:t>18113089</a:t>
                      </a:r>
                      <a:endParaRPr lang="en-US" sz="600" b="0" i="0" u="none" strike="noStrike">
                        <a:solidFill>
                          <a:srgbClr val="000000"/>
                        </a:solidFill>
                        <a:effectLst/>
                        <a:latin typeface="Times New Roman" panose="02020603050405020304" pitchFamily="18" charset="0"/>
                      </a:endParaRPr>
                    </a:p>
                  </a:txBody>
                  <a:tcPr marL="4016" marR="4016" marT="4016" marB="0" anchor="b"/>
                </a:tc>
                <a:tc>
                  <a:txBody>
                    <a:bodyPr/>
                    <a:lstStyle/>
                    <a:p>
                      <a:pPr algn="l" fontAlgn="ctr"/>
                      <a:r>
                        <a:rPr lang="en-US" sz="600" u="none" strike="noStrike">
                          <a:effectLst/>
                        </a:rPr>
                        <a:t>TULABANDU AADITHYA KIRAN</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600" u="none" strike="noStrike">
                          <a:effectLst/>
                        </a:rPr>
                        <a:t>24</a:t>
                      </a:r>
                      <a:endParaRPr lang="en-US" sz="600" b="0" i="0" u="none" strike="noStrike">
                        <a:solidFill>
                          <a:srgbClr val="000000"/>
                        </a:solidFill>
                        <a:effectLst/>
                        <a:latin typeface="Times New Roman" panose="02020603050405020304" pitchFamily="18" charset="0"/>
                      </a:endParaRPr>
                    </a:p>
                  </a:txBody>
                  <a:tcPr marL="4016" marR="4016" marT="4016" marB="0" anchor="ctr"/>
                </a:tc>
                <a:tc>
                  <a:txBody>
                    <a:bodyPr/>
                    <a:lstStyle/>
                    <a:p>
                      <a:pPr algn="ctr" fontAlgn="ctr"/>
                      <a:r>
                        <a:rPr lang="en-US" sz="500" u="none" strike="noStrike" dirty="0">
                          <a:effectLst/>
                        </a:rPr>
                        <a:t>20</a:t>
                      </a:r>
                      <a:endParaRPr lang="en-US" sz="500" b="1" i="0" u="none" strike="noStrike" dirty="0">
                        <a:solidFill>
                          <a:srgbClr val="000000"/>
                        </a:solidFill>
                        <a:effectLst/>
                        <a:latin typeface="Times New Roman" panose="02020603050405020304" pitchFamily="18" charset="0"/>
                      </a:endParaRPr>
                    </a:p>
                  </a:txBody>
                  <a:tcPr marL="4016" marR="4016" marT="4016" marB="0" anchor="ctr"/>
                </a:tc>
                <a:extLst>
                  <a:ext uri="{0D108BD9-81ED-4DB2-BD59-A6C34878D82A}">
                    <a16:rowId xmlns:a16="http://schemas.microsoft.com/office/drawing/2014/main" val="3222783085"/>
                  </a:ext>
                </a:extLst>
              </a:tr>
            </a:tbl>
          </a:graphicData>
        </a:graphic>
      </p:graphicFrame>
      <p:graphicFrame>
        <p:nvGraphicFramePr>
          <p:cNvPr id="6" name="Table 5">
            <a:extLst>
              <a:ext uri="{FF2B5EF4-FFF2-40B4-BE49-F238E27FC236}">
                <a16:creationId xmlns:a16="http://schemas.microsoft.com/office/drawing/2014/main" id="{543250EF-9E03-467F-922E-78BCE877F477}"/>
              </a:ext>
            </a:extLst>
          </p:cNvPr>
          <p:cNvGraphicFramePr>
            <a:graphicFrameLocks noGrp="1"/>
          </p:cNvGraphicFramePr>
          <p:nvPr>
            <p:extLst>
              <p:ext uri="{D42A27DB-BD31-4B8C-83A1-F6EECF244321}">
                <p14:modId xmlns:p14="http://schemas.microsoft.com/office/powerpoint/2010/main" val="3207225712"/>
              </p:ext>
            </p:extLst>
          </p:nvPr>
        </p:nvGraphicFramePr>
        <p:xfrm>
          <a:off x="607220" y="618518"/>
          <a:ext cx="7478093" cy="5620965"/>
        </p:xfrm>
        <a:graphic>
          <a:graphicData uri="http://schemas.openxmlformats.org/drawingml/2006/table">
            <a:tbl>
              <a:tblPr>
                <a:tableStyleId>{5C22544A-7EE6-4342-B048-85BDC9FD1C3A}</a:tableStyleId>
              </a:tblPr>
              <a:tblGrid>
                <a:gridCol w="231057">
                  <a:extLst>
                    <a:ext uri="{9D8B030D-6E8A-4147-A177-3AD203B41FA5}">
                      <a16:colId xmlns:a16="http://schemas.microsoft.com/office/drawing/2014/main" val="1474816777"/>
                    </a:ext>
                  </a:extLst>
                </a:gridCol>
                <a:gridCol w="397131">
                  <a:extLst>
                    <a:ext uri="{9D8B030D-6E8A-4147-A177-3AD203B41FA5}">
                      <a16:colId xmlns:a16="http://schemas.microsoft.com/office/drawing/2014/main" val="2541961535"/>
                    </a:ext>
                  </a:extLst>
                </a:gridCol>
                <a:gridCol w="1030133">
                  <a:extLst>
                    <a:ext uri="{9D8B030D-6E8A-4147-A177-3AD203B41FA5}">
                      <a16:colId xmlns:a16="http://schemas.microsoft.com/office/drawing/2014/main" val="3747575149"/>
                    </a:ext>
                  </a:extLst>
                </a:gridCol>
                <a:gridCol w="454896">
                  <a:extLst>
                    <a:ext uri="{9D8B030D-6E8A-4147-A177-3AD203B41FA5}">
                      <a16:colId xmlns:a16="http://schemas.microsoft.com/office/drawing/2014/main" val="1708763613"/>
                    </a:ext>
                  </a:extLst>
                </a:gridCol>
                <a:gridCol w="339366">
                  <a:extLst>
                    <a:ext uri="{9D8B030D-6E8A-4147-A177-3AD203B41FA5}">
                      <a16:colId xmlns:a16="http://schemas.microsoft.com/office/drawing/2014/main" val="497366806"/>
                    </a:ext>
                  </a:extLst>
                </a:gridCol>
                <a:gridCol w="259940">
                  <a:extLst>
                    <a:ext uri="{9D8B030D-6E8A-4147-A177-3AD203B41FA5}">
                      <a16:colId xmlns:a16="http://schemas.microsoft.com/office/drawing/2014/main" val="806910462"/>
                    </a:ext>
                  </a:extLst>
                </a:gridCol>
                <a:gridCol w="288823">
                  <a:extLst>
                    <a:ext uri="{9D8B030D-6E8A-4147-A177-3AD203B41FA5}">
                      <a16:colId xmlns:a16="http://schemas.microsoft.com/office/drawing/2014/main" val="4119100002"/>
                    </a:ext>
                  </a:extLst>
                </a:gridCol>
                <a:gridCol w="353807">
                  <a:extLst>
                    <a:ext uri="{9D8B030D-6E8A-4147-A177-3AD203B41FA5}">
                      <a16:colId xmlns:a16="http://schemas.microsoft.com/office/drawing/2014/main" val="2510191034"/>
                    </a:ext>
                  </a:extLst>
                </a:gridCol>
                <a:gridCol w="389911">
                  <a:extLst>
                    <a:ext uri="{9D8B030D-6E8A-4147-A177-3AD203B41FA5}">
                      <a16:colId xmlns:a16="http://schemas.microsoft.com/office/drawing/2014/main" val="2167267153"/>
                    </a:ext>
                  </a:extLst>
                </a:gridCol>
                <a:gridCol w="368249">
                  <a:extLst>
                    <a:ext uri="{9D8B030D-6E8A-4147-A177-3AD203B41FA5}">
                      <a16:colId xmlns:a16="http://schemas.microsoft.com/office/drawing/2014/main" val="1691445708"/>
                    </a:ext>
                  </a:extLst>
                </a:gridCol>
                <a:gridCol w="259940">
                  <a:extLst>
                    <a:ext uri="{9D8B030D-6E8A-4147-A177-3AD203B41FA5}">
                      <a16:colId xmlns:a16="http://schemas.microsoft.com/office/drawing/2014/main" val="1000681036"/>
                    </a:ext>
                  </a:extLst>
                </a:gridCol>
                <a:gridCol w="498220">
                  <a:extLst>
                    <a:ext uri="{9D8B030D-6E8A-4147-A177-3AD203B41FA5}">
                      <a16:colId xmlns:a16="http://schemas.microsoft.com/office/drawing/2014/main" val="1815106080"/>
                    </a:ext>
                  </a:extLst>
                </a:gridCol>
                <a:gridCol w="274381">
                  <a:extLst>
                    <a:ext uri="{9D8B030D-6E8A-4147-A177-3AD203B41FA5}">
                      <a16:colId xmlns:a16="http://schemas.microsoft.com/office/drawing/2014/main" val="2323092907"/>
                    </a:ext>
                  </a:extLst>
                </a:gridCol>
                <a:gridCol w="231057">
                  <a:extLst>
                    <a:ext uri="{9D8B030D-6E8A-4147-A177-3AD203B41FA5}">
                      <a16:colId xmlns:a16="http://schemas.microsoft.com/office/drawing/2014/main" val="1321654368"/>
                    </a:ext>
                  </a:extLst>
                </a:gridCol>
                <a:gridCol w="238278">
                  <a:extLst>
                    <a:ext uri="{9D8B030D-6E8A-4147-A177-3AD203B41FA5}">
                      <a16:colId xmlns:a16="http://schemas.microsoft.com/office/drawing/2014/main" val="1143390799"/>
                    </a:ext>
                  </a:extLst>
                </a:gridCol>
                <a:gridCol w="231057">
                  <a:extLst>
                    <a:ext uri="{9D8B030D-6E8A-4147-A177-3AD203B41FA5}">
                      <a16:colId xmlns:a16="http://schemas.microsoft.com/office/drawing/2014/main" val="248522923"/>
                    </a:ext>
                  </a:extLst>
                </a:gridCol>
                <a:gridCol w="194956">
                  <a:extLst>
                    <a:ext uri="{9D8B030D-6E8A-4147-A177-3AD203B41FA5}">
                      <a16:colId xmlns:a16="http://schemas.microsoft.com/office/drawing/2014/main" val="2744939606"/>
                    </a:ext>
                  </a:extLst>
                </a:gridCol>
                <a:gridCol w="310484">
                  <a:extLst>
                    <a:ext uri="{9D8B030D-6E8A-4147-A177-3AD203B41FA5}">
                      <a16:colId xmlns:a16="http://schemas.microsoft.com/office/drawing/2014/main" val="4014617219"/>
                    </a:ext>
                  </a:extLst>
                </a:gridCol>
                <a:gridCol w="375469">
                  <a:extLst>
                    <a:ext uri="{9D8B030D-6E8A-4147-A177-3AD203B41FA5}">
                      <a16:colId xmlns:a16="http://schemas.microsoft.com/office/drawing/2014/main" val="2511664188"/>
                    </a:ext>
                  </a:extLst>
                </a:gridCol>
                <a:gridCol w="375469">
                  <a:extLst>
                    <a:ext uri="{9D8B030D-6E8A-4147-A177-3AD203B41FA5}">
                      <a16:colId xmlns:a16="http://schemas.microsoft.com/office/drawing/2014/main" val="684085447"/>
                    </a:ext>
                  </a:extLst>
                </a:gridCol>
                <a:gridCol w="375469">
                  <a:extLst>
                    <a:ext uri="{9D8B030D-6E8A-4147-A177-3AD203B41FA5}">
                      <a16:colId xmlns:a16="http://schemas.microsoft.com/office/drawing/2014/main" val="3739533466"/>
                    </a:ext>
                  </a:extLst>
                </a:gridCol>
              </a:tblGrid>
              <a:tr h="173421">
                <a:tc gridSpan="8">
                  <a:txBody>
                    <a:bodyPr/>
                    <a:lstStyle/>
                    <a:p>
                      <a:pPr algn="ctr" fontAlgn="b"/>
                      <a:r>
                        <a:rPr lang="en-US" sz="600" u="none" strike="noStrike">
                          <a:effectLst/>
                        </a:rPr>
                        <a:t>B.TECH-COMPUTER SCIENCE AND ENGINEERING (IA-I)- SUMMATIVE ASSESSMENT -I</a:t>
                      </a:r>
                      <a:endParaRPr lang="en-US" sz="600" b="1"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5">
                  <a:txBody>
                    <a:bodyPr/>
                    <a:lstStyle/>
                    <a:p>
                      <a:pPr algn="ctr" fontAlgn="b"/>
                      <a:r>
                        <a:rPr lang="en-US" sz="600" u="none" strike="noStrike">
                          <a:effectLst/>
                        </a:rPr>
                        <a:t>TYPE:WRITTEN TEST</a:t>
                      </a:r>
                      <a:endParaRPr lang="en-US" sz="600" b="1"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algn="ctr" fontAlgn="b"/>
                      <a:r>
                        <a:rPr lang="en-US" sz="600" u="none" strike="noStrike">
                          <a:effectLst/>
                        </a:rPr>
                        <a:t>CSA4101 PROBLEM SOLVING USING C</a:t>
                      </a:r>
                      <a:endParaRPr lang="en-US" sz="600" b="1" i="0" u="none" strike="noStrike">
                        <a:solidFill>
                          <a:srgbClr val="000000"/>
                        </a:solidFill>
                        <a:effectLst/>
                        <a:latin typeface="Calibri" panose="020F0502020204030204"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2523619"/>
                  </a:ext>
                </a:extLst>
              </a:tr>
              <a:tr h="173421">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r>
                        <a:rPr lang="en-US" sz="800" u="none" strike="noStrike">
                          <a:effectLst/>
                        </a:rPr>
                        <a:t> </a:t>
                      </a: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endParaRPr lang="en-US" sz="800" b="1" i="0" u="none" strike="noStrike">
                        <a:solidFill>
                          <a:srgbClr val="000000"/>
                        </a:solidFill>
                        <a:effectLst/>
                        <a:latin typeface="Calibri" panose="020F0502020204030204" pitchFamily="34" charset="0"/>
                      </a:endParaRPr>
                    </a:p>
                  </a:txBody>
                  <a:tcPr marL="0" marR="0" marT="0" marB="0" anchor="ctr"/>
                </a:tc>
                <a:tc>
                  <a:txBody>
                    <a:bodyPr/>
                    <a:lstStyle/>
                    <a:p>
                      <a:pPr algn="l" fontAlgn="ctr"/>
                      <a:endParaRPr lang="en-US" sz="800" b="1"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38812395"/>
                  </a:ext>
                </a:extLst>
              </a:tr>
              <a:tr h="374591">
                <a:tc>
                  <a:txBody>
                    <a:bodyPr/>
                    <a:lstStyle/>
                    <a:p>
                      <a:pPr algn="ctr" fontAlgn="ctr"/>
                      <a:r>
                        <a:rPr lang="en-US" sz="600" u="none" strike="noStrike">
                          <a:effectLst/>
                        </a:rPr>
                        <a:t>S.No</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Roll No.</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Name of the Students</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QA.1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QA.2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QA.3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QA.4</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QA.5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QA.6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QB.1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QB.2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QB.3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Total</a:t>
                      </a:r>
                      <a:endParaRPr lang="en-US" sz="600" b="1" i="0" u="none" strike="noStrike">
                        <a:solidFill>
                          <a:srgbClr val="000000"/>
                        </a:solidFill>
                        <a:effectLst/>
                        <a:latin typeface="Calibri" panose="020F0502020204030204" pitchFamily="34" charset="0"/>
                      </a:endParaRPr>
                    </a:p>
                  </a:txBody>
                  <a:tcPr marL="0" marR="0" marT="0" marB="0" anchor="ctr"/>
                </a:tc>
                <a:tc gridSpan="2">
                  <a:txBody>
                    <a:bodyPr/>
                    <a:lstStyle/>
                    <a:p>
                      <a:pPr algn="ctr" fontAlgn="ctr"/>
                      <a:r>
                        <a:rPr lang="en-US" sz="600" u="none" strike="noStrike">
                          <a:effectLst/>
                        </a:rPr>
                        <a:t>CO - ATTAINMENT</a:t>
                      </a:r>
                      <a:endParaRPr lang="en-US" sz="600" b="1" i="0" u="none" strike="noStrike">
                        <a:solidFill>
                          <a:srgbClr val="000000"/>
                        </a:solidFill>
                        <a:effectLst/>
                        <a:latin typeface="Calibri" panose="020F0502020204030204" pitchFamily="34" charset="0"/>
                      </a:endParaRPr>
                    </a:p>
                  </a:txBody>
                  <a:tcPr marL="0" marR="0" marT="0" marB="0" anchor="ctr"/>
                </a:tc>
                <a:tc hMerge="1">
                  <a:txBody>
                    <a:bodyPr/>
                    <a:lstStyle/>
                    <a:p>
                      <a:endParaRPr lang="en-US"/>
                    </a:p>
                  </a:txBody>
                  <a:tcPr/>
                </a:tc>
                <a:tc gridSpan="6">
                  <a:txBody>
                    <a:bodyPr/>
                    <a:lstStyle/>
                    <a:p>
                      <a:pPr algn="ctr" fontAlgn="ctr"/>
                      <a:r>
                        <a:rPr lang="en-US" sz="600" u="none" strike="noStrike">
                          <a:effectLst/>
                        </a:rPr>
                        <a:t>BTL - ATTAINMENT</a:t>
                      </a:r>
                      <a:endParaRPr lang="en-US" sz="600" b="1" i="0" u="none" strike="noStrike">
                        <a:solidFill>
                          <a:srgbClr val="000000"/>
                        </a:solidFill>
                        <a:effectLst/>
                        <a:latin typeface="Calibri" panose="020F0502020204030204" pitchFamily="34"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67408205"/>
                  </a:ext>
                </a:extLst>
              </a:tr>
              <a:tr h="164751">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r" fontAlgn="ctr"/>
                      <a:r>
                        <a:rPr lang="en-US" sz="600" u="none" strike="noStrike">
                          <a:effectLst/>
                        </a:rPr>
                        <a:t>CO's</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gridSpan="2">
                  <a:txBody>
                    <a:bodyPr/>
                    <a:lstStyle/>
                    <a:p>
                      <a:pPr algn="ctr" fontAlgn="ctr"/>
                      <a:r>
                        <a:rPr lang="en-US" sz="600" u="none" strike="noStrike">
                          <a:effectLst/>
                        </a:rPr>
                        <a:t>CO-1</a:t>
                      </a:r>
                      <a:endParaRPr lang="en-US" sz="600" b="1" i="0" u="none" strike="noStrike">
                        <a:solidFill>
                          <a:srgbClr val="000000"/>
                        </a:solidFill>
                        <a:effectLst/>
                        <a:latin typeface="Calibri" panose="020F0502020204030204" pitchFamily="34" charset="0"/>
                      </a:endParaRPr>
                    </a:p>
                  </a:txBody>
                  <a:tcPr marL="0" marR="0" marT="0" marB="0" anchor="ctr"/>
                </a:tc>
                <a:tc hMerge="1">
                  <a:txBody>
                    <a:bodyPr/>
                    <a:lstStyle/>
                    <a:p>
                      <a:endParaRPr lang="en-US"/>
                    </a:p>
                  </a:txBody>
                  <a:tcPr/>
                </a:tc>
                <a:tc gridSpan="2">
                  <a:txBody>
                    <a:bodyPr/>
                    <a:lstStyle/>
                    <a:p>
                      <a:pPr algn="ctr" fontAlgn="ctr"/>
                      <a:r>
                        <a:rPr lang="en-US" sz="600" u="none" strike="noStrike">
                          <a:effectLst/>
                        </a:rPr>
                        <a:t>BTL-1</a:t>
                      </a:r>
                      <a:endParaRPr lang="en-US" sz="600" b="1" i="0" u="none" strike="noStrike">
                        <a:solidFill>
                          <a:srgbClr val="000000"/>
                        </a:solidFill>
                        <a:effectLst/>
                        <a:latin typeface="Calibri" panose="020F0502020204030204" pitchFamily="34" charset="0"/>
                      </a:endParaRPr>
                    </a:p>
                  </a:txBody>
                  <a:tcPr marL="0" marR="0" marT="0" marB="0" anchor="ctr"/>
                </a:tc>
                <a:tc hMerge="1">
                  <a:txBody>
                    <a:bodyPr/>
                    <a:lstStyle/>
                    <a:p>
                      <a:endParaRPr lang="en-US"/>
                    </a:p>
                  </a:txBody>
                  <a:tcPr/>
                </a:tc>
                <a:tc gridSpan="2">
                  <a:txBody>
                    <a:bodyPr/>
                    <a:lstStyle/>
                    <a:p>
                      <a:pPr algn="ctr" fontAlgn="ctr"/>
                      <a:r>
                        <a:rPr lang="en-US" sz="600" u="none" strike="noStrike">
                          <a:effectLst/>
                        </a:rPr>
                        <a:t>BTL-2</a:t>
                      </a:r>
                      <a:endParaRPr lang="en-US" sz="600" b="1" i="0" u="none" strike="noStrike">
                        <a:solidFill>
                          <a:srgbClr val="000000"/>
                        </a:solidFill>
                        <a:effectLst/>
                        <a:latin typeface="Calibri" panose="020F0502020204030204" pitchFamily="34" charset="0"/>
                      </a:endParaRPr>
                    </a:p>
                  </a:txBody>
                  <a:tcPr marL="0" marR="0" marT="0" marB="0" anchor="ctr"/>
                </a:tc>
                <a:tc hMerge="1">
                  <a:txBody>
                    <a:bodyPr/>
                    <a:lstStyle/>
                    <a:p>
                      <a:endParaRPr lang="en-US"/>
                    </a:p>
                  </a:txBody>
                  <a:tcPr/>
                </a:tc>
                <a:tc gridSpan="2">
                  <a:txBody>
                    <a:bodyPr/>
                    <a:lstStyle/>
                    <a:p>
                      <a:pPr algn="ctr" fontAlgn="ctr"/>
                      <a:r>
                        <a:rPr lang="en-US" sz="600" u="none" strike="noStrike">
                          <a:effectLst/>
                        </a:rPr>
                        <a:t>BTL-3</a:t>
                      </a:r>
                      <a:endParaRPr lang="en-US" sz="600" b="1" i="0" u="none" strike="noStrike">
                        <a:solidFill>
                          <a:srgbClr val="000000"/>
                        </a:solidFill>
                        <a:effectLst/>
                        <a:latin typeface="Calibri" panose="020F0502020204030204" pitchFamily="34" charset="0"/>
                      </a:endParaRPr>
                    </a:p>
                  </a:txBody>
                  <a:tcPr marL="0" marR="0" marT="0" marB="0" anchor="ctr"/>
                </a:tc>
                <a:tc hMerge="1">
                  <a:txBody>
                    <a:bodyPr/>
                    <a:lstStyle/>
                    <a:p>
                      <a:endParaRPr lang="en-US"/>
                    </a:p>
                  </a:txBody>
                  <a:tcPr/>
                </a:tc>
                <a:extLst>
                  <a:ext uri="{0D108BD9-81ED-4DB2-BD59-A6C34878D82A}">
                    <a16:rowId xmlns:a16="http://schemas.microsoft.com/office/drawing/2014/main" val="3699255937"/>
                  </a:ext>
                </a:extLst>
              </a:tr>
              <a:tr h="173421">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r" fontAlgn="ctr"/>
                      <a:r>
                        <a:rPr lang="en-US" sz="600" u="none" strike="noStrike">
                          <a:effectLst/>
                        </a:rPr>
                        <a:t>BTL</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US" sz="600" u="none" strike="noStrike">
                          <a:effectLst/>
                        </a:rPr>
                        <a:t> </a:t>
                      </a:r>
                      <a:endParaRPr lang="en-US" sz="6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98558706"/>
                  </a:ext>
                </a:extLst>
              </a:tr>
              <a:tr h="173421">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 </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Max Marks</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a:t>
                      </a:r>
                      <a:endParaRPr lang="en-US" sz="600" b="1"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139072721"/>
                  </a:ext>
                </a:extLst>
              </a:tr>
              <a:tr h="272779">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18113071</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VALLEPU ANIL</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36.7</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03857192"/>
                  </a:ext>
                </a:extLst>
              </a:tr>
              <a:tr h="272779">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18113072</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JESHWIN W</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13.4</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60353059"/>
                  </a:ext>
                </a:extLst>
              </a:tr>
              <a:tr h="277474">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18113073</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ALEXANDRE AKSHAY RAJAN FRANCIS</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43.4</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340743601"/>
                  </a:ext>
                </a:extLst>
              </a:tr>
              <a:tr h="272779">
                <a:tc>
                  <a:txBody>
                    <a:bodyPr/>
                    <a:lstStyle/>
                    <a:p>
                      <a:pPr algn="ctr" fontAlgn="ctr"/>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18113074</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TUMATI ANIL KUMAR</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24</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24</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44887630"/>
                  </a:ext>
                </a:extLst>
              </a:tr>
              <a:tr h="272779">
                <a:tc>
                  <a:txBody>
                    <a:bodyPr/>
                    <a:lstStyle/>
                    <a:p>
                      <a:pPr algn="ctr" fontAlgn="ctr"/>
                      <a:r>
                        <a:rPr lang="en-US" sz="600" u="none" strike="noStrike">
                          <a:effectLst/>
                        </a:rPr>
                        <a:t>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18113075</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SANJAY KAPILESH S</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36.7</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622655440"/>
                  </a:ext>
                </a:extLst>
              </a:tr>
              <a:tr h="272779">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18113076</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SHOAIB MOHAMMAD</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7</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7</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23.4</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903166270"/>
                  </a:ext>
                </a:extLst>
              </a:tr>
              <a:tr h="272779">
                <a:tc>
                  <a:txBody>
                    <a:bodyPr/>
                    <a:lstStyle/>
                    <a:p>
                      <a:pPr algn="ctr" fontAlgn="ctr"/>
                      <a:r>
                        <a:rPr lang="en-US" sz="600" u="none" strike="noStrike">
                          <a:effectLst/>
                        </a:rPr>
                        <a:t>7</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18113077</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SRI VISHWA B</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764781813"/>
                  </a:ext>
                </a:extLst>
              </a:tr>
              <a:tr h="272779">
                <a:tc>
                  <a:txBody>
                    <a:bodyPr/>
                    <a:lstStyle/>
                    <a:p>
                      <a:pPr algn="ctr" fontAlgn="ctr"/>
                      <a:r>
                        <a:rPr lang="en-US" sz="600" u="none" strike="noStrike">
                          <a:effectLst/>
                        </a:rPr>
                        <a:t>8</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18113078</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SAURABH JAISWAL</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9</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9</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8.4</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69797648"/>
                  </a:ext>
                </a:extLst>
              </a:tr>
              <a:tr h="277474">
                <a:tc>
                  <a:txBody>
                    <a:bodyPr/>
                    <a:lstStyle/>
                    <a:p>
                      <a:pPr algn="ctr" fontAlgn="ctr"/>
                      <a:r>
                        <a:rPr lang="en-US" sz="600" u="none" strike="noStrike">
                          <a:effectLst/>
                        </a:rPr>
                        <a:t>9</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18113079</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nl-NL" sz="700" u="none" strike="noStrike">
                          <a:effectLst/>
                        </a:rPr>
                        <a:t>NITHYA KRISHNA S KRISHNA S</a:t>
                      </a:r>
                      <a:endParaRPr lang="nl-NL"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36.7</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03060512"/>
                  </a:ext>
                </a:extLst>
              </a:tr>
              <a:tr h="277474">
                <a:tc>
                  <a:txBody>
                    <a:bodyPr/>
                    <a:lstStyle/>
                    <a:p>
                      <a:pPr algn="ctr" fontAlgn="ctr"/>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18113080</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KONDAPALLE YUVARAJ</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43.4</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261000568"/>
                  </a:ext>
                </a:extLst>
              </a:tr>
              <a:tr h="272779">
                <a:tc>
                  <a:txBody>
                    <a:bodyPr/>
                    <a:lstStyle/>
                    <a:p>
                      <a:pPr algn="ctr" fontAlgn="ctr"/>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18113081</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SAKETH V</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66.7</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7</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58</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100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52490607"/>
                  </a:ext>
                </a:extLst>
              </a:tr>
              <a:tr h="277474">
                <a:tc>
                  <a:txBody>
                    <a:bodyPr/>
                    <a:lstStyle/>
                    <a:p>
                      <a:pPr algn="ctr" fontAlgn="ctr"/>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18113082</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PADUCHURI PRADEEPYA LAKSHMI</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42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735674924"/>
                  </a:ext>
                </a:extLst>
              </a:tr>
              <a:tr h="272779">
                <a:tc>
                  <a:txBody>
                    <a:bodyPr/>
                    <a:lstStyle/>
                    <a:p>
                      <a:pPr algn="ctr" fontAlgn="ctr"/>
                      <a:r>
                        <a:rPr lang="en-US" sz="600" u="none" strike="noStrike">
                          <a:effectLst/>
                        </a:rPr>
                        <a:t>13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18113083</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PAVITHARAN R</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86.7</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7</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70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238672941"/>
                  </a:ext>
                </a:extLst>
              </a:tr>
              <a:tr h="272779">
                <a:tc>
                  <a:txBody>
                    <a:bodyPr/>
                    <a:lstStyle/>
                    <a:p>
                      <a:pPr algn="ctr" fontAlgn="ctr"/>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18113084</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SAI SIDDHARTH T</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83.4</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4115424824"/>
                  </a:ext>
                </a:extLst>
              </a:tr>
              <a:tr h="277474">
                <a:tc>
                  <a:txBody>
                    <a:bodyPr/>
                    <a:lstStyle/>
                    <a:p>
                      <a:pPr algn="ctr" fontAlgn="ctr"/>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18113085</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BOLLA RAGHU RAM REDDY</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8</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26.7</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10</a:t>
                      </a:r>
                      <a:endParaRPr lang="en-US" sz="6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137940521"/>
                  </a:ext>
                </a:extLst>
              </a:tr>
              <a:tr h="272779">
                <a:tc>
                  <a:txBody>
                    <a:bodyPr/>
                    <a:lstStyle/>
                    <a:p>
                      <a:pPr algn="ctr" fontAlgn="ctr"/>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b"/>
                      <a:r>
                        <a:rPr lang="en-US" sz="700" u="none" strike="noStrike">
                          <a:effectLst/>
                        </a:rPr>
                        <a:t>18113086</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l" fontAlgn="b"/>
                      <a:r>
                        <a:rPr lang="en-US" sz="700" u="none" strike="noStrike">
                          <a:effectLst/>
                        </a:rPr>
                        <a:t>S ARJUNPRASANTH</a:t>
                      </a:r>
                      <a:endParaRPr lang="en-US" sz="700" b="0" i="0" u="none" strike="noStrike">
                        <a:solidFill>
                          <a:srgbClr val="000000"/>
                        </a:solidFill>
                        <a:effectLst/>
                        <a:latin typeface="Times New Roman" panose="02020603050405020304" pitchFamily="18" charset="0"/>
                      </a:endParaRPr>
                    </a:p>
                  </a:txBody>
                  <a:tcPr marL="0" marR="0" marT="0" marB="0" anchor="b"/>
                </a:tc>
                <a:tc>
                  <a:txBody>
                    <a:bodyPr/>
                    <a:lstStyle/>
                    <a:p>
                      <a:pPr algn="ctr" fontAlgn="ctr"/>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18</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18</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60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3</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50</a:t>
                      </a:r>
                      <a:endParaRPr lang="en-US" sz="6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a:effectLst/>
                        </a:rPr>
                        <a:t>2</a:t>
                      </a:r>
                      <a:endParaRPr lang="en-US" sz="6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600" u="none" strike="noStrike" dirty="0">
                          <a:effectLst/>
                        </a:rPr>
                        <a:t>20</a:t>
                      </a:r>
                      <a:endParaRPr lang="en-US" sz="6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815138749"/>
                  </a:ext>
                </a:extLst>
              </a:tr>
            </a:tbl>
          </a:graphicData>
        </a:graphic>
      </p:graphicFrame>
    </p:spTree>
    <p:extLst>
      <p:ext uri="{BB962C8B-B14F-4D97-AF65-F5344CB8AC3E}">
        <p14:creationId xmlns:p14="http://schemas.microsoft.com/office/powerpoint/2010/main" val="3626216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algn="ctr"/>
            <a:r>
              <a:rPr lang="en-US" altLang="en-US" dirty="0">
                <a:solidFill>
                  <a:srgbClr val="0070C0"/>
                </a:solidFill>
              </a:rPr>
              <a:t>3.3.1 Declaring and Initializing a string variables</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940143" y="1273346"/>
            <a:ext cx="7678340" cy="865147"/>
          </a:xfrm>
        </p:spPr>
        <p:txBody>
          <a:bodyPr>
            <a:noAutofit/>
          </a:bodyPr>
          <a:lstStyle/>
          <a:p>
            <a:pPr>
              <a:buFont typeface="Wingdings" panose="05000000000000000000" pitchFamily="2" charset="2"/>
              <a:buChar char="ü"/>
            </a:pPr>
            <a:r>
              <a:rPr lang="en-US" altLang="en-US" sz="2200" dirty="0">
                <a:solidFill>
                  <a:schemeClr val="bg1"/>
                </a:solidFill>
                <a:latin typeface="Times New Roman" panose="02020603050405020304" pitchFamily="18" charset="0"/>
                <a:cs typeface="Times New Roman" panose="02020603050405020304" pitchFamily="18" charset="0"/>
              </a:rPr>
              <a:t>Example</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40</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B2C02D3B-46C5-4350-9E37-02D6EACFB8AB}"/>
              </a:ext>
            </a:extLst>
          </p:cNvPr>
          <p:cNvSpPr/>
          <p:nvPr/>
        </p:nvSpPr>
        <p:spPr>
          <a:xfrm>
            <a:off x="690788" y="2138493"/>
            <a:ext cx="8177049" cy="2585323"/>
          </a:xfrm>
          <a:prstGeom prst="rect">
            <a:avLst/>
          </a:prstGeom>
          <a:solidFill>
            <a:schemeClr val="accent5">
              <a:lumMod val="40000"/>
              <a:lumOff val="60000"/>
            </a:schemeClr>
          </a:solidFill>
        </p:spPr>
        <p:txBody>
          <a:bodyPr wrap="square">
            <a:spAutoFit/>
          </a:bodyPr>
          <a:lstStyle/>
          <a:p>
            <a:r>
              <a:rPr lang="en-US" dirty="0">
                <a:solidFill>
                  <a:schemeClr val="bg1"/>
                </a:solidFill>
              </a:rPr>
              <a:t>include&lt;</a:t>
            </a:r>
            <a:r>
              <a:rPr lang="en-US" dirty="0" err="1">
                <a:solidFill>
                  <a:schemeClr val="bg1"/>
                </a:solidFill>
              </a:rPr>
              <a:t>stdio.h</a:t>
            </a:r>
            <a:r>
              <a:rPr lang="en-US" dirty="0">
                <a:solidFill>
                  <a:schemeClr val="bg1"/>
                </a:solidFill>
              </a:rPr>
              <a:t>&gt;</a:t>
            </a:r>
          </a:p>
          <a:p>
            <a:endParaRPr lang="en-US" dirty="0">
              <a:solidFill>
                <a:schemeClr val="bg1"/>
              </a:solidFill>
            </a:endParaRPr>
          </a:p>
          <a:p>
            <a:r>
              <a:rPr lang="en-US" dirty="0">
                <a:solidFill>
                  <a:schemeClr val="bg1"/>
                </a:solidFill>
              </a:rPr>
              <a:t>void main()</a:t>
            </a:r>
          </a:p>
          <a:p>
            <a:r>
              <a:rPr lang="en-US" dirty="0">
                <a:solidFill>
                  <a:schemeClr val="bg1"/>
                </a:solidFill>
              </a:rPr>
              <a:t>{</a:t>
            </a:r>
          </a:p>
          <a:p>
            <a:r>
              <a:rPr lang="en-US" dirty="0">
                <a:solidFill>
                  <a:schemeClr val="bg1"/>
                </a:solidFill>
              </a:rPr>
              <a:t>    char str[20];</a:t>
            </a:r>
          </a:p>
          <a:p>
            <a:r>
              <a:rPr lang="en-US" dirty="0">
                <a:solidFill>
                  <a:schemeClr val="bg1"/>
                </a:solidFill>
              </a:rPr>
              <a:t>    </a:t>
            </a:r>
            <a:r>
              <a:rPr lang="en-US" dirty="0" err="1">
                <a:solidFill>
                  <a:schemeClr val="bg1"/>
                </a:solidFill>
              </a:rPr>
              <a:t>printf</a:t>
            </a:r>
            <a:r>
              <a:rPr lang="en-US" dirty="0">
                <a:solidFill>
                  <a:schemeClr val="bg1"/>
                </a:solidFill>
              </a:rPr>
              <a:t>("Enter a string : ");</a:t>
            </a:r>
          </a:p>
          <a:p>
            <a:r>
              <a:rPr lang="en-US" dirty="0">
                <a:solidFill>
                  <a:schemeClr val="bg1"/>
                </a:solidFill>
              </a:rPr>
              <a:t>    </a:t>
            </a:r>
            <a:r>
              <a:rPr lang="en-US" dirty="0" err="1">
                <a:solidFill>
                  <a:schemeClr val="bg1"/>
                </a:solidFill>
              </a:rPr>
              <a:t>scanf</a:t>
            </a:r>
            <a:r>
              <a:rPr lang="en-US" dirty="0">
                <a:solidFill>
                  <a:schemeClr val="bg1"/>
                </a:solidFill>
              </a:rPr>
              <a:t>("%[^\n]", &amp;str);  //scanning the whole string, including the white spaces</a:t>
            </a:r>
          </a:p>
          <a:p>
            <a:r>
              <a:rPr lang="en-US" dirty="0">
                <a:solidFill>
                  <a:schemeClr val="bg1"/>
                </a:solidFill>
              </a:rPr>
              <a:t>    </a:t>
            </a:r>
            <a:r>
              <a:rPr lang="en-US" dirty="0" err="1">
                <a:solidFill>
                  <a:schemeClr val="bg1"/>
                </a:solidFill>
              </a:rPr>
              <a:t>printf</a:t>
            </a:r>
            <a:r>
              <a:rPr lang="en-US" dirty="0">
                <a:solidFill>
                  <a:schemeClr val="bg1"/>
                </a:solidFill>
              </a:rPr>
              <a:t>("%s", str);</a:t>
            </a:r>
          </a:p>
          <a:p>
            <a:r>
              <a:rPr lang="en-US" dirty="0">
                <a:solidFill>
                  <a:schemeClr val="bg1"/>
                </a:solidFill>
              </a:rPr>
              <a:t>}</a:t>
            </a:r>
          </a:p>
        </p:txBody>
      </p:sp>
      <p:sp>
        <p:nvSpPr>
          <p:cNvPr id="5" name="Rectangle 4">
            <a:extLst>
              <a:ext uri="{FF2B5EF4-FFF2-40B4-BE49-F238E27FC236}">
                <a16:creationId xmlns:a16="http://schemas.microsoft.com/office/drawing/2014/main" id="{AD04762A-A370-498F-B69C-B3075D2D3EF6}"/>
              </a:ext>
            </a:extLst>
          </p:cNvPr>
          <p:cNvSpPr/>
          <p:nvPr/>
        </p:nvSpPr>
        <p:spPr>
          <a:xfrm>
            <a:off x="2743198" y="5264923"/>
            <a:ext cx="3962401" cy="1200329"/>
          </a:xfrm>
          <a:prstGeom prst="rect">
            <a:avLst/>
          </a:prstGeom>
          <a:solidFill>
            <a:schemeClr val="accent3"/>
          </a:solidFill>
        </p:spPr>
        <p:txBody>
          <a:bodyPr wrap="square">
            <a:spAutoFit/>
          </a:bodyPr>
          <a:lstStyle/>
          <a:p>
            <a:r>
              <a:rPr lang="en-US" dirty="0">
                <a:solidFill>
                  <a:srgbClr val="FF0000"/>
                </a:solidFill>
                <a:effectLst>
                  <a:outerShdw blurRad="38100" dist="38100" dir="2700000" algn="tl">
                    <a:srgbClr val="000000">
                      <a:alpha val="43137"/>
                    </a:srgbClr>
                  </a:outerShdw>
                </a:effectLst>
              </a:rPr>
              <a:t>Alternate way using gets() function </a:t>
            </a:r>
          </a:p>
          <a:p>
            <a:r>
              <a:rPr lang="en-US" dirty="0"/>
              <a:t>char text[20];</a:t>
            </a:r>
          </a:p>
          <a:p>
            <a:r>
              <a:rPr lang="en-US" dirty="0"/>
              <a:t>gets(text);</a:t>
            </a:r>
          </a:p>
          <a:p>
            <a:r>
              <a:rPr lang="en-US" dirty="0" err="1"/>
              <a:t>printf</a:t>
            </a:r>
            <a:r>
              <a:rPr lang="en-US" dirty="0"/>
              <a:t>("%s", text);</a:t>
            </a:r>
          </a:p>
        </p:txBody>
      </p:sp>
    </p:spTree>
    <p:extLst>
      <p:ext uri="{BB962C8B-B14F-4D97-AF65-F5344CB8AC3E}">
        <p14:creationId xmlns:p14="http://schemas.microsoft.com/office/powerpoint/2010/main" val="41514577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3.4 String Handling Functions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41</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647D3B20-071E-43D6-88EB-4E5BF683E533}"/>
              </a:ext>
            </a:extLst>
          </p:cNvPr>
          <p:cNvSpPr/>
          <p:nvPr/>
        </p:nvSpPr>
        <p:spPr>
          <a:xfrm>
            <a:off x="494109" y="1143000"/>
            <a:ext cx="8153400" cy="1554272"/>
          </a:xfrm>
          <a:prstGeom prst="rect">
            <a:avLst/>
          </a:prstGeom>
        </p:spPr>
        <p:txBody>
          <a:bodyPr wrap="square">
            <a:spAutoFit/>
          </a:bodyPr>
          <a:lstStyle/>
          <a:p>
            <a:pPr marL="285750" indent="-285750" algn="just">
              <a:spcAft>
                <a:spcPts val="750"/>
              </a:spcAft>
              <a:buFont typeface="Wingdings" panose="05000000000000000000" pitchFamily="2" charset="2"/>
              <a:buChar char="ü"/>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 language supports a large number of string handling functions that can be used to carry out many of the string manipulations. </a:t>
            </a:r>
          </a:p>
          <a:p>
            <a:pPr marL="285750" indent="-285750" algn="just">
              <a:spcAft>
                <a:spcPts val="750"/>
              </a:spcAft>
              <a:buFont typeface="Wingdings" panose="05000000000000000000" pitchFamily="2" charset="2"/>
              <a:buChar char="ü"/>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These functions are packaged in </a:t>
            </a:r>
            <a:r>
              <a:rPr lang="en-US" sz="15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string.h</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library. </a:t>
            </a:r>
          </a:p>
          <a:p>
            <a:pPr marL="285750" indent="-285750" algn="just">
              <a:spcAft>
                <a:spcPts val="750"/>
              </a:spcAft>
              <a:buFont typeface="Wingdings" panose="05000000000000000000" pitchFamily="2" charset="2"/>
              <a:buChar char="ü"/>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Need to include </a:t>
            </a:r>
            <a:r>
              <a:rPr lang="en-US" sz="15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string.h</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header file in your programs to use these functions.</a:t>
            </a:r>
            <a:endParaRPr lang="en-US" sz="150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spcAft>
                <a:spcPts val="750"/>
              </a:spcAft>
              <a:buFont typeface="Wingdings" panose="05000000000000000000" pitchFamily="2" charset="2"/>
              <a:buChar char="ü"/>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following are the most commonly used string handling functions.</a:t>
            </a:r>
            <a:endParaRPr lang="en-US" sz="15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AE17248-B2BC-46AA-8441-AE7DB16834DB}"/>
              </a:ext>
            </a:extLst>
          </p:cNvPr>
          <p:cNvGraphicFramePr>
            <a:graphicFrameLocks noGrp="1"/>
          </p:cNvGraphicFramePr>
          <p:nvPr>
            <p:extLst>
              <p:ext uri="{D42A27DB-BD31-4B8C-83A1-F6EECF244321}">
                <p14:modId xmlns:p14="http://schemas.microsoft.com/office/powerpoint/2010/main" val="1008559677"/>
              </p:ext>
            </p:extLst>
          </p:nvPr>
        </p:nvGraphicFramePr>
        <p:xfrm>
          <a:off x="685800" y="2757130"/>
          <a:ext cx="7218760" cy="3518043"/>
        </p:xfrm>
        <a:graphic>
          <a:graphicData uri="http://schemas.openxmlformats.org/drawingml/2006/table">
            <a:tbl>
              <a:tblPr firstRow="1" firstCol="1" bandRow="1">
                <a:tableStyleId>{5C22544A-7EE6-4342-B048-85BDC9FD1C3A}</a:tableStyleId>
              </a:tblPr>
              <a:tblGrid>
                <a:gridCol w="2057400">
                  <a:extLst>
                    <a:ext uri="{9D8B030D-6E8A-4147-A177-3AD203B41FA5}">
                      <a16:colId xmlns:a16="http://schemas.microsoft.com/office/drawing/2014/main" val="1292170873"/>
                    </a:ext>
                  </a:extLst>
                </a:gridCol>
                <a:gridCol w="5161360">
                  <a:extLst>
                    <a:ext uri="{9D8B030D-6E8A-4147-A177-3AD203B41FA5}">
                      <a16:colId xmlns:a16="http://schemas.microsoft.com/office/drawing/2014/main" val="2081514763"/>
                    </a:ext>
                  </a:extLst>
                </a:gridCol>
              </a:tblGrid>
              <a:tr h="512281">
                <a:tc>
                  <a:txBody>
                    <a:bodyPr/>
                    <a:lstStyle/>
                    <a:p>
                      <a:pPr marL="0" marR="0">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Method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Description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87618655"/>
                  </a:ext>
                </a:extLst>
              </a:tr>
              <a:tr h="512281">
                <a:tc>
                  <a:txBody>
                    <a:bodyPr/>
                    <a:lstStyle/>
                    <a:p>
                      <a:pPr marL="0" marR="0">
                        <a:lnSpc>
                          <a:spcPts val="1500"/>
                        </a:lnSpc>
                        <a:spcBef>
                          <a:spcPts val="0"/>
                        </a:spcBef>
                        <a:spcAft>
                          <a:spcPts val="1500"/>
                        </a:spcAft>
                      </a:pPr>
                      <a:r>
                        <a:rPr lang="en-US" sz="1500" dirty="0" err="1">
                          <a:effectLst/>
                          <a:latin typeface="Times New Roman" panose="02020603050405020304" pitchFamily="18" charset="0"/>
                          <a:cs typeface="Times New Roman" panose="02020603050405020304" pitchFamily="18" charset="0"/>
                        </a:rPr>
                        <a:t>strcat</a:t>
                      </a:r>
                      <a:r>
                        <a:rPr lang="en-US" sz="1500" dirty="0">
                          <a:effectLst/>
                          <a:latin typeface="Times New Roman" panose="02020603050405020304" pitchFamily="18" charset="0"/>
                          <a:cs typeface="Times New Roman" panose="02020603050405020304" pitchFamily="18" charset="0"/>
                        </a:rPr>
                        <a:t>(s1,s2)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gn="just">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Concatenates the character string s2 to the end of s1, placing a null character at the end of the final string. The function returns s1.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490773913"/>
                  </a:ext>
                </a:extLst>
              </a:tr>
              <a:tr h="512281">
                <a:tc>
                  <a:txBody>
                    <a:bodyPr/>
                    <a:lstStyle/>
                    <a:p>
                      <a:pPr marL="0" marR="0">
                        <a:lnSpc>
                          <a:spcPts val="1500"/>
                        </a:lnSpc>
                        <a:spcBef>
                          <a:spcPts val="0"/>
                        </a:spcBef>
                        <a:spcAft>
                          <a:spcPts val="1500"/>
                        </a:spcAft>
                      </a:pPr>
                      <a:r>
                        <a:rPr lang="en-US" sz="1500" dirty="0" err="1">
                          <a:effectLst/>
                          <a:latin typeface="Times New Roman" panose="02020603050405020304" pitchFamily="18" charset="0"/>
                          <a:cs typeface="Times New Roman" panose="02020603050405020304" pitchFamily="18" charset="0"/>
                        </a:rPr>
                        <a:t>strlen</a:t>
                      </a:r>
                      <a:r>
                        <a:rPr lang="en-US" sz="1500" dirty="0">
                          <a:effectLst/>
                          <a:latin typeface="Times New Roman" panose="02020603050405020304" pitchFamily="18" charset="0"/>
                          <a:cs typeface="Times New Roman" panose="02020603050405020304" pitchFamily="18" charset="0"/>
                        </a:rPr>
                        <a:t>(s)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gn="just">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Returns the number of characters in s, excluding the null character.</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060723508"/>
                  </a:ext>
                </a:extLst>
              </a:tr>
              <a:tr h="512281">
                <a:tc>
                  <a:txBody>
                    <a:bodyPr/>
                    <a:lstStyle/>
                    <a:p>
                      <a:pPr marL="0" marR="0">
                        <a:lnSpc>
                          <a:spcPts val="1500"/>
                        </a:lnSpc>
                        <a:spcBef>
                          <a:spcPts val="0"/>
                        </a:spcBef>
                        <a:spcAft>
                          <a:spcPts val="1500"/>
                        </a:spcAft>
                      </a:pPr>
                      <a:r>
                        <a:rPr lang="en-US" sz="1500" dirty="0" err="1">
                          <a:effectLst/>
                          <a:latin typeface="Times New Roman" panose="02020603050405020304" pitchFamily="18" charset="0"/>
                          <a:cs typeface="Times New Roman" panose="02020603050405020304" pitchFamily="18" charset="0"/>
                        </a:rPr>
                        <a:t>strrev</a:t>
                      </a:r>
                      <a:r>
                        <a:rPr lang="en-US" sz="1500" dirty="0">
                          <a:effectLst/>
                          <a:latin typeface="Times New Roman" panose="02020603050405020304" pitchFamily="18" charset="0"/>
                          <a:cs typeface="Times New Roman" panose="02020603050405020304" pitchFamily="18" charset="0"/>
                        </a:rPr>
                        <a:t>(s)</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gn="just">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It is used to show reverse of a string</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421650537"/>
                  </a:ext>
                </a:extLst>
              </a:tr>
              <a:tr h="512281">
                <a:tc>
                  <a:txBody>
                    <a:bodyPr/>
                    <a:lstStyle/>
                    <a:p>
                      <a:pPr marL="0" marR="0">
                        <a:lnSpc>
                          <a:spcPts val="1500"/>
                        </a:lnSpc>
                        <a:spcBef>
                          <a:spcPts val="0"/>
                        </a:spcBef>
                        <a:spcAft>
                          <a:spcPts val="1500"/>
                        </a:spcAft>
                      </a:pPr>
                      <a:r>
                        <a:rPr lang="en-US" sz="1500" dirty="0" err="1">
                          <a:effectLst/>
                          <a:latin typeface="Times New Roman" panose="02020603050405020304" pitchFamily="18" charset="0"/>
                          <a:cs typeface="Times New Roman" panose="02020603050405020304" pitchFamily="18" charset="0"/>
                        </a:rPr>
                        <a:t>strcpy</a:t>
                      </a:r>
                      <a:r>
                        <a:rPr lang="en-US" sz="1500" dirty="0">
                          <a:effectLst/>
                          <a:latin typeface="Times New Roman" panose="02020603050405020304" pitchFamily="18" charset="0"/>
                          <a:cs typeface="Times New Roman" panose="02020603050405020304" pitchFamily="18" charset="0"/>
                        </a:rPr>
                        <a:t>(s1,s2)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gn="just">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Copies the string s2 to s1, returning s1.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597540731"/>
                  </a:ext>
                </a:extLst>
              </a:tr>
              <a:tr h="512281">
                <a:tc>
                  <a:txBody>
                    <a:bodyPr/>
                    <a:lstStyle/>
                    <a:p>
                      <a:pPr marL="0" marR="0">
                        <a:lnSpc>
                          <a:spcPts val="1500"/>
                        </a:lnSpc>
                        <a:spcBef>
                          <a:spcPts val="0"/>
                        </a:spcBef>
                        <a:spcAft>
                          <a:spcPts val="1500"/>
                        </a:spcAft>
                      </a:pPr>
                      <a:r>
                        <a:rPr lang="en-US" sz="1500" dirty="0" err="1">
                          <a:effectLst/>
                          <a:latin typeface="Times New Roman" panose="02020603050405020304" pitchFamily="18" charset="0"/>
                          <a:cs typeface="Times New Roman" panose="02020603050405020304" pitchFamily="18" charset="0"/>
                        </a:rPr>
                        <a:t>strcmp</a:t>
                      </a:r>
                      <a:r>
                        <a:rPr lang="en-US" sz="1500" dirty="0">
                          <a:effectLst/>
                          <a:latin typeface="Times New Roman" panose="02020603050405020304" pitchFamily="18" charset="0"/>
                          <a:cs typeface="Times New Roman" panose="02020603050405020304" pitchFamily="18" charset="0"/>
                        </a:rPr>
                        <a:t>(s1,s2)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gn="just">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Compares strings s1 and s2 and returns a value less than zero if s1 is less than s2, equal to zero if s1 is equal to s2, and greater than zero if s1 is greater than s2.</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65019017"/>
                  </a:ext>
                </a:extLst>
              </a:tr>
            </a:tbl>
          </a:graphicData>
        </a:graphic>
      </p:graphicFrame>
    </p:spTree>
    <p:extLst>
      <p:ext uri="{BB962C8B-B14F-4D97-AF65-F5344CB8AC3E}">
        <p14:creationId xmlns:p14="http://schemas.microsoft.com/office/powerpoint/2010/main" val="38657310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3.4 String Handling Functions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42</a:t>
            </a:fld>
            <a:endParaRPr lang="en-US" altLang="en-US" dirty="0">
              <a:solidFill>
                <a:schemeClr val="tx2"/>
              </a:solidFill>
              <a:latin typeface="Gill Sans MT" panose="020B0502020104020203" pitchFamily="34" charset="0"/>
            </a:endParaRPr>
          </a:p>
        </p:txBody>
      </p:sp>
      <p:graphicFrame>
        <p:nvGraphicFramePr>
          <p:cNvPr id="4" name="Table 3">
            <a:extLst>
              <a:ext uri="{FF2B5EF4-FFF2-40B4-BE49-F238E27FC236}">
                <a16:creationId xmlns:a16="http://schemas.microsoft.com/office/drawing/2014/main" id="{5AE17248-B2BC-46AA-8441-AE7DB16834DB}"/>
              </a:ext>
            </a:extLst>
          </p:cNvPr>
          <p:cNvGraphicFramePr>
            <a:graphicFrameLocks noGrp="1"/>
          </p:cNvGraphicFramePr>
          <p:nvPr>
            <p:extLst>
              <p:ext uri="{D42A27DB-BD31-4B8C-83A1-F6EECF244321}">
                <p14:modId xmlns:p14="http://schemas.microsoft.com/office/powerpoint/2010/main" val="308404201"/>
              </p:ext>
            </p:extLst>
          </p:nvPr>
        </p:nvGraphicFramePr>
        <p:xfrm>
          <a:off x="777639" y="1045137"/>
          <a:ext cx="7429499" cy="4441262"/>
        </p:xfrm>
        <a:graphic>
          <a:graphicData uri="http://schemas.openxmlformats.org/drawingml/2006/table">
            <a:tbl>
              <a:tblPr firstRow="1" firstCol="1" bandRow="1">
                <a:tableStyleId>{5C22544A-7EE6-4342-B048-85BDC9FD1C3A}</a:tableStyleId>
              </a:tblPr>
              <a:tblGrid>
                <a:gridCol w="2117462">
                  <a:extLst>
                    <a:ext uri="{9D8B030D-6E8A-4147-A177-3AD203B41FA5}">
                      <a16:colId xmlns:a16="http://schemas.microsoft.com/office/drawing/2014/main" val="1292170873"/>
                    </a:ext>
                  </a:extLst>
                </a:gridCol>
                <a:gridCol w="5312037">
                  <a:extLst>
                    <a:ext uri="{9D8B030D-6E8A-4147-A177-3AD203B41FA5}">
                      <a16:colId xmlns:a16="http://schemas.microsoft.com/office/drawing/2014/main" val="2081514763"/>
                    </a:ext>
                  </a:extLst>
                </a:gridCol>
              </a:tblGrid>
              <a:tr h="487017">
                <a:tc>
                  <a:txBody>
                    <a:bodyPr/>
                    <a:lstStyle/>
                    <a:p>
                      <a:pPr marL="0" marR="0">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Method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Description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87618655"/>
                  </a:ext>
                </a:extLst>
              </a:tr>
              <a:tr h="881323">
                <a:tc>
                  <a:txBody>
                    <a:bodyPr/>
                    <a:lstStyle/>
                    <a:p>
                      <a:pPr marL="0" marR="0">
                        <a:lnSpc>
                          <a:spcPts val="1500"/>
                        </a:lnSpc>
                        <a:spcBef>
                          <a:spcPts val="0"/>
                        </a:spcBef>
                        <a:spcAft>
                          <a:spcPts val="1500"/>
                        </a:spcAft>
                      </a:pPr>
                      <a:r>
                        <a:rPr lang="en-US" sz="1500" dirty="0" err="1">
                          <a:effectLst/>
                          <a:latin typeface="Times New Roman" panose="02020603050405020304" pitchFamily="18" charset="0"/>
                          <a:cs typeface="Times New Roman" panose="02020603050405020304" pitchFamily="18" charset="0"/>
                        </a:rPr>
                        <a:t>strncat</a:t>
                      </a:r>
                      <a:r>
                        <a:rPr lang="en-US" sz="1500" dirty="0">
                          <a:effectLst/>
                          <a:latin typeface="Times New Roman" panose="02020603050405020304" pitchFamily="18" charset="0"/>
                          <a:cs typeface="Times New Roman" panose="02020603050405020304" pitchFamily="18" charset="0"/>
                        </a:rPr>
                        <a:t> (s1, s2, 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Copies s2 to the end of s1 until either the null character is reached or n characters have been copied, whichever occurs first. Returns s1.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490773913"/>
                  </a:ext>
                </a:extLst>
              </a:tr>
              <a:tr h="663256">
                <a:tc>
                  <a:txBody>
                    <a:bodyPr/>
                    <a:lstStyle/>
                    <a:p>
                      <a:pPr marL="0" marR="0">
                        <a:lnSpc>
                          <a:spcPts val="1500"/>
                        </a:lnSpc>
                        <a:spcBef>
                          <a:spcPts val="0"/>
                        </a:spcBef>
                        <a:spcAft>
                          <a:spcPts val="1500"/>
                        </a:spcAft>
                      </a:pPr>
                      <a:r>
                        <a:rPr lang="en-US" sz="1500" dirty="0" err="1">
                          <a:effectLst/>
                          <a:latin typeface="Times New Roman" panose="02020603050405020304" pitchFamily="18" charset="0"/>
                          <a:cs typeface="Times New Roman" panose="02020603050405020304" pitchFamily="18" charset="0"/>
                        </a:rPr>
                        <a:t>strncmp</a:t>
                      </a:r>
                      <a:r>
                        <a:rPr lang="en-US" sz="1500" dirty="0">
                          <a:effectLst/>
                          <a:latin typeface="Times New Roman" panose="02020603050405020304" pitchFamily="18" charset="0"/>
                          <a:cs typeface="Times New Roman" panose="02020603050405020304" pitchFamily="18" charset="0"/>
                        </a:rPr>
                        <a:t> (s1, s2, 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Performs the same function as </a:t>
                      </a:r>
                      <a:r>
                        <a:rPr lang="en-US" sz="1500" dirty="0" err="1">
                          <a:effectLst/>
                          <a:latin typeface="Times New Roman" panose="02020603050405020304" pitchFamily="18" charset="0"/>
                          <a:cs typeface="Times New Roman" panose="02020603050405020304" pitchFamily="18" charset="0"/>
                        </a:rPr>
                        <a:t>strcmp</a:t>
                      </a:r>
                      <a:r>
                        <a:rPr lang="en-US" sz="1500" dirty="0">
                          <a:effectLst/>
                          <a:latin typeface="Times New Roman" panose="02020603050405020304" pitchFamily="18" charset="0"/>
                          <a:cs typeface="Times New Roman" panose="02020603050405020304" pitchFamily="18" charset="0"/>
                        </a:rPr>
                        <a:t>, except that at most n characters from the strings are compared.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060723508"/>
                  </a:ext>
                </a:extLst>
              </a:tr>
              <a:tr h="861361">
                <a:tc>
                  <a:txBody>
                    <a:bodyPr/>
                    <a:lstStyle/>
                    <a:p>
                      <a:pPr marL="0" marR="0">
                        <a:lnSpc>
                          <a:spcPts val="1500"/>
                        </a:lnSpc>
                        <a:spcBef>
                          <a:spcPts val="0"/>
                        </a:spcBef>
                        <a:spcAft>
                          <a:spcPts val="1500"/>
                        </a:spcAft>
                      </a:pPr>
                      <a:r>
                        <a:rPr lang="en-US" sz="1500" dirty="0" err="1">
                          <a:effectLst/>
                          <a:latin typeface="Times New Roman" panose="02020603050405020304" pitchFamily="18" charset="0"/>
                          <a:cs typeface="Times New Roman" panose="02020603050405020304" pitchFamily="18" charset="0"/>
                        </a:rPr>
                        <a:t>strncpy</a:t>
                      </a:r>
                      <a:r>
                        <a:rPr lang="en-US" sz="1500" dirty="0">
                          <a:effectLst/>
                          <a:latin typeface="Times New Roman" panose="02020603050405020304" pitchFamily="18" charset="0"/>
                          <a:cs typeface="Times New Roman" panose="02020603050405020304" pitchFamily="18" charset="0"/>
                        </a:rPr>
                        <a:t> (s1, s2, n)</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Copies s2 to s1 until either the null character is reached or n characters have been copied, whichever occurs first. Returns s1.</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421650537"/>
                  </a:ext>
                </a:extLst>
              </a:tr>
              <a:tr h="860106">
                <a:tc>
                  <a:txBody>
                    <a:bodyPr/>
                    <a:lstStyle/>
                    <a:p>
                      <a:pPr marL="0" marR="0">
                        <a:lnSpc>
                          <a:spcPts val="1500"/>
                        </a:lnSpc>
                        <a:spcBef>
                          <a:spcPts val="0"/>
                        </a:spcBef>
                        <a:spcAft>
                          <a:spcPts val="1500"/>
                        </a:spcAft>
                      </a:pPr>
                      <a:r>
                        <a:rPr lang="en-US" sz="1500" dirty="0" err="1">
                          <a:effectLst/>
                          <a:latin typeface="Times New Roman" panose="02020603050405020304" pitchFamily="18" charset="0"/>
                          <a:cs typeface="Times New Roman" panose="02020603050405020304" pitchFamily="18" charset="0"/>
                        </a:rPr>
                        <a:t>strchr</a:t>
                      </a:r>
                      <a:r>
                        <a:rPr lang="en-US" sz="1500" dirty="0">
                          <a:effectLst/>
                          <a:latin typeface="Times New Roman" panose="02020603050405020304" pitchFamily="18" charset="0"/>
                          <a:cs typeface="Times New Roman" panose="02020603050405020304" pitchFamily="18" charset="0"/>
                        </a:rPr>
                        <a:t> (s, c)</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a:txBody>
                    <a:bodyPr/>
                    <a:lstStyle/>
                    <a:p>
                      <a:pPr marL="0" marR="0">
                        <a:lnSpc>
                          <a:spcPts val="1500"/>
                        </a:lnSpc>
                        <a:spcBef>
                          <a:spcPts val="0"/>
                        </a:spcBef>
                        <a:spcAft>
                          <a:spcPts val="1500"/>
                        </a:spcAft>
                      </a:pPr>
                      <a:r>
                        <a:rPr lang="en-US" sz="1500" dirty="0">
                          <a:effectLst/>
                          <a:latin typeface="Times New Roman" panose="02020603050405020304" pitchFamily="18" charset="0"/>
                          <a:cs typeface="Times New Roman" panose="02020603050405020304" pitchFamily="18" charset="0"/>
                        </a:rPr>
                        <a:t>Searches the string s for the first occurrence of the character c. If it is found, a pointer to the character is returned; otherwise, a null pointer is returned.</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597540731"/>
                  </a:ext>
                </a:extLst>
              </a:tr>
              <a:tr h="688199">
                <a:tc gridSpan="2">
                  <a:txBody>
                    <a:bodyPr/>
                    <a:lstStyle/>
                    <a:p>
                      <a:pPr marL="0" marR="0">
                        <a:lnSpc>
                          <a:spcPct val="100000"/>
                        </a:lnSpc>
                        <a:spcBef>
                          <a:spcPts val="0"/>
                        </a:spcBef>
                        <a:spcAft>
                          <a:spcPts val="15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solidFill>
                      <a:srgbClr val="00B0F0"/>
                    </a:solidFill>
                  </a:tcPr>
                </a:tc>
                <a:tc hMerge="1">
                  <a:txBody>
                    <a:bodyPr/>
                    <a:lstStyle/>
                    <a:p>
                      <a:pPr marL="0" marR="0">
                        <a:lnSpc>
                          <a:spcPts val="1500"/>
                        </a:lnSpc>
                        <a:spcBef>
                          <a:spcPts val="0"/>
                        </a:spcBef>
                        <a:spcAft>
                          <a:spcPts val="1500"/>
                        </a:spcAft>
                      </a:pP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365019017"/>
                  </a:ext>
                </a:extLst>
              </a:tr>
            </a:tbl>
          </a:graphicData>
        </a:graphic>
      </p:graphicFrame>
    </p:spTree>
    <p:extLst>
      <p:ext uri="{BB962C8B-B14F-4D97-AF65-F5344CB8AC3E}">
        <p14:creationId xmlns:p14="http://schemas.microsoft.com/office/powerpoint/2010/main" val="598384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3.4 String Handling Functions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43</a:t>
            </a:fld>
            <a:endParaRPr lang="en-US" altLang="en-US" dirty="0">
              <a:solidFill>
                <a:schemeClr val="tx2"/>
              </a:solidFill>
              <a:latin typeface="Gill Sans MT" panose="020B0502020104020203" pitchFamily="34" charset="0"/>
            </a:endParaRPr>
          </a:p>
        </p:txBody>
      </p:sp>
      <p:sp>
        <p:nvSpPr>
          <p:cNvPr id="2" name="Rectangle 1"/>
          <p:cNvSpPr/>
          <p:nvPr/>
        </p:nvSpPr>
        <p:spPr>
          <a:xfrm>
            <a:off x="1600200" y="1273346"/>
            <a:ext cx="4572000" cy="4262705"/>
          </a:xfrm>
          <a:prstGeom prst="rect">
            <a:avLst/>
          </a:prstGeom>
        </p:spPr>
        <p:txBody>
          <a:bodyPr wrap="square">
            <a:spAutoFit/>
          </a:bodyPr>
          <a:lstStyle/>
          <a:p>
            <a:pPr>
              <a:spcAft>
                <a:spcPts val="1500"/>
              </a:spcAft>
            </a:pPr>
            <a:r>
              <a:rPr lang="en-US" sz="2800" dirty="0" err="1">
                <a:solidFill>
                  <a:srgbClr val="FF0000"/>
                </a:solidFill>
                <a:latin typeface="Times New Roman" panose="02020603050405020304" pitchFamily="18" charset="0"/>
                <a:cs typeface="Times New Roman" panose="02020603050405020304" pitchFamily="18" charset="0"/>
              </a:rPr>
              <a:t>s</a:t>
            </a:r>
            <a:r>
              <a:rPr lang="en-US" sz="2800" dirty="0" err="1" smtClean="0">
                <a:solidFill>
                  <a:srgbClr val="FF0000"/>
                </a:solidFill>
                <a:latin typeface="Times New Roman" panose="02020603050405020304" pitchFamily="18" charset="0"/>
                <a:cs typeface="Times New Roman" panose="02020603050405020304" pitchFamily="18" charset="0"/>
              </a:rPr>
              <a:t>trrch</a:t>
            </a:r>
            <a:r>
              <a:rPr lang="en-US" sz="2800" dirty="0" smtClean="0">
                <a:solidFill>
                  <a:srgbClr val="FF0000"/>
                </a:solidFill>
                <a:latin typeface="Times New Roman" panose="02020603050405020304" pitchFamily="18" charset="0"/>
                <a:cs typeface="Times New Roman" panose="02020603050405020304" pitchFamily="18" charset="0"/>
              </a:rPr>
              <a:t>(</a:t>
            </a:r>
            <a:r>
              <a:rPr lang="en-US" sz="2800" dirty="0" err="1" smtClean="0">
                <a:solidFill>
                  <a:srgbClr val="FF0000"/>
                </a:solidFill>
                <a:latin typeface="Times New Roman" panose="02020603050405020304" pitchFamily="18" charset="0"/>
                <a:cs typeface="Times New Roman" panose="02020603050405020304" pitchFamily="18" charset="0"/>
              </a:rPr>
              <a:t>s,c</a:t>
            </a:r>
            <a:r>
              <a:rPr lang="en-US" sz="2800" dirty="0" smtClean="0">
                <a:solidFill>
                  <a:srgbClr val="FF0000"/>
                </a:solidFill>
                <a:latin typeface="Times New Roman" panose="02020603050405020304" pitchFamily="18" charset="0"/>
                <a:cs typeface="Times New Roman" panose="02020603050405020304" pitchFamily="18" charset="0"/>
              </a:rPr>
              <a:t>)</a:t>
            </a:r>
          </a:p>
          <a:p>
            <a:pPr>
              <a:spcAft>
                <a:spcPts val="1500"/>
              </a:spcAft>
            </a:pPr>
            <a:r>
              <a:rPr lang="en-US" sz="2800" dirty="0" err="1">
                <a:solidFill>
                  <a:srgbClr val="FF0000"/>
                </a:solidFill>
                <a:latin typeface="Times New Roman" panose="02020603050405020304" pitchFamily="18" charset="0"/>
                <a:cs typeface="Times New Roman" panose="02020603050405020304" pitchFamily="18" charset="0"/>
              </a:rPr>
              <a:t>s</a:t>
            </a:r>
            <a:r>
              <a:rPr lang="en-US" sz="2800" dirty="0" err="1" smtClean="0">
                <a:solidFill>
                  <a:srgbClr val="FF0000"/>
                </a:solidFill>
                <a:latin typeface="Times New Roman" panose="02020603050405020304" pitchFamily="18" charset="0"/>
                <a:cs typeface="Times New Roman" panose="02020603050405020304" pitchFamily="18" charset="0"/>
              </a:rPr>
              <a:t>trstr</a:t>
            </a:r>
            <a:r>
              <a:rPr lang="en-US" sz="2800" dirty="0" smtClean="0">
                <a:solidFill>
                  <a:srgbClr val="FF0000"/>
                </a:solidFill>
                <a:latin typeface="Times New Roman" panose="02020603050405020304" pitchFamily="18" charset="0"/>
                <a:cs typeface="Times New Roman" panose="02020603050405020304" pitchFamily="18" charset="0"/>
              </a:rPr>
              <a:t>(s1,s2)</a:t>
            </a:r>
          </a:p>
          <a:p>
            <a:pPr>
              <a:spcAft>
                <a:spcPts val="1500"/>
              </a:spcAft>
            </a:pPr>
            <a:r>
              <a:rPr lang="en-US" sz="2800" dirty="0" err="1">
                <a:solidFill>
                  <a:srgbClr val="FF0000"/>
                </a:solidFill>
                <a:latin typeface="Times New Roman" panose="02020603050405020304" pitchFamily="18" charset="0"/>
                <a:cs typeface="Times New Roman" panose="02020603050405020304" pitchFamily="18" charset="0"/>
              </a:rPr>
              <a:t>s</a:t>
            </a:r>
            <a:r>
              <a:rPr lang="en-US" sz="2800" dirty="0" err="1" smtClean="0">
                <a:solidFill>
                  <a:srgbClr val="FF0000"/>
                </a:solidFill>
                <a:latin typeface="Times New Roman" panose="02020603050405020304" pitchFamily="18" charset="0"/>
                <a:cs typeface="Times New Roman" panose="02020603050405020304" pitchFamily="18" charset="0"/>
              </a:rPr>
              <a:t>trpbrk</a:t>
            </a:r>
            <a:r>
              <a:rPr lang="en-US" sz="2800" dirty="0" smtClean="0">
                <a:solidFill>
                  <a:srgbClr val="FF0000"/>
                </a:solidFill>
                <a:latin typeface="Times New Roman" panose="02020603050405020304" pitchFamily="18" charset="0"/>
                <a:cs typeface="Times New Roman" panose="02020603050405020304" pitchFamily="18" charset="0"/>
              </a:rPr>
              <a:t>(</a:t>
            </a:r>
            <a:r>
              <a:rPr lang="en-US" sz="2800" dirty="0" err="1" smtClean="0">
                <a:solidFill>
                  <a:srgbClr val="FF0000"/>
                </a:solidFill>
                <a:latin typeface="Times New Roman" panose="02020603050405020304" pitchFamily="18" charset="0"/>
                <a:cs typeface="Times New Roman" panose="02020603050405020304" pitchFamily="18" charset="0"/>
              </a:rPr>
              <a:t>s,c</a:t>
            </a:r>
            <a:r>
              <a:rPr lang="en-US" sz="2800" dirty="0" smtClean="0">
                <a:solidFill>
                  <a:srgbClr val="FF0000"/>
                </a:solidFill>
                <a:latin typeface="Times New Roman" panose="02020603050405020304" pitchFamily="18" charset="0"/>
                <a:cs typeface="Times New Roman" panose="02020603050405020304" pitchFamily="18" charset="0"/>
              </a:rPr>
              <a:t>)</a:t>
            </a:r>
          </a:p>
          <a:p>
            <a:pPr>
              <a:spcAft>
                <a:spcPts val="1500"/>
              </a:spcAft>
            </a:pPr>
            <a:r>
              <a:rPr lang="en-US" sz="2800" dirty="0" err="1" smtClean="0">
                <a:solidFill>
                  <a:srgbClr val="FF0000"/>
                </a:solidFill>
                <a:latin typeface="Times New Roman" panose="02020603050405020304" pitchFamily="18" charset="0"/>
                <a:cs typeface="Times New Roman" panose="02020603050405020304" pitchFamily="18" charset="0"/>
              </a:rPr>
              <a:t>stricmp</a:t>
            </a:r>
            <a:r>
              <a:rPr lang="en-US" sz="2800" dirty="0" smtClean="0">
                <a:solidFill>
                  <a:srgbClr val="FF0000"/>
                </a:solidFill>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(s1, </a:t>
            </a:r>
            <a:r>
              <a:rPr lang="en-US" sz="2800" dirty="0" smtClean="0">
                <a:solidFill>
                  <a:srgbClr val="FF0000"/>
                </a:solidFill>
                <a:latin typeface="Times New Roman" panose="02020603050405020304" pitchFamily="18" charset="0"/>
                <a:cs typeface="Times New Roman" panose="02020603050405020304" pitchFamily="18" charset="0"/>
              </a:rPr>
              <a:t>s2)</a:t>
            </a:r>
          </a:p>
          <a:p>
            <a:pPr>
              <a:spcAft>
                <a:spcPts val="1500"/>
              </a:spcAft>
            </a:pPr>
            <a:r>
              <a:rPr lang="en-US" sz="2800" dirty="0" err="1" smtClean="0">
                <a:solidFill>
                  <a:srgbClr val="FF0000"/>
                </a:solidFill>
                <a:latin typeface="Times New Roman" panose="02020603050405020304" pitchFamily="18" charset="0"/>
                <a:cs typeface="Times New Roman" panose="02020603050405020304" pitchFamily="18" charset="0"/>
              </a:rPr>
              <a:t>strlwr</a:t>
            </a:r>
            <a:r>
              <a:rPr lang="en-US" sz="2800" dirty="0" smtClean="0">
                <a:solidFill>
                  <a:srgbClr val="FF0000"/>
                </a:solidFill>
                <a:latin typeface="Times New Roman" panose="02020603050405020304" pitchFamily="18" charset="0"/>
                <a:cs typeface="Times New Roman" panose="02020603050405020304" pitchFamily="18" charset="0"/>
              </a:rPr>
              <a:t>(s)</a:t>
            </a:r>
            <a:endParaRPr lang="en-US" dirty="0">
              <a:latin typeface="Times New Roman" panose="02020603050405020304" pitchFamily="18" charset="0"/>
              <a:cs typeface="Times New Roman" panose="02020603050405020304" pitchFamily="18" charset="0"/>
            </a:endParaRPr>
          </a:p>
          <a:p>
            <a:pPr>
              <a:spcAft>
                <a:spcPts val="1500"/>
              </a:spcAft>
            </a:pPr>
            <a:r>
              <a:rPr lang="en-US" sz="2800" dirty="0" err="1" smtClean="0">
                <a:solidFill>
                  <a:srgbClr val="FF0000"/>
                </a:solidFill>
                <a:latin typeface="Times New Roman" panose="02020603050405020304" pitchFamily="18" charset="0"/>
                <a:cs typeface="Times New Roman" panose="02020603050405020304" pitchFamily="18" charset="0"/>
              </a:rPr>
              <a:t>strupr</a:t>
            </a:r>
            <a:r>
              <a:rPr lang="en-US" sz="2800" dirty="0" smtClean="0">
                <a:solidFill>
                  <a:srgbClr val="FF0000"/>
                </a:solidFill>
                <a:latin typeface="Times New Roman" panose="02020603050405020304" pitchFamily="18" charset="0"/>
                <a:cs typeface="Times New Roman" panose="02020603050405020304" pitchFamily="18" charset="0"/>
              </a:rPr>
              <a:t>(s)</a:t>
            </a:r>
          </a:p>
          <a:p>
            <a:pPr>
              <a:spcAft>
                <a:spcPts val="1500"/>
              </a:spcAft>
            </a:pPr>
            <a:endParaRPr lang="en-US" sz="2800"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9258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3.4 String Handling Functions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44</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647D3B20-071E-43D6-88EB-4E5BF683E533}"/>
              </a:ext>
            </a:extLst>
          </p:cNvPr>
          <p:cNvSpPr/>
          <p:nvPr/>
        </p:nvSpPr>
        <p:spPr>
          <a:xfrm>
            <a:off x="494109" y="1143000"/>
            <a:ext cx="8153400" cy="5324535"/>
          </a:xfrm>
          <a:prstGeom prst="rect">
            <a:avLst/>
          </a:prstGeom>
        </p:spPr>
        <p:txBody>
          <a:bodyPr wrap="square">
            <a:spAutoFit/>
          </a:bodyPr>
          <a:lstStyle/>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#include&lt;</a:t>
            </a:r>
            <a:r>
              <a:rPr lang="en-US" sz="1500" dirty="0" err="1">
                <a:solidFill>
                  <a:srgbClr val="000000"/>
                </a:solidFill>
                <a:latin typeface="Times New Roman" panose="02020603050405020304" pitchFamily="18" charset="0"/>
                <a:cs typeface="Times New Roman" panose="02020603050405020304" pitchFamily="18" charset="0"/>
              </a:rPr>
              <a:t>stdio.h</a:t>
            </a:r>
            <a:r>
              <a:rPr lang="en-US" sz="1500" dirty="0">
                <a:solidFill>
                  <a:srgbClr val="000000"/>
                </a:solidFill>
                <a:latin typeface="Times New Roman" panose="02020603050405020304" pitchFamily="18" charset="0"/>
                <a:cs typeface="Times New Roman" panose="02020603050405020304" pitchFamily="18" charset="0"/>
              </a:rPr>
              <a:t>&gt;</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#include&lt;</a:t>
            </a:r>
            <a:r>
              <a:rPr lang="en-US" sz="1500" dirty="0" err="1">
                <a:solidFill>
                  <a:srgbClr val="000000"/>
                </a:solidFill>
                <a:latin typeface="Times New Roman" panose="02020603050405020304" pitchFamily="18" charset="0"/>
                <a:cs typeface="Times New Roman" panose="02020603050405020304" pitchFamily="18" charset="0"/>
              </a:rPr>
              <a:t>string.h</a:t>
            </a:r>
            <a:r>
              <a:rPr lang="en-US" sz="1500" dirty="0">
                <a:solidFill>
                  <a:srgbClr val="000000"/>
                </a:solidFill>
                <a:latin typeface="Times New Roman" panose="02020603050405020304" pitchFamily="18" charset="0"/>
                <a:cs typeface="Times New Roman" panose="02020603050405020304" pitchFamily="18" charset="0"/>
              </a:rPr>
              <a:t>&gt;</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int main()</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 </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    char s1[50]; </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    char s2[50];</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    int </a:t>
            </a:r>
            <a:r>
              <a:rPr lang="en-US" sz="1500" dirty="0" err="1">
                <a:solidFill>
                  <a:srgbClr val="000000"/>
                </a:solidFill>
                <a:latin typeface="Times New Roman" panose="02020603050405020304" pitchFamily="18" charset="0"/>
                <a:cs typeface="Times New Roman" panose="02020603050405020304" pitchFamily="18" charset="0"/>
              </a:rPr>
              <a:t>i</a:t>
            </a:r>
            <a:r>
              <a:rPr lang="en-US" sz="1500" dirty="0">
                <a:solidFill>
                  <a:srgbClr val="000000"/>
                </a:solidFill>
                <a:latin typeface="Times New Roman" panose="02020603050405020304" pitchFamily="18" charset="0"/>
                <a:cs typeface="Times New Roman" panose="02020603050405020304" pitchFamily="18" charset="0"/>
              </a:rPr>
              <a:t>, j, k;</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clrscr</a:t>
            </a:r>
            <a:r>
              <a:rPr lang="en-US" sz="1500" dirty="0">
                <a:solidFill>
                  <a:srgbClr val="000000"/>
                </a:solidFill>
                <a:latin typeface="Times New Roman" panose="02020603050405020304" pitchFamily="18" charset="0"/>
                <a:cs typeface="Times New Roman" panose="02020603050405020304" pitchFamily="18" charset="0"/>
              </a:rPr>
              <a:t>();</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cs typeface="Times New Roman" panose="02020603050405020304" pitchFamily="18" charset="0"/>
              </a:rPr>
              <a:t>("Enter First string: ");</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    gets(s1);  </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cs typeface="Times New Roman" panose="02020603050405020304" pitchFamily="18" charset="0"/>
              </a:rPr>
              <a:t>("Enter 2nd string: ");</a:t>
            </a:r>
          </a:p>
          <a:p>
            <a:pPr algn="just">
              <a:spcAft>
                <a:spcPts val="750"/>
              </a:spcAft>
            </a:pPr>
            <a:r>
              <a:rPr lang="en-US" sz="1500" dirty="0">
                <a:solidFill>
                  <a:srgbClr val="000000"/>
                </a:solidFill>
                <a:latin typeface="Times New Roman" panose="02020603050405020304" pitchFamily="18" charset="0"/>
                <a:cs typeface="Times New Roman" panose="02020603050405020304" pitchFamily="18" charset="0"/>
              </a:rPr>
              <a:t>    gets(s2);</a:t>
            </a:r>
          </a:p>
          <a:p>
            <a:pPr algn="just">
              <a:spcAft>
                <a:spcPts val="750"/>
              </a:spcAft>
            </a:pPr>
            <a:r>
              <a:rPr lang="en-US" sz="1500" dirty="0" err="1">
                <a:solidFill>
                  <a:srgbClr val="000000"/>
                </a:solidFill>
                <a:latin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cs typeface="Times New Roman" panose="02020603050405020304" pitchFamily="18" charset="0"/>
              </a:rPr>
              <a:t>("\n\n\</a:t>
            </a:r>
            <a:r>
              <a:rPr lang="en-US" sz="1500" dirty="0" err="1">
                <a:solidFill>
                  <a:srgbClr val="000000"/>
                </a:solidFill>
                <a:latin typeface="Times New Roman" panose="02020603050405020304" pitchFamily="18" charset="0"/>
                <a:cs typeface="Times New Roman" panose="02020603050405020304" pitchFamily="18" charset="0"/>
              </a:rPr>
              <a:t>nYour</a:t>
            </a:r>
            <a:r>
              <a:rPr lang="en-US" sz="1500" dirty="0">
                <a:solidFill>
                  <a:srgbClr val="000000"/>
                </a:solidFill>
                <a:latin typeface="Times New Roman" panose="02020603050405020304" pitchFamily="18" charset="0"/>
                <a:cs typeface="Times New Roman" panose="02020603050405020304" pitchFamily="18" charset="0"/>
              </a:rPr>
              <a:t> First String is : %s", s1);</a:t>
            </a:r>
          </a:p>
          <a:p>
            <a:pPr algn="just">
              <a:spcAft>
                <a:spcPts val="750"/>
              </a:spcAft>
            </a:pPr>
            <a:r>
              <a:rPr lang="en-US" sz="1500" dirty="0" err="1">
                <a:solidFill>
                  <a:srgbClr val="000000"/>
                </a:solidFill>
                <a:latin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cs typeface="Times New Roman" panose="02020603050405020304" pitchFamily="18" charset="0"/>
              </a:rPr>
              <a:t>("\</a:t>
            </a:r>
            <a:r>
              <a:rPr lang="en-US" sz="1500" dirty="0" err="1">
                <a:solidFill>
                  <a:srgbClr val="000000"/>
                </a:solidFill>
                <a:latin typeface="Times New Roman" panose="02020603050405020304" pitchFamily="18" charset="0"/>
                <a:cs typeface="Times New Roman" panose="02020603050405020304" pitchFamily="18" charset="0"/>
              </a:rPr>
              <a:t>nYour</a:t>
            </a:r>
            <a:r>
              <a:rPr lang="en-US" sz="1500" dirty="0">
                <a:solidFill>
                  <a:srgbClr val="000000"/>
                </a:solidFill>
                <a:latin typeface="Times New Roman" panose="02020603050405020304" pitchFamily="18" charset="0"/>
                <a:cs typeface="Times New Roman" panose="02020603050405020304" pitchFamily="18" charset="0"/>
              </a:rPr>
              <a:t> 2nd String is : %s", s2);</a:t>
            </a:r>
          </a:p>
          <a:p>
            <a:pPr algn="just">
              <a:spcAft>
                <a:spcPts val="750"/>
              </a:spcAft>
            </a:pPr>
            <a:r>
              <a:rPr lang="en-US" sz="1500" dirty="0" err="1">
                <a:solidFill>
                  <a:srgbClr val="000000"/>
                </a:solidFill>
                <a:latin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cs typeface="Times New Roman" panose="02020603050405020304" pitchFamily="18" charset="0"/>
              </a:rPr>
              <a:t>("\</a:t>
            </a:r>
            <a:r>
              <a:rPr lang="en-US" sz="1500" dirty="0" err="1">
                <a:solidFill>
                  <a:srgbClr val="000000"/>
                </a:solidFill>
                <a:latin typeface="Times New Roman" panose="02020603050405020304" pitchFamily="18" charset="0"/>
                <a:cs typeface="Times New Roman" panose="02020603050405020304" pitchFamily="18" charset="0"/>
              </a:rPr>
              <a:t>nYour</a:t>
            </a:r>
            <a:r>
              <a:rPr lang="en-US" sz="1500" dirty="0">
                <a:solidFill>
                  <a:srgbClr val="000000"/>
                </a:solidFill>
                <a:latin typeface="Times New Roman" panose="02020603050405020304" pitchFamily="18" charset="0"/>
                <a:cs typeface="Times New Roman" panose="02020603050405020304" pitchFamily="18" charset="0"/>
              </a:rPr>
              <a:t> First String after combined with 2nd is : %s",</a:t>
            </a:r>
            <a:r>
              <a:rPr lang="en-US" sz="15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strcat</a:t>
            </a:r>
            <a:r>
              <a:rPr lang="en-US" sz="1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(s1,s2)</a:t>
            </a:r>
            <a:r>
              <a:rPr lang="en-US" sz="1500" dirty="0">
                <a:solidFill>
                  <a:srgbClr val="000000"/>
                </a:solidFill>
                <a:latin typeface="Times New Roman" panose="02020603050405020304" pitchFamily="18" charset="0"/>
                <a:cs typeface="Times New Roman" panose="02020603050405020304" pitchFamily="18" charset="0"/>
              </a:rPr>
              <a:t> );</a:t>
            </a:r>
          </a:p>
          <a:p>
            <a:pPr algn="just">
              <a:spcAft>
                <a:spcPts val="750"/>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CEF6710-099B-4783-8CD0-D76F3CF4DB3B}"/>
              </a:ext>
            </a:extLst>
          </p:cNvPr>
          <p:cNvSpPr/>
          <p:nvPr/>
        </p:nvSpPr>
        <p:spPr>
          <a:xfrm>
            <a:off x="4100944" y="1272074"/>
            <a:ext cx="4572000" cy="4119076"/>
          </a:xfrm>
          <a:prstGeom prst="rect">
            <a:avLst/>
          </a:prstGeom>
          <a:solidFill>
            <a:schemeClr val="bg2">
              <a:lumMod val="20000"/>
              <a:lumOff val="80000"/>
            </a:schemeClr>
          </a:solidFill>
        </p:spPr>
        <p:txBody>
          <a:bodyPr>
            <a:spAutoFit/>
          </a:bodyPr>
          <a:lstStyle/>
          <a:p>
            <a:pPr algn="just">
              <a:spcAft>
                <a:spcPts val="750"/>
              </a:spcAft>
            </a:pPr>
            <a:r>
              <a:rPr lang="en-US" sz="15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5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strlen</a:t>
            </a:r>
            <a:r>
              <a:rPr lang="en-US" sz="1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(s1), j=</a:t>
            </a:r>
            <a:r>
              <a:rPr lang="en-US" sz="15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strlen</a:t>
            </a:r>
            <a:r>
              <a:rPr lang="en-US" sz="1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(s2);</a:t>
            </a:r>
          </a:p>
          <a:p>
            <a:pPr algn="just">
              <a:spcAft>
                <a:spcPts val="750"/>
              </a:spcAft>
            </a:pPr>
            <a:r>
              <a:rPr lang="en-US" sz="1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a:t>
            </a:r>
            <a:r>
              <a:rPr lang="en-US" sz="15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strcmp</a:t>
            </a:r>
            <a:r>
              <a:rPr lang="en-US" sz="15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(s1,s2);</a:t>
            </a:r>
            <a:endParaRPr lang="en-US" sz="1500" dirty="0">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750"/>
              </a:spcAft>
            </a:pP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("\n\n\</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nYour</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First String Length is : %d", </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spcAft>
                <a:spcPts val="750"/>
              </a:spcAft>
            </a:pP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nYour</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2nd String Length is : %d", j);</a:t>
            </a:r>
          </a:p>
          <a:p>
            <a:pPr algn="just">
              <a:spcAft>
                <a:spcPts val="750"/>
              </a:spcAft>
            </a:pP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nYour</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First and 2nd String comparison result: %d", k);</a:t>
            </a:r>
          </a:p>
          <a:p>
            <a:pPr algn="just">
              <a:spcAft>
                <a:spcPts val="750"/>
              </a:spcAft>
            </a:pPr>
            <a:r>
              <a:rPr lang="en-US" sz="1500" dirty="0" err="1">
                <a:solidFill>
                  <a:srgbClr val="FF0000"/>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strcpy</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(s1, "Welcome to CSE-B");</a:t>
            </a:r>
          </a:p>
          <a:p>
            <a:pPr algn="just">
              <a:spcAft>
                <a:spcPts val="750"/>
              </a:spcAft>
            </a:pP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("\n\n\</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nYour</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First String after copy is : %s", s1);</a:t>
            </a:r>
          </a:p>
          <a:p>
            <a:pPr algn="just">
              <a:spcAft>
                <a:spcPts val="750"/>
              </a:spcAft>
            </a:pP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printf</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nYour</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2nd string reverse form is: %s",</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strrev</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(s2));</a:t>
            </a:r>
          </a:p>
          <a:p>
            <a:pPr algn="just">
              <a:spcAft>
                <a:spcPts val="750"/>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getch</a:t>
            </a: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spcAft>
                <a:spcPts val="750"/>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return(0);</a:t>
            </a:r>
          </a:p>
          <a:p>
            <a:pPr algn="just">
              <a:spcAft>
                <a:spcPts val="750"/>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p:txBody>
      </p:sp>
      <p:pic>
        <p:nvPicPr>
          <p:cNvPr id="2" name="Picture 1">
            <a:extLst>
              <a:ext uri="{FF2B5EF4-FFF2-40B4-BE49-F238E27FC236}">
                <a16:creationId xmlns:a16="http://schemas.microsoft.com/office/drawing/2014/main" id="{EFE6221B-9C0A-4DE2-8418-65840A602BDC}"/>
              </a:ext>
            </a:extLst>
          </p:cNvPr>
          <p:cNvPicPr>
            <a:picLocks noChangeAspect="1"/>
          </p:cNvPicPr>
          <p:nvPr/>
        </p:nvPicPr>
        <p:blipFill>
          <a:blip r:embed="rId3"/>
          <a:stretch>
            <a:fillRect/>
          </a:stretch>
        </p:blipFill>
        <p:spPr>
          <a:xfrm>
            <a:off x="387381" y="1122218"/>
            <a:ext cx="8366856" cy="5229285"/>
          </a:xfrm>
          <a:prstGeom prst="rect">
            <a:avLst/>
          </a:prstGeom>
        </p:spPr>
      </p:pic>
    </p:spTree>
    <p:extLst>
      <p:ext uri="{BB962C8B-B14F-4D97-AF65-F5344CB8AC3E}">
        <p14:creationId xmlns:p14="http://schemas.microsoft.com/office/powerpoint/2010/main" val="21403383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
                                            <p:bg/>
                                          </p:spTgt>
                                        </p:tgtEl>
                                        <p:attrNameLst>
                                          <p:attrName>style.visibility</p:attrName>
                                        </p:attrNameLst>
                                      </p:cBhvr>
                                      <p:to>
                                        <p:strVal val="visible"/>
                                      </p:to>
                                    </p:set>
                                    <p:animEffect transition="in" filter="fade">
                                      <p:cBhvr>
                                        <p:cTn id="71" dur="500"/>
                                        <p:tgtEl>
                                          <p:spTgt spid="9">
                                            <p:bg/>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9">
                                            <p:txEl>
                                              <p:pRg st="0" end="0"/>
                                            </p:txEl>
                                          </p:spTgt>
                                        </p:tgtEl>
                                        <p:attrNameLst>
                                          <p:attrName>style.visibility</p:attrName>
                                        </p:attrNameLst>
                                      </p:cBhvr>
                                      <p:to>
                                        <p:strVal val="visible"/>
                                      </p:to>
                                    </p:set>
                                    <p:animEffect transition="in" filter="fade">
                                      <p:cBhvr>
                                        <p:cTn id="76" dur="500"/>
                                        <p:tgtEl>
                                          <p:spTgt spid="9">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9">
                                            <p:txEl>
                                              <p:pRg st="1" end="1"/>
                                            </p:txEl>
                                          </p:spTgt>
                                        </p:tgtEl>
                                        <p:attrNameLst>
                                          <p:attrName>style.visibility</p:attrName>
                                        </p:attrNameLst>
                                      </p:cBhvr>
                                      <p:to>
                                        <p:strVal val="visible"/>
                                      </p:to>
                                    </p:set>
                                    <p:animEffect transition="in" filter="fade">
                                      <p:cBhvr>
                                        <p:cTn id="81" dur="500"/>
                                        <p:tgtEl>
                                          <p:spTgt spid="9">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9">
                                            <p:txEl>
                                              <p:pRg st="2" end="2"/>
                                            </p:txEl>
                                          </p:spTgt>
                                        </p:tgtEl>
                                        <p:attrNameLst>
                                          <p:attrName>style.visibility</p:attrName>
                                        </p:attrNameLst>
                                      </p:cBhvr>
                                      <p:to>
                                        <p:strVal val="visible"/>
                                      </p:to>
                                    </p:set>
                                    <p:animEffect transition="in" filter="fade">
                                      <p:cBhvr>
                                        <p:cTn id="86" dur="500"/>
                                        <p:tgtEl>
                                          <p:spTgt spid="9">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9">
                                            <p:txEl>
                                              <p:pRg st="3" end="3"/>
                                            </p:txEl>
                                          </p:spTgt>
                                        </p:tgtEl>
                                        <p:attrNameLst>
                                          <p:attrName>style.visibility</p:attrName>
                                        </p:attrNameLst>
                                      </p:cBhvr>
                                      <p:to>
                                        <p:strVal val="visible"/>
                                      </p:to>
                                    </p:set>
                                    <p:animEffect transition="in" filter="fade">
                                      <p:cBhvr>
                                        <p:cTn id="91" dur="500"/>
                                        <p:tgtEl>
                                          <p:spTgt spid="9">
                                            <p:txEl>
                                              <p:pRg st="3" end="3"/>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9">
                                            <p:txEl>
                                              <p:pRg st="4" end="4"/>
                                            </p:txEl>
                                          </p:spTgt>
                                        </p:tgtEl>
                                        <p:attrNameLst>
                                          <p:attrName>style.visibility</p:attrName>
                                        </p:attrNameLst>
                                      </p:cBhvr>
                                      <p:to>
                                        <p:strVal val="visible"/>
                                      </p:to>
                                    </p:set>
                                    <p:animEffect transition="in" filter="fade">
                                      <p:cBhvr>
                                        <p:cTn id="96" dur="500"/>
                                        <p:tgtEl>
                                          <p:spTgt spid="9">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9">
                                            <p:txEl>
                                              <p:pRg st="5" end="5"/>
                                            </p:txEl>
                                          </p:spTgt>
                                        </p:tgtEl>
                                        <p:attrNameLst>
                                          <p:attrName>style.visibility</p:attrName>
                                        </p:attrNameLst>
                                      </p:cBhvr>
                                      <p:to>
                                        <p:strVal val="visible"/>
                                      </p:to>
                                    </p:set>
                                    <p:animEffect transition="in" filter="fade">
                                      <p:cBhvr>
                                        <p:cTn id="101" dur="500"/>
                                        <p:tgtEl>
                                          <p:spTgt spid="9">
                                            <p:txEl>
                                              <p:pRg st="5" end="5"/>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9">
                                            <p:txEl>
                                              <p:pRg st="6" end="6"/>
                                            </p:txEl>
                                          </p:spTgt>
                                        </p:tgtEl>
                                        <p:attrNameLst>
                                          <p:attrName>style.visibility</p:attrName>
                                        </p:attrNameLst>
                                      </p:cBhvr>
                                      <p:to>
                                        <p:strVal val="visible"/>
                                      </p:to>
                                    </p:set>
                                    <p:animEffect transition="in" filter="fade">
                                      <p:cBhvr>
                                        <p:cTn id="106" dur="500"/>
                                        <p:tgtEl>
                                          <p:spTgt spid="9">
                                            <p:txEl>
                                              <p:pRg st="6" end="6"/>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9">
                                            <p:txEl>
                                              <p:pRg st="7" end="7"/>
                                            </p:txEl>
                                          </p:spTgt>
                                        </p:tgtEl>
                                        <p:attrNameLst>
                                          <p:attrName>style.visibility</p:attrName>
                                        </p:attrNameLst>
                                      </p:cBhvr>
                                      <p:to>
                                        <p:strVal val="visible"/>
                                      </p:to>
                                    </p:set>
                                    <p:animEffect transition="in" filter="fade">
                                      <p:cBhvr>
                                        <p:cTn id="111" dur="500"/>
                                        <p:tgtEl>
                                          <p:spTgt spid="9">
                                            <p:txEl>
                                              <p:pRg st="7" end="7"/>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9">
                                            <p:txEl>
                                              <p:pRg st="8" end="8"/>
                                            </p:txEl>
                                          </p:spTgt>
                                        </p:tgtEl>
                                        <p:attrNameLst>
                                          <p:attrName>style.visibility</p:attrName>
                                        </p:attrNameLst>
                                      </p:cBhvr>
                                      <p:to>
                                        <p:strVal val="visible"/>
                                      </p:to>
                                    </p:set>
                                    <p:animEffect transition="in" filter="fade">
                                      <p:cBhvr>
                                        <p:cTn id="116" dur="500"/>
                                        <p:tgtEl>
                                          <p:spTgt spid="9">
                                            <p:txEl>
                                              <p:pRg st="8" end="8"/>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9">
                                            <p:txEl>
                                              <p:pRg st="9" end="9"/>
                                            </p:txEl>
                                          </p:spTgt>
                                        </p:tgtEl>
                                        <p:attrNameLst>
                                          <p:attrName>style.visibility</p:attrName>
                                        </p:attrNameLst>
                                      </p:cBhvr>
                                      <p:to>
                                        <p:strVal val="visible"/>
                                      </p:to>
                                    </p:set>
                                    <p:animEffect transition="in" filter="fade">
                                      <p:cBhvr>
                                        <p:cTn id="121" dur="500"/>
                                        <p:tgtEl>
                                          <p:spTgt spid="9">
                                            <p:txEl>
                                              <p:pRg st="9" end="9"/>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9">
                                            <p:txEl>
                                              <p:pRg st="10" end="10"/>
                                            </p:txEl>
                                          </p:spTgt>
                                        </p:tgtEl>
                                        <p:attrNameLst>
                                          <p:attrName>style.visibility</p:attrName>
                                        </p:attrNameLst>
                                      </p:cBhvr>
                                      <p:to>
                                        <p:strVal val="visible"/>
                                      </p:to>
                                    </p:set>
                                    <p:animEffect transition="in" filter="fade">
                                      <p:cBhvr>
                                        <p:cTn id="126" dur="500"/>
                                        <p:tgtEl>
                                          <p:spTgt spid="9">
                                            <p:txEl>
                                              <p:pRg st="10" end="1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nodeType="clickEffect">
                                  <p:stCondLst>
                                    <p:cond delay="0"/>
                                  </p:stCondLst>
                                  <p:childTnLst>
                                    <p:set>
                                      <p:cBhvr>
                                        <p:cTn id="130" dur="1" fill="hold">
                                          <p:stCondLst>
                                            <p:cond delay="0"/>
                                          </p:stCondLst>
                                        </p:cTn>
                                        <p:tgtEl>
                                          <p:spTgt spid="2"/>
                                        </p:tgtEl>
                                        <p:attrNameLst>
                                          <p:attrName>style.visibility</p:attrName>
                                        </p:attrNameLst>
                                      </p:cBhvr>
                                      <p:to>
                                        <p:strVal val="visible"/>
                                      </p:to>
                                    </p:set>
                                    <p:anim calcmode="lin" valueType="num">
                                      <p:cBhvr>
                                        <p:cTn id="131" dur="500" fill="hold"/>
                                        <p:tgtEl>
                                          <p:spTgt spid="2"/>
                                        </p:tgtEl>
                                        <p:attrNameLst>
                                          <p:attrName>ppt_w</p:attrName>
                                        </p:attrNameLst>
                                      </p:cBhvr>
                                      <p:tavLst>
                                        <p:tav tm="0">
                                          <p:val>
                                            <p:fltVal val="0"/>
                                          </p:val>
                                        </p:tav>
                                        <p:tav tm="100000">
                                          <p:val>
                                            <p:strVal val="#ppt_w"/>
                                          </p:val>
                                        </p:tav>
                                      </p:tavLst>
                                    </p:anim>
                                    <p:anim calcmode="lin" valueType="num">
                                      <p:cBhvr>
                                        <p:cTn id="132" dur="500" fill="hold"/>
                                        <p:tgtEl>
                                          <p:spTgt spid="2"/>
                                        </p:tgtEl>
                                        <p:attrNameLst>
                                          <p:attrName>ppt_h</p:attrName>
                                        </p:attrNameLst>
                                      </p:cBhvr>
                                      <p:tavLst>
                                        <p:tav tm="0">
                                          <p:val>
                                            <p:fltVal val="0"/>
                                          </p:val>
                                        </p:tav>
                                        <p:tav tm="100000">
                                          <p:val>
                                            <p:strVal val="#ppt_h"/>
                                          </p:val>
                                        </p:tav>
                                      </p:tavLst>
                                    </p:anim>
                                    <p:animEffect transition="in" filter="fade">
                                      <p:cBhvr>
                                        <p:cTn id="1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3.5 Storage classes in C</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45</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647D3B20-071E-43D6-88EB-4E5BF683E533}"/>
              </a:ext>
            </a:extLst>
          </p:cNvPr>
          <p:cNvSpPr/>
          <p:nvPr/>
        </p:nvSpPr>
        <p:spPr>
          <a:xfrm>
            <a:off x="676222" y="4216147"/>
            <a:ext cx="8153400" cy="1615827"/>
          </a:xfrm>
          <a:prstGeom prst="rect">
            <a:avLst/>
          </a:prstGeom>
        </p:spPr>
        <p:txBody>
          <a:bodyPr wrap="square">
            <a:spAutoFit/>
          </a:bodyPr>
          <a:lstStyle/>
          <a:p>
            <a:pPr marL="285750" indent="-285750" algn="just">
              <a:spcAft>
                <a:spcPts val="750"/>
              </a:spcAft>
              <a:buFont typeface="Wingdings" panose="05000000000000000000" pitchFamily="2" charset="2"/>
              <a:buChar char="q"/>
            </a:pPr>
            <a:r>
              <a:rPr lang="en-US" sz="1600" dirty="0">
                <a:solidFill>
                  <a:srgbClr val="FF0000"/>
                </a:solidFill>
                <a:latin typeface="Times New Roman" panose="02020603050405020304" pitchFamily="18" charset="0"/>
                <a:cs typeface="Times New Roman" panose="02020603050405020304" pitchFamily="18" charset="0"/>
              </a:rPr>
              <a:t>Scope</a:t>
            </a:r>
            <a:r>
              <a:rPr lang="en-US" sz="1600" dirty="0">
                <a:solidFill>
                  <a:srgbClr val="000000"/>
                </a:solidFill>
                <a:latin typeface="Times New Roman" panose="02020603050405020304" pitchFamily="18" charset="0"/>
                <a:cs typeface="Times New Roman" panose="02020603050405020304" pitchFamily="18" charset="0"/>
              </a:rPr>
              <a:t> </a:t>
            </a:r>
            <a:r>
              <a:rPr lang="en-US" sz="1600" dirty="0" err="1">
                <a:solidFill>
                  <a:srgbClr val="000000"/>
                </a:solidFill>
                <a:latin typeface="Times New Roman" panose="02020603050405020304" pitchFamily="18" charset="0"/>
                <a:cs typeface="Times New Roman" panose="02020603050405020304" pitchFamily="18" charset="0"/>
              </a:rPr>
              <a:t>i.e</a:t>
            </a:r>
            <a:r>
              <a:rPr lang="en-US" sz="1600" dirty="0">
                <a:solidFill>
                  <a:srgbClr val="000000"/>
                </a:solidFill>
                <a:latin typeface="Times New Roman" panose="02020603050405020304" pitchFamily="18" charset="0"/>
                <a:cs typeface="Times New Roman" panose="02020603050405020304" pitchFamily="18" charset="0"/>
              </a:rPr>
              <a:t> where the value of the variable would be available inside a program.</a:t>
            </a:r>
          </a:p>
          <a:p>
            <a:pPr marL="285750" indent="-285750" algn="just">
              <a:spcAft>
                <a:spcPts val="750"/>
              </a:spcAft>
              <a:buFont typeface="Wingdings" panose="05000000000000000000" pitchFamily="2" charset="2"/>
              <a:buChar char="q"/>
            </a:pPr>
            <a:r>
              <a:rPr lang="en-US" sz="1600" dirty="0">
                <a:solidFill>
                  <a:srgbClr val="FF0000"/>
                </a:solidFill>
                <a:latin typeface="Times New Roman" panose="02020603050405020304" pitchFamily="18" charset="0"/>
                <a:cs typeface="Times New Roman" panose="02020603050405020304" pitchFamily="18" charset="0"/>
              </a:rPr>
              <a:t>Default initial value </a:t>
            </a:r>
            <a:r>
              <a:rPr lang="en-US" sz="1600" dirty="0" err="1">
                <a:solidFill>
                  <a:srgbClr val="000000"/>
                </a:solidFill>
                <a:latin typeface="Times New Roman" panose="02020603050405020304" pitchFamily="18" charset="0"/>
                <a:cs typeface="Times New Roman" panose="02020603050405020304" pitchFamily="18" charset="0"/>
              </a:rPr>
              <a:t>i.e</a:t>
            </a:r>
            <a:r>
              <a:rPr lang="en-US" sz="1600" dirty="0">
                <a:solidFill>
                  <a:srgbClr val="000000"/>
                </a:solidFill>
                <a:latin typeface="Times New Roman" panose="02020603050405020304" pitchFamily="18" charset="0"/>
                <a:cs typeface="Times New Roman" panose="02020603050405020304" pitchFamily="18" charset="0"/>
              </a:rPr>
              <a:t> if we do not explicitly initialize that variable, what will be its default initial value.</a:t>
            </a:r>
          </a:p>
          <a:p>
            <a:pPr marL="285750" indent="-285750" algn="just">
              <a:spcAft>
                <a:spcPts val="750"/>
              </a:spcAft>
              <a:buFont typeface="Wingdings" panose="05000000000000000000" pitchFamily="2" charset="2"/>
              <a:buChar char="q"/>
            </a:pPr>
            <a:r>
              <a:rPr lang="en-US" sz="1600" dirty="0">
                <a:solidFill>
                  <a:srgbClr val="FF0000"/>
                </a:solidFill>
                <a:latin typeface="Times New Roman" panose="02020603050405020304" pitchFamily="18" charset="0"/>
                <a:cs typeface="Times New Roman" panose="02020603050405020304" pitchFamily="18" charset="0"/>
              </a:rPr>
              <a:t>Lifetime of that variable </a:t>
            </a:r>
            <a:r>
              <a:rPr lang="en-US" sz="1600" dirty="0" err="1">
                <a:solidFill>
                  <a:srgbClr val="000000"/>
                </a:solidFill>
                <a:latin typeface="Times New Roman" panose="02020603050405020304" pitchFamily="18" charset="0"/>
                <a:cs typeface="Times New Roman" panose="02020603050405020304" pitchFamily="18" charset="0"/>
              </a:rPr>
              <a:t>i.e</a:t>
            </a:r>
            <a:r>
              <a:rPr lang="en-US" sz="1600" dirty="0">
                <a:solidFill>
                  <a:srgbClr val="000000"/>
                </a:solidFill>
                <a:latin typeface="Times New Roman" panose="02020603050405020304" pitchFamily="18" charset="0"/>
                <a:cs typeface="Times New Roman" panose="02020603050405020304" pitchFamily="18" charset="0"/>
              </a:rPr>
              <a:t> for how long will that variable exist.</a:t>
            </a:r>
          </a:p>
          <a:p>
            <a:pPr algn="just">
              <a:spcAft>
                <a:spcPts val="750"/>
              </a:spcAft>
            </a:pPr>
            <a:r>
              <a:rPr lang="en-US"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CEF6710-099B-4783-8CD0-D76F3CF4DB3B}"/>
              </a:ext>
            </a:extLst>
          </p:cNvPr>
          <p:cNvSpPr/>
          <p:nvPr/>
        </p:nvSpPr>
        <p:spPr>
          <a:xfrm>
            <a:off x="844480" y="1436571"/>
            <a:ext cx="7816884" cy="2313454"/>
          </a:xfrm>
          <a:prstGeom prst="rect">
            <a:avLst/>
          </a:prstGeom>
          <a:solidFill>
            <a:schemeClr val="bg2">
              <a:lumMod val="20000"/>
              <a:lumOff val="80000"/>
            </a:schemeClr>
          </a:solidFill>
        </p:spPr>
        <p:txBody>
          <a:bodyPr wrap="square">
            <a:spAutoFit/>
          </a:bodyPr>
          <a:lstStyle/>
          <a:p>
            <a:pPr algn="just">
              <a:spcAft>
                <a:spcPts val="750"/>
              </a:spcAft>
            </a:pPr>
            <a:r>
              <a:rPr lang="en-US" sz="1600" dirty="0">
                <a:solidFill>
                  <a:srgbClr val="000000"/>
                </a:solidFill>
                <a:latin typeface="Times New Roman" panose="02020603050405020304" pitchFamily="18" charset="0"/>
                <a:cs typeface="Times New Roman" panose="02020603050405020304" pitchFamily="18" charset="0"/>
              </a:rPr>
              <a:t>Storage classes are </a:t>
            </a:r>
          </a:p>
          <a:p>
            <a:pPr algn="just">
              <a:spcAft>
                <a:spcPts val="750"/>
              </a:spcAf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	Automatic variables</a:t>
            </a:r>
          </a:p>
          <a:p>
            <a:pPr algn="just">
              <a:spcAft>
                <a:spcPts val="750"/>
              </a:spcAf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External variables</a:t>
            </a:r>
          </a:p>
          <a:p>
            <a:pPr algn="just">
              <a:spcAft>
                <a:spcPts val="750"/>
              </a:spcAf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Static variables</a:t>
            </a:r>
          </a:p>
          <a:p>
            <a:pPr algn="just">
              <a:spcAft>
                <a:spcPts val="750"/>
              </a:spcAft>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	Register variables</a:t>
            </a:r>
          </a:p>
          <a:p>
            <a:pPr algn="just">
              <a:spcAft>
                <a:spcPts val="750"/>
              </a:spcAft>
            </a:pPr>
            <a:endPar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2856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3.5.1 Automatic variables: auto</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46</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647D3B20-071E-43D6-88EB-4E5BF683E533}"/>
              </a:ext>
            </a:extLst>
          </p:cNvPr>
          <p:cNvSpPr/>
          <p:nvPr/>
        </p:nvSpPr>
        <p:spPr>
          <a:xfrm>
            <a:off x="962891" y="1693051"/>
            <a:ext cx="8153400" cy="1959511"/>
          </a:xfrm>
          <a:prstGeom prst="rect">
            <a:avLst/>
          </a:prstGeom>
        </p:spPr>
        <p:txBody>
          <a:bodyPr wrap="square">
            <a:spAutoFit/>
          </a:bodyPr>
          <a:lstStyle/>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 variable declared inside a function without any storage class specification, is by default an automatic variable. </a:t>
            </a:r>
          </a:p>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They are created when a function is called and are destroyed automatically when the function's execution is completed. </a:t>
            </a:r>
          </a:p>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Automatic variables can also be called local variables because they are local to a function.</a:t>
            </a:r>
            <a:endParaRPr 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CEF6710-099B-4783-8CD0-D76F3CF4DB3B}"/>
              </a:ext>
            </a:extLst>
          </p:cNvPr>
          <p:cNvSpPr/>
          <p:nvPr/>
        </p:nvSpPr>
        <p:spPr>
          <a:xfrm>
            <a:off x="962891" y="3808343"/>
            <a:ext cx="7816884" cy="2041585"/>
          </a:xfrm>
          <a:prstGeom prst="rect">
            <a:avLst/>
          </a:prstGeom>
          <a:solidFill>
            <a:schemeClr val="bg2">
              <a:lumMod val="20000"/>
              <a:lumOff val="80000"/>
            </a:schemeClr>
          </a:solidFill>
        </p:spPr>
        <p:txBody>
          <a:bodyPr wrap="square">
            <a:spAutoFit/>
          </a:bodyPr>
          <a:lstStyle/>
          <a:p>
            <a:pPr algn="just">
              <a:spcAft>
                <a:spcPts val="750"/>
              </a:spcAft>
            </a:pPr>
            <a:endParaRPr lang="en-US" sz="1600" dirty="0">
              <a:solidFill>
                <a:srgbClr val="000000"/>
              </a:solidFill>
              <a:latin typeface="Times New Roman" panose="02020603050405020304" pitchFamily="18" charset="0"/>
              <a:cs typeface="Times New Roman" panose="02020603050405020304" pitchFamily="18" charset="0"/>
            </a:endParaRP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Scope</a:t>
            </a:r>
            <a:r>
              <a:rPr lang="en-US" sz="1600" dirty="0">
                <a:solidFill>
                  <a:srgbClr val="000000"/>
                </a:solidFill>
                <a:latin typeface="Times New Roman" panose="02020603050405020304" pitchFamily="18" charset="0"/>
                <a:cs typeface="Times New Roman" panose="02020603050405020304" pitchFamily="18" charset="0"/>
              </a:rPr>
              <a:t>: Variable defined with auto storage class are local to the function block inside which they are defined.</a:t>
            </a: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Default Initial Value:</a:t>
            </a:r>
            <a:r>
              <a:rPr lang="en-US" sz="1600" dirty="0">
                <a:solidFill>
                  <a:srgbClr val="000000"/>
                </a:solidFill>
                <a:latin typeface="Times New Roman" panose="02020603050405020304" pitchFamily="18" charset="0"/>
                <a:cs typeface="Times New Roman" panose="02020603050405020304" pitchFamily="18" charset="0"/>
              </a:rPr>
              <a:t> Any random value </a:t>
            </a:r>
            <a:r>
              <a:rPr lang="en-US" sz="1600" dirty="0" err="1">
                <a:solidFill>
                  <a:srgbClr val="000000"/>
                </a:solidFill>
                <a:latin typeface="Times New Roman" panose="02020603050405020304" pitchFamily="18" charset="0"/>
                <a:cs typeface="Times New Roman" panose="02020603050405020304" pitchFamily="18" charset="0"/>
              </a:rPr>
              <a:t>i.e</a:t>
            </a:r>
            <a:r>
              <a:rPr lang="en-US" sz="1600" dirty="0">
                <a:solidFill>
                  <a:srgbClr val="000000"/>
                </a:solidFill>
                <a:latin typeface="Times New Roman" panose="02020603050405020304" pitchFamily="18" charset="0"/>
                <a:cs typeface="Times New Roman" panose="02020603050405020304" pitchFamily="18" charset="0"/>
              </a:rPr>
              <a:t> garbage value.</a:t>
            </a: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Lifetime:</a:t>
            </a:r>
            <a:r>
              <a:rPr lang="en-US" sz="1600" dirty="0">
                <a:solidFill>
                  <a:srgbClr val="000000"/>
                </a:solidFill>
                <a:latin typeface="Times New Roman" panose="02020603050405020304" pitchFamily="18" charset="0"/>
                <a:cs typeface="Times New Roman" panose="02020603050405020304" pitchFamily="18" charset="0"/>
              </a:rPr>
              <a:t> Till the end of the function/method block where the variable is defined.</a:t>
            </a:r>
          </a:p>
          <a:p>
            <a:pPr algn="just">
              <a:spcAft>
                <a:spcPts val="750"/>
              </a:spcAft>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41699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3.5.2 External or Global variable</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47</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647D3B20-071E-43D6-88EB-4E5BF683E533}"/>
              </a:ext>
            </a:extLst>
          </p:cNvPr>
          <p:cNvSpPr/>
          <p:nvPr/>
        </p:nvSpPr>
        <p:spPr>
          <a:xfrm>
            <a:off x="794633" y="1436571"/>
            <a:ext cx="8153400" cy="2718693"/>
          </a:xfrm>
          <a:prstGeom prst="rect">
            <a:avLst/>
          </a:prstGeom>
        </p:spPr>
        <p:txBody>
          <a:bodyPr wrap="square">
            <a:spAutoFit/>
          </a:bodyPr>
          <a:lstStyle/>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 variable that is declared outside any function is a Global Variable. </a:t>
            </a:r>
          </a:p>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Global variables remain available throughout the program execution. </a:t>
            </a:r>
          </a:p>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By default, initial value of the Global variable is 0(zero). </a:t>
            </a:r>
          </a:p>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One important thing to remember about global variable is that their values can be changed by any function in the program</a:t>
            </a:r>
          </a:p>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The </a:t>
            </a:r>
            <a:r>
              <a:rPr lang="en-US"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extern</a:t>
            </a:r>
            <a:r>
              <a:rPr lang="en-US" dirty="0">
                <a:solidFill>
                  <a:schemeClr val="bg1"/>
                </a:solidFill>
                <a:latin typeface="Times New Roman" panose="02020603050405020304" pitchFamily="18" charset="0"/>
                <a:cs typeface="Times New Roman" panose="02020603050405020304" pitchFamily="18" charset="0"/>
              </a:rPr>
              <a:t> keyword is used with a variable to inform the compiler that this variable is declared somewhere else. The extern declaration does not allocate storage for variables.</a:t>
            </a:r>
          </a:p>
        </p:txBody>
      </p:sp>
      <p:sp>
        <p:nvSpPr>
          <p:cNvPr id="9" name="Rectangle 8">
            <a:extLst>
              <a:ext uri="{FF2B5EF4-FFF2-40B4-BE49-F238E27FC236}">
                <a16:creationId xmlns:a16="http://schemas.microsoft.com/office/drawing/2014/main" id="{9CEF6710-099B-4783-8CD0-D76F3CF4DB3B}"/>
              </a:ext>
            </a:extLst>
          </p:cNvPr>
          <p:cNvSpPr/>
          <p:nvPr/>
        </p:nvSpPr>
        <p:spPr>
          <a:xfrm>
            <a:off x="962891" y="4206815"/>
            <a:ext cx="7816884" cy="2041585"/>
          </a:xfrm>
          <a:prstGeom prst="rect">
            <a:avLst/>
          </a:prstGeom>
          <a:solidFill>
            <a:schemeClr val="bg2">
              <a:lumMod val="20000"/>
              <a:lumOff val="80000"/>
            </a:schemeClr>
          </a:solidFill>
        </p:spPr>
        <p:txBody>
          <a:bodyPr wrap="square">
            <a:spAutoFit/>
          </a:bodyPr>
          <a:lstStyle/>
          <a:p>
            <a:pPr algn="just">
              <a:spcAft>
                <a:spcPts val="750"/>
              </a:spcAft>
            </a:pPr>
            <a:endParaRPr lang="en-US" sz="1600" dirty="0">
              <a:solidFill>
                <a:srgbClr val="000000"/>
              </a:solidFill>
              <a:latin typeface="Times New Roman" panose="02020603050405020304" pitchFamily="18" charset="0"/>
              <a:cs typeface="Times New Roman" panose="02020603050405020304" pitchFamily="18" charset="0"/>
            </a:endParaRP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Scope: </a:t>
            </a:r>
            <a:r>
              <a:rPr lang="en-US" sz="1600" dirty="0">
                <a:solidFill>
                  <a:schemeClr val="bg1"/>
                </a:solidFill>
                <a:latin typeface="Times New Roman" panose="02020603050405020304" pitchFamily="18" charset="0"/>
                <a:cs typeface="Times New Roman" panose="02020603050405020304" pitchFamily="18" charset="0"/>
              </a:rPr>
              <a:t>Global </a:t>
            </a:r>
            <a:r>
              <a:rPr lang="en-US" sz="1600" dirty="0" err="1">
                <a:solidFill>
                  <a:schemeClr val="bg1"/>
                </a:solidFill>
                <a:latin typeface="Times New Roman" panose="02020603050405020304" pitchFamily="18" charset="0"/>
                <a:cs typeface="Times New Roman" panose="02020603050405020304" pitchFamily="18" charset="0"/>
              </a:rPr>
              <a:t>i.e</a:t>
            </a:r>
            <a:r>
              <a:rPr lang="en-US" sz="1600" dirty="0">
                <a:solidFill>
                  <a:schemeClr val="bg1"/>
                </a:solidFill>
                <a:latin typeface="Times New Roman" panose="02020603050405020304" pitchFamily="18" charset="0"/>
                <a:cs typeface="Times New Roman" panose="02020603050405020304" pitchFamily="18" charset="0"/>
              </a:rPr>
              <a:t> everywhere in the program. These variables are not bound by any function, they are available everywhere.</a:t>
            </a: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Default initial value: </a:t>
            </a:r>
            <a:r>
              <a:rPr lang="en-US" sz="1600" dirty="0">
                <a:solidFill>
                  <a:schemeClr val="bg1"/>
                </a:solidFill>
                <a:latin typeface="Times New Roman" panose="02020603050405020304" pitchFamily="18" charset="0"/>
                <a:cs typeface="Times New Roman" panose="02020603050405020304" pitchFamily="18" charset="0"/>
              </a:rPr>
              <a:t>0(zero)</a:t>
            </a:r>
            <a:r>
              <a:rPr lang="en-US" sz="1600" dirty="0">
                <a:solidFill>
                  <a:srgbClr val="FF0000"/>
                </a:solidFill>
                <a:latin typeface="Times New Roman" panose="02020603050405020304" pitchFamily="18" charset="0"/>
                <a:cs typeface="Times New Roman" panose="02020603050405020304" pitchFamily="18" charset="0"/>
              </a:rPr>
              <a:t>.</a:t>
            </a: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Lifetime: </a:t>
            </a:r>
            <a:r>
              <a:rPr lang="en-US" sz="1600" dirty="0">
                <a:solidFill>
                  <a:schemeClr val="bg1"/>
                </a:solidFill>
                <a:latin typeface="Times New Roman" panose="02020603050405020304" pitchFamily="18" charset="0"/>
                <a:cs typeface="Times New Roman" panose="02020603050405020304" pitchFamily="18" charset="0"/>
              </a:rPr>
              <a:t>Till the program doesn't finish its execution, you can access global variables</a:t>
            </a:r>
            <a:r>
              <a:rPr lang="en-US" sz="1600" dirty="0">
                <a:solidFill>
                  <a:srgbClr val="FF0000"/>
                </a:solidFill>
                <a:latin typeface="Times New Roman" panose="02020603050405020304" pitchFamily="18" charset="0"/>
                <a:cs typeface="Times New Roman" panose="02020603050405020304" pitchFamily="18" charset="0"/>
              </a:rPr>
              <a:t>.</a:t>
            </a:r>
            <a:endParaRPr lang="en-US" sz="1600" dirty="0">
              <a:solidFill>
                <a:srgbClr val="000000"/>
              </a:solidFill>
              <a:latin typeface="Times New Roman" panose="02020603050405020304" pitchFamily="18" charset="0"/>
              <a:cs typeface="Times New Roman" panose="02020603050405020304" pitchFamily="18" charset="0"/>
            </a:endParaRPr>
          </a:p>
          <a:p>
            <a:pPr algn="just">
              <a:spcAft>
                <a:spcPts val="750"/>
              </a:spcAft>
            </a:pPr>
            <a:endPar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Picture 6" descr="extern keyword in c">
            <a:extLst>
              <a:ext uri="{FF2B5EF4-FFF2-40B4-BE49-F238E27FC236}">
                <a16:creationId xmlns:a16="http://schemas.microsoft.com/office/drawing/2014/main" id="{9323BC12-470C-4D9B-8A1C-C55C1EC59E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27143" y="1266419"/>
            <a:ext cx="7053966" cy="4746453"/>
          </a:xfrm>
          <a:prstGeom prst="rect">
            <a:avLst/>
          </a:prstGeom>
          <a:noFill/>
          <a:ln>
            <a:noFill/>
          </a:ln>
        </p:spPr>
      </p:pic>
    </p:spTree>
    <p:extLst>
      <p:ext uri="{BB962C8B-B14F-4D97-AF65-F5344CB8AC3E}">
        <p14:creationId xmlns:p14="http://schemas.microsoft.com/office/powerpoint/2010/main" val="24773563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3.5.3 Static variables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48</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647D3B20-071E-43D6-88EB-4E5BF683E533}"/>
              </a:ext>
            </a:extLst>
          </p:cNvPr>
          <p:cNvSpPr/>
          <p:nvPr/>
        </p:nvSpPr>
        <p:spPr>
          <a:xfrm>
            <a:off x="794633" y="1436571"/>
            <a:ext cx="8153400" cy="3170099"/>
          </a:xfrm>
          <a:prstGeom prst="rect">
            <a:avLst/>
          </a:prstGeom>
        </p:spPr>
        <p:txBody>
          <a:bodyPr wrap="square">
            <a:spAutoFit/>
          </a:bodyPr>
          <a:lstStyle/>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 static variable tells the compiler to persist/save the variable until the end of program. </a:t>
            </a:r>
          </a:p>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Instead of creating and destroying a variable every time when it comes into and goes out of scope, static variable is initialized only once and remains into existence till the end of the program. </a:t>
            </a:r>
          </a:p>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A static variable can either be internal or external depending upon the place of declaration. </a:t>
            </a:r>
          </a:p>
          <a:p>
            <a:pPr marL="285750" indent="-285750" algn="just">
              <a:spcAft>
                <a:spcPts val="750"/>
              </a:spcAft>
              <a:buFont typeface="Wingdings" panose="05000000000000000000" pitchFamily="2" charset="2"/>
              <a:buChar char="q"/>
            </a:pPr>
            <a:r>
              <a:rPr lang="en-US" dirty="0">
                <a:solidFill>
                  <a:schemeClr val="bg1"/>
                </a:solidFill>
                <a:latin typeface="Times New Roman" panose="02020603050405020304" pitchFamily="18" charset="0"/>
                <a:cs typeface="Times New Roman" panose="02020603050405020304" pitchFamily="18" charset="0"/>
              </a:rPr>
              <a:t>Scope of </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internal static variable</a:t>
            </a:r>
            <a:r>
              <a:rPr lang="en-US" dirty="0">
                <a:solidFill>
                  <a:schemeClr val="bg1"/>
                </a:solidFill>
                <a:latin typeface="Times New Roman" panose="02020603050405020304" pitchFamily="18" charset="0"/>
                <a:cs typeface="Times New Roman" panose="02020603050405020304" pitchFamily="18" charset="0"/>
              </a:rPr>
              <a:t> remains inside the function in which it is defined. </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External static variables</a:t>
            </a:r>
            <a:r>
              <a:rPr lang="en-US" dirty="0">
                <a:solidFill>
                  <a:schemeClr val="bg1"/>
                </a:solidFill>
                <a:latin typeface="Times New Roman" panose="02020603050405020304" pitchFamily="18" charset="0"/>
                <a:cs typeface="Times New Roman" panose="02020603050405020304" pitchFamily="18" charset="0"/>
              </a:rPr>
              <a:t> remain restricted to scope of file in which they are declared.</a:t>
            </a:r>
          </a:p>
        </p:txBody>
      </p:sp>
      <p:sp>
        <p:nvSpPr>
          <p:cNvPr id="9" name="Rectangle 8">
            <a:extLst>
              <a:ext uri="{FF2B5EF4-FFF2-40B4-BE49-F238E27FC236}">
                <a16:creationId xmlns:a16="http://schemas.microsoft.com/office/drawing/2014/main" id="{9CEF6710-099B-4783-8CD0-D76F3CF4DB3B}"/>
              </a:ext>
            </a:extLst>
          </p:cNvPr>
          <p:cNvSpPr/>
          <p:nvPr/>
        </p:nvSpPr>
        <p:spPr>
          <a:xfrm>
            <a:off x="962891" y="4831219"/>
            <a:ext cx="7816884" cy="1036181"/>
          </a:xfrm>
          <a:prstGeom prst="rect">
            <a:avLst/>
          </a:prstGeom>
          <a:solidFill>
            <a:schemeClr val="bg2">
              <a:lumMod val="20000"/>
              <a:lumOff val="80000"/>
            </a:schemeClr>
          </a:solidFill>
        </p:spPr>
        <p:txBody>
          <a:bodyPr wrap="square">
            <a:spAutoFit/>
          </a:bodyPr>
          <a:lstStyle/>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Scope: </a:t>
            </a:r>
            <a:r>
              <a:rPr lang="en-US" sz="1600" dirty="0">
                <a:solidFill>
                  <a:schemeClr val="bg1"/>
                </a:solidFill>
                <a:latin typeface="Times New Roman" panose="02020603050405020304" pitchFamily="18" charset="0"/>
                <a:cs typeface="Times New Roman" panose="02020603050405020304" pitchFamily="18" charset="0"/>
              </a:rPr>
              <a:t>Local to the block in which the variable is defined</a:t>
            </a: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Default initial value: </a:t>
            </a:r>
            <a:r>
              <a:rPr lang="en-US" sz="1600" dirty="0">
                <a:solidFill>
                  <a:schemeClr val="bg1"/>
                </a:solidFill>
                <a:latin typeface="Times New Roman" panose="02020603050405020304" pitchFamily="18" charset="0"/>
                <a:cs typeface="Times New Roman" panose="02020603050405020304" pitchFamily="18" charset="0"/>
              </a:rPr>
              <a:t>0(Zero).</a:t>
            </a: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Lifetime: </a:t>
            </a:r>
            <a:r>
              <a:rPr lang="en-US" sz="1600" dirty="0">
                <a:solidFill>
                  <a:schemeClr val="bg1"/>
                </a:solidFill>
                <a:latin typeface="Times New Roman" panose="02020603050405020304" pitchFamily="18" charset="0"/>
                <a:cs typeface="Times New Roman" panose="02020603050405020304" pitchFamily="18" charset="0"/>
              </a:rPr>
              <a:t>Till the whole program doesn't finish its execution</a:t>
            </a:r>
            <a:r>
              <a:rPr lang="en-US" sz="1600"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710311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3.5.3 Static variables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49</a:t>
            </a:fld>
            <a:endParaRPr lang="en-US" altLang="en-US" dirty="0">
              <a:solidFill>
                <a:schemeClr val="tx2"/>
              </a:solidFill>
              <a:latin typeface="Gill Sans MT" panose="020B0502020104020203" pitchFamily="34" charset="0"/>
            </a:endParaRPr>
          </a:p>
        </p:txBody>
      </p:sp>
      <p:sp>
        <p:nvSpPr>
          <p:cNvPr id="9" name="Rectangle 8">
            <a:extLst>
              <a:ext uri="{FF2B5EF4-FFF2-40B4-BE49-F238E27FC236}">
                <a16:creationId xmlns:a16="http://schemas.microsoft.com/office/drawing/2014/main" id="{9CEF6710-099B-4783-8CD0-D76F3CF4DB3B}"/>
              </a:ext>
            </a:extLst>
          </p:cNvPr>
          <p:cNvSpPr/>
          <p:nvPr/>
        </p:nvSpPr>
        <p:spPr>
          <a:xfrm>
            <a:off x="5790010" y="2227453"/>
            <a:ext cx="2133599" cy="687368"/>
          </a:xfrm>
          <a:prstGeom prst="rect">
            <a:avLst/>
          </a:prstGeom>
          <a:solidFill>
            <a:schemeClr val="bg2">
              <a:lumMod val="20000"/>
              <a:lumOff val="80000"/>
            </a:schemeClr>
          </a:solidFill>
        </p:spPr>
        <p:txBody>
          <a:bodyPr wrap="square">
            <a:spAutoFit/>
          </a:bodyPr>
          <a:lstStyle/>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Output:</a:t>
            </a: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1	2	3</a:t>
            </a:r>
          </a:p>
        </p:txBody>
      </p:sp>
      <p:sp>
        <p:nvSpPr>
          <p:cNvPr id="4" name="Rectangle 3">
            <a:extLst>
              <a:ext uri="{FF2B5EF4-FFF2-40B4-BE49-F238E27FC236}">
                <a16:creationId xmlns:a16="http://schemas.microsoft.com/office/drawing/2014/main" id="{3F1F2BBD-6964-4A3A-BB18-79A964EEF555}"/>
              </a:ext>
            </a:extLst>
          </p:cNvPr>
          <p:cNvSpPr/>
          <p:nvPr/>
        </p:nvSpPr>
        <p:spPr>
          <a:xfrm>
            <a:off x="856060" y="1273346"/>
            <a:ext cx="4572000" cy="3970318"/>
          </a:xfrm>
          <a:prstGeom prst="rect">
            <a:avLst/>
          </a:prstGeom>
        </p:spPr>
        <p:txBody>
          <a:bodyPr>
            <a:spAutoFit/>
          </a:bodyPr>
          <a:lstStyle/>
          <a:p>
            <a:r>
              <a:rPr lang="en-US" dirty="0">
                <a:solidFill>
                  <a:schemeClr val="bg1"/>
                </a:solidFill>
              </a:rPr>
              <a:t>#</a:t>
            </a:r>
            <a:r>
              <a:rPr lang="en-US" dirty="0">
                <a:solidFill>
                  <a:schemeClr val="bg1"/>
                </a:solidFill>
                <a:latin typeface="Times New Roman" panose="02020603050405020304" pitchFamily="18" charset="0"/>
                <a:cs typeface="Times New Roman" panose="02020603050405020304" pitchFamily="18" charset="0"/>
              </a:rPr>
              <a:t>include&lt;</a:t>
            </a:r>
            <a:r>
              <a:rPr lang="en-US" dirty="0" err="1">
                <a:solidFill>
                  <a:schemeClr val="bg1"/>
                </a:solidFill>
                <a:latin typeface="Times New Roman" panose="02020603050405020304" pitchFamily="18" charset="0"/>
                <a:cs typeface="Times New Roman" panose="02020603050405020304" pitchFamily="18" charset="0"/>
              </a:rPr>
              <a:t>stdio.h</a:t>
            </a:r>
            <a:r>
              <a:rPr lang="en-US" dirty="0">
                <a:solidFill>
                  <a:schemeClr val="bg1"/>
                </a:solidFill>
                <a:latin typeface="Times New Roman" panose="02020603050405020304" pitchFamily="18" charset="0"/>
                <a:cs typeface="Times New Roman" panose="02020603050405020304" pitchFamily="18" charset="0"/>
              </a:rPr>
              <a:t>&gt;</a:t>
            </a:r>
          </a:p>
          <a:p>
            <a:r>
              <a:rPr lang="en-US" dirty="0">
                <a:solidFill>
                  <a:schemeClr val="bg1"/>
                </a:solidFill>
                <a:latin typeface="Times New Roman" panose="02020603050405020304" pitchFamily="18" charset="0"/>
                <a:cs typeface="Times New Roman" panose="02020603050405020304" pitchFamily="18" charset="0"/>
              </a:rPr>
              <a:t>void test();    //Function declaration </a:t>
            </a:r>
          </a:p>
          <a:p>
            <a:r>
              <a:rPr lang="en-US" dirty="0">
                <a:solidFill>
                  <a:schemeClr val="bg1"/>
                </a:solidFill>
                <a:latin typeface="Times New Roman" panose="02020603050405020304" pitchFamily="18" charset="0"/>
                <a:cs typeface="Times New Roman" panose="02020603050405020304" pitchFamily="18" charset="0"/>
              </a:rPr>
              <a:t> int main()</a:t>
            </a:r>
          </a:p>
          <a:p>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test();</a:t>
            </a:r>
          </a:p>
          <a:p>
            <a:r>
              <a:rPr lang="en-US" dirty="0">
                <a:solidFill>
                  <a:schemeClr val="bg1"/>
                </a:solidFill>
                <a:latin typeface="Times New Roman" panose="02020603050405020304" pitchFamily="18" charset="0"/>
                <a:cs typeface="Times New Roman" panose="02020603050405020304" pitchFamily="18" charset="0"/>
              </a:rPr>
              <a:t>    test();</a:t>
            </a:r>
          </a:p>
          <a:p>
            <a:r>
              <a:rPr lang="en-US" dirty="0">
                <a:solidFill>
                  <a:schemeClr val="bg1"/>
                </a:solidFill>
                <a:latin typeface="Times New Roman" panose="02020603050405020304" pitchFamily="18" charset="0"/>
                <a:cs typeface="Times New Roman" panose="02020603050405020304" pitchFamily="18" charset="0"/>
              </a:rPr>
              <a:t>    test();</a:t>
            </a:r>
          </a:p>
          <a:p>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void test()</a:t>
            </a:r>
          </a:p>
          <a:p>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static int a = 0;       //a static variable</a:t>
            </a:r>
          </a:p>
          <a:p>
            <a:r>
              <a:rPr lang="en-US" dirty="0">
                <a:solidFill>
                  <a:schemeClr val="bg1"/>
                </a:solidFill>
                <a:latin typeface="Times New Roman" panose="02020603050405020304" pitchFamily="18" charset="0"/>
                <a:cs typeface="Times New Roman" panose="02020603050405020304" pitchFamily="18" charset="0"/>
              </a:rPr>
              <a:t>    a = a + 1;</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printf</a:t>
            </a:r>
            <a:r>
              <a:rPr lang="en-US" dirty="0">
                <a:solidFill>
                  <a:schemeClr val="bg1"/>
                </a:solidFill>
                <a:latin typeface="Times New Roman" panose="02020603050405020304" pitchFamily="18" charset="0"/>
                <a:cs typeface="Times New Roman" panose="02020603050405020304" pitchFamily="18" charset="0"/>
              </a:rPr>
              <a:t>("%d\</a:t>
            </a:r>
            <a:r>
              <a:rPr lang="en-US" dirty="0" err="1">
                <a:solidFill>
                  <a:schemeClr val="bg1"/>
                </a:solidFill>
                <a:latin typeface="Times New Roman" panose="02020603050405020304" pitchFamily="18" charset="0"/>
                <a:cs typeface="Times New Roman" panose="02020603050405020304" pitchFamily="18" charset="0"/>
              </a:rPr>
              <a:t>t",a</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281514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618518"/>
            <a:ext cx="7429499" cy="1094403"/>
          </a:xfrm>
        </p:spPr>
        <p:txBody>
          <a:bodyPr/>
          <a:lstStyle/>
          <a:p>
            <a:r>
              <a:rPr lang="en-US" altLang="en-US" dirty="0">
                <a:solidFill>
                  <a:srgbClr val="0070C0"/>
                </a:solidFill>
              </a:rPr>
              <a:t>3.1.1How to use Arrays ?</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856060" y="1712920"/>
            <a:ext cx="7678340" cy="4526561"/>
          </a:xfrm>
        </p:spPr>
        <p:txBody>
          <a:bodyPr>
            <a:noAutofit/>
          </a:bodyPr>
          <a:lstStyle/>
          <a:p>
            <a:pPr marL="398463" indent="-398463">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Declaring an Array</a:t>
            </a:r>
          </a:p>
          <a:p>
            <a:pPr indent="627063">
              <a:buFont typeface="Wingdings" panose="05000000000000000000" pitchFamily="2" charset="2"/>
              <a:buChar char="v"/>
            </a:pPr>
            <a:r>
              <a:rPr lang="en-US" dirty="0"/>
              <a:t>data-type variable-name[size];</a:t>
            </a:r>
          </a:p>
          <a:p>
            <a:pPr indent="627063">
              <a:buFont typeface="Wingdings" panose="05000000000000000000" pitchFamily="2" charset="2"/>
              <a:buChar char="v"/>
            </a:pPr>
            <a:r>
              <a:rPr lang="en-US" dirty="0"/>
              <a:t>Example:  char </a:t>
            </a:r>
            <a:r>
              <a:rPr lang="en-US" dirty="0" err="1"/>
              <a:t>arr</a:t>
            </a:r>
            <a:r>
              <a:rPr lang="en-US" dirty="0"/>
              <a:t>[10];</a:t>
            </a:r>
          </a:p>
          <a:p>
            <a:pPr marL="398463" indent="-398463">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Initialization of an Array</a:t>
            </a:r>
          </a:p>
          <a:p>
            <a:pPr marL="855663" indent="-339725">
              <a:buFont typeface="Wingdings" panose="05000000000000000000" pitchFamily="2" charset="2"/>
              <a:buChar char="v"/>
            </a:pPr>
            <a:r>
              <a:rPr lang="en-US" dirty="0"/>
              <a:t>After an array is declared it must be initialized. Otherwise, it will contain </a:t>
            </a:r>
            <a:r>
              <a:rPr lang="en-US" b="1" dirty="0"/>
              <a:t>garbage</a:t>
            </a:r>
            <a:r>
              <a:rPr lang="en-US" dirty="0"/>
              <a:t> value(any random value). </a:t>
            </a:r>
          </a:p>
          <a:p>
            <a:pPr marL="855663" indent="-339725">
              <a:buFont typeface="Wingdings" panose="05000000000000000000" pitchFamily="2" charset="2"/>
              <a:buChar char="v"/>
            </a:pPr>
            <a:r>
              <a:rPr lang="en-US" dirty="0"/>
              <a:t>An array can be initialized at either </a:t>
            </a:r>
            <a:r>
              <a:rPr lang="en-US" b="1" dirty="0"/>
              <a:t>compile time</a:t>
            </a:r>
            <a:r>
              <a:rPr lang="en-US" dirty="0"/>
              <a:t> or at </a:t>
            </a:r>
            <a:r>
              <a:rPr lang="en-US" b="1" dirty="0"/>
              <a:t>runtime</a:t>
            </a:r>
            <a:r>
              <a:rPr lang="en-US" dirty="0"/>
              <a:t>.</a:t>
            </a:r>
          </a:p>
          <a:p>
            <a:pPr marL="398463" indent="-398463">
              <a:buFont typeface="Wingdings" panose="05000000000000000000" pitchFamily="2" charset="2"/>
              <a:buChar char="ü"/>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1" y="6356350"/>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5</a:t>
            </a:fld>
            <a:endParaRPr lang="en-US" altLang="en-US" dirty="0">
              <a:solidFill>
                <a:schemeClr val="tx2"/>
              </a:solidFill>
              <a:latin typeface="Gill Sans MT" panose="020B0502020104020203" pitchFamily="34" charset="0"/>
            </a:endParaRPr>
          </a:p>
        </p:txBody>
      </p:sp>
    </p:spTree>
    <p:extLst>
      <p:ext uri="{BB962C8B-B14F-4D97-AF65-F5344CB8AC3E}">
        <p14:creationId xmlns:p14="http://schemas.microsoft.com/office/powerpoint/2010/main" val="16633078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3.5.4 Register variable</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50</a:t>
            </a:fld>
            <a:endParaRPr lang="en-US" altLang="en-US" dirty="0">
              <a:solidFill>
                <a:schemeClr val="tx2"/>
              </a:solidFill>
              <a:latin typeface="Gill Sans MT" panose="020B0502020104020203" pitchFamily="34" charset="0"/>
            </a:endParaRPr>
          </a:p>
        </p:txBody>
      </p:sp>
      <p:sp>
        <p:nvSpPr>
          <p:cNvPr id="9" name="Rectangle 8">
            <a:extLst>
              <a:ext uri="{FF2B5EF4-FFF2-40B4-BE49-F238E27FC236}">
                <a16:creationId xmlns:a16="http://schemas.microsoft.com/office/drawing/2014/main" id="{9CEF6710-099B-4783-8CD0-D76F3CF4DB3B}"/>
              </a:ext>
            </a:extLst>
          </p:cNvPr>
          <p:cNvSpPr/>
          <p:nvPr/>
        </p:nvSpPr>
        <p:spPr>
          <a:xfrm>
            <a:off x="971550" y="5185848"/>
            <a:ext cx="7314009" cy="1036181"/>
          </a:xfrm>
          <a:prstGeom prst="rect">
            <a:avLst/>
          </a:prstGeom>
          <a:solidFill>
            <a:schemeClr val="bg2">
              <a:lumMod val="20000"/>
              <a:lumOff val="80000"/>
            </a:schemeClr>
          </a:solidFill>
        </p:spPr>
        <p:txBody>
          <a:bodyPr wrap="square">
            <a:spAutoFit/>
          </a:bodyPr>
          <a:lstStyle/>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Scope: </a:t>
            </a:r>
            <a:r>
              <a:rPr lang="en-US" sz="1600" dirty="0">
                <a:solidFill>
                  <a:schemeClr val="bg1"/>
                </a:solidFill>
                <a:latin typeface="Times New Roman" panose="02020603050405020304" pitchFamily="18" charset="0"/>
                <a:cs typeface="Times New Roman" panose="02020603050405020304" pitchFamily="18" charset="0"/>
              </a:rPr>
              <a:t>Local to the function in which it is declared</a:t>
            </a:r>
            <a:r>
              <a:rPr lang="en-US" sz="1600" dirty="0">
                <a:solidFill>
                  <a:srgbClr val="FF0000"/>
                </a:solidFill>
                <a:latin typeface="Times New Roman" panose="02020603050405020304" pitchFamily="18" charset="0"/>
                <a:cs typeface="Times New Roman" panose="02020603050405020304" pitchFamily="18" charset="0"/>
              </a:rPr>
              <a:t>.</a:t>
            </a: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Default initial value: </a:t>
            </a:r>
            <a:r>
              <a:rPr lang="en-US" sz="1600" dirty="0">
                <a:solidFill>
                  <a:schemeClr val="bg1"/>
                </a:solidFill>
                <a:latin typeface="Times New Roman" panose="02020603050405020304" pitchFamily="18" charset="0"/>
                <a:cs typeface="Times New Roman" panose="02020603050405020304" pitchFamily="18" charset="0"/>
              </a:rPr>
              <a:t>Any random value </a:t>
            </a:r>
            <a:r>
              <a:rPr lang="en-US" sz="1600" dirty="0" err="1">
                <a:solidFill>
                  <a:schemeClr val="bg1"/>
                </a:solidFill>
                <a:latin typeface="Times New Roman" panose="02020603050405020304" pitchFamily="18" charset="0"/>
                <a:cs typeface="Times New Roman" panose="02020603050405020304" pitchFamily="18" charset="0"/>
              </a:rPr>
              <a:t>i.e</a:t>
            </a:r>
            <a:r>
              <a:rPr lang="en-US" sz="1600" dirty="0">
                <a:solidFill>
                  <a:schemeClr val="bg1"/>
                </a:solidFill>
                <a:latin typeface="Times New Roman" panose="02020603050405020304" pitchFamily="18" charset="0"/>
                <a:cs typeface="Times New Roman" panose="02020603050405020304" pitchFamily="18" charset="0"/>
              </a:rPr>
              <a:t> garbage value</a:t>
            </a:r>
          </a:p>
          <a:p>
            <a:pPr algn="just">
              <a:spcAft>
                <a:spcPts val="750"/>
              </a:spcAft>
            </a:pPr>
            <a:r>
              <a:rPr lang="en-US" sz="1600" dirty="0">
                <a:solidFill>
                  <a:srgbClr val="FF0000"/>
                </a:solidFill>
                <a:latin typeface="Times New Roman" panose="02020603050405020304" pitchFamily="18" charset="0"/>
                <a:cs typeface="Times New Roman" panose="02020603050405020304" pitchFamily="18" charset="0"/>
              </a:rPr>
              <a:t>Lifetime: </a:t>
            </a:r>
            <a:r>
              <a:rPr lang="en-US" sz="1600" dirty="0">
                <a:solidFill>
                  <a:schemeClr val="bg1"/>
                </a:solidFill>
                <a:latin typeface="Times New Roman" panose="02020603050405020304" pitchFamily="18" charset="0"/>
                <a:cs typeface="Times New Roman" panose="02020603050405020304" pitchFamily="18" charset="0"/>
              </a:rPr>
              <a:t>Till the end of function/method block, in which the variable is defined.</a:t>
            </a:r>
          </a:p>
        </p:txBody>
      </p:sp>
      <p:sp>
        <p:nvSpPr>
          <p:cNvPr id="4" name="Rectangle 3">
            <a:extLst>
              <a:ext uri="{FF2B5EF4-FFF2-40B4-BE49-F238E27FC236}">
                <a16:creationId xmlns:a16="http://schemas.microsoft.com/office/drawing/2014/main" id="{3F1F2BBD-6964-4A3A-BB18-79A964EEF555}"/>
              </a:ext>
            </a:extLst>
          </p:cNvPr>
          <p:cNvSpPr/>
          <p:nvPr/>
        </p:nvSpPr>
        <p:spPr>
          <a:xfrm>
            <a:off x="682391" y="1447800"/>
            <a:ext cx="7429498" cy="2554545"/>
          </a:xfrm>
          <a:prstGeom prst="rect">
            <a:avLst/>
          </a:prstGeom>
        </p:spPr>
        <p:txBody>
          <a:bodyPr wrap="square">
            <a:spAutoFit/>
          </a:bodyPr>
          <a:lstStyle/>
          <a:p>
            <a:pPr marL="342900"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Register variables inform the compiler to store the variable in CPU register instead of memory. </a:t>
            </a:r>
          </a:p>
          <a:p>
            <a:pPr marL="342900"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Register variables have faster accessibility than a normal variable. Generally, the frequently used variables are kept in registers. </a:t>
            </a:r>
          </a:p>
          <a:p>
            <a:pPr marL="342900"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But only a few variables can be placed inside registers. </a:t>
            </a:r>
          </a:p>
          <a:p>
            <a:pPr marL="342900"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One application of register storage class can be in using loops, where the variable gets used a number of times in the program, in a very short span of time.</a:t>
            </a:r>
          </a:p>
        </p:txBody>
      </p:sp>
      <p:sp>
        <p:nvSpPr>
          <p:cNvPr id="2" name="Rectangle 1">
            <a:extLst>
              <a:ext uri="{FF2B5EF4-FFF2-40B4-BE49-F238E27FC236}">
                <a16:creationId xmlns:a16="http://schemas.microsoft.com/office/drawing/2014/main" id="{9989CF3D-6EF6-4669-AA2B-A009C39F1BE4}"/>
              </a:ext>
            </a:extLst>
          </p:cNvPr>
          <p:cNvSpPr/>
          <p:nvPr/>
        </p:nvSpPr>
        <p:spPr>
          <a:xfrm>
            <a:off x="2438399" y="4002345"/>
            <a:ext cx="4572000" cy="1015791"/>
          </a:xfrm>
          <a:prstGeom prst="rect">
            <a:avLst/>
          </a:prstGeom>
          <a:solidFill>
            <a:schemeClr val="tx2">
              <a:lumMod val="75000"/>
            </a:schemeClr>
          </a:solidFill>
        </p:spPr>
        <p:txBody>
          <a:bodyPr>
            <a:spAutoFit/>
          </a:bodyPr>
          <a:lstStyle/>
          <a:p>
            <a:pPr>
              <a:lnSpc>
                <a:spcPct val="107000"/>
              </a:lnSpc>
              <a:spcAft>
                <a:spcPts val="750"/>
              </a:spcAft>
            </a:pPr>
            <a:r>
              <a:rPr lang="en-US" sz="28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Syntax :</a:t>
            </a:r>
            <a:endPar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register int number;</a:t>
            </a:r>
            <a:endPar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90882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3.5.5 Which storage class should be used and when</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51</a:t>
            </a:fld>
            <a:endParaRPr lang="en-US" altLang="en-US" dirty="0">
              <a:solidFill>
                <a:schemeClr val="tx2"/>
              </a:solidFill>
              <a:latin typeface="Gill Sans MT" panose="020B0502020104020203" pitchFamily="34" charset="0"/>
            </a:endParaRPr>
          </a:p>
        </p:txBody>
      </p:sp>
      <p:sp>
        <p:nvSpPr>
          <p:cNvPr id="4" name="Rectangle 3">
            <a:extLst>
              <a:ext uri="{FF2B5EF4-FFF2-40B4-BE49-F238E27FC236}">
                <a16:creationId xmlns:a16="http://schemas.microsoft.com/office/drawing/2014/main" id="{3F1F2BBD-6964-4A3A-BB18-79A964EEF555}"/>
              </a:ext>
            </a:extLst>
          </p:cNvPr>
          <p:cNvSpPr/>
          <p:nvPr/>
        </p:nvSpPr>
        <p:spPr>
          <a:xfrm>
            <a:off x="682391" y="1447800"/>
            <a:ext cx="7429498" cy="3477875"/>
          </a:xfrm>
          <a:prstGeom prst="rect">
            <a:avLst/>
          </a:prstGeom>
        </p:spPr>
        <p:txBody>
          <a:bodyPr wrap="square">
            <a:spAutoFit/>
          </a:bodyPr>
          <a:lstStyle/>
          <a:p>
            <a:pPr marL="342900"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We should use static storage class only when we want the value of the variable to remain same every time we call it using different function calls.</a:t>
            </a:r>
          </a:p>
          <a:p>
            <a:pPr marL="342900"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We should use register storage class only for those variables that are used in our program very </a:t>
            </a:r>
            <a:r>
              <a:rPr lang="en-US" sz="2000" dirty="0" err="1">
                <a:solidFill>
                  <a:schemeClr val="bg1"/>
                </a:solidFill>
                <a:latin typeface="Times New Roman" panose="02020603050405020304" pitchFamily="18" charset="0"/>
                <a:cs typeface="Times New Roman" panose="02020603050405020304" pitchFamily="18" charset="0"/>
              </a:rPr>
              <a:t>oftenly</a:t>
            </a:r>
            <a:r>
              <a:rPr lang="en-US" sz="2000" dirty="0">
                <a:solidFill>
                  <a:schemeClr val="bg1"/>
                </a:solidFill>
                <a:latin typeface="Times New Roman" panose="02020603050405020304" pitchFamily="18" charset="0"/>
                <a:cs typeface="Times New Roman" panose="02020603050405020304" pitchFamily="18" charset="0"/>
              </a:rPr>
              <a:t>. CPU registers are limited and thus should be used carefully.</a:t>
            </a:r>
          </a:p>
          <a:p>
            <a:pPr marL="342900"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We should use external or global storage class only for those variables that are being used by almost all the functions in the program.</a:t>
            </a:r>
          </a:p>
          <a:p>
            <a:pPr marL="342900" indent="-342900" algn="just">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If we do not have the purpose of any of the above mentioned storage classes, then we should use the automatic storage class.</a:t>
            </a:r>
          </a:p>
        </p:txBody>
      </p:sp>
    </p:spTree>
    <p:extLst>
      <p:ext uri="{BB962C8B-B14F-4D97-AF65-F5344CB8AC3E}">
        <p14:creationId xmlns:p14="http://schemas.microsoft.com/office/powerpoint/2010/main" val="21746861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3.6 C Preprocessor</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52</a:t>
            </a:fld>
            <a:endParaRPr lang="en-US" altLang="en-US" dirty="0">
              <a:solidFill>
                <a:schemeClr val="tx2"/>
              </a:solidFill>
              <a:latin typeface="Gill Sans MT" panose="020B0502020104020203" pitchFamily="34" charset="0"/>
            </a:endParaRPr>
          </a:p>
        </p:txBody>
      </p:sp>
      <p:sp>
        <p:nvSpPr>
          <p:cNvPr id="4" name="Rectangle 3">
            <a:extLst>
              <a:ext uri="{FF2B5EF4-FFF2-40B4-BE49-F238E27FC236}">
                <a16:creationId xmlns:a16="http://schemas.microsoft.com/office/drawing/2014/main" id="{3F1F2BBD-6964-4A3A-BB18-79A964EEF555}"/>
              </a:ext>
            </a:extLst>
          </p:cNvPr>
          <p:cNvSpPr/>
          <p:nvPr/>
        </p:nvSpPr>
        <p:spPr>
          <a:xfrm>
            <a:off x="682391" y="1447800"/>
            <a:ext cx="7429498" cy="2806987"/>
          </a:xfrm>
          <a:prstGeom prst="rect">
            <a:avLst/>
          </a:prstGeom>
        </p:spPr>
        <p:txBody>
          <a:bodyPr wrap="square">
            <a:spAutoFit/>
          </a:bodyPr>
          <a:lstStyle/>
          <a:p>
            <a:pPr marL="342900" indent="-342900" algn="just">
              <a:lnSpc>
                <a:spcPct val="150000"/>
              </a:lnSpc>
              <a:buFont typeface="Wingdings" panose="05000000000000000000" pitchFamily="2" charset="2"/>
              <a:buChar char="v"/>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Topics to be covered </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Macros </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Preprocessor Directives </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Predefined Macros</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Preprocessor Operators </a:t>
            </a:r>
          </a:p>
        </p:txBody>
      </p:sp>
    </p:spTree>
    <p:extLst>
      <p:ext uri="{BB962C8B-B14F-4D97-AF65-F5344CB8AC3E}">
        <p14:creationId xmlns:p14="http://schemas.microsoft.com/office/powerpoint/2010/main" val="3012401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3.6 C Preprocessor</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53</a:t>
            </a:fld>
            <a:endParaRPr lang="en-US" altLang="en-US" dirty="0">
              <a:solidFill>
                <a:schemeClr val="tx2"/>
              </a:solidFill>
              <a:latin typeface="Gill Sans MT" panose="020B0502020104020203" pitchFamily="34" charset="0"/>
            </a:endParaRPr>
          </a:p>
        </p:txBody>
      </p:sp>
      <p:sp>
        <p:nvSpPr>
          <p:cNvPr id="4" name="Rectangle 3">
            <a:extLst>
              <a:ext uri="{FF2B5EF4-FFF2-40B4-BE49-F238E27FC236}">
                <a16:creationId xmlns:a16="http://schemas.microsoft.com/office/drawing/2014/main" id="{3F1F2BBD-6964-4A3A-BB18-79A964EEF555}"/>
              </a:ext>
            </a:extLst>
          </p:cNvPr>
          <p:cNvSpPr/>
          <p:nvPr/>
        </p:nvSpPr>
        <p:spPr>
          <a:xfrm>
            <a:off x="682391" y="1447800"/>
            <a:ext cx="7429498" cy="2806987"/>
          </a:xfrm>
          <a:prstGeom prst="rect">
            <a:avLst/>
          </a:prstGeom>
        </p:spPr>
        <p:txBody>
          <a:bodyPr wrap="square">
            <a:spAutoFit/>
          </a:bodyPr>
          <a:lstStyle/>
          <a:p>
            <a:pPr marL="342900" indent="-342900" algn="just">
              <a:lnSpc>
                <a:spcPct val="150000"/>
              </a:lnSpc>
              <a:buFont typeface="Wingdings" panose="05000000000000000000" pitchFamily="2" charset="2"/>
              <a:buChar char="v"/>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Topics to be covered </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Preprocessor Directives </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Macros </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Predefined Macros</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Preprocessor Operators </a:t>
            </a:r>
          </a:p>
        </p:txBody>
      </p:sp>
    </p:spTree>
    <p:extLst>
      <p:ext uri="{BB962C8B-B14F-4D97-AF65-F5344CB8AC3E}">
        <p14:creationId xmlns:p14="http://schemas.microsoft.com/office/powerpoint/2010/main" val="28839231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3.6.1 Preprocessor Directives </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54</a:t>
            </a:fld>
            <a:endParaRPr lang="en-US" altLang="en-US" dirty="0">
              <a:solidFill>
                <a:schemeClr val="tx2"/>
              </a:solidFill>
              <a:latin typeface="Gill Sans MT" panose="020B0502020104020203" pitchFamily="34" charset="0"/>
            </a:endParaRPr>
          </a:p>
        </p:txBody>
      </p:sp>
      <p:sp>
        <p:nvSpPr>
          <p:cNvPr id="4" name="Rectangle 3">
            <a:extLst>
              <a:ext uri="{FF2B5EF4-FFF2-40B4-BE49-F238E27FC236}">
                <a16:creationId xmlns:a16="http://schemas.microsoft.com/office/drawing/2014/main" id="{3F1F2BBD-6964-4A3A-BB18-79A964EEF555}"/>
              </a:ext>
            </a:extLst>
          </p:cNvPr>
          <p:cNvSpPr/>
          <p:nvPr/>
        </p:nvSpPr>
        <p:spPr>
          <a:xfrm>
            <a:off x="682391" y="1447800"/>
            <a:ext cx="7429498" cy="1883657"/>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C Preprocessor is just a text substitution tool and it instructs the compiler to do required pre-processing before the actual compilation. </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All preprocessor commands begin with a hash symbol (#).</a:t>
            </a:r>
          </a:p>
        </p:txBody>
      </p:sp>
      <p:graphicFrame>
        <p:nvGraphicFramePr>
          <p:cNvPr id="6" name="Table 5">
            <a:extLst>
              <a:ext uri="{FF2B5EF4-FFF2-40B4-BE49-F238E27FC236}">
                <a16:creationId xmlns:a16="http://schemas.microsoft.com/office/drawing/2014/main" id="{593B3BD6-836C-4EA1-B6D7-19448C666C76}"/>
              </a:ext>
            </a:extLst>
          </p:cNvPr>
          <p:cNvGraphicFramePr>
            <a:graphicFrameLocks noGrp="1"/>
          </p:cNvGraphicFramePr>
          <p:nvPr>
            <p:extLst>
              <p:ext uri="{D42A27DB-BD31-4B8C-83A1-F6EECF244321}">
                <p14:modId xmlns:p14="http://schemas.microsoft.com/office/powerpoint/2010/main" val="3189149872"/>
              </p:ext>
            </p:extLst>
          </p:nvPr>
        </p:nvGraphicFramePr>
        <p:xfrm>
          <a:off x="682391" y="1260593"/>
          <a:ext cx="7779217" cy="3952168"/>
        </p:xfrm>
        <a:graphic>
          <a:graphicData uri="http://schemas.openxmlformats.org/drawingml/2006/table">
            <a:tbl>
              <a:tblPr/>
              <a:tblGrid>
                <a:gridCol w="1352908">
                  <a:extLst>
                    <a:ext uri="{9D8B030D-6E8A-4147-A177-3AD203B41FA5}">
                      <a16:colId xmlns:a16="http://schemas.microsoft.com/office/drawing/2014/main" val="1801664104"/>
                    </a:ext>
                  </a:extLst>
                </a:gridCol>
                <a:gridCol w="6426309">
                  <a:extLst>
                    <a:ext uri="{9D8B030D-6E8A-4147-A177-3AD203B41FA5}">
                      <a16:colId xmlns:a16="http://schemas.microsoft.com/office/drawing/2014/main" val="2644049809"/>
                    </a:ext>
                  </a:extLst>
                </a:gridCol>
              </a:tblGrid>
              <a:tr h="152566">
                <a:tc>
                  <a:txBody>
                    <a:bodyPr/>
                    <a:lstStyle/>
                    <a:p>
                      <a:pPr algn="l" fontAlgn="t"/>
                      <a:r>
                        <a:rPr lang="en-US" sz="2000" dirty="0" err="1">
                          <a:solidFill>
                            <a:schemeClr val="bg1"/>
                          </a:solidFill>
                          <a:effectLst/>
                          <a:latin typeface="Times New Roman" panose="02020603050405020304" pitchFamily="18" charset="0"/>
                          <a:cs typeface="Times New Roman" panose="02020603050405020304" pitchFamily="18" charset="0"/>
                        </a:rPr>
                        <a:t>Sr.No</a:t>
                      </a:r>
                      <a:r>
                        <a:rPr lang="en-US" sz="2000" dirty="0">
                          <a:solidFill>
                            <a:schemeClr val="bg1"/>
                          </a:solidFill>
                          <a:effectLst/>
                          <a:latin typeface="Times New Roman" panose="02020603050405020304" pitchFamily="18" charset="0"/>
                          <a:cs typeface="Times New Roman" panose="02020603050405020304" pitchFamily="18" charset="0"/>
                        </a:rPr>
                        <a:t>.</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solidFill>
                  </a:tcPr>
                </a:tc>
                <a:tc>
                  <a:txBody>
                    <a:bodyPr/>
                    <a:lstStyle/>
                    <a:p>
                      <a:pPr algn="ctr" fontAlgn="t"/>
                      <a:r>
                        <a:rPr lang="en-US" sz="2000" dirty="0">
                          <a:solidFill>
                            <a:schemeClr val="bg1"/>
                          </a:solidFill>
                          <a:effectLst/>
                          <a:latin typeface="Times New Roman" panose="02020603050405020304" pitchFamily="18" charset="0"/>
                          <a:cs typeface="Times New Roman" panose="02020603050405020304" pitchFamily="18" charset="0"/>
                        </a:rPr>
                        <a:t>Directive &amp; Description</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solidFill>
                  </a:tcPr>
                </a:tc>
                <a:extLst>
                  <a:ext uri="{0D108BD9-81ED-4DB2-BD59-A6C34878D82A}">
                    <a16:rowId xmlns:a16="http://schemas.microsoft.com/office/drawing/2014/main" val="2096011977"/>
                  </a:ext>
                </a:extLst>
              </a:tr>
              <a:tr h="348722">
                <a:tc>
                  <a:txBody>
                    <a:bodyPr/>
                    <a:lstStyle/>
                    <a:p>
                      <a:pPr algn="ctr" fontAlgn="t"/>
                      <a:r>
                        <a:rPr lang="en-US" sz="2000">
                          <a:solidFill>
                            <a:schemeClr val="bg1"/>
                          </a:solidFill>
                          <a:effectLst/>
                          <a:latin typeface="Times New Roman" panose="02020603050405020304" pitchFamily="18" charset="0"/>
                          <a:cs typeface="Times New Roman" panose="02020603050405020304" pitchFamily="18" charset="0"/>
                        </a:rPr>
                        <a:t>1</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pt-BR" sz="2000" b="1" dirty="0">
                          <a:solidFill>
                            <a:schemeClr val="bg1"/>
                          </a:solidFill>
                          <a:effectLst/>
                          <a:latin typeface="Times New Roman" panose="02020603050405020304" pitchFamily="18" charset="0"/>
                          <a:cs typeface="Times New Roman" panose="02020603050405020304" pitchFamily="18" charset="0"/>
                        </a:rPr>
                        <a:t>#define             </a:t>
                      </a:r>
                      <a:r>
                        <a:rPr lang="pt-BR" sz="2000" dirty="0">
                          <a:solidFill>
                            <a:schemeClr val="bg1"/>
                          </a:solidFill>
                          <a:effectLst/>
                          <a:latin typeface="Times New Roman" panose="02020603050405020304" pitchFamily="18" charset="0"/>
                          <a:cs typeface="Times New Roman" panose="02020603050405020304" pitchFamily="18" charset="0"/>
                        </a:rPr>
                        <a:t>Substitutes a preprocessor macro.</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256616995"/>
                  </a:ext>
                </a:extLst>
              </a:tr>
              <a:tr h="348722">
                <a:tc>
                  <a:txBody>
                    <a:bodyPr/>
                    <a:lstStyle/>
                    <a:p>
                      <a:pPr algn="ctr" fontAlgn="t"/>
                      <a:r>
                        <a:rPr lang="en-US" sz="2000" dirty="0">
                          <a:solidFill>
                            <a:schemeClr val="bg1"/>
                          </a:solidFill>
                          <a:effectLst/>
                          <a:latin typeface="Times New Roman" panose="02020603050405020304" pitchFamily="18" charset="0"/>
                          <a:cs typeface="Times New Roman" panose="02020603050405020304" pitchFamily="18" charset="0"/>
                        </a:rPr>
                        <a:t>2</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sz="2000" b="1" dirty="0">
                          <a:solidFill>
                            <a:schemeClr val="bg1"/>
                          </a:solidFill>
                          <a:effectLst/>
                          <a:latin typeface="Times New Roman" panose="02020603050405020304" pitchFamily="18" charset="0"/>
                          <a:cs typeface="Times New Roman" panose="02020603050405020304" pitchFamily="18" charset="0"/>
                        </a:rPr>
                        <a:t>#include           </a:t>
                      </a:r>
                      <a:r>
                        <a:rPr lang="en-US" sz="2000" dirty="0">
                          <a:solidFill>
                            <a:schemeClr val="bg1"/>
                          </a:solidFill>
                          <a:effectLst/>
                          <a:latin typeface="Times New Roman" panose="02020603050405020304" pitchFamily="18" charset="0"/>
                          <a:cs typeface="Times New Roman" panose="02020603050405020304" pitchFamily="18" charset="0"/>
                        </a:rPr>
                        <a:t>Inserts a particular header from another file.</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917809025"/>
                  </a:ext>
                </a:extLst>
              </a:tr>
              <a:tr h="348722">
                <a:tc>
                  <a:txBody>
                    <a:bodyPr/>
                    <a:lstStyle/>
                    <a:p>
                      <a:pPr algn="ctr" fontAlgn="t"/>
                      <a:r>
                        <a:rPr lang="en-US" sz="2000">
                          <a:solidFill>
                            <a:schemeClr val="bg1"/>
                          </a:solidFill>
                          <a:effectLst/>
                          <a:latin typeface="Times New Roman" panose="02020603050405020304" pitchFamily="18" charset="0"/>
                          <a:cs typeface="Times New Roman" panose="02020603050405020304" pitchFamily="18" charset="0"/>
                        </a:rPr>
                        <a:t>3</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sz="2000" b="1" dirty="0">
                          <a:solidFill>
                            <a:schemeClr val="bg1"/>
                          </a:solidFill>
                          <a:effectLst/>
                          <a:latin typeface="Times New Roman" panose="02020603050405020304" pitchFamily="18" charset="0"/>
                          <a:cs typeface="Times New Roman" panose="02020603050405020304" pitchFamily="18" charset="0"/>
                        </a:rPr>
                        <a:t>#</a:t>
                      </a:r>
                      <a:r>
                        <a:rPr lang="en-US" sz="2000" b="1" dirty="0" err="1">
                          <a:solidFill>
                            <a:schemeClr val="bg1"/>
                          </a:solidFill>
                          <a:effectLst/>
                          <a:latin typeface="Times New Roman" panose="02020603050405020304" pitchFamily="18" charset="0"/>
                          <a:cs typeface="Times New Roman" panose="02020603050405020304" pitchFamily="18" charset="0"/>
                        </a:rPr>
                        <a:t>undef</a:t>
                      </a:r>
                      <a:r>
                        <a:rPr lang="en-US" sz="2000" b="1" dirty="0">
                          <a:solidFill>
                            <a:schemeClr val="bg1"/>
                          </a:solidFill>
                          <a:effectLst/>
                          <a:latin typeface="Times New Roman" panose="020206030504050203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cs typeface="Times New Roman" panose="02020603050405020304" pitchFamily="18" charset="0"/>
                        </a:rPr>
                        <a:t>Undefines a preprocessor macro.</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51291848"/>
                  </a:ext>
                </a:extLst>
              </a:tr>
              <a:tr h="348722">
                <a:tc>
                  <a:txBody>
                    <a:bodyPr/>
                    <a:lstStyle/>
                    <a:p>
                      <a:pPr algn="ctr" fontAlgn="t"/>
                      <a:r>
                        <a:rPr lang="en-US" sz="2000">
                          <a:solidFill>
                            <a:schemeClr val="bg1"/>
                          </a:solidFill>
                          <a:effectLst/>
                          <a:latin typeface="Times New Roman" panose="02020603050405020304" pitchFamily="18" charset="0"/>
                          <a:cs typeface="Times New Roman" panose="02020603050405020304" pitchFamily="18" charset="0"/>
                        </a:rPr>
                        <a:t>4</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sz="2000" b="1" dirty="0">
                          <a:solidFill>
                            <a:schemeClr val="bg1"/>
                          </a:solidFill>
                          <a:effectLst/>
                          <a:latin typeface="Times New Roman" panose="02020603050405020304" pitchFamily="18" charset="0"/>
                          <a:cs typeface="Times New Roman" panose="02020603050405020304" pitchFamily="18" charset="0"/>
                        </a:rPr>
                        <a:t>#ifdef                </a:t>
                      </a:r>
                      <a:r>
                        <a:rPr lang="en-US" sz="2000" dirty="0">
                          <a:solidFill>
                            <a:schemeClr val="bg1"/>
                          </a:solidFill>
                          <a:effectLst/>
                          <a:latin typeface="Times New Roman" panose="02020603050405020304" pitchFamily="18" charset="0"/>
                          <a:cs typeface="Times New Roman" panose="02020603050405020304" pitchFamily="18" charset="0"/>
                        </a:rPr>
                        <a:t>Returns true if this macro is defined.</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82313197"/>
                  </a:ext>
                </a:extLst>
              </a:tr>
              <a:tr h="348722">
                <a:tc>
                  <a:txBody>
                    <a:bodyPr/>
                    <a:lstStyle/>
                    <a:p>
                      <a:pPr algn="ctr" fontAlgn="t"/>
                      <a:r>
                        <a:rPr lang="en-US" sz="2000">
                          <a:solidFill>
                            <a:schemeClr val="bg1"/>
                          </a:solidFill>
                          <a:effectLst/>
                          <a:latin typeface="Times New Roman" panose="02020603050405020304" pitchFamily="18" charset="0"/>
                          <a:cs typeface="Times New Roman" panose="02020603050405020304" pitchFamily="18" charset="0"/>
                        </a:rPr>
                        <a:t>5</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sz="2000" b="1" dirty="0">
                          <a:solidFill>
                            <a:schemeClr val="bg1"/>
                          </a:solidFill>
                          <a:effectLst/>
                          <a:latin typeface="Times New Roman" panose="02020603050405020304" pitchFamily="18" charset="0"/>
                          <a:cs typeface="Times New Roman" panose="02020603050405020304" pitchFamily="18" charset="0"/>
                        </a:rPr>
                        <a:t>#</a:t>
                      </a:r>
                      <a:r>
                        <a:rPr lang="en-US" sz="2000" b="1" dirty="0" err="1">
                          <a:solidFill>
                            <a:schemeClr val="bg1"/>
                          </a:solidFill>
                          <a:effectLst/>
                          <a:latin typeface="Times New Roman" panose="02020603050405020304" pitchFamily="18" charset="0"/>
                          <a:cs typeface="Times New Roman" panose="02020603050405020304" pitchFamily="18" charset="0"/>
                        </a:rPr>
                        <a:t>ifndef</a:t>
                      </a:r>
                      <a:r>
                        <a:rPr lang="en-US" sz="2000" b="1" dirty="0">
                          <a:solidFill>
                            <a:schemeClr val="bg1"/>
                          </a:solidFill>
                          <a:effectLst/>
                          <a:latin typeface="Times New Roman" panose="020206030504050203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cs typeface="Times New Roman" panose="02020603050405020304" pitchFamily="18" charset="0"/>
                        </a:rPr>
                        <a:t>Returns true if this macro is not defined.</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233946857"/>
                  </a:ext>
                </a:extLst>
              </a:tr>
              <a:tr h="348722">
                <a:tc>
                  <a:txBody>
                    <a:bodyPr/>
                    <a:lstStyle/>
                    <a:p>
                      <a:pPr algn="ctr" fontAlgn="t"/>
                      <a:r>
                        <a:rPr lang="en-US" sz="2000">
                          <a:solidFill>
                            <a:schemeClr val="bg1"/>
                          </a:solidFill>
                          <a:effectLst/>
                          <a:latin typeface="Times New Roman" panose="02020603050405020304" pitchFamily="18" charset="0"/>
                          <a:cs typeface="Times New Roman" panose="02020603050405020304" pitchFamily="18" charset="0"/>
                        </a:rPr>
                        <a:t>6</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sz="2000" b="1" dirty="0">
                          <a:solidFill>
                            <a:schemeClr val="bg1"/>
                          </a:solidFill>
                          <a:effectLst/>
                          <a:latin typeface="Times New Roman" panose="02020603050405020304" pitchFamily="18" charset="0"/>
                          <a:cs typeface="Times New Roman" panose="02020603050405020304" pitchFamily="18" charset="0"/>
                        </a:rPr>
                        <a:t>#if                    </a:t>
                      </a:r>
                      <a:r>
                        <a:rPr lang="en-US" sz="2000" dirty="0">
                          <a:solidFill>
                            <a:schemeClr val="bg1"/>
                          </a:solidFill>
                          <a:effectLst/>
                          <a:latin typeface="Times New Roman" panose="02020603050405020304" pitchFamily="18" charset="0"/>
                          <a:cs typeface="Times New Roman" panose="02020603050405020304" pitchFamily="18" charset="0"/>
                        </a:rPr>
                        <a:t>Tests if a compile time condition is true.</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14869920"/>
                  </a:ext>
                </a:extLst>
              </a:tr>
              <a:tr h="250644">
                <a:tc>
                  <a:txBody>
                    <a:bodyPr/>
                    <a:lstStyle/>
                    <a:p>
                      <a:pPr algn="ctr" fontAlgn="t"/>
                      <a:r>
                        <a:rPr lang="en-US" sz="2000">
                          <a:solidFill>
                            <a:schemeClr val="bg1"/>
                          </a:solidFill>
                          <a:effectLst/>
                          <a:latin typeface="Times New Roman" panose="02020603050405020304" pitchFamily="18" charset="0"/>
                          <a:cs typeface="Times New Roman" panose="02020603050405020304" pitchFamily="18" charset="0"/>
                        </a:rPr>
                        <a:t>7</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sz="2000" b="1" dirty="0">
                          <a:solidFill>
                            <a:schemeClr val="bg1"/>
                          </a:solidFill>
                          <a:effectLst/>
                          <a:latin typeface="Times New Roman" panose="02020603050405020304" pitchFamily="18" charset="0"/>
                          <a:cs typeface="Times New Roman" panose="02020603050405020304" pitchFamily="18" charset="0"/>
                        </a:rPr>
                        <a:t>#else                </a:t>
                      </a:r>
                      <a:r>
                        <a:rPr lang="en-US" sz="2000" dirty="0">
                          <a:solidFill>
                            <a:schemeClr val="bg1"/>
                          </a:solidFill>
                          <a:effectLst/>
                          <a:latin typeface="Times New Roman" panose="02020603050405020304" pitchFamily="18" charset="0"/>
                          <a:cs typeface="Times New Roman" panose="02020603050405020304" pitchFamily="18" charset="0"/>
                        </a:rPr>
                        <a:t>The alternative for #if.</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921717001"/>
                  </a:ext>
                </a:extLst>
              </a:tr>
              <a:tr h="348722">
                <a:tc>
                  <a:txBody>
                    <a:bodyPr/>
                    <a:lstStyle/>
                    <a:p>
                      <a:pPr algn="ctr" fontAlgn="t"/>
                      <a:r>
                        <a:rPr lang="en-US" sz="2000">
                          <a:solidFill>
                            <a:schemeClr val="bg1"/>
                          </a:solidFill>
                          <a:effectLst/>
                          <a:latin typeface="Times New Roman" panose="02020603050405020304" pitchFamily="18" charset="0"/>
                          <a:cs typeface="Times New Roman" panose="02020603050405020304" pitchFamily="18" charset="0"/>
                        </a:rPr>
                        <a:t>8</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sz="2000" b="1" dirty="0">
                          <a:solidFill>
                            <a:schemeClr val="bg1"/>
                          </a:solidFill>
                          <a:effectLst/>
                          <a:latin typeface="Times New Roman" panose="02020603050405020304" pitchFamily="18" charset="0"/>
                          <a:cs typeface="Times New Roman" panose="02020603050405020304" pitchFamily="18" charset="0"/>
                        </a:rPr>
                        <a:t>#</a:t>
                      </a:r>
                      <a:r>
                        <a:rPr lang="en-US" sz="2000" b="1" dirty="0" err="1">
                          <a:solidFill>
                            <a:schemeClr val="bg1"/>
                          </a:solidFill>
                          <a:effectLst/>
                          <a:latin typeface="Times New Roman" panose="02020603050405020304" pitchFamily="18" charset="0"/>
                          <a:cs typeface="Times New Roman" panose="02020603050405020304" pitchFamily="18" charset="0"/>
                        </a:rPr>
                        <a:t>elif</a:t>
                      </a:r>
                      <a:r>
                        <a:rPr lang="en-US" sz="2000" b="1" dirty="0">
                          <a:solidFill>
                            <a:schemeClr val="bg1"/>
                          </a:solidFill>
                          <a:effectLst/>
                          <a:latin typeface="Times New Roman" panose="020206030504050203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cs typeface="Times New Roman" panose="02020603050405020304" pitchFamily="18" charset="0"/>
                        </a:rPr>
                        <a:t>#else and #if in one statement.</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791227079"/>
                  </a:ext>
                </a:extLst>
              </a:tr>
              <a:tr h="348722">
                <a:tc>
                  <a:txBody>
                    <a:bodyPr/>
                    <a:lstStyle/>
                    <a:p>
                      <a:pPr algn="ctr" fontAlgn="t"/>
                      <a:r>
                        <a:rPr lang="en-US" sz="2000">
                          <a:solidFill>
                            <a:schemeClr val="bg1"/>
                          </a:solidFill>
                          <a:effectLst/>
                          <a:latin typeface="Times New Roman" panose="02020603050405020304" pitchFamily="18" charset="0"/>
                          <a:cs typeface="Times New Roman" panose="02020603050405020304" pitchFamily="18" charset="0"/>
                        </a:rPr>
                        <a:t>9</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sz="2000" b="1" dirty="0">
                          <a:solidFill>
                            <a:schemeClr val="bg1"/>
                          </a:solidFill>
                          <a:effectLst/>
                          <a:latin typeface="Times New Roman" panose="02020603050405020304" pitchFamily="18" charset="0"/>
                          <a:cs typeface="Times New Roman" panose="02020603050405020304" pitchFamily="18" charset="0"/>
                        </a:rPr>
                        <a:t>#endif              </a:t>
                      </a:r>
                      <a:r>
                        <a:rPr lang="en-US" sz="2000" dirty="0">
                          <a:solidFill>
                            <a:schemeClr val="bg1"/>
                          </a:solidFill>
                          <a:effectLst/>
                          <a:latin typeface="Times New Roman" panose="02020603050405020304" pitchFamily="18" charset="0"/>
                          <a:cs typeface="Times New Roman" panose="02020603050405020304" pitchFamily="18" charset="0"/>
                        </a:rPr>
                        <a:t>Ends preprocessor conditional.</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3548726911"/>
                  </a:ext>
                </a:extLst>
              </a:tr>
              <a:tr h="348722">
                <a:tc>
                  <a:txBody>
                    <a:bodyPr/>
                    <a:lstStyle/>
                    <a:p>
                      <a:pPr algn="ctr" fontAlgn="t"/>
                      <a:r>
                        <a:rPr lang="en-US" sz="2000">
                          <a:solidFill>
                            <a:schemeClr val="bg1"/>
                          </a:solidFill>
                          <a:effectLst/>
                          <a:latin typeface="Times New Roman" panose="02020603050405020304" pitchFamily="18" charset="0"/>
                          <a:cs typeface="Times New Roman" panose="02020603050405020304" pitchFamily="18" charset="0"/>
                        </a:rPr>
                        <a:t>10</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sz="2000" b="1" dirty="0">
                          <a:solidFill>
                            <a:schemeClr val="bg1"/>
                          </a:solidFill>
                          <a:effectLst/>
                          <a:latin typeface="Times New Roman" panose="02020603050405020304" pitchFamily="18" charset="0"/>
                          <a:cs typeface="Times New Roman" panose="02020603050405020304" pitchFamily="18" charset="0"/>
                        </a:rPr>
                        <a:t>#error             </a:t>
                      </a:r>
                      <a:r>
                        <a:rPr lang="en-US" sz="2000" dirty="0">
                          <a:solidFill>
                            <a:schemeClr val="bg1"/>
                          </a:solidFill>
                          <a:effectLst/>
                          <a:latin typeface="Times New Roman" panose="02020603050405020304" pitchFamily="18" charset="0"/>
                          <a:cs typeface="Times New Roman" panose="02020603050405020304" pitchFamily="18" charset="0"/>
                        </a:rPr>
                        <a:t>Prints error message on stderr.</a:t>
                      </a: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346970936"/>
                  </a:ext>
                </a:extLst>
              </a:tr>
            </a:tbl>
          </a:graphicData>
        </a:graphic>
      </p:graphicFrame>
    </p:spTree>
    <p:extLst>
      <p:ext uri="{BB962C8B-B14F-4D97-AF65-F5344CB8AC3E}">
        <p14:creationId xmlns:p14="http://schemas.microsoft.com/office/powerpoint/2010/main" val="8385145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3.6.2 Predefined Macros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55</a:t>
            </a:fld>
            <a:endParaRPr lang="en-US" altLang="en-US" dirty="0">
              <a:solidFill>
                <a:schemeClr val="tx2"/>
              </a:solidFill>
              <a:latin typeface="Gill Sans MT" panose="020B0502020104020203" pitchFamily="34" charset="0"/>
            </a:endParaRPr>
          </a:p>
        </p:txBody>
      </p:sp>
      <p:sp>
        <p:nvSpPr>
          <p:cNvPr id="4" name="Rectangle 3">
            <a:extLst>
              <a:ext uri="{FF2B5EF4-FFF2-40B4-BE49-F238E27FC236}">
                <a16:creationId xmlns:a16="http://schemas.microsoft.com/office/drawing/2014/main" id="{3F1F2BBD-6964-4A3A-BB18-79A964EEF555}"/>
              </a:ext>
            </a:extLst>
          </p:cNvPr>
          <p:cNvSpPr/>
          <p:nvPr/>
        </p:nvSpPr>
        <p:spPr>
          <a:xfrm>
            <a:off x="682391" y="1447800"/>
            <a:ext cx="7429498" cy="2345322"/>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A macro is a name given to a block of C statements as a pre-processor directive. </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Being a pre-processor, the block of code is communicated to the compiler before entering into the actual coding (main () function).</a:t>
            </a:r>
          </a:p>
          <a:p>
            <a:pPr marL="342900" indent="-342900" algn="just">
              <a:lnSpc>
                <a:spcPct val="150000"/>
              </a:lnSpc>
              <a:buFont typeface="Wingdings" panose="05000000000000000000" pitchFamily="2" charset="2"/>
              <a:buChar char="v"/>
            </a:pPr>
            <a:r>
              <a:rPr lang="en-US" sz="2000" dirty="0">
                <a:solidFill>
                  <a:schemeClr val="bg1"/>
                </a:solidFill>
                <a:latin typeface="Times New Roman" panose="02020603050405020304" pitchFamily="18" charset="0"/>
                <a:cs typeface="Times New Roman" panose="02020603050405020304" pitchFamily="18" charset="0"/>
              </a:rPr>
              <a:t> A macro is defined with the preprocessor directive, #define.</a:t>
            </a:r>
          </a:p>
        </p:txBody>
      </p:sp>
      <p:graphicFrame>
        <p:nvGraphicFramePr>
          <p:cNvPr id="6" name="Table 5">
            <a:extLst>
              <a:ext uri="{FF2B5EF4-FFF2-40B4-BE49-F238E27FC236}">
                <a16:creationId xmlns:a16="http://schemas.microsoft.com/office/drawing/2014/main" id="{593B3BD6-836C-4EA1-B6D7-19448C666C76}"/>
              </a:ext>
            </a:extLst>
          </p:cNvPr>
          <p:cNvGraphicFramePr>
            <a:graphicFrameLocks noGrp="1"/>
          </p:cNvGraphicFramePr>
          <p:nvPr>
            <p:extLst>
              <p:ext uri="{D42A27DB-BD31-4B8C-83A1-F6EECF244321}">
                <p14:modId xmlns:p14="http://schemas.microsoft.com/office/powerpoint/2010/main" val="2717507182"/>
              </p:ext>
            </p:extLst>
          </p:nvPr>
        </p:nvGraphicFramePr>
        <p:xfrm>
          <a:off x="682391" y="1264105"/>
          <a:ext cx="7779217" cy="5063662"/>
        </p:xfrm>
        <a:graphic>
          <a:graphicData uri="http://schemas.openxmlformats.org/drawingml/2006/table">
            <a:tbl>
              <a:tblPr/>
              <a:tblGrid>
                <a:gridCol w="1352908">
                  <a:extLst>
                    <a:ext uri="{9D8B030D-6E8A-4147-A177-3AD203B41FA5}">
                      <a16:colId xmlns:a16="http://schemas.microsoft.com/office/drawing/2014/main" val="1801664104"/>
                    </a:ext>
                  </a:extLst>
                </a:gridCol>
                <a:gridCol w="6426309">
                  <a:extLst>
                    <a:ext uri="{9D8B030D-6E8A-4147-A177-3AD203B41FA5}">
                      <a16:colId xmlns:a16="http://schemas.microsoft.com/office/drawing/2014/main" val="2644049809"/>
                    </a:ext>
                  </a:extLst>
                </a:gridCol>
              </a:tblGrid>
              <a:tr h="417008">
                <a:tc>
                  <a:txBody>
                    <a:bodyPr/>
                    <a:lstStyle/>
                    <a:p>
                      <a:pPr algn="l" fontAlgn="t"/>
                      <a:r>
                        <a:rPr lang="en-US" sz="2000" dirty="0" err="1">
                          <a:effectLst/>
                          <a:latin typeface="Times New Roman" panose="02020603050405020304" pitchFamily="18" charset="0"/>
                          <a:cs typeface="Times New Roman" panose="02020603050405020304" pitchFamily="18" charset="0"/>
                        </a:rPr>
                        <a:t>Sr.No</a:t>
                      </a:r>
                      <a:r>
                        <a:rPr lang="en-US" sz="2000" dirty="0">
                          <a:effectLst/>
                          <a:latin typeface="Times New Roman" panose="02020603050405020304" pitchFamily="18" charset="0"/>
                          <a:cs typeface="Times New Roman" panose="02020603050405020304" pitchFamily="18" charset="0"/>
                        </a:rPr>
                        <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solidFill>
                  </a:tcPr>
                </a:tc>
                <a:tc>
                  <a:txBody>
                    <a:bodyPr/>
                    <a:lstStyle/>
                    <a:p>
                      <a:pPr algn="ctr" fontAlgn="t"/>
                      <a:r>
                        <a:rPr lang="en-US" sz="2000" dirty="0">
                          <a:effectLst/>
                          <a:latin typeface="Times New Roman" panose="02020603050405020304" pitchFamily="18" charset="0"/>
                          <a:cs typeface="Times New Roman" panose="02020603050405020304" pitchFamily="18" charset="0"/>
                        </a:rPr>
                        <a:t>Macro &amp; 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4"/>
                    </a:solidFill>
                  </a:tcPr>
                </a:tc>
                <a:extLst>
                  <a:ext uri="{0D108BD9-81ED-4DB2-BD59-A6C34878D82A}">
                    <a16:rowId xmlns:a16="http://schemas.microsoft.com/office/drawing/2014/main" val="2096011977"/>
                  </a:ext>
                </a:extLst>
              </a:tr>
              <a:tr h="639413">
                <a:tc>
                  <a:txBody>
                    <a:bodyPr/>
                    <a:lstStyle/>
                    <a:p>
                      <a:pPr algn="ctr" fontAlgn="t"/>
                      <a:r>
                        <a:rPr lang="en-US" dirty="0">
                          <a:solidFill>
                            <a:schemeClr val="bg1"/>
                          </a:solidFill>
                          <a:effectLst/>
                        </a:rPr>
                        <a:t>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b="1" dirty="0">
                          <a:solidFill>
                            <a:srgbClr val="000000"/>
                          </a:solidFill>
                          <a:effectLst/>
                        </a:rPr>
                        <a:t>__DATE__</a:t>
                      </a:r>
                      <a:endParaRPr lang="en-US" dirty="0">
                        <a:solidFill>
                          <a:srgbClr val="000000"/>
                        </a:solidFill>
                        <a:effectLst/>
                      </a:endParaRPr>
                    </a:p>
                    <a:p>
                      <a:pPr algn="just" fontAlgn="t"/>
                      <a:r>
                        <a:rPr lang="en-US" dirty="0">
                          <a:solidFill>
                            <a:srgbClr val="000000"/>
                          </a:solidFill>
                          <a:effectLst/>
                        </a:rPr>
                        <a:t>The current date as a character literal in "MMM DD YYYY" 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256616995"/>
                  </a:ext>
                </a:extLst>
              </a:tr>
              <a:tr h="639413">
                <a:tc>
                  <a:txBody>
                    <a:bodyPr/>
                    <a:lstStyle/>
                    <a:p>
                      <a:pPr algn="ctr" fontAlgn="t"/>
                      <a:r>
                        <a:rPr lang="en-US" dirty="0">
                          <a:solidFill>
                            <a:schemeClr val="bg1"/>
                          </a:solidFill>
                          <a:effectLst/>
                        </a:rPr>
                        <a:t>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b="1">
                          <a:solidFill>
                            <a:srgbClr val="000000"/>
                          </a:solidFill>
                          <a:effectLst/>
                        </a:rPr>
                        <a:t>__TIME__</a:t>
                      </a:r>
                      <a:endParaRPr lang="en-US">
                        <a:solidFill>
                          <a:srgbClr val="000000"/>
                        </a:solidFill>
                        <a:effectLst/>
                      </a:endParaRPr>
                    </a:p>
                    <a:p>
                      <a:pPr algn="just" fontAlgn="t"/>
                      <a:r>
                        <a:rPr lang="en-US">
                          <a:solidFill>
                            <a:srgbClr val="000000"/>
                          </a:solidFill>
                          <a:effectLst/>
                        </a:rPr>
                        <a:t>The current time as a character literal in "HH:MM:SS" 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917809025"/>
                  </a:ext>
                </a:extLst>
              </a:tr>
              <a:tr h="639413">
                <a:tc>
                  <a:txBody>
                    <a:bodyPr/>
                    <a:lstStyle/>
                    <a:p>
                      <a:pPr algn="ctr" fontAlgn="t"/>
                      <a:r>
                        <a:rPr lang="en-US" dirty="0">
                          <a:solidFill>
                            <a:schemeClr val="bg1"/>
                          </a:solidFill>
                          <a:effectLst/>
                        </a:rPr>
                        <a:t>3</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b="1">
                          <a:solidFill>
                            <a:srgbClr val="000000"/>
                          </a:solidFill>
                          <a:effectLst/>
                        </a:rPr>
                        <a:t>__FILE__</a:t>
                      </a:r>
                      <a:endParaRPr lang="en-US">
                        <a:solidFill>
                          <a:srgbClr val="000000"/>
                        </a:solidFill>
                        <a:effectLst/>
                      </a:endParaRPr>
                    </a:p>
                    <a:p>
                      <a:pPr algn="just" fontAlgn="t"/>
                      <a:r>
                        <a:rPr lang="en-US">
                          <a:solidFill>
                            <a:srgbClr val="000000"/>
                          </a:solidFill>
                          <a:effectLst/>
                        </a:rPr>
                        <a:t>This contains the current filename as a string literal.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51291848"/>
                  </a:ext>
                </a:extLst>
              </a:tr>
              <a:tr h="639413">
                <a:tc>
                  <a:txBody>
                    <a:bodyPr/>
                    <a:lstStyle/>
                    <a:p>
                      <a:pPr algn="ctr" fontAlgn="t"/>
                      <a:r>
                        <a:rPr lang="en-US" dirty="0">
                          <a:solidFill>
                            <a:schemeClr val="bg1"/>
                          </a:solidFill>
                          <a:effectLst/>
                        </a:rPr>
                        <a:t>4</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b="1">
                          <a:solidFill>
                            <a:srgbClr val="000000"/>
                          </a:solidFill>
                          <a:effectLst/>
                        </a:rPr>
                        <a:t>__LINE__</a:t>
                      </a:r>
                      <a:endParaRPr lang="en-US">
                        <a:solidFill>
                          <a:srgbClr val="000000"/>
                        </a:solidFill>
                        <a:effectLst/>
                      </a:endParaRPr>
                    </a:p>
                    <a:p>
                      <a:pPr algn="just" fontAlgn="t"/>
                      <a:r>
                        <a:rPr lang="en-US">
                          <a:solidFill>
                            <a:srgbClr val="000000"/>
                          </a:solidFill>
                          <a:effectLst/>
                        </a:rPr>
                        <a:t>This contains the current line number as a decimal constant.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82313197"/>
                  </a:ext>
                </a:extLst>
              </a:tr>
              <a:tr h="639413">
                <a:tc>
                  <a:txBody>
                    <a:bodyPr/>
                    <a:lstStyle/>
                    <a:p>
                      <a:pPr algn="ctr" fontAlgn="t"/>
                      <a:r>
                        <a:rPr lang="en-US" dirty="0">
                          <a:solidFill>
                            <a:schemeClr val="bg1"/>
                          </a:solidFill>
                          <a:effectLst/>
                        </a:rPr>
                        <a:t>5</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a:txBody>
                    <a:bodyPr/>
                    <a:lstStyle/>
                    <a:p>
                      <a:pPr algn="just" fontAlgn="t"/>
                      <a:r>
                        <a:rPr lang="en-US" b="1" dirty="0">
                          <a:solidFill>
                            <a:srgbClr val="000000"/>
                          </a:solidFill>
                          <a:effectLst/>
                        </a:rPr>
                        <a:t>__STDC__</a:t>
                      </a:r>
                      <a:endParaRPr lang="en-US" dirty="0">
                        <a:solidFill>
                          <a:srgbClr val="000000"/>
                        </a:solidFill>
                        <a:effectLst/>
                      </a:endParaRPr>
                    </a:p>
                    <a:p>
                      <a:pPr algn="just" fontAlgn="t"/>
                      <a:r>
                        <a:rPr lang="en-US" dirty="0">
                          <a:solidFill>
                            <a:srgbClr val="000000"/>
                          </a:solidFill>
                          <a:effectLst/>
                        </a:rPr>
                        <a:t>Defined as 1 when the compiler complies with the ANSI standard.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233946857"/>
                  </a:ext>
                </a:extLst>
              </a:tr>
              <a:tr h="1101262">
                <a:tc gridSpan="2">
                  <a:txBody>
                    <a:bodyPr/>
                    <a:lstStyle/>
                    <a:p>
                      <a:pPr algn="ctr" fontAlgn="t"/>
                      <a:endParaRPr lang="en-US" sz="2000" dirty="0">
                        <a:solidFill>
                          <a:schemeClr val="bg1"/>
                        </a:solidFill>
                        <a:effectLst/>
                        <a:latin typeface="Times New Roman" panose="02020603050405020304" pitchFamily="18" charset="0"/>
                        <a:cs typeface="Times New Roman" panose="02020603050405020304" pitchFamily="18" charset="0"/>
                      </a:endParaRP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tc hMerge="1">
                  <a:txBody>
                    <a:bodyPr/>
                    <a:lstStyle/>
                    <a:p>
                      <a:pPr algn="just" fontAlgn="t"/>
                      <a:endParaRPr lang="en-US" sz="2000" dirty="0">
                        <a:solidFill>
                          <a:schemeClr val="bg1"/>
                        </a:solidFill>
                        <a:effectLst/>
                        <a:latin typeface="Times New Roman" panose="02020603050405020304" pitchFamily="18" charset="0"/>
                        <a:cs typeface="Times New Roman" panose="02020603050405020304" pitchFamily="18" charset="0"/>
                      </a:endParaRPr>
                    </a:p>
                  </a:txBody>
                  <a:tcPr marL="27244" marR="27244" marT="27244" marB="27244">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2914869920"/>
                  </a:ext>
                </a:extLst>
              </a:tr>
            </a:tbl>
          </a:graphicData>
        </a:graphic>
      </p:graphicFrame>
    </p:spTree>
    <p:extLst>
      <p:ext uri="{BB962C8B-B14F-4D97-AF65-F5344CB8AC3E}">
        <p14:creationId xmlns:p14="http://schemas.microsoft.com/office/powerpoint/2010/main" val="4773920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3.6.2 Predefined Macros</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56</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A8BFE1E5-1E57-4C52-9CFA-1BCEAF15310D}"/>
              </a:ext>
            </a:extLst>
          </p:cNvPr>
          <p:cNvSpPr/>
          <p:nvPr/>
        </p:nvSpPr>
        <p:spPr>
          <a:xfrm>
            <a:off x="1219200" y="1690062"/>
            <a:ext cx="6019800" cy="3170099"/>
          </a:xfrm>
          <a:prstGeom prst="rect">
            <a:avLst/>
          </a:prstGeom>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#include &lt;</a:t>
            </a:r>
            <a:r>
              <a:rPr lang="en-US" sz="2000" dirty="0" err="1">
                <a:solidFill>
                  <a:schemeClr val="bg1"/>
                </a:solidFill>
                <a:latin typeface="Times New Roman" panose="02020603050405020304" pitchFamily="18" charset="0"/>
                <a:cs typeface="Times New Roman" panose="02020603050405020304" pitchFamily="18" charset="0"/>
              </a:rPr>
              <a:t>stdio.h</a:t>
            </a:r>
            <a:r>
              <a:rPr lang="en-US" sz="2000" dirty="0">
                <a:solidFill>
                  <a:schemeClr val="bg1"/>
                </a:solidFill>
                <a:latin typeface="Times New Roman" panose="02020603050405020304" pitchFamily="18" charset="0"/>
                <a:cs typeface="Times New Roman" panose="02020603050405020304" pitchFamily="18" charset="0"/>
              </a:rPr>
              <a:t>&gt;     // File name </a:t>
            </a:r>
            <a:r>
              <a:rPr lang="en-US" sz="2000" dirty="0" err="1">
                <a:solidFill>
                  <a:schemeClr val="bg1"/>
                </a:solidFill>
                <a:latin typeface="Times New Roman" panose="02020603050405020304" pitchFamily="18" charset="0"/>
                <a:cs typeface="Times New Roman" panose="02020603050405020304" pitchFamily="18" charset="0"/>
              </a:rPr>
              <a:t>preprocessor.c</a:t>
            </a:r>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int main() </a:t>
            </a:r>
          </a:p>
          <a:p>
            <a:r>
              <a:rPr lang="en-US" sz="2000" dirty="0">
                <a:solidFill>
                  <a:schemeClr val="bg1"/>
                </a:solidFill>
                <a:latin typeface="Times New Roman" panose="02020603050405020304" pitchFamily="18" charset="0"/>
                <a:cs typeface="Times New Roman" panose="02020603050405020304" pitchFamily="18" charset="0"/>
              </a:rPr>
              <a:t>{</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printf</a:t>
            </a:r>
            <a:r>
              <a:rPr lang="en-US" sz="2000" dirty="0">
                <a:solidFill>
                  <a:schemeClr val="bg1"/>
                </a:solidFill>
                <a:latin typeface="Times New Roman" panose="02020603050405020304" pitchFamily="18" charset="0"/>
                <a:cs typeface="Times New Roman" panose="02020603050405020304" pitchFamily="18" charset="0"/>
              </a:rPr>
              <a:t>("File :%s\n", __FILE__ );</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printf</a:t>
            </a:r>
            <a:r>
              <a:rPr lang="en-US" sz="2000" dirty="0">
                <a:solidFill>
                  <a:schemeClr val="bg1"/>
                </a:solidFill>
                <a:latin typeface="Times New Roman" panose="02020603050405020304" pitchFamily="18" charset="0"/>
                <a:cs typeface="Times New Roman" panose="02020603050405020304" pitchFamily="18" charset="0"/>
              </a:rPr>
              <a:t>("Date :%s\n", __DATE__ );</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printf</a:t>
            </a:r>
            <a:r>
              <a:rPr lang="en-US" sz="2000" dirty="0">
                <a:solidFill>
                  <a:schemeClr val="bg1"/>
                </a:solidFill>
                <a:latin typeface="Times New Roman" panose="02020603050405020304" pitchFamily="18" charset="0"/>
                <a:cs typeface="Times New Roman" panose="02020603050405020304" pitchFamily="18" charset="0"/>
              </a:rPr>
              <a:t>("Time :%s\n", __TIME__ );</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printf</a:t>
            </a:r>
            <a:r>
              <a:rPr lang="en-US" sz="2000" dirty="0">
                <a:solidFill>
                  <a:schemeClr val="bg1"/>
                </a:solidFill>
                <a:latin typeface="Times New Roman" panose="02020603050405020304" pitchFamily="18" charset="0"/>
                <a:cs typeface="Times New Roman" panose="02020603050405020304" pitchFamily="18" charset="0"/>
              </a:rPr>
              <a:t>("Line :%d\n", __LINE__ );</a:t>
            </a:r>
          </a:p>
          <a:p>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printf</a:t>
            </a:r>
            <a:r>
              <a:rPr lang="en-US" sz="2000" dirty="0">
                <a:solidFill>
                  <a:schemeClr val="bg1"/>
                </a:solidFill>
                <a:latin typeface="Times New Roman" panose="02020603050405020304" pitchFamily="18" charset="0"/>
                <a:cs typeface="Times New Roman" panose="02020603050405020304" pitchFamily="18" charset="0"/>
              </a:rPr>
              <a:t>("ANSI :%d\n", __STDC__ );</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dirty="0">
                <a:solidFill>
                  <a:schemeClr val="bg1"/>
                </a:solidFill>
                <a:latin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04EBF6F9-8B87-44E9-B3F1-DC1100544907}"/>
              </a:ext>
            </a:extLst>
          </p:cNvPr>
          <p:cNvSpPr/>
          <p:nvPr/>
        </p:nvSpPr>
        <p:spPr>
          <a:xfrm>
            <a:off x="5619749" y="2690335"/>
            <a:ext cx="2781299" cy="1508105"/>
          </a:xfrm>
          <a:prstGeom prst="rect">
            <a:avLst/>
          </a:prstGeom>
          <a:solidFill>
            <a:schemeClr val="accent3">
              <a:lumMod val="40000"/>
              <a:lumOff val="60000"/>
            </a:schemeClr>
          </a:solid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File : </a:t>
            </a:r>
            <a:r>
              <a:rPr lang="en-US" dirty="0" err="1">
                <a:solidFill>
                  <a:schemeClr val="bg1"/>
                </a:solidFill>
                <a:latin typeface="Times New Roman" panose="02020603050405020304" pitchFamily="18" charset="0"/>
                <a:cs typeface="Times New Roman" panose="02020603050405020304" pitchFamily="18" charset="0"/>
              </a:rPr>
              <a:t>preprocessor.c</a:t>
            </a: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Date :Oct 12 2018</a:t>
            </a:r>
          </a:p>
          <a:p>
            <a:r>
              <a:rPr lang="en-US" dirty="0">
                <a:solidFill>
                  <a:schemeClr val="bg1"/>
                </a:solidFill>
                <a:latin typeface="Times New Roman" panose="02020603050405020304" pitchFamily="18" charset="0"/>
                <a:cs typeface="Times New Roman" panose="02020603050405020304" pitchFamily="18" charset="0"/>
              </a:rPr>
              <a:t>Time :09:36:24</a:t>
            </a:r>
          </a:p>
          <a:p>
            <a:r>
              <a:rPr lang="en-US" dirty="0">
                <a:solidFill>
                  <a:schemeClr val="bg1"/>
                </a:solidFill>
                <a:latin typeface="Times New Roman" panose="02020603050405020304" pitchFamily="18" charset="0"/>
                <a:cs typeface="Times New Roman" panose="02020603050405020304" pitchFamily="18" charset="0"/>
              </a:rPr>
              <a:t>Line :7</a:t>
            </a:r>
          </a:p>
          <a:p>
            <a:r>
              <a:rPr lang="en-US" dirty="0">
                <a:solidFill>
                  <a:schemeClr val="bg1"/>
                </a:solidFill>
                <a:latin typeface="Times New Roman" panose="02020603050405020304" pitchFamily="18" charset="0"/>
                <a:cs typeface="Times New Roman" panose="02020603050405020304" pitchFamily="18" charset="0"/>
              </a:rPr>
              <a:t>ANSI :1</a:t>
            </a:r>
          </a:p>
        </p:txBody>
      </p:sp>
    </p:spTree>
    <p:extLst>
      <p:ext uri="{BB962C8B-B14F-4D97-AF65-F5344CB8AC3E}">
        <p14:creationId xmlns:p14="http://schemas.microsoft.com/office/powerpoint/2010/main" val="6281580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marL="1087438" indent="-1087438"/>
            <a:r>
              <a:rPr lang="en-US" altLang="en-US" dirty="0">
                <a:solidFill>
                  <a:srgbClr val="0070C0"/>
                </a:solidFill>
              </a:rPr>
              <a:t>3.6.3 Preprocessor Operators </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bg1"/>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57</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A8BFE1E5-1E57-4C52-9CFA-1BCEAF15310D}"/>
              </a:ext>
            </a:extLst>
          </p:cNvPr>
          <p:cNvSpPr/>
          <p:nvPr/>
        </p:nvSpPr>
        <p:spPr>
          <a:xfrm>
            <a:off x="856060" y="993569"/>
            <a:ext cx="7983140" cy="2806987"/>
          </a:xfrm>
          <a:prstGeom prst="rect">
            <a:avLst/>
          </a:prstGeom>
        </p:spPr>
        <p:txBody>
          <a:bodyPr wrap="square">
            <a:spAutoFit/>
          </a:bodyPr>
          <a:lstStyle/>
          <a:p>
            <a:pPr>
              <a:lnSpc>
                <a:spcPct val="150000"/>
              </a:lnSpc>
            </a:pP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Macro Continuation (\) Operator</a:t>
            </a:r>
          </a:p>
          <a:p>
            <a:pPr marL="342900" indent="-342900">
              <a:lnSpc>
                <a:spcPct val="150000"/>
              </a:lnSpc>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A macro is normally confined to a single line. The macro continuation operator (\) is used to continue a macro that is too long for a single line.</a:t>
            </a:r>
          </a:p>
          <a:p>
            <a:pPr>
              <a:lnSpc>
                <a:spcPct val="150000"/>
              </a:lnSpc>
            </a:pP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
            </a:r>
            <a:r>
              <a:rPr lang="en-US" sz="2000"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Stringize</a:t>
            </a:r>
            <a:r>
              <a:rPr lang="en-US" sz="20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Operator</a:t>
            </a:r>
          </a:p>
          <a:p>
            <a:pPr marL="342900" indent="-342900">
              <a:lnSpc>
                <a:spcPct val="150000"/>
              </a:lnSpc>
              <a:buFont typeface="Wingdings" panose="05000000000000000000" pitchFamily="2" charset="2"/>
              <a:buChar char="ü"/>
            </a:pPr>
            <a:r>
              <a:rPr lang="en-US" sz="2000" dirty="0">
                <a:solidFill>
                  <a:schemeClr val="bg1"/>
                </a:solidFill>
                <a:latin typeface="Times New Roman" panose="02020603050405020304" pitchFamily="18" charset="0"/>
                <a:cs typeface="Times New Roman" panose="02020603050405020304" pitchFamily="18" charset="0"/>
              </a:rPr>
              <a:t>The </a:t>
            </a:r>
            <a:r>
              <a:rPr lang="en-US" sz="2000" dirty="0" err="1">
                <a:solidFill>
                  <a:schemeClr val="bg1"/>
                </a:solidFill>
                <a:latin typeface="Times New Roman" panose="02020603050405020304" pitchFamily="18" charset="0"/>
                <a:cs typeface="Times New Roman" panose="02020603050405020304" pitchFamily="18" charset="0"/>
              </a:rPr>
              <a:t>stringize</a:t>
            </a:r>
            <a:r>
              <a:rPr lang="en-US" sz="2000" dirty="0">
                <a:solidFill>
                  <a:schemeClr val="bg1"/>
                </a:solidFill>
                <a:latin typeface="Times New Roman" panose="02020603050405020304" pitchFamily="18" charset="0"/>
                <a:cs typeface="Times New Roman" panose="02020603050405020304" pitchFamily="18" charset="0"/>
              </a:rPr>
              <a:t> or number-sign operator ( '#' ), when used within a macro definition, converts a macro parameter into a string constant</a:t>
            </a:r>
          </a:p>
        </p:txBody>
      </p:sp>
      <p:sp>
        <p:nvSpPr>
          <p:cNvPr id="2" name="Rectangle 1">
            <a:extLst>
              <a:ext uri="{FF2B5EF4-FFF2-40B4-BE49-F238E27FC236}">
                <a16:creationId xmlns:a16="http://schemas.microsoft.com/office/drawing/2014/main" id="{E1CAEE83-BBE7-48AB-A2E5-9CF4F510A2AA}"/>
              </a:ext>
            </a:extLst>
          </p:cNvPr>
          <p:cNvSpPr/>
          <p:nvPr/>
        </p:nvSpPr>
        <p:spPr>
          <a:xfrm>
            <a:off x="1447800" y="3854364"/>
            <a:ext cx="5791198" cy="2585323"/>
          </a:xfrm>
          <a:prstGeom prst="rect">
            <a:avLst/>
          </a:prstGeom>
          <a:solidFill>
            <a:schemeClr val="tx2">
              <a:lumMod val="40000"/>
              <a:lumOff val="60000"/>
            </a:schemeClr>
          </a:solid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#include &lt;</a:t>
            </a:r>
            <a:r>
              <a:rPr lang="en-US" dirty="0" err="1">
                <a:solidFill>
                  <a:schemeClr val="bg1"/>
                </a:solidFill>
                <a:latin typeface="Times New Roman" panose="02020603050405020304" pitchFamily="18" charset="0"/>
                <a:cs typeface="Times New Roman" panose="02020603050405020304" pitchFamily="18" charset="0"/>
              </a:rPr>
              <a:t>stdio.h</a:t>
            </a:r>
            <a:r>
              <a:rPr lang="en-US" dirty="0">
                <a:solidFill>
                  <a:schemeClr val="bg1"/>
                </a:solidFill>
                <a:latin typeface="Times New Roman" panose="02020603050405020304" pitchFamily="18" charset="0"/>
                <a:cs typeface="Times New Roman" panose="02020603050405020304" pitchFamily="18" charset="0"/>
              </a:rPr>
              <a:t>&gt;</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#define  </a:t>
            </a:r>
            <a:r>
              <a:rPr lang="en-US" dirty="0" err="1">
                <a:solidFill>
                  <a:schemeClr val="bg1"/>
                </a:solidFill>
                <a:latin typeface="Times New Roman" panose="02020603050405020304" pitchFamily="18" charset="0"/>
                <a:cs typeface="Times New Roman" panose="02020603050405020304" pitchFamily="18" charset="0"/>
              </a:rPr>
              <a:t>message_for</a:t>
            </a:r>
            <a:r>
              <a:rPr lang="en-US" dirty="0">
                <a:solidFill>
                  <a:schemeClr val="bg1"/>
                </a:solidFill>
                <a:latin typeface="Times New Roman" panose="02020603050405020304" pitchFamily="18" charset="0"/>
                <a:cs typeface="Times New Roman" panose="02020603050405020304" pitchFamily="18" charset="0"/>
              </a:rPr>
              <a:t>(a, b)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printf</a:t>
            </a:r>
            <a:r>
              <a:rPr lang="en-US" dirty="0">
                <a:solidFill>
                  <a:schemeClr val="bg1"/>
                </a:solidFill>
                <a:latin typeface="Times New Roman" panose="02020603050405020304" pitchFamily="18" charset="0"/>
                <a:cs typeface="Times New Roman" panose="02020603050405020304" pitchFamily="18" charset="0"/>
              </a:rPr>
              <a:t>(#a " and " #b ": We love you!\n")</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int main(void) {</a:t>
            </a:r>
          </a:p>
          <a:p>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message_for</a:t>
            </a:r>
            <a:r>
              <a:rPr lang="en-US" dirty="0">
                <a:solidFill>
                  <a:schemeClr val="bg1"/>
                </a:solidFill>
                <a:latin typeface="Times New Roman" panose="02020603050405020304" pitchFamily="18" charset="0"/>
                <a:cs typeface="Times New Roman" panose="02020603050405020304" pitchFamily="18" charset="0"/>
              </a:rPr>
              <a:t>(Raj, </a:t>
            </a:r>
            <a:r>
              <a:rPr lang="en-US" dirty="0" err="1">
                <a:solidFill>
                  <a:schemeClr val="bg1"/>
                </a:solidFill>
                <a:latin typeface="Times New Roman" panose="02020603050405020304" pitchFamily="18" charset="0"/>
                <a:cs typeface="Times New Roman" panose="02020603050405020304" pitchFamily="18" charset="0"/>
              </a:rPr>
              <a:t>Sekar</a:t>
            </a:r>
            <a:r>
              <a:rPr lang="en-US" dirty="0">
                <a:solidFill>
                  <a:schemeClr val="bg1"/>
                </a:solidFill>
                <a:latin typeface="Times New Roman" panose="02020603050405020304" pitchFamily="18" charset="0"/>
                <a:cs typeface="Times New Roman" panose="02020603050405020304" pitchFamily="18" charset="0"/>
              </a:rPr>
              <a:t>);</a:t>
            </a:r>
          </a:p>
          <a:p>
            <a:r>
              <a:rPr lang="en-US" dirty="0">
                <a:solidFill>
                  <a:schemeClr val="bg1"/>
                </a:solidFill>
                <a:latin typeface="Times New Roman" panose="02020603050405020304" pitchFamily="18" charset="0"/>
                <a:cs typeface="Times New Roman" panose="02020603050405020304" pitchFamily="18" charset="0"/>
              </a:rPr>
              <a:t>   return 0;</a:t>
            </a:r>
          </a:p>
          <a:p>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72826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618518"/>
            <a:ext cx="7429499" cy="1094403"/>
          </a:xfrm>
        </p:spPr>
        <p:txBody>
          <a:bodyPr/>
          <a:lstStyle/>
          <a:p>
            <a:r>
              <a:rPr lang="en-US" altLang="en-US" dirty="0">
                <a:solidFill>
                  <a:srgbClr val="0070C0"/>
                </a:solidFill>
              </a:rPr>
              <a:t>3.1.1How to use Arrays ?</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856060" y="1712920"/>
            <a:ext cx="7678340" cy="4526561"/>
          </a:xfrm>
        </p:spPr>
        <p:txBody>
          <a:bodyPr>
            <a:noAutofit/>
          </a:bodyPr>
          <a:lstStyle/>
          <a:p>
            <a:pPr marL="0" indent="0">
              <a:buNone/>
            </a:pPr>
            <a:r>
              <a:rPr lang="en-US" altLang="en-US" sz="2200" dirty="0">
                <a:solidFill>
                  <a:srgbClr val="FF0000"/>
                </a:solidFill>
                <a:latin typeface="Times New Roman" panose="02020603050405020304" pitchFamily="18" charset="0"/>
                <a:cs typeface="Times New Roman" panose="02020603050405020304" pitchFamily="18" charset="0"/>
              </a:rPr>
              <a:t>Compile time Array initialization</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Compile time initialization of array elements is same as ordinary variable initialization. </a:t>
            </a:r>
            <a:endParaRPr lang="en-US" altLang="en-US" sz="20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1" y="6356350"/>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6</a:t>
            </a:fld>
            <a:endParaRPr lang="en-US" altLang="en-US" dirty="0">
              <a:solidFill>
                <a:schemeClr val="tx2"/>
              </a:solidFill>
              <a:latin typeface="Gill Sans MT" panose="020B0502020104020203" pitchFamily="34" charset="0"/>
            </a:endParaRPr>
          </a:p>
        </p:txBody>
      </p:sp>
      <p:sp>
        <p:nvSpPr>
          <p:cNvPr id="2" name="Rectangle 1">
            <a:extLst>
              <a:ext uri="{FF2B5EF4-FFF2-40B4-BE49-F238E27FC236}">
                <a16:creationId xmlns:a16="http://schemas.microsoft.com/office/drawing/2014/main" id="{45F12FC2-4974-469F-A2E4-741112BEE2EC}"/>
              </a:ext>
            </a:extLst>
          </p:cNvPr>
          <p:cNvSpPr/>
          <p:nvPr/>
        </p:nvSpPr>
        <p:spPr>
          <a:xfrm>
            <a:off x="685800" y="3362662"/>
            <a:ext cx="7953643" cy="2657138"/>
          </a:xfrm>
          <a:prstGeom prst="rect">
            <a:avLst/>
          </a:prstGeom>
          <a:solidFill>
            <a:srgbClr val="0070C0"/>
          </a:solidFill>
        </p:spPr>
        <p:txBody>
          <a:bodyPr wrap="square">
            <a:spAutoFit/>
          </a:bodyPr>
          <a:lstStyle/>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data-type array-name[size] = { list of values };</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 Here are a few examples */</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int marks[4]={ 67, 87, 56, 77 };    // integer array initialization</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float area[5]={ 23.4, 6.8, 5.5 };   // float array initialization</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 int marks[4]={ 67, 87, 56, 77, 59 };    // </a:t>
            </a:r>
            <a:r>
              <a:rPr lang="en-US" sz="2400"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Compile time error</a:t>
            </a:r>
            <a:endParaRPr lang="en-US" sz="32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59759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3.1.1How to use Arrays ?</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856060" y="1094862"/>
            <a:ext cx="7678340" cy="4526561"/>
          </a:xfrm>
        </p:spPr>
        <p:txBody>
          <a:bodyPr>
            <a:noAutofit/>
          </a:bodyPr>
          <a:lstStyle/>
          <a:p>
            <a:pPr marL="0" indent="0">
              <a:buNone/>
            </a:pPr>
            <a:r>
              <a:rPr lang="en-US" altLang="en-US" sz="2200" dirty="0">
                <a:solidFill>
                  <a:srgbClr val="FF0000"/>
                </a:solidFill>
                <a:latin typeface="Times New Roman" panose="02020603050405020304" pitchFamily="18" charset="0"/>
                <a:cs typeface="Times New Roman" panose="02020603050405020304" pitchFamily="18" charset="0"/>
              </a:rPr>
              <a:t>Runtime Array initialization (with user specific value) </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An array can also be initialized at runtime using </a:t>
            </a:r>
            <a:r>
              <a:rPr lang="en-US" sz="2000" dirty="0" err="1">
                <a:latin typeface="Times New Roman" panose="02020603050405020304" pitchFamily="18" charset="0"/>
                <a:cs typeface="Times New Roman" panose="02020603050405020304" pitchFamily="18" charset="0"/>
              </a:rPr>
              <a:t>scanf</a:t>
            </a:r>
            <a:r>
              <a:rPr lang="en-US" sz="2000" dirty="0">
                <a:latin typeface="Times New Roman" panose="02020603050405020304" pitchFamily="18" charset="0"/>
                <a:cs typeface="Times New Roman" panose="02020603050405020304" pitchFamily="18" charset="0"/>
              </a:rPr>
              <a:t>() function. </a:t>
            </a:r>
            <a:endParaRPr lang="en-US" altLang="en-US" sz="20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7</a:t>
            </a:fld>
            <a:endParaRPr lang="en-US" altLang="en-US" dirty="0">
              <a:solidFill>
                <a:schemeClr val="tx2"/>
              </a:solidFill>
              <a:latin typeface="Gill Sans MT" panose="020B0502020104020203" pitchFamily="34" charset="0"/>
            </a:endParaRPr>
          </a:p>
        </p:txBody>
      </p:sp>
      <p:sp>
        <p:nvSpPr>
          <p:cNvPr id="2" name="Rectangle 1">
            <a:extLst>
              <a:ext uri="{FF2B5EF4-FFF2-40B4-BE49-F238E27FC236}">
                <a16:creationId xmlns:a16="http://schemas.microsoft.com/office/drawing/2014/main" id="{45F12FC2-4974-469F-A2E4-741112BEE2EC}"/>
              </a:ext>
            </a:extLst>
          </p:cNvPr>
          <p:cNvSpPr/>
          <p:nvPr/>
        </p:nvSpPr>
        <p:spPr>
          <a:xfrm>
            <a:off x="1051187" y="2263012"/>
            <a:ext cx="7039243" cy="4247317"/>
          </a:xfrm>
          <a:prstGeom prst="rect">
            <a:avLst/>
          </a:prstGeom>
          <a:solidFill>
            <a:schemeClr val="accent5">
              <a:lumMod val="75000"/>
            </a:schemeClr>
          </a:solidFill>
        </p:spPr>
        <p:txBody>
          <a:bodyPr wrap="square">
            <a:spAutoFit/>
          </a:bodyPr>
          <a:lstStyle/>
          <a:p>
            <a:r>
              <a:rPr lang="en-US" dirty="0"/>
              <a:t>#include&lt;</a:t>
            </a:r>
            <a:r>
              <a:rPr lang="en-US" dirty="0" err="1"/>
              <a:t>stdio.h</a:t>
            </a:r>
            <a:r>
              <a:rPr lang="en-US" dirty="0"/>
              <a:t>&gt;</a:t>
            </a:r>
          </a:p>
          <a:p>
            <a:r>
              <a:rPr lang="en-US" dirty="0"/>
              <a:t> void main()</a:t>
            </a:r>
          </a:p>
          <a:p>
            <a:r>
              <a:rPr lang="en-US" dirty="0"/>
              <a:t>{</a:t>
            </a:r>
          </a:p>
          <a:p>
            <a:r>
              <a:rPr lang="en-US" dirty="0"/>
              <a:t>    int </a:t>
            </a:r>
            <a:r>
              <a:rPr lang="en-US" dirty="0" err="1"/>
              <a:t>arr</a:t>
            </a:r>
            <a:r>
              <a:rPr lang="en-US" dirty="0"/>
              <a:t>[4];</a:t>
            </a:r>
          </a:p>
          <a:p>
            <a:r>
              <a:rPr lang="en-US" dirty="0"/>
              <a:t>    int </a:t>
            </a:r>
            <a:r>
              <a:rPr lang="en-US" dirty="0" err="1"/>
              <a:t>i</a:t>
            </a:r>
            <a:r>
              <a:rPr lang="en-US" dirty="0"/>
              <a:t>, j;</a:t>
            </a:r>
          </a:p>
          <a:p>
            <a:r>
              <a:rPr lang="en-US" dirty="0"/>
              <a:t>        for(</a:t>
            </a:r>
            <a:r>
              <a:rPr lang="en-US" dirty="0" err="1"/>
              <a:t>i</a:t>
            </a:r>
            <a:r>
              <a:rPr lang="en-US" dirty="0"/>
              <a:t> = 0; </a:t>
            </a:r>
            <a:r>
              <a:rPr lang="en-US" dirty="0" err="1"/>
              <a:t>i</a:t>
            </a:r>
            <a:r>
              <a:rPr lang="en-US" dirty="0"/>
              <a:t> &lt; 4; </a:t>
            </a:r>
            <a:r>
              <a:rPr lang="en-US" dirty="0" err="1"/>
              <a:t>i</a:t>
            </a:r>
            <a:r>
              <a:rPr lang="en-US" dirty="0"/>
              <a:t>++)</a:t>
            </a:r>
          </a:p>
          <a:p>
            <a:r>
              <a:rPr lang="en-US" dirty="0"/>
              <a:t>    {</a:t>
            </a:r>
          </a:p>
          <a:p>
            <a:r>
              <a:rPr lang="en-US" dirty="0"/>
              <a:t>	</a:t>
            </a:r>
            <a:r>
              <a:rPr lang="en-US" dirty="0" err="1"/>
              <a:t>printf</a:t>
            </a:r>
            <a:r>
              <a:rPr lang="en-US" dirty="0"/>
              <a:t>("Enter Student %d </a:t>
            </a:r>
            <a:r>
              <a:rPr lang="en-US"/>
              <a:t>mark:” , </a:t>
            </a:r>
            <a:r>
              <a:rPr lang="en-US" dirty="0" err="1"/>
              <a:t>i</a:t>
            </a:r>
            <a:r>
              <a:rPr lang="en-US" dirty="0"/>
              <a:t>);        </a:t>
            </a:r>
          </a:p>
          <a:p>
            <a:r>
              <a:rPr lang="en-US" dirty="0"/>
              <a:t>	</a:t>
            </a:r>
            <a:r>
              <a:rPr lang="en-US" dirty="0" err="1"/>
              <a:t>scanf</a:t>
            </a:r>
            <a:r>
              <a:rPr lang="en-US" dirty="0"/>
              <a:t>("%d", &amp;</a:t>
            </a:r>
            <a:r>
              <a:rPr lang="en-US" dirty="0" err="1"/>
              <a:t>arr</a:t>
            </a:r>
            <a:r>
              <a:rPr lang="en-US" dirty="0"/>
              <a:t>[</a:t>
            </a:r>
            <a:r>
              <a:rPr lang="en-US" dirty="0" err="1"/>
              <a:t>i</a:t>
            </a:r>
            <a:r>
              <a:rPr lang="en-US" dirty="0"/>
              <a:t>]);    //Run time array initialization</a:t>
            </a:r>
          </a:p>
          <a:p>
            <a:r>
              <a:rPr lang="en-US" dirty="0"/>
              <a:t>    }</a:t>
            </a:r>
          </a:p>
          <a:p>
            <a:r>
              <a:rPr lang="en-US" dirty="0"/>
              <a:t>    for(j = 0; j &lt; 4; </a:t>
            </a:r>
            <a:r>
              <a:rPr lang="en-US" dirty="0" err="1"/>
              <a:t>j++</a:t>
            </a:r>
            <a:r>
              <a:rPr lang="en-US" dirty="0"/>
              <a:t>)</a:t>
            </a:r>
          </a:p>
          <a:p>
            <a:r>
              <a:rPr lang="en-US" dirty="0"/>
              <a:t>    {</a:t>
            </a:r>
          </a:p>
          <a:p>
            <a:r>
              <a:rPr lang="en-US" dirty="0"/>
              <a:t>        </a:t>
            </a:r>
            <a:r>
              <a:rPr lang="en-US" dirty="0" err="1"/>
              <a:t>printf</a:t>
            </a:r>
            <a:r>
              <a:rPr lang="en-US" dirty="0"/>
              <a:t>("%d\n", </a:t>
            </a:r>
            <a:r>
              <a:rPr lang="en-US" dirty="0" err="1"/>
              <a:t>arr</a:t>
            </a:r>
            <a:r>
              <a:rPr lang="en-US" dirty="0"/>
              <a:t>[j]);</a:t>
            </a:r>
          </a:p>
          <a:p>
            <a:r>
              <a:rPr lang="en-US" dirty="0"/>
              <a:t>    }</a:t>
            </a:r>
          </a:p>
          <a:p>
            <a:r>
              <a:rPr lang="en-US" dirty="0"/>
              <a:t>}</a:t>
            </a:r>
          </a:p>
        </p:txBody>
      </p:sp>
    </p:spTree>
    <p:extLst>
      <p:ext uri="{BB962C8B-B14F-4D97-AF65-F5344CB8AC3E}">
        <p14:creationId xmlns:p14="http://schemas.microsoft.com/office/powerpoint/2010/main" val="1877120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r>
              <a:rPr lang="en-US" altLang="en-US" dirty="0">
                <a:solidFill>
                  <a:srgbClr val="0070C0"/>
                </a:solidFill>
              </a:rPr>
              <a:t>3.1.2 Two dimensional Arrays</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856060" y="1094862"/>
            <a:ext cx="7678340" cy="4526561"/>
          </a:xfrm>
        </p:spPr>
        <p:txBody>
          <a:bodyPr>
            <a:noAutofit/>
          </a:bodyPr>
          <a:lstStyle/>
          <a:p>
            <a:pPr>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C language supports multidimensional arrays also. </a:t>
            </a:r>
          </a:p>
          <a:p>
            <a:pPr>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The simplest form of a multidimensional array is the two-dimensional array. Both the row's and column's index begins from 0.</a:t>
            </a:r>
          </a:p>
          <a:p>
            <a:pPr>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Two-dimensional arrays are declared as follows,</a:t>
            </a:r>
          </a:p>
          <a:p>
            <a:pPr marL="0" indent="0">
              <a:buNone/>
            </a:pPr>
            <a:endParaRPr lang="en-US" altLang="en-US" sz="2200" dirty="0">
              <a:latin typeface="Times New Roman" panose="02020603050405020304" pitchFamily="18" charset="0"/>
              <a:cs typeface="Times New Roman" panose="02020603050405020304" pitchFamily="18" charset="0"/>
            </a:endParaRP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8</a:t>
            </a:fld>
            <a:endParaRPr lang="en-US" altLang="en-US" dirty="0">
              <a:solidFill>
                <a:schemeClr val="tx2"/>
              </a:solidFill>
              <a:latin typeface="Gill Sans MT" panose="020B0502020104020203" pitchFamily="34" charset="0"/>
            </a:endParaRPr>
          </a:p>
        </p:txBody>
      </p:sp>
      <p:sp>
        <p:nvSpPr>
          <p:cNvPr id="3" name="Rectangle 2">
            <a:extLst>
              <a:ext uri="{FF2B5EF4-FFF2-40B4-BE49-F238E27FC236}">
                <a16:creationId xmlns:a16="http://schemas.microsoft.com/office/drawing/2014/main" id="{396C0865-2D79-4809-B892-33EC1EFB83FA}"/>
              </a:ext>
            </a:extLst>
          </p:cNvPr>
          <p:cNvSpPr/>
          <p:nvPr/>
        </p:nvSpPr>
        <p:spPr>
          <a:xfrm>
            <a:off x="1209368" y="3895438"/>
            <a:ext cx="7429498" cy="1275734"/>
          </a:xfrm>
          <a:prstGeom prst="rect">
            <a:avLst/>
          </a:prstGeom>
          <a:solidFill>
            <a:schemeClr val="accent5">
              <a:lumMod val="75000"/>
            </a:schemeClr>
          </a:solidFill>
        </p:spPr>
        <p:txBody>
          <a:bodyPr wrap="square">
            <a:spAutoFit/>
          </a:bodyPr>
          <a:lstStyle/>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8F8F2"/>
                </a:solidFill>
                <a:latin typeface="Consolas" panose="020B0609020204030204" pitchFamily="49" charset="0"/>
                <a:ea typeface="Times New Roman" panose="02020603050405020304" pitchFamily="18" charset="0"/>
                <a:cs typeface="Times New Roman" panose="02020603050405020304" pitchFamily="18" charset="0"/>
              </a:rPr>
              <a:t>data-type array-name[row-size][column-size]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olas" panose="020B0609020204030204" pitchFamily="49" charset="0"/>
                <a:ea typeface="Times New Roman" panose="02020603050405020304" pitchFamily="18" charset="0"/>
                <a:cs typeface="Times New Roman" panose="02020603050405020304" pitchFamily="18" charset="0"/>
              </a:rPr>
              <a:t> /* Example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6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F8F8F2"/>
                </a:solidFill>
                <a:latin typeface="Consolas" panose="020B0609020204030204" pitchFamily="49" charset="0"/>
                <a:ea typeface="Times New Roman" panose="02020603050405020304" pitchFamily="18" charset="0"/>
                <a:cs typeface="Times New Roman" panose="02020603050405020304" pitchFamily="18" charset="0"/>
              </a:rPr>
              <a:t>int a[</a:t>
            </a:r>
            <a:r>
              <a:rPr lang="en-US" dirty="0">
                <a:solidFill>
                  <a:srgbClr val="AE81FF"/>
                </a:solidFill>
                <a:latin typeface="Consolas" panose="020B0609020204030204" pitchFamily="49" charset="0"/>
                <a:ea typeface="Times New Roman" panose="02020603050405020304" pitchFamily="18" charset="0"/>
                <a:cs typeface="Times New Roman" panose="02020603050405020304" pitchFamily="18" charset="0"/>
              </a:rPr>
              <a:t>3</a:t>
            </a:r>
            <a:r>
              <a:rPr lang="en-US" dirty="0">
                <a:solidFill>
                  <a:srgbClr val="F8F8F2"/>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AE81FF"/>
                </a:solidFill>
                <a:latin typeface="Consolas" panose="020B0609020204030204" pitchFamily="49" charset="0"/>
                <a:ea typeface="Times New Roman" panose="02020603050405020304" pitchFamily="18" charset="0"/>
                <a:cs typeface="Times New Roman" panose="02020603050405020304" pitchFamily="18" charset="0"/>
              </a:rPr>
              <a:t>4</a:t>
            </a:r>
            <a:r>
              <a:rPr lang="en-US" dirty="0">
                <a:solidFill>
                  <a:srgbClr val="F8F8F2"/>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two dimensional array in c">
            <a:extLst>
              <a:ext uri="{FF2B5EF4-FFF2-40B4-BE49-F238E27FC236}">
                <a16:creationId xmlns:a16="http://schemas.microsoft.com/office/drawing/2014/main" id="{6DE6BE94-DAEF-40BA-B092-42990A9536C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79708" y="914399"/>
            <a:ext cx="7759158" cy="2819401"/>
          </a:xfrm>
          <a:prstGeom prst="rect">
            <a:avLst/>
          </a:prstGeom>
          <a:noFill/>
          <a:ln>
            <a:noFill/>
          </a:ln>
        </p:spPr>
      </p:pic>
    </p:spTree>
    <p:extLst>
      <p:ext uri="{BB962C8B-B14F-4D97-AF65-F5344CB8AC3E}">
        <p14:creationId xmlns:p14="http://schemas.microsoft.com/office/powerpoint/2010/main" val="35894666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a14="http://schemas.microsoft.com/office/drawing/2010/main">
                  <a14:imgLayer r:embed="rId3">
                    <a14:imgEffect>
                      <a14:sharpenSoften amount="-100000"/>
                    </a14:imgEffect>
                    <a14:imgEffect>
                      <a14:brightnessContrast contrast="-20000"/>
                    </a14:imgEffect>
                  </a14:imgLayer>
                </a14:imgProps>
              </a:ext>
            </a:extLst>
          </a:blip>
          <a:stretch/>
        </a:blip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6A8A8A3-D77F-49C3-AA81-E39EE2550F9D}"/>
              </a:ext>
            </a:extLst>
          </p:cNvPr>
          <p:cNvSpPr>
            <a:spLocks noGrp="1"/>
          </p:cNvSpPr>
          <p:nvPr>
            <p:ph type="title"/>
          </p:nvPr>
        </p:nvSpPr>
        <p:spPr>
          <a:xfrm>
            <a:off x="856060" y="178943"/>
            <a:ext cx="7429499" cy="1094403"/>
          </a:xfrm>
        </p:spPr>
        <p:txBody>
          <a:bodyPr/>
          <a:lstStyle/>
          <a:p>
            <a:pPr algn="ctr"/>
            <a:r>
              <a:rPr lang="en-US" altLang="en-US" dirty="0">
                <a:solidFill>
                  <a:srgbClr val="0070C0"/>
                </a:solidFill>
              </a:rPr>
              <a:t>3.1.3 Multidimensional Arrays</a:t>
            </a:r>
          </a:p>
        </p:txBody>
      </p:sp>
      <p:sp>
        <p:nvSpPr>
          <p:cNvPr id="12293" name="Content Placeholder 4">
            <a:extLst>
              <a:ext uri="{FF2B5EF4-FFF2-40B4-BE49-F238E27FC236}">
                <a16:creationId xmlns:a16="http://schemas.microsoft.com/office/drawing/2014/main" id="{B4FB6931-6216-44BC-812C-51546D8D94B0}"/>
              </a:ext>
            </a:extLst>
          </p:cNvPr>
          <p:cNvSpPr>
            <a:spLocks noGrp="1"/>
          </p:cNvSpPr>
          <p:nvPr>
            <p:ph idx="1"/>
          </p:nvPr>
        </p:nvSpPr>
        <p:spPr>
          <a:xfrm>
            <a:off x="856060" y="1094862"/>
            <a:ext cx="7678340" cy="4526561"/>
          </a:xfrm>
        </p:spPr>
        <p:txBody>
          <a:bodyPr>
            <a:noAutofit/>
          </a:bodyPr>
          <a:lstStyle/>
          <a:p>
            <a:pPr>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Array declarations read right-to-left</a:t>
            </a:r>
          </a:p>
          <a:p>
            <a:pPr>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int a[10][3][2];</a:t>
            </a:r>
          </a:p>
          <a:p>
            <a:pPr>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“an array of ten arrays of three arrays of two </a:t>
            </a:r>
            <a:r>
              <a:rPr lang="en-US" altLang="en-US" sz="2200" dirty="0" err="1">
                <a:latin typeface="Times New Roman" panose="02020603050405020304" pitchFamily="18" charset="0"/>
                <a:cs typeface="Times New Roman" panose="02020603050405020304" pitchFamily="18" charset="0"/>
              </a:rPr>
              <a:t>ints</a:t>
            </a:r>
            <a:r>
              <a:rPr lang="en-US" alt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In memory</a:t>
            </a:r>
          </a:p>
        </p:txBody>
      </p:sp>
      <p:sp>
        <p:nvSpPr>
          <p:cNvPr id="10243" name="Footer Placeholder 2">
            <a:extLst>
              <a:ext uri="{FF2B5EF4-FFF2-40B4-BE49-F238E27FC236}">
                <a16:creationId xmlns:a16="http://schemas.microsoft.com/office/drawing/2014/main" id="{AE71CCED-B67E-4934-8832-27418B4CE300}"/>
              </a:ext>
            </a:extLst>
          </p:cNvPr>
          <p:cNvSpPr>
            <a:spLocks noGrp="1"/>
          </p:cNvSpPr>
          <p:nvPr>
            <p:ph type="ftr" sz="quarter" idx="11"/>
          </p:nvPr>
        </p:nvSpPr>
        <p:spPr bwMode="auto">
          <a:xfrm>
            <a:off x="1219200" y="6436596"/>
            <a:ext cx="579119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fontAlgn="base">
              <a:spcBef>
                <a:spcPct val="0"/>
              </a:spcBef>
              <a:spcAft>
                <a:spcPct val="0"/>
              </a:spcAft>
              <a:defRPr>
                <a:solidFill>
                  <a:schemeClr val="tx1"/>
                </a:solidFill>
                <a:latin typeface="Gill Sans MT" panose="020B0502020104020203" pitchFamily="34" charset="0"/>
              </a:defRPr>
            </a:lvl6pPr>
            <a:lvl7pPr marL="2971800" indent="-228600" fontAlgn="base">
              <a:spcBef>
                <a:spcPct val="0"/>
              </a:spcBef>
              <a:spcAft>
                <a:spcPct val="0"/>
              </a:spcAft>
              <a:defRPr>
                <a:solidFill>
                  <a:schemeClr val="tx1"/>
                </a:solidFill>
                <a:latin typeface="Gill Sans MT" panose="020B0502020104020203" pitchFamily="34" charset="0"/>
              </a:defRPr>
            </a:lvl7pPr>
            <a:lvl8pPr marL="3429000" indent="-228600" fontAlgn="base">
              <a:spcBef>
                <a:spcPct val="0"/>
              </a:spcBef>
              <a:spcAft>
                <a:spcPct val="0"/>
              </a:spcAft>
              <a:defRPr>
                <a:solidFill>
                  <a:schemeClr val="tx1"/>
                </a:solidFill>
                <a:latin typeface="Gill Sans MT" panose="020B0502020104020203" pitchFamily="34" charset="0"/>
              </a:defRPr>
            </a:lvl8pPr>
            <a:lvl9pPr marL="3886200" indent="-228600" fontAlgn="base">
              <a:spcBef>
                <a:spcPct val="0"/>
              </a:spcBef>
              <a:spcAft>
                <a:spcPct val="0"/>
              </a:spcAft>
              <a:defRPr>
                <a:solidFill>
                  <a:schemeClr val="tx1"/>
                </a:solidFill>
                <a:latin typeface="Gill Sans MT" panose="020B0502020104020203" pitchFamily="34" charset="0"/>
              </a:defRPr>
            </a:lvl9pPr>
          </a:lstStyle>
          <a:p>
            <a:pPr fontAlgn="base">
              <a:spcBef>
                <a:spcPct val="0"/>
              </a:spcBef>
              <a:spcAft>
                <a:spcPct val="0"/>
              </a:spcAft>
              <a:defRPr/>
            </a:pPr>
            <a:r>
              <a:rPr lang="en-US" altLang="en-US" sz="1100" dirty="0">
                <a:solidFill>
                  <a:schemeClr val="tx2"/>
                </a:solidFill>
              </a:rPr>
              <a:t>CSA4101 PROBLEM SOLVING USING C :: MODULE 3 - FUNCTIONS, ARRAYS AND STRINGS</a:t>
            </a:r>
          </a:p>
        </p:txBody>
      </p:sp>
      <p:sp>
        <p:nvSpPr>
          <p:cNvPr id="12292" name="Slide Number Placeholder 3">
            <a:extLst>
              <a:ext uri="{FF2B5EF4-FFF2-40B4-BE49-F238E27FC236}">
                <a16:creationId xmlns:a16="http://schemas.microsoft.com/office/drawing/2014/main" id="{E085C546-8E94-4CC6-A000-6D12ED999797}"/>
              </a:ext>
            </a:extLst>
          </p:cNvPr>
          <p:cNvSpPr>
            <a:spLocks noGrp="1"/>
          </p:cNvSpPr>
          <p:nvPr>
            <p:ph type="sldNum" sz="quarter" idx="12"/>
          </p:nvPr>
        </p:nvSpPr>
        <p:spPr bwMode="auto">
          <a:xfrm>
            <a:off x="7707242" y="6327767"/>
            <a:ext cx="57831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43F3F7-64CC-4423-8FF4-52B72D50C129}" type="slidenum">
              <a:rPr lang="en-US" altLang="en-US" smtClean="0">
                <a:solidFill>
                  <a:schemeClr val="tx2"/>
                </a:solidFill>
                <a:latin typeface="Gill Sans MT" panose="020B0502020104020203" pitchFamily="34" charset="0"/>
              </a:rPr>
              <a:pPr/>
              <a:t>9</a:t>
            </a:fld>
            <a:endParaRPr lang="en-US" altLang="en-US" dirty="0">
              <a:solidFill>
                <a:schemeClr val="tx2"/>
              </a:solidFill>
              <a:latin typeface="Gill Sans MT" panose="020B0502020104020203" pitchFamily="34" charset="0"/>
            </a:endParaRPr>
          </a:p>
        </p:txBody>
      </p:sp>
      <p:sp>
        <p:nvSpPr>
          <p:cNvPr id="7" name="Rectangle 4">
            <a:extLst>
              <a:ext uri="{FF2B5EF4-FFF2-40B4-BE49-F238E27FC236}">
                <a16:creationId xmlns:a16="http://schemas.microsoft.com/office/drawing/2014/main" id="{04F1F253-A6A4-45C9-939F-CB7891D1348B}"/>
              </a:ext>
            </a:extLst>
          </p:cNvPr>
          <p:cNvSpPr>
            <a:spLocks noChangeArrowheads="1"/>
          </p:cNvSpPr>
          <p:nvPr/>
        </p:nvSpPr>
        <p:spPr bwMode="auto">
          <a:xfrm>
            <a:off x="2116138" y="4043363"/>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8" name="Rectangle 5">
            <a:extLst>
              <a:ext uri="{FF2B5EF4-FFF2-40B4-BE49-F238E27FC236}">
                <a16:creationId xmlns:a16="http://schemas.microsoft.com/office/drawing/2014/main" id="{81301A5F-19E9-4E99-97C9-9F6F2894F5C7}"/>
              </a:ext>
            </a:extLst>
          </p:cNvPr>
          <p:cNvSpPr>
            <a:spLocks noChangeArrowheads="1"/>
          </p:cNvSpPr>
          <p:nvPr/>
        </p:nvSpPr>
        <p:spPr bwMode="auto">
          <a:xfrm>
            <a:off x="2268538" y="4043363"/>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9" name="AutoShape 6">
            <a:extLst>
              <a:ext uri="{FF2B5EF4-FFF2-40B4-BE49-F238E27FC236}">
                <a16:creationId xmlns:a16="http://schemas.microsoft.com/office/drawing/2014/main" id="{751D9748-CB7D-445F-8841-EB3B9E2B77F4}"/>
              </a:ext>
            </a:extLst>
          </p:cNvPr>
          <p:cNvSpPr>
            <a:spLocks/>
          </p:cNvSpPr>
          <p:nvPr/>
        </p:nvSpPr>
        <p:spPr bwMode="auto">
          <a:xfrm rot="16200000">
            <a:off x="2192338" y="4424363"/>
            <a:ext cx="152400" cy="304800"/>
          </a:xfrm>
          <a:prstGeom prst="leftBrace">
            <a:avLst>
              <a:gd name="adj1" fmla="val 1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10" name="Rectangle 8">
            <a:extLst>
              <a:ext uri="{FF2B5EF4-FFF2-40B4-BE49-F238E27FC236}">
                <a16:creationId xmlns:a16="http://schemas.microsoft.com/office/drawing/2014/main" id="{4D1803C3-9921-4991-8998-34CD57071415}"/>
              </a:ext>
            </a:extLst>
          </p:cNvPr>
          <p:cNvSpPr>
            <a:spLocks noChangeArrowheads="1"/>
          </p:cNvSpPr>
          <p:nvPr/>
        </p:nvSpPr>
        <p:spPr bwMode="auto">
          <a:xfrm>
            <a:off x="2514600" y="4043363"/>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11" name="Rectangle 9">
            <a:extLst>
              <a:ext uri="{FF2B5EF4-FFF2-40B4-BE49-F238E27FC236}">
                <a16:creationId xmlns:a16="http://schemas.microsoft.com/office/drawing/2014/main" id="{AAC1985D-AAD3-4AEB-B4C7-771FB6EA16A7}"/>
              </a:ext>
            </a:extLst>
          </p:cNvPr>
          <p:cNvSpPr>
            <a:spLocks noChangeArrowheads="1"/>
          </p:cNvSpPr>
          <p:nvPr/>
        </p:nvSpPr>
        <p:spPr bwMode="auto">
          <a:xfrm>
            <a:off x="2667000" y="4043363"/>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12" name="AutoShape 10">
            <a:extLst>
              <a:ext uri="{FF2B5EF4-FFF2-40B4-BE49-F238E27FC236}">
                <a16:creationId xmlns:a16="http://schemas.microsoft.com/office/drawing/2014/main" id="{99B75ED2-0D4A-4EE4-B1DD-80EAE969C70F}"/>
              </a:ext>
            </a:extLst>
          </p:cNvPr>
          <p:cNvSpPr>
            <a:spLocks/>
          </p:cNvSpPr>
          <p:nvPr/>
        </p:nvSpPr>
        <p:spPr bwMode="auto">
          <a:xfrm rot="16200000">
            <a:off x="2590800" y="4424363"/>
            <a:ext cx="152400" cy="304800"/>
          </a:xfrm>
          <a:prstGeom prst="leftBrace">
            <a:avLst>
              <a:gd name="adj1" fmla="val 1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13" name="Text Box 11">
            <a:extLst>
              <a:ext uri="{FF2B5EF4-FFF2-40B4-BE49-F238E27FC236}">
                <a16:creationId xmlns:a16="http://schemas.microsoft.com/office/drawing/2014/main" id="{927F559F-028B-429B-97A9-2A6225542E39}"/>
              </a:ext>
            </a:extLst>
          </p:cNvPr>
          <p:cNvSpPr txBox="1">
            <a:spLocks noChangeArrowheads="1"/>
          </p:cNvSpPr>
          <p:nvPr/>
        </p:nvSpPr>
        <p:spPr bwMode="auto">
          <a:xfrm>
            <a:off x="2497138" y="4652963"/>
            <a:ext cx="33972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dirty="0"/>
              <a:t>2</a:t>
            </a:r>
          </a:p>
        </p:txBody>
      </p:sp>
      <p:sp>
        <p:nvSpPr>
          <p:cNvPr id="14" name="Rectangle 12">
            <a:extLst>
              <a:ext uri="{FF2B5EF4-FFF2-40B4-BE49-F238E27FC236}">
                <a16:creationId xmlns:a16="http://schemas.microsoft.com/office/drawing/2014/main" id="{4175E27B-5775-48FA-9A40-DA14E0CD2EAD}"/>
              </a:ext>
            </a:extLst>
          </p:cNvPr>
          <p:cNvSpPr>
            <a:spLocks noChangeArrowheads="1"/>
          </p:cNvSpPr>
          <p:nvPr/>
        </p:nvSpPr>
        <p:spPr bwMode="auto">
          <a:xfrm>
            <a:off x="2895600" y="4043363"/>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15" name="Rectangle 13">
            <a:extLst>
              <a:ext uri="{FF2B5EF4-FFF2-40B4-BE49-F238E27FC236}">
                <a16:creationId xmlns:a16="http://schemas.microsoft.com/office/drawing/2014/main" id="{A50CD8EA-5D32-4737-8108-C1DAD1D1CE56}"/>
              </a:ext>
            </a:extLst>
          </p:cNvPr>
          <p:cNvSpPr>
            <a:spLocks noChangeArrowheads="1"/>
          </p:cNvSpPr>
          <p:nvPr/>
        </p:nvSpPr>
        <p:spPr bwMode="auto">
          <a:xfrm>
            <a:off x="3048000" y="4043363"/>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16" name="AutoShape 14">
            <a:extLst>
              <a:ext uri="{FF2B5EF4-FFF2-40B4-BE49-F238E27FC236}">
                <a16:creationId xmlns:a16="http://schemas.microsoft.com/office/drawing/2014/main" id="{9C267459-EEA3-4BE1-BFC2-5AFF20ECFAEE}"/>
              </a:ext>
            </a:extLst>
          </p:cNvPr>
          <p:cNvSpPr>
            <a:spLocks/>
          </p:cNvSpPr>
          <p:nvPr/>
        </p:nvSpPr>
        <p:spPr bwMode="auto">
          <a:xfrm rot="16200000">
            <a:off x="2971800" y="4424363"/>
            <a:ext cx="152400" cy="304800"/>
          </a:xfrm>
          <a:prstGeom prst="leftBrace">
            <a:avLst>
              <a:gd name="adj1" fmla="val 1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17" name="Text Box 15">
            <a:extLst>
              <a:ext uri="{FF2B5EF4-FFF2-40B4-BE49-F238E27FC236}">
                <a16:creationId xmlns:a16="http://schemas.microsoft.com/office/drawing/2014/main" id="{B3F1693A-F183-48AE-972B-98C3F9F89636}"/>
              </a:ext>
            </a:extLst>
          </p:cNvPr>
          <p:cNvSpPr txBox="1">
            <a:spLocks noChangeArrowheads="1"/>
          </p:cNvSpPr>
          <p:nvPr/>
        </p:nvSpPr>
        <p:spPr bwMode="auto">
          <a:xfrm>
            <a:off x="2878138" y="4652963"/>
            <a:ext cx="33972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dirty="0"/>
              <a:t>2</a:t>
            </a:r>
          </a:p>
        </p:txBody>
      </p:sp>
      <p:sp>
        <p:nvSpPr>
          <p:cNvPr id="18" name="AutoShape 20">
            <a:extLst>
              <a:ext uri="{FF2B5EF4-FFF2-40B4-BE49-F238E27FC236}">
                <a16:creationId xmlns:a16="http://schemas.microsoft.com/office/drawing/2014/main" id="{A52E09E8-B3EE-405C-89A5-023359AAF964}"/>
              </a:ext>
            </a:extLst>
          </p:cNvPr>
          <p:cNvSpPr>
            <a:spLocks/>
          </p:cNvSpPr>
          <p:nvPr/>
        </p:nvSpPr>
        <p:spPr bwMode="auto">
          <a:xfrm rot="5400000" flipV="1">
            <a:off x="2535238" y="3319463"/>
            <a:ext cx="228600" cy="1066800"/>
          </a:xfrm>
          <a:prstGeom prst="leftBrace">
            <a:avLst>
              <a:gd name="adj1" fmla="val 3888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19" name="Text Box 21">
            <a:extLst>
              <a:ext uri="{FF2B5EF4-FFF2-40B4-BE49-F238E27FC236}">
                <a16:creationId xmlns:a16="http://schemas.microsoft.com/office/drawing/2014/main" id="{2014C5AD-C805-49C8-AA3A-55DD8F92ED5B}"/>
              </a:ext>
            </a:extLst>
          </p:cNvPr>
          <p:cNvSpPr txBox="1">
            <a:spLocks noChangeArrowheads="1"/>
          </p:cNvSpPr>
          <p:nvPr/>
        </p:nvSpPr>
        <p:spPr bwMode="auto">
          <a:xfrm>
            <a:off x="2462213" y="3357563"/>
            <a:ext cx="33972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3</a:t>
            </a:r>
          </a:p>
        </p:txBody>
      </p:sp>
      <p:sp>
        <p:nvSpPr>
          <p:cNvPr id="20" name="Rectangle 22">
            <a:extLst>
              <a:ext uri="{FF2B5EF4-FFF2-40B4-BE49-F238E27FC236}">
                <a16:creationId xmlns:a16="http://schemas.microsoft.com/office/drawing/2014/main" id="{7F50E337-1CAC-4F15-9A28-3BE33EB232FD}"/>
              </a:ext>
            </a:extLst>
          </p:cNvPr>
          <p:cNvSpPr>
            <a:spLocks noChangeArrowheads="1"/>
          </p:cNvSpPr>
          <p:nvPr/>
        </p:nvSpPr>
        <p:spPr bwMode="auto">
          <a:xfrm>
            <a:off x="3359150"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21" name="Rectangle 23">
            <a:extLst>
              <a:ext uri="{FF2B5EF4-FFF2-40B4-BE49-F238E27FC236}">
                <a16:creationId xmlns:a16="http://schemas.microsoft.com/office/drawing/2014/main" id="{8666FD3F-DFE0-405D-8124-5D423E1EDFEC}"/>
              </a:ext>
            </a:extLst>
          </p:cNvPr>
          <p:cNvSpPr>
            <a:spLocks noChangeArrowheads="1"/>
          </p:cNvSpPr>
          <p:nvPr/>
        </p:nvSpPr>
        <p:spPr bwMode="auto">
          <a:xfrm>
            <a:off x="3511550"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22" name="AutoShape 24">
            <a:extLst>
              <a:ext uri="{FF2B5EF4-FFF2-40B4-BE49-F238E27FC236}">
                <a16:creationId xmlns:a16="http://schemas.microsoft.com/office/drawing/2014/main" id="{6B183D01-E5B2-4E16-9129-9DCCC2BD2520}"/>
              </a:ext>
            </a:extLst>
          </p:cNvPr>
          <p:cNvSpPr>
            <a:spLocks/>
          </p:cNvSpPr>
          <p:nvPr/>
        </p:nvSpPr>
        <p:spPr bwMode="auto">
          <a:xfrm rot="16200000">
            <a:off x="3435350" y="4419600"/>
            <a:ext cx="152400" cy="304800"/>
          </a:xfrm>
          <a:prstGeom prst="leftBrace">
            <a:avLst>
              <a:gd name="adj1" fmla="val 1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23" name="Text Box 25">
            <a:extLst>
              <a:ext uri="{FF2B5EF4-FFF2-40B4-BE49-F238E27FC236}">
                <a16:creationId xmlns:a16="http://schemas.microsoft.com/office/drawing/2014/main" id="{2EAA11A5-D1A4-4807-B565-C16B79FC643C}"/>
              </a:ext>
            </a:extLst>
          </p:cNvPr>
          <p:cNvSpPr txBox="1">
            <a:spLocks noChangeArrowheads="1"/>
          </p:cNvSpPr>
          <p:nvPr/>
        </p:nvSpPr>
        <p:spPr bwMode="auto">
          <a:xfrm>
            <a:off x="3341688" y="4648200"/>
            <a:ext cx="3397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2</a:t>
            </a:r>
          </a:p>
        </p:txBody>
      </p:sp>
      <p:sp>
        <p:nvSpPr>
          <p:cNvPr id="24" name="Rectangle 26">
            <a:extLst>
              <a:ext uri="{FF2B5EF4-FFF2-40B4-BE49-F238E27FC236}">
                <a16:creationId xmlns:a16="http://schemas.microsoft.com/office/drawing/2014/main" id="{D40A1AD7-BC57-4FF2-997C-98AC1B0AF9E8}"/>
              </a:ext>
            </a:extLst>
          </p:cNvPr>
          <p:cNvSpPr>
            <a:spLocks noChangeArrowheads="1"/>
          </p:cNvSpPr>
          <p:nvPr/>
        </p:nvSpPr>
        <p:spPr bwMode="auto">
          <a:xfrm>
            <a:off x="3757613"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25" name="Rectangle 27">
            <a:extLst>
              <a:ext uri="{FF2B5EF4-FFF2-40B4-BE49-F238E27FC236}">
                <a16:creationId xmlns:a16="http://schemas.microsoft.com/office/drawing/2014/main" id="{F98E3733-7D48-4783-962B-7B902C32C6D5}"/>
              </a:ext>
            </a:extLst>
          </p:cNvPr>
          <p:cNvSpPr>
            <a:spLocks noChangeArrowheads="1"/>
          </p:cNvSpPr>
          <p:nvPr/>
        </p:nvSpPr>
        <p:spPr bwMode="auto">
          <a:xfrm>
            <a:off x="3910013"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26" name="AutoShape 28">
            <a:extLst>
              <a:ext uri="{FF2B5EF4-FFF2-40B4-BE49-F238E27FC236}">
                <a16:creationId xmlns:a16="http://schemas.microsoft.com/office/drawing/2014/main" id="{99BED69E-F674-4F4A-B761-6B0C59FF34D3}"/>
              </a:ext>
            </a:extLst>
          </p:cNvPr>
          <p:cNvSpPr>
            <a:spLocks/>
          </p:cNvSpPr>
          <p:nvPr/>
        </p:nvSpPr>
        <p:spPr bwMode="auto">
          <a:xfrm rot="16200000">
            <a:off x="3833813" y="4419600"/>
            <a:ext cx="152400" cy="304800"/>
          </a:xfrm>
          <a:prstGeom prst="leftBrace">
            <a:avLst>
              <a:gd name="adj1" fmla="val 1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27" name="Text Box 29">
            <a:extLst>
              <a:ext uri="{FF2B5EF4-FFF2-40B4-BE49-F238E27FC236}">
                <a16:creationId xmlns:a16="http://schemas.microsoft.com/office/drawing/2014/main" id="{53BB30CA-DF1B-42E7-8A40-0CC46FCA90E4}"/>
              </a:ext>
            </a:extLst>
          </p:cNvPr>
          <p:cNvSpPr txBox="1">
            <a:spLocks noChangeArrowheads="1"/>
          </p:cNvSpPr>
          <p:nvPr/>
        </p:nvSpPr>
        <p:spPr bwMode="auto">
          <a:xfrm>
            <a:off x="3740150" y="4648200"/>
            <a:ext cx="3397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2</a:t>
            </a:r>
          </a:p>
        </p:txBody>
      </p:sp>
      <p:sp>
        <p:nvSpPr>
          <p:cNvPr id="28" name="Rectangle 30">
            <a:extLst>
              <a:ext uri="{FF2B5EF4-FFF2-40B4-BE49-F238E27FC236}">
                <a16:creationId xmlns:a16="http://schemas.microsoft.com/office/drawing/2014/main" id="{31C017FA-DC15-467E-A744-E3CA1AE91563}"/>
              </a:ext>
            </a:extLst>
          </p:cNvPr>
          <p:cNvSpPr>
            <a:spLocks noChangeArrowheads="1"/>
          </p:cNvSpPr>
          <p:nvPr/>
        </p:nvSpPr>
        <p:spPr bwMode="auto">
          <a:xfrm>
            <a:off x="4138613"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29" name="Rectangle 31">
            <a:extLst>
              <a:ext uri="{FF2B5EF4-FFF2-40B4-BE49-F238E27FC236}">
                <a16:creationId xmlns:a16="http://schemas.microsoft.com/office/drawing/2014/main" id="{69A4B669-4B1C-42DC-BCB4-8CD946EEAF8C}"/>
              </a:ext>
            </a:extLst>
          </p:cNvPr>
          <p:cNvSpPr>
            <a:spLocks noChangeArrowheads="1"/>
          </p:cNvSpPr>
          <p:nvPr/>
        </p:nvSpPr>
        <p:spPr bwMode="auto">
          <a:xfrm>
            <a:off x="4291013"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30" name="AutoShape 32">
            <a:extLst>
              <a:ext uri="{FF2B5EF4-FFF2-40B4-BE49-F238E27FC236}">
                <a16:creationId xmlns:a16="http://schemas.microsoft.com/office/drawing/2014/main" id="{0BF3CDB1-9D3A-4CBF-AA9D-81AA5E73EA2C}"/>
              </a:ext>
            </a:extLst>
          </p:cNvPr>
          <p:cNvSpPr>
            <a:spLocks/>
          </p:cNvSpPr>
          <p:nvPr/>
        </p:nvSpPr>
        <p:spPr bwMode="auto">
          <a:xfrm rot="16200000">
            <a:off x="4214813" y="4419600"/>
            <a:ext cx="152400" cy="304800"/>
          </a:xfrm>
          <a:prstGeom prst="leftBrace">
            <a:avLst>
              <a:gd name="adj1" fmla="val 1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31" name="Text Box 33">
            <a:extLst>
              <a:ext uri="{FF2B5EF4-FFF2-40B4-BE49-F238E27FC236}">
                <a16:creationId xmlns:a16="http://schemas.microsoft.com/office/drawing/2014/main" id="{EFB68741-5AD7-40F3-B91F-6CDC02405B1E}"/>
              </a:ext>
            </a:extLst>
          </p:cNvPr>
          <p:cNvSpPr txBox="1">
            <a:spLocks noChangeArrowheads="1"/>
          </p:cNvSpPr>
          <p:nvPr/>
        </p:nvSpPr>
        <p:spPr bwMode="auto">
          <a:xfrm>
            <a:off x="4121150" y="4648200"/>
            <a:ext cx="3397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dirty="0"/>
              <a:t>2</a:t>
            </a:r>
          </a:p>
        </p:txBody>
      </p:sp>
      <p:sp>
        <p:nvSpPr>
          <p:cNvPr id="32" name="AutoShape 34">
            <a:extLst>
              <a:ext uri="{FF2B5EF4-FFF2-40B4-BE49-F238E27FC236}">
                <a16:creationId xmlns:a16="http://schemas.microsoft.com/office/drawing/2014/main" id="{2EAFD422-A73B-4378-B1F3-9E15DEAF12FE}"/>
              </a:ext>
            </a:extLst>
          </p:cNvPr>
          <p:cNvSpPr>
            <a:spLocks/>
          </p:cNvSpPr>
          <p:nvPr/>
        </p:nvSpPr>
        <p:spPr bwMode="auto">
          <a:xfrm rot="5400000" flipV="1">
            <a:off x="3778250" y="3314700"/>
            <a:ext cx="228600" cy="1066800"/>
          </a:xfrm>
          <a:prstGeom prst="leftBrace">
            <a:avLst>
              <a:gd name="adj1" fmla="val 3888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33" name="Text Box 35">
            <a:extLst>
              <a:ext uri="{FF2B5EF4-FFF2-40B4-BE49-F238E27FC236}">
                <a16:creationId xmlns:a16="http://schemas.microsoft.com/office/drawing/2014/main" id="{2ED63986-CDF1-4285-983E-62B1BDF3A024}"/>
              </a:ext>
            </a:extLst>
          </p:cNvPr>
          <p:cNvSpPr txBox="1">
            <a:spLocks noChangeArrowheads="1"/>
          </p:cNvSpPr>
          <p:nvPr/>
        </p:nvSpPr>
        <p:spPr bwMode="auto">
          <a:xfrm>
            <a:off x="3705225" y="3352800"/>
            <a:ext cx="3397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3</a:t>
            </a:r>
          </a:p>
        </p:txBody>
      </p:sp>
      <p:sp>
        <p:nvSpPr>
          <p:cNvPr id="34" name="Rectangle 36">
            <a:extLst>
              <a:ext uri="{FF2B5EF4-FFF2-40B4-BE49-F238E27FC236}">
                <a16:creationId xmlns:a16="http://schemas.microsoft.com/office/drawing/2014/main" id="{23C9B5A6-E525-4CEE-8E37-E2FD7E4D7930}"/>
              </a:ext>
            </a:extLst>
          </p:cNvPr>
          <p:cNvSpPr>
            <a:spLocks noChangeArrowheads="1"/>
          </p:cNvSpPr>
          <p:nvPr/>
        </p:nvSpPr>
        <p:spPr bwMode="auto">
          <a:xfrm>
            <a:off x="5832475"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35" name="Rectangle 37">
            <a:extLst>
              <a:ext uri="{FF2B5EF4-FFF2-40B4-BE49-F238E27FC236}">
                <a16:creationId xmlns:a16="http://schemas.microsoft.com/office/drawing/2014/main" id="{188BDC2B-66D4-405F-A412-ABB851448C0C}"/>
              </a:ext>
            </a:extLst>
          </p:cNvPr>
          <p:cNvSpPr>
            <a:spLocks noChangeArrowheads="1"/>
          </p:cNvSpPr>
          <p:nvPr/>
        </p:nvSpPr>
        <p:spPr bwMode="auto">
          <a:xfrm>
            <a:off x="5984875"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36" name="AutoShape 38">
            <a:extLst>
              <a:ext uri="{FF2B5EF4-FFF2-40B4-BE49-F238E27FC236}">
                <a16:creationId xmlns:a16="http://schemas.microsoft.com/office/drawing/2014/main" id="{DDD120F5-A1E8-4AEE-B1D9-343ADB476573}"/>
              </a:ext>
            </a:extLst>
          </p:cNvPr>
          <p:cNvSpPr>
            <a:spLocks/>
          </p:cNvSpPr>
          <p:nvPr/>
        </p:nvSpPr>
        <p:spPr bwMode="auto">
          <a:xfrm rot="16200000">
            <a:off x="5908675" y="4419600"/>
            <a:ext cx="152400" cy="304800"/>
          </a:xfrm>
          <a:prstGeom prst="leftBrace">
            <a:avLst>
              <a:gd name="adj1" fmla="val 1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37" name="Text Box 39">
            <a:extLst>
              <a:ext uri="{FF2B5EF4-FFF2-40B4-BE49-F238E27FC236}">
                <a16:creationId xmlns:a16="http://schemas.microsoft.com/office/drawing/2014/main" id="{D7482A5A-CE6A-4658-8FFC-16CEDED21E46}"/>
              </a:ext>
            </a:extLst>
          </p:cNvPr>
          <p:cNvSpPr txBox="1">
            <a:spLocks noChangeArrowheads="1"/>
          </p:cNvSpPr>
          <p:nvPr/>
        </p:nvSpPr>
        <p:spPr bwMode="auto">
          <a:xfrm>
            <a:off x="5815013" y="4648200"/>
            <a:ext cx="3397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2</a:t>
            </a:r>
          </a:p>
        </p:txBody>
      </p:sp>
      <p:sp>
        <p:nvSpPr>
          <p:cNvPr id="38" name="Rectangle 40">
            <a:extLst>
              <a:ext uri="{FF2B5EF4-FFF2-40B4-BE49-F238E27FC236}">
                <a16:creationId xmlns:a16="http://schemas.microsoft.com/office/drawing/2014/main" id="{96A86382-5E88-457E-B56D-3A5DB9582E6B}"/>
              </a:ext>
            </a:extLst>
          </p:cNvPr>
          <p:cNvSpPr>
            <a:spLocks noChangeArrowheads="1"/>
          </p:cNvSpPr>
          <p:nvPr/>
        </p:nvSpPr>
        <p:spPr bwMode="auto">
          <a:xfrm>
            <a:off x="6230938"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39" name="Rectangle 41">
            <a:extLst>
              <a:ext uri="{FF2B5EF4-FFF2-40B4-BE49-F238E27FC236}">
                <a16:creationId xmlns:a16="http://schemas.microsoft.com/office/drawing/2014/main" id="{C9B5816A-FBC4-4C1A-AB31-70ECDB3748B4}"/>
              </a:ext>
            </a:extLst>
          </p:cNvPr>
          <p:cNvSpPr>
            <a:spLocks noChangeArrowheads="1"/>
          </p:cNvSpPr>
          <p:nvPr/>
        </p:nvSpPr>
        <p:spPr bwMode="auto">
          <a:xfrm>
            <a:off x="6383338"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40" name="AutoShape 42">
            <a:extLst>
              <a:ext uri="{FF2B5EF4-FFF2-40B4-BE49-F238E27FC236}">
                <a16:creationId xmlns:a16="http://schemas.microsoft.com/office/drawing/2014/main" id="{EE1D1302-DF34-434A-A728-99DD81DAEA44}"/>
              </a:ext>
            </a:extLst>
          </p:cNvPr>
          <p:cNvSpPr>
            <a:spLocks/>
          </p:cNvSpPr>
          <p:nvPr/>
        </p:nvSpPr>
        <p:spPr bwMode="auto">
          <a:xfrm rot="16200000">
            <a:off x="6307138" y="4419600"/>
            <a:ext cx="152400" cy="304800"/>
          </a:xfrm>
          <a:prstGeom prst="leftBrace">
            <a:avLst>
              <a:gd name="adj1" fmla="val 1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D3D9FE67-A3A1-4EA0-864A-7FF8059EC6F8}"/>
              </a:ext>
            </a:extLst>
          </p:cNvPr>
          <p:cNvSpPr txBox="1">
            <a:spLocks noChangeArrowheads="1"/>
          </p:cNvSpPr>
          <p:nvPr/>
        </p:nvSpPr>
        <p:spPr bwMode="auto">
          <a:xfrm>
            <a:off x="6213475" y="4648200"/>
            <a:ext cx="3397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2</a:t>
            </a:r>
          </a:p>
        </p:txBody>
      </p:sp>
      <p:sp>
        <p:nvSpPr>
          <p:cNvPr id="42" name="Rectangle 44">
            <a:extLst>
              <a:ext uri="{FF2B5EF4-FFF2-40B4-BE49-F238E27FC236}">
                <a16:creationId xmlns:a16="http://schemas.microsoft.com/office/drawing/2014/main" id="{9A4EFD64-CF8A-4658-B9FC-B5CF7D7CF63D}"/>
              </a:ext>
            </a:extLst>
          </p:cNvPr>
          <p:cNvSpPr>
            <a:spLocks noChangeArrowheads="1"/>
          </p:cNvSpPr>
          <p:nvPr/>
        </p:nvSpPr>
        <p:spPr bwMode="auto">
          <a:xfrm>
            <a:off x="6611938"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43" name="Rectangle 45">
            <a:extLst>
              <a:ext uri="{FF2B5EF4-FFF2-40B4-BE49-F238E27FC236}">
                <a16:creationId xmlns:a16="http://schemas.microsoft.com/office/drawing/2014/main" id="{C91EC5D2-AF30-425E-986B-02A586FCCA5F}"/>
              </a:ext>
            </a:extLst>
          </p:cNvPr>
          <p:cNvSpPr>
            <a:spLocks noChangeArrowheads="1"/>
          </p:cNvSpPr>
          <p:nvPr/>
        </p:nvSpPr>
        <p:spPr bwMode="auto">
          <a:xfrm>
            <a:off x="6764338" y="4038600"/>
            <a:ext cx="152400" cy="3810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endParaRPr lang="en-US" altLang="en-US"/>
          </a:p>
        </p:txBody>
      </p:sp>
      <p:sp>
        <p:nvSpPr>
          <p:cNvPr id="44" name="AutoShape 46">
            <a:extLst>
              <a:ext uri="{FF2B5EF4-FFF2-40B4-BE49-F238E27FC236}">
                <a16:creationId xmlns:a16="http://schemas.microsoft.com/office/drawing/2014/main" id="{E9EEA055-D1F0-4B48-B604-B4A66B07104D}"/>
              </a:ext>
            </a:extLst>
          </p:cNvPr>
          <p:cNvSpPr>
            <a:spLocks/>
          </p:cNvSpPr>
          <p:nvPr/>
        </p:nvSpPr>
        <p:spPr bwMode="auto">
          <a:xfrm rot="16200000">
            <a:off x="6688138" y="4419600"/>
            <a:ext cx="152400" cy="304800"/>
          </a:xfrm>
          <a:prstGeom prst="leftBrace">
            <a:avLst>
              <a:gd name="adj1" fmla="val 1666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45" name="Text Box 47">
            <a:extLst>
              <a:ext uri="{FF2B5EF4-FFF2-40B4-BE49-F238E27FC236}">
                <a16:creationId xmlns:a16="http://schemas.microsoft.com/office/drawing/2014/main" id="{00849F33-49F8-4E1D-8876-7DD0639AE6A4}"/>
              </a:ext>
            </a:extLst>
          </p:cNvPr>
          <p:cNvSpPr txBox="1">
            <a:spLocks noChangeArrowheads="1"/>
          </p:cNvSpPr>
          <p:nvPr/>
        </p:nvSpPr>
        <p:spPr bwMode="auto">
          <a:xfrm>
            <a:off x="6594475" y="4648200"/>
            <a:ext cx="3397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2</a:t>
            </a:r>
          </a:p>
        </p:txBody>
      </p:sp>
      <p:sp>
        <p:nvSpPr>
          <p:cNvPr id="46" name="AutoShape 48">
            <a:extLst>
              <a:ext uri="{FF2B5EF4-FFF2-40B4-BE49-F238E27FC236}">
                <a16:creationId xmlns:a16="http://schemas.microsoft.com/office/drawing/2014/main" id="{E8826B2C-3AFB-4A18-9E3C-C76F8B6E3C26}"/>
              </a:ext>
            </a:extLst>
          </p:cNvPr>
          <p:cNvSpPr>
            <a:spLocks/>
          </p:cNvSpPr>
          <p:nvPr/>
        </p:nvSpPr>
        <p:spPr bwMode="auto">
          <a:xfrm rot="5400000" flipV="1">
            <a:off x="6251575" y="3314700"/>
            <a:ext cx="228600" cy="1066800"/>
          </a:xfrm>
          <a:prstGeom prst="leftBrace">
            <a:avLst>
              <a:gd name="adj1" fmla="val 3888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47" name="Text Box 49">
            <a:extLst>
              <a:ext uri="{FF2B5EF4-FFF2-40B4-BE49-F238E27FC236}">
                <a16:creationId xmlns:a16="http://schemas.microsoft.com/office/drawing/2014/main" id="{C88FC592-22A7-4A0A-A751-C660AD1D682D}"/>
              </a:ext>
            </a:extLst>
          </p:cNvPr>
          <p:cNvSpPr txBox="1">
            <a:spLocks noChangeArrowheads="1"/>
          </p:cNvSpPr>
          <p:nvPr/>
        </p:nvSpPr>
        <p:spPr bwMode="auto">
          <a:xfrm>
            <a:off x="6178550" y="3352800"/>
            <a:ext cx="339725"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3</a:t>
            </a:r>
          </a:p>
        </p:txBody>
      </p:sp>
      <p:sp>
        <p:nvSpPr>
          <p:cNvPr id="48" name="Text Box 50">
            <a:extLst>
              <a:ext uri="{FF2B5EF4-FFF2-40B4-BE49-F238E27FC236}">
                <a16:creationId xmlns:a16="http://schemas.microsoft.com/office/drawing/2014/main" id="{1D2986B4-4FE8-4EF1-84A8-05E67C1094F0}"/>
              </a:ext>
            </a:extLst>
          </p:cNvPr>
          <p:cNvSpPr txBox="1">
            <a:spLocks noChangeArrowheads="1"/>
          </p:cNvSpPr>
          <p:nvPr/>
        </p:nvSpPr>
        <p:spPr bwMode="auto">
          <a:xfrm>
            <a:off x="4879975" y="4038600"/>
            <a:ext cx="417513"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a:t>
            </a:r>
          </a:p>
        </p:txBody>
      </p:sp>
      <p:sp>
        <p:nvSpPr>
          <p:cNvPr id="49" name="AutoShape 51">
            <a:extLst>
              <a:ext uri="{FF2B5EF4-FFF2-40B4-BE49-F238E27FC236}">
                <a16:creationId xmlns:a16="http://schemas.microsoft.com/office/drawing/2014/main" id="{D551CD3D-63FF-455E-86E8-6B5E050CFCA7}"/>
              </a:ext>
            </a:extLst>
          </p:cNvPr>
          <p:cNvSpPr>
            <a:spLocks/>
          </p:cNvSpPr>
          <p:nvPr/>
        </p:nvSpPr>
        <p:spPr bwMode="auto">
          <a:xfrm rot="16200000">
            <a:off x="4281488" y="2863850"/>
            <a:ext cx="452438" cy="4783137"/>
          </a:xfrm>
          <a:prstGeom prst="leftBrace">
            <a:avLst>
              <a:gd name="adj1" fmla="val 8809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endParaRPr lang="en-US" altLang="en-US"/>
          </a:p>
        </p:txBody>
      </p:sp>
      <p:sp>
        <p:nvSpPr>
          <p:cNvPr id="50" name="Text Box 52">
            <a:extLst>
              <a:ext uri="{FF2B5EF4-FFF2-40B4-BE49-F238E27FC236}">
                <a16:creationId xmlns:a16="http://schemas.microsoft.com/office/drawing/2014/main" id="{425CFEBB-454A-47FE-B1F7-87582C59F206}"/>
              </a:ext>
            </a:extLst>
          </p:cNvPr>
          <p:cNvSpPr txBox="1">
            <a:spLocks noChangeArrowheads="1"/>
          </p:cNvSpPr>
          <p:nvPr/>
        </p:nvSpPr>
        <p:spPr bwMode="auto">
          <a:xfrm>
            <a:off x="4248150" y="5486400"/>
            <a:ext cx="495300" cy="3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a:t>10</a:t>
            </a:r>
          </a:p>
        </p:txBody>
      </p:sp>
      <p:sp>
        <p:nvSpPr>
          <p:cNvPr id="51" name="Text Box 11">
            <a:extLst>
              <a:ext uri="{FF2B5EF4-FFF2-40B4-BE49-F238E27FC236}">
                <a16:creationId xmlns:a16="http://schemas.microsoft.com/office/drawing/2014/main" id="{0AA55A12-2039-44F4-866D-7A7E0E574845}"/>
              </a:ext>
            </a:extLst>
          </p:cNvPr>
          <p:cNvSpPr txBox="1">
            <a:spLocks noChangeArrowheads="1"/>
          </p:cNvSpPr>
          <p:nvPr/>
        </p:nvSpPr>
        <p:spPr bwMode="auto">
          <a:xfrm>
            <a:off x="2086768" y="4643831"/>
            <a:ext cx="339725" cy="37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wrap="none" anchor="ctr">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algn="ctr" eaLnBrk="1" hangingPunct="1"/>
            <a:r>
              <a:rPr lang="en-US" altLang="en-US" dirty="0"/>
              <a:t>2</a:t>
            </a:r>
          </a:p>
        </p:txBody>
      </p:sp>
      <p:pic>
        <p:nvPicPr>
          <p:cNvPr id="53" name="Picture 57" descr="http://www.bluffton.edu/~sullivanm/mies/seagramshaft.jpg">
            <a:extLst>
              <a:ext uri="{FF2B5EF4-FFF2-40B4-BE49-F238E27FC236}">
                <a16:creationId xmlns:a16="http://schemas.microsoft.com/office/drawing/2014/main" id="{2DDA3F42-D4F9-43BA-A694-BC0D708D7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060" y="1066800"/>
            <a:ext cx="7258978" cy="5335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Text Box 55">
            <a:extLst>
              <a:ext uri="{FF2B5EF4-FFF2-40B4-BE49-F238E27FC236}">
                <a16:creationId xmlns:a16="http://schemas.microsoft.com/office/drawing/2014/main" id="{49836E43-C963-4702-93CC-2A1B5A83D07B}"/>
              </a:ext>
            </a:extLst>
          </p:cNvPr>
          <p:cNvSpPr txBox="1">
            <a:spLocks noChangeArrowheads="1"/>
          </p:cNvSpPr>
          <p:nvPr/>
        </p:nvSpPr>
        <p:spPr bwMode="auto">
          <a:xfrm>
            <a:off x="8041526" y="1287446"/>
            <a:ext cx="760208"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2"/>
                  </a:outerShdw>
                </a:effectLst>
              </a14:hiddenEffects>
            </a:ext>
          </a:extLst>
        </p:spPr>
        <p:txBody>
          <a:bodyPr vert="vert270" wrap="square">
            <a:spAutoFit/>
          </a:bodyPr>
          <a:lstStyle>
            <a:lvl1pPr>
              <a:lnSpc>
                <a:spcPct val="85000"/>
              </a:lnSpc>
              <a:spcBef>
                <a:spcPct val="50000"/>
              </a:spcBef>
              <a:defRPr sz="2200">
                <a:solidFill>
                  <a:schemeClr val="tx1"/>
                </a:solidFill>
                <a:latin typeface="Arial" panose="020B0604020202020204" pitchFamily="34" charset="0"/>
              </a:defRPr>
            </a:lvl1pPr>
            <a:lvl2pPr marL="742950" indent="-285750">
              <a:lnSpc>
                <a:spcPct val="85000"/>
              </a:lnSpc>
              <a:spcBef>
                <a:spcPct val="50000"/>
              </a:spcBef>
              <a:defRPr sz="2200">
                <a:solidFill>
                  <a:schemeClr val="tx1"/>
                </a:solidFill>
                <a:latin typeface="Arial" panose="020B0604020202020204" pitchFamily="34" charset="0"/>
              </a:defRPr>
            </a:lvl2pPr>
            <a:lvl3pPr marL="1143000" indent="-228600">
              <a:lnSpc>
                <a:spcPct val="85000"/>
              </a:lnSpc>
              <a:spcBef>
                <a:spcPct val="50000"/>
              </a:spcBef>
              <a:defRPr sz="2200">
                <a:solidFill>
                  <a:schemeClr val="tx1"/>
                </a:solidFill>
                <a:latin typeface="Arial" panose="020B0604020202020204" pitchFamily="34" charset="0"/>
              </a:defRPr>
            </a:lvl3pPr>
            <a:lvl4pPr marL="1600200" indent="-228600">
              <a:lnSpc>
                <a:spcPct val="85000"/>
              </a:lnSpc>
              <a:spcBef>
                <a:spcPct val="50000"/>
              </a:spcBef>
              <a:defRPr sz="2200">
                <a:solidFill>
                  <a:schemeClr val="tx1"/>
                </a:solidFill>
                <a:latin typeface="Arial" panose="020B0604020202020204" pitchFamily="34" charset="0"/>
              </a:defRPr>
            </a:lvl4pPr>
            <a:lvl5pPr marL="2057400" indent="-228600">
              <a:lnSpc>
                <a:spcPct val="85000"/>
              </a:lnSpc>
              <a:spcBef>
                <a:spcPct val="50000"/>
              </a:spcBef>
              <a:defRPr sz="2200">
                <a:solidFill>
                  <a:schemeClr val="tx1"/>
                </a:solidFill>
                <a:latin typeface="Arial" panose="020B0604020202020204" pitchFamily="34" charset="0"/>
              </a:defRPr>
            </a:lvl5pPr>
            <a:lvl6pPr marL="25146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6pPr>
            <a:lvl7pPr marL="29718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7pPr>
            <a:lvl8pPr marL="34290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8pPr>
            <a:lvl9pPr marL="3886200" indent="-228600" eaLnBrk="0" fontAlgn="base" hangingPunct="0">
              <a:lnSpc>
                <a:spcPct val="85000"/>
              </a:lnSpc>
              <a:spcBef>
                <a:spcPct val="50000"/>
              </a:spcBef>
              <a:spcAft>
                <a:spcPct val="0"/>
              </a:spcAft>
              <a:defRPr sz="2200">
                <a:solidFill>
                  <a:schemeClr val="tx1"/>
                </a:solidFill>
                <a:latin typeface="Arial" panose="020B0604020202020204" pitchFamily="34" charset="0"/>
              </a:defRPr>
            </a:lvl9pPr>
          </a:lstStyle>
          <a:p>
            <a:pPr eaLnBrk="1" hangingPunct="1"/>
            <a:r>
              <a:rPr lang="en-US" altLang="en-US" dirty="0"/>
              <a:t>Seagram Building, Ludwig </a:t>
            </a:r>
            <a:r>
              <a:rPr lang="en-US" altLang="en-US" dirty="0" err="1"/>
              <a:t>Mies</a:t>
            </a:r>
            <a:r>
              <a:rPr lang="en-US" altLang="en-US" dirty="0"/>
              <a:t> van der Rohe,1957</a:t>
            </a:r>
          </a:p>
        </p:txBody>
      </p:sp>
    </p:spTree>
    <p:extLst>
      <p:ext uri="{BB962C8B-B14F-4D97-AF65-F5344CB8AC3E}">
        <p14:creationId xmlns:p14="http://schemas.microsoft.com/office/powerpoint/2010/main" val="21883618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additive="base">
                                        <p:cTn id="11" dur="500" fill="hold"/>
                                        <p:tgtEl>
                                          <p:spTgt spid="54"/>
                                        </p:tgtEl>
                                        <p:attrNameLst>
                                          <p:attrName>ppt_x</p:attrName>
                                        </p:attrNameLst>
                                      </p:cBhvr>
                                      <p:tavLst>
                                        <p:tav tm="0">
                                          <p:val>
                                            <p:strVal val="#ppt_x"/>
                                          </p:val>
                                        </p:tav>
                                        <p:tav tm="100000">
                                          <p:val>
                                            <p:strVal val="#ppt_x"/>
                                          </p:val>
                                        </p:tav>
                                      </p:tavLst>
                                    </p:anim>
                                    <p:anim calcmode="lin" valueType="num">
                                      <p:cBhvr additive="base">
                                        <p:cTn id="12"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2.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ppt/theme/themeOverride3.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9547</TotalTime>
  <Words>5233</Words>
  <Application>Microsoft Office PowerPoint</Application>
  <PresentationFormat>On-screen Show (4:3)</PresentationFormat>
  <Paragraphs>1387</Paragraphs>
  <Slides>57</Slides>
  <Notes>24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Aharoni</vt:lpstr>
      <vt:lpstr>Arial</vt:lpstr>
      <vt:lpstr>Calibri</vt:lpstr>
      <vt:lpstr>Castellar</vt:lpstr>
      <vt:lpstr>Century Schoolbook</vt:lpstr>
      <vt:lpstr>Consolas</vt:lpstr>
      <vt:lpstr>Gill Sans MT</vt:lpstr>
      <vt:lpstr>Helvetica</vt:lpstr>
      <vt:lpstr>Times New Roman</vt:lpstr>
      <vt:lpstr>Trebuchet MS</vt:lpstr>
      <vt:lpstr>Tw Cen MT</vt:lpstr>
      <vt:lpstr>Wingdings</vt:lpstr>
      <vt:lpstr>Wingdings 3</vt:lpstr>
      <vt:lpstr>Circuit</vt:lpstr>
      <vt:lpstr>MODULE 3 –  FUNCTIONS, ARRAYS AND STRINGS</vt:lpstr>
      <vt:lpstr>MODULE 3 - FUNCTIONS, ARRAYS AND STRINGS(6L+6P)</vt:lpstr>
      <vt:lpstr>3.1Arrays</vt:lpstr>
      <vt:lpstr>Where to use Arrays ?</vt:lpstr>
      <vt:lpstr>3.1.1How to use Arrays ?</vt:lpstr>
      <vt:lpstr>3.1.1How to use Arrays ?</vt:lpstr>
      <vt:lpstr>3.1.1How to use Arrays ?</vt:lpstr>
      <vt:lpstr>3.1.2 Two dimensional Arrays</vt:lpstr>
      <vt:lpstr>3.1.3 Multidimensional Arrays</vt:lpstr>
      <vt:lpstr>3.1.3  multidimensional Arrays</vt:lpstr>
      <vt:lpstr>Compiling your program on Unix</vt:lpstr>
      <vt:lpstr>3.2 Functions in C</vt:lpstr>
      <vt:lpstr>3.2 Functions in C</vt:lpstr>
      <vt:lpstr>3.2 Functions in C</vt:lpstr>
      <vt:lpstr>3.2.1 Function Declaration</vt:lpstr>
      <vt:lpstr>3.2.2 Function definition Syntax</vt:lpstr>
      <vt:lpstr>3.2.3 Function Example</vt:lpstr>
      <vt:lpstr>3.2.3 Function Example</vt:lpstr>
      <vt:lpstr>3.2.2 Function Example -ncr</vt:lpstr>
      <vt:lpstr>3.2.4 Passing Arguments to a function</vt:lpstr>
      <vt:lpstr>3.2.4 Passing Arguments to a function</vt:lpstr>
      <vt:lpstr>3.2.5 Returning a value from function</vt:lpstr>
      <vt:lpstr>3.2.6 Type of User-defined Functions in C</vt:lpstr>
      <vt:lpstr>3.2.6 Type of User-defined Functions in C</vt:lpstr>
      <vt:lpstr>3.2.6 Type of User-defined Functions in C</vt:lpstr>
      <vt:lpstr>3.2.6 Type of User-defined Functions in C</vt:lpstr>
      <vt:lpstr>3.2.7 Nesting of Functions</vt:lpstr>
      <vt:lpstr>3.2.8 What is Recursion?</vt:lpstr>
      <vt:lpstr>3.2.8 Recursion Example </vt:lpstr>
      <vt:lpstr>3.2.9 Types of Function calls in C</vt:lpstr>
      <vt:lpstr>3.2.9 Types of Function calls in C</vt:lpstr>
      <vt:lpstr>3.2.9 Types of Function calls in C</vt:lpstr>
      <vt:lpstr>3.2.9 Types of Function calls in C</vt:lpstr>
      <vt:lpstr>3.2.9 Types of Function calls in C</vt:lpstr>
      <vt:lpstr>PowerPoint Presentation</vt:lpstr>
      <vt:lpstr>PowerPoint Presentation</vt:lpstr>
      <vt:lpstr>PowerPoint Presentation</vt:lpstr>
      <vt:lpstr>3.3 String and Character Array</vt:lpstr>
      <vt:lpstr>3.3.1 Declaring and Initializing a string variables</vt:lpstr>
      <vt:lpstr>3.3.1 Declaring and Initializing a string variables</vt:lpstr>
      <vt:lpstr>3.4 String Handling Functions</vt:lpstr>
      <vt:lpstr>3.4 String Handling Functions</vt:lpstr>
      <vt:lpstr>3.4 String Handling Functions</vt:lpstr>
      <vt:lpstr>3.4 String Handling Functions</vt:lpstr>
      <vt:lpstr>3.5 Storage classes in C</vt:lpstr>
      <vt:lpstr>3.5.1 Automatic variables: auto</vt:lpstr>
      <vt:lpstr>3.5.2 External or Global variable</vt:lpstr>
      <vt:lpstr>3.5.3 Static variables</vt:lpstr>
      <vt:lpstr>3.5.3 Static variables</vt:lpstr>
      <vt:lpstr>3.5.4 Register variable</vt:lpstr>
      <vt:lpstr>3.5.5 Which storage class should be used and when</vt:lpstr>
      <vt:lpstr>3.6 C Preprocessor</vt:lpstr>
      <vt:lpstr>3.6 C Preprocessor</vt:lpstr>
      <vt:lpstr>3.6.1 Preprocessor Directives </vt:lpstr>
      <vt:lpstr>3.6.2 Predefined Macros</vt:lpstr>
      <vt:lpstr>3.6.2 Predefined Macros</vt:lpstr>
      <vt:lpstr>3.6.3 Preprocessor Operators </vt:lpstr>
    </vt:vector>
  </TitlesOfParts>
  <Company>Utility Muffin Research Kitchen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dc:title>
  <dc:creator>Charles Wallace</dc:creator>
  <cp:lastModifiedBy>student</cp:lastModifiedBy>
  <cp:revision>268</cp:revision>
  <dcterms:created xsi:type="dcterms:W3CDTF">2007-06-13T23:23:09Z</dcterms:created>
  <dcterms:modified xsi:type="dcterms:W3CDTF">2019-10-03T03:32:59Z</dcterms:modified>
</cp:coreProperties>
</file>