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10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 id="278" r:id="rId24"/>
    <p:sldId id="280" r:id="rId25"/>
    <p:sldId id="281" r:id="rId26"/>
    <p:sldId id="282" r:id="rId27"/>
    <p:sldId id="283" r:id="rId28"/>
    <p:sldId id="279" r:id="rId29"/>
    <p:sldId id="293" r:id="rId30"/>
    <p:sldId id="294" r:id="rId31"/>
    <p:sldId id="295" r:id="rId32"/>
    <p:sldId id="284" r:id="rId33"/>
    <p:sldId id="296" r:id="rId34"/>
    <p:sldId id="297" r:id="rId35"/>
    <p:sldId id="298" r:id="rId36"/>
    <p:sldId id="299" r:id="rId37"/>
    <p:sldId id="300" r:id="rId38"/>
    <p:sldId id="301" r:id="rId39"/>
    <p:sldId id="302" r:id="rId40"/>
    <p:sldId id="303" r:id="rId41"/>
    <p:sldId id="304" r:id="rId42"/>
    <p:sldId id="286" r:id="rId43"/>
    <p:sldId id="305" r:id="rId44"/>
    <p:sldId id="288" r:id="rId45"/>
    <p:sldId id="312" r:id="rId46"/>
    <p:sldId id="313" r:id="rId47"/>
    <p:sldId id="314" r:id="rId48"/>
    <p:sldId id="315" r:id="rId49"/>
    <p:sldId id="316" r:id="rId50"/>
    <p:sldId id="317" r:id="rId51"/>
    <p:sldId id="319" r:id="rId52"/>
    <p:sldId id="320" r:id="rId53"/>
    <p:sldId id="321" r:id="rId54"/>
    <p:sldId id="322" r:id="rId55"/>
    <p:sldId id="323" r:id="rId56"/>
    <p:sldId id="325" r:id="rId57"/>
    <p:sldId id="326" r:id="rId58"/>
    <p:sldId id="327" r:id="rId59"/>
    <p:sldId id="328" r:id="rId60"/>
    <p:sldId id="330" r:id="rId61"/>
    <p:sldId id="331" r:id="rId62"/>
    <p:sldId id="333" r:id="rId63"/>
    <p:sldId id="334" r:id="rId64"/>
    <p:sldId id="336" r:id="rId65"/>
    <p:sldId id="337" r:id="rId66"/>
    <p:sldId id="338" r:id="rId67"/>
    <p:sldId id="339" r:id="rId68"/>
    <p:sldId id="340" r:id="rId69"/>
    <p:sldId id="341" r:id="rId70"/>
    <p:sldId id="342" r:id="rId71"/>
    <p:sldId id="343" r:id="rId72"/>
    <p:sldId id="344" r:id="rId73"/>
    <p:sldId id="292" r:id="rId74"/>
    <p:sldId id="373" r:id="rId75"/>
    <p:sldId id="374" r:id="rId76"/>
    <p:sldId id="307" r:id="rId77"/>
    <p:sldId id="308" r:id="rId78"/>
    <p:sldId id="345" r:id="rId79"/>
    <p:sldId id="309" r:id="rId80"/>
    <p:sldId id="310" r:id="rId81"/>
    <p:sldId id="352" r:id="rId82"/>
    <p:sldId id="353" r:id="rId83"/>
    <p:sldId id="354" r:id="rId84"/>
    <p:sldId id="359" r:id="rId85"/>
    <p:sldId id="355" r:id="rId86"/>
    <p:sldId id="360" r:id="rId87"/>
    <p:sldId id="361" r:id="rId88"/>
    <p:sldId id="351" r:id="rId89"/>
    <p:sldId id="362" r:id="rId90"/>
    <p:sldId id="346" r:id="rId91"/>
    <p:sldId id="347" r:id="rId92"/>
    <p:sldId id="366" r:id="rId93"/>
    <p:sldId id="367" r:id="rId94"/>
    <p:sldId id="368" r:id="rId95"/>
    <p:sldId id="369" r:id="rId96"/>
    <p:sldId id="370" r:id="rId97"/>
    <p:sldId id="371" r:id="rId98"/>
    <p:sldId id="372" r:id="rId99"/>
    <p:sldId id="358" r:id="rId10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2.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108"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594C75-7E1D-4FE8-9D3C-A1529F0FF3B9}" type="datetimeFigureOut">
              <a:rPr lang="en-US" smtClean="0"/>
              <a:t>2/25/2021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CF03A-C29B-427D-B57D-E802EA9E6522}" type="slidenum">
              <a:rPr lang="en-US" smtClean="0"/>
              <a:t>‹#›</a:t>
            </a:fld>
            <a:endParaRPr lang="en-US" dirty="0"/>
          </a:p>
        </p:txBody>
      </p:sp>
    </p:spTree>
    <p:extLst>
      <p:ext uri="{BB962C8B-B14F-4D97-AF65-F5344CB8AC3E}">
        <p14:creationId xmlns:p14="http://schemas.microsoft.com/office/powerpoint/2010/main" val="3129116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C4FCF03A-C29B-427D-B57D-E802EA9E6522}" type="slidenum">
              <a:rPr lang="en-US" smtClean="0"/>
              <a:t>5</a:t>
            </a:fld>
            <a:endParaRPr lang="en-US"/>
          </a:p>
        </p:txBody>
      </p:sp>
    </p:spTree>
    <p:extLst>
      <p:ext uri="{BB962C8B-B14F-4D97-AF65-F5344CB8AC3E}">
        <p14:creationId xmlns:p14="http://schemas.microsoft.com/office/powerpoint/2010/main" val="1393469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32CA4-2671-4D42-BE47-51499E878E03}" type="slidenum">
              <a:rPr lang="en-US" altLang="en-US"/>
              <a:pPr/>
              <a:t>56</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874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3F83F-F69A-4F4C-83F1-D5193BB6F65D}" type="slidenum">
              <a:rPr lang="en-US" altLang="en-US"/>
              <a:pPr/>
              <a:t>57</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772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1F399-EFA4-4439-B7B7-E92716E8416C}" type="slidenum">
              <a:rPr lang="en-US" altLang="en-US"/>
              <a:pPr/>
              <a:t>60</a:t>
            </a:fld>
            <a:endParaRPr lang="en-US" alt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4379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4B7BE-E6B2-483E-812E-95BC98571D5C}" type="slidenum">
              <a:rPr lang="en-US" altLang="en-US"/>
              <a:pPr/>
              <a:t>62</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8437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583E9-55B6-42D0-9404-36DED3E61443}" type="slidenum">
              <a:rPr lang="en-US" altLang="en-US"/>
              <a:pPr/>
              <a:t>64</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45543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46BA9-42D9-48E8-BA54-C41AB65CBA3E}" type="slidenum">
              <a:rPr lang="en-US" altLang="en-US"/>
              <a:pPr/>
              <a:t>65</a:t>
            </a:fld>
            <a:endParaRPr lang="en-US" alt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5434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5EB55-5233-48A8-8EC4-49C7542C8D3E}" type="slidenum">
              <a:rPr lang="en-US" altLang="en-US"/>
              <a:pPr/>
              <a:t>68</a:t>
            </a:fld>
            <a:endParaRPr lang="en-US" alt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787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062C5-5703-439A-BEFB-50E52448B633}" type="slidenum">
              <a:rPr lang="en-US" altLang="en-US"/>
              <a:pPr/>
              <a:t>69</a:t>
            </a:fld>
            <a:endParaRPr lang="en-US"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7950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4DBE1-A193-402D-BD6C-884026603A56}" type="slidenum">
              <a:rPr lang="en-US" altLang="en-US"/>
              <a:pPr/>
              <a:t>70</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5926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80952-D30C-4F66-B280-6CCA4EACA759}" type="slidenum">
              <a:rPr lang="en-US" altLang="en-US"/>
              <a:pPr/>
              <a:t>71</a:t>
            </a:fld>
            <a:endParaRPr lang="en-US"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720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6CC84-3F67-4CA5-A46C-220EBC89DE73}" type="slidenum">
              <a:rPr lang="en-US" altLang="en-US"/>
              <a:pPr/>
              <a:t>30</a:t>
            </a:fld>
            <a:endParaRPr lang="en-US"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42077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5388B5B-A275-4C31-A743-C172BC35A6E7}" type="slidenum">
              <a:rPr lang="en-US" altLang="en-US" sz="1200"/>
              <a:pPr/>
              <a:t>78</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r>
              <a:rPr lang="en-US" altLang="en-US">
                <a:latin typeface="Times" charset="0"/>
              </a:rPr>
              <a:t>Coaxial cable is used to transmit both analog and digital signals. It has frequency characteristics that are superior to those of twisted pair and can hence be used effectively at higher frequencies and data rates. Because of its shielded, concentric construction, coaxial cable is much less susceptible to interference and crosstalk than twisted pair. The principal constraints on performance are attenuation, thermal noise, and intermodulation noise. The latter is present only when several channels (FDM) or frequency bands are in use on the cable.</a:t>
            </a:r>
          </a:p>
          <a:p>
            <a:r>
              <a:rPr lang="en-US" altLang="en-US">
                <a:latin typeface="Times" charset="0"/>
              </a:rPr>
              <a:t>	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D7B7CC0-3A83-4E40-BB0D-7185E6CEC546}" type="slidenum">
              <a:rPr lang="en-US" altLang="en-US" sz="1200"/>
              <a:pPr/>
              <a:t>88</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r>
              <a:rPr lang="en-US" altLang="en-US">
                <a:latin typeface="Times" charset="0"/>
              </a:rPr>
              <a:t>Optical fiber transmits a signal-encoded beam of light by means of </a:t>
            </a:r>
            <a:r>
              <a:rPr lang="en-US" altLang="en-US" b="1">
                <a:latin typeface="Times" charset="0"/>
              </a:rPr>
              <a:t>total internal reflection</a:t>
            </a:r>
            <a:r>
              <a:rPr lang="en-US" altLang="en-US">
                <a:latin typeface="Times" charset="0"/>
              </a:rPr>
              <a:t>. Total internal reflection can occur in any transparent medium that has a higher index of refraction than the surrounding medium. In effect, the optical fiber acts as a waveguide for frequencies in the range of about 10</a:t>
            </a:r>
            <a:r>
              <a:rPr lang="en-US" altLang="en-US" baseline="30000">
                <a:latin typeface="Times" charset="0"/>
              </a:rPr>
              <a:t>14</a:t>
            </a:r>
            <a:r>
              <a:rPr lang="en-US" altLang="en-US">
                <a:latin typeface="Times" charset="0"/>
              </a:rPr>
              <a:t> to 10</a:t>
            </a:r>
            <a:r>
              <a:rPr lang="en-US" altLang="en-US" baseline="30000">
                <a:latin typeface="Times" charset="0"/>
              </a:rPr>
              <a:t>15</a:t>
            </a:r>
            <a:r>
              <a:rPr lang="en-US" altLang="en-US">
                <a:latin typeface="Times" charset="0"/>
              </a:rPr>
              <a:t> Hertz; this covers portions of the infrared and visible spectra.</a:t>
            </a:r>
          </a:p>
          <a:p>
            <a:r>
              <a:rPr lang="en-US" altLang="en-US">
                <a:latin typeface="Times" charset="0"/>
              </a:rPr>
              <a:t>	Two different types of light source are used in fiber optic systems: the light-emitting diode (LED) and the injection laser diode (ILD). Both are semiconductor devices that emit a beam of light when a voltage is applied. The LED is less costly, operates over a greater temperature range, and has a longer operational life. The ILD, which operates on the laser principle, is more efficient and can sustain greater data rates.</a:t>
            </a:r>
          </a:p>
          <a:p>
            <a:r>
              <a:rPr lang="en-US" altLang="en-US">
                <a:latin typeface="Times" charset="0"/>
              </a:rPr>
              <a:t>	There is a relationship among the wavelength employed, the type of transmission, and the achievable data rate. Both single mode and multimode can support several different wavelengths of light and can employ laser or LED light sources.</a:t>
            </a:r>
          </a:p>
          <a:p>
            <a:endParaRPr lang="en-US" altLang="en-US">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6C452-7C9F-4305-AF82-06C705965C42}" type="slidenum">
              <a:rPr lang="en-US" altLang="en-US"/>
              <a:pPr/>
              <a:t>31</a:t>
            </a:fld>
            <a:endParaRPr lang="en-US" alt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008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ED55D-957A-437F-B77B-0BB3FCD0C307}" type="slidenum">
              <a:rPr lang="en-US" altLang="en-US"/>
              <a:pPr/>
              <a:t>33</a:t>
            </a:fld>
            <a:endParaRPr lang="en-US"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28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038AC-A700-408F-BC6B-79473DFA42E5}" type="slidenum">
              <a:rPr lang="en-US" altLang="en-US"/>
              <a:pPr/>
              <a:t>34</a:t>
            </a:fld>
            <a:endParaRPr lang="en-US" alt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041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2CF608-B5C8-44F4-A6AD-1B238DB45908}" type="slidenum">
              <a:rPr lang="en-US" altLang="en-US"/>
              <a:pPr/>
              <a:t>47</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908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E5F92-BF6F-4BDD-ABC3-9BBFA78288AF}" type="slidenum">
              <a:rPr lang="en-US" altLang="en-US"/>
              <a:pPr/>
              <a:t>48</a:t>
            </a:fld>
            <a:endParaRPr lang="en-US"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67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158E8-2C46-4EBD-9607-9488A27F06F6}" type="slidenum">
              <a:rPr lang="en-US" altLang="en-US"/>
              <a:pPr/>
              <a:t>51</a:t>
            </a:fld>
            <a:endParaRPr lang="en-US"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240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8E8BB-23FB-4885-B35B-A31A1351531B}" type="slidenum">
              <a:rPr lang="en-US" altLang="en-US"/>
              <a:pPr/>
              <a:t>52</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802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27DBFE-BA74-43C6-A468-F44B0460C3C8}"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a:t>
            </a:fld>
            <a:endParaRPr lang="en-US" dirty="0"/>
          </a:p>
        </p:txBody>
      </p:sp>
      <p:cxnSp>
        <p:nvCxnSpPr>
          <p:cNvPr id="8" name="Straight Connector 7"/>
          <p:cNvCxnSpPr/>
          <p:nvPr/>
        </p:nvCxnSpPr>
        <p:spPr>
          <a:xfrm>
            <a:off x="685800" y="2548890"/>
            <a:ext cx="7848600" cy="1191"/>
          </a:xfrm>
          <a:prstGeom prst="line">
            <a:avLst/>
          </a:prstGeom>
          <a:ln w="19050">
            <a:solidFill>
              <a:schemeClr val="tx2"/>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3B7A63-8243-402D-A93F-3C2E2F7B1DC1}"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C4238-0C71-4BC9-A94C-5695BD3247D7}"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able Placeholder 2"/>
          <p:cNvSpPr>
            <a:spLocks noGrp="1"/>
          </p:cNvSpPr>
          <p:nvPr>
            <p:ph type="tbl" idx="1"/>
          </p:nvPr>
        </p:nvSpPr>
        <p:spPr>
          <a:xfrm>
            <a:off x="685800" y="1485900"/>
            <a:ext cx="7772400" cy="3086100"/>
          </a:xfrm>
        </p:spPr>
        <p:txBody>
          <a:bodyPr/>
          <a:lstStyle/>
          <a:p>
            <a:endParaRPr lang="en-US"/>
          </a:p>
        </p:txBody>
      </p:sp>
      <p:sp>
        <p:nvSpPr>
          <p:cNvPr id="4" name="Date Placeholder 3"/>
          <p:cNvSpPr>
            <a:spLocks noGrp="1"/>
          </p:cNvSpPr>
          <p:nvPr>
            <p:ph type="dt" sz="half" idx="10"/>
          </p:nvPr>
        </p:nvSpPr>
        <p:spPr>
          <a:xfrm>
            <a:off x="685800" y="4686300"/>
            <a:ext cx="1905000" cy="3429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4686300"/>
            <a:ext cx="2895600" cy="3429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4686300"/>
            <a:ext cx="1905000" cy="342900"/>
          </a:xfrm>
        </p:spPr>
        <p:txBody>
          <a:bodyPr/>
          <a:lstStyle>
            <a:lvl1pPr>
              <a:defRPr/>
            </a:lvl1pPr>
          </a:lstStyle>
          <a:p>
            <a:fld id="{42E30157-4E8C-44BB-AF1B-8C4FB209EDF9}" type="slidenum">
              <a:rPr lang="en-US" altLang="en-US"/>
              <a:pPr/>
              <a:t>‹#›</a:t>
            </a:fld>
            <a:endParaRPr lang="en-US" altLang="en-US"/>
          </a:p>
        </p:txBody>
      </p:sp>
    </p:spTree>
    <p:extLst>
      <p:ext uri="{BB962C8B-B14F-4D97-AF65-F5344CB8AC3E}">
        <p14:creationId xmlns:p14="http://schemas.microsoft.com/office/powerpoint/2010/main" val="215191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471-DEF4-4602-B38A-EAA45B030FCB}"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a:t>
            </a:fld>
            <a:endParaRPr lang="en-US" dirty="0"/>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A0296-0745-463F-9859-FB6801B5B2A2}" type="datetime3">
              <a:rPr lang="en-US" smtClean="0"/>
              <a:t>25 February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300FF7-A8E3-404F-A600-02F357D9CB8B}" type="datetime3">
              <a:rPr lang="en-US" smtClean="0"/>
              <a:t>25 February 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72F99F-DDC5-43FE-9B3A-902C101BFD28}" type="slidenum">
              <a:rPr lang="en-US" smtClean="0"/>
              <a:t>‹#›</a:t>
            </a:fld>
            <a:endParaRPr lang="en-US" dirty="0"/>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5D52AF-7FFE-46BD-B463-C179D8E2C3CF}" type="datetime3">
              <a:rPr lang="en-US" smtClean="0"/>
              <a:t>25 February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D66A0-9B15-4021-ADDF-07251CAF9896}" type="datetime3">
              <a:rPr lang="en-US" smtClean="0"/>
              <a:t>25 February 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4C189-FDD8-4EEA-9FFA-2EA2731B44F9}" type="datetime3">
              <a:rPr lang="en-US" smtClean="0"/>
              <a:t>25 February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72F99F-DDC5-43FE-9B3A-902C101BFD28}" type="slidenum">
              <a:rPr lang="en-US" smtClean="0"/>
              <a:t>‹#›</a:t>
            </a:fld>
            <a:endParaRPr lang="en-US" dirty="0"/>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9B163-BDD3-4709-AAC4-6BE38D82D280}" type="datetime3">
              <a:rPr lang="en-US" smtClean="0"/>
              <a:t>25 February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72F99F-DDC5-43FE-9B3A-902C101BFD2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86918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52400" y="590550"/>
            <a:ext cx="8637746"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438150"/>
          </a:xfrm>
          <a:prstGeom prst="rect">
            <a:avLst/>
          </a:prstGeom>
          <a:gradFill flip="none" rotWithShape="1">
            <a:gsLst>
              <a:gs pos="0">
                <a:schemeClr val="bg1">
                  <a:lumMod val="95000"/>
                </a:schemeClr>
              </a:gs>
              <a:gs pos="64000">
                <a:schemeClr val="accent1">
                  <a:lumMod val="42000"/>
                  <a:lumOff val="58000"/>
                </a:schemeClr>
              </a:gs>
              <a:gs pos="80000">
                <a:schemeClr val="accent1"/>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0" y="4882896"/>
            <a:ext cx="1600200" cy="246888"/>
          </a:xfrm>
          <a:prstGeom prst="rect">
            <a:avLst/>
          </a:prstGeom>
        </p:spPr>
        <p:txBody>
          <a:bodyPr vert="horz" lIns="91440" tIns="45720" rIns="91440" bIns="45720" rtlCol="0" anchor="ctr"/>
          <a:lstStyle>
            <a:lvl1pPr algn="l">
              <a:defRPr sz="1200">
                <a:solidFill>
                  <a:schemeClr val="tx1"/>
                </a:solidFill>
              </a:defRPr>
            </a:lvl1pPr>
          </a:lstStyle>
          <a:p>
            <a:fld id="{83C37161-1BA4-4EF9-9F1F-62FA26FE0588}" type="datetime3">
              <a:rPr lang="en-US" smtClean="0"/>
              <a:t>25 February 2021</a:t>
            </a:fld>
            <a:endParaRPr lang="en-US" dirty="0"/>
          </a:p>
        </p:txBody>
      </p:sp>
      <p:sp>
        <p:nvSpPr>
          <p:cNvPr id="6" name="Slide Number Placeholder 5"/>
          <p:cNvSpPr>
            <a:spLocks noGrp="1"/>
          </p:cNvSpPr>
          <p:nvPr>
            <p:ph type="sldNum" sz="quarter" idx="4"/>
          </p:nvPr>
        </p:nvSpPr>
        <p:spPr>
          <a:xfrm>
            <a:off x="8001000" y="4882896"/>
            <a:ext cx="1066800" cy="246888"/>
          </a:xfrm>
          <a:prstGeom prst="rect">
            <a:avLst/>
          </a:prstGeom>
        </p:spPr>
        <p:txBody>
          <a:bodyPr vert="horz" lIns="91440" tIns="45720" rIns="91440" bIns="45720" rtlCol="0" anchor="ctr"/>
          <a:lstStyle>
            <a:lvl1pPr algn="r">
              <a:defRPr sz="1400" b="1">
                <a:solidFill>
                  <a:schemeClr val="tx1"/>
                </a:solidFill>
              </a:defRPr>
            </a:lvl1pPr>
          </a:lstStyle>
          <a:p>
            <a:fld id="{0D72F99F-DDC5-43FE-9B3A-902C101BFD28}" type="slidenum">
              <a:rPr lang="en-US" smtClean="0"/>
              <a:pPr/>
              <a:t>‹#›</a:t>
            </a:fld>
            <a:endParaRPr lang="en-US" dirty="0"/>
          </a:p>
        </p:txBody>
      </p:sp>
      <p:sp>
        <p:nvSpPr>
          <p:cNvPr id="2" name="Title Placeholder 1"/>
          <p:cNvSpPr>
            <a:spLocks noGrp="1"/>
          </p:cNvSpPr>
          <p:nvPr>
            <p:ph type="title"/>
          </p:nvPr>
        </p:nvSpPr>
        <p:spPr>
          <a:xfrm>
            <a:off x="-24527" y="13190"/>
            <a:ext cx="8229600" cy="42496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2590800" y="4882896"/>
            <a:ext cx="4114800" cy="246888"/>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cxnSp>
        <p:nvCxnSpPr>
          <p:cNvPr id="11" name="Straight Connector 10"/>
          <p:cNvCxnSpPr/>
          <p:nvPr/>
        </p:nvCxnSpPr>
        <p:spPr>
          <a:xfrm>
            <a:off x="0" y="438150"/>
            <a:ext cx="91440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114155"/>
            <a:ext cx="1303020" cy="274320"/>
          </a:xfrm>
          <a:prstGeom prst="rect">
            <a:avLst/>
          </a:prstGeom>
        </p:spPr>
      </p:pic>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2" r:id="rId12"/>
  </p:sldLayoutIdLst>
  <p:hf hdr="0"/>
  <p:txStyles>
    <p:titleStyle>
      <a:lvl1pPr algn="l" defTabSz="914400" rtl="0" eaLnBrk="1" latinLnBrk="0" hangingPunct="1">
        <a:spcBef>
          <a:spcPct val="0"/>
        </a:spcBef>
        <a:buNone/>
        <a:defRPr sz="2800" kern="1200" cap="all" spc="-100" baseline="0">
          <a:solidFill>
            <a:schemeClr val="tx1"/>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7350"/>
            <a:ext cx="7848600" cy="816769"/>
          </a:xfrm>
        </p:spPr>
        <p:txBody>
          <a:bodyPr>
            <a:noAutofit/>
          </a:bodyPr>
          <a:lstStyle/>
          <a:p>
            <a:r>
              <a:rPr lang="en-US" sz="3200" dirty="0"/>
              <a:t>COMPUTER NETWORKS</a:t>
            </a:r>
          </a:p>
        </p:txBody>
      </p:sp>
      <p:sp>
        <p:nvSpPr>
          <p:cNvPr id="3" name="Subtitle 2"/>
          <p:cNvSpPr>
            <a:spLocks noGrp="1"/>
          </p:cNvSpPr>
          <p:nvPr>
            <p:ph type="subTitle" idx="1"/>
          </p:nvPr>
        </p:nvSpPr>
        <p:spPr/>
        <p:txBody>
          <a:bodyPr>
            <a:normAutofit lnSpcReduction="10000"/>
          </a:bodyPr>
          <a:lstStyle/>
          <a:p>
            <a:r>
              <a:rPr lang="en-US" dirty="0"/>
              <a:t>Dr. S. Sathya Priya,</a:t>
            </a:r>
          </a:p>
          <a:p>
            <a:r>
              <a:rPr lang="en-US" dirty="0"/>
              <a:t>Associate Professor, </a:t>
            </a:r>
          </a:p>
          <a:p>
            <a:r>
              <a:rPr lang="en-US" dirty="0"/>
              <a:t>School of Computing Sciences.</a:t>
            </a:r>
          </a:p>
        </p:txBody>
      </p:sp>
      <p:sp>
        <p:nvSpPr>
          <p:cNvPr id="4" name="Date Placeholder 3"/>
          <p:cNvSpPr>
            <a:spLocks noGrp="1"/>
          </p:cNvSpPr>
          <p:nvPr>
            <p:ph type="dt" sz="half" idx="10"/>
          </p:nvPr>
        </p:nvSpPr>
        <p:spPr/>
        <p:txBody>
          <a:bodyPr/>
          <a:lstStyle/>
          <a:p>
            <a:fld id="{57F7B601-3E0B-47BC-8986-3EAA1467AAA9}" type="datetime3">
              <a:rPr lang="en-US" smtClean="0"/>
              <a:t>25 February 2021</a:t>
            </a:fld>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4158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Each connection carry its own data load.(Eliminate traffic problems)</a:t>
            </a:r>
          </a:p>
          <a:p>
            <a:r>
              <a:rPr lang="en-US" dirty="0"/>
              <a:t>Mesh topology is robust.</a:t>
            </a:r>
          </a:p>
          <a:p>
            <a:r>
              <a:rPr lang="en-US" dirty="0"/>
              <a:t>Privacy and Security</a:t>
            </a:r>
          </a:p>
          <a:p>
            <a:r>
              <a:rPr lang="en-US" dirty="0"/>
              <a:t>Point-to-point link make fault identification and fault isolation easy.(N/W manager can find precise fault location and aids in finding the cause and solution)</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10</a:t>
            </a:fld>
            <a:endParaRPr lang="en-US"/>
          </a:p>
        </p:txBody>
      </p:sp>
    </p:spTree>
    <p:extLst>
      <p:ext uri="{BB962C8B-B14F-4D97-AF65-F5344CB8AC3E}">
        <p14:creationId xmlns:p14="http://schemas.microsoft.com/office/powerpoint/2010/main" val="337280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Amount of cabling and no. of I/O ports used</a:t>
            </a:r>
          </a:p>
          <a:p>
            <a:r>
              <a:rPr lang="en-US" dirty="0"/>
              <a:t>Installation and re-connection are difficult</a:t>
            </a:r>
          </a:p>
          <a:p>
            <a:r>
              <a:rPr lang="en-US" dirty="0"/>
              <a:t>Sheer bulk of cabling can be greater than available space</a:t>
            </a:r>
          </a:p>
          <a:p>
            <a:r>
              <a:rPr lang="en-US" dirty="0"/>
              <a:t>H/w required to connect each link can be very expensive</a:t>
            </a:r>
          </a:p>
          <a:p>
            <a:endParaRPr lang="en-US" dirty="0"/>
          </a:p>
          <a:p>
            <a:r>
              <a:rPr lang="en-US" dirty="0"/>
              <a:t>Usually implemented in limited fashion</a:t>
            </a:r>
          </a:p>
          <a:p>
            <a:r>
              <a:rPr lang="en-US" dirty="0"/>
              <a:t>Example: Connection of telephone regional offices.</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11</a:t>
            </a:fld>
            <a:endParaRPr lang="en-US"/>
          </a:p>
        </p:txBody>
      </p:sp>
    </p:spTree>
    <p:extLst>
      <p:ext uri="{BB962C8B-B14F-4D97-AF65-F5344CB8AC3E}">
        <p14:creationId xmlns:p14="http://schemas.microsoft.com/office/powerpoint/2010/main" val="321843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topology</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12</a:t>
            </a:fld>
            <a:endParaRPr lang="en-US"/>
          </a:p>
        </p:txBody>
      </p:sp>
      <p:sp>
        <p:nvSpPr>
          <p:cNvPr id="8" name="Content Placeholder 7"/>
          <p:cNvSpPr>
            <a:spLocks noGrp="1"/>
          </p:cNvSpPr>
          <p:nvPr>
            <p:ph idx="1"/>
          </p:nvPr>
        </p:nvSpPr>
        <p:spPr/>
        <p:txBody>
          <a:bodyPr/>
          <a:lstStyle/>
          <a:p>
            <a:r>
              <a:rPr lang="en-US" dirty="0"/>
              <a:t>Each device have a dedicated point-to-point link only to central controller(Hub).</a:t>
            </a:r>
          </a:p>
          <a:p>
            <a:r>
              <a:rPr lang="en-US" dirty="0"/>
              <a:t>Devices are not directly linked to </a:t>
            </a:r>
          </a:p>
          <a:p>
            <a:pPr marL="0" indent="0">
              <a:buNone/>
            </a:pPr>
            <a:r>
              <a:rPr lang="en-US" dirty="0"/>
              <a:t>one another</a:t>
            </a:r>
          </a:p>
          <a:p>
            <a:r>
              <a:rPr lang="en-US" dirty="0"/>
              <a:t>Does not allow direct traffic between</a:t>
            </a:r>
          </a:p>
          <a:p>
            <a:pPr marL="0" indent="0">
              <a:buNone/>
            </a:pPr>
            <a:r>
              <a:rPr lang="en-US" dirty="0"/>
              <a:t>devices.</a:t>
            </a:r>
          </a:p>
          <a:p>
            <a:r>
              <a:rPr lang="en-US" dirty="0"/>
              <a:t>Controller acts as exchange.</a:t>
            </a:r>
          </a:p>
          <a:p>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0" y="1200150"/>
            <a:ext cx="34956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81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200" dirty="0"/>
              <a:t>ADVANTAGES:</a:t>
            </a:r>
          </a:p>
          <a:p>
            <a:r>
              <a:rPr lang="en-US" sz="2200" dirty="0"/>
              <a:t>Less expensive(1link  &amp; 1 I/O port)</a:t>
            </a:r>
          </a:p>
          <a:p>
            <a:r>
              <a:rPr lang="en-US" sz="2200" dirty="0"/>
              <a:t>Easy to install and reconfigure</a:t>
            </a:r>
          </a:p>
          <a:p>
            <a:r>
              <a:rPr lang="en-US" sz="2200" dirty="0"/>
              <a:t>Addition, moves, deletion easy.</a:t>
            </a:r>
          </a:p>
          <a:p>
            <a:r>
              <a:rPr lang="en-US" sz="2200" dirty="0"/>
              <a:t>Robust</a:t>
            </a:r>
          </a:p>
          <a:p>
            <a:r>
              <a:rPr lang="en-US" sz="2200" dirty="0"/>
              <a:t>Easy fault identification and isolation</a:t>
            </a:r>
          </a:p>
          <a:p>
            <a:r>
              <a:rPr lang="en-US" sz="2200" dirty="0"/>
              <a:t>DISADVANTAGES:</a:t>
            </a:r>
          </a:p>
          <a:p>
            <a:r>
              <a:rPr lang="en-US" sz="2200" dirty="0"/>
              <a:t>If hub goes down whole system is dead.</a:t>
            </a:r>
          </a:p>
          <a:p>
            <a:r>
              <a:rPr lang="en-US" sz="2200" dirty="0"/>
              <a:t>More cables required compared to Bus and Ring</a:t>
            </a:r>
          </a:p>
          <a:p>
            <a:endParaRPr lang="en-US" sz="2800" dirty="0"/>
          </a:p>
          <a:p>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13</a:t>
            </a:fld>
            <a:endParaRPr lang="en-US" dirty="0"/>
          </a:p>
        </p:txBody>
      </p:sp>
    </p:spTree>
    <p:extLst>
      <p:ext uri="{BB962C8B-B14F-4D97-AF65-F5344CB8AC3E}">
        <p14:creationId xmlns:p14="http://schemas.microsoft.com/office/powerpoint/2010/main" val="6363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t>
            </a:r>
            <a:r>
              <a:rPr lang="en-US" dirty="0" err="1"/>
              <a:t>toplogy</a:t>
            </a:r>
            <a:endParaRPr lang="en-US" dirty="0"/>
          </a:p>
        </p:txBody>
      </p:sp>
      <p:sp>
        <p:nvSpPr>
          <p:cNvPr id="3" name="Content Placeholder 2"/>
          <p:cNvSpPr>
            <a:spLocks noGrp="1"/>
          </p:cNvSpPr>
          <p:nvPr>
            <p:ph idx="1"/>
          </p:nvPr>
        </p:nvSpPr>
        <p:spPr/>
        <p:txBody>
          <a:bodyPr>
            <a:normAutofit lnSpcReduction="10000"/>
          </a:bodyPr>
          <a:lstStyle/>
          <a:p>
            <a:r>
              <a:rPr lang="en-US" dirty="0"/>
              <a:t>Multi-point connection</a:t>
            </a:r>
          </a:p>
          <a:p>
            <a:r>
              <a:rPr lang="en-US" dirty="0"/>
              <a:t>Long cable acts as backbone to all connecting devices.</a:t>
            </a:r>
          </a:p>
          <a:p>
            <a:endParaRPr lang="en-US" dirty="0"/>
          </a:p>
          <a:p>
            <a:endParaRPr lang="en-US" dirty="0"/>
          </a:p>
          <a:p>
            <a:endParaRPr lang="en-US" dirty="0"/>
          </a:p>
          <a:p>
            <a:endParaRPr lang="en-US" dirty="0"/>
          </a:p>
          <a:p>
            <a:r>
              <a:rPr lang="en-US" dirty="0"/>
              <a:t>Nodes are connected to bus cable by drop lines and Taps.</a:t>
            </a:r>
          </a:p>
          <a:p>
            <a:r>
              <a:rPr lang="en-US" dirty="0"/>
              <a:t>Tap is connector that either splices into the main cable or punctures the sheathing of a cable to create contact with metallic core.</a:t>
            </a:r>
          </a:p>
          <a:p>
            <a:endParaRPr lang="en-US" dirty="0"/>
          </a:p>
          <a:p>
            <a:endParaRPr lang="en-US" dirty="0"/>
          </a:p>
          <a:p>
            <a:endParaRPr lang="en-US" dirty="0"/>
          </a:p>
          <a:p>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52550"/>
            <a:ext cx="59055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54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ADVANTAGES:</a:t>
            </a:r>
          </a:p>
          <a:p>
            <a:r>
              <a:rPr lang="en-US" dirty="0"/>
              <a:t>Ease of installation.</a:t>
            </a:r>
          </a:p>
          <a:p>
            <a:r>
              <a:rPr lang="en-US" dirty="0"/>
              <a:t>Less cabling</a:t>
            </a:r>
          </a:p>
          <a:p>
            <a:r>
              <a:rPr lang="en-US" dirty="0"/>
              <a:t>Redundancy is eliminated.</a:t>
            </a:r>
          </a:p>
          <a:p>
            <a:pPr marL="0" indent="0">
              <a:buNone/>
            </a:pPr>
            <a:r>
              <a:rPr lang="en-US" dirty="0"/>
              <a:t>DISADVANTAGES:</a:t>
            </a:r>
          </a:p>
          <a:p>
            <a:r>
              <a:rPr lang="en-US" dirty="0"/>
              <a:t>Difficult reconnection and fault isolation</a:t>
            </a:r>
          </a:p>
          <a:p>
            <a:r>
              <a:rPr lang="en-US" dirty="0"/>
              <a:t>Signal reflection at the taps cause degradation in quality.</a:t>
            </a:r>
          </a:p>
          <a:p>
            <a:r>
              <a:rPr lang="en-US" dirty="0"/>
              <a:t>Adding new devices require modification or replacement of the backbone.</a:t>
            </a:r>
          </a:p>
          <a:p>
            <a:r>
              <a:rPr lang="en-US" dirty="0"/>
              <a:t>Fault or break in the bus cable stops all transmission.</a:t>
            </a:r>
          </a:p>
          <a:p>
            <a:r>
              <a:rPr lang="en-US" dirty="0"/>
              <a:t>Signal becomes weaker as it travels farther.</a:t>
            </a:r>
          </a:p>
          <a:p>
            <a:pPr marL="0" indent="0">
              <a:buNone/>
            </a:pPr>
            <a:r>
              <a:rPr lang="en-US" dirty="0"/>
              <a:t>Used in LAN</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15</a:t>
            </a:fld>
            <a:endParaRPr lang="en-US" dirty="0"/>
          </a:p>
        </p:txBody>
      </p:sp>
    </p:spTree>
    <p:extLst>
      <p:ext uri="{BB962C8B-B14F-4D97-AF65-F5344CB8AC3E}">
        <p14:creationId xmlns:p14="http://schemas.microsoft.com/office/powerpoint/2010/main" val="274464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a:t>
            </a:r>
            <a:r>
              <a:rPr lang="en-US" dirty="0" err="1"/>
              <a:t>toplogy</a:t>
            </a:r>
            <a:endParaRPr lang="en-US" dirty="0"/>
          </a:p>
        </p:txBody>
      </p:sp>
      <p:sp>
        <p:nvSpPr>
          <p:cNvPr id="3" name="Content Placeholder 2"/>
          <p:cNvSpPr>
            <a:spLocks noGrp="1"/>
          </p:cNvSpPr>
          <p:nvPr>
            <p:ph idx="1"/>
          </p:nvPr>
        </p:nvSpPr>
        <p:spPr/>
        <p:txBody>
          <a:bodyPr/>
          <a:lstStyle/>
          <a:p>
            <a:r>
              <a:rPr lang="en-US" dirty="0"/>
              <a:t>Each device has a dedicated point-to-point connection with only 2 devices on either side.</a:t>
            </a:r>
          </a:p>
          <a:p>
            <a:r>
              <a:rPr lang="en-US" dirty="0"/>
              <a:t>Each device incorporates a Repeater.</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09750"/>
            <a:ext cx="69723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20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ADVANTAGES:</a:t>
            </a:r>
          </a:p>
          <a:p>
            <a:pPr marL="0" indent="0">
              <a:buNone/>
            </a:pPr>
            <a:r>
              <a:rPr lang="en-US" dirty="0"/>
              <a:t>Easy to install and reconfigure</a:t>
            </a:r>
          </a:p>
          <a:p>
            <a:pPr marL="0" indent="0">
              <a:buNone/>
            </a:pPr>
            <a:r>
              <a:rPr lang="en-US" dirty="0"/>
              <a:t>Fault isolation is simplified.</a:t>
            </a:r>
          </a:p>
          <a:p>
            <a:pPr marL="0" indent="0">
              <a:buNone/>
            </a:pPr>
            <a:r>
              <a:rPr lang="en-US" dirty="0"/>
              <a:t>DISADVANTAGES:</a:t>
            </a:r>
          </a:p>
          <a:p>
            <a:pPr marL="0" indent="0">
              <a:buNone/>
            </a:pPr>
            <a:r>
              <a:rPr lang="en-US" dirty="0"/>
              <a:t>Media and traffic considerations( Max. ring length and no. of devices)</a:t>
            </a:r>
          </a:p>
          <a:p>
            <a:pPr marL="0" indent="0">
              <a:buNone/>
            </a:pPr>
            <a:r>
              <a:rPr lang="en-US" dirty="0"/>
              <a:t>Unidirectional traffic.</a:t>
            </a:r>
          </a:p>
          <a:p>
            <a:pPr marL="0" indent="0">
              <a:buNone/>
            </a:pPr>
            <a:r>
              <a:rPr lang="en-US" dirty="0"/>
              <a:t>A break in the ring can disable the entire network.</a:t>
            </a:r>
          </a:p>
          <a:p>
            <a:pPr marL="0" indent="0">
              <a:buNone/>
            </a:pPr>
            <a:r>
              <a:rPr lang="en-US" dirty="0"/>
              <a:t>Less popular due to the need for high-speed LANs.</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17</a:t>
            </a:fld>
            <a:endParaRPr lang="en-US" dirty="0"/>
          </a:p>
        </p:txBody>
      </p:sp>
    </p:spTree>
    <p:extLst>
      <p:ext uri="{BB962C8B-B14F-4D97-AF65-F5344CB8AC3E}">
        <p14:creationId xmlns:p14="http://schemas.microsoft.com/office/powerpoint/2010/main" val="335324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topology</a:t>
            </a:r>
          </a:p>
        </p:txBody>
      </p:sp>
      <p:sp>
        <p:nvSpPr>
          <p:cNvPr id="3" name="Content Placeholder 2"/>
          <p:cNvSpPr>
            <a:spLocks noGrp="1"/>
          </p:cNvSpPr>
          <p:nvPr>
            <p:ph idx="1"/>
          </p:nvPr>
        </p:nvSpPr>
        <p:spPr/>
        <p:txBody>
          <a:bodyPr/>
          <a:lstStyle/>
          <a:p>
            <a:r>
              <a:rPr lang="en-US" dirty="0"/>
              <a:t>Combination of star and bus topology.</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057275"/>
            <a:ext cx="652462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264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dirty="0"/>
              <a:t>OSI (Open System Interconnection )-7 layers</a:t>
            </a:r>
          </a:p>
          <a:p>
            <a:r>
              <a:rPr lang="en-US" dirty="0"/>
              <a:t>Internet Model- 5 layers</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19</a:t>
            </a:fld>
            <a:endParaRPr lang="en-US" dirty="0"/>
          </a:p>
        </p:txBody>
      </p:sp>
    </p:spTree>
    <p:extLst>
      <p:ext uri="{BB962C8B-B14F-4D97-AF65-F5344CB8AC3E}">
        <p14:creationId xmlns:p14="http://schemas.microsoft.com/office/powerpoint/2010/main" val="394849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communication</a:t>
            </a:r>
          </a:p>
        </p:txBody>
      </p:sp>
      <p:sp>
        <p:nvSpPr>
          <p:cNvPr id="3" name="Content Placeholder 2"/>
          <p:cNvSpPr>
            <a:spLocks noGrp="1"/>
          </p:cNvSpPr>
          <p:nvPr>
            <p:ph idx="1"/>
          </p:nvPr>
        </p:nvSpPr>
        <p:spPr/>
        <p:txBody>
          <a:bodyPr>
            <a:normAutofit fontScale="62500" lnSpcReduction="20000"/>
          </a:bodyPr>
          <a:lstStyle/>
          <a:p>
            <a:pPr algn="just">
              <a:buFont typeface="Wingdings" panose="05000000000000000000" pitchFamily="2" charset="2"/>
              <a:buChar char="v"/>
            </a:pPr>
            <a:r>
              <a:rPr lang="en-US" dirty="0"/>
              <a:t> Communicate-Sharing Information</a:t>
            </a:r>
          </a:p>
          <a:p>
            <a:pPr algn="just">
              <a:buFont typeface="Wingdings" panose="05000000000000000000" pitchFamily="2" charset="2"/>
              <a:buChar char="v"/>
            </a:pPr>
            <a:r>
              <a:rPr lang="en-US" sz="2800" dirty="0"/>
              <a:t>Sharing-Local or Remote</a:t>
            </a:r>
          </a:p>
          <a:p>
            <a:pPr algn="just">
              <a:buFont typeface="Wingdings" panose="05000000000000000000" pitchFamily="2" charset="2"/>
              <a:buChar char="v"/>
            </a:pPr>
            <a:r>
              <a:rPr lang="en-US" sz="2800" dirty="0"/>
              <a:t>Telecommunication- Telegraphy, Telephone, Television.(far)</a:t>
            </a:r>
          </a:p>
          <a:p>
            <a:pPr algn="just">
              <a:buFont typeface="Wingdings" panose="05000000000000000000" pitchFamily="2" charset="2"/>
              <a:buChar char="v"/>
            </a:pPr>
            <a:r>
              <a:rPr lang="en-US" sz="2800" dirty="0"/>
              <a:t>Date-information presented in whatever form that is agreed upon by parties creating and using data.</a:t>
            </a:r>
          </a:p>
          <a:p>
            <a:pPr algn="just">
              <a:buFont typeface="Wingdings" panose="05000000000000000000" pitchFamily="2" charset="2"/>
              <a:buChar char="v"/>
            </a:pPr>
            <a:r>
              <a:rPr lang="en-US" sz="2800" dirty="0"/>
              <a:t>Data Communication- Exchange of data between two devices via transmission medium</a:t>
            </a:r>
          </a:p>
          <a:p>
            <a:pPr algn="just">
              <a:buFont typeface="Wingdings" panose="05000000000000000000" pitchFamily="2" charset="2"/>
              <a:buChar char="v"/>
            </a:pPr>
            <a:r>
              <a:rPr lang="en-US" sz="2800" dirty="0"/>
              <a:t>Communication devices must be part of communication system(Combination of hardware and software)</a:t>
            </a:r>
          </a:p>
          <a:p>
            <a:pPr algn="just">
              <a:buFont typeface="Wingdings" panose="05000000000000000000" pitchFamily="2" charset="2"/>
              <a:buChar char="v"/>
            </a:pPr>
            <a:r>
              <a:rPr lang="en-US" sz="2800" dirty="0"/>
              <a:t>Effectiveness of Communication System depends on 4 fundamental characteristics:</a:t>
            </a:r>
          </a:p>
          <a:p>
            <a:pPr algn="just">
              <a:buFont typeface="Wingdings" panose="05000000000000000000" pitchFamily="2" charset="2"/>
              <a:buChar char="§"/>
            </a:pPr>
            <a:r>
              <a:rPr lang="en-US" sz="2800" dirty="0"/>
              <a:t>Delivery </a:t>
            </a:r>
          </a:p>
          <a:p>
            <a:pPr algn="just">
              <a:buFont typeface="Wingdings" panose="05000000000000000000" pitchFamily="2" charset="2"/>
              <a:buChar char="§"/>
            </a:pPr>
            <a:r>
              <a:rPr lang="en-US" sz="2800" dirty="0"/>
              <a:t>Accuracy</a:t>
            </a:r>
          </a:p>
          <a:p>
            <a:pPr algn="just">
              <a:buFont typeface="Wingdings" panose="05000000000000000000" pitchFamily="2" charset="2"/>
              <a:buChar char="§"/>
            </a:pPr>
            <a:r>
              <a:rPr lang="en-US" sz="2800" dirty="0"/>
              <a:t>Timeliness(real-time transmission)</a:t>
            </a:r>
          </a:p>
          <a:p>
            <a:pPr algn="just">
              <a:buFont typeface="Wingdings" panose="05000000000000000000" pitchFamily="2" charset="2"/>
              <a:buChar char="§"/>
            </a:pPr>
            <a:r>
              <a:rPr lang="en-US" sz="2800" dirty="0"/>
              <a:t>Jitter(variation in packet arrival time)</a:t>
            </a:r>
          </a:p>
          <a:p>
            <a:pPr algn="just">
              <a:buFont typeface="Wingdings" panose="05000000000000000000" pitchFamily="2" charset="2"/>
              <a:buChar char="§"/>
            </a:pPr>
            <a:endParaRPr lang="en-US" sz="2800" dirty="0"/>
          </a:p>
          <a:p>
            <a:pPr algn="just">
              <a:buFont typeface="Wingdings" panose="05000000000000000000" pitchFamily="2" charset="2"/>
              <a:buChar char="v"/>
            </a:pPr>
            <a:endParaRPr lang="en-US" sz="2800" dirty="0"/>
          </a:p>
          <a:p>
            <a:pPr marL="0" indent="0" algn="just">
              <a:buNone/>
            </a:pPr>
            <a:endParaRPr lang="en-US" sz="2800" dirty="0"/>
          </a:p>
        </p:txBody>
      </p:sp>
      <p:sp>
        <p:nvSpPr>
          <p:cNvPr id="4" name="Date Placeholder 3"/>
          <p:cNvSpPr>
            <a:spLocks noGrp="1"/>
          </p:cNvSpPr>
          <p:nvPr>
            <p:ph type="dt" sz="half" idx="10"/>
          </p:nvPr>
        </p:nvSpPr>
        <p:spPr/>
        <p:txBody>
          <a:bodyPr/>
          <a:lstStyle/>
          <a:p>
            <a:fld id="{B4CEB5E9-78C2-453E-9004-D684EC79C981}" type="datetime3">
              <a:rPr lang="en-US" smtClean="0"/>
              <a:t>25 February 2021</a:t>
            </a:fld>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39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networks</a:t>
            </a:r>
          </a:p>
        </p:txBody>
      </p:sp>
      <p:sp>
        <p:nvSpPr>
          <p:cNvPr id="3" name="Content Placeholder 2"/>
          <p:cNvSpPr>
            <a:spLocks noGrp="1"/>
          </p:cNvSpPr>
          <p:nvPr>
            <p:ph idx="1"/>
          </p:nvPr>
        </p:nvSpPr>
        <p:spPr/>
        <p:txBody>
          <a:bodyPr/>
          <a:lstStyle/>
          <a:p>
            <a:r>
              <a:rPr lang="en-US" dirty="0"/>
              <a:t>Determined by size of the network.</a:t>
            </a:r>
          </a:p>
          <a:p>
            <a:r>
              <a:rPr lang="en-US" dirty="0"/>
              <a:t>LAN(Local Area Network)- area less than 2 miles</a:t>
            </a:r>
          </a:p>
          <a:p>
            <a:r>
              <a:rPr lang="en-US" dirty="0"/>
              <a:t>WAN(Wide Area Network)-worldwide.</a:t>
            </a:r>
          </a:p>
          <a:p>
            <a:r>
              <a:rPr lang="en-US" dirty="0" err="1"/>
              <a:t>Inbetween</a:t>
            </a:r>
            <a:r>
              <a:rPr lang="en-US" dirty="0"/>
              <a:t> are normally referred as MAN</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20</a:t>
            </a:fld>
            <a:endParaRPr lang="en-US" dirty="0"/>
          </a:p>
        </p:txBody>
      </p:sp>
    </p:spTree>
    <p:extLst>
      <p:ext uri="{BB962C8B-B14F-4D97-AF65-F5344CB8AC3E}">
        <p14:creationId xmlns:p14="http://schemas.microsoft.com/office/powerpoint/2010/main" val="184912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area networks</a:t>
            </a:r>
          </a:p>
        </p:txBody>
      </p:sp>
      <p:sp>
        <p:nvSpPr>
          <p:cNvPr id="3" name="Content Placeholder 2"/>
          <p:cNvSpPr>
            <a:spLocks noGrp="1"/>
          </p:cNvSpPr>
          <p:nvPr>
            <p:ph idx="1"/>
          </p:nvPr>
        </p:nvSpPr>
        <p:spPr/>
        <p:txBody>
          <a:bodyPr>
            <a:normAutofit fontScale="92500" lnSpcReduction="20000"/>
          </a:bodyPr>
          <a:lstStyle/>
          <a:p>
            <a:r>
              <a:rPr lang="en-US" dirty="0"/>
              <a:t>Privately owned.</a:t>
            </a:r>
          </a:p>
          <a:p>
            <a:r>
              <a:rPr lang="en-US" dirty="0"/>
              <a:t>Links devices in a single office, building or campus.</a:t>
            </a:r>
          </a:p>
          <a:p>
            <a:r>
              <a:rPr lang="en-US" dirty="0"/>
              <a:t>Can be single connection between 2 PCs and a printer or can be extended throughout a company.</a:t>
            </a:r>
          </a:p>
          <a:p>
            <a:r>
              <a:rPr lang="en-US" dirty="0"/>
              <a:t>Size limited to few kilometers.</a:t>
            </a:r>
          </a:p>
          <a:p>
            <a:r>
              <a:rPr lang="en-US" dirty="0"/>
              <a:t>Allow resources to be shared between personal computers and workstations.</a:t>
            </a:r>
          </a:p>
          <a:p>
            <a:r>
              <a:rPr lang="en-US" dirty="0"/>
              <a:t>LAN also distinguished by their transmission media and topology</a:t>
            </a:r>
          </a:p>
          <a:p>
            <a:r>
              <a:rPr lang="en-US" dirty="0"/>
              <a:t>Common are bus, ring and star.</a:t>
            </a:r>
          </a:p>
          <a:p>
            <a:r>
              <a:rPr lang="en-US" dirty="0"/>
              <a:t>Data rates 4-16 Mbps.</a:t>
            </a:r>
          </a:p>
          <a:p>
            <a:r>
              <a:rPr lang="en-US" dirty="0"/>
              <a:t>Now speeds are generally 100 or 1000Mbps.</a:t>
            </a:r>
          </a:p>
          <a:p>
            <a:r>
              <a:rPr lang="en-US" dirty="0"/>
              <a:t>WLAN came later.</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21</a:t>
            </a:fld>
            <a:endParaRPr lang="en-US" dirty="0"/>
          </a:p>
        </p:txBody>
      </p:sp>
    </p:spTree>
    <p:extLst>
      <p:ext uri="{BB962C8B-B14F-4D97-AF65-F5344CB8AC3E}">
        <p14:creationId xmlns:p14="http://schemas.microsoft.com/office/powerpoint/2010/main" val="356746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6619" y="1209675"/>
            <a:ext cx="46291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28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area network</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23</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881" y="742950"/>
            <a:ext cx="57626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34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Provides long-distance transmission of data, </a:t>
            </a:r>
            <a:r>
              <a:rPr lang="en-US" dirty="0" err="1"/>
              <a:t>image,audio</a:t>
            </a:r>
            <a:r>
              <a:rPr lang="en-US" dirty="0"/>
              <a:t> and video info over large geographic areas.</a:t>
            </a:r>
          </a:p>
          <a:p>
            <a:r>
              <a:rPr lang="en-US" dirty="0"/>
              <a:t>Backbone that connect the internet- switched WAN.</a:t>
            </a:r>
          </a:p>
          <a:p>
            <a:r>
              <a:rPr lang="en-US" dirty="0"/>
              <a:t>Dial-up line that connects home computer to internet.-Point-to-point WAN.</a:t>
            </a:r>
          </a:p>
          <a:p>
            <a:r>
              <a:rPr lang="en-US" dirty="0"/>
              <a:t>Switched WAN connects end-systems to another LAN or WAN.</a:t>
            </a:r>
          </a:p>
          <a:p>
            <a:r>
              <a:rPr lang="en-US" dirty="0"/>
              <a:t>Point-to-point connects home computer or small LAN to Internet Service Provider.</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24</a:t>
            </a:fld>
            <a:endParaRPr lang="en-US" dirty="0"/>
          </a:p>
        </p:txBody>
      </p:sp>
    </p:spTree>
    <p:extLst>
      <p:ext uri="{BB962C8B-B14F-4D97-AF65-F5344CB8AC3E}">
        <p14:creationId xmlns:p14="http://schemas.microsoft.com/office/powerpoint/2010/main" val="305674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Metropolitan area network</a:t>
            </a:r>
          </a:p>
        </p:txBody>
      </p:sp>
      <p:sp>
        <p:nvSpPr>
          <p:cNvPr id="3" name="Content Placeholder 2"/>
          <p:cNvSpPr>
            <a:spLocks noGrp="1"/>
          </p:cNvSpPr>
          <p:nvPr>
            <p:ph idx="1"/>
          </p:nvPr>
        </p:nvSpPr>
        <p:spPr/>
        <p:txBody>
          <a:bodyPr/>
          <a:lstStyle/>
          <a:p>
            <a:r>
              <a:rPr lang="en-US" dirty="0"/>
              <a:t>Size between Lan and WAN.</a:t>
            </a:r>
          </a:p>
          <a:p>
            <a:r>
              <a:rPr lang="en-US" dirty="0"/>
              <a:t>Covers area inside town or city.</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25</a:t>
            </a:fld>
            <a:endParaRPr lang="en-US" dirty="0"/>
          </a:p>
        </p:txBody>
      </p:sp>
    </p:spTree>
    <p:extLst>
      <p:ext uri="{BB962C8B-B14F-4D97-AF65-F5344CB8AC3E}">
        <p14:creationId xmlns:p14="http://schemas.microsoft.com/office/powerpoint/2010/main" val="299468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sp>
        <p:nvSpPr>
          <p:cNvPr id="3" name="Content Placeholder 2"/>
          <p:cNvSpPr>
            <a:spLocks noGrp="1"/>
          </p:cNvSpPr>
          <p:nvPr>
            <p:ph idx="1"/>
          </p:nvPr>
        </p:nvSpPr>
        <p:spPr/>
        <p:txBody>
          <a:bodyPr/>
          <a:lstStyle/>
          <a:p>
            <a:r>
              <a:rPr lang="en-US" dirty="0"/>
              <a:t>Interconnection of Networks</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26</a:t>
            </a:fld>
            <a:endParaRPr lang="en-US" dirty="0"/>
          </a:p>
        </p:txBody>
      </p:sp>
    </p:spTree>
    <p:extLst>
      <p:ext uri="{BB962C8B-B14F-4D97-AF65-F5344CB8AC3E}">
        <p14:creationId xmlns:p14="http://schemas.microsoft.com/office/powerpoint/2010/main" val="212459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61763"/>
            <a:ext cx="4572000" cy="384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521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 and standards</a:t>
            </a:r>
          </a:p>
        </p:txBody>
      </p:sp>
      <p:sp>
        <p:nvSpPr>
          <p:cNvPr id="3" name="Content Placeholder 2"/>
          <p:cNvSpPr>
            <a:spLocks noGrp="1"/>
          </p:cNvSpPr>
          <p:nvPr>
            <p:ph idx="1"/>
          </p:nvPr>
        </p:nvSpPr>
        <p:spPr/>
        <p:txBody>
          <a:bodyPr/>
          <a:lstStyle/>
          <a:p>
            <a:r>
              <a:rPr lang="en-US" dirty="0"/>
              <a:t>Key elements:</a:t>
            </a:r>
          </a:p>
          <a:p>
            <a:r>
              <a:rPr lang="en-US" dirty="0"/>
              <a:t>Syntax, Semantics and timing</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28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0675"/>
            <a:ext cx="6553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2695575"/>
            <a:ext cx="65151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024188"/>
            <a:ext cx="65341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41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a:t>Iso</a:t>
            </a:r>
            <a:r>
              <a:rPr lang="en-US" dirty="0"/>
              <a:t>/OSI Model </a:t>
            </a:r>
            <a:r>
              <a:rPr lang="en-US" altLang="en-US" dirty="0"/>
              <a:t>History</a:t>
            </a:r>
          </a:p>
        </p:txBody>
      </p:sp>
      <p:sp>
        <p:nvSpPr>
          <p:cNvPr id="7171" name="Rectangle 3"/>
          <p:cNvSpPr>
            <a:spLocks noGrp="1" noChangeArrowheads="1"/>
          </p:cNvSpPr>
          <p:nvPr>
            <p:ph type="body" idx="1"/>
          </p:nvPr>
        </p:nvSpPr>
        <p:spPr/>
        <p:txBody>
          <a:bodyPr/>
          <a:lstStyle/>
          <a:p>
            <a:pPr>
              <a:lnSpc>
                <a:spcPct val="90000"/>
              </a:lnSpc>
            </a:pPr>
            <a:r>
              <a:rPr lang="en-US" altLang="en-US" dirty="0"/>
              <a:t>Rapid growth of computer networks caused compatibility problems</a:t>
            </a:r>
          </a:p>
          <a:p>
            <a:pPr>
              <a:lnSpc>
                <a:spcPct val="90000"/>
              </a:lnSpc>
            </a:pPr>
            <a:r>
              <a:rPr lang="en-US" altLang="en-US" dirty="0"/>
              <a:t>ISO recognized the problem and released the OSI model in 1984</a:t>
            </a:r>
          </a:p>
          <a:p>
            <a:pPr>
              <a:lnSpc>
                <a:spcPct val="90000"/>
              </a:lnSpc>
            </a:pPr>
            <a:r>
              <a:rPr lang="en-US" altLang="en-US" dirty="0"/>
              <a:t>OSI stands for Open Systems Interconnection and consists of 7 Layers</a:t>
            </a:r>
          </a:p>
          <a:p>
            <a:pPr>
              <a:lnSpc>
                <a:spcPct val="90000"/>
              </a:lnSpc>
            </a:pPr>
            <a:r>
              <a:rPr lang="en-US" altLang="en-US" dirty="0"/>
              <a:t>The use of layers is designed to reduce complexity and make standardization easier </a:t>
            </a:r>
          </a:p>
        </p:txBody>
      </p:sp>
    </p:spTree>
    <p:extLst>
      <p:ext uri="{BB962C8B-B14F-4D97-AF65-F5344CB8AC3E}">
        <p14:creationId xmlns:p14="http://schemas.microsoft.com/office/powerpoint/2010/main" val="161274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5 Components:</a:t>
            </a:r>
          </a:p>
          <a:p>
            <a:pPr>
              <a:buFont typeface="Wingdings" panose="05000000000000000000" pitchFamily="2" charset="2"/>
              <a:buChar char="§"/>
            </a:pPr>
            <a:r>
              <a:rPr lang="en-US" dirty="0"/>
              <a:t>Message(Texts, numbers, pictures, audio, video)</a:t>
            </a:r>
          </a:p>
          <a:p>
            <a:pPr>
              <a:buFont typeface="Wingdings" panose="05000000000000000000" pitchFamily="2" charset="2"/>
              <a:buChar char="§"/>
            </a:pPr>
            <a:r>
              <a:rPr lang="en-US" dirty="0"/>
              <a:t>Sender</a:t>
            </a:r>
          </a:p>
          <a:p>
            <a:pPr>
              <a:buFont typeface="Wingdings" panose="05000000000000000000" pitchFamily="2" charset="2"/>
              <a:buChar char="§"/>
            </a:pPr>
            <a:r>
              <a:rPr lang="en-US" dirty="0"/>
              <a:t>Receiver</a:t>
            </a:r>
          </a:p>
          <a:p>
            <a:pPr>
              <a:buFont typeface="Wingdings" panose="05000000000000000000" pitchFamily="2" charset="2"/>
              <a:buChar char="§"/>
            </a:pPr>
            <a:r>
              <a:rPr lang="en-US" dirty="0"/>
              <a:t>Transmission Medium(twisted-pair </a:t>
            </a:r>
            <a:r>
              <a:rPr lang="en-US" dirty="0" err="1"/>
              <a:t>wire,coaxial</a:t>
            </a:r>
            <a:r>
              <a:rPr lang="en-US" dirty="0"/>
              <a:t> cable, </a:t>
            </a:r>
            <a:r>
              <a:rPr lang="en-US" dirty="0" err="1"/>
              <a:t>fibre</a:t>
            </a:r>
            <a:r>
              <a:rPr lang="en-US" dirty="0"/>
              <a:t>-optic cable, radio waves)</a:t>
            </a:r>
          </a:p>
          <a:p>
            <a:pPr>
              <a:buFont typeface="Wingdings" panose="05000000000000000000" pitchFamily="2" charset="2"/>
              <a:buChar char="§"/>
            </a:pPr>
            <a:r>
              <a:rPr lang="en-US" dirty="0"/>
              <a:t>Protocol(set of rules that govern data communication)</a:t>
            </a:r>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3</a:t>
            </a:fld>
            <a:endParaRPr lang="en-US"/>
          </a:p>
        </p:txBody>
      </p:sp>
    </p:spTree>
    <p:extLst>
      <p:ext uri="{BB962C8B-B14F-4D97-AF65-F5344CB8AC3E}">
        <p14:creationId xmlns:p14="http://schemas.microsoft.com/office/powerpoint/2010/main" val="851760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FC71DCB2-DF05-43E2-91DC-DF1EBA80BA6E}" type="slidenum">
              <a:rPr lang="en-US" altLang="en-US"/>
              <a:pPr/>
              <a:t>30</a:t>
            </a:fld>
            <a:endParaRPr lang="en-US" altLang="en-US"/>
          </a:p>
        </p:txBody>
      </p:sp>
      <p:sp>
        <p:nvSpPr>
          <p:cNvPr id="634882"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34883"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34884" name="Text Box 4"/>
          <p:cNvSpPr txBox="1">
            <a:spLocks noChangeArrowheads="1"/>
          </p:cNvSpPr>
          <p:nvPr/>
        </p:nvSpPr>
        <p:spPr bwMode="auto">
          <a:xfrm>
            <a:off x="1371600" y="285751"/>
            <a:ext cx="3584058"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dirty="0">
                <a:solidFill>
                  <a:schemeClr val="folHlink"/>
                </a:solidFill>
              </a:rPr>
              <a:t> </a:t>
            </a:r>
            <a:r>
              <a:rPr lang="en-US" altLang="en-US" dirty="0"/>
              <a:t>Tasks involved in sending a letter</a:t>
            </a:r>
          </a:p>
          <a:p>
            <a:endParaRPr lang="en-US" altLang="en-US" sz="1500" i="1" dirty="0"/>
          </a:p>
        </p:txBody>
      </p:sp>
      <p:sp>
        <p:nvSpPr>
          <p:cNvPr id="634885"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3488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775" y="914401"/>
            <a:ext cx="4181475" cy="359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211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E8919BC7-C44B-4A4C-A9A9-55FF5AE80950}" type="slidenum">
              <a:rPr lang="en-US" altLang="en-US"/>
              <a:pPr/>
              <a:t>31</a:t>
            </a:fld>
            <a:endParaRPr lang="en-US" altLang="en-US"/>
          </a:p>
        </p:txBody>
      </p:sp>
      <p:sp>
        <p:nvSpPr>
          <p:cNvPr id="677890" name="Rectangle 2"/>
          <p:cNvSpPr>
            <a:spLocks noChangeArrowheads="1"/>
          </p:cNvSpPr>
          <p:nvPr/>
        </p:nvSpPr>
        <p:spPr bwMode="auto">
          <a:xfrm>
            <a:off x="1143000" y="0"/>
            <a:ext cx="6858000" cy="62865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pPr algn="ctr"/>
            <a:endParaRPr lang="en-US" altLang="en-US" sz="2400">
              <a:effectLst>
                <a:outerShdw blurRad="38100" dist="38100" dir="2700000" algn="tl">
                  <a:srgbClr val="FFFFFF"/>
                </a:outerShdw>
              </a:effectLst>
            </a:endParaRPr>
          </a:p>
        </p:txBody>
      </p:sp>
      <p:sp>
        <p:nvSpPr>
          <p:cNvPr id="677891" name="Text Box 3"/>
          <p:cNvSpPr txBox="1">
            <a:spLocks noChangeArrowheads="1"/>
          </p:cNvSpPr>
          <p:nvPr/>
        </p:nvSpPr>
        <p:spPr bwMode="auto">
          <a:xfrm>
            <a:off x="1314451" y="57151"/>
            <a:ext cx="3114506" cy="43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sz="2400">
                <a:effectLst>
                  <a:outerShdw blurRad="38100" dist="38100" dir="2700000" algn="tl">
                    <a:srgbClr val="C0C0C0"/>
                  </a:outerShdw>
                </a:effectLst>
                <a:latin typeface="Times" panose="02020603050405020304" pitchFamily="18" charset="0"/>
              </a:rPr>
              <a:t>2-2   THE OSI MODEL</a:t>
            </a:r>
          </a:p>
        </p:txBody>
      </p:sp>
      <p:sp>
        <p:nvSpPr>
          <p:cNvPr id="677892" name="Text Box 4"/>
          <p:cNvSpPr txBox="1">
            <a:spLocks noChangeArrowheads="1"/>
          </p:cNvSpPr>
          <p:nvPr/>
        </p:nvSpPr>
        <p:spPr bwMode="auto">
          <a:xfrm>
            <a:off x="7315200" y="4800601"/>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endParaRPr lang="en-US" altLang="en-US"/>
          </a:p>
        </p:txBody>
      </p:sp>
      <p:sp>
        <p:nvSpPr>
          <p:cNvPr id="677893" name="Rectangle 5"/>
          <p:cNvSpPr>
            <a:spLocks noChangeArrowheads="1"/>
          </p:cNvSpPr>
          <p:nvPr/>
        </p:nvSpPr>
        <p:spPr bwMode="auto">
          <a:xfrm>
            <a:off x="1200150" y="467834"/>
            <a:ext cx="6457950"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chor="ctr">
            <a:spAutoFit/>
          </a:bodyPr>
          <a:lstStyle/>
          <a:p>
            <a:pPr algn="just" eaLnBrk="1" hangingPunct="1"/>
            <a:r>
              <a:rPr lang="en-US" altLang="en-US" sz="2100" i="1">
                <a:effectLst>
                  <a:outerShdw blurRad="38100" dist="38100" dir="2700000" algn="tl">
                    <a:srgbClr val="C0C0C0"/>
                  </a:outerShdw>
                </a:effectLst>
              </a:rPr>
              <a:t>Established in 1947, the International Standards Organization (</a:t>
            </a:r>
            <a:r>
              <a:rPr lang="en-US" altLang="en-US" sz="2100" i="1">
                <a:solidFill>
                  <a:schemeClr val="hlink"/>
                </a:solidFill>
                <a:effectLst>
                  <a:outerShdw blurRad="38100" dist="38100" dir="2700000" algn="tl">
                    <a:srgbClr val="C0C0C0"/>
                  </a:outerShdw>
                </a:effectLst>
              </a:rPr>
              <a:t>ISO</a:t>
            </a:r>
            <a:r>
              <a:rPr lang="en-US" altLang="en-US" sz="21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100" i="1">
                <a:solidFill>
                  <a:schemeClr val="hlink"/>
                </a:solidFill>
                <a:effectLst>
                  <a:outerShdw blurRad="38100" dist="38100" dir="2700000" algn="tl">
                    <a:srgbClr val="C0C0C0"/>
                  </a:outerShdw>
                </a:effectLst>
              </a:rPr>
              <a:t>OSI</a:t>
            </a:r>
            <a:r>
              <a:rPr lang="en-US" altLang="en-US" sz="2100" i="1">
                <a:effectLst>
                  <a:outerShdw blurRad="38100" dist="38100" dir="2700000" algn="tl">
                    <a:srgbClr val="C0C0C0"/>
                  </a:outerShdw>
                </a:effectLst>
              </a:rPr>
              <a:t>) model. It was first introduced in the late 1970s. </a:t>
            </a:r>
          </a:p>
        </p:txBody>
      </p:sp>
      <p:sp>
        <p:nvSpPr>
          <p:cNvPr id="677894" name="Rectangle 6"/>
          <p:cNvSpPr>
            <a:spLocks noChangeArrowheads="1"/>
          </p:cNvSpPr>
          <p:nvPr/>
        </p:nvSpPr>
        <p:spPr bwMode="auto">
          <a:xfrm>
            <a:off x="1314450" y="3729039"/>
            <a:ext cx="4286250" cy="900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buClr>
                <a:schemeClr val="tx1"/>
              </a:buClr>
              <a:buSzPct val="117000"/>
              <a:buFont typeface="Wingdings" panose="05000000000000000000" pitchFamily="2" charset="2"/>
              <a:buNone/>
            </a:pPr>
            <a:r>
              <a:rPr lang="fr-FR" altLang="en-US" dirty="0" err="1">
                <a:solidFill>
                  <a:srgbClr val="0033CC"/>
                </a:solidFill>
              </a:rPr>
              <a:t>Layered</a:t>
            </a:r>
            <a:r>
              <a:rPr lang="fr-FR" altLang="en-US" dirty="0">
                <a:solidFill>
                  <a:srgbClr val="0033CC"/>
                </a:solidFill>
              </a:rPr>
              <a:t> Architecture</a:t>
            </a:r>
            <a:br>
              <a:rPr lang="fr-FR" altLang="en-US" dirty="0">
                <a:solidFill>
                  <a:srgbClr val="0033CC"/>
                </a:solidFill>
              </a:rPr>
            </a:br>
            <a:r>
              <a:rPr lang="fr-FR" altLang="en-US" dirty="0">
                <a:solidFill>
                  <a:srgbClr val="0033CC"/>
                </a:solidFill>
              </a:rPr>
              <a:t>Peer-to-Peer </a:t>
            </a:r>
            <a:r>
              <a:rPr lang="fr-FR" altLang="en-US" dirty="0" err="1">
                <a:solidFill>
                  <a:srgbClr val="0033CC"/>
                </a:solidFill>
              </a:rPr>
              <a:t>Processes</a:t>
            </a:r>
            <a:endParaRPr lang="fr-FR" altLang="en-US" dirty="0">
              <a:solidFill>
                <a:srgbClr val="0033CC"/>
              </a:solidFill>
            </a:endParaRPr>
          </a:p>
          <a:p>
            <a:pPr>
              <a:buClr>
                <a:schemeClr val="tx1"/>
              </a:buClr>
              <a:buSzPct val="117000"/>
              <a:buFont typeface="Wingdings" panose="05000000000000000000" pitchFamily="2" charset="2"/>
              <a:buNone/>
            </a:pPr>
            <a:r>
              <a:rPr lang="en-US" altLang="en-US" dirty="0">
                <a:solidFill>
                  <a:srgbClr val="0033CC"/>
                </a:solidFill>
              </a:rPr>
              <a:t>Encapsulation</a:t>
            </a:r>
          </a:p>
        </p:txBody>
      </p:sp>
      <p:sp>
        <p:nvSpPr>
          <p:cNvPr id="677895" name="Text Box 7"/>
          <p:cNvSpPr txBox="1">
            <a:spLocks noChangeArrowheads="1"/>
          </p:cNvSpPr>
          <p:nvPr/>
        </p:nvSpPr>
        <p:spPr bwMode="auto">
          <a:xfrm>
            <a:off x="1170742" y="3371851"/>
            <a:ext cx="3954544"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pPr algn="ctr"/>
            <a:r>
              <a:rPr lang="en-US" altLang="en-US" sz="21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3574304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Iso</a:t>
            </a:r>
            <a:r>
              <a:rPr lang="en-US" dirty="0"/>
              <a:t>/OSI Model</a:t>
            </a:r>
          </a:p>
        </p:txBody>
      </p:sp>
      <p:sp>
        <p:nvSpPr>
          <p:cNvPr id="3" name="Content Placeholder 2"/>
          <p:cNvSpPr>
            <a:spLocks noGrp="1"/>
          </p:cNvSpPr>
          <p:nvPr>
            <p:ph idx="1"/>
          </p:nvPr>
        </p:nvSpPr>
        <p:spPr/>
        <p:txBody>
          <a:bodyPr/>
          <a:lstStyle/>
          <a:p>
            <a:r>
              <a:rPr lang="en-US" dirty="0"/>
              <a:t>ISO is organization. OSI is a model.</a:t>
            </a:r>
          </a:p>
          <a:p>
            <a:r>
              <a:rPr lang="en-US" b="1" dirty="0"/>
              <a:t>A</a:t>
            </a:r>
            <a:r>
              <a:rPr lang="en-US" dirty="0"/>
              <a:t>ll </a:t>
            </a:r>
            <a:r>
              <a:rPr lang="en-US" b="1" dirty="0"/>
              <a:t>P</a:t>
            </a:r>
            <a:r>
              <a:rPr lang="en-US" dirty="0"/>
              <a:t>eople </a:t>
            </a:r>
            <a:r>
              <a:rPr lang="en-US" b="1" dirty="0"/>
              <a:t>S</a:t>
            </a:r>
            <a:r>
              <a:rPr lang="en-US" dirty="0"/>
              <a:t>eem </a:t>
            </a:r>
            <a:r>
              <a:rPr lang="en-US" b="1" dirty="0"/>
              <a:t>T</a:t>
            </a:r>
            <a:r>
              <a:rPr lang="en-US" dirty="0"/>
              <a:t>o </a:t>
            </a:r>
            <a:r>
              <a:rPr lang="en-US" b="1" dirty="0"/>
              <a:t>N</a:t>
            </a:r>
            <a:r>
              <a:rPr lang="en-US" dirty="0"/>
              <a:t>eed </a:t>
            </a:r>
            <a:r>
              <a:rPr lang="en-US" b="1" dirty="0"/>
              <a:t>D</a:t>
            </a:r>
            <a:r>
              <a:rPr lang="en-US" dirty="0"/>
              <a:t>ata </a:t>
            </a:r>
            <a:r>
              <a:rPr lang="en-US" b="1" dirty="0"/>
              <a:t>P</a:t>
            </a:r>
            <a:r>
              <a:rPr lang="en-US" dirty="0"/>
              <a:t>rocessing</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32</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476" y="1427165"/>
            <a:ext cx="3267751" cy="335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52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1999A16F-2B10-41E9-9F29-2FC6D5178D9F}" type="slidenum">
              <a:rPr lang="en-US" altLang="en-US"/>
              <a:pPr/>
              <a:t>33</a:t>
            </a:fld>
            <a:endParaRPr lang="en-US" altLang="en-US"/>
          </a:p>
        </p:txBody>
      </p:sp>
      <p:sp>
        <p:nvSpPr>
          <p:cNvPr id="636930"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36931"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36932" name="Text Box 4"/>
          <p:cNvSpPr txBox="1">
            <a:spLocks noChangeArrowheads="1"/>
          </p:cNvSpPr>
          <p:nvPr/>
        </p:nvSpPr>
        <p:spPr bwMode="auto">
          <a:xfrm>
            <a:off x="1371601" y="285750"/>
            <a:ext cx="541558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2.3  </a:t>
            </a:r>
            <a:r>
              <a:rPr lang="en-US" altLang="en-US" sz="1500" i="1"/>
              <a:t>The interaction between layers in the OSI model</a:t>
            </a:r>
          </a:p>
        </p:txBody>
      </p:sp>
      <p:sp>
        <p:nvSpPr>
          <p:cNvPr id="636933" name="Line 5"/>
          <p:cNvSpPr>
            <a:spLocks noChangeShapeType="1"/>
          </p:cNvSpPr>
          <p:nvPr/>
        </p:nvSpPr>
        <p:spPr bwMode="auto">
          <a:xfrm>
            <a:off x="1257300" y="47434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369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987" y="800101"/>
            <a:ext cx="5224463" cy="387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369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4B975C45-BCAD-4A38-985C-463F6C2A86AB}" type="slidenum">
              <a:rPr lang="en-US" altLang="en-US"/>
              <a:pPr/>
              <a:t>34</a:t>
            </a:fld>
            <a:endParaRPr lang="en-US" altLang="en-US"/>
          </a:p>
        </p:txBody>
      </p:sp>
      <p:sp>
        <p:nvSpPr>
          <p:cNvPr id="637954"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37955"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37956" name="Text Box 4"/>
          <p:cNvSpPr txBox="1">
            <a:spLocks noChangeArrowheads="1"/>
          </p:cNvSpPr>
          <p:nvPr/>
        </p:nvSpPr>
        <p:spPr bwMode="auto">
          <a:xfrm>
            <a:off x="1371601" y="285751"/>
            <a:ext cx="422776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2.4  </a:t>
            </a:r>
            <a:r>
              <a:rPr lang="en-US" altLang="en-US" sz="1500" i="1"/>
              <a:t>An exchange using the OSI model</a:t>
            </a:r>
          </a:p>
        </p:txBody>
      </p:sp>
      <p:sp>
        <p:nvSpPr>
          <p:cNvPr id="637957"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379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8528" y="900112"/>
            <a:ext cx="5642372"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95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7 Layers of the OSI Model</a:t>
            </a:r>
          </a:p>
        </p:txBody>
      </p:sp>
      <p:graphicFrame>
        <p:nvGraphicFramePr>
          <p:cNvPr id="8239" name="Group 47"/>
          <p:cNvGraphicFramePr>
            <a:graphicFrameLocks noGrp="1"/>
          </p:cNvGraphicFramePr>
          <p:nvPr/>
        </p:nvGraphicFramePr>
        <p:xfrm>
          <a:off x="1543050" y="1257300"/>
          <a:ext cx="6115050" cy="3429000"/>
        </p:xfrm>
        <a:graphic>
          <a:graphicData uri="http://schemas.openxmlformats.org/drawingml/2006/table">
            <a:tbl>
              <a:tblPr/>
              <a:tblGrid>
                <a:gridCol w="182880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Layer</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Responsible For:</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7.) Application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Provides Services to User Apps</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6.) Presentation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Data Representation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5.) Session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Communication Between Hosts</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4.) Transport</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Flow Ctrl, Error Detection/Correction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3.) Network</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End to End Delivery, Logical Addr </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2.) Data Link</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Media Access Ctrl, Physical Addr</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1.) Physical</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Medium, Interfaces, Puts Bits on Med.</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96183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a:t>Examples </a:t>
            </a:r>
          </a:p>
        </p:txBody>
      </p:sp>
      <p:graphicFrame>
        <p:nvGraphicFramePr>
          <p:cNvPr id="1028" name="Group 4"/>
          <p:cNvGraphicFramePr>
            <a:graphicFrameLocks noGrp="1"/>
          </p:cNvGraphicFramePr>
          <p:nvPr>
            <p:extLst>
              <p:ext uri="{D42A27DB-BD31-4B8C-83A1-F6EECF244321}">
                <p14:modId xmlns:p14="http://schemas.microsoft.com/office/powerpoint/2010/main" val="914867437"/>
              </p:ext>
            </p:extLst>
          </p:nvPr>
        </p:nvGraphicFramePr>
        <p:xfrm>
          <a:off x="1371600" y="895350"/>
          <a:ext cx="6115050" cy="3429000"/>
        </p:xfrm>
        <a:graphic>
          <a:graphicData uri="http://schemas.openxmlformats.org/drawingml/2006/table">
            <a:tbl>
              <a:tblPr/>
              <a:tblGrid>
                <a:gridCol w="182880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Layer</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Example</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7.) Application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HTTP, FTP, SMTP</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6.) Presentation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ASCII, JPEG, PGP</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5.) Session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BOOTP, NetBIOS, DHCP, DNS</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4.) Transport</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TCP, UDP, SPX</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3.) Network</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IP, IPX, ICMP </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2.) Data Link</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Ethernet, Token Ring, Frame Relay</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1.) Physical</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dirty="0">
                          <a:ln>
                            <a:noFill/>
                          </a:ln>
                          <a:solidFill>
                            <a:schemeClr val="tx1"/>
                          </a:solidFill>
                          <a:effectLst/>
                          <a:latin typeface="Times New Roman" panose="02020603050405020304" pitchFamily="18" charset="0"/>
                        </a:rPr>
                        <a:t>Bits, Interfaces, Hubs</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2990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Flat Addressing</a:t>
            </a:r>
          </a:p>
        </p:txBody>
      </p:sp>
      <p:sp>
        <p:nvSpPr>
          <p:cNvPr id="36867" name="Rectangle 3"/>
          <p:cNvSpPr>
            <a:spLocks noGrp="1" noChangeArrowheads="1"/>
          </p:cNvSpPr>
          <p:nvPr>
            <p:ph type="body" idx="1"/>
          </p:nvPr>
        </p:nvSpPr>
        <p:spPr/>
        <p:txBody>
          <a:bodyPr/>
          <a:lstStyle/>
          <a:p>
            <a:r>
              <a:rPr lang="en-US" altLang="en-US"/>
              <a:t>Flat addressing schemes do not provide anything other than a unique identifier.  They provide no real information about where the object  being addressed resides.</a:t>
            </a:r>
          </a:p>
          <a:p>
            <a:r>
              <a:rPr lang="en-US" altLang="en-US"/>
              <a:t>Example: SSN# (may provide insight to where the person was born, but not to where they are now)</a:t>
            </a:r>
          </a:p>
        </p:txBody>
      </p:sp>
    </p:spTree>
    <p:extLst>
      <p:ext uri="{BB962C8B-B14F-4D97-AF65-F5344CB8AC3E}">
        <p14:creationId xmlns:p14="http://schemas.microsoft.com/office/powerpoint/2010/main" val="328412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Hierarchical Addressing</a:t>
            </a:r>
          </a:p>
        </p:txBody>
      </p:sp>
      <p:sp>
        <p:nvSpPr>
          <p:cNvPr id="37891" name="Rectangle 3"/>
          <p:cNvSpPr>
            <a:spLocks noGrp="1" noChangeArrowheads="1"/>
          </p:cNvSpPr>
          <p:nvPr>
            <p:ph type="body" idx="1"/>
          </p:nvPr>
        </p:nvSpPr>
        <p:spPr/>
        <p:txBody>
          <a:bodyPr/>
          <a:lstStyle/>
          <a:p>
            <a:r>
              <a:rPr lang="en-US" altLang="en-US"/>
              <a:t>Hierarchical addressing schemes provide layers or a hierarchy to the address that provide information about where the addressed object exists within the hierarchy.</a:t>
            </a:r>
          </a:p>
          <a:p>
            <a:r>
              <a:rPr lang="en-US" altLang="en-US"/>
              <a:t>Example: phone numbers (area code, local prefix, and four digit number unique to that area code/prefix combination).</a:t>
            </a:r>
          </a:p>
        </p:txBody>
      </p:sp>
    </p:spTree>
    <p:extLst>
      <p:ext uri="{BB962C8B-B14F-4D97-AF65-F5344CB8AC3E}">
        <p14:creationId xmlns:p14="http://schemas.microsoft.com/office/powerpoint/2010/main" val="2958737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Talking to Everyone</a:t>
            </a:r>
          </a:p>
        </p:txBody>
      </p:sp>
      <p:sp>
        <p:nvSpPr>
          <p:cNvPr id="47107" name="Rectangle 3"/>
          <p:cNvSpPr>
            <a:spLocks noGrp="1" noChangeArrowheads="1"/>
          </p:cNvSpPr>
          <p:nvPr>
            <p:ph type="body" idx="1"/>
          </p:nvPr>
        </p:nvSpPr>
        <p:spPr/>
        <p:txBody>
          <a:bodyPr/>
          <a:lstStyle/>
          <a:p>
            <a:pPr>
              <a:lnSpc>
                <a:spcPct val="90000"/>
              </a:lnSpc>
            </a:pPr>
            <a:r>
              <a:rPr lang="en-US" altLang="en-US"/>
              <a:t>Special kinds of addresses exist at both layer #2 and #3 called broadcast addresses</a:t>
            </a:r>
          </a:p>
          <a:p>
            <a:pPr>
              <a:lnSpc>
                <a:spcPct val="90000"/>
              </a:lnSpc>
            </a:pPr>
            <a:r>
              <a:rPr lang="en-US" altLang="en-US"/>
              <a:t>Typically network devices are interested in only traffic addressed directly for them and any traffic addressed with the destination address set to broadcast</a:t>
            </a:r>
          </a:p>
          <a:p>
            <a:pPr>
              <a:lnSpc>
                <a:spcPct val="90000"/>
              </a:lnSpc>
            </a:pPr>
            <a:r>
              <a:rPr lang="en-US" altLang="en-US"/>
              <a:t>If they are paying attention to other traffic, they are said to be in promiscuous mode</a:t>
            </a:r>
          </a:p>
        </p:txBody>
      </p:sp>
    </p:spTree>
    <p:extLst>
      <p:ext uri="{BB962C8B-B14F-4D97-AF65-F5344CB8AC3E}">
        <p14:creationId xmlns:p14="http://schemas.microsoft.com/office/powerpoint/2010/main" val="363775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04950"/>
            <a:ext cx="7945634" cy="210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315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Encapsulation</a:t>
            </a:r>
          </a:p>
        </p:txBody>
      </p:sp>
      <p:sp>
        <p:nvSpPr>
          <p:cNvPr id="15363" name="Rectangle 3"/>
          <p:cNvSpPr>
            <a:spLocks noGrp="1" noChangeArrowheads="1"/>
          </p:cNvSpPr>
          <p:nvPr>
            <p:ph type="body" idx="1"/>
          </p:nvPr>
        </p:nvSpPr>
        <p:spPr/>
        <p:txBody>
          <a:bodyPr/>
          <a:lstStyle/>
          <a:p>
            <a:pPr>
              <a:lnSpc>
                <a:spcPct val="90000"/>
              </a:lnSpc>
            </a:pPr>
            <a:r>
              <a:rPr lang="en-US" altLang="en-US"/>
              <a:t>Data exists at each layer contained within a unit called a Protocol Data Unit (PDU).</a:t>
            </a:r>
          </a:p>
          <a:p>
            <a:pPr>
              <a:lnSpc>
                <a:spcPct val="90000"/>
              </a:lnSpc>
            </a:pPr>
            <a:r>
              <a:rPr lang="en-US" altLang="en-US"/>
              <a:t>PDU’s are referred two ways: N-PDU, and by special names.</a:t>
            </a:r>
          </a:p>
          <a:p>
            <a:pPr>
              <a:lnSpc>
                <a:spcPct val="90000"/>
              </a:lnSpc>
            </a:pPr>
            <a:r>
              <a:rPr lang="en-US" altLang="en-US"/>
              <a:t>The process by which data moves between PDU types is called Encapsulation  </a:t>
            </a:r>
          </a:p>
          <a:p>
            <a:pPr>
              <a:lnSpc>
                <a:spcPct val="90000"/>
              </a:lnSpc>
            </a:pPr>
            <a:r>
              <a:rPr lang="en-US" altLang="en-US"/>
              <a:t>PDU move through interfaces between layers using Service Access Points (SAP)</a:t>
            </a:r>
          </a:p>
        </p:txBody>
      </p:sp>
    </p:spTree>
    <p:extLst>
      <p:ext uri="{BB962C8B-B14F-4D97-AF65-F5344CB8AC3E}">
        <p14:creationId xmlns:p14="http://schemas.microsoft.com/office/powerpoint/2010/main" val="243030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PDU’s And the OSI Model</a:t>
            </a:r>
          </a:p>
        </p:txBody>
      </p:sp>
      <p:graphicFrame>
        <p:nvGraphicFramePr>
          <p:cNvPr id="16419" name="Group 35"/>
          <p:cNvGraphicFramePr>
            <a:graphicFrameLocks noGrp="1"/>
          </p:cNvGraphicFramePr>
          <p:nvPr/>
        </p:nvGraphicFramePr>
        <p:xfrm>
          <a:off x="2857500" y="1314450"/>
          <a:ext cx="3314700" cy="3429000"/>
        </p:xfrm>
        <a:graphic>
          <a:graphicData uri="http://schemas.openxmlformats.org/drawingml/2006/table">
            <a:tbl>
              <a:tblPr/>
              <a:tblGrid>
                <a:gridCol w="1918097">
                  <a:extLst>
                    <a:ext uri="{9D8B030D-6E8A-4147-A177-3AD203B41FA5}">
                      <a16:colId xmlns:a16="http://schemas.microsoft.com/office/drawing/2014/main" val="20000"/>
                    </a:ext>
                  </a:extLst>
                </a:gridCol>
                <a:gridCol w="1396603">
                  <a:extLst>
                    <a:ext uri="{9D8B030D-6E8A-4147-A177-3AD203B41FA5}">
                      <a16:colId xmlns:a16="http://schemas.microsoft.com/office/drawing/2014/main" val="20001"/>
                    </a:ext>
                  </a:extLst>
                </a:gridCol>
              </a:tblGrid>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Layer</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PDU Name</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7.) Application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Data</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6.) Presentation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Data</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5.) Session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Data </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4.) Transport</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Segment</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3.) Network</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Packet</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2.) Data Link</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Frame</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1.) Physical</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Bits</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0" name="AutoShape 36"/>
          <p:cNvSpPr>
            <a:spLocks noChangeArrowheads="1"/>
          </p:cNvSpPr>
          <p:nvPr/>
        </p:nvSpPr>
        <p:spPr bwMode="auto">
          <a:xfrm>
            <a:off x="2286000" y="1371600"/>
            <a:ext cx="285750" cy="3486150"/>
          </a:xfrm>
          <a:prstGeom prst="upArrow">
            <a:avLst>
              <a:gd name="adj1" fmla="val 50000"/>
              <a:gd name="adj2" fmla="val 30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en-US"/>
          </a:p>
        </p:txBody>
      </p:sp>
      <p:sp>
        <p:nvSpPr>
          <p:cNvPr id="16422" name="AutoShape 38"/>
          <p:cNvSpPr>
            <a:spLocks noChangeArrowheads="1"/>
          </p:cNvSpPr>
          <p:nvPr/>
        </p:nvSpPr>
        <p:spPr bwMode="auto">
          <a:xfrm>
            <a:off x="6515101" y="1371600"/>
            <a:ext cx="364331" cy="3486150"/>
          </a:xfrm>
          <a:prstGeom prst="downArrow">
            <a:avLst>
              <a:gd name="adj1" fmla="val 50000"/>
              <a:gd name="adj2" fmla="val 239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en-US"/>
          </a:p>
        </p:txBody>
      </p:sp>
      <p:sp>
        <p:nvSpPr>
          <p:cNvPr id="16424" name="WordArt 40"/>
          <p:cNvSpPr>
            <a:spLocks noChangeArrowheads="1" noChangeShapeType="1" noTextEdit="1"/>
          </p:cNvSpPr>
          <p:nvPr/>
        </p:nvSpPr>
        <p:spPr bwMode="auto">
          <a:xfrm rot="5400000">
            <a:off x="351235" y="2963466"/>
            <a:ext cx="3114675" cy="388144"/>
          </a:xfrm>
          <a:prstGeom prst="rect">
            <a:avLst/>
          </a:prstGeom>
          <a:extLst>
            <a:ext uri="{AF507438-7753-43E0-B8FC-AC1667EBCBE1}">
              <a14:hiddenEffects xmlns:a14="http://schemas.microsoft.com/office/drawing/2010/main">
                <a:effectLst/>
              </a14:hiddenEffects>
            </a:ext>
          </a:extLst>
        </p:spPr>
        <p:txBody>
          <a:bodyPr vert="wordArtVert" wrap="none" lIns="68580" tIns="34290" rIns="68580" bIns="34290" fromWordArt="1">
            <a:prstTxWarp prst="textPlain">
              <a:avLst>
                <a:gd name="adj" fmla="val 50000"/>
              </a:avLst>
            </a:prstTxWarp>
          </a:bodyPr>
          <a:lstStyle/>
          <a:p>
            <a:pPr algn="ctr" fontAlgn="auto"/>
            <a:r>
              <a:rPr lang="en-US" sz="2700" kern="10">
                <a:ln w="9525">
                  <a:solidFill>
                    <a:srgbClr val="000000"/>
                  </a:solidFill>
                  <a:miter lim="800000"/>
                  <a:headEnd/>
                  <a:tailEnd/>
                </a:ln>
                <a:solidFill>
                  <a:schemeClr val="tx2"/>
                </a:solidFill>
                <a:latin typeface="Arial Black" panose="020B0A04020102020204" pitchFamily="34" charset="0"/>
              </a:rPr>
              <a:t>Decapsulation</a:t>
            </a:r>
          </a:p>
        </p:txBody>
      </p:sp>
      <p:sp>
        <p:nvSpPr>
          <p:cNvPr id="16425" name="WordArt 41"/>
          <p:cNvSpPr>
            <a:spLocks noChangeArrowheads="1" noChangeShapeType="1" noTextEdit="1"/>
          </p:cNvSpPr>
          <p:nvPr/>
        </p:nvSpPr>
        <p:spPr bwMode="auto">
          <a:xfrm rot="5400000">
            <a:off x="5780485" y="2906316"/>
            <a:ext cx="3114675" cy="388144"/>
          </a:xfrm>
          <a:prstGeom prst="rect">
            <a:avLst/>
          </a:prstGeom>
          <a:extLst>
            <a:ext uri="{AF507438-7753-43E0-B8FC-AC1667EBCBE1}">
              <a14:hiddenEffects xmlns:a14="http://schemas.microsoft.com/office/drawing/2010/main">
                <a:effectLst/>
              </a14:hiddenEffects>
            </a:ext>
          </a:extLst>
        </p:spPr>
        <p:txBody>
          <a:bodyPr vert="wordArtVert" wrap="none" lIns="68580" tIns="34290" rIns="68580" bIns="34290" fromWordArt="1">
            <a:prstTxWarp prst="textPlain">
              <a:avLst>
                <a:gd name="adj" fmla="val 50000"/>
              </a:avLst>
            </a:prstTxWarp>
          </a:bodyPr>
          <a:lstStyle/>
          <a:p>
            <a:pPr algn="ctr" fontAlgn="auto"/>
            <a:r>
              <a:rPr lang="en-US" sz="2700" kern="10">
                <a:ln w="9525">
                  <a:solidFill>
                    <a:srgbClr val="000000"/>
                  </a:solidFill>
                  <a:miter lim="800000"/>
                  <a:headEnd/>
                  <a:tailEnd/>
                </a:ln>
                <a:solidFill>
                  <a:schemeClr val="tx2"/>
                </a:solidFill>
                <a:latin typeface="Arial Black" panose="020B0A04020102020204" pitchFamily="34" charset="0"/>
              </a:rPr>
              <a:t>Encapsulation</a:t>
            </a:r>
          </a:p>
        </p:txBody>
      </p:sp>
    </p:spTree>
    <p:extLst>
      <p:ext uri="{BB962C8B-B14F-4D97-AF65-F5344CB8AC3E}">
        <p14:creationId xmlns:p14="http://schemas.microsoft.com/office/powerpoint/2010/main" val="3213367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 calcmode="lin" valueType="num">
                                      <p:cBhvr additive="base">
                                        <p:cTn id="7" dur="500" fill="hold"/>
                                        <p:tgtEl>
                                          <p:spTgt spid="16420"/>
                                        </p:tgtEl>
                                        <p:attrNameLst>
                                          <p:attrName>ppt_x</p:attrName>
                                        </p:attrNameLst>
                                      </p:cBhvr>
                                      <p:tavLst>
                                        <p:tav tm="0">
                                          <p:val>
                                            <p:strVal val="#ppt_x"/>
                                          </p:val>
                                        </p:tav>
                                        <p:tav tm="100000">
                                          <p:val>
                                            <p:strVal val="#ppt_x"/>
                                          </p:val>
                                        </p:tav>
                                      </p:tavLst>
                                    </p:anim>
                                    <p:anim calcmode="lin" valueType="num">
                                      <p:cBhvr additive="base">
                                        <p:cTn id="8" dur="500" fill="hold"/>
                                        <p:tgtEl>
                                          <p:spTgt spid="164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2"/>
                                        </p:tgtEl>
                                        <p:attrNameLst>
                                          <p:attrName>style.visibility</p:attrName>
                                        </p:attrNameLst>
                                      </p:cBhvr>
                                      <p:to>
                                        <p:strVal val="visible"/>
                                      </p:to>
                                    </p:set>
                                    <p:anim calcmode="lin" valueType="num">
                                      <p:cBhvr additive="base">
                                        <p:cTn id="13" dur="500" fill="hold"/>
                                        <p:tgtEl>
                                          <p:spTgt spid="16422"/>
                                        </p:tgtEl>
                                        <p:attrNameLst>
                                          <p:attrName>ppt_x</p:attrName>
                                        </p:attrNameLst>
                                      </p:cBhvr>
                                      <p:tavLst>
                                        <p:tav tm="0">
                                          <p:val>
                                            <p:strVal val="#ppt_x"/>
                                          </p:val>
                                        </p:tav>
                                        <p:tav tm="100000">
                                          <p:val>
                                            <p:strVal val="#ppt_x"/>
                                          </p:val>
                                        </p:tav>
                                      </p:tavLst>
                                    </p:anim>
                                    <p:anim calcmode="lin" valueType="num">
                                      <p:cBhvr additive="base">
                                        <p:cTn id="14"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nimBg="1"/>
      <p:bldP spid="164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42</a:t>
            </a:fld>
            <a:endParaRPr lang="en-US" dirty="0"/>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68495"/>
            <a:ext cx="8637588" cy="275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785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Layer 1: The Physical Layer</a:t>
            </a:r>
          </a:p>
        </p:txBody>
      </p:sp>
      <p:sp>
        <p:nvSpPr>
          <p:cNvPr id="17411" name="Rectangle 3"/>
          <p:cNvSpPr>
            <a:spLocks noGrp="1" noChangeArrowheads="1"/>
          </p:cNvSpPr>
          <p:nvPr>
            <p:ph type="body" idx="1"/>
          </p:nvPr>
        </p:nvSpPr>
        <p:spPr/>
        <p:txBody>
          <a:bodyPr/>
          <a:lstStyle/>
          <a:p>
            <a:pPr>
              <a:lnSpc>
                <a:spcPct val="90000"/>
              </a:lnSpc>
            </a:pPr>
            <a:r>
              <a:rPr lang="en-US" altLang="en-US" dirty="0"/>
              <a:t>Defines physical medium and interfaces</a:t>
            </a:r>
          </a:p>
          <a:p>
            <a:pPr>
              <a:lnSpc>
                <a:spcPct val="90000"/>
              </a:lnSpc>
            </a:pPr>
            <a:r>
              <a:rPr lang="en-US" altLang="en-US" dirty="0"/>
              <a:t>Determines how bits are represented</a:t>
            </a:r>
          </a:p>
          <a:p>
            <a:pPr>
              <a:lnSpc>
                <a:spcPct val="90000"/>
              </a:lnSpc>
            </a:pPr>
            <a:r>
              <a:rPr lang="en-US" altLang="en-US" dirty="0"/>
              <a:t>Controls transmission rate &amp; bit synchronization </a:t>
            </a:r>
          </a:p>
          <a:p>
            <a:pPr>
              <a:lnSpc>
                <a:spcPct val="90000"/>
              </a:lnSpc>
            </a:pPr>
            <a:r>
              <a:rPr lang="en-US" altLang="en-US" dirty="0"/>
              <a:t>Controls transmission mode: simplex, half-duplex, &amp; full duplex</a:t>
            </a:r>
          </a:p>
          <a:p>
            <a:pPr>
              <a:lnSpc>
                <a:spcPct val="90000"/>
              </a:lnSpc>
            </a:pPr>
            <a:r>
              <a:rPr lang="en-US" altLang="en-US" dirty="0"/>
              <a:t>PDU: Bits</a:t>
            </a:r>
          </a:p>
          <a:p>
            <a:pPr>
              <a:lnSpc>
                <a:spcPct val="90000"/>
              </a:lnSpc>
            </a:pPr>
            <a:r>
              <a:rPr lang="en-US" altLang="en-US" dirty="0"/>
              <a:t>Devices: hubs, cables, connectors, </a:t>
            </a:r>
            <a:r>
              <a:rPr lang="en-US" altLang="en-US" dirty="0" err="1"/>
              <a:t>etc</a:t>
            </a:r>
            <a:r>
              <a:rPr lang="en-US" altLang="en-US" dirty="0"/>
              <a:t>…</a:t>
            </a:r>
          </a:p>
          <a:p>
            <a:pPr marL="0" indent="0" algn="ctr">
              <a:buNone/>
            </a:pPr>
            <a:r>
              <a:rPr lang="en-US" altLang="en-US" dirty="0">
                <a:solidFill>
                  <a:srgbClr val="FF0000"/>
                </a:solidFill>
              </a:rPr>
              <a:t>The physical layer is responsible for movements of individual bits from one hop (node) to the next</a:t>
            </a:r>
          </a:p>
        </p:txBody>
      </p:sp>
    </p:spTree>
    <p:extLst>
      <p:ext uri="{BB962C8B-B14F-4D97-AF65-F5344CB8AC3E}">
        <p14:creationId xmlns:p14="http://schemas.microsoft.com/office/powerpoint/2010/main" val="645636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44</a:t>
            </a:fld>
            <a:endParaRPr lang="en-US" dirty="0"/>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13629"/>
            <a:ext cx="8637588" cy="286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685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Layer 2: The Data Link Layer</a:t>
            </a:r>
          </a:p>
        </p:txBody>
      </p:sp>
      <p:sp>
        <p:nvSpPr>
          <p:cNvPr id="18435" name="Rectangle 3"/>
          <p:cNvSpPr>
            <a:spLocks noGrp="1" noChangeArrowheads="1"/>
          </p:cNvSpPr>
          <p:nvPr>
            <p:ph type="body" idx="1"/>
          </p:nvPr>
        </p:nvSpPr>
        <p:spPr/>
        <p:txBody>
          <a:bodyPr/>
          <a:lstStyle/>
          <a:p>
            <a:r>
              <a:rPr lang="en-US" altLang="en-US" dirty="0"/>
              <a:t>PDU: Frames</a:t>
            </a:r>
          </a:p>
          <a:p>
            <a:r>
              <a:rPr lang="en-US" altLang="en-US" dirty="0"/>
              <a:t>Keeps Link alive &amp; provides connection for upper layer protocols</a:t>
            </a:r>
          </a:p>
          <a:p>
            <a:r>
              <a:rPr lang="en-US" altLang="en-US" dirty="0"/>
              <a:t>Based on physical (flat) address space</a:t>
            </a:r>
          </a:p>
          <a:p>
            <a:r>
              <a:rPr lang="en-US" altLang="en-US" dirty="0"/>
              <a:t>Physical addresses are fixed and don’t change when the node is moved</a:t>
            </a:r>
          </a:p>
          <a:p>
            <a:r>
              <a:rPr lang="en-US" altLang="en-US" dirty="0"/>
              <a:t>Medium/media access control</a:t>
            </a:r>
          </a:p>
        </p:txBody>
      </p:sp>
    </p:spTree>
    <p:extLst>
      <p:ext uri="{BB962C8B-B14F-4D97-AF65-F5344CB8AC3E}">
        <p14:creationId xmlns:p14="http://schemas.microsoft.com/office/powerpoint/2010/main" val="892474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The Data Link Layer (cont.)</a:t>
            </a:r>
          </a:p>
        </p:txBody>
      </p:sp>
      <p:sp>
        <p:nvSpPr>
          <p:cNvPr id="19459" name="Rectangle 3"/>
          <p:cNvSpPr>
            <a:spLocks noGrp="1" noChangeArrowheads="1"/>
          </p:cNvSpPr>
          <p:nvPr>
            <p:ph type="body" idx="1"/>
          </p:nvPr>
        </p:nvSpPr>
        <p:spPr/>
        <p:txBody>
          <a:bodyPr/>
          <a:lstStyle/>
          <a:p>
            <a:pPr>
              <a:lnSpc>
                <a:spcPct val="90000"/>
              </a:lnSpc>
            </a:pPr>
            <a:r>
              <a:rPr lang="en-US" altLang="en-US" dirty="0"/>
              <a:t>Flow control and error detection/correction at the frame level.  Think collisions…</a:t>
            </a:r>
          </a:p>
          <a:p>
            <a:pPr>
              <a:lnSpc>
                <a:spcPct val="90000"/>
              </a:lnSpc>
            </a:pPr>
            <a:r>
              <a:rPr lang="en-US" altLang="en-US" dirty="0"/>
              <a:t>Topology</a:t>
            </a:r>
          </a:p>
          <a:p>
            <a:pPr>
              <a:lnSpc>
                <a:spcPct val="90000"/>
              </a:lnSpc>
            </a:pPr>
            <a:r>
              <a:rPr lang="en-US" altLang="en-US" dirty="0"/>
              <a:t>Ex: Ethernet, Token Ring, ISDN</a:t>
            </a:r>
          </a:p>
          <a:p>
            <a:pPr>
              <a:lnSpc>
                <a:spcPct val="90000"/>
              </a:lnSpc>
            </a:pPr>
            <a:r>
              <a:rPr lang="en-US" altLang="en-US" dirty="0"/>
              <a:t>Sublayers: MAC (framing, addressing, &amp; MAC) &amp; LLC (logical link control – gives error control &amp; flow control)</a:t>
            </a:r>
          </a:p>
          <a:p>
            <a:pPr>
              <a:lnSpc>
                <a:spcPct val="90000"/>
              </a:lnSpc>
            </a:pPr>
            <a:r>
              <a:rPr lang="en-US" altLang="en-US" dirty="0"/>
              <a:t>Devices: switches, bridges, NIC’s</a:t>
            </a:r>
          </a:p>
          <a:p>
            <a:pPr marL="0" indent="0">
              <a:lnSpc>
                <a:spcPct val="90000"/>
              </a:lnSpc>
              <a:buNone/>
            </a:pPr>
            <a:r>
              <a:rPr lang="en-US" altLang="en-US" dirty="0"/>
              <a:t>The data link layer is responsible for moving </a:t>
            </a:r>
            <a:br>
              <a:rPr lang="en-US" altLang="en-US" dirty="0"/>
            </a:br>
            <a:r>
              <a:rPr lang="en-US" altLang="en-US" dirty="0"/>
              <a:t>frames from one hop (node) to the next.</a:t>
            </a:r>
          </a:p>
          <a:p>
            <a:pPr marL="0" indent="0">
              <a:lnSpc>
                <a:spcPct val="90000"/>
              </a:lnSpc>
              <a:buNone/>
            </a:pPr>
            <a:endParaRPr lang="en-US" altLang="en-US" dirty="0"/>
          </a:p>
        </p:txBody>
      </p:sp>
    </p:spTree>
    <p:extLst>
      <p:ext uri="{BB962C8B-B14F-4D97-AF65-F5344CB8AC3E}">
        <p14:creationId xmlns:p14="http://schemas.microsoft.com/office/powerpoint/2010/main" val="2115517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A7268E25-8C27-43EB-93B9-41FF0394BD2D}" type="slidenum">
              <a:rPr lang="en-US" altLang="en-US"/>
              <a:pPr/>
              <a:t>47</a:t>
            </a:fld>
            <a:endParaRPr lang="en-US" altLang="en-US"/>
          </a:p>
        </p:txBody>
      </p:sp>
      <p:sp>
        <p:nvSpPr>
          <p:cNvPr id="641026"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1027"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1028" name="Text Box 4"/>
          <p:cNvSpPr txBox="1">
            <a:spLocks noChangeArrowheads="1"/>
          </p:cNvSpPr>
          <p:nvPr/>
        </p:nvSpPr>
        <p:spPr bwMode="auto">
          <a:xfrm>
            <a:off x="1371600" y="285750"/>
            <a:ext cx="298863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2.7  </a:t>
            </a:r>
            <a:r>
              <a:rPr lang="en-US" altLang="en-US" sz="1500" i="1"/>
              <a:t>Hop-to-hop delivery</a:t>
            </a:r>
          </a:p>
        </p:txBody>
      </p:sp>
      <p:sp>
        <p:nvSpPr>
          <p:cNvPr id="641029"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857250"/>
            <a:ext cx="4662488" cy="3434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516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C2B08BA-6887-451F-9355-4B5255866415}" type="slidenum">
              <a:rPr lang="en-US" altLang="en-US"/>
              <a:pPr/>
              <a:t>48</a:t>
            </a:fld>
            <a:endParaRPr lang="en-US" altLang="en-US"/>
          </a:p>
        </p:txBody>
      </p:sp>
      <p:sp>
        <p:nvSpPr>
          <p:cNvPr id="642050"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2051"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2052" name="Text Box 4"/>
          <p:cNvSpPr txBox="1">
            <a:spLocks noChangeArrowheads="1"/>
          </p:cNvSpPr>
          <p:nvPr/>
        </p:nvSpPr>
        <p:spPr bwMode="auto">
          <a:xfrm>
            <a:off x="1371600" y="285750"/>
            <a:ext cx="248369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2.8  </a:t>
            </a:r>
            <a:r>
              <a:rPr lang="en-US" altLang="en-US" sz="1500" i="1"/>
              <a:t>Network layer</a:t>
            </a:r>
          </a:p>
        </p:txBody>
      </p:sp>
      <p:sp>
        <p:nvSpPr>
          <p:cNvPr id="642053"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786" y="1472803"/>
            <a:ext cx="6506765" cy="218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296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Layer 3: The Network Layer</a:t>
            </a:r>
          </a:p>
        </p:txBody>
      </p:sp>
      <p:sp>
        <p:nvSpPr>
          <p:cNvPr id="20483" name="Rectangle 3"/>
          <p:cNvSpPr>
            <a:spLocks noGrp="1" noChangeArrowheads="1"/>
          </p:cNvSpPr>
          <p:nvPr>
            <p:ph type="body" idx="1"/>
          </p:nvPr>
        </p:nvSpPr>
        <p:spPr/>
        <p:txBody>
          <a:bodyPr/>
          <a:lstStyle/>
          <a:p>
            <a:r>
              <a:rPr lang="en-US" altLang="en-US"/>
              <a:t>PDU: Packet</a:t>
            </a:r>
          </a:p>
          <a:p>
            <a:r>
              <a:rPr lang="en-US" altLang="en-US"/>
              <a:t>End to end delivery of packets</a:t>
            </a:r>
          </a:p>
          <a:p>
            <a:r>
              <a:rPr lang="en-US" altLang="en-US"/>
              <a:t>Creates logical paths</a:t>
            </a:r>
          </a:p>
          <a:p>
            <a:r>
              <a:rPr lang="en-US" altLang="en-US"/>
              <a:t>Path determination (routing)</a:t>
            </a:r>
          </a:p>
          <a:p>
            <a:r>
              <a:rPr lang="en-US" altLang="en-US"/>
              <a:t>Hides the lower layers making things hardware independent</a:t>
            </a:r>
          </a:p>
          <a:p>
            <a:r>
              <a:rPr lang="en-US" altLang="en-US"/>
              <a:t>Uses logical hierarchical addresses</a:t>
            </a:r>
          </a:p>
        </p:txBody>
      </p:sp>
    </p:spTree>
    <p:extLst>
      <p:ext uri="{BB962C8B-B14F-4D97-AF65-F5344CB8AC3E}">
        <p14:creationId xmlns:p14="http://schemas.microsoft.com/office/powerpoint/2010/main" val="225747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Communication between two devices can be:</a:t>
            </a:r>
          </a:p>
          <a:p>
            <a:pPr>
              <a:buFont typeface="Wingdings" panose="05000000000000000000" pitchFamily="2" charset="2"/>
              <a:buChar char="§"/>
            </a:pPr>
            <a:r>
              <a:rPr lang="en-US" dirty="0"/>
              <a:t>Simplex,</a:t>
            </a:r>
          </a:p>
          <a:p>
            <a:pPr>
              <a:buFont typeface="Wingdings" panose="05000000000000000000" pitchFamily="2" charset="2"/>
              <a:buChar char="§"/>
            </a:pPr>
            <a:r>
              <a:rPr lang="en-US" dirty="0"/>
              <a:t>Half-duplex</a:t>
            </a:r>
          </a:p>
          <a:p>
            <a:pPr>
              <a:buFont typeface="Wingdings" panose="05000000000000000000" pitchFamily="2" charset="2"/>
              <a:buChar char="§"/>
            </a:pPr>
            <a:r>
              <a:rPr lang="en-US" dirty="0"/>
              <a:t>Full-duplex</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71550"/>
            <a:ext cx="5667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942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The Network Layer (cont.)</a:t>
            </a:r>
          </a:p>
        </p:txBody>
      </p:sp>
      <p:sp>
        <p:nvSpPr>
          <p:cNvPr id="21507" name="Rectangle 3"/>
          <p:cNvSpPr>
            <a:spLocks noGrp="1" noChangeArrowheads="1"/>
          </p:cNvSpPr>
          <p:nvPr>
            <p:ph type="body" idx="1"/>
          </p:nvPr>
        </p:nvSpPr>
        <p:spPr/>
        <p:txBody>
          <a:bodyPr/>
          <a:lstStyle/>
          <a:p>
            <a:r>
              <a:rPr lang="en-US" altLang="en-US" dirty="0"/>
              <a:t>Logical hierarchical addresses do change when a node is moved to a new subnet</a:t>
            </a:r>
          </a:p>
          <a:p>
            <a:r>
              <a:rPr lang="en-US" altLang="en-US" dirty="0"/>
              <a:t>Devices: routers, firewalls</a:t>
            </a:r>
          </a:p>
          <a:p>
            <a:pPr marL="0" indent="0" algn="ctr">
              <a:buNone/>
            </a:pPr>
            <a:r>
              <a:rPr lang="en-US" altLang="en-US" dirty="0"/>
              <a:t>The network layer is responsible for the </a:t>
            </a:r>
            <a:br>
              <a:rPr lang="en-US" altLang="en-US" dirty="0"/>
            </a:br>
            <a:r>
              <a:rPr lang="en-US" altLang="en-US" dirty="0"/>
              <a:t>delivery of individual packets from </a:t>
            </a:r>
          </a:p>
          <a:p>
            <a:pPr marL="0" indent="0" algn="ctr">
              <a:buNone/>
            </a:pPr>
            <a:r>
              <a:rPr lang="en-US" altLang="en-US" dirty="0"/>
              <a:t>the source host to the destination host</a:t>
            </a:r>
          </a:p>
        </p:txBody>
      </p:sp>
    </p:spTree>
    <p:extLst>
      <p:ext uri="{BB962C8B-B14F-4D97-AF65-F5344CB8AC3E}">
        <p14:creationId xmlns:p14="http://schemas.microsoft.com/office/powerpoint/2010/main" val="3398457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08EE3480-DBA5-4E3E-8373-2543359C8F17}" type="slidenum">
              <a:rPr lang="en-US" altLang="en-US"/>
              <a:pPr/>
              <a:t>51</a:t>
            </a:fld>
            <a:endParaRPr lang="en-US" altLang="en-US"/>
          </a:p>
        </p:txBody>
      </p:sp>
      <p:sp>
        <p:nvSpPr>
          <p:cNvPr id="643074"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3075"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3076" name="Text Box 4"/>
          <p:cNvSpPr txBox="1">
            <a:spLocks noChangeArrowheads="1"/>
          </p:cNvSpPr>
          <p:nvPr/>
        </p:nvSpPr>
        <p:spPr bwMode="auto">
          <a:xfrm>
            <a:off x="1371600" y="285750"/>
            <a:ext cx="38558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2.9  </a:t>
            </a:r>
            <a:r>
              <a:rPr lang="en-US" altLang="en-US" sz="1500" i="1"/>
              <a:t>Source-to-destination delivery</a:t>
            </a:r>
          </a:p>
        </p:txBody>
      </p:sp>
      <p:sp>
        <p:nvSpPr>
          <p:cNvPr id="643077"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30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970" y="896541"/>
            <a:ext cx="3812381" cy="3618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590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A9EC530-AB88-4C78-AA59-9AC94F1D78D4}" type="slidenum">
              <a:rPr lang="en-US" altLang="en-US"/>
              <a:pPr/>
              <a:t>52</a:t>
            </a:fld>
            <a:endParaRPr lang="en-US" altLang="en-US"/>
          </a:p>
        </p:txBody>
      </p:sp>
      <p:sp>
        <p:nvSpPr>
          <p:cNvPr id="644098" name="Line 2"/>
          <p:cNvSpPr>
            <a:spLocks noChangeShapeType="1"/>
          </p:cNvSpPr>
          <p:nvPr/>
        </p:nvSpPr>
        <p:spPr bwMode="auto">
          <a:xfrm>
            <a:off x="1257300" y="571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4099" name="Line 3"/>
          <p:cNvSpPr>
            <a:spLocks noChangeShapeType="1"/>
          </p:cNvSpPr>
          <p:nvPr/>
        </p:nvSpPr>
        <p:spPr bwMode="auto">
          <a:xfrm>
            <a:off x="1257300" y="685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4100" name="Text Box 4"/>
          <p:cNvSpPr txBox="1">
            <a:spLocks noChangeArrowheads="1"/>
          </p:cNvSpPr>
          <p:nvPr/>
        </p:nvSpPr>
        <p:spPr bwMode="auto">
          <a:xfrm>
            <a:off x="1371601" y="228601"/>
            <a:ext cx="271465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2.10  </a:t>
            </a:r>
            <a:r>
              <a:rPr lang="en-US" altLang="en-US" sz="1500" i="1"/>
              <a:t>Transport layer</a:t>
            </a:r>
          </a:p>
        </p:txBody>
      </p:sp>
      <p:sp>
        <p:nvSpPr>
          <p:cNvPr id="644101"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331120"/>
            <a:ext cx="6519863" cy="226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145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Layer 4: The Transport Layer</a:t>
            </a:r>
          </a:p>
        </p:txBody>
      </p:sp>
      <p:sp>
        <p:nvSpPr>
          <p:cNvPr id="22531" name="Rectangle 3"/>
          <p:cNvSpPr>
            <a:spLocks noGrp="1" noChangeArrowheads="1"/>
          </p:cNvSpPr>
          <p:nvPr>
            <p:ph type="body" idx="1"/>
          </p:nvPr>
        </p:nvSpPr>
        <p:spPr/>
        <p:txBody>
          <a:bodyPr/>
          <a:lstStyle/>
          <a:p>
            <a:r>
              <a:rPr lang="en-US" altLang="en-US"/>
              <a:t>PDU: Segment</a:t>
            </a:r>
          </a:p>
          <a:p>
            <a:r>
              <a:rPr lang="en-US" altLang="en-US"/>
              <a:t>Service Point Address (more often called a port) used to track multiple sessions between the same systems.  SPA’s are used to allow a node to offer more than one service (i.e. it could offer both  mail and web services)</a:t>
            </a:r>
          </a:p>
          <a:p>
            <a:r>
              <a:rPr lang="en-US" altLang="en-US"/>
              <a:t>This layer is why you have to specify TCP or UDP when dealing with TCP/IP </a:t>
            </a:r>
          </a:p>
        </p:txBody>
      </p:sp>
    </p:spTree>
    <p:extLst>
      <p:ext uri="{BB962C8B-B14F-4D97-AF65-F5344CB8AC3E}">
        <p14:creationId xmlns:p14="http://schemas.microsoft.com/office/powerpoint/2010/main" val="2555271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The Transport Layer (cont.)</a:t>
            </a:r>
          </a:p>
        </p:txBody>
      </p:sp>
      <p:sp>
        <p:nvSpPr>
          <p:cNvPr id="23555" name="Rectangle 3"/>
          <p:cNvSpPr>
            <a:spLocks noGrp="1" noChangeArrowheads="1"/>
          </p:cNvSpPr>
          <p:nvPr>
            <p:ph type="body" idx="1"/>
          </p:nvPr>
        </p:nvSpPr>
        <p:spPr/>
        <p:txBody>
          <a:bodyPr/>
          <a:lstStyle/>
          <a:p>
            <a:pPr>
              <a:lnSpc>
                <a:spcPct val="90000"/>
              </a:lnSpc>
            </a:pPr>
            <a:r>
              <a:rPr lang="en-US" altLang="en-US"/>
              <a:t>Must reassemble segments into data using sequence numbers</a:t>
            </a:r>
          </a:p>
          <a:p>
            <a:pPr>
              <a:lnSpc>
                <a:spcPct val="90000"/>
              </a:lnSpc>
            </a:pPr>
            <a:r>
              <a:rPr lang="en-US" altLang="en-US"/>
              <a:t>Can use either connectionless or connection oriented sessions</a:t>
            </a:r>
          </a:p>
          <a:p>
            <a:pPr>
              <a:lnSpc>
                <a:spcPct val="90000"/>
              </a:lnSpc>
            </a:pPr>
            <a:r>
              <a:rPr lang="en-US" altLang="en-US"/>
              <a:t>Connectionless sessions rely on upper layer protocols for error control and are often used for faster less reliable links</a:t>
            </a:r>
          </a:p>
          <a:p>
            <a:pPr>
              <a:lnSpc>
                <a:spcPct val="90000"/>
              </a:lnSpc>
            </a:pPr>
            <a:r>
              <a:rPr lang="en-US" altLang="en-US"/>
              <a:t>Ex: UDP (used by things like NFS &amp; DNS)</a:t>
            </a:r>
          </a:p>
        </p:txBody>
      </p:sp>
    </p:spTree>
    <p:extLst>
      <p:ext uri="{BB962C8B-B14F-4D97-AF65-F5344CB8AC3E}">
        <p14:creationId xmlns:p14="http://schemas.microsoft.com/office/powerpoint/2010/main" val="581883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The Transport Layer (cont.)</a:t>
            </a:r>
          </a:p>
        </p:txBody>
      </p:sp>
      <p:sp>
        <p:nvSpPr>
          <p:cNvPr id="24579" name="Rectangle 3"/>
          <p:cNvSpPr>
            <a:spLocks noGrp="1" noChangeArrowheads="1"/>
          </p:cNvSpPr>
          <p:nvPr>
            <p:ph type="body" idx="1"/>
          </p:nvPr>
        </p:nvSpPr>
        <p:spPr/>
        <p:txBody>
          <a:bodyPr/>
          <a:lstStyle/>
          <a:p>
            <a:r>
              <a:rPr lang="en-US" altLang="en-US" dirty="0"/>
              <a:t>Connection oriented sessions require the sender to first request a connection, the receiver to acknowledge the connection, and that they negotiate how much data can be sent/received before its reception is acknowledged</a:t>
            </a:r>
          </a:p>
          <a:p>
            <a:r>
              <a:rPr lang="en-US" altLang="en-US" dirty="0"/>
              <a:t>Uses acknowledgements &amp; retransmission for error correction</a:t>
            </a:r>
          </a:p>
          <a:p>
            <a:r>
              <a:rPr lang="en-US" altLang="en-US" dirty="0"/>
              <a:t>Example: TCP (used by things like telnet, http)</a:t>
            </a:r>
          </a:p>
          <a:p>
            <a:pPr marL="0" indent="0">
              <a:buNone/>
            </a:pPr>
            <a:r>
              <a:rPr lang="en-US" altLang="en-US" dirty="0"/>
              <a:t>The transport layer is responsible for the delivery </a:t>
            </a:r>
            <a:br>
              <a:rPr lang="en-US" altLang="en-US" dirty="0"/>
            </a:br>
            <a:r>
              <a:rPr lang="en-US" altLang="en-US" dirty="0"/>
              <a:t>of a message from one process to another.</a:t>
            </a:r>
          </a:p>
          <a:p>
            <a:pPr marL="0" indent="0">
              <a:buNone/>
            </a:pPr>
            <a:endParaRPr lang="en-US" altLang="en-US" dirty="0"/>
          </a:p>
          <a:p>
            <a:endParaRPr lang="en-US" altLang="en-US" dirty="0"/>
          </a:p>
        </p:txBody>
      </p:sp>
    </p:spTree>
    <p:extLst>
      <p:ext uri="{BB962C8B-B14F-4D97-AF65-F5344CB8AC3E}">
        <p14:creationId xmlns:p14="http://schemas.microsoft.com/office/powerpoint/2010/main" val="3557974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04AF5A0D-D0DF-4509-A68C-03327A7A0212}" type="slidenum">
              <a:rPr lang="en-US" altLang="en-US"/>
              <a:pPr/>
              <a:t>56</a:t>
            </a:fld>
            <a:endParaRPr lang="en-US" altLang="en-US"/>
          </a:p>
        </p:txBody>
      </p:sp>
      <p:sp>
        <p:nvSpPr>
          <p:cNvPr id="645122" name="Line 2"/>
          <p:cNvSpPr>
            <a:spLocks noChangeShapeType="1"/>
          </p:cNvSpPr>
          <p:nvPr/>
        </p:nvSpPr>
        <p:spPr bwMode="auto">
          <a:xfrm>
            <a:off x="1257300" y="571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5123" name="Line 3"/>
          <p:cNvSpPr>
            <a:spLocks noChangeShapeType="1"/>
          </p:cNvSpPr>
          <p:nvPr/>
        </p:nvSpPr>
        <p:spPr bwMode="auto">
          <a:xfrm>
            <a:off x="1257300" y="685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5124" name="Text Box 4"/>
          <p:cNvSpPr txBox="1">
            <a:spLocks noChangeArrowheads="1"/>
          </p:cNvSpPr>
          <p:nvPr/>
        </p:nvSpPr>
        <p:spPr bwMode="auto">
          <a:xfrm>
            <a:off x="1371601" y="228600"/>
            <a:ext cx="573349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2.11  </a:t>
            </a:r>
            <a:r>
              <a:rPr lang="en-US" altLang="en-US" sz="1500" i="1"/>
              <a:t>Reliable process-to-process delivery of a message</a:t>
            </a:r>
          </a:p>
        </p:txBody>
      </p:sp>
      <p:sp>
        <p:nvSpPr>
          <p:cNvPr id="645125"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0670" y="1519237"/>
            <a:ext cx="5717381"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343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6C73C196-C805-45D0-8B8B-C26E447D69AF}" type="slidenum">
              <a:rPr lang="en-US" altLang="en-US"/>
              <a:pPr/>
              <a:t>57</a:t>
            </a:fld>
            <a:endParaRPr lang="en-US" altLang="en-US"/>
          </a:p>
        </p:txBody>
      </p:sp>
      <p:sp>
        <p:nvSpPr>
          <p:cNvPr id="646146" name="Line 2"/>
          <p:cNvSpPr>
            <a:spLocks noChangeShapeType="1"/>
          </p:cNvSpPr>
          <p:nvPr/>
        </p:nvSpPr>
        <p:spPr bwMode="auto">
          <a:xfrm>
            <a:off x="1257300" y="4000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6147" name="Line 3"/>
          <p:cNvSpPr>
            <a:spLocks noChangeShapeType="1"/>
          </p:cNvSpPr>
          <p:nvPr/>
        </p:nvSpPr>
        <p:spPr bwMode="auto">
          <a:xfrm>
            <a:off x="1257300" y="10287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6148" name="Text Box 4"/>
          <p:cNvSpPr txBox="1">
            <a:spLocks noChangeArrowheads="1"/>
          </p:cNvSpPr>
          <p:nvPr/>
        </p:nvSpPr>
        <p:spPr bwMode="auto">
          <a:xfrm>
            <a:off x="1143001" y="400051"/>
            <a:ext cx="259109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2.12  </a:t>
            </a:r>
            <a:r>
              <a:rPr lang="en-US" altLang="en-US" sz="1500" i="1"/>
              <a:t>Session layer</a:t>
            </a:r>
          </a:p>
        </p:txBody>
      </p:sp>
      <p:sp>
        <p:nvSpPr>
          <p:cNvPr id="646149"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615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782" y="1248966"/>
            <a:ext cx="6417469" cy="298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590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Layer 5: The Session Layer</a:t>
            </a:r>
          </a:p>
        </p:txBody>
      </p:sp>
      <p:sp>
        <p:nvSpPr>
          <p:cNvPr id="25603" name="Rectangle 3"/>
          <p:cNvSpPr>
            <a:spLocks noGrp="1" noChangeArrowheads="1"/>
          </p:cNvSpPr>
          <p:nvPr>
            <p:ph type="body" idx="1"/>
          </p:nvPr>
        </p:nvSpPr>
        <p:spPr/>
        <p:txBody>
          <a:bodyPr/>
          <a:lstStyle/>
          <a:p>
            <a:r>
              <a:rPr lang="en-US" altLang="en-US"/>
              <a:t>PDU: Data (from here on up)</a:t>
            </a:r>
          </a:p>
          <a:p>
            <a:r>
              <a:rPr lang="en-US" altLang="en-US"/>
              <a:t>Sometimes called the dialog controller, this layer establishes, maintains, and terminates sessions between applications</a:t>
            </a:r>
          </a:p>
          <a:p>
            <a:r>
              <a:rPr lang="en-US" altLang="en-US"/>
              <a:t>Sets duplex between applications</a:t>
            </a:r>
          </a:p>
          <a:p>
            <a:r>
              <a:rPr lang="en-US" altLang="en-US"/>
              <a:t>Defines checkpoints for acknowledgements during sessions between applications</a:t>
            </a:r>
          </a:p>
        </p:txBody>
      </p:sp>
    </p:spTree>
    <p:extLst>
      <p:ext uri="{BB962C8B-B14F-4D97-AF65-F5344CB8AC3E}">
        <p14:creationId xmlns:p14="http://schemas.microsoft.com/office/powerpoint/2010/main" val="2849811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The Session Layer (cont.)</a:t>
            </a:r>
          </a:p>
        </p:txBody>
      </p:sp>
      <p:sp>
        <p:nvSpPr>
          <p:cNvPr id="26627" name="Rectangle 3"/>
          <p:cNvSpPr>
            <a:spLocks noGrp="1" noChangeArrowheads="1"/>
          </p:cNvSpPr>
          <p:nvPr>
            <p:ph type="body" idx="1"/>
          </p:nvPr>
        </p:nvSpPr>
        <p:spPr/>
        <p:txBody>
          <a:bodyPr/>
          <a:lstStyle/>
          <a:p>
            <a:pPr>
              <a:lnSpc>
                <a:spcPct val="90000"/>
              </a:lnSpc>
            </a:pPr>
            <a:r>
              <a:rPr lang="en-US" altLang="en-US" dirty="0"/>
              <a:t>Provides atomization – Multiple connections can be treated as one virtual session.  If one fails or is terminated, all should be terminated.</a:t>
            </a:r>
          </a:p>
          <a:p>
            <a:pPr>
              <a:lnSpc>
                <a:spcPct val="90000"/>
              </a:lnSpc>
            </a:pPr>
            <a:r>
              <a:rPr lang="en-US" altLang="en-US" dirty="0"/>
              <a:t>Identifies raw data as either application data or session control information</a:t>
            </a:r>
          </a:p>
          <a:p>
            <a:pPr>
              <a:lnSpc>
                <a:spcPct val="90000"/>
              </a:lnSpc>
            </a:pPr>
            <a:r>
              <a:rPr lang="en-US" altLang="en-US" dirty="0"/>
              <a:t>Uses fields provided by layers 3 &amp; 4 to track dialogs between applications / services</a:t>
            </a:r>
          </a:p>
          <a:p>
            <a:pPr>
              <a:lnSpc>
                <a:spcPct val="90000"/>
              </a:lnSpc>
            </a:pPr>
            <a:r>
              <a:rPr lang="en-US" altLang="en-US" dirty="0"/>
              <a:t>Provides translations for naming services</a:t>
            </a:r>
          </a:p>
          <a:p>
            <a:pPr>
              <a:lnSpc>
                <a:spcPct val="90000"/>
              </a:lnSpc>
            </a:pPr>
            <a:r>
              <a:rPr lang="en-US" altLang="en-US" dirty="0"/>
              <a:t>Ex: RPC, X-Windows, LDAP, NFS</a:t>
            </a:r>
          </a:p>
          <a:p>
            <a:pPr marL="0" indent="0">
              <a:lnSpc>
                <a:spcPct val="90000"/>
              </a:lnSpc>
              <a:buNone/>
            </a:pPr>
            <a:r>
              <a:rPr lang="en-US" altLang="en-US" dirty="0"/>
              <a:t>The session layer is responsible for dialog </a:t>
            </a:r>
            <a:br>
              <a:rPr lang="en-US" altLang="en-US" dirty="0"/>
            </a:br>
            <a:r>
              <a:rPr lang="en-US" altLang="en-US" dirty="0"/>
              <a:t>control and synchronization.</a:t>
            </a:r>
          </a:p>
          <a:p>
            <a:pPr marL="0" indent="0">
              <a:lnSpc>
                <a:spcPct val="90000"/>
              </a:lnSpc>
              <a:buNone/>
            </a:pPr>
            <a:endParaRPr lang="en-US" altLang="en-US" dirty="0"/>
          </a:p>
        </p:txBody>
      </p:sp>
    </p:spTree>
    <p:extLst>
      <p:ext uri="{BB962C8B-B14F-4D97-AF65-F5344CB8AC3E}">
        <p14:creationId xmlns:p14="http://schemas.microsoft.com/office/powerpoint/2010/main" val="9695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v"/>
            </a:pPr>
            <a:r>
              <a:rPr lang="en-US" sz="2600" dirty="0"/>
              <a:t>Set of devices(nodes) connected by communication links.</a:t>
            </a:r>
          </a:p>
          <a:p>
            <a:pPr>
              <a:buFont typeface="Wingdings" panose="05000000000000000000" pitchFamily="2" charset="2"/>
              <a:buChar char="v"/>
            </a:pPr>
            <a:r>
              <a:rPr lang="en-US" sz="2600" dirty="0"/>
              <a:t>Distributed Processing: Networks use distributed processing.</a:t>
            </a:r>
          </a:p>
          <a:p>
            <a:pPr>
              <a:buFont typeface="Wingdings" panose="05000000000000000000" pitchFamily="2" charset="2"/>
              <a:buChar char="v"/>
            </a:pPr>
            <a:r>
              <a:rPr lang="en-US" sz="2600" b="1" dirty="0"/>
              <a:t>Network Criteria:</a:t>
            </a:r>
          </a:p>
          <a:p>
            <a:pPr>
              <a:buFont typeface="Wingdings" panose="05000000000000000000" pitchFamily="2" charset="2"/>
              <a:buChar char="§"/>
            </a:pPr>
            <a:r>
              <a:rPr lang="en-US" sz="2600" b="1" dirty="0"/>
              <a:t>Performance:</a:t>
            </a:r>
            <a:r>
              <a:rPr lang="en-US" sz="2600" dirty="0"/>
              <a:t> Measured using transit time and response time.</a:t>
            </a:r>
          </a:p>
          <a:p>
            <a:pPr>
              <a:buFont typeface="Wingdings" panose="05000000000000000000" pitchFamily="2" charset="2"/>
              <a:buChar char="§"/>
            </a:pPr>
            <a:r>
              <a:rPr lang="en-US" sz="2600" dirty="0"/>
              <a:t>Transit time: Amount of time required for a message to travel from one device to another.</a:t>
            </a:r>
          </a:p>
          <a:p>
            <a:pPr>
              <a:buFont typeface="Wingdings" panose="05000000000000000000" pitchFamily="2" charset="2"/>
              <a:buChar char="§"/>
            </a:pPr>
            <a:r>
              <a:rPr lang="en-US" sz="2600" dirty="0"/>
              <a:t>Response time: Elapsed time between an enquiry and a response.</a:t>
            </a:r>
          </a:p>
          <a:p>
            <a:pPr>
              <a:buFont typeface="Wingdings" panose="05000000000000000000" pitchFamily="2" charset="2"/>
              <a:buChar char="§"/>
            </a:pPr>
            <a:r>
              <a:rPr lang="en-US" sz="2600" dirty="0"/>
              <a:t>Performance depends on:</a:t>
            </a:r>
          </a:p>
          <a:p>
            <a:r>
              <a:rPr lang="en-US" sz="2600" dirty="0"/>
              <a:t>Number of users</a:t>
            </a:r>
          </a:p>
          <a:p>
            <a:r>
              <a:rPr lang="en-US" sz="2600" dirty="0"/>
              <a:t>Type of transmission medium</a:t>
            </a:r>
          </a:p>
          <a:p>
            <a:r>
              <a:rPr lang="en-US" sz="2600" dirty="0"/>
              <a:t>Capabilities of connected hardware</a:t>
            </a:r>
          </a:p>
          <a:p>
            <a:r>
              <a:rPr lang="en-US" sz="2600" dirty="0"/>
              <a:t>Efficiency of software.</a:t>
            </a:r>
          </a:p>
          <a:p>
            <a:pPr>
              <a:buFont typeface="Wingdings" panose="05000000000000000000" pitchFamily="2" charset="2"/>
              <a:buChar char="§"/>
            </a:pPr>
            <a:r>
              <a:rPr lang="en-US" sz="2600" dirty="0"/>
              <a:t>Performance evaluated by two metrics: Throughput and Delay</a:t>
            </a:r>
          </a:p>
          <a:p>
            <a:pPr>
              <a:buFont typeface="Wingdings" panose="05000000000000000000" pitchFamily="2" charset="2"/>
              <a:buChar char="§"/>
            </a:pPr>
            <a:r>
              <a:rPr lang="en-US" sz="2600" b="1" dirty="0"/>
              <a:t>Reliability:</a:t>
            </a:r>
            <a:r>
              <a:rPr lang="en-US" sz="2600" dirty="0"/>
              <a:t> Measured by frequency of failures, time it takes for a link to recover from failures.</a:t>
            </a:r>
          </a:p>
          <a:p>
            <a:pPr>
              <a:buFont typeface="Wingdings" panose="05000000000000000000" pitchFamily="2" charset="2"/>
              <a:buChar char="§"/>
            </a:pPr>
            <a:r>
              <a:rPr lang="en-US" sz="2600" b="1" dirty="0"/>
              <a:t>Security:</a:t>
            </a:r>
            <a:r>
              <a:rPr lang="en-US" sz="2600" dirty="0"/>
              <a:t> Protecting data from </a:t>
            </a:r>
            <a:r>
              <a:rPr lang="en-US" sz="2600" dirty="0" err="1"/>
              <a:t>unauthorised</a:t>
            </a:r>
            <a:r>
              <a:rPr lang="en-US" sz="2600" dirty="0"/>
              <a:t> access, from damage and development, implementing policies and procedures for recovery.</a:t>
            </a:r>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6</a:t>
            </a:fld>
            <a:endParaRPr lang="en-US"/>
          </a:p>
        </p:txBody>
      </p:sp>
    </p:spTree>
    <p:extLst>
      <p:ext uri="{BB962C8B-B14F-4D97-AF65-F5344CB8AC3E}">
        <p14:creationId xmlns:p14="http://schemas.microsoft.com/office/powerpoint/2010/main" val="31527498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A1213AB8-FC03-4EF0-81CA-DE14B941A5EC}" type="slidenum">
              <a:rPr lang="en-US" altLang="en-US"/>
              <a:pPr/>
              <a:t>60</a:t>
            </a:fld>
            <a:endParaRPr lang="en-US" altLang="en-US"/>
          </a:p>
        </p:txBody>
      </p:sp>
      <p:sp>
        <p:nvSpPr>
          <p:cNvPr id="647170"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7171"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7172" name="Text Box 4"/>
          <p:cNvSpPr txBox="1">
            <a:spLocks noChangeArrowheads="1"/>
          </p:cNvSpPr>
          <p:nvPr/>
        </p:nvSpPr>
        <p:spPr bwMode="auto">
          <a:xfrm>
            <a:off x="1371600" y="285750"/>
            <a:ext cx="2987036"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2.13  </a:t>
            </a:r>
            <a:r>
              <a:rPr lang="en-US" altLang="en-US" sz="1500" i="1"/>
              <a:t>Presentation layer</a:t>
            </a:r>
          </a:p>
        </p:txBody>
      </p:sp>
      <p:sp>
        <p:nvSpPr>
          <p:cNvPr id="647173"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366" y="1510903"/>
            <a:ext cx="6313884" cy="214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884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Layer 6: The Presentation Layer</a:t>
            </a:r>
          </a:p>
        </p:txBody>
      </p:sp>
      <p:sp>
        <p:nvSpPr>
          <p:cNvPr id="27651" name="Rectangle 3"/>
          <p:cNvSpPr>
            <a:spLocks noGrp="1" noChangeArrowheads="1"/>
          </p:cNvSpPr>
          <p:nvPr>
            <p:ph type="body" idx="1"/>
          </p:nvPr>
        </p:nvSpPr>
        <p:spPr/>
        <p:txBody>
          <a:bodyPr/>
          <a:lstStyle/>
          <a:p>
            <a:r>
              <a:rPr lang="en-US" altLang="en-US" dirty="0"/>
              <a:t>Data formatting, translation, encryption, and compression</a:t>
            </a:r>
          </a:p>
          <a:p>
            <a:r>
              <a:rPr lang="en-US" altLang="en-US" dirty="0"/>
              <a:t>Ex: ASCII, EBCDIC,  HTML, JPEG</a:t>
            </a:r>
          </a:p>
          <a:p>
            <a:pPr marL="0" indent="0">
              <a:buNone/>
            </a:pPr>
            <a:r>
              <a:rPr lang="en-US" altLang="en-US" dirty="0"/>
              <a:t>The presentation layer is responsible for translation, compression, and encryption.</a:t>
            </a:r>
          </a:p>
          <a:p>
            <a:pPr marL="0" indent="0">
              <a:buNone/>
            </a:pPr>
            <a:endParaRPr lang="en-US" altLang="en-US" dirty="0"/>
          </a:p>
        </p:txBody>
      </p:sp>
    </p:spTree>
    <p:extLst>
      <p:ext uri="{BB962C8B-B14F-4D97-AF65-F5344CB8AC3E}">
        <p14:creationId xmlns:p14="http://schemas.microsoft.com/office/powerpoint/2010/main" val="347590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98CB09FC-2626-479A-BF4A-10C9CDC7035D}" type="slidenum">
              <a:rPr lang="en-US" altLang="en-US"/>
              <a:pPr/>
              <a:t>62</a:t>
            </a:fld>
            <a:endParaRPr lang="en-US" altLang="en-US"/>
          </a:p>
        </p:txBody>
      </p:sp>
      <p:sp>
        <p:nvSpPr>
          <p:cNvPr id="648194"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8195"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8196" name="Text Box 4"/>
          <p:cNvSpPr txBox="1">
            <a:spLocks noChangeArrowheads="1"/>
          </p:cNvSpPr>
          <p:nvPr/>
        </p:nvSpPr>
        <p:spPr bwMode="auto">
          <a:xfrm>
            <a:off x="1371601" y="285751"/>
            <a:ext cx="2849178"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2.14  </a:t>
            </a:r>
            <a:r>
              <a:rPr lang="en-US" altLang="en-US" sz="1500" i="1"/>
              <a:t>Application layer</a:t>
            </a:r>
          </a:p>
        </p:txBody>
      </p:sp>
      <p:sp>
        <p:nvSpPr>
          <p:cNvPr id="648197"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132" y="1028700"/>
            <a:ext cx="6341269" cy="32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3120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Layer 7: The Application Layer</a:t>
            </a:r>
          </a:p>
        </p:txBody>
      </p:sp>
      <p:sp>
        <p:nvSpPr>
          <p:cNvPr id="28675" name="Rectangle 3"/>
          <p:cNvSpPr>
            <a:spLocks noGrp="1" noChangeArrowheads="1"/>
          </p:cNvSpPr>
          <p:nvPr>
            <p:ph type="body" idx="1"/>
          </p:nvPr>
        </p:nvSpPr>
        <p:spPr/>
        <p:txBody>
          <a:bodyPr/>
          <a:lstStyle/>
          <a:p>
            <a:r>
              <a:rPr lang="en-US" altLang="en-US" dirty="0"/>
              <a:t>Provides communication services to applications</a:t>
            </a:r>
          </a:p>
          <a:p>
            <a:r>
              <a:rPr lang="en-US" altLang="en-US" dirty="0"/>
              <a:t>Ex: HTTP, FTP, SMTP</a:t>
            </a:r>
          </a:p>
          <a:p>
            <a:pPr marL="0" indent="0">
              <a:buNone/>
            </a:pPr>
            <a:r>
              <a:rPr lang="en-US" altLang="en-US" dirty="0"/>
              <a:t>The application layer is responsible for </a:t>
            </a:r>
            <a:br>
              <a:rPr lang="en-US" altLang="en-US" dirty="0"/>
            </a:br>
            <a:r>
              <a:rPr lang="en-US" altLang="en-US" dirty="0"/>
              <a:t>providing services to the user.</a:t>
            </a:r>
          </a:p>
          <a:p>
            <a:pPr marL="0" indent="0">
              <a:buNone/>
            </a:pPr>
            <a:endParaRPr lang="en-US" altLang="en-US" dirty="0"/>
          </a:p>
        </p:txBody>
      </p:sp>
    </p:spTree>
    <p:extLst>
      <p:ext uri="{BB962C8B-B14F-4D97-AF65-F5344CB8AC3E}">
        <p14:creationId xmlns:p14="http://schemas.microsoft.com/office/powerpoint/2010/main" val="1760039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DEF03E03-E4E1-4B33-8E68-6A0D88A22983}" type="slidenum">
              <a:rPr lang="en-US" altLang="en-US"/>
              <a:pPr/>
              <a:t>64</a:t>
            </a:fld>
            <a:endParaRPr lang="en-US" altLang="en-US"/>
          </a:p>
        </p:txBody>
      </p:sp>
      <p:sp>
        <p:nvSpPr>
          <p:cNvPr id="649218" name="Line 2"/>
          <p:cNvSpPr>
            <a:spLocks noChangeShapeType="1"/>
          </p:cNvSpPr>
          <p:nvPr/>
        </p:nvSpPr>
        <p:spPr bwMode="auto">
          <a:xfrm>
            <a:off x="1257300" y="571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9219" name="Line 3"/>
          <p:cNvSpPr>
            <a:spLocks noChangeShapeType="1"/>
          </p:cNvSpPr>
          <p:nvPr/>
        </p:nvSpPr>
        <p:spPr bwMode="auto">
          <a:xfrm>
            <a:off x="1257300" y="685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49220" name="Text Box 4"/>
          <p:cNvSpPr txBox="1">
            <a:spLocks noChangeArrowheads="1"/>
          </p:cNvSpPr>
          <p:nvPr/>
        </p:nvSpPr>
        <p:spPr bwMode="auto">
          <a:xfrm>
            <a:off x="1371600" y="228600"/>
            <a:ext cx="303833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2.15  </a:t>
            </a:r>
            <a:r>
              <a:rPr lang="en-US" altLang="en-US" sz="1500" i="1"/>
              <a:t>Summary of layers</a:t>
            </a:r>
          </a:p>
        </p:txBody>
      </p:sp>
      <p:sp>
        <p:nvSpPr>
          <p:cNvPr id="649221"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4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366" y="1233487"/>
            <a:ext cx="6142434" cy="282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307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D35E7AFA-AEDF-473C-98FF-D5C718A14BC7}" type="slidenum">
              <a:rPr lang="en-US" altLang="en-US"/>
              <a:pPr/>
              <a:t>65</a:t>
            </a:fld>
            <a:endParaRPr lang="en-US" altLang="en-US"/>
          </a:p>
        </p:txBody>
      </p:sp>
      <p:sp>
        <p:nvSpPr>
          <p:cNvPr id="679938" name="Rectangle 2"/>
          <p:cNvSpPr>
            <a:spLocks noChangeArrowheads="1"/>
          </p:cNvSpPr>
          <p:nvPr/>
        </p:nvSpPr>
        <p:spPr bwMode="auto">
          <a:xfrm>
            <a:off x="1143000" y="0"/>
            <a:ext cx="6858000" cy="62865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pPr algn="ctr"/>
            <a:endParaRPr lang="en-US" altLang="en-US" sz="2400">
              <a:effectLst>
                <a:outerShdw blurRad="38100" dist="38100" dir="2700000" algn="tl">
                  <a:srgbClr val="FFFFFF"/>
                </a:outerShdw>
              </a:effectLst>
            </a:endParaRPr>
          </a:p>
        </p:txBody>
      </p:sp>
      <p:sp>
        <p:nvSpPr>
          <p:cNvPr id="679939" name="Text Box 3"/>
          <p:cNvSpPr txBox="1">
            <a:spLocks noChangeArrowheads="1"/>
          </p:cNvSpPr>
          <p:nvPr/>
        </p:nvSpPr>
        <p:spPr bwMode="auto">
          <a:xfrm>
            <a:off x="1314451" y="57151"/>
            <a:ext cx="4315942" cy="43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sz="2400">
                <a:effectLst>
                  <a:outerShdw blurRad="38100" dist="38100" dir="2700000" algn="tl">
                    <a:srgbClr val="C0C0C0"/>
                  </a:outerShdw>
                </a:effectLst>
                <a:latin typeface="Times" panose="02020603050405020304" pitchFamily="18" charset="0"/>
              </a:rPr>
              <a:t>2-4   TCP/IP PROTOCOL SUITE</a:t>
            </a:r>
          </a:p>
        </p:txBody>
      </p:sp>
      <p:sp>
        <p:nvSpPr>
          <p:cNvPr id="679940" name="Text Box 4"/>
          <p:cNvSpPr txBox="1">
            <a:spLocks noChangeArrowheads="1"/>
          </p:cNvSpPr>
          <p:nvPr/>
        </p:nvSpPr>
        <p:spPr bwMode="auto">
          <a:xfrm>
            <a:off x="7315200" y="4800601"/>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endParaRPr lang="en-US" altLang="en-US"/>
          </a:p>
        </p:txBody>
      </p:sp>
      <p:sp>
        <p:nvSpPr>
          <p:cNvPr id="679941" name="Rectangle 5"/>
          <p:cNvSpPr>
            <a:spLocks noChangeArrowheads="1"/>
          </p:cNvSpPr>
          <p:nvPr/>
        </p:nvSpPr>
        <p:spPr bwMode="auto">
          <a:xfrm>
            <a:off x="1200150" y="86419"/>
            <a:ext cx="6457950" cy="362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chor="ctr">
            <a:spAutoFit/>
          </a:bodyPr>
          <a:lstStyle/>
          <a:p>
            <a:pPr algn="just" eaLnBrk="1" hangingPunct="1"/>
            <a:endParaRPr lang="en-US" altLang="en-US" sz="2100" i="1" dirty="0">
              <a:effectLst>
                <a:outerShdw blurRad="38100" dist="38100" dir="2700000" algn="tl">
                  <a:srgbClr val="C0C0C0"/>
                </a:outerShdw>
              </a:effectLst>
            </a:endParaRPr>
          </a:p>
          <a:p>
            <a:pPr algn="just" eaLnBrk="1" hangingPunct="1"/>
            <a:endParaRPr lang="en-US" altLang="en-US" sz="2100" i="1" dirty="0">
              <a:effectLst>
                <a:outerShdw blurRad="38100" dist="38100" dir="2700000" algn="tl">
                  <a:srgbClr val="C0C0C0"/>
                </a:outerShdw>
              </a:effectLst>
            </a:endParaRPr>
          </a:p>
          <a:p>
            <a:pPr algn="just" eaLnBrk="1" hangingPunct="1"/>
            <a:r>
              <a:rPr lang="en-US" altLang="en-US" sz="2100" i="1" dirty="0">
                <a:effectLst>
                  <a:outerShdw blurRad="38100" dist="38100" dir="2700000" algn="tl">
                    <a:srgbClr val="C0C0C0"/>
                  </a:outerShdw>
                </a:effectLst>
              </a:rPr>
              <a:t>The layers in the </a:t>
            </a:r>
            <a:r>
              <a:rPr lang="en-US" altLang="en-US" sz="2100" i="1" dirty="0">
                <a:solidFill>
                  <a:schemeClr val="hlink"/>
                </a:solidFill>
                <a:effectLst>
                  <a:outerShdw blurRad="38100" dist="38100" dir="2700000" algn="tl">
                    <a:srgbClr val="C0C0C0"/>
                  </a:outerShdw>
                </a:effectLst>
              </a:rPr>
              <a:t>TCP/IP protocol suite</a:t>
            </a:r>
            <a:r>
              <a:rPr lang="en-US" altLang="en-US" sz="2100" i="1" dirty="0">
                <a:effectLst>
                  <a:outerShdw blurRad="38100" dist="38100" dir="2700000" algn="tl">
                    <a:srgbClr val="C0C0C0"/>
                  </a:outerShdw>
                </a:effectLst>
              </a:rPr>
              <a:t> do not exactly match those in the OSI model. </a:t>
            </a:r>
          </a:p>
          <a:p>
            <a:pPr algn="just" eaLnBrk="1" hangingPunct="1"/>
            <a:r>
              <a:rPr lang="en-US" altLang="en-US" sz="2100" i="1" dirty="0">
                <a:effectLst>
                  <a:outerShdw blurRad="38100" dist="38100" dir="2700000" algn="tl">
                    <a:srgbClr val="C0C0C0"/>
                  </a:outerShdw>
                </a:effectLst>
              </a:rPr>
              <a:t>The original TCP/IP protocol suite was defined as having four layers: </a:t>
            </a:r>
            <a:r>
              <a:rPr lang="en-US" altLang="en-US" sz="2100" i="1" dirty="0">
                <a:solidFill>
                  <a:schemeClr val="folHlink"/>
                </a:solidFill>
                <a:effectLst>
                  <a:outerShdw blurRad="38100" dist="38100" dir="2700000" algn="tl">
                    <a:srgbClr val="C0C0C0"/>
                  </a:outerShdw>
                </a:effectLst>
              </a:rPr>
              <a:t>host-to-network</a:t>
            </a:r>
            <a:r>
              <a:rPr lang="en-US" altLang="en-US" sz="2100" i="1" dirty="0">
                <a:effectLst>
                  <a:outerShdw blurRad="38100" dist="38100" dir="2700000" algn="tl">
                    <a:srgbClr val="C0C0C0"/>
                  </a:outerShdw>
                </a:effectLst>
              </a:rPr>
              <a:t>, </a:t>
            </a:r>
            <a:r>
              <a:rPr lang="en-US" altLang="en-US" sz="2100" i="1" dirty="0">
                <a:solidFill>
                  <a:schemeClr val="folHlink"/>
                </a:solidFill>
                <a:effectLst>
                  <a:outerShdw blurRad="38100" dist="38100" dir="2700000" algn="tl">
                    <a:srgbClr val="C0C0C0"/>
                  </a:outerShdw>
                </a:effectLst>
              </a:rPr>
              <a:t>internet</a:t>
            </a:r>
            <a:r>
              <a:rPr lang="en-US" altLang="en-US" sz="2100" i="1" dirty="0">
                <a:effectLst>
                  <a:outerShdw blurRad="38100" dist="38100" dir="2700000" algn="tl">
                    <a:srgbClr val="C0C0C0"/>
                  </a:outerShdw>
                </a:effectLst>
              </a:rPr>
              <a:t>, </a:t>
            </a:r>
            <a:r>
              <a:rPr lang="en-US" altLang="en-US" sz="2100" i="1" dirty="0">
                <a:solidFill>
                  <a:schemeClr val="folHlink"/>
                </a:solidFill>
                <a:effectLst>
                  <a:outerShdw blurRad="38100" dist="38100" dir="2700000" algn="tl">
                    <a:srgbClr val="C0C0C0"/>
                  </a:outerShdw>
                </a:effectLst>
              </a:rPr>
              <a:t>transport</a:t>
            </a:r>
            <a:r>
              <a:rPr lang="en-US" altLang="en-US" sz="2100" i="1" dirty="0">
                <a:effectLst>
                  <a:outerShdw blurRad="38100" dist="38100" dir="2700000" algn="tl">
                    <a:srgbClr val="C0C0C0"/>
                  </a:outerShdw>
                </a:effectLst>
              </a:rPr>
              <a:t>, and </a:t>
            </a:r>
            <a:r>
              <a:rPr lang="en-US" altLang="en-US" sz="2100" i="1" dirty="0">
                <a:solidFill>
                  <a:schemeClr val="folHlink"/>
                </a:solidFill>
                <a:effectLst>
                  <a:outerShdw blurRad="38100" dist="38100" dir="2700000" algn="tl">
                    <a:srgbClr val="C0C0C0"/>
                  </a:outerShdw>
                </a:effectLst>
              </a:rPr>
              <a:t>application</a:t>
            </a:r>
            <a:r>
              <a:rPr lang="en-US" altLang="en-US" sz="2100" i="1" dirty="0">
                <a:effectLst>
                  <a:outerShdw blurRad="38100" dist="38100" dir="2700000" algn="tl">
                    <a:srgbClr val="C0C0C0"/>
                  </a:outerShdw>
                </a:effectLst>
              </a:rPr>
              <a:t>. </a:t>
            </a:r>
          </a:p>
          <a:p>
            <a:pPr algn="just" eaLnBrk="1" hangingPunct="1"/>
            <a:r>
              <a:rPr lang="en-US" altLang="en-US" sz="2100" i="1" dirty="0">
                <a:effectLst>
                  <a:outerShdw blurRad="38100" dist="38100" dir="2700000" algn="tl">
                    <a:srgbClr val="C0C0C0"/>
                  </a:outerShdw>
                </a:effectLst>
              </a:rPr>
              <a:t>When TCP/IP is compared to OSI, we can say that the TCP/IP protocol suite is made of five layers: </a:t>
            </a:r>
            <a:r>
              <a:rPr lang="en-US" altLang="en-US" sz="2100" i="1" dirty="0">
                <a:solidFill>
                  <a:schemeClr val="folHlink"/>
                </a:solidFill>
                <a:effectLst>
                  <a:outerShdw blurRad="38100" dist="38100" dir="2700000" algn="tl">
                    <a:srgbClr val="C0C0C0"/>
                  </a:outerShdw>
                </a:effectLst>
              </a:rPr>
              <a:t>physical</a:t>
            </a:r>
            <a:r>
              <a:rPr lang="en-US" altLang="en-US" sz="2100" i="1" dirty="0">
                <a:effectLst>
                  <a:outerShdw blurRad="38100" dist="38100" dir="2700000" algn="tl">
                    <a:srgbClr val="C0C0C0"/>
                  </a:outerShdw>
                </a:effectLst>
              </a:rPr>
              <a:t>, </a:t>
            </a:r>
            <a:r>
              <a:rPr lang="en-US" altLang="en-US" sz="2100" i="1" dirty="0">
                <a:solidFill>
                  <a:schemeClr val="folHlink"/>
                </a:solidFill>
                <a:effectLst>
                  <a:outerShdw blurRad="38100" dist="38100" dir="2700000" algn="tl">
                    <a:srgbClr val="C0C0C0"/>
                  </a:outerShdw>
                </a:effectLst>
              </a:rPr>
              <a:t>data link</a:t>
            </a:r>
            <a:r>
              <a:rPr lang="en-US" altLang="en-US" sz="2100" i="1" dirty="0">
                <a:effectLst>
                  <a:outerShdw blurRad="38100" dist="38100" dir="2700000" algn="tl">
                    <a:srgbClr val="C0C0C0"/>
                  </a:outerShdw>
                </a:effectLst>
              </a:rPr>
              <a:t>, </a:t>
            </a:r>
            <a:r>
              <a:rPr lang="en-US" altLang="en-US" sz="2100" i="1" dirty="0">
                <a:solidFill>
                  <a:schemeClr val="folHlink"/>
                </a:solidFill>
                <a:effectLst>
                  <a:outerShdw blurRad="38100" dist="38100" dir="2700000" algn="tl">
                    <a:srgbClr val="C0C0C0"/>
                  </a:outerShdw>
                </a:effectLst>
              </a:rPr>
              <a:t>network</a:t>
            </a:r>
            <a:r>
              <a:rPr lang="en-US" altLang="en-US" sz="2100" i="1" dirty="0">
                <a:effectLst>
                  <a:outerShdw blurRad="38100" dist="38100" dir="2700000" algn="tl">
                    <a:srgbClr val="C0C0C0"/>
                  </a:outerShdw>
                </a:effectLst>
              </a:rPr>
              <a:t>, </a:t>
            </a:r>
            <a:r>
              <a:rPr lang="en-US" altLang="en-US" sz="2100" i="1" dirty="0">
                <a:solidFill>
                  <a:schemeClr val="folHlink"/>
                </a:solidFill>
                <a:effectLst>
                  <a:outerShdw blurRad="38100" dist="38100" dir="2700000" algn="tl">
                    <a:srgbClr val="C0C0C0"/>
                  </a:outerShdw>
                </a:effectLst>
              </a:rPr>
              <a:t>transport</a:t>
            </a:r>
            <a:r>
              <a:rPr lang="en-US" altLang="en-US" sz="2100" i="1" dirty="0">
                <a:effectLst>
                  <a:outerShdw blurRad="38100" dist="38100" dir="2700000" algn="tl">
                    <a:srgbClr val="C0C0C0"/>
                  </a:outerShdw>
                </a:effectLst>
              </a:rPr>
              <a:t>, and </a:t>
            </a:r>
            <a:r>
              <a:rPr lang="en-US" altLang="en-US" sz="2100" i="1" dirty="0">
                <a:solidFill>
                  <a:schemeClr val="folHlink"/>
                </a:solidFill>
                <a:effectLst>
                  <a:outerShdw blurRad="38100" dist="38100" dir="2700000" algn="tl">
                    <a:srgbClr val="C0C0C0"/>
                  </a:outerShdw>
                </a:effectLst>
              </a:rPr>
              <a:t>application</a:t>
            </a:r>
            <a:r>
              <a:rPr lang="en-US" altLang="en-US" sz="2100" i="1" dirty="0">
                <a:effectLst>
                  <a:outerShdw blurRad="38100" dist="38100" dir="2700000" algn="tl">
                    <a:srgbClr val="C0C0C0"/>
                  </a:outerShdw>
                </a:effectLst>
              </a:rPr>
              <a:t>.</a:t>
            </a:r>
          </a:p>
        </p:txBody>
      </p:sp>
    </p:spTree>
    <p:extLst>
      <p:ext uri="{BB962C8B-B14F-4D97-AF65-F5344CB8AC3E}">
        <p14:creationId xmlns:p14="http://schemas.microsoft.com/office/powerpoint/2010/main" val="3609702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TCP/IP Model</a:t>
            </a:r>
          </a:p>
        </p:txBody>
      </p:sp>
      <p:sp>
        <p:nvSpPr>
          <p:cNvPr id="29699" name="Rectangle 3"/>
          <p:cNvSpPr>
            <a:spLocks noGrp="1" noChangeArrowheads="1"/>
          </p:cNvSpPr>
          <p:nvPr>
            <p:ph type="body" idx="1"/>
          </p:nvPr>
        </p:nvSpPr>
        <p:spPr/>
        <p:txBody>
          <a:bodyPr/>
          <a:lstStyle/>
          <a:p>
            <a:r>
              <a:rPr lang="en-US" altLang="en-US"/>
              <a:t>Much older than OSI model</a:t>
            </a:r>
          </a:p>
          <a:p>
            <a:r>
              <a:rPr lang="en-US" altLang="en-US"/>
              <a:t>Consists of 4 layers instead of 7</a:t>
            </a:r>
          </a:p>
          <a:p>
            <a:r>
              <a:rPr lang="en-US" altLang="en-US"/>
              <a:t>TCP/IP model can be mapped to the OSI model</a:t>
            </a:r>
          </a:p>
        </p:txBody>
      </p:sp>
    </p:spTree>
    <p:extLst>
      <p:ext uri="{BB962C8B-B14F-4D97-AF65-F5344CB8AC3E}">
        <p14:creationId xmlns:p14="http://schemas.microsoft.com/office/powerpoint/2010/main" val="1056566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TCP/IP vs OSI</a:t>
            </a:r>
          </a:p>
        </p:txBody>
      </p:sp>
      <p:graphicFrame>
        <p:nvGraphicFramePr>
          <p:cNvPr id="30803" name="Group 83"/>
          <p:cNvGraphicFramePr>
            <a:graphicFrameLocks noGrp="1"/>
          </p:cNvGraphicFramePr>
          <p:nvPr>
            <p:ph type="tbl" idx="1"/>
          </p:nvPr>
        </p:nvGraphicFramePr>
        <p:xfrm>
          <a:off x="1657350" y="1371601"/>
          <a:ext cx="5829300" cy="3477246"/>
        </p:xfrm>
        <a:graphic>
          <a:graphicData uri="http://schemas.openxmlformats.org/drawingml/2006/table">
            <a:tbl>
              <a:tblPr/>
              <a:tblGrid>
                <a:gridCol w="291465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tblGrid>
              <a:tr h="4000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TCP/IP</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OSI</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671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Application</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Application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Presentation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Session (Layers 7-5)</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172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Transport</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Transport (Layer 4)</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602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Internet</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Network (Layer 3)</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72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Network Interface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Data Link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100" b="0" i="0" u="none" strike="noStrike" cap="none" normalizeH="0" baseline="0">
                          <a:ln>
                            <a:noFill/>
                          </a:ln>
                          <a:solidFill>
                            <a:schemeClr val="tx1"/>
                          </a:solidFill>
                          <a:effectLst/>
                          <a:latin typeface="Times New Roman" panose="02020603050405020304" pitchFamily="18" charset="0"/>
                        </a:rPr>
                        <a:t>Physical (Layers 1-2)</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3944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849F6BB8-D24F-4F05-B1A9-9034B5D6A48F}" type="slidenum">
              <a:rPr lang="en-US" altLang="en-US"/>
              <a:pPr/>
              <a:t>68</a:t>
            </a:fld>
            <a:endParaRPr lang="en-US" altLang="en-US"/>
          </a:p>
        </p:txBody>
      </p:sp>
      <p:sp>
        <p:nvSpPr>
          <p:cNvPr id="650242"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50243"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50244" name="Text Box 4"/>
          <p:cNvSpPr txBox="1">
            <a:spLocks noChangeArrowheads="1"/>
          </p:cNvSpPr>
          <p:nvPr/>
        </p:nvSpPr>
        <p:spPr bwMode="auto">
          <a:xfrm>
            <a:off x="1371601" y="285751"/>
            <a:ext cx="338227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2.16  </a:t>
            </a:r>
            <a:r>
              <a:rPr lang="en-US" altLang="en-US" sz="1500" i="1"/>
              <a:t>TCP/IP and OSI model</a:t>
            </a:r>
          </a:p>
        </p:txBody>
      </p:sp>
      <p:sp>
        <p:nvSpPr>
          <p:cNvPr id="650245" name="Line 5"/>
          <p:cNvSpPr>
            <a:spLocks noChangeShapeType="1"/>
          </p:cNvSpPr>
          <p:nvPr/>
        </p:nvSpPr>
        <p:spPr bwMode="auto">
          <a:xfrm>
            <a:off x="1257300" y="47434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5024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5686" y="857251"/>
            <a:ext cx="5649515" cy="375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286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E4CA9216-40D0-49F6-95E2-D3C1E0C05B9A}" type="slidenum">
              <a:rPr lang="en-US" altLang="en-US"/>
              <a:pPr/>
              <a:t>69</a:t>
            </a:fld>
            <a:endParaRPr lang="en-US" altLang="en-US"/>
          </a:p>
        </p:txBody>
      </p:sp>
      <p:sp>
        <p:nvSpPr>
          <p:cNvPr id="680962" name="Rectangle 2"/>
          <p:cNvSpPr>
            <a:spLocks noChangeArrowheads="1"/>
          </p:cNvSpPr>
          <p:nvPr/>
        </p:nvSpPr>
        <p:spPr bwMode="auto">
          <a:xfrm>
            <a:off x="1143000" y="0"/>
            <a:ext cx="6858000" cy="62865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pPr algn="ctr"/>
            <a:endParaRPr lang="en-US" altLang="en-US" sz="2400">
              <a:effectLst>
                <a:outerShdw blurRad="38100" dist="38100" dir="2700000" algn="tl">
                  <a:srgbClr val="FFFFFF"/>
                </a:outerShdw>
              </a:effectLst>
            </a:endParaRPr>
          </a:p>
        </p:txBody>
      </p:sp>
      <p:sp>
        <p:nvSpPr>
          <p:cNvPr id="680963" name="Text Box 3"/>
          <p:cNvSpPr txBox="1">
            <a:spLocks noChangeArrowheads="1"/>
          </p:cNvSpPr>
          <p:nvPr/>
        </p:nvSpPr>
        <p:spPr bwMode="auto">
          <a:xfrm>
            <a:off x="1314450" y="57150"/>
            <a:ext cx="2771775" cy="434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sz="2400">
                <a:effectLst>
                  <a:outerShdw blurRad="38100" dist="38100" dir="2700000" algn="tl">
                    <a:srgbClr val="C0C0C0"/>
                  </a:outerShdw>
                </a:effectLst>
                <a:latin typeface="Times" panose="02020603050405020304" pitchFamily="18" charset="0"/>
              </a:rPr>
              <a:t>2-5   ADDRESSING</a:t>
            </a:r>
          </a:p>
        </p:txBody>
      </p:sp>
      <p:sp>
        <p:nvSpPr>
          <p:cNvPr id="680964" name="Text Box 4"/>
          <p:cNvSpPr txBox="1">
            <a:spLocks noChangeArrowheads="1"/>
          </p:cNvSpPr>
          <p:nvPr/>
        </p:nvSpPr>
        <p:spPr bwMode="auto">
          <a:xfrm>
            <a:off x="7315200" y="4800601"/>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endParaRPr lang="en-US" altLang="en-US"/>
          </a:p>
        </p:txBody>
      </p:sp>
      <p:sp>
        <p:nvSpPr>
          <p:cNvPr id="680965" name="Rectangle 5"/>
          <p:cNvSpPr>
            <a:spLocks noChangeArrowheads="1"/>
          </p:cNvSpPr>
          <p:nvPr/>
        </p:nvSpPr>
        <p:spPr bwMode="auto">
          <a:xfrm>
            <a:off x="1200150" y="635534"/>
            <a:ext cx="6686550" cy="103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chor="ctr">
            <a:spAutoFit/>
          </a:bodyPr>
          <a:lstStyle/>
          <a:p>
            <a:pPr algn="just" eaLnBrk="1" hangingPunct="1"/>
            <a:r>
              <a:rPr lang="en-US" altLang="en-US" sz="2100" i="1">
                <a:effectLst>
                  <a:outerShdw blurRad="38100" dist="38100" dir="2700000" algn="tl">
                    <a:srgbClr val="C0C0C0"/>
                  </a:outerShdw>
                </a:effectLst>
              </a:rPr>
              <a:t>Four levels of addresses are used in an internet employing the TCP/IP protocols: </a:t>
            </a:r>
            <a:r>
              <a:rPr lang="en-US" altLang="en-US" sz="2100" i="1">
                <a:solidFill>
                  <a:schemeClr val="hlink"/>
                </a:solidFill>
                <a:effectLst>
                  <a:outerShdw blurRad="38100" dist="38100" dir="2700000" algn="tl">
                    <a:srgbClr val="C0C0C0"/>
                  </a:outerShdw>
                </a:effectLst>
              </a:rPr>
              <a:t>physical</a:t>
            </a:r>
            <a:r>
              <a:rPr lang="en-US" altLang="en-US" sz="2100" i="1">
                <a:effectLst>
                  <a:outerShdw blurRad="38100" dist="38100" dir="2700000" algn="tl">
                    <a:srgbClr val="C0C0C0"/>
                  </a:outerShdw>
                </a:effectLst>
              </a:rPr>
              <a:t>, </a:t>
            </a:r>
            <a:r>
              <a:rPr lang="en-US" altLang="en-US" sz="2100" i="1">
                <a:solidFill>
                  <a:schemeClr val="hlink"/>
                </a:solidFill>
                <a:effectLst>
                  <a:outerShdw blurRad="38100" dist="38100" dir="2700000" algn="tl">
                    <a:srgbClr val="C0C0C0"/>
                  </a:outerShdw>
                </a:effectLst>
              </a:rPr>
              <a:t>logical</a:t>
            </a:r>
            <a:r>
              <a:rPr lang="en-US" altLang="en-US" sz="2100" i="1">
                <a:effectLst>
                  <a:outerShdw blurRad="38100" dist="38100" dir="2700000" algn="tl">
                    <a:srgbClr val="C0C0C0"/>
                  </a:outerShdw>
                </a:effectLst>
              </a:rPr>
              <a:t>, </a:t>
            </a:r>
            <a:r>
              <a:rPr lang="en-US" altLang="en-US" sz="2100" i="1">
                <a:solidFill>
                  <a:schemeClr val="hlink"/>
                </a:solidFill>
                <a:effectLst>
                  <a:outerShdw blurRad="38100" dist="38100" dir="2700000" algn="tl">
                    <a:srgbClr val="C0C0C0"/>
                  </a:outerShdw>
                </a:effectLst>
              </a:rPr>
              <a:t>port</a:t>
            </a:r>
            <a:r>
              <a:rPr lang="en-US" altLang="en-US" sz="2100" i="1">
                <a:effectLst>
                  <a:outerShdw blurRad="38100" dist="38100" dir="2700000" algn="tl">
                    <a:srgbClr val="C0C0C0"/>
                  </a:outerShdw>
                </a:effectLst>
              </a:rPr>
              <a:t>, and </a:t>
            </a:r>
            <a:r>
              <a:rPr lang="en-US" altLang="en-US" sz="2100" i="1">
                <a:solidFill>
                  <a:schemeClr val="hlink"/>
                </a:solidFill>
                <a:effectLst>
                  <a:outerShdw blurRad="38100" dist="38100" dir="2700000" algn="tl">
                    <a:srgbClr val="C0C0C0"/>
                  </a:outerShdw>
                </a:effectLst>
              </a:rPr>
              <a:t>specific</a:t>
            </a:r>
            <a:r>
              <a:rPr lang="en-US" altLang="en-US" sz="2100" i="1">
                <a:effectLst>
                  <a:outerShdw blurRad="38100" dist="38100" dir="2700000" algn="tl">
                    <a:srgbClr val="C0C0C0"/>
                  </a:outerShdw>
                </a:effectLst>
              </a:rPr>
              <a:t>.</a:t>
            </a:r>
          </a:p>
        </p:txBody>
      </p:sp>
      <p:sp>
        <p:nvSpPr>
          <p:cNvPr id="680966" name="Rectangle 6"/>
          <p:cNvSpPr>
            <a:spLocks noChangeArrowheads="1"/>
          </p:cNvSpPr>
          <p:nvPr/>
        </p:nvSpPr>
        <p:spPr bwMode="auto">
          <a:xfrm>
            <a:off x="1314450" y="2950369"/>
            <a:ext cx="4286250"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buClr>
                <a:schemeClr val="tx1"/>
              </a:buClr>
              <a:buSzPct val="117000"/>
              <a:buFont typeface="Wingdings" panose="05000000000000000000" pitchFamily="2" charset="2"/>
              <a:buNone/>
            </a:pPr>
            <a:r>
              <a:rPr lang="fr-FR" altLang="en-US">
                <a:solidFill>
                  <a:srgbClr val="0033CC"/>
                </a:solidFill>
              </a:rPr>
              <a:t>Physical Addresses</a:t>
            </a:r>
            <a:br>
              <a:rPr lang="fr-FR" altLang="en-US">
                <a:solidFill>
                  <a:srgbClr val="0033CC"/>
                </a:solidFill>
              </a:rPr>
            </a:br>
            <a:r>
              <a:rPr lang="fr-FR" altLang="en-US">
                <a:solidFill>
                  <a:srgbClr val="0033CC"/>
                </a:solidFill>
              </a:rPr>
              <a:t>Logical Addresses</a:t>
            </a:r>
            <a:br>
              <a:rPr lang="fr-FR" altLang="en-US">
                <a:solidFill>
                  <a:srgbClr val="0033CC"/>
                </a:solidFill>
              </a:rPr>
            </a:br>
            <a:r>
              <a:rPr lang="en-US" altLang="en-US">
                <a:solidFill>
                  <a:srgbClr val="0033CC"/>
                </a:solidFill>
              </a:rPr>
              <a:t>Port Addresses</a:t>
            </a:r>
            <a:br>
              <a:rPr lang="en-US" altLang="en-US">
                <a:solidFill>
                  <a:srgbClr val="0033CC"/>
                </a:solidFill>
              </a:rPr>
            </a:br>
            <a:r>
              <a:rPr lang="en-US" altLang="en-US">
                <a:solidFill>
                  <a:srgbClr val="0033CC"/>
                </a:solidFill>
              </a:rPr>
              <a:t>Specific Addresses</a:t>
            </a:r>
          </a:p>
        </p:txBody>
      </p:sp>
      <p:sp>
        <p:nvSpPr>
          <p:cNvPr id="680967" name="Text Box 7"/>
          <p:cNvSpPr txBox="1">
            <a:spLocks noChangeArrowheads="1"/>
          </p:cNvSpPr>
          <p:nvPr/>
        </p:nvSpPr>
        <p:spPr bwMode="auto">
          <a:xfrm>
            <a:off x="1170742" y="2593182"/>
            <a:ext cx="3954544"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pPr algn="ctr"/>
            <a:r>
              <a:rPr lang="en-US" altLang="en-US" sz="21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81979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attributes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Type of Connection:</a:t>
            </a:r>
          </a:p>
          <a:p>
            <a:pPr>
              <a:buFont typeface="Wingdings" panose="05000000000000000000" pitchFamily="2" charset="2"/>
              <a:buChar char="§"/>
            </a:pPr>
            <a:r>
              <a:rPr lang="en-US" dirty="0"/>
              <a:t>Point-to-point</a:t>
            </a:r>
          </a:p>
          <a:p>
            <a:pPr>
              <a:buFont typeface="Wingdings" panose="05000000000000000000" pitchFamily="2" charset="2"/>
              <a:buChar char="§"/>
            </a:pPr>
            <a:r>
              <a:rPr lang="en-US" dirty="0"/>
              <a:t>Multi-point (multi-drop)</a:t>
            </a:r>
          </a:p>
          <a:p>
            <a:pPr marL="0" indent="0">
              <a:buNone/>
            </a:pPr>
            <a:endParaRPr lang="en-US" dirty="0"/>
          </a:p>
          <a:p>
            <a:pPr>
              <a:buFont typeface="Wingdings" panose="05000000000000000000" pitchFamily="2" charset="2"/>
              <a:buChar char="v"/>
            </a:pPr>
            <a:r>
              <a:rPr lang="en-US" b="1" dirty="0"/>
              <a:t>Physical Topology</a:t>
            </a:r>
          </a:p>
          <a:p>
            <a:pPr>
              <a:buFont typeface="Wingdings" panose="05000000000000000000" pitchFamily="2" charset="2"/>
              <a:buChar char="§"/>
            </a:pPr>
            <a:r>
              <a:rPr lang="en-US" dirty="0"/>
              <a:t>Geometric representation</a:t>
            </a:r>
          </a:p>
          <a:p>
            <a:pPr marL="0" indent="0">
              <a:buNone/>
            </a:pPr>
            <a:r>
              <a:rPr lang="en-US" dirty="0"/>
              <a:t>Of all the links &amp; linking </a:t>
            </a:r>
          </a:p>
          <a:p>
            <a:pPr marL="0" indent="0">
              <a:buNone/>
            </a:pPr>
            <a:r>
              <a:rPr lang="en-US" dirty="0"/>
              <a:t>devices to one another.</a:t>
            </a:r>
          </a:p>
          <a:p>
            <a:pPr>
              <a:buFont typeface="Wingdings" panose="05000000000000000000" pitchFamily="2" charset="2"/>
              <a:buChar char="§"/>
            </a:pPr>
            <a:r>
              <a:rPr lang="en-US" dirty="0"/>
              <a:t>4 basic topologies:</a:t>
            </a:r>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666750"/>
            <a:ext cx="51943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8352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05F33FB-7667-4601-811D-729072BD136B}" type="slidenum">
              <a:rPr lang="en-US" altLang="en-US"/>
              <a:pPr/>
              <a:t>70</a:t>
            </a:fld>
            <a:endParaRPr lang="en-US" altLang="en-US"/>
          </a:p>
        </p:txBody>
      </p:sp>
      <p:sp>
        <p:nvSpPr>
          <p:cNvPr id="651266"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51267"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51268" name="Text Box 4"/>
          <p:cNvSpPr txBox="1">
            <a:spLocks noChangeArrowheads="1"/>
          </p:cNvSpPr>
          <p:nvPr/>
        </p:nvSpPr>
        <p:spPr bwMode="auto">
          <a:xfrm>
            <a:off x="1371600" y="285751"/>
            <a:ext cx="321947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2.17  </a:t>
            </a:r>
            <a:r>
              <a:rPr lang="en-US" altLang="en-US" sz="1500" i="1"/>
              <a:t>Addresses in TCP/IP</a:t>
            </a:r>
          </a:p>
        </p:txBody>
      </p:sp>
      <p:sp>
        <p:nvSpPr>
          <p:cNvPr id="651269" name="Line 5"/>
          <p:cNvSpPr>
            <a:spLocks noChangeShapeType="1"/>
          </p:cNvSpPr>
          <p:nvPr/>
        </p:nvSpPr>
        <p:spPr bwMode="auto">
          <a:xfrm>
            <a:off x="1257300" y="4686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5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466" y="1714501"/>
            <a:ext cx="5875734" cy="149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37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707F251F-9ACA-4B77-94A0-7B40B32378B3}" type="slidenum">
              <a:rPr lang="en-US" altLang="en-US"/>
              <a:pPr/>
              <a:t>71</a:t>
            </a:fld>
            <a:endParaRPr lang="en-US" altLang="en-US"/>
          </a:p>
        </p:txBody>
      </p:sp>
      <p:sp>
        <p:nvSpPr>
          <p:cNvPr id="652290" name="Line 2"/>
          <p:cNvSpPr>
            <a:spLocks noChangeShapeType="1"/>
          </p:cNvSpPr>
          <p:nvPr/>
        </p:nvSpPr>
        <p:spPr bwMode="auto">
          <a:xfrm>
            <a:off x="1257300" y="1143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52291" name="Line 3"/>
          <p:cNvSpPr>
            <a:spLocks noChangeShapeType="1"/>
          </p:cNvSpPr>
          <p:nvPr/>
        </p:nvSpPr>
        <p:spPr bwMode="auto">
          <a:xfrm>
            <a:off x="1257300" y="74295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sp>
        <p:nvSpPr>
          <p:cNvPr id="652292" name="Text Box 4"/>
          <p:cNvSpPr txBox="1">
            <a:spLocks noChangeArrowheads="1"/>
          </p:cNvSpPr>
          <p:nvPr/>
        </p:nvSpPr>
        <p:spPr bwMode="auto">
          <a:xfrm>
            <a:off x="1371601" y="285751"/>
            <a:ext cx="547008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en-US" altLang="en-US">
                <a:solidFill>
                  <a:schemeClr val="folHlink"/>
                </a:solidFill>
              </a:rPr>
              <a:t>Figure 2.18  </a:t>
            </a:r>
            <a:r>
              <a:rPr lang="en-US" altLang="en-US" sz="1500" i="1"/>
              <a:t>Relationship of layers and addresses in TCP/IP</a:t>
            </a:r>
          </a:p>
        </p:txBody>
      </p:sp>
      <p:sp>
        <p:nvSpPr>
          <p:cNvPr id="652293" name="Line 5"/>
          <p:cNvSpPr>
            <a:spLocks noChangeShapeType="1"/>
          </p:cNvSpPr>
          <p:nvPr/>
        </p:nvSpPr>
        <p:spPr bwMode="auto">
          <a:xfrm>
            <a:off x="1257300" y="474345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p>
        </p:txBody>
      </p:sp>
      <p:pic>
        <p:nvPicPr>
          <p:cNvPr id="65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50120"/>
            <a:ext cx="5600700" cy="362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8659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1294" y="1957387"/>
            <a:ext cx="60198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8692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a:t>
            </a:r>
          </a:p>
        </p:txBody>
      </p:sp>
      <p:sp>
        <p:nvSpPr>
          <p:cNvPr id="3" name="Content Placeholder 2"/>
          <p:cNvSpPr>
            <a:spLocks noGrp="1"/>
          </p:cNvSpPr>
          <p:nvPr>
            <p:ph idx="1"/>
          </p:nvPr>
        </p:nvSpPr>
        <p:spPr/>
        <p:txBody>
          <a:bodyPr>
            <a:normAutofit fontScale="92500" lnSpcReduction="10000"/>
          </a:bodyPr>
          <a:lstStyle/>
          <a:p>
            <a:r>
              <a:rPr lang="en-US" dirty="0"/>
              <a:t>Guided Medium</a:t>
            </a:r>
          </a:p>
          <a:p>
            <a:pPr>
              <a:buFont typeface="Wingdings" panose="05000000000000000000" pitchFamily="2" charset="2"/>
              <a:buChar char="§"/>
            </a:pPr>
            <a:r>
              <a:rPr lang="en-US" dirty="0"/>
              <a:t>Twisted-Pair cable</a:t>
            </a:r>
          </a:p>
          <a:p>
            <a:pPr>
              <a:buFont typeface="Wingdings" panose="05000000000000000000" pitchFamily="2" charset="2"/>
              <a:buChar char="§"/>
            </a:pPr>
            <a:r>
              <a:rPr lang="en-US" dirty="0"/>
              <a:t>(metallic)</a:t>
            </a:r>
          </a:p>
          <a:p>
            <a:pPr>
              <a:buFont typeface="Wingdings" panose="05000000000000000000" pitchFamily="2" charset="2"/>
              <a:buChar char="§"/>
            </a:pPr>
            <a:r>
              <a:rPr lang="en-US" dirty="0"/>
              <a:t>Co-axial cable</a:t>
            </a:r>
          </a:p>
          <a:p>
            <a:pPr>
              <a:buFont typeface="Wingdings" panose="05000000000000000000" pitchFamily="2" charset="2"/>
              <a:buChar char="§"/>
            </a:pPr>
            <a:r>
              <a:rPr lang="en-US" dirty="0"/>
              <a:t>(metallic)</a:t>
            </a:r>
          </a:p>
          <a:p>
            <a:pPr>
              <a:buFont typeface="Wingdings" panose="05000000000000000000" pitchFamily="2" charset="2"/>
              <a:buChar char="§"/>
            </a:pPr>
            <a:r>
              <a:rPr lang="en-US" dirty="0"/>
              <a:t>Fiber-optic cable(light)</a:t>
            </a:r>
          </a:p>
          <a:p>
            <a:r>
              <a:rPr lang="en-US" dirty="0"/>
              <a:t>Unguided Medium</a:t>
            </a:r>
          </a:p>
          <a:p>
            <a:pPr marL="0" indent="0">
              <a:buNone/>
            </a:pPr>
            <a:r>
              <a:rPr lang="en-US" dirty="0"/>
              <a:t>(Wireless)</a:t>
            </a:r>
          </a:p>
          <a:p>
            <a:pPr>
              <a:buFont typeface="Wingdings" panose="05000000000000000000" pitchFamily="2" charset="2"/>
              <a:buChar char="§"/>
            </a:pPr>
            <a:r>
              <a:rPr lang="en-US" dirty="0"/>
              <a:t>Radio Waves</a:t>
            </a:r>
          </a:p>
          <a:p>
            <a:pPr>
              <a:buFont typeface="Wingdings" panose="05000000000000000000" pitchFamily="2" charset="2"/>
              <a:buChar char="§"/>
            </a:pPr>
            <a:r>
              <a:rPr lang="en-US" dirty="0"/>
              <a:t>Microwaves</a:t>
            </a:r>
          </a:p>
          <a:p>
            <a:pPr>
              <a:buFont typeface="Wingdings" panose="05000000000000000000" pitchFamily="2" charset="2"/>
              <a:buChar char="§"/>
            </a:pPr>
            <a:r>
              <a:rPr lang="en-US" dirty="0"/>
              <a:t>Infrared</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971550"/>
            <a:ext cx="54197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56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a:t>
            </a:r>
          </a:p>
        </p:txBody>
      </p:sp>
      <p:pic>
        <p:nvPicPr>
          <p:cNvPr id="8" name="Content Placeholder 7">
            <a:extLst>
              <a:ext uri="{FF2B5EF4-FFF2-40B4-BE49-F238E27FC236}">
                <a16:creationId xmlns:a16="http://schemas.microsoft.com/office/drawing/2014/main" id="{920BBEEC-677A-419B-B4D8-A032EBB44311}"/>
              </a:ext>
            </a:extLst>
          </p:cNvPr>
          <p:cNvPicPr>
            <a:picLocks noGrp="1" noChangeAspect="1"/>
          </p:cNvPicPr>
          <p:nvPr>
            <p:ph idx="1"/>
          </p:nvPr>
        </p:nvPicPr>
        <p:blipFill>
          <a:blip r:embed="rId2"/>
          <a:stretch>
            <a:fillRect/>
          </a:stretch>
        </p:blipFill>
        <p:spPr>
          <a:xfrm>
            <a:off x="1018381" y="1952625"/>
            <a:ext cx="6101545" cy="1228725"/>
          </a:xfrm>
        </p:spPr>
      </p:pic>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74</a:t>
            </a:fld>
            <a:endParaRPr lang="en-US" dirty="0"/>
          </a:p>
        </p:txBody>
      </p:sp>
    </p:spTree>
    <p:extLst>
      <p:ext uri="{BB962C8B-B14F-4D97-AF65-F5344CB8AC3E}">
        <p14:creationId xmlns:p14="http://schemas.microsoft.com/office/powerpoint/2010/main" val="1222190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75</a:t>
            </a:fld>
            <a:endParaRPr lang="en-US" dirty="0"/>
          </a:p>
        </p:txBody>
      </p:sp>
      <p:sp>
        <p:nvSpPr>
          <p:cNvPr id="7" name="Content Placeholder 6">
            <a:extLst>
              <a:ext uri="{FF2B5EF4-FFF2-40B4-BE49-F238E27FC236}">
                <a16:creationId xmlns:a16="http://schemas.microsoft.com/office/drawing/2014/main" id="{E07FD611-2FAE-4866-B36B-0C49EFE3E93D}"/>
              </a:ext>
            </a:extLst>
          </p:cNvPr>
          <p:cNvSpPr>
            <a:spLocks noGrp="1"/>
          </p:cNvSpPr>
          <p:nvPr>
            <p:ph idx="1"/>
          </p:nvPr>
        </p:nvSpPr>
        <p:spPr/>
        <p:txBody>
          <a:bodyPr/>
          <a:lstStyle/>
          <a:p>
            <a:r>
              <a:rPr lang="en-IN" dirty="0"/>
              <a:t>Categories:</a:t>
            </a:r>
          </a:p>
          <a:p>
            <a:r>
              <a:rPr lang="en-IN" dirty="0"/>
              <a:t>7 types</a:t>
            </a:r>
          </a:p>
          <a:p>
            <a:r>
              <a:rPr lang="en-IN" dirty="0"/>
              <a:t>Connectors:</a:t>
            </a:r>
          </a:p>
          <a:p>
            <a:r>
              <a:rPr lang="en-IN" dirty="0"/>
              <a:t>RJ45(registered jack)</a:t>
            </a:r>
          </a:p>
          <a:p>
            <a:r>
              <a:rPr lang="en-IN" dirty="0"/>
              <a:t>Performance:</a:t>
            </a:r>
          </a:p>
          <a:p>
            <a:r>
              <a:rPr lang="en-IN" dirty="0"/>
              <a:t>Attenuation Vs Frequency and distance</a:t>
            </a:r>
          </a:p>
          <a:p>
            <a:r>
              <a:rPr lang="en-IN" dirty="0"/>
              <a:t>Application:</a:t>
            </a:r>
          </a:p>
          <a:p>
            <a:r>
              <a:rPr lang="en-IN" dirty="0"/>
              <a:t>Used in telephone lines</a:t>
            </a:r>
          </a:p>
        </p:txBody>
      </p:sp>
    </p:spTree>
    <p:extLst>
      <p:ext uri="{BB962C8B-B14F-4D97-AF65-F5344CB8AC3E}">
        <p14:creationId xmlns:p14="http://schemas.microsoft.com/office/powerpoint/2010/main" val="40478772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Co-axial Cable(coax)</a:t>
            </a:r>
          </a:p>
        </p:txBody>
      </p:sp>
      <p:sp>
        <p:nvSpPr>
          <p:cNvPr id="3" name="Content Placeholder 2"/>
          <p:cNvSpPr>
            <a:spLocks noGrp="1"/>
          </p:cNvSpPr>
          <p:nvPr>
            <p:ph idx="1"/>
          </p:nvPr>
        </p:nvSpPr>
        <p:spPr/>
        <p:txBody>
          <a:bodyPr/>
          <a:lstStyle/>
          <a:p>
            <a:r>
              <a:rPr lang="en-US" dirty="0"/>
              <a:t>Categories:</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76</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47750"/>
            <a:ext cx="4038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19350"/>
            <a:ext cx="54673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7896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Carries signal of higher frequency ranges.</a:t>
            </a:r>
          </a:p>
          <a:p>
            <a:r>
              <a:rPr lang="en-US" dirty="0"/>
              <a:t>It has a central core conductor of solid or stranded wire enclosed in insulating sheath.</a:t>
            </a:r>
          </a:p>
          <a:p>
            <a:r>
              <a:rPr lang="en-US" dirty="0"/>
              <a:t>BNC Connector(</a:t>
            </a:r>
            <a:r>
              <a:rPr lang="en-US" dirty="0" err="1"/>
              <a:t>Bayone</a:t>
            </a:r>
            <a:r>
              <a:rPr lang="en-US" dirty="0"/>
              <a:t> Neill </a:t>
            </a:r>
            <a:r>
              <a:rPr lang="en-US" dirty="0" err="1"/>
              <a:t>Concelman</a:t>
            </a:r>
            <a:r>
              <a:rPr lang="en-US" dirty="0"/>
              <a:t>)</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77</a:t>
            </a:fld>
            <a:endParaRPr lang="en-US" dirty="0"/>
          </a:p>
        </p:txBody>
      </p:sp>
    </p:spTree>
    <p:extLst>
      <p:ext uri="{BB962C8B-B14F-4D97-AF65-F5344CB8AC3E}">
        <p14:creationId xmlns:p14="http://schemas.microsoft.com/office/powerpoint/2010/main" val="11074390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kumimoji="1" lang="en-US" altLang="en-US" sz="2000" dirty="0"/>
              <a:t>Coaxial Cable - Transmission Characteristics</a:t>
            </a:r>
          </a:p>
        </p:txBody>
      </p:sp>
      <p:sp>
        <p:nvSpPr>
          <p:cNvPr id="17411" name="Rectangle 3"/>
          <p:cNvSpPr>
            <a:spLocks noGrp="1" noChangeArrowheads="1"/>
          </p:cNvSpPr>
          <p:nvPr>
            <p:ph type="body" idx="1"/>
          </p:nvPr>
        </p:nvSpPr>
        <p:spPr>
          <a:xfrm>
            <a:off x="457200" y="1257300"/>
            <a:ext cx="8229600" cy="3600450"/>
          </a:xfrm>
        </p:spPr>
        <p:txBody>
          <a:bodyPr/>
          <a:lstStyle/>
          <a:p>
            <a:pPr eaLnBrk="1" hangingPunct="1">
              <a:lnSpc>
                <a:spcPct val="90000"/>
              </a:lnSpc>
              <a:defRPr/>
            </a:pPr>
            <a:r>
              <a:rPr kumimoji="1" lang="en-US" altLang="en-US"/>
              <a:t>superior frequency characteristics to TP</a:t>
            </a:r>
          </a:p>
          <a:p>
            <a:pPr eaLnBrk="1" hangingPunct="1">
              <a:lnSpc>
                <a:spcPct val="90000"/>
              </a:lnSpc>
              <a:defRPr/>
            </a:pPr>
            <a:r>
              <a:rPr kumimoji="1" lang="en-US" altLang="en-US"/>
              <a:t>performance limited by attenuation &amp; noise</a:t>
            </a:r>
          </a:p>
          <a:p>
            <a:pPr eaLnBrk="1" hangingPunct="1">
              <a:lnSpc>
                <a:spcPct val="90000"/>
              </a:lnSpc>
              <a:defRPr/>
            </a:pPr>
            <a:r>
              <a:rPr kumimoji="1" lang="en-US" altLang="en-US"/>
              <a:t>analog signals</a:t>
            </a:r>
          </a:p>
          <a:p>
            <a:pPr lvl="1" eaLnBrk="1" hangingPunct="1">
              <a:lnSpc>
                <a:spcPct val="90000"/>
              </a:lnSpc>
              <a:defRPr/>
            </a:pPr>
            <a:r>
              <a:rPr kumimoji="1" lang="en-US" altLang="en-US"/>
              <a:t>amplifiers every few km</a:t>
            </a:r>
          </a:p>
          <a:p>
            <a:pPr lvl="1" eaLnBrk="1" hangingPunct="1">
              <a:lnSpc>
                <a:spcPct val="90000"/>
              </a:lnSpc>
              <a:defRPr/>
            </a:pPr>
            <a:r>
              <a:rPr kumimoji="1" lang="en-US" altLang="en-US"/>
              <a:t>closer if higher frequency</a:t>
            </a:r>
          </a:p>
          <a:p>
            <a:pPr lvl="1" eaLnBrk="1" hangingPunct="1">
              <a:lnSpc>
                <a:spcPct val="90000"/>
              </a:lnSpc>
              <a:defRPr/>
            </a:pPr>
            <a:r>
              <a:rPr kumimoji="1" lang="en-US" altLang="en-US"/>
              <a:t>up to 500MHz</a:t>
            </a:r>
          </a:p>
          <a:p>
            <a:pPr eaLnBrk="1" hangingPunct="1">
              <a:lnSpc>
                <a:spcPct val="90000"/>
              </a:lnSpc>
              <a:defRPr/>
            </a:pPr>
            <a:r>
              <a:rPr kumimoji="1" lang="en-US" altLang="en-US"/>
              <a:t>digital signals</a:t>
            </a:r>
          </a:p>
          <a:p>
            <a:pPr lvl="1" eaLnBrk="1" hangingPunct="1">
              <a:lnSpc>
                <a:spcPct val="90000"/>
              </a:lnSpc>
              <a:defRPr/>
            </a:pPr>
            <a:r>
              <a:rPr kumimoji="1" lang="en-US" altLang="en-US"/>
              <a:t>repeater every 1km</a:t>
            </a:r>
          </a:p>
          <a:p>
            <a:pPr lvl="1" eaLnBrk="1" hangingPunct="1">
              <a:lnSpc>
                <a:spcPct val="90000"/>
              </a:lnSpc>
              <a:defRPr/>
            </a:pPr>
            <a:r>
              <a:rPr kumimoji="1" lang="en-US" altLang="en-US"/>
              <a:t>closer for higher data rates</a:t>
            </a:r>
          </a:p>
        </p:txBody>
      </p:sp>
    </p:spTree>
    <p:extLst>
      <p:ext uri="{BB962C8B-B14F-4D97-AF65-F5344CB8AC3E}">
        <p14:creationId xmlns:p14="http://schemas.microsoft.com/office/powerpoint/2010/main" val="7872710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Co-axial cable connectors</a:t>
            </a:r>
          </a:p>
        </p:txBody>
      </p:sp>
      <p:sp>
        <p:nvSpPr>
          <p:cNvPr id="3" name="Content Placeholder 2"/>
          <p:cNvSpPr>
            <a:spLocks noGrp="1"/>
          </p:cNvSpPr>
          <p:nvPr>
            <p:ph idx="1"/>
          </p:nvPr>
        </p:nvSpPr>
        <p:spPr/>
        <p:txBody>
          <a:bodyPr/>
          <a:lstStyle/>
          <a:p>
            <a:r>
              <a:rPr lang="en-US" dirty="0" err="1"/>
              <a:t>Bayone</a:t>
            </a:r>
            <a:r>
              <a:rPr lang="en-US" dirty="0"/>
              <a:t>-Neill-</a:t>
            </a:r>
            <a:r>
              <a:rPr lang="en-US" dirty="0" err="1"/>
              <a:t>Concelman</a:t>
            </a:r>
            <a:r>
              <a:rPr lang="en-US" dirty="0"/>
              <a:t>(BNC) connectors</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79</a:t>
            </a:fld>
            <a:endParaRPr lang="en-US" dirty="0"/>
          </a:p>
        </p:txBody>
      </p:sp>
    </p:spTree>
    <p:extLst>
      <p:ext uri="{BB962C8B-B14F-4D97-AF65-F5344CB8AC3E}">
        <p14:creationId xmlns:p14="http://schemas.microsoft.com/office/powerpoint/2010/main" val="153806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2F99F-DDC5-43FE-9B3A-902C101BFD28}"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42950"/>
            <a:ext cx="511291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9143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Fiber-optic cable</a:t>
            </a:r>
          </a:p>
        </p:txBody>
      </p:sp>
      <p:sp>
        <p:nvSpPr>
          <p:cNvPr id="3" name="Content Placeholder 2"/>
          <p:cNvSpPr>
            <a:spLocks noGrp="1"/>
          </p:cNvSpPr>
          <p:nvPr>
            <p:ph idx="1"/>
          </p:nvPr>
        </p:nvSpPr>
        <p:spPr/>
        <p:txBody>
          <a:bodyPr/>
          <a:lstStyle/>
          <a:p>
            <a:r>
              <a:rPr lang="en-US" dirty="0"/>
              <a:t>Made of glass or plastic and transmits signals in the form of light.</a:t>
            </a:r>
          </a:p>
          <a:p>
            <a:pPr marL="0" indent="0">
              <a:buNone/>
            </a:pPr>
            <a:r>
              <a:rPr lang="en-US" dirty="0"/>
              <a:t>Bending of light ray</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266950"/>
            <a:ext cx="63627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9557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Angle of Incidence- The angle the ray makes with the line perpendicular to the interface between the two substances.</a:t>
            </a:r>
          </a:p>
          <a:p>
            <a:r>
              <a:rPr lang="en-US" dirty="0"/>
              <a:t>Angle of incidence &lt; critical angle, ray refracts and moves closer to the surface</a:t>
            </a:r>
          </a:p>
          <a:p>
            <a:r>
              <a:rPr lang="en-US" dirty="0"/>
              <a:t>Angle of incidence= critical angle, light bends along the interface.</a:t>
            </a:r>
          </a:p>
          <a:p>
            <a:r>
              <a:rPr lang="en-US" dirty="0"/>
              <a:t>Angle&gt; critical angle, ray reflects and travels again the denser surface.</a:t>
            </a:r>
          </a:p>
          <a:p>
            <a:r>
              <a:rPr lang="en-US" dirty="0">
                <a:solidFill>
                  <a:srgbClr val="FF0000"/>
                </a:solidFill>
              </a:rPr>
              <a:t>Optical fiber uses reflection to guide light through a channel.</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81</a:t>
            </a:fld>
            <a:endParaRPr lang="en-US" dirty="0"/>
          </a:p>
        </p:txBody>
      </p:sp>
    </p:spTree>
    <p:extLst>
      <p:ext uri="{BB962C8B-B14F-4D97-AF65-F5344CB8AC3E}">
        <p14:creationId xmlns:p14="http://schemas.microsoft.com/office/powerpoint/2010/main" val="8548432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glass or plastic core is surrounded by a cladding of less dense glass or plastic.</a:t>
            </a:r>
          </a:p>
          <a:p>
            <a:r>
              <a:rPr lang="en-US" dirty="0"/>
              <a:t>The difference in density should be such that beam of light is reflected off instead of being refracted.</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82</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76550"/>
            <a:ext cx="65913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8486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PROPAGATION MODES:</a:t>
            </a:r>
          </a:p>
          <a:p>
            <a:pPr marL="0" indent="0">
              <a:buNone/>
            </a:pPr>
            <a:r>
              <a:rPr lang="en-US" b="1" dirty="0"/>
              <a:t>Multimode</a:t>
            </a:r>
            <a:r>
              <a:rPr lang="en-US" dirty="0"/>
              <a:t>-Multiple beam</a:t>
            </a:r>
          </a:p>
          <a:p>
            <a:pPr marL="0" indent="0">
              <a:buNone/>
            </a:pPr>
            <a:r>
              <a:rPr lang="en-US" dirty="0"/>
              <a:t>from a light source move </a:t>
            </a:r>
          </a:p>
          <a:p>
            <a:pPr marL="0" indent="0">
              <a:buNone/>
            </a:pPr>
            <a:r>
              <a:rPr lang="en-US" dirty="0"/>
              <a:t>through the core in </a:t>
            </a:r>
          </a:p>
          <a:p>
            <a:pPr marL="0" indent="0">
              <a:buNone/>
            </a:pPr>
            <a:r>
              <a:rPr lang="en-US" dirty="0"/>
              <a:t>different paths.</a:t>
            </a:r>
          </a:p>
          <a:p>
            <a:pPr marL="0" indent="0">
              <a:buNone/>
            </a:pPr>
            <a:r>
              <a:rPr lang="en-US" b="1" dirty="0"/>
              <a:t>Step index:</a:t>
            </a:r>
          </a:p>
          <a:p>
            <a:pPr marL="0" indent="0">
              <a:buNone/>
            </a:pPr>
            <a:r>
              <a:rPr lang="en-US" dirty="0"/>
              <a:t>Density of core remain constant from center to edges.</a:t>
            </a:r>
          </a:p>
          <a:p>
            <a:pPr marL="0" indent="0">
              <a:buNone/>
            </a:pPr>
            <a:r>
              <a:rPr lang="en-US" dirty="0"/>
              <a:t>Beam of light move through a constant density in a straight line </a:t>
            </a:r>
          </a:p>
          <a:p>
            <a:pPr marL="0" indent="0">
              <a:buNone/>
            </a:pPr>
            <a:r>
              <a:rPr lang="en-US" dirty="0"/>
              <a:t>There is abrupt change in density at the interface.</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83</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799" y="904875"/>
            <a:ext cx="52292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2792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Graded-index:</a:t>
            </a:r>
          </a:p>
          <a:p>
            <a:r>
              <a:rPr lang="en-US" dirty="0"/>
              <a:t>Varying densities.</a:t>
            </a:r>
          </a:p>
          <a:p>
            <a:r>
              <a:rPr lang="en-US" dirty="0"/>
              <a:t>Index of refraction is related to densities.</a:t>
            </a:r>
          </a:p>
          <a:p>
            <a:r>
              <a:rPr lang="en-US" dirty="0"/>
              <a:t>Density is the highest at the center and lowest towards the edges.</a:t>
            </a:r>
          </a:p>
          <a:p>
            <a:r>
              <a:rPr lang="en-US" b="1" dirty="0"/>
              <a:t>Single-mode:</a:t>
            </a:r>
          </a:p>
          <a:p>
            <a:r>
              <a:rPr lang="en-US" dirty="0"/>
              <a:t>Uses step-index.</a:t>
            </a:r>
          </a:p>
          <a:p>
            <a:r>
              <a:rPr lang="en-US" dirty="0"/>
              <a:t>Highly focused source of light that limits beam to a small range of angles, all close to horizontal.</a:t>
            </a:r>
          </a:p>
          <a:p>
            <a:r>
              <a:rPr lang="en-US" dirty="0"/>
              <a:t>Small diameter, substantially lower density.</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84</a:t>
            </a:fld>
            <a:endParaRPr lang="en-US" dirty="0"/>
          </a:p>
        </p:txBody>
      </p:sp>
    </p:spTree>
    <p:extLst>
      <p:ext uri="{BB962C8B-B14F-4D97-AF65-F5344CB8AC3E}">
        <p14:creationId xmlns:p14="http://schemas.microsoft.com/office/powerpoint/2010/main" val="27745377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819151"/>
            <a:ext cx="64960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076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sizes</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86</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3569" y="1795462"/>
            <a:ext cx="77152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9240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Ratio of diameter of the core to the diameter of the cladding.</a:t>
            </a:r>
          </a:p>
          <a:p>
            <a:r>
              <a:rPr lang="en-US" dirty="0"/>
              <a:t>CABLE CONNECTORS:</a:t>
            </a:r>
          </a:p>
          <a:p>
            <a:r>
              <a:rPr lang="en-US" dirty="0"/>
              <a:t>Subscriber-channel connector(SC)-used in cable TV. Uses push/pull locking system.</a:t>
            </a:r>
          </a:p>
          <a:p>
            <a:r>
              <a:rPr lang="en-US" dirty="0"/>
              <a:t>Straight-tip connector(ST)-connecting cable to network </a:t>
            </a:r>
            <a:r>
              <a:rPr lang="en-US" dirty="0" err="1"/>
              <a:t>devices.uses</a:t>
            </a:r>
            <a:r>
              <a:rPr lang="en-US" dirty="0"/>
              <a:t> </a:t>
            </a:r>
            <a:r>
              <a:rPr lang="en-US" dirty="0" err="1"/>
              <a:t>Bayonate</a:t>
            </a:r>
            <a:r>
              <a:rPr lang="en-US" dirty="0"/>
              <a:t> locking system.</a:t>
            </a:r>
          </a:p>
          <a:p>
            <a:r>
              <a:rPr lang="en-US" dirty="0"/>
              <a:t>MT-RJ Connector</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87</a:t>
            </a:fld>
            <a:endParaRPr lang="en-US" dirty="0"/>
          </a:p>
        </p:txBody>
      </p:sp>
    </p:spTree>
    <p:extLst>
      <p:ext uri="{BB962C8B-B14F-4D97-AF65-F5344CB8AC3E}">
        <p14:creationId xmlns:p14="http://schemas.microsoft.com/office/powerpoint/2010/main" val="4239993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altLang="en-US" sz="2400" dirty="0"/>
              <a:t>Optical Fiber - Transmission Characteristics</a:t>
            </a:r>
          </a:p>
        </p:txBody>
      </p:sp>
      <p:sp>
        <p:nvSpPr>
          <p:cNvPr id="22531" name="Rectangle 3"/>
          <p:cNvSpPr>
            <a:spLocks noGrp="1" noChangeArrowheads="1"/>
          </p:cNvSpPr>
          <p:nvPr>
            <p:ph type="body" idx="1"/>
          </p:nvPr>
        </p:nvSpPr>
        <p:spPr>
          <a:xfrm>
            <a:off x="457200" y="1257300"/>
            <a:ext cx="8229600" cy="3657600"/>
          </a:xfrm>
        </p:spPr>
        <p:txBody>
          <a:bodyPr/>
          <a:lstStyle/>
          <a:p>
            <a:pPr eaLnBrk="1" hangingPunct="1">
              <a:lnSpc>
                <a:spcPct val="90000"/>
              </a:lnSpc>
              <a:defRPr/>
            </a:pPr>
            <a:r>
              <a:rPr kumimoji="1" lang="en-US" altLang="en-US"/>
              <a:t>uses total internal reflection to transmit light</a:t>
            </a:r>
          </a:p>
          <a:p>
            <a:pPr lvl="1" eaLnBrk="1" hangingPunct="1">
              <a:lnSpc>
                <a:spcPct val="90000"/>
              </a:lnSpc>
              <a:defRPr/>
            </a:pPr>
            <a:r>
              <a:rPr kumimoji="1" lang="en-US" altLang="en-US"/>
              <a:t>effectively acts as wave guide for 10</a:t>
            </a:r>
            <a:r>
              <a:rPr kumimoji="1" lang="en-US" altLang="en-US" baseline="30000"/>
              <a:t>14</a:t>
            </a:r>
            <a:r>
              <a:rPr kumimoji="1" lang="en-US" altLang="en-US"/>
              <a:t> to 10</a:t>
            </a:r>
            <a:r>
              <a:rPr kumimoji="1" lang="en-US" altLang="en-US" baseline="30000"/>
              <a:t>15</a:t>
            </a:r>
            <a:r>
              <a:rPr kumimoji="1" lang="en-US" altLang="en-US"/>
              <a:t> Hz </a:t>
            </a:r>
          </a:p>
          <a:p>
            <a:pPr eaLnBrk="1" hangingPunct="1">
              <a:lnSpc>
                <a:spcPct val="90000"/>
              </a:lnSpc>
              <a:defRPr/>
            </a:pPr>
            <a:r>
              <a:rPr kumimoji="1" lang="en-US" altLang="en-US"/>
              <a:t>can use several different light sources</a:t>
            </a:r>
          </a:p>
          <a:p>
            <a:pPr lvl="1" eaLnBrk="1" hangingPunct="1">
              <a:lnSpc>
                <a:spcPct val="90000"/>
              </a:lnSpc>
              <a:defRPr/>
            </a:pPr>
            <a:r>
              <a:rPr kumimoji="1" lang="en-US" altLang="en-US"/>
              <a:t>Light Emitting Diode (LED)</a:t>
            </a:r>
          </a:p>
          <a:p>
            <a:pPr lvl="2" eaLnBrk="1" hangingPunct="1">
              <a:lnSpc>
                <a:spcPct val="90000"/>
              </a:lnSpc>
              <a:defRPr/>
            </a:pPr>
            <a:r>
              <a:rPr kumimoji="1" lang="en-US" altLang="en-US"/>
              <a:t>cheaper, wider operating temp range, lasts longer</a:t>
            </a:r>
          </a:p>
          <a:p>
            <a:pPr lvl="1" eaLnBrk="1" hangingPunct="1">
              <a:lnSpc>
                <a:spcPct val="90000"/>
              </a:lnSpc>
              <a:defRPr/>
            </a:pPr>
            <a:r>
              <a:rPr kumimoji="1" lang="en-US" altLang="en-US"/>
              <a:t>Injection Laser Diode (ILD)</a:t>
            </a:r>
          </a:p>
          <a:p>
            <a:pPr lvl="2" eaLnBrk="1" hangingPunct="1">
              <a:lnSpc>
                <a:spcPct val="90000"/>
              </a:lnSpc>
              <a:defRPr/>
            </a:pPr>
            <a:r>
              <a:rPr kumimoji="1" lang="en-US" altLang="en-US"/>
              <a:t>more efficient, has greater data rate</a:t>
            </a:r>
          </a:p>
          <a:p>
            <a:pPr eaLnBrk="1" hangingPunct="1">
              <a:lnSpc>
                <a:spcPct val="90000"/>
              </a:lnSpc>
              <a:defRPr/>
            </a:pPr>
            <a:r>
              <a:rPr kumimoji="1" lang="en-US" altLang="en-US"/>
              <a:t>relation of wavelength, type &amp; data rate</a:t>
            </a:r>
          </a:p>
        </p:txBody>
      </p:sp>
    </p:spTree>
    <p:extLst>
      <p:ext uri="{BB962C8B-B14F-4D97-AF65-F5344CB8AC3E}">
        <p14:creationId xmlns:p14="http://schemas.microsoft.com/office/powerpoint/2010/main" val="30954584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Self Study..</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89</a:t>
            </a:fld>
            <a:endParaRPr lang="en-US" dirty="0"/>
          </a:p>
        </p:txBody>
      </p:sp>
    </p:spTree>
    <p:extLst>
      <p:ext uri="{BB962C8B-B14F-4D97-AF65-F5344CB8AC3E}">
        <p14:creationId xmlns:p14="http://schemas.microsoft.com/office/powerpoint/2010/main" val="34861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400" dirty="0"/>
            </a:br>
            <a:r>
              <a:rPr lang="en-US" sz="2400" dirty="0"/>
              <a:t>Mesh  networks</a:t>
            </a:r>
            <a:br>
              <a:rPr lang="en-US" sz="2400" dirty="0"/>
            </a:br>
            <a:endParaRPr lang="en-US" sz="24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Every device has a dedicated point-to-point link to every other device.</a:t>
            </a:r>
          </a:p>
          <a:p>
            <a:pPr>
              <a:buFont typeface="Wingdings" panose="05000000000000000000" pitchFamily="2" charset="2"/>
              <a:buChar char="v"/>
            </a:pPr>
            <a:r>
              <a:rPr lang="en-US" dirty="0"/>
              <a:t>Number of physical links:</a:t>
            </a:r>
          </a:p>
          <a:p>
            <a:pPr marL="0" indent="0">
              <a:buNone/>
            </a:pPr>
            <a:r>
              <a:rPr lang="en-US" dirty="0"/>
              <a:t> n(n-1)</a:t>
            </a:r>
          </a:p>
          <a:p>
            <a:pPr marL="0" indent="0">
              <a:buNone/>
            </a:pPr>
            <a:r>
              <a:rPr lang="en-US" dirty="0"/>
              <a:t>For full-duplex links,</a:t>
            </a:r>
          </a:p>
          <a:p>
            <a:pPr marL="0" indent="0">
              <a:buNone/>
            </a:pPr>
            <a:r>
              <a:rPr lang="en-US" dirty="0"/>
              <a:t>n(n-1)/2</a:t>
            </a:r>
          </a:p>
          <a:p>
            <a:pPr marL="0" indent="0">
              <a:buNone/>
            </a:pPr>
            <a:r>
              <a:rPr lang="en-US" dirty="0"/>
              <a:t>Every device on the network must have </a:t>
            </a:r>
          </a:p>
          <a:p>
            <a:pPr marL="0" indent="0">
              <a:buNone/>
            </a:pPr>
            <a:r>
              <a:rPr lang="en-US" dirty="0"/>
              <a:t>(n-1) I/O ports to be connected to n-1 stations.</a:t>
            </a:r>
          </a:p>
          <a:p>
            <a:pPr marL="0" indent="0">
              <a:buNone/>
            </a:pPr>
            <a:endParaRPr lang="en-US" dirty="0"/>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395413"/>
            <a:ext cx="320040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102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Higher Bandwidth</a:t>
            </a:r>
          </a:p>
          <a:p>
            <a:r>
              <a:rPr lang="en-US" dirty="0"/>
              <a:t>Less signal Attenuation</a:t>
            </a:r>
          </a:p>
          <a:p>
            <a:r>
              <a:rPr lang="en-US" dirty="0"/>
              <a:t>Immunity to Electromagnetic Interference</a:t>
            </a:r>
          </a:p>
          <a:p>
            <a:r>
              <a:rPr lang="en-US" dirty="0"/>
              <a:t>Resistance to Corrosive Materials</a:t>
            </a:r>
          </a:p>
          <a:p>
            <a:r>
              <a:rPr lang="en-US" dirty="0"/>
              <a:t>Light weight</a:t>
            </a:r>
          </a:p>
          <a:p>
            <a:r>
              <a:rPr lang="en-US" dirty="0"/>
              <a:t>Greater Immunity </a:t>
            </a:r>
            <a:r>
              <a:rPr lang="en-US"/>
              <a:t>to Tapping.</a:t>
            </a:r>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90</a:t>
            </a:fld>
            <a:endParaRPr lang="en-US" dirty="0"/>
          </a:p>
        </p:txBody>
      </p:sp>
    </p:spTree>
    <p:extLst>
      <p:ext uri="{BB962C8B-B14F-4D97-AF65-F5344CB8AC3E}">
        <p14:creationId xmlns:p14="http://schemas.microsoft.com/office/powerpoint/2010/main" val="42860904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Installation and Maintenance</a:t>
            </a:r>
          </a:p>
          <a:p>
            <a:r>
              <a:rPr lang="en-US" dirty="0"/>
              <a:t>Cost</a:t>
            </a:r>
          </a:p>
          <a:p>
            <a:r>
              <a:rPr lang="en-US" dirty="0"/>
              <a:t>Unidirectional light propagation</a:t>
            </a:r>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91</a:t>
            </a:fld>
            <a:endParaRPr lang="en-US" dirty="0"/>
          </a:p>
        </p:txBody>
      </p:sp>
    </p:spTree>
    <p:extLst>
      <p:ext uri="{BB962C8B-B14F-4D97-AF65-F5344CB8AC3E}">
        <p14:creationId xmlns:p14="http://schemas.microsoft.com/office/powerpoint/2010/main" val="32701022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Digital-to-digital conversion</a:t>
            </a:r>
          </a:p>
        </p:txBody>
      </p:sp>
      <p:sp>
        <p:nvSpPr>
          <p:cNvPr id="3" name="Content Placeholder 2"/>
          <p:cNvSpPr>
            <a:spLocks noGrp="1"/>
          </p:cNvSpPr>
          <p:nvPr>
            <p:ph idx="1"/>
          </p:nvPr>
        </p:nvSpPr>
        <p:spPr/>
        <p:txBody>
          <a:bodyPr/>
          <a:lstStyle/>
          <a:p>
            <a:r>
              <a:rPr lang="en-US" dirty="0"/>
              <a:t>We can represent digital data by using digital signals.</a:t>
            </a:r>
          </a:p>
          <a:p>
            <a:r>
              <a:rPr lang="en-US" dirty="0"/>
              <a:t>The conversion involves 3 techniques.</a:t>
            </a:r>
          </a:p>
          <a:p>
            <a:pPr>
              <a:buFont typeface="Wingdings" panose="05000000000000000000" pitchFamily="2" charset="2"/>
              <a:buChar char="§"/>
            </a:pPr>
            <a:r>
              <a:rPr lang="en-US" dirty="0"/>
              <a:t>Line coding</a:t>
            </a:r>
          </a:p>
          <a:p>
            <a:pPr>
              <a:buFont typeface="Wingdings" panose="05000000000000000000" pitchFamily="2" charset="2"/>
              <a:buChar char="§"/>
            </a:pPr>
            <a:r>
              <a:rPr lang="en-US" dirty="0"/>
              <a:t>Block coding </a:t>
            </a:r>
          </a:p>
          <a:p>
            <a:pPr>
              <a:buFont typeface="Wingdings" panose="05000000000000000000" pitchFamily="2" charset="2"/>
              <a:buChar char="§"/>
            </a:pPr>
            <a:r>
              <a:rPr lang="en-US" dirty="0"/>
              <a:t>Scrambling</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92</a:t>
            </a:fld>
            <a:endParaRPr lang="en-US" dirty="0"/>
          </a:p>
        </p:txBody>
      </p:sp>
    </p:spTree>
    <p:extLst>
      <p:ext uri="{BB962C8B-B14F-4D97-AF65-F5344CB8AC3E}">
        <p14:creationId xmlns:p14="http://schemas.microsoft.com/office/powerpoint/2010/main" val="21083266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coding</a:t>
            </a:r>
          </a:p>
        </p:txBody>
      </p:sp>
      <p:sp>
        <p:nvSpPr>
          <p:cNvPr id="3" name="Content Placeholder 2"/>
          <p:cNvSpPr>
            <a:spLocks noGrp="1"/>
          </p:cNvSpPr>
          <p:nvPr>
            <p:ph idx="1"/>
          </p:nvPr>
        </p:nvSpPr>
        <p:spPr/>
        <p:txBody>
          <a:bodyPr/>
          <a:lstStyle/>
          <a:p>
            <a:r>
              <a:rPr lang="en-US" dirty="0"/>
              <a:t>Line Coding is a process of converting digital data to digital signals.(Sequence of bits to digital signals)</a:t>
            </a:r>
          </a:p>
          <a:p>
            <a:r>
              <a:rPr lang="en-US" dirty="0"/>
              <a:t>Digital data are encoded into digital signals at the sender; Digital data are recreated by decoding the digital signal at the receiver.</a:t>
            </a:r>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93</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03500"/>
            <a:ext cx="7124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3571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lstStyle/>
          <a:p>
            <a:pPr marL="0" indent="0">
              <a:buNone/>
            </a:pPr>
            <a:r>
              <a:rPr lang="en-US" dirty="0"/>
              <a:t>Signal element Versus Data Element:</a:t>
            </a:r>
          </a:p>
          <a:p>
            <a:r>
              <a:rPr lang="en-US" dirty="0"/>
              <a:t>Signal element is the shortest unit of digital signal; Data element is the smallest entity that can represent a piece of information.</a:t>
            </a:r>
          </a:p>
          <a:p>
            <a:r>
              <a:rPr lang="en-US" dirty="0"/>
              <a:t>Signal element carries data element(what we can send); Data elements are what we need to send.</a:t>
            </a:r>
          </a:p>
          <a:p>
            <a:r>
              <a:rPr lang="en-US" dirty="0"/>
              <a:t>Data elements- carried; Signal elements are carriers.</a:t>
            </a:r>
          </a:p>
          <a:p>
            <a:r>
              <a:rPr lang="en-US" dirty="0"/>
              <a:t>R-No. of data elements carried by each signal element.</a:t>
            </a:r>
          </a:p>
          <a:p>
            <a:endParaRPr lang="en-US" dirty="0"/>
          </a:p>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94</a:t>
            </a:fld>
            <a:endParaRPr lang="en-US" dirty="0"/>
          </a:p>
        </p:txBody>
      </p:sp>
    </p:spTree>
    <p:extLst>
      <p:ext uri="{BB962C8B-B14F-4D97-AF65-F5344CB8AC3E}">
        <p14:creationId xmlns:p14="http://schemas.microsoft.com/office/powerpoint/2010/main" val="23845576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Data rate Versus Signal rate:</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47750"/>
            <a:ext cx="74866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95550"/>
            <a:ext cx="76581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2542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BANDWIDTH:Bandwidth</a:t>
            </a:r>
            <a:r>
              <a:rPr lang="en-US" dirty="0"/>
              <a:t> is proportional to the signal rate.</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96</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6350"/>
            <a:ext cx="37909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71750"/>
            <a:ext cx="70675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3162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97</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590550"/>
            <a:ext cx="76104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14550"/>
            <a:ext cx="763905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7340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98</a:t>
            </a:fld>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66750"/>
            <a:ext cx="7400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58888"/>
            <a:ext cx="74771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43446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coding schemes</a:t>
            </a:r>
          </a:p>
        </p:txBody>
      </p:sp>
      <p:sp>
        <p:nvSpPr>
          <p:cNvPr id="4" name="Date Placeholder 3"/>
          <p:cNvSpPr>
            <a:spLocks noGrp="1"/>
          </p:cNvSpPr>
          <p:nvPr>
            <p:ph type="dt" sz="half" idx="10"/>
          </p:nvPr>
        </p:nvSpPr>
        <p:spPr/>
        <p:txBody>
          <a:bodyPr/>
          <a:lstStyle/>
          <a:p>
            <a:fld id="{AB4FA85F-034F-49D7-BB13-664F30BF4F24}" type="datetime3">
              <a:rPr lang="en-US" smtClean="0"/>
              <a:t>25 February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72F99F-DDC5-43FE-9B3A-902C101BFD28}" type="slidenum">
              <a:rPr lang="en-US" smtClean="0"/>
              <a:t>99</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1731" y="1276350"/>
            <a:ext cx="66389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79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596945617F6C4CB513A685850DF6C4" ma:contentTypeVersion="2" ma:contentTypeDescription="Create a new document." ma:contentTypeScope="" ma:versionID="4d4d4ec4324e6ba7a303556821c159ca">
  <xsd:schema xmlns:xsd="http://www.w3.org/2001/XMLSchema" xmlns:xs="http://www.w3.org/2001/XMLSchema" xmlns:p="http://schemas.microsoft.com/office/2006/metadata/properties" xmlns:ns2="864bad20-db01-4891-8ad0-1a3215ccf2d4" targetNamespace="http://schemas.microsoft.com/office/2006/metadata/properties" ma:root="true" ma:fieldsID="861ebc2c361c47cb94e21eb6553509e1" ns2:_="">
    <xsd:import namespace="864bad20-db01-4891-8ad0-1a3215ccf2d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4bad20-db01-4891-8ad0-1a3215ccf2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794475-109C-4EE6-BEB8-DDBB1E1B2005}"/>
</file>

<file path=customXml/itemProps2.xml><?xml version="1.0" encoding="utf-8"?>
<ds:datastoreItem xmlns:ds="http://schemas.openxmlformats.org/officeDocument/2006/customXml" ds:itemID="{5890BE93-C718-4379-8C31-2B2F54A76044}"/>
</file>

<file path=customXml/itemProps3.xml><?xml version="1.0" encoding="utf-8"?>
<ds:datastoreItem xmlns:ds="http://schemas.openxmlformats.org/officeDocument/2006/customXml" ds:itemID="{B85BC6E0-DCB5-48F4-A0E7-C777E8D5922B}"/>
</file>

<file path=docProps/app.xml><?xml version="1.0" encoding="utf-8"?>
<Properties xmlns="http://schemas.openxmlformats.org/officeDocument/2006/extended-properties" xmlns:vt="http://schemas.openxmlformats.org/officeDocument/2006/docPropsVTypes">
  <Template>Clarity</Template>
  <TotalTime>0</TotalTime>
  <Words>3667</Words>
  <Application>Microsoft Office PowerPoint</Application>
  <PresentationFormat>On-screen Show (16:9)</PresentationFormat>
  <Paragraphs>630</Paragraphs>
  <Slides>99</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Arial Black</vt:lpstr>
      <vt:lpstr>Calibri</vt:lpstr>
      <vt:lpstr>Times</vt:lpstr>
      <vt:lpstr>Times New Roman</vt:lpstr>
      <vt:lpstr>Wingdings</vt:lpstr>
      <vt:lpstr>Clarity</vt:lpstr>
      <vt:lpstr>COMPUTER NETWORKS</vt:lpstr>
      <vt:lpstr>Data communication</vt:lpstr>
      <vt:lpstr>components</vt:lpstr>
      <vt:lpstr>PowerPoint Presentation</vt:lpstr>
      <vt:lpstr>Data flow</vt:lpstr>
      <vt:lpstr>networks</vt:lpstr>
      <vt:lpstr>Network attributes</vt:lpstr>
      <vt:lpstr>PowerPoint Presentation</vt:lpstr>
      <vt:lpstr> Mesh  networks </vt:lpstr>
      <vt:lpstr>Advantages</vt:lpstr>
      <vt:lpstr>disadvantages</vt:lpstr>
      <vt:lpstr>Star topology</vt:lpstr>
      <vt:lpstr>PowerPoint Presentation</vt:lpstr>
      <vt:lpstr>Bus toplogy</vt:lpstr>
      <vt:lpstr>PowerPoint Presentation</vt:lpstr>
      <vt:lpstr>Ring toplogy</vt:lpstr>
      <vt:lpstr>PowerPoint Presentation</vt:lpstr>
      <vt:lpstr>Hybrid topology</vt:lpstr>
      <vt:lpstr>Network models</vt:lpstr>
      <vt:lpstr>Categories of networks</vt:lpstr>
      <vt:lpstr>Local area networks</vt:lpstr>
      <vt:lpstr>PowerPoint Presentation</vt:lpstr>
      <vt:lpstr>Wide area network</vt:lpstr>
      <vt:lpstr>PowerPoint Presentation</vt:lpstr>
      <vt:lpstr>Metropolitan area network</vt:lpstr>
      <vt:lpstr>Internet</vt:lpstr>
      <vt:lpstr>PowerPoint Presentation</vt:lpstr>
      <vt:lpstr>Protocols and standards</vt:lpstr>
      <vt:lpstr>Iso/OSI Model History</vt:lpstr>
      <vt:lpstr>PowerPoint Presentation</vt:lpstr>
      <vt:lpstr>PowerPoint Presentation</vt:lpstr>
      <vt:lpstr>Iso/OSI Model</vt:lpstr>
      <vt:lpstr>PowerPoint Presentation</vt:lpstr>
      <vt:lpstr>PowerPoint Presentation</vt:lpstr>
      <vt:lpstr>7 Layers of the OSI Model</vt:lpstr>
      <vt:lpstr>Examples </vt:lpstr>
      <vt:lpstr>Flat Addressing</vt:lpstr>
      <vt:lpstr>Hierarchical Addressing</vt:lpstr>
      <vt:lpstr>Talking to Everyone</vt:lpstr>
      <vt:lpstr>Encapsulation</vt:lpstr>
      <vt:lpstr>PDU’s And the OSI Model</vt:lpstr>
      <vt:lpstr>Physical layer</vt:lpstr>
      <vt:lpstr>Layer 1: The Physical Layer</vt:lpstr>
      <vt:lpstr>Data link layer</vt:lpstr>
      <vt:lpstr>Layer 2: The Data Link Layer</vt:lpstr>
      <vt:lpstr>The Data Link Layer (cont.)</vt:lpstr>
      <vt:lpstr>PowerPoint Presentation</vt:lpstr>
      <vt:lpstr>PowerPoint Presentation</vt:lpstr>
      <vt:lpstr>Layer 3: The Network Layer</vt:lpstr>
      <vt:lpstr>The Network Layer (cont.)</vt:lpstr>
      <vt:lpstr>PowerPoint Presentation</vt:lpstr>
      <vt:lpstr>PowerPoint Presentation</vt:lpstr>
      <vt:lpstr>Layer 4: The Transport Layer</vt:lpstr>
      <vt:lpstr>The Transport Layer (cont.)</vt:lpstr>
      <vt:lpstr>The Transport Layer (cont.)</vt:lpstr>
      <vt:lpstr>PowerPoint Presentation</vt:lpstr>
      <vt:lpstr>PowerPoint Presentation</vt:lpstr>
      <vt:lpstr>Layer 5: The Session Layer</vt:lpstr>
      <vt:lpstr>The Session Layer (cont.)</vt:lpstr>
      <vt:lpstr>PowerPoint Presentation</vt:lpstr>
      <vt:lpstr>Layer 6: The Presentation Layer</vt:lpstr>
      <vt:lpstr>PowerPoint Presentation</vt:lpstr>
      <vt:lpstr>Layer 7: The Application Layer</vt:lpstr>
      <vt:lpstr>PowerPoint Presentation</vt:lpstr>
      <vt:lpstr>PowerPoint Presentation</vt:lpstr>
      <vt:lpstr>TCP/IP Model</vt:lpstr>
      <vt:lpstr>TCP/IP vs OSI</vt:lpstr>
      <vt:lpstr>PowerPoint Presentation</vt:lpstr>
      <vt:lpstr>PowerPoint Presentation</vt:lpstr>
      <vt:lpstr>PowerPoint Presentation</vt:lpstr>
      <vt:lpstr>PowerPoint Presentation</vt:lpstr>
      <vt:lpstr>Transmission media</vt:lpstr>
      <vt:lpstr>Transmission Media</vt:lpstr>
      <vt:lpstr>Transmission Media</vt:lpstr>
      <vt:lpstr>Transmission Media</vt:lpstr>
      <vt:lpstr>Co-axial Cable(coax)</vt:lpstr>
      <vt:lpstr>PowerPoint Presentation</vt:lpstr>
      <vt:lpstr>Coaxial Cable - Transmission Characteristics</vt:lpstr>
      <vt:lpstr>Co-axial cable connectors</vt:lpstr>
      <vt:lpstr>Fiber-optic cable</vt:lpstr>
      <vt:lpstr>PowerPoint Presentation</vt:lpstr>
      <vt:lpstr>PowerPoint Presentation</vt:lpstr>
      <vt:lpstr>PowerPoint Presentation</vt:lpstr>
      <vt:lpstr>PowerPoint Presentation</vt:lpstr>
      <vt:lpstr>PowerPoint Presentation</vt:lpstr>
      <vt:lpstr>Fiber sizes</vt:lpstr>
      <vt:lpstr>PowerPoint Presentation</vt:lpstr>
      <vt:lpstr>Optical Fiber - Transmission Characteristics</vt:lpstr>
      <vt:lpstr>applications</vt:lpstr>
      <vt:lpstr>advantages</vt:lpstr>
      <vt:lpstr>disadvantages</vt:lpstr>
      <vt:lpstr>Digital-to-digital conversion</vt:lpstr>
      <vt:lpstr>Line coding</vt:lpstr>
      <vt:lpstr>characteristics</vt:lpstr>
      <vt:lpstr>PowerPoint Presentation</vt:lpstr>
      <vt:lpstr>PowerPoint Presentation</vt:lpstr>
      <vt:lpstr>PowerPoint Presentation</vt:lpstr>
      <vt:lpstr>PowerPoint Presentation</vt:lpstr>
      <vt:lpstr>Line coding schemes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 Balan</dc:creator>
  <cp:lastModifiedBy>Sathyapriya S</cp:lastModifiedBy>
  <cp:revision>126</cp:revision>
  <dcterms:created xsi:type="dcterms:W3CDTF">2017-07-09T13:32:28Z</dcterms:created>
  <dcterms:modified xsi:type="dcterms:W3CDTF">2021-02-25T08:25:37Z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0x01010015596945617F6C4CB513A685850DF6C4</vt:lpwstr>
  </property>
</Properties>
</file>