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307" r:id="rId13"/>
    <p:sldId id="268" r:id="rId14"/>
    <p:sldId id="269" r:id="rId15"/>
    <p:sldId id="270" r:id="rId16"/>
    <p:sldId id="271" r:id="rId17"/>
    <p:sldId id="272" r:id="rId18"/>
    <p:sldId id="273" r:id="rId19"/>
    <p:sldId id="30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AA7234-A265-4CA1-8107-28164287882C}" type="datetimeFigureOut">
              <a:rPr lang="en-IN" smtClean="0"/>
              <a:t>12-10-2020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40D5-F61C-49B2-A5FF-2A9001EEB1F6}" type="slidenum">
              <a:rPr lang="en-IN" smtClean="0"/>
              <a:t>‹#›</a:t>
            </a:fld>
            <a:endParaRPr lang="en-IN"/>
          </a:p>
        </p:txBody>
      </p:sp>
    </p:spTree>
    <p:extLst>
      <p:ext uri="{BB962C8B-B14F-4D97-AF65-F5344CB8AC3E}">
        <p14:creationId xmlns:p14="http://schemas.microsoft.com/office/powerpoint/2010/main" val="1061246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EBBCC2EA-C71A-4936-8CFC-8296FA679E31}" type="slidenum">
              <a:rPr lang="en-US" sz="1200">
                <a:latin typeface="Times New Roman" pitchFamily="18" charset="0"/>
              </a:rPr>
              <a:pPr/>
              <a:t>1</a:t>
            </a:fld>
            <a:endParaRPr lang="en-US" sz="1200" dirty="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EC22A38C-F977-43A0-A908-083C1486DBB5}" type="slidenum">
              <a:rPr lang="en-US" sz="1200">
                <a:latin typeface="Times New Roman" pitchFamily="18" charset="0"/>
              </a:rPr>
              <a:pPr/>
              <a:t>10</a:t>
            </a:fld>
            <a:endParaRPr lang="en-US" sz="120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4648A249-F547-446D-BE1F-8758DC6ED413}" type="slidenum">
              <a:rPr lang="en-US" sz="1200">
                <a:latin typeface="Times New Roman" pitchFamily="18" charset="0"/>
              </a:rPr>
              <a:pPr/>
              <a:t>11</a:t>
            </a:fld>
            <a:endParaRPr lang="en-US" sz="120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100BFD03-151E-4C82-82DF-3AF44BF7635C}" type="slidenum">
              <a:rPr lang="en-US" sz="1200">
                <a:latin typeface="Times New Roman" pitchFamily="18" charset="0"/>
              </a:rPr>
              <a:pPr/>
              <a:t>13</a:t>
            </a:fld>
            <a:endParaRPr lang="en-US" sz="120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2F846802-5269-47EE-B31D-A9396822FCC7}" type="slidenum">
              <a:rPr lang="en-US" sz="1200">
                <a:latin typeface="Times New Roman" pitchFamily="18" charset="0"/>
              </a:rPr>
              <a:pPr/>
              <a:t>14</a:t>
            </a:fld>
            <a:endParaRPr lang="en-US" sz="120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9AEFF6B6-F222-4569-8CAD-E021478346C0}" type="slidenum">
              <a:rPr lang="en-US" sz="1200">
                <a:latin typeface="Times New Roman" pitchFamily="18" charset="0"/>
              </a:rPr>
              <a:pPr/>
              <a:t>15</a:t>
            </a:fld>
            <a:endParaRPr lang="en-US" sz="120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B2F45279-A130-4E9A-950D-200CD2C8A079}" type="slidenum">
              <a:rPr lang="en-US" sz="1200">
                <a:latin typeface="Times New Roman" pitchFamily="18" charset="0"/>
              </a:rPr>
              <a:pPr/>
              <a:t>16</a:t>
            </a:fld>
            <a:endParaRPr lang="en-US" sz="120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16739D8F-FD66-4C98-8C28-1582284AA07F}" type="slidenum">
              <a:rPr lang="en-US" sz="1200">
                <a:latin typeface="Times New Roman" pitchFamily="18" charset="0"/>
              </a:rPr>
              <a:pPr/>
              <a:t>17</a:t>
            </a:fld>
            <a:endParaRPr lang="en-US" sz="120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606BD113-A900-4466-9657-571C4FA0FBBD}" type="slidenum">
              <a:rPr lang="en-US" sz="1200">
                <a:latin typeface="Times New Roman" pitchFamily="18" charset="0"/>
              </a:rPr>
              <a:pPr/>
              <a:t>18</a:t>
            </a:fld>
            <a:endParaRPr lang="en-US" sz="120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A88EBB2E-1BAE-4CF2-AE85-18E09BDE5B13}" type="slidenum">
              <a:rPr lang="en-US" sz="1200">
                <a:latin typeface="Times New Roman" pitchFamily="18" charset="0"/>
              </a:rPr>
              <a:pPr/>
              <a:t>19</a:t>
            </a:fld>
            <a:endParaRPr lang="en-US" sz="120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DE070A41-5F82-41C8-BE93-2267AE23704E}" type="slidenum">
              <a:rPr lang="en-US" sz="1200">
                <a:latin typeface="Times New Roman" pitchFamily="18" charset="0"/>
              </a:rPr>
              <a:pPr/>
              <a:t>2</a:t>
            </a:fld>
            <a:endParaRPr lang="en-US" sz="1200" dirty="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AEB7A0D4-89A2-4D50-A7A1-3F8961378A5B}" type="slidenum">
              <a:rPr lang="en-US" sz="1200">
                <a:latin typeface="Times New Roman" pitchFamily="18" charset="0"/>
              </a:rPr>
              <a:pPr/>
              <a:t>3</a:t>
            </a:fld>
            <a:endParaRPr lang="en-US" sz="1200" dirty="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F240B051-BE95-46C7-A711-4892154B58DE}" type="slidenum">
              <a:rPr lang="en-US" sz="1200">
                <a:latin typeface="Times New Roman" pitchFamily="18" charset="0"/>
              </a:rPr>
              <a:pPr/>
              <a:t>4</a:t>
            </a:fld>
            <a:endParaRPr lang="en-US" sz="1200" dirty="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B2CBAB7D-E6BF-4F7D-B351-3DEA45DEBEC6}" type="slidenum">
              <a:rPr lang="en-US" sz="1200">
                <a:latin typeface="Times New Roman" pitchFamily="18" charset="0"/>
              </a:rPr>
              <a:pPr/>
              <a:t>5</a:t>
            </a:fld>
            <a:endParaRPr lang="en-US" sz="1200" dirty="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C2206320-64D8-4191-A3E5-8AAF8006D97E}" type="slidenum">
              <a:rPr lang="en-US" sz="1200">
                <a:latin typeface="Times New Roman" pitchFamily="18" charset="0"/>
              </a:rPr>
              <a:pPr/>
              <a:t>6</a:t>
            </a:fld>
            <a:endParaRPr lang="en-US" sz="1200" dirty="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AAC8E5F1-7F7F-4D9D-84D7-23EC584BDE8A}" type="slidenum">
              <a:rPr lang="en-US" sz="1200">
                <a:latin typeface="Times New Roman" pitchFamily="18" charset="0"/>
              </a:rPr>
              <a:pPr/>
              <a:t>7</a:t>
            </a:fld>
            <a:endParaRPr lang="en-US" sz="1200" dirty="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049125CE-0542-48D6-9B80-C91D0246059E}" type="slidenum">
              <a:rPr lang="en-US" sz="1200">
                <a:latin typeface="Times New Roman" pitchFamily="18" charset="0"/>
              </a:rPr>
              <a:pPr/>
              <a:t>8</a:t>
            </a:fld>
            <a:endParaRPr lang="en-US" sz="1200" dirty="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4485">
              <a:defRPr sz="1500">
                <a:solidFill>
                  <a:schemeClr val="tx1"/>
                </a:solidFill>
                <a:latin typeface="Helvetica" charset="0"/>
              </a:defRPr>
            </a:lvl1pPr>
            <a:lvl2pPr marL="702756" indent="-270291" defTabSz="914485">
              <a:defRPr sz="1500">
                <a:solidFill>
                  <a:schemeClr val="tx1"/>
                </a:solidFill>
                <a:latin typeface="Helvetica" charset="0"/>
              </a:defRPr>
            </a:lvl2pPr>
            <a:lvl3pPr marL="1081164" indent="-216233" defTabSz="914485">
              <a:defRPr sz="1500">
                <a:solidFill>
                  <a:schemeClr val="tx1"/>
                </a:solidFill>
                <a:latin typeface="Helvetica" charset="0"/>
              </a:defRPr>
            </a:lvl3pPr>
            <a:lvl4pPr marL="1513629" indent="-216233" defTabSz="914485">
              <a:defRPr sz="1500">
                <a:solidFill>
                  <a:schemeClr val="tx1"/>
                </a:solidFill>
                <a:latin typeface="Helvetica" charset="0"/>
              </a:defRPr>
            </a:lvl4pPr>
            <a:lvl5pPr marL="1946095" indent="-216233" defTabSz="914485">
              <a:defRPr sz="1500">
                <a:solidFill>
                  <a:schemeClr val="tx1"/>
                </a:solidFill>
                <a:latin typeface="Helvetica" charset="0"/>
              </a:defRPr>
            </a:lvl5pPr>
            <a:lvl6pPr marL="2378560" indent="-216233" algn="r" defTabSz="914485" eaLnBrk="0" fontAlgn="base" hangingPunct="0">
              <a:spcBef>
                <a:spcPct val="0"/>
              </a:spcBef>
              <a:spcAft>
                <a:spcPct val="0"/>
              </a:spcAft>
              <a:defRPr sz="1500">
                <a:solidFill>
                  <a:schemeClr val="tx1"/>
                </a:solidFill>
                <a:latin typeface="Helvetica" charset="0"/>
              </a:defRPr>
            </a:lvl6pPr>
            <a:lvl7pPr marL="2811026" indent="-216233" algn="r" defTabSz="914485" eaLnBrk="0" fontAlgn="base" hangingPunct="0">
              <a:spcBef>
                <a:spcPct val="0"/>
              </a:spcBef>
              <a:spcAft>
                <a:spcPct val="0"/>
              </a:spcAft>
              <a:defRPr sz="1500">
                <a:solidFill>
                  <a:schemeClr val="tx1"/>
                </a:solidFill>
                <a:latin typeface="Helvetica" charset="0"/>
              </a:defRPr>
            </a:lvl7pPr>
            <a:lvl8pPr marL="3243491" indent="-216233" algn="r" defTabSz="914485" eaLnBrk="0" fontAlgn="base" hangingPunct="0">
              <a:spcBef>
                <a:spcPct val="0"/>
              </a:spcBef>
              <a:spcAft>
                <a:spcPct val="0"/>
              </a:spcAft>
              <a:defRPr sz="1500">
                <a:solidFill>
                  <a:schemeClr val="tx1"/>
                </a:solidFill>
                <a:latin typeface="Helvetica" charset="0"/>
              </a:defRPr>
            </a:lvl8pPr>
            <a:lvl9pPr marL="3675957" indent="-216233" algn="r" defTabSz="914485" eaLnBrk="0" fontAlgn="base" hangingPunct="0">
              <a:spcBef>
                <a:spcPct val="0"/>
              </a:spcBef>
              <a:spcAft>
                <a:spcPct val="0"/>
              </a:spcAft>
              <a:defRPr sz="1500">
                <a:solidFill>
                  <a:schemeClr val="tx1"/>
                </a:solidFill>
                <a:latin typeface="Helvetica" charset="0"/>
              </a:defRPr>
            </a:lvl9pPr>
          </a:lstStyle>
          <a:p>
            <a:fld id="{26C719D1-130C-4517-AAE5-3EB5A985C926}" type="slidenum">
              <a:rPr lang="en-US" sz="1200">
                <a:latin typeface="Times New Roman" pitchFamily="18" charset="0"/>
              </a:rPr>
              <a:pPr/>
              <a:t>9</a:t>
            </a:fld>
            <a:endParaRPr lang="en-US" sz="1200" dirty="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7CDAE3E-3F84-43FC-9CDB-85A75B6A240D}"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689821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CDAE3E-3F84-43FC-9CDB-85A75B6A240D}"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278780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CDAE3E-3F84-43FC-9CDB-85A75B6A240D}"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343100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CDAE3E-3F84-43FC-9CDB-85A75B6A240D}"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344838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DAE3E-3F84-43FC-9CDB-85A75B6A240D}" type="datetimeFigureOut">
              <a:rPr lang="en-IN" smtClean="0"/>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22301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7CDAE3E-3F84-43FC-9CDB-85A75B6A240D}"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216285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7CDAE3E-3F84-43FC-9CDB-85A75B6A240D}" type="datetimeFigureOut">
              <a:rPr lang="en-IN" smtClean="0"/>
              <a:t>12-10-2020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280368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7CDAE3E-3F84-43FC-9CDB-85A75B6A240D}" type="datetimeFigureOut">
              <a:rPr lang="en-IN" smtClean="0"/>
              <a:t>12-10-2020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98162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DAE3E-3F84-43FC-9CDB-85A75B6A240D}" type="datetimeFigureOut">
              <a:rPr lang="en-IN" smtClean="0"/>
              <a:t>12-10-2020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93134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CDAE3E-3F84-43FC-9CDB-85A75B6A240D}"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110135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CDAE3E-3F84-43FC-9CDB-85A75B6A240D}" type="datetimeFigureOut">
              <a:rPr lang="en-IN" smtClean="0"/>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67BB3-D6EF-44FA-B5CA-794CA0E00F7E}" type="slidenum">
              <a:rPr lang="en-IN" smtClean="0"/>
              <a:t>‹#›</a:t>
            </a:fld>
            <a:endParaRPr lang="en-IN"/>
          </a:p>
        </p:txBody>
      </p:sp>
    </p:spTree>
    <p:extLst>
      <p:ext uri="{BB962C8B-B14F-4D97-AF65-F5344CB8AC3E}">
        <p14:creationId xmlns:p14="http://schemas.microsoft.com/office/powerpoint/2010/main" val="197533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DAE3E-3F84-43FC-9CDB-85A75B6A240D}" type="datetimeFigureOut">
              <a:rPr lang="en-IN" smtClean="0"/>
              <a:t>12-10-2020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67BB3-D6EF-44FA-B5CA-794CA0E00F7E}" type="slidenum">
              <a:rPr lang="en-IN" smtClean="0"/>
              <a:t>‹#›</a:t>
            </a:fld>
            <a:endParaRPr lang="en-IN"/>
          </a:p>
        </p:txBody>
      </p:sp>
    </p:spTree>
    <p:extLst>
      <p:ext uri="{BB962C8B-B14F-4D97-AF65-F5344CB8AC3E}">
        <p14:creationId xmlns:p14="http://schemas.microsoft.com/office/powerpoint/2010/main" val="3562898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noAutofit/>
          </a:bodyPr>
          <a:lstStyle/>
          <a:p>
            <a:pPr>
              <a:defRPr/>
            </a:pPr>
            <a:r>
              <a:rPr lang="en-US" sz="9600" b="1" dirty="0"/>
              <a:t>UNIT 4</a:t>
            </a:r>
            <a:br>
              <a:rPr lang="en-US" sz="9600" b="1" dirty="0"/>
            </a:br>
            <a:r>
              <a:rPr lang="en-US" sz="9600" b="1" dirty="0"/>
              <a:t>Transactions </a:t>
            </a:r>
          </a:p>
        </p:txBody>
      </p:sp>
    </p:spTree>
    <p:extLst>
      <p:ext uri="{BB962C8B-B14F-4D97-AF65-F5344CB8AC3E}">
        <p14:creationId xmlns:p14="http://schemas.microsoft.com/office/powerpoint/2010/main" val="427890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716756" y="260648"/>
            <a:ext cx="7664450" cy="457200"/>
          </a:xfrm>
        </p:spPr>
        <p:txBody>
          <a:bodyPr>
            <a:noAutofit/>
          </a:bodyPr>
          <a:lstStyle/>
          <a:p>
            <a:pPr>
              <a:defRPr/>
            </a:pPr>
            <a:r>
              <a:rPr lang="en-US" sz="3200" b="1" dirty="0"/>
              <a:t>Implementation of Atomicity and Durability</a:t>
            </a:r>
          </a:p>
        </p:txBody>
      </p:sp>
      <p:sp>
        <p:nvSpPr>
          <p:cNvPr id="12291" name="Rectangle 3"/>
          <p:cNvSpPr>
            <a:spLocks noGrp="1" noChangeArrowheads="1"/>
          </p:cNvSpPr>
          <p:nvPr>
            <p:ph type="body" idx="1"/>
          </p:nvPr>
        </p:nvSpPr>
        <p:spPr>
          <a:xfrm>
            <a:off x="215516" y="764704"/>
            <a:ext cx="8712968" cy="3015481"/>
          </a:xfrm>
        </p:spPr>
        <p:txBody>
          <a:bodyPr>
            <a:normAutofit fontScale="92500" lnSpcReduction="20000"/>
          </a:bodyPr>
          <a:lstStyle/>
          <a:p>
            <a:pPr algn="just"/>
            <a:r>
              <a:rPr lang="en-US" dirty="0"/>
              <a:t>The </a:t>
            </a:r>
            <a:r>
              <a:rPr lang="en-US" b="1" dirty="0">
                <a:solidFill>
                  <a:schemeClr val="tx2"/>
                </a:solidFill>
              </a:rPr>
              <a:t>recovery-management </a:t>
            </a:r>
            <a:r>
              <a:rPr lang="en-US" dirty="0"/>
              <a:t>component of a database system implements the support for atomicity and durability.</a:t>
            </a:r>
          </a:p>
          <a:p>
            <a:r>
              <a:rPr lang="en-US" dirty="0"/>
              <a:t>E.g. the </a:t>
            </a:r>
            <a:r>
              <a:rPr lang="en-US" b="1" i="1" dirty="0">
                <a:solidFill>
                  <a:schemeClr val="tx2"/>
                </a:solidFill>
              </a:rPr>
              <a:t>shadow-database</a:t>
            </a:r>
            <a:r>
              <a:rPr lang="en-US" dirty="0"/>
              <a:t> scheme:</a:t>
            </a:r>
          </a:p>
          <a:p>
            <a:pPr lvl="1"/>
            <a:r>
              <a:rPr lang="en-US" dirty="0"/>
              <a:t>all updates are made on a </a:t>
            </a:r>
            <a:r>
              <a:rPr lang="en-US" i="1" dirty="0"/>
              <a:t>shadow copy</a:t>
            </a:r>
            <a:r>
              <a:rPr lang="en-US" dirty="0"/>
              <a:t> of the database</a:t>
            </a:r>
          </a:p>
          <a:p>
            <a:pPr lvl="2"/>
            <a:r>
              <a:rPr lang="en-US" dirty="0"/>
              <a:t> </a:t>
            </a:r>
            <a:r>
              <a:rPr lang="en-US" b="1" dirty="0" err="1"/>
              <a:t>db_pointer</a:t>
            </a:r>
            <a:r>
              <a:rPr lang="en-US" dirty="0"/>
              <a:t> is made to point to the updated shadow copy  after</a:t>
            </a:r>
          </a:p>
          <a:p>
            <a:pPr lvl="3"/>
            <a:r>
              <a:rPr lang="en-US" dirty="0"/>
              <a:t>the transaction reaches partial commit and </a:t>
            </a:r>
          </a:p>
          <a:p>
            <a:pPr lvl="3"/>
            <a:r>
              <a:rPr lang="en-US" dirty="0"/>
              <a:t>all updated pages have been flushed to disk.</a:t>
            </a:r>
          </a:p>
          <a:p>
            <a:pPr lvl="1"/>
            <a:endParaRPr lang="en-US" dirty="0"/>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l="398" t="18303" r="597" b="18567"/>
          <a:stretch>
            <a:fillRect/>
          </a:stretch>
        </p:blipFill>
        <p:spPr bwMode="auto">
          <a:xfrm>
            <a:off x="971600" y="3902075"/>
            <a:ext cx="7344816" cy="2623269"/>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878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611560" y="476672"/>
            <a:ext cx="8077200" cy="609600"/>
          </a:xfrm>
        </p:spPr>
        <p:txBody>
          <a:bodyPr/>
          <a:lstStyle/>
          <a:p>
            <a:pPr>
              <a:defRPr/>
            </a:pPr>
            <a:r>
              <a:rPr lang="en-US" sz="2800" b="1" dirty="0"/>
              <a:t>Implementation of Atomicity and Durability (Cont.)</a:t>
            </a:r>
          </a:p>
        </p:txBody>
      </p:sp>
      <p:sp>
        <p:nvSpPr>
          <p:cNvPr id="13315" name="Rectangle 3"/>
          <p:cNvSpPr>
            <a:spLocks noGrp="1" noChangeArrowheads="1"/>
          </p:cNvSpPr>
          <p:nvPr>
            <p:ph type="body" idx="1"/>
          </p:nvPr>
        </p:nvSpPr>
        <p:spPr>
          <a:xfrm>
            <a:off x="395536" y="1196753"/>
            <a:ext cx="8496944" cy="5400600"/>
          </a:xfrm>
        </p:spPr>
        <p:txBody>
          <a:bodyPr>
            <a:normAutofit fontScale="92500" lnSpcReduction="10000"/>
          </a:bodyPr>
          <a:lstStyle/>
          <a:p>
            <a:pPr algn="just"/>
            <a:r>
              <a:rPr lang="en-US" dirty="0" err="1"/>
              <a:t>db_pointer</a:t>
            </a:r>
            <a:r>
              <a:rPr lang="en-US" dirty="0"/>
              <a:t> always points to the current consistent copy of the database.</a:t>
            </a:r>
          </a:p>
          <a:p>
            <a:pPr lvl="1" algn="just"/>
            <a:r>
              <a:rPr lang="en-US" dirty="0"/>
              <a:t>In case transaction fails, old consistent copy pointed to by </a:t>
            </a:r>
            <a:r>
              <a:rPr lang="en-US" b="1" dirty="0" err="1"/>
              <a:t>db_pointer</a:t>
            </a:r>
            <a:r>
              <a:rPr lang="en-US" dirty="0"/>
              <a:t> can be used, and the shadow copy can be deleted. </a:t>
            </a:r>
          </a:p>
          <a:p>
            <a:pPr algn="just"/>
            <a:r>
              <a:rPr kumimoji="0" lang="en-US" dirty="0"/>
              <a:t>The shadow-database scheme:</a:t>
            </a:r>
          </a:p>
          <a:p>
            <a:pPr lvl="1" algn="just"/>
            <a:r>
              <a:rPr lang="en-US" dirty="0"/>
              <a:t>Assumes that only one transaction is active at a time.</a:t>
            </a:r>
          </a:p>
          <a:p>
            <a:pPr lvl="1" algn="just"/>
            <a:r>
              <a:rPr lang="en-US" dirty="0"/>
              <a:t>Assumes disks do not fail</a:t>
            </a:r>
          </a:p>
          <a:p>
            <a:pPr lvl="1" algn="just"/>
            <a:r>
              <a:rPr lang="en-US" dirty="0"/>
              <a:t>Useful for text editors, but </a:t>
            </a:r>
          </a:p>
          <a:p>
            <a:pPr lvl="2" algn="just"/>
            <a:r>
              <a:rPr lang="en-US" dirty="0"/>
              <a:t>extremely inefficient for large databases </a:t>
            </a:r>
          </a:p>
          <a:p>
            <a:pPr lvl="3" algn="just"/>
            <a:r>
              <a:rPr lang="en-US" dirty="0"/>
              <a:t>As Variant called shadow paging reduces copying of data, but is still not practical for large databases</a:t>
            </a:r>
          </a:p>
          <a:p>
            <a:pPr lvl="1" algn="just"/>
            <a:r>
              <a:rPr lang="en-US" dirty="0"/>
              <a:t>Does not handle concurrent transactions</a:t>
            </a:r>
          </a:p>
          <a:p>
            <a:pPr marL="0" indent="0" algn="just">
              <a:buNone/>
            </a:pPr>
            <a:endParaRPr lang="en-US" dirty="0"/>
          </a:p>
        </p:txBody>
      </p:sp>
    </p:spTree>
    <p:extLst>
      <p:ext uri="{BB962C8B-B14F-4D97-AF65-F5344CB8AC3E}">
        <p14:creationId xmlns:p14="http://schemas.microsoft.com/office/powerpoint/2010/main" val="283993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724" y="2492896"/>
            <a:ext cx="8784976" cy="3693319"/>
          </a:xfrm>
          <a:prstGeom prst="rect">
            <a:avLst/>
          </a:prstGeom>
        </p:spPr>
        <p:txBody>
          <a:bodyPr wrap="square">
            <a:spAutoFit/>
          </a:bodyPr>
          <a:lstStyle/>
          <a:p>
            <a:pPr algn="just"/>
            <a:r>
              <a:rPr lang="en-IN" b="1" dirty="0"/>
              <a:t>Serial: </a:t>
            </a:r>
            <a:r>
              <a:rPr lang="en-IN" dirty="0"/>
              <a:t>The transactions are executed one after another, in a non-</a:t>
            </a:r>
            <a:r>
              <a:rPr lang="en-IN" dirty="0" err="1"/>
              <a:t>preemptive</a:t>
            </a:r>
            <a:r>
              <a:rPr lang="en-IN" dirty="0"/>
              <a:t> manner.</a:t>
            </a:r>
          </a:p>
          <a:p>
            <a:pPr algn="just"/>
            <a:r>
              <a:rPr lang="en-IN" b="1" dirty="0"/>
              <a:t>Concurrent:</a:t>
            </a:r>
            <a:r>
              <a:rPr lang="en-IN" dirty="0"/>
              <a:t> The transactions are executed in a </a:t>
            </a:r>
            <a:r>
              <a:rPr lang="en-IN" dirty="0" err="1"/>
              <a:t>preemptive</a:t>
            </a:r>
            <a:r>
              <a:rPr lang="en-IN" dirty="0"/>
              <a:t>, time shared method.</a:t>
            </a:r>
          </a:p>
          <a:p>
            <a:pPr algn="just"/>
            <a:endParaRPr lang="en-IN" dirty="0"/>
          </a:p>
          <a:p>
            <a:pPr algn="just"/>
            <a:r>
              <a:rPr lang="en-IN" dirty="0"/>
              <a:t>In </a:t>
            </a:r>
            <a:r>
              <a:rPr lang="en-IN" b="1" dirty="0"/>
              <a:t>Serial schedule</a:t>
            </a:r>
            <a:r>
              <a:rPr lang="en-IN" dirty="0"/>
              <a:t>, there is no question of sharing a single data item among many transactions, because not more than a single transaction is executing at any point of time. However, a serial schedule is inefficient in the sense that the transactions suffer for having a longer waiting time and response time, as well as low amount of resource utilization.</a:t>
            </a:r>
          </a:p>
          <a:p>
            <a:pPr algn="just"/>
            <a:endParaRPr lang="en-IN" dirty="0"/>
          </a:p>
          <a:p>
            <a:pPr algn="just"/>
            <a:r>
              <a:rPr lang="en-IN" dirty="0"/>
              <a:t>In </a:t>
            </a:r>
            <a:r>
              <a:rPr lang="en-IN" b="1" dirty="0"/>
              <a:t>concurrent schedule</a:t>
            </a:r>
            <a:r>
              <a:rPr lang="en-IN" dirty="0"/>
              <a:t>, CPU time is shared among two or more transactions in order to run them concurrently. However, this creates the possibility that more than one transaction may need to access a single data item for read/write purpose and the database could contain inconsistent value if such accesses are not handled properly.</a:t>
            </a:r>
          </a:p>
          <a:p>
            <a:pPr algn="just"/>
            <a:endParaRPr lang="en-IN" dirty="0"/>
          </a:p>
        </p:txBody>
      </p:sp>
      <p:sp>
        <p:nvSpPr>
          <p:cNvPr id="3" name="Rectangle 2"/>
          <p:cNvSpPr/>
          <p:nvPr/>
        </p:nvSpPr>
        <p:spPr>
          <a:xfrm>
            <a:off x="342888" y="188640"/>
            <a:ext cx="8568952" cy="2123658"/>
          </a:xfrm>
          <a:prstGeom prst="rect">
            <a:avLst/>
          </a:prstGeom>
        </p:spPr>
        <p:txBody>
          <a:bodyPr wrap="square">
            <a:spAutoFit/>
          </a:bodyPr>
          <a:lstStyle/>
          <a:p>
            <a:pPr algn="just"/>
            <a:r>
              <a:rPr lang="en-IN" sz="2400" b="1" dirty="0"/>
              <a:t>Concurrent Execution</a:t>
            </a:r>
          </a:p>
          <a:p>
            <a:pPr algn="just"/>
            <a:r>
              <a:rPr lang="en-IN" dirty="0"/>
              <a:t>A </a:t>
            </a:r>
            <a:r>
              <a:rPr lang="en-IN" b="1" dirty="0"/>
              <a:t>schedule</a:t>
            </a:r>
            <a:r>
              <a:rPr lang="en-IN" dirty="0"/>
              <a:t> is a collection of many transactions which is implemented as a unit (or) A chronological execution sequence of a transaction is called a schedule. A schedule can have many transactions in it, each comprising of a number of instructions/tasks. </a:t>
            </a:r>
          </a:p>
          <a:p>
            <a:pPr algn="just"/>
            <a:endParaRPr lang="en-IN" dirty="0"/>
          </a:p>
          <a:p>
            <a:pPr algn="just"/>
            <a:r>
              <a:rPr lang="en-IN" dirty="0"/>
              <a:t>Depending upon how these transactions are arranged in within a schedule, a schedule can be of two types:</a:t>
            </a:r>
          </a:p>
        </p:txBody>
      </p:sp>
    </p:spTree>
    <p:extLst>
      <p:ext uri="{BB962C8B-B14F-4D97-AF65-F5344CB8AC3E}">
        <p14:creationId xmlns:p14="http://schemas.microsoft.com/office/powerpoint/2010/main" val="373177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457200" y="274638"/>
            <a:ext cx="8229600" cy="778098"/>
          </a:xfrm>
        </p:spPr>
        <p:txBody>
          <a:bodyPr/>
          <a:lstStyle/>
          <a:p>
            <a:pPr>
              <a:defRPr/>
            </a:pPr>
            <a:r>
              <a:rPr lang="en-US" b="1" dirty="0"/>
              <a:t>Concurrent Executions</a:t>
            </a:r>
          </a:p>
        </p:txBody>
      </p:sp>
      <p:sp>
        <p:nvSpPr>
          <p:cNvPr id="14339" name="Rectangle 3"/>
          <p:cNvSpPr>
            <a:spLocks noGrp="1" noChangeArrowheads="1"/>
          </p:cNvSpPr>
          <p:nvPr>
            <p:ph type="body" idx="1"/>
          </p:nvPr>
        </p:nvSpPr>
        <p:spPr>
          <a:xfrm>
            <a:off x="323528" y="1106488"/>
            <a:ext cx="8496944" cy="5490864"/>
          </a:xfrm>
        </p:spPr>
        <p:txBody>
          <a:bodyPr>
            <a:normAutofit fontScale="92500" lnSpcReduction="10000"/>
          </a:bodyPr>
          <a:lstStyle/>
          <a:p>
            <a:pPr algn="just"/>
            <a:r>
              <a:rPr lang="en-US" dirty="0"/>
              <a:t>Multiple transactions are allowed to run concurrently in the system.  Advantages are:</a:t>
            </a:r>
          </a:p>
          <a:p>
            <a:pPr lvl="1" algn="just"/>
            <a:r>
              <a:rPr lang="en-US" b="1" dirty="0"/>
              <a:t>increased processor and disk utilization</a:t>
            </a:r>
            <a:r>
              <a:rPr lang="en-US" dirty="0"/>
              <a:t>, leading to better transaction </a:t>
            </a:r>
            <a:r>
              <a:rPr lang="en-US" i="1" dirty="0"/>
              <a:t>throughput</a:t>
            </a:r>
          </a:p>
          <a:p>
            <a:pPr lvl="2" algn="just"/>
            <a:r>
              <a:rPr lang="en-US" dirty="0"/>
              <a:t>E.g. one transaction can be using the CPU while another is reading from or writing to the disk</a:t>
            </a:r>
          </a:p>
          <a:p>
            <a:pPr lvl="1" algn="just"/>
            <a:r>
              <a:rPr lang="en-US" b="1" dirty="0"/>
              <a:t>reduced average response time</a:t>
            </a:r>
            <a:r>
              <a:rPr lang="en-US" dirty="0"/>
              <a:t> for transactions: short transactions need not wait behind long ones.</a:t>
            </a:r>
          </a:p>
          <a:p>
            <a:pPr algn="just"/>
            <a:r>
              <a:rPr lang="en-US" b="1" dirty="0">
                <a:solidFill>
                  <a:schemeClr val="tx2"/>
                </a:solidFill>
              </a:rPr>
              <a:t>Concurrency control schemes</a:t>
            </a:r>
            <a:r>
              <a:rPr lang="en-US" i="1" dirty="0"/>
              <a:t> </a:t>
            </a:r>
            <a:r>
              <a:rPr lang="en-US" dirty="0"/>
              <a:t>– mechanisms  to achieve isolation</a:t>
            </a:r>
          </a:p>
          <a:p>
            <a:pPr lvl="1" algn="just"/>
            <a:r>
              <a:rPr lang="en-US" dirty="0"/>
              <a:t>that is, to control the interaction among the concurrent transactions in order to prevent them from destroying the consistency of the database.</a:t>
            </a:r>
          </a:p>
        </p:txBody>
      </p:sp>
    </p:spTree>
    <p:extLst>
      <p:ext uri="{BB962C8B-B14F-4D97-AF65-F5344CB8AC3E}">
        <p14:creationId xmlns:p14="http://schemas.microsoft.com/office/powerpoint/2010/main" val="1722243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67544" y="188640"/>
            <a:ext cx="8229600" cy="864096"/>
          </a:xfrm>
        </p:spPr>
        <p:txBody>
          <a:bodyPr/>
          <a:lstStyle/>
          <a:p>
            <a:pPr>
              <a:defRPr/>
            </a:pPr>
            <a:r>
              <a:rPr lang="en-US" b="1" dirty="0"/>
              <a:t>Schedules</a:t>
            </a:r>
          </a:p>
        </p:txBody>
      </p:sp>
      <p:sp>
        <p:nvSpPr>
          <p:cNvPr id="15363" name="Rectangle 3"/>
          <p:cNvSpPr>
            <a:spLocks noGrp="1" noChangeArrowheads="1"/>
          </p:cNvSpPr>
          <p:nvPr>
            <p:ph type="body" idx="1"/>
          </p:nvPr>
        </p:nvSpPr>
        <p:spPr>
          <a:xfrm>
            <a:off x="323528" y="1106488"/>
            <a:ext cx="8640960" cy="5490864"/>
          </a:xfrm>
        </p:spPr>
        <p:txBody>
          <a:bodyPr>
            <a:normAutofit fontScale="85000" lnSpcReduction="10000"/>
          </a:bodyPr>
          <a:lstStyle/>
          <a:p>
            <a:pPr algn="just"/>
            <a:r>
              <a:rPr lang="en-US" b="1" dirty="0">
                <a:solidFill>
                  <a:schemeClr val="tx2"/>
                </a:solidFill>
              </a:rPr>
              <a:t>Schedule </a:t>
            </a:r>
            <a:r>
              <a:rPr lang="en-US" dirty="0"/>
              <a:t>– a sequences of instructions that specify the chronological order in which instructions of concurrent transactions are executed</a:t>
            </a:r>
          </a:p>
          <a:p>
            <a:pPr lvl="1" algn="just"/>
            <a:r>
              <a:rPr lang="en-US" dirty="0"/>
              <a:t>a schedule for a set of transactions must consist of all instructions of those transactions</a:t>
            </a:r>
          </a:p>
          <a:p>
            <a:pPr lvl="1" algn="just"/>
            <a:r>
              <a:rPr lang="en-US" dirty="0"/>
              <a:t>must preserve the order in which the instructions appear in each individual transaction.</a:t>
            </a:r>
          </a:p>
          <a:p>
            <a:pPr algn="just"/>
            <a:r>
              <a:rPr lang="en-US" dirty="0"/>
              <a:t>A transaction that </a:t>
            </a:r>
            <a:r>
              <a:rPr lang="en-US" b="1" dirty="0"/>
              <a:t>successfully completes </a:t>
            </a:r>
            <a:r>
              <a:rPr lang="en-US" dirty="0"/>
              <a:t>its execution will have a </a:t>
            </a:r>
            <a:r>
              <a:rPr lang="en-US" b="1" dirty="0"/>
              <a:t>commit instructions </a:t>
            </a:r>
            <a:r>
              <a:rPr lang="en-US" dirty="0"/>
              <a:t>as the last statement </a:t>
            </a:r>
          </a:p>
          <a:p>
            <a:pPr lvl="1" algn="just"/>
            <a:r>
              <a:rPr lang="en-US" dirty="0"/>
              <a:t>by default transaction assumed to execute commit instruction as its last step</a:t>
            </a:r>
          </a:p>
          <a:p>
            <a:pPr algn="just"/>
            <a:r>
              <a:rPr lang="en-US" dirty="0"/>
              <a:t>A transaction that </a:t>
            </a:r>
            <a:r>
              <a:rPr lang="en-US" b="1" dirty="0"/>
              <a:t>fails</a:t>
            </a:r>
            <a:r>
              <a:rPr lang="en-US" dirty="0"/>
              <a:t> to successfully complete its execution will have an </a:t>
            </a:r>
            <a:r>
              <a:rPr lang="en-US" b="1" dirty="0"/>
              <a:t>abort instruction </a:t>
            </a:r>
            <a:r>
              <a:rPr lang="en-US" dirty="0"/>
              <a:t>as the last statement </a:t>
            </a:r>
          </a:p>
        </p:txBody>
      </p:sp>
    </p:spTree>
    <p:extLst>
      <p:ext uri="{BB962C8B-B14F-4D97-AF65-F5344CB8AC3E}">
        <p14:creationId xmlns:p14="http://schemas.microsoft.com/office/powerpoint/2010/main" val="373810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274638"/>
            <a:ext cx="8229600" cy="778098"/>
          </a:xfrm>
        </p:spPr>
        <p:txBody>
          <a:bodyPr/>
          <a:lstStyle/>
          <a:p>
            <a:pPr>
              <a:defRPr/>
            </a:pPr>
            <a:r>
              <a:rPr lang="en-US" b="1" dirty="0"/>
              <a:t>Schedule 1</a:t>
            </a:r>
          </a:p>
        </p:txBody>
      </p:sp>
      <p:sp>
        <p:nvSpPr>
          <p:cNvPr id="16387" name="Rectangle 3"/>
          <p:cNvSpPr>
            <a:spLocks noGrp="1" noChangeArrowheads="1"/>
          </p:cNvSpPr>
          <p:nvPr>
            <p:ph type="body" idx="1"/>
          </p:nvPr>
        </p:nvSpPr>
        <p:spPr>
          <a:xfrm>
            <a:off x="395536" y="980728"/>
            <a:ext cx="8424936" cy="1184275"/>
          </a:xfrm>
        </p:spPr>
        <p:txBody>
          <a:bodyPr>
            <a:normAutofit lnSpcReduction="10000"/>
          </a:bodyPr>
          <a:lstStyle/>
          <a:p>
            <a:pPr>
              <a:lnSpc>
                <a:spcPct val="80000"/>
              </a:lnSpc>
              <a:tabLst>
                <a:tab pos="1947863" algn="l"/>
                <a:tab pos="2684463" algn="l"/>
                <a:tab pos="3594100" algn="l"/>
                <a:tab pos="4286250" algn="l"/>
              </a:tabLst>
            </a:pPr>
            <a:r>
              <a:rPr lang="en-US" sz="2000" dirty="0"/>
              <a:t>Let </a:t>
            </a:r>
            <a:r>
              <a:rPr lang="en-US" sz="2000" i="1" dirty="0"/>
              <a:t>T</a:t>
            </a:r>
            <a:r>
              <a:rPr lang="en-US" sz="2000" baseline="-25000" dirty="0"/>
              <a:t>1</a:t>
            </a:r>
            <a:r>
              <a:rPr lang="en-US" sz="2000" dirty="0"/>
              <a:t> transfer $50 from </a:t>
            </a:r>
            <a:r>
              <a:rPr lang="en-US" sz="2000" i="1" dirty="0"/>
              <a:t>A </a:t>
            </a:r>
            <a:r>
              <a:rPr lang="en-US" sz="2000" dirty="0"/>
              <a:t>to </a:t>
            </a:r>
            <a:r>
              <a:rPr lang="en-US" sz="2000" i="1" dirty="0"/>
              <a:t>B</a:t>
            </a:r>
            <a:r>
              <a:rPr lang="en-US" sz="2000" dirty="0"/>
              <a:t>, and </a:t>
            </a:r>
            <a:r>
              <a:rPr lang="en-US" sz="2000" i="1" dirty="0"/>
              <a:t>T</a:t>
            </a:r>
            <a:r>
              <a:rPr lang="en-US" sz="2000" baseline="-25000" dirty="0"/>
              <a:t>2</a:t>
            </a:r>
            <a:r>
              <a:rPr lang="en-US" sz="2000" dirty="0"/>
              <a:t> transfer 10% of the balance from </a:t>
            </a:r>
            <a:r>
              <a:rPr lang="en-US" sz="2000" i="1" dirty="0"/>
              <a:t>A </a:t>
            </a:r>
            <a:r>
              <a:rPr lang="en-US" sz="2000" dirty="0"/>
              <a:t>to </a:t>
            </a:r>
            <a:r>
              <a:rPr lang="en-US" sz="2000" i="1" dirty="0"/>
              <a:t>B.</a:t>
            </a:r>
            <a:r>
              <a:rPr lang="en-US" sz="2000" dirty="0"/>
              <a:t>  </a:t>
            </a:r>
          </a:p>
          <a:p>
            <a:pPr>
              <a:lnSpc>
                <a:spcPct val="80000"/>
              </a:lnSpc>
              <a:tabLst>
                <a:tab pos="1947863" algn="l"/>
                <a:tab pos="2684463" algn="l"/>
                <a:tab pos="3594100" algn="l"/>
                <a:tab pos="4286250" algn="l"/>
              </a:tabLst>
            </a:pPr>
            <a:r>
              <a:rPr lang="en-US" sz="2000" dirty="0"/>
              <a:t>A </a:t>
            </a:r>
            <a:r>
              <a:rPr lang="en-US" sz="2000" dirty="0">
                <a:solidFill>
                  <a:schemeClr val="tx2"/>
                </a:solidFill>
              </a:rPr>
              <a:t>serial</a:t>
            </a:r>
            <a:r>
              <a:rPr lang="en-US" sz="2000" dirty="0"/>
              <a:t> schedule in which </a:t>
            </a:r>
            <a:r>
              <a:rPr lang="en-US" sz="2000" b="1" i="1" dirty="0"/>
              <a:t>T</a:t>
            </a:r>
            <a:r>
              <a:rPr lang="en-US" sz="2000" b="1" baseline="-25000" dirty="0"/>
              <a:t>1</a:t>
            </a:r>
            <a:r>
              <a:rPr lang="en-US" sz="2000" b="1" dirty="0"/>
              <a:t> is followed by </a:t>
            </a:r>
            <a:r>
              <a:rPr lang="en-US" sz="2000" b="1" i="1" dirty="0"/>
              <a:t>T</a:t>
            </a:r>
            <a:r>
              <a:rPr lang="en-US" sz="2000" b="1" baseline="-25000" dirty="0"/>
              <a:t>2</a:t>
            </a:r>
            <a:r>
              <a:rPr lang="en-US" b="1" dirty="0"/>
              <a:t> </a:t>
            </a:r>
            <a:r>
              <a:rPr lang="en-US" sz="2000" dirty="0"/>
              <a:t>:</a:t>
            </a:r>
          </a:p>
          <a:p>
            <a:pPr>
              <a:lnSpc>
                <a:spcPct val="80000"/>
              </a:lnSpc>
              <a:buFont typeface="Monotype Sorts" charset="2"/>
              <a:buNone/>
              <a:tabLst>
                <a:tab pos="1947863" algn="l"/>
                <a:tab pos="2684463" algn="l"/>
                <a:tab pos="3594100" algn="l"/>
                <a:tab pos="4286250" algn="l"/>
              </a:tabLst>
            </a:pPr>
            <a:r>
              <a:rPr lang="en-US" sz="1400" dirty="0"/>
              <a:t>		</a:t>
            </a:r>
          </a:p>
        </p:txBody>
      </p:sp>
      <p:pic>
        <p:nvPicPr>
          <p:cNvPr id="16388" name="Picture 8"/>
          <p:cNvPicPr>
            <a:picLocks noChangeAspect="1" noChangeArrowheads="1"/>
          </p:cNvPicPr>
          <p:nvPr/>
        </p:nvPicPr>
        <p:blipFill>
          <a:blip r:embed="rId3">
            <a:extLst>
              <a:ext uri="{28A0092B-C50C-407E-A947-70E740481C1C}">
                <a14:useLocalDpi xmlns:a14="http://schemas.microsoft.com/office/drawing/2010/main" val="0"/>
              </a:ext>
            </a:extLst>
          </a:blip>
          <a:srcRect l="20474" t="557" r="20265" b="557"/>
          <a:stretch>
            <a:fillRect/>
          </a:stretch>
        </p:blipFill>
        <p:spPr bwMode="auto">
          <a:xfrm>
            <a:off x="2770187" y="2276872"/>
            <a:ext cx="3495675" cy="4375150"/>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70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en-US" b="1" dirty="0"/>
              <a:t>Schedule 2</a:t>
            </a:r>
          </a:p>
        </p:txBody>
      </p:sp>
      <p:pic>
        <p:nvPicPr>
          <p:cNvPr id="17411"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20331" t="603" r="20784" b="903"/>
          <a:stretch>
            <a:fillRect/>
          </a:stretch>
        </p:blipFill>
        <p:spPr>
          <a:xfrm>
            <a:off x="2267744" y="2132856"/>
            <a:ext cx="3883025" cy="4271962"/>
          </a:xfrm>
          <a:noFill/>
          <a:ln w="38100" cmpd="dbl">
            <a:solidFill>
              <a:schemeClr val="tx2"/>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Text Box 5"/>
          <p:cNvSpPr txBox="1">
            <a:spLocks noChangeArrowheads="1"/>
          </p:cNvSpPr>
          <p:nvPr/>
        </p:nvSpPr>
        <p:spPr bwMode="auto">
          <a:xfrm>
            <a:off x="741363" y="1412776"/>
            <a:ext cx="7880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algn="r" eaLnBrk="0" fontAlgn="base" hangingPunct="0">
              <a:spcBef>
                <a:spcPct val="0"/>
              </a:spcBef>
              <a:spcAft>
                <a:spcPct val="0"/>
              </a:spcAft>
              <a:defRPr sz="1600">
                <a:solidFill>
                  <a:schemeClr val="tx1"/>
                </a:solidFill>
                <a:latin typeface="Helvetica" charset="0"/>
              </a:defRPr>
            </a:lvl6pPr>
            <a:lvl7pPr marL="2971800" indent="-228600" algn="r" eaLnBrk="0" fontAlgn="base" hangingPunct="0">
              <a:spcBef>
                <a:spcPct val="0"/>
              </a:spcBef>
              <a:spcAft>
                <a:spcPct val="0"/>
              </a:spcAft>
              <a:defRPr sz="1600">
                <a:solidFill>
                  <a:schemeClr val="tx1"/>
                </a:solidFill>
                <a:latin typeface="Helvetica" charset="0"/>
              </a:defRPr>
            </a:lvl7pPr>
            <a:lvl8pPr marL="3429000" indent="-228600" algn="r" eaLnBrk="0" fontAlgn="base" hangingPunct="0">
              <a:spcBef>
                <a:spcPct val="0"/>
              </a:spcBef>
              <a:spcAft>
                <a:spcPct val="0"/>
              </a:spcAft>
              <a:defRPr sz="1600">
                <a:solidFill>
                  <a:schemeClr val="tx1"/>
                </a:solidFill>
                <a:latin typeface="Helvetica" charset="0"/>
              </a:defRPr>
            </a:lvl8pPr>
            <a:lvl9pPr marL="3886200" indent="-228600" algn="r" eaLnBrk="0" fontAlgn="base" hangingPunct="0">
              <a:spcBef>
                <a:spcPct val="0"/>
              </a:spcBef>
              <a:spcAft>
                <a:spcPct val="0"/>
              </a:spcAft>
              <a:defRPr sz="1600">
                <a:solidFill>
                  <a:schemeClr val="tx1"/>
                </a:solidFill>
                <a:latin typeface="Helvetica" charset="0"/>
              </a:defRPr>
            </a:lvl9pPr>
          </a:lstStyle>
          <a:p>
            <a:pPr algn="l">
              <a:spcBef>
                <a:spcPct val="50000"/>
              </a:spcBef>
              <a:buFontTx/>
              <a:buChar char="•"/>
            </a:pPr>
            <a:r>
              <a:rPr lang="en-US" sz="2000" dirty="0"/>
              <a:t> A serial schedule where </a:t>
            </a:r>
            <a:r>
              <a:rPr lang="en-US" sz="2000" b="1" i="1" dirty="0"/>
              <a:t>T</a:t>
            </a:r>
            <a:r>
              <a:rPr lang="en-US" sz="2000" b="1" i="1" baseline="-25000" dirty="0"/>
              <a:t>2</a:t>
            </a:r>
            <a:r>
              <a:rPr lang="en-US" sz="2000" b="1" dirty="0"/>
              <a:t> is followed by </a:t>
            </a:r>
            <a:r>
              <a:rPr kumimoji="1" lang="en-US" sz="2000" b="1" i="1" dirty="0"/>
              <a:t>T</a:t>
            </a:r>
            <a:r>
              <a:rPr kumimoji="1" lang="en-US" sz="2000" b="1" baseline="-25000" dirty="0"/>
              <a:t>1</a:t>
            </a:r>
          </a:p>
        </p:txBody>
      </p:sp>
    </p:spTree>
    <p:extLst>
      <p:ext uri="{BB962C8B-B14F-4D97-AF65-F5344CB8AC3E}">
        <p14:creationId xmlns:p14="http://schemas.microsoft.com/office/powerpoint/2010/main" val="95050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457200" y="274638"/>
            <a:ext cx="8229600" cy="778098"/>
          </a:xfrm>
        </p:spPr>
        <p:txBody>
          <a:bodyPr/>
          <a:lstStyle/>
          <a:p>
            <a:pPr>
              <a:defRPr/>
            </a:pPr>
            <a:r>
              <a:rPr lang="en-US" b="1" dirty="0"/>
              <a:t>Schedule 3</a:t>
            </a:r>
          </a:p>
        </p:txBody>
      </p:sp>
      <p:sp>
        <p:nvSpPr>
          <p:cNvPr id="18435" name="Rectangle 4"/>
          <p:cNvSpPr>
            <a:spLocks noGrp="1" noChangeArrowheads="1"/>
          </p:cNvSpPr>
          <p:nvPr>
            <p:ph type="body" idx="1"/>
          </p:nvPr>
        </p:nvSpPr>
        <p:spPr>
          <a:xfrm>
            <a:off x="323528" y="1106488"/>
            <a:ext cx="8712968" cy="10541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70000" lnSpcReduction="20000"/>
          </a:bodyPr>
          <a:lstStyle/>
          <a:p>
            <a:pPr>
              <a:lnSpc>
                <a:spcPct val="90000"/>
              </a:lnSpc>
              <a:tabLst>
                <a:tab pos="1947863" algn="l"/>
                <a:tab pos="2684463" algn="l"/>
                <a:tab pos="3594100" algn="l"/>
                <a:tab pos="4286250" algn="l"/>
              </a:tabLst>
            </a:pPr>
            <a:r>
              <a:rPr lang="en-US" dirty="0"/>
              <a:t>Let </a:t>
            </a:r>
            <a:r>
              <a:rPr lang="en-US" i="1" dirty="0"/>
              <a:t>T</a:t>
            </a:r>
            <a:r>
              <a:rPr lang="en-US" baseline="-25000" dirty="0"/>
              <a:t>1</a:t>
            </a:r>
            <a:r>
              <a:rPr lang="en-US" dirty="0"/>
              <a:t> and </a:t>
            </a:r>
            <a:r>
              <a:rPr lang="en-US" i="1" dirty="0"/>
              <a:t>T</a:t>
            </a:r>
            <a:r>
              <a:rPr lang="en-US" baseline="-25000" dirty="0"/>
              <a:t>2</a:t>
            </a:r>
            <a:r>
              <a:rPr lang="en-US" dirty="0"/>
              <a:t> be the transactions defined previously</a:t>
            </a:r>
            <a:r>
              <a:rPr lang="en-US" i="1" dirty="0"/>
              <a:t>.</a:t>
            </a:r>
            <a:r>
              <a:rPr lang="en-US" dirty="0"/>
              <a:t>  The following schedule is not a serial schedule, but it is </a:t>
            </a:r>
            <a:r>
              <a:rPr lang="en-US" i="1" dirty="0">
                <a:solidFill>
                  <a:schemeClr val="tx2"/>
                </a:solidFill>
              </a:rPr>
              <a:t>equivalent</a:t>
            </a:r>
            <a:r>
              <a:rPr lang="en-US" dirty="0"/>
              <a:t> to Schedule 1.</a:t>
            </a:r>
          </a:p>
          <a:p>
            <a:pPr>
              <a:lnSpc>
                <a:spcPct val="90000"/>
              </a:lnSpc>
              <a:buFont typeface="Monotype Sorts" charset="2"/>
              <a:buNone/>
              <a:tabLst>
                <a:tab pos="1947863" algn="l"/>
                <a:tab pos="2684463" algn="l"/>
                <a:tab pos="3594100" algn="l"/>
                <a:tab pos="4286250" algn="l"/>
              </a:tabLst>
            </a:pPr>
            <a:r>
              <a:rPr lang="en-US" dirty="0"/>
              <a:t>		</a:t>
            </a:r>
            <a:endParaRPr lang="en-US" i="1" dirty="0"/>
          </a:p>
        </p:txBody>
      </p:sp>
      <p:sp>
        <p:nvSpPr>
          <p:cNvPr id="18436" name="Rectangle 7"/>
          <p:cNvSpPr>
            <a:spLocks noChangeArrowheads="1"/>
          </p:cNvSpPr>
          <p:nvPr/>
        </p:nvSpPr>
        <p:spPr bwMode="auto">
          <a:xfrm>
            <a:off x="1000125" y="6213475"/>
            <a:ext cx="67246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35000"/>
              </a:spcBef>
              <a:buClr>
                <a:schemeClr val="tx2"/>
              </a:buClr>
              <a:buFont typeface="Monotype Sorts" charset="2"/>
              <a:buNone/>
              <a:tabLst>
                <a:tab pos="1947863" algn="l"/>
                <a:tab pos="2684463" algn="l"/>
                <a:tab pos="3594100" algn="l"/>
                <a:tab pos="4286250" algn="l"/>
              </a:tabLst>
            </a:pPr>
            <a:r>
              <a:rPr kumimoji="1" lang="en-US" sz="1800" dirty="0">
                <a:latin typeface="Arial" charset="0"/>
              </a:rPr>
              <a:t>In Schedules 1, 2 and 3, the sum A + B is preserved.</a:t>
            </a:r>
          </a:p>
        </p:txBody>
      </p:sp>
      <p:pic>
        <p:nvPicPr>
          <p:cNvPr id="18437" name="Picture 8"/>
          <p:cNvPicPr>
            <a:picLocks noChangeAspect="1" noChangeArrowheads="1"/>
          </p:cNvPicPr>
          <p:nvPr/>
        </p:nvPicPr>
        <p:blipFill>
          <a:blip r:embed="rId3">
            <a:extLst>
              <a:ext uri="{28A0092B-C50C-407E-A947-70E740481C1C}">
                <a14:useLocalDpi xmlns:a14="http://schemas.microsoft.com/office/drawing/2010/main" val="0"/>
              </a:ext>
            </a:extLst>
          </a:blip>
          <a:srcRect l="21800" t="4266" r="23801" b="5333"/>
          <a:stretch>
            <a:fillRect/>
          </a:stretch>
        </p:blipFill>
        <p:spPr bwMode="auto">
          <a:xfrm>
            <a:off x="2699792" y="1988840"/>
            <a:ext cx="3816424" cy="4032448"/>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66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457200" y="274638"/>
            <a:ext cx="8229600" cy="850106"/>
          </a:xfrm>
        </p:spPr>
        <p:txBody>
          <a:bodyPr/>
          <a:lstStyle/>
          <a:p>
            <a:pPr>
              <a:defRPr/>
            </a:pPr>
            <a:r>
              <a:rPr lang="en-US" b="1" dirty="0"/>
              <a:t>Schedule 4</a:t>
            </a:r>
          </a:p>
        </p:txBody>
      </p:sp>
      <p:sp>
        <p:nvSpPr>
          <p:cNvPr id="19459" name="Rectangle 4"/>
          <p:cNvSpPr>
            <a:spLocks noGrp="1" noChangeArrowheads="1"/>
          </p:cNvSpPr>
          <p:nvPr>
            <p:ph type="body" idx="1"/>
          </p:nvPr>
        </p:nvSpPr>
        <p:spPr>
          <a:xfrm>
            <a:off x="107504" y="1106488"/>
            <a:ext cx="8928992" cy="1184275"/>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gn="just">
              <a:tabLst>
                <a:tab pos="1947863" algn="l"/>
                <a:tab pos="2684463" algn="l"/>
                <a:tab pos="3594100" algn="l"/>
                <a:tab pos="4286250" algn="l"/>
              </a:tabLst>
            </a:pPr>
            <a:r>
              <a:rPr lang="en-US" sz="2800" dirty="0"/>
              <a:t>The following </a:t>
            </a:r>
            <a:r>
              <a:rPr lang="en-US" sz="2800" b="1" dirty="0"/>
              <a:t>concurrent schedule </a:t>
            </a:r>
            <a:r>
              <a:rPr lang="en-US" sz="2800" dirty="0"/>
              <a:t>does not preserve the value of (</a:t>
            </a:r>
            <a:r>
              <a:rPr lang="en-US" sz="2800" i="1" dirty="0"/>
              <a:t>A </a:t>
            </a:r>
            <a:r>
              <a:rPr lang="en-US" sz="2800" dirty="0"/>
              <a:t>+ </a:t>
            </a:r>
            <a:r>
              <a:rPr lang="en-US" sz="2800" i="1" dirty="0"/>
              <a:t>B</a:t>
            </a:r>
            <a:r>
              <a:rPr lang="en-US" sz="2800" dirty="0"/>
              <a:t> </a:t>
            </a:r>
            <a:r>
              <a:rPr lang="en-US" sz="2800" i="1" dirty="0"/>
              <a:t>)</a:t>
            </a:r>
            <a:r>
              <a:rPr lang="en-US" sz="2800" dirty="0"/>
              <a:t>.			</a:t>
            </a:r>
            <a:endParaRPr lang="en-US" sz="2800" i="1" dirty="0"/>
          </a:p>
        </p:txBody>
      </p:sp>
      <p:pic>
        <p:nvPicPr>
          <p:cNvPr id="19460" name="Picture 10"/>
          <p:cNvPicPr>
            <a:picLocks noChangeAspect="1" noChangeArrowheads="1"/>
          </p:cNvPicPr>
          <p:nvPr/>
        </p:nvPicPr>
        <p:blipFill>
          <a:blip r:embed="rId3">
            <a:extLst>
              <a:ext uri="{28A0092B-C50C-407E-A947-70E740481C1C}">
                <a14:useLocalDpi xmlns:a14="http://schemas.microsoft.com/office/drawing/2010/main" val="0"/>
              </a:ext>
            </a:extLst>
          </a:blip>
          <a:srcRect l="20291" t="531" r="20293" b="531"/>
          <a:stretch>
            <a:fillRect/>
          </a:stretch>
        </p:blipFill>
        <p:spPr bwMode="auto">
          <a:xfrm>
            <a:off x="1996728" y="2204864"/>
            <a:ext cx="4680520" cy="438785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16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654844" y="188640"/>
            <a:ext cx="8077200" cy="936104"/>
          </a:xfrm>
        </p:spPr>
        <p:txBody>
          <a:bodyPr>
            <a:normAutofit fontScale="90000"/>
          </a:bodyPr>
          <a:lstStyle/>
          <a:p>
            <a:pPr>
              <a:defRPr/>
            </a:pPr>
            <a:r>
              <a:rPr lang="en-US" sz="2800" b="1" dirty="0"/>
              <a:t>Precedence Graph for </a:t>
            </a:r>
            <a:br>
              <a:rPr lang="en-US" sz="2800" b="1" dirty="0"/>
            </a:br>
            <a:r>
              <a:rPr lang="en-US" sz="2800" b="1" dirty="0"/>
              <a:t>(a) Schedule 1 and (b) Schedule 2</a:t>
            </a:r>
          </a:p>
        </p:txBody>
      </p:sp>
      <p:pic>
        <p:nvPicPr>
          <p:cNvPr id="45059" name="Picture 4"/>
          <p:cNvPicPr>
            <a:picLocks noChangeAspect="1" noChangeArrowheads="1"/>
          </p:cNvPicPr>
          <p:nvPr/>
        </p:nvPicPr>
        <p:blipFill>
          <a:blip r:embed="rId3">
            <a:extLst>
              <a:ext uri="{28A0092B-C50C-407E-A947-70E740481C1C}">
                <a14:useLocalDpi xmlns:a14="http://schemas.microsoft.com/office/drawing/2010/main" val="0"/>
              </a:ext>
            </a:extLst>
          </a:blip>
          <a:srcRect l="594" t="39555" r="594" b="39290"/>
          <a:stretch>
            <a:fillRect/>
          </a:stretch>
        </p:blipFill>
        <p:spPr bwMode="auto">
          <a:xfrm>
            <a:off x="971600" y="1268760"/>
            <a:ext cx="7138988" cy="114617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1520" y="2852936"/>
            <a:ext cx="8208912" cy="3693319"/>
          </a:xfrm>
          <a:prstGeom prst="rect">
            <a:avLst/>
          </a:prstGeom>
        </p:spPr>
        <p:txBody>
          <a:bodyPr wrap="square">
            <a:spAutoFit/>
          </a:bodyPr>
          <a:lstStyle/>
          <a:p>
            <a:pPr algn="ctr"/>
            <a:r>
              <a:rPr lang="en-IN" b="1" dirty="0"/>
              <a:t>Serializability</a:t>
            </a:r>
          </a:p>
          <a:p>
            <a:pPr algn="just"/>
            <a:r>
              <a:rPr lang="en-IN" dirty="0"/>
              <a:t>When several concurrent transactions are trying to access the same data item, the instructions within these concurrent transactions must be ordered in some way so as there are no problem in accessing and releasing the shared data item.</a:t>
            </a:r>
          </a:p>
          <a:p>
            <a:r>
              <a:rPr lang="en-IN" b="1" dirty="0"/>
              <a:t>Conflict Serializability</a:t>
            </a:r>
            <a:br>
              <a:rPr lang="en-IN" dirty="0"/>
            </a:br>
            <a:r>
              <a:rPr lang="en-IN" dirty="0"/>
              <a:t>Two instructions of two different transactions may want to access the same data item in order to perform a read/write operation. Conflict Serializability deals with detecting whether the instructions are conflicting in any way, and specifying the order in which these two instructions will be executed in case there is any conflict. A </a:t>
            </a:r>
            <a:r>
              <a:rPr lang="en-IN" b="1" dirty="0"/>
              <a:t>conflict</a:t>
            </a:r>
            <a:r>
              <a:rPr lang="en-IN" dirty="0"/>
              <a:t> arises if at least one (or both) of the instructions is a write operation.</a:t>
            </a:r>
          </a:p>
          <a:p>
            <a:r>
              <a:rPr lang="en-IN" b="1" dirty="0"/>
              <a:t>View Serializability:</a:t>
            </a:r>
            <a:br>
              <a:rPr lang="en-IN" dirty="0"/>
            </a:br>
            <a:r>
              <a:rPr lang="en-IN" dirty="0"/>
              <a:t>This is another type of </a:t>
            </a:r>
            <a:r>
              <a:rPr lang="en-IN" dirty="0" err="1"/>
              <a:t>serializability</a:t>
            </a:r>
            <a:r>
              <a:rPr lang="en-IN" dirty="0"/>
              <a:t> that can be derived by creating another schedule out of an existing schedule, involving the same set of transactions.</a:t>
            </a:r>
          </a:p>
        </p:txBody>
      </p:sp>
    </p:spTree>
    <p:extLst>
      <p:ext uri="{BB962C8B-B14F-4D97-AF65-F5344CB8AC3E}">
        <p14:creationId xmlns:p14="http://schemas.microsoft.com/office/powerpoint/2010/main" val="163286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b="1" dirty="0"/>
              <a:t>Transactions</a:t>
            </a:r>
          </a:p>
        </p:txBody>
      </p:sp>
      <p:sp>
        <p:nvSpPr>
          <p:cNvPr id="4099" name="Rectangle 3"/>
          <p:cNvSpPr>
            <a:spLocks noGrp="1" noChangeArrowheads="1"/>
          </p:cNvSpPr>
          <p:nvPr>
            <p:ph type="body" idx="1"/>
          </p:nvPr>
        </p:nvSpPr>
        <p:spPr>
          <a:xfrm>
            <a:off x="755576" y="1412776"/>
            <a:ext cx="8064896" cy="4968552"/>
          </a:xfrm>
        </p:spPr>
        <p:txBody>
          <a:bodyPr>
            <a:normAutofit/>
          </a:bodyPr>
          <a:lstStyle/>
          <a:p>
            <a:r>
              <a:rPr lang="en-US" dirty="0"/>
              <a:t>Transaction Concept</a:t>
            </a:r>
          </a:p>
          <a:p>
            <a:r>
              <a:rPr lang="en-US" dirty="0"/>
              <a:t>Transaction State</a:t>
            </a:r>
          </a:p>
          <a:p>
            <a:r>
              <a:rPr lang="en-US" dirty="0"/>
              <a:t>Concurrent Executions</a:t>
            </a:r>
          </a:p>
          <a:p>
            <a:r>
              <a:rPr lang="en-US" dirty="0"/>
              <a:t>Serializability</a:t>
            </a:r>
          </a:p>
          <a:p>
            <a:r>
              <a:rPr lang="en-US" dirty="0"/>
              <a:t>Recoverability</a:t>
            </a:r>
          </a:p>
          <a:p>
            <a:r>
              <a:rPr lang="en-US" dirty="0"/>
              <a:t>Implementation of Isolation</a:t>
            </a:r>
          </a:p>
          <a:p>
            <a:r>
              <a:rPr lang="en-US" dirty="0"/>
              <a:t>Transaction Definition in SQL</a:t>
            </a:r>
          </a:p>
          <a:p>
            <a:r>
              <a:rPr lang="en-US" dirty="0"/>
              <a:t>Testing for Serializability.</a:t>
            </a:r>
          </a:p>
        </p:txBody>
      </p:sp>
    </p:spTree>
    <p:extLst>
      <p:ext uri="{BB962C8B-B14F-4D97-AF65-F5344CB8AC3E}">
        <p14:creationId xmlns:p14="http://schemas.microsoft.com/office/powerpoint/2010/main" val="282308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467544" y="5796"/>
            <a:ext cx="8229600" cy="902924"/>
          </a:xfrm>
        </p:spPr>
        <p:txBody>
          <a:bodyPr/>
          <a:lstStyle/>
          <a:p>
            <a:pPr>
              <a:defRPr/>
            </a:pPr>
            <a:r>
              <a:rPr lang="en-US" b="1" dirty="0"/>
              <a:t>Transaction Concept</a:t>
            </a:r>
          </a:p>
        </p:txBody>
      </p:sp>
      <p:sp>
        <p:nvSpPr>
          <p:cNvPr id="5123" name="Rectangle 3"/>
          <p:cNvSpPr>
            <a:spLocks noGrp="1" noChangeArrowheads="1"/>
          </p:cNvSpPr>
          <p:nvPr>
            <p:ph type="body" idx="1"/>
          </p:nvPr>
        </p:nvSpPr>
        <p:spPr>
          <a:xfrm>
            <a:off x="251520" y="908720"/>
            <a:ext cx="8784976" cy="5760640"/>
          </a:xfrm>
        </p:spPr>
        <p:txBody>
          <a:bodyPr>
            <a:normAutofit fontScale="92500" lnSpcReduction="10000"/>
          </a:bodyPr>
          <a:lstStyle/>
          <a:p>
            <a:r>
              <a:rPr lang="en-US" dirty="0"/>
              <a:t>A </a:t>
            </a:r>
            <a:r>
              <a:rPr lang="en-US" b="1" dirty="0">
                <a:solidFill>
                  <a:schemeClr val="tx2"/>
                </a:solidFill>
              </a:rPr>
              <a:t>transaction</a:t>
            </a:r>
            <a:r>
              <a:rPr lang="en-US" i="1" dirty="0"/>
              <a:t> </a:t>
            </a:r>
            <a:r>
              <a:rPr lang="en-US" dirty="0"/>
              <a:t>is a </a:t>
            </a:r>
            <a:r>
              <a:rPr lang="en-US" i="1" dirty="0"/>
              <a:t>unit </a:t>
            </a:r>
            <a:r>
              <a:rPr lang="en-US" dirty="0"/>
              <a:t>of program execution that accesses and possibly updates various data items.</a:t>
            </a:r>
          </a:p>
          <a:p>
            <a:r>
              <a:rPr lang="en-US" dirty="0"/>
              <a:t>Eg.1. Transaction to transfer $50 from account A to account B:</a:t>
            </a:r>
          </a:p>
          <a:p>
            <a:pPr lvl="1">
              <a:buFont typeface="Monotype Sorts" charset="2"/>
              <a:buNone/>
            </a:pPr>
            <a:r>
              <a:rPr lang="en-US" sz="2200" dirty="0"/>
              <a:t>1.	</a:t>
            </a:r>
            <a:r>
              <a:rPr lang="en-US" sz="2200" b="1" dirty="0"/>
              <a:t>read</a:t>
            </a:r>
            <a:r>
              <a:rPr lang="en-US" sz="2200" dirty="0"/>
              <a:t>(</a:t>
            </a:r>
            <a:r>
              <a:rPr lang="en-US" sz="2200" i="1" dirty="0"/>
              <a:t>A</a:t>
            </a:r>
            <a:r>
              <a:rPr lang="en-US" sz="2200" dirty="0"/>
              <a:t>)</a:t>
            </a:r>
          </a:p>
          <a:p>
            <a:pPr lvl="1">
              <a:buFont typeface="Monotype Sorts" charset="2"/>
              <a:buNone/>
            </a:pPr>
            <a:r>
              <a:rPr lang="en-US" sz="2200" dirty="0"/>
              <a:t>2.	</a:t>
            </a:r>
            <a:r>
              <a:rPr lang="en-US" sz="2200" i="1" dirty="0"/>
              <a:t>A</a:t>
            </a:r>
            <a:r>
              <a:rPr lang="en-US" sz="2200" dirty="0"/>
              <a:t> := </a:t>
            </a:r>
            <a:r>
              <a:rPr lang="en-US" sz="2200" i="1" dirty="0"/>
              <a:t>A – </a:t>
            </a:r>
            <a:r>
              <a:rPr lang="en-US" sz="2200" dirty="0"/>
              <a:t>50</a:t>
            </a:r>
          </a:p>
          <a:p>
            <a:pPr lvl="1">
              <a:buFont typeface="Monotype Sorts" charset="2"/>
              <a:buNone/>
            </a:pPr>
            <a:r>
              <a:rPr lang="en-US" sz="2200" dirty="0"/>
              <a:t>3.	</a:t>
            </a:r>
            <a:r>
              <a:rPr lang="en-US" sz="2200" b="1" dirty="0"/>
              <a:t>write</a:t>
            </a:r>
            <a:r>
              <a:rPr lang="en-US" sz="2200" dirty="0"/>
              <a:t>(</a:t>
            </a:r>
            <a:r>
              <a:rPr lang="en-US" sz="2200" i="1" dirty="0"/>
              <a:t>A</a:t>
            </a:r>
            <a:r>
              <a:rPr lang="en-US" sz="2200" dirty="0"/>
              <a:t>)</a:t>
            </a:r>
          </a:p>
          <a:p>
            <a:pPr lvl="1">
              <a:buFont typeface="Monotype Sorts" charset="2"/>
              <a:buNone/>
            </a:pPr>
            <a:r>
              <a:rPr lang="en-US" sz="2200" dirty="0"/>
              <a:t>4.	</a:t>
            </a:r>
            <a:r>
              <a:rPr lang="en-US" sz="2200" b="1" dirty="0"/>
              <a:t>read</a:t>
            </a:r>
            <a:r>
              <a:rPr lang="en-US" sz="2200" dirty="0"/>
              <a:t>(</a:t>
            </a:r>
            <a:r>
              <a:rPr lang="en-US" sz="2200" i="1" dirty="0"/>
              <a:t>B</a:t>
            </a:r>
            <a:r>
              <a:rPr lang="en-US" sz="2200" dirty="0"/>
              <a:t>)</a:t>
            </a:r>
          </a:p>
          <a:p>
            <a:pPr lvl="1">
              <a:buFont typeface="Monotype Sorts" charset="2"/>
              <a:buNone/>
            </a:pPr>
            <a:r>
              <a:rPr lang="en-US" sz="2200" dirty="0"/>
              <a:t>5.	</a:t>
            </a:r>
            <a:r>
              <a:rPr lang="en-US" sz="2200" i="1" dirty="0"/>
              <a:t>B</a:t>
            </a:r>
            <a:r>
              <a:rPr lang="en-US" sz="2200" dirty="0"/>
              <a:t> := </a:t>
            </a:r>
            <a:r>
              <a:rPr lang="en-US" sz="2200" i="1" dirty="0"/>
              <a:t>B + </a:t>
            </a:r>
            <a:r>
              <a:rPr lang="en-US" sz="2200" dirty="0"/>
              <a:t>50</a:t>
            </a:r>
          </a:p>
          <a:p>
            <a:pPr lvl="1">
              <a:buFont typeface="Monotype Sorts" charset="2"/>
              <a:buNone/>
            </a:pPr>
            <a:r>
              <a:rPr lang="en-US" sz="2200" dirty="0"/>
              <a:t>6.	</a:t>
            </a:r>
            <a:r>
              <a:rPr lang="en-US" sz="2200" b="1" dirty="0"/>
              <a:t>write</a:t>
            </a:r>
            <a:r>
              <a:rPr lang="en-US" sz="2200" dirty="0"/>
              <a:t>(</a:t>
            </a:r>
            <a:r>
              <a:rPr lang="en-US" sz="2200" i="1" dirty="0"/>
              <a:t>B)</a:t>
            </a:r>
            <a:endParaRPr lang="en-US" sz="2200" dirty="0"/>
          </a:p>
          <a:p>
            <a:r>
              <a:rPr lang="en-US" dirty="0"/>
              <a:t>Two main issues to deal with:</a:t>
            </a:r>
          </a:p>
          <a:p>
            <a:pPr lvl="1"/>
            <a:r>
              <a:rPr lang="en-US" dirty="0"/>
              <a:t>Failures of various kinds, such as hardware failures and system crashes</a:t>
            </a:r>
          </a:p>
          <a:p>
            <a:pPr lvl="1"/>
            <a:r>
              <a:rPr lang="en-US" dirty="0"/>
              <a:t>Concurrent execution of multiple transactions</a:t>
            </a:r>
          </a:p>
        </p:txBody>
      </p:sp>
    </p:spTree>
    <p:extLst>
      <p:ext uri="{BB962C8B-B14F-4D97-AF65-F5344CB8AC3E}">
        <p14:creationId xmlns:p14="http://schemas.microsoft.com/office/powerpoint/2010/main" val="255449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67544" y="116632"/>
            <a:ext cx="8229600" cy="648072"/>
          </a:xfrm>
        </p:spPr>
        <p:txBody>
          <a:bodyPr>
            <a:normAutofit/>
          </a:bodyPr>
          <a:lstStyle/>
          <a:p>
            <a:pPr>
              <a:defRPr/>
            </a:pPr>
            <a:r>
              <a:rPr lang="en-US" sz="3600" b="1" dirty="0"/>
              <a:t>Example of Fund Transfer</a:t>
            </a:r>
          </a:p>
        </p:txBody>
      </p:sp>
      <p:sp>
        <p:nvSpPr>
          <p:cNvPr id="6147" name="Rectangle 3"/>
          <p:cNvSpPr>
            <a:spLocks noGrp="1" noChangeArrowheads="1"/>
          </p:cNvSpPr>
          <p:nvPr>
            <p:ph type="body" idx="1"/>
          </p:nvPr>
        </p:nvSpPr>
        <p:spPr>
          <a:xfrm>
            <a:off x="323528" y="692696"/>
            <a:ext cx="8568952" cy="5706888"/>
          </a:xfrm>
        </p:spPr>
        <p:txBody>
          <a:bodyPr>
            <a:noAutofit/>
          </a:bodyPr>
          <a:lstStyle/>
          <a:p>
            <a:r>
              <a:rPr lang="en-US" sz="2000" dirty="0"/>
              <a:t>Eg.1. Transaction to transfer $50 from account A to account B:</a:t>
            </a:r>
          </a:p>
          <a:p>
            <a:pPr lvl="1">
              <a:buFont typeface="Monotype Sorts" charset="2"/>
              <a:buNone/>
            </a:pPr>
            <a:r>
              <a:rPr lang="en-US" sz="2000" dirty="0"/>
              <a:t>1.	</a:t>
            </a:r>
            <a:r>
              <a:rPr lang="en-US" sz="2000" b="1" dirty="0"/>
              <a:t>read</a:t>
            </a:r>
            <a:r>
              <a:rPr lang="en-US" sz="2000" dirty="0"/>
              <a:t>(</a:t>
            </a:r>
            <a:r>
              <a:rPr lang="en-US" sz="2000" i="1" dirty="0"/>
              <a:t>A</a:t>
            </a:r>
            <a:r>
              <a:rPr lang="en-US" sz="2000" dirty="0"/>
              <a:t>)</a:t>
            </a:r>
          </a:p>
          <a:p>
            <a:pPr lvl="1">
              <a:buFont typeface="Monotype Sorts" charset="2"/>
              <a:buNone/>
            </a:pPr>
            <a:r>
              <a:rPr lang="en-US" sz="2000" dirty="0"/>
              <a:t>2.	</a:t>
            </a:r>
            <a:r>
              <a:rPr lang="en-US" sz="2000" i="1" dirty="0"/>
              <a:t>A</a:t>
            </a:r>
            <a:r>
              <a:rPr lang="en-US" sz="2000" dirty="0"/>
              <a:t> := </a:t>
            </a:r>
            <a:r>
              <a:rPr lang="en-US" sz="2000" i="1" dirty="0"/>
              <a:t>A – </a:t>
            </a:r>
            <a:r>
              <a:rPr lang="en-US" sz="2000" dirty="0"/>
              <a:t>50</a:t>
            </a:r>
          </a:p>
          <a:p>
            <a:pPr lvl="1">
              <a:buFont typeface="Monotype Sorts" charset="2"/>
              <a:buNone/>
            </a:pPr>
            <a:r>
              <a:rPr lang="en-US" sz="2000" dirty="0"/>
              <a:t>3.	</a:t>
            </a:r>
            <a:r>
              <a:rPr lang="en-US" sz="2000" b="1" dirty="0"/>
              <a:t>write</a:t>
            </a:r>
            <a:r>
              <a:rPr lang="en-US" sz="2000" dirty="0"/>
              <a:t>(</a:t>
            </a:r>
            <a:r>
              <a:rPr lang="en-US" sz="2000" i="1" dirty="0"/>
              <a:t>A</a:t>
            </a:r>
            <a:r>
              <a:rPr lang="en-US" sz="2000" dirty="0"/>
              <a:t>)</a:t>
            </a:r>
          </a:p>
          <a:p>
            <a:pPr lvl="1">
              <a:buFont typeface="Monotype Sorts" charset="2"/>
              <a:buNone/>
            </a:pPr>
            <a:r>
              <a:rPr lang="en-US" sz="2000" dirty="0"/>
              <a:t>4.	</a:t>
            </a:r>
            <a:r>
              <a:rPr lang="en-US" sz="2000" b="1" dirty="0"/>
              <a:t>read</a:t>
            </a:r>
            <a:r>
              <a:rPr lang="en-US" sz="2000" dirty="0"/>
              <a:t>(</a:t>
            </a:r>
            <a:r>
              <a:rPr lang="en-US" sz="2000" i="1" dirty="0"/>
              <a:t>B</a:t>
            </a:r>
            <a:r>
              <a:rPr lang="en-US" sz="2000" dirty="0"/>
              <a:t>)</a:t>
            </a:r>
          </a:p>
          <a:p>
            <a:pPr lvl="1">
              <a:buFont typeface="Monotype Sorts" charset="2"/>
              <a:buNone/>
            </a:pPr>
            <a:r>
              <a:rPr lang="en-US" sz="2000" dirty="0"/>
              <a:t>5.	</a:t>
            </a:r>
            <a:r>
              <a:rPr lang="en-US" sz="2000" i="1" dirty="0"/>
              <a:t>B</a:t>
            </a:r>
            <a:r>
              <a:rPr lang="en-US" sz="2000" dirty="0"/>
              <a:t> := </a:t>
            </a:r>
            <a:r>
              <a:rPr lang="en-US" sz="2000" i="1" dirty="0"/>
              <a:t>B + </a:t>
            </a:r>
            <a:r>
              <a:rPr lang="en-US" sz="2000" dirty="0"/>
              <a:t>50</a:t>
            </a:r>
          </a:p>
          <a:p>
            <a:pPr lvl="1">
              <a:buFont typeface="Monotype Sorts" charset="2"/>
              <a:buNone/>
            </a:pPr>
            <a:r>
              <a:rPr lang="en-US" sz="2000" dirty="0"/>
              <a:t>6.	</a:t>
            </a:r>
            <a:r>
              <a:rPr lang="en-US" sz="2000" b="1" dirty="0"/>
              <a:t>write</a:t>
            </a:r>
            <a:r>
              <a:rPr lang="en-US" sz="2000" dirty="0"/>
              <a:t>(</a:t>
            </a:r>
            <a:r>
              <a:rPr lang="en-US" sz="2000" i="1" dirty="0"/>
              <a:t>B)</a:t>
            </a:r>
          </a:p>
          <a:p>
            <a:r>
              <a:rPr lang="en-US" sz="2000" b="1" dirty="0">
                <a:solidFill>
                  <a:schemeClr val="tx2"/>
                </a:solidFill>
              </a:rPr>
              <a:t>Atomicity requirement</a:t>
            </a:r>
            <a:r>
              <a:rPr lang="en-US" sz="2000" dirty="0"/>
              <a:t> </a:t>
            </a:r>
          </a:p>
          <a:p>
            <a:pPr lvl="1" algn="just"/>
            <a:r>
              <a:rPr lang="en-US" sz="2000" dirty="0"/>
              <a:t>if the transaction fails after step 3 and before step 6, money will be “lost” leading to an inconsistent database state</a:t>
            </a:r>
          </a:p>
          <a:p>
            <a:pPr lvl="2" algn="just"/>
            <a:r>
              <a:rPr lang="en-US" sz="2000" dirty="0"/>
              <a:t>Failure could be due to software or hardware</a:t>
            </a:r>
          </a:p>
          <a:p>
            <a:pPr lvl="1" algn="just"/>
            <a:r>
              <a:rPr lang="en-US" sz="2000" dirty="0"/>
              <a:t>the system should ensure that updates of a partially executed transaction are not reflected in the database</a:t>
            </a:r>
          </a:p>
          <a:p>
            <a:pPr algn="just"/>
            <a:r>
              <a:rPr lang="en-US" sz="2000" b="1" dirty="0">
                <a:solidFill>
                  <a:schemeClr val="tx2"/>
                </a:solidFill>
              </a:rPr>
              <a:t>Durability requirement</a:t>
            </a:r>
            <a:r>
              <a:rPr lang="en-US" sz="2000" dirty="0"/>
              <a:t> — once the user has been notified that the transaction has completed (i.e., the transfer of the $50 has taken place), the updates to the database by the transaction must persist even if there are software or hardware failures.</a:t>
            </a:r>
          </a:p>
        </p:txBody>
      </p:sp>
    </p:spTree>
    <p:extLst>
      <p:ext uri="{BB962C8B-B14F-4D97-AF65-F5344CB8AC3E}">
        <p14:creationId xmlns:p14="http://schemas.microsoft.com/office/powerpoint/2010/main" val="28874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467544" y="116632"/>
            <a:ext cx="8229600" cy="634082"/>
          </a:xfrm>
        </p:spPr>
        <p:txBody>
          <a:bodyPr>
            <a:normAutofit/>
          </a:bodyPr>
          <a:lstStyle/>
          <a:p>
            <a:pPr>
              <a:defRPr/>
            </a:pPr>
            <a:r>
              <a:rPr lang="en-US" sz="2800" b="1" dirty="0"/>
              <a:t>Example of Fund Transfer (Cont.)</a:t>
            </a:r>
          </a:p>
        </p:txBody>
      </p:sp>
      <p:sp>
        <p:nvSpPr>
          <p:cNvPr id="528387" name="Rectangle 3"/>
          <p:cNvSpPr>
            <a:spLocks noGrp="1" noChangeArrowheads="1"/>
          </p:cNvSpPr>
          <p:nvPr>
            <p:ph type="body" idx="1"/>
          </p:nvPr>
        </p:nvSpPr>
        <p:spPr>
          <a:xfrm>
            <a:off x="395536" y="620688"/>
            <a:ext cx="8496943" cy="6048672"/>
          </a:xfrm>
        </p:spPr>
        <p:txBody>
          <a:bodyPr>
            <a:noAutofit/>
          </a:bodyPr>
          <a:lstStyle/>
          <a:p>
            <a:pPr algn="just">
              <a:lnSpc>
                <a:spcPct val="80000"/>
              </a:lnSpc>
            </a:pPr>
            <a:r>
              <a:rPr lang="en-US" sz="2000" dirty="0"/>
              <a:t>Eg.1. Transaction to transfer $50 from account A to account B:</a:t>
            </a:r>
          </a:p>
          <a:p>
            <a:pPr lvl="1" algn="just">
              <a:lnSpc>
                <a:spcPct val="80000"/>
              </a:lnSpc>
              <a:buFont typeface="Monotype Sorts" charset="2"/>
              <a:buNone/>
            </a:pPr>
            <a:r>
              <a:rPr lang="en-US" sz="2000" dirty="0"/>
              <a:t>1.	</a:t>
            </a:r>
            <a:r>
              <a:rPr lang="en-US" sz="2000" b="1" dirty="0"/>
              <a:t>read</a:t>
            </a:r>
            <a:r>
              <a:rPr lang="en-US" sz="2000" dirty="0"/>
              <a:t>(</a:t>
            </a:r>
            <a:r>
              <a:rPr lang="en-US" sz="2000" i="1" dirty="0"/>
              <a:t>A</a:t>
            </a:r>
            <a:r>
              <a:rPr lang="en-US" sz="2000" dirty="0"/>
              <a:t>)</a:t>
            </a:r>
          </a:p>
          <a:p>
            <a:pPr lvl="1" algn="just">
              <a:lnSpc>
                <a:spcPct val="80000"/>
              </a:lnSpc>
              <a:buFont typeface="Monotype Sorts" charset="2"/>
              <a:buNone/>
            </a:pPr>
            <a:r>
              <a:rPr lang="en-US" sz="2000" dirty="0"/>
              <a:t>2.	</a:t>
            </a:r>
            <a:r>
              <a:rPr lang="en-US" sz="2000" i="1" dirty="0"/>
              <a:t>A</a:t>
            </a:r>
            <a:r>
              <a:rPr lang="en-US" sz="2000" dirty="0"/>
              <a:t> := </a:t>
            </a:r>
            <a:r>
              <a:rPr lang="en-US" sz="2000" i="1" dirty="0"/>
              <a:t>A – </a:t>
            </a:r>
            <a:r>
              <a:rPr lang="en-US" sz="2000" dirty="0"/>
              <a:t>50</a:t>
            </a:r>
          </a:p>
          <a:p>
            <a:pPr lvl="1" algn="just">
              <a:lnSpc>
                <a:spcPct val="80000"/>
              </a:lnSpc>
              <a:buFont typeface="Monotype Sorts" charset="2"/>
              <a:buNone/>
            </a:pPr>
            <a:r>
              <a:rPr lang="en-US" sz="2000" dirty="0"/>
              <a:t>3.	</a:t>
            </a:r>
            <a:r>
              <a:rPr lang="en-US" sz="2000" b="1" dirty="0"/>
              <a:t>write</a:t>
            </a:r>
            <a:r>
              <a:rPr lang="en-US" sz="2000" dirty="0"/>
              <a:t>(</a:t>
            </a:r>
            <a:r>
              <a:rPr lang="en-US" sz="2000" i="1" dirty="0"/>
              <a:t>A</a:t>
            </a:r>
            <a:r>
              <a:rPr lang="en-US" sz="2000" dirty="0"/>
              <a:t>)</a:t>
            </a:r>
          </a:p>
          <a:p>
            <a:pPr lvl="1" algn="just">
              <a:lnSpc>
                <a:spcPct val="80000"/>
              </a:lnSpc>
              <a:buFont typeface="Monotype Sorts" charset="2"/>
              <a:buNone/>
            </a:pPr>
            <a:r>
              <a:rPr lang="en-US" sz="2000" dirty="0"/>
              <a:t>4.	</a:t>
            </a:r>
            <a:r>
              <a:rPr lang="en-US" sz="2000" b="1" dirty="0"/>
              <a:t>read</a:t>
            </a:r>
            <a:r>
              <a:rPr lang="en-US" sz="2000" dirty="0"/>
              <a:t>(</a:t>
            </a:r>
            <a:r>
              <a:rPr lang="en-US" sz="2000" i="1" dirty="0"/>
              <a:t>B</a:t>
            </a:r>
            <a:r>
              <a:rPr lang="en-US" sz="2000" dirty="0"/>
              <a:t>)</a:t>
            </a:r>
          </a:p>
          <a:p>
            <a:pPr lvl="1" algn="just">
              <a:lnSpc>
                <a:spcPct val="80000"/>
              </a:lnSpc>
              <a:buFont typeface="Monotype Sorts" charset="2"/>
              <a:buNone/>
            </a:pPr>
            <a:r>
              <a:rPr lang="en-US" sz="2000" dirty="0"/>
              <a:t>5.	</a:t>
            </a:r>
            <a:r>
              <a:rPr lang="en-US" sz="2000" i="1" dirty="0"/>
              <a:t>B</a:t>
            </a:r>
            <a:r>
              <a:rPr lang="en-US" sz="2000" dirty="0"/>
              <a:t> := </a:t>
            </a:r>
            <a:r>
              <a:rPr lang="en-US" sz="2000" i="1" dirty="0"/>
              <a:t>B + </a:t>
            </a:r>
            <a:r>
              <a:rPr lang="en-US" sz="2000" dirty="0"/>
              <a:t>50</a:t>
            </a:r>
          </a:p>
          <a:p>
            <a:pPr lvl="1" algn="just">
              <a:lnSpc>
                <a:spcPct val="80000"/>
              </a:lnSpc>
              <a:buFont typeface="Monotype Sorts" charset="2"/>
              <a:buNone/>
            </a:pPr>
            <a:r>
              <a:rPr lang="en-US" sz="2000" dirty="0"/>
              <a:t>6.	</a:t>
            </a:r>
            <a:r>
              <a:rPr lang="en-US" sz="2000" b="1" dirty="0"/>
              <a:t>write</a:t>
            </a:r>
            <a:r>
              <a:rPr lang="en-US" sz="2000" dirty="0"/>
              <a:t>(</a:t>
            </a:r>
            <a:r>
              <a:rPr lang="en-US" sz="2000" i="1" dirty="0"/>
              <a:t>B)</a:t>
            </a:r>
          </a:p>
          <a:p>
            <a:pPr algn="just">
              <a:lnSpc>
                <a:spcPct val="80000"/>
              </a:lnSpc>
            </a:pPr>
            <a:r>
              <a:rPr lang="en-US" sz="2000" b="1" dirty="0">
                <a:solidFill>
                  <a:schemeClr val="tx2"/>
                </a:solidFill>
              </a:rPr>
              <a:t>Consistency requirement</a:t>
            </a:r>
            <a:r>
              <a:rPr lang="en-US" sz="2000" dirty="0"/>
              <a:t> in above example:</a:t>
            </a:r>
          </a:p>
          <a:p>
            <a:pPr marL="457200" lvl="1" indent="0" algn="just">
              <a:lnSpc>
                <a:spcPct val="80000"/>
              </a:lnSpc>
              <a:buNone/>
            </a:pPr>
            <a:r>
              <a:rPr lang="en-US" sz="2000" dirty="0"/>
              <a:t>- the </a:t>
            </a:r>
            <a:r>
              <a:rPr lang="en-US" sz="2000" b="1" dirty="0"/>
              <a:t>sum of A and B (A+B) </a:t>
            </a:r>
            <a:r>
              <a:rPr lang="en-US" sz="2000" dirty="0"/>
              <a:t>is unchanged by the execution of the transaction</a:t>
            </a:r>
          </a:p>
          <a:p>
            <a:pPr algn="just">
              <a:lnSpc>
                <a:spcPct val="80000"/>
              </a:lnSpc>
            </a:pPr>
            <a:r>
              <a:rPr lang="en-US" sz="2000" dirty="0"/>
              <a:t>In general, consistency requirements include </a:t>
            </a:r>
          </a:p>
          <a:p>
            <a:pPr lvl="2" algn="just">
              <a:lnSpc>
                <a:spcPct val="80000"/>
              </a:lnSpc>
            </a:pPr>
            <a:r>
              <a:rPr lang="en-US" sz="2000" dirty="0"/>
              <a:t>Explicitly specified integrity constraints such as primary keys and foreign keys</a:t>
            </a:r>
          </a:p>
          <a:p>
            <a:pPr lvl="2" algn="just">
              <a:lnSpc>
                <a:spcPct val="80000"/>
              </a:lnSpc>
            </a:pPr>
            <a:r>
              <a:rPr lang="en-US" sz="2000" dirty="0"/>
              <a:t>Implicit integrity constraints</a:t>
            </a:r>
          </a:p>
          <a:p>
            <a:pPr lvl="3" algn="just">
              <a:lnSpc>
                <a:spcPct val="80000"/>
              </a:lnSpc>
            </a:pPr>
            <a:r>
              <a:rPr lang="en-US" dirty="0"/>
              <a:t>e.g. sum of balances of all accounts, minus sum of loan amounts must equal value of cash-in-hand</a:t>
            </a:r>
          </a:p>
          <a:p>
            <a:pPr lvl="1" algn="just">
              <a:lnSpc>
                <a:spcPct val="80000"/>
              </a:lnSpc>
            </a:pPr>
            <a:r>
              <a:rPr lang="en-US" sz="2000" dirty="0"/>
              <a:t>A transaction must see a consistent database.</a:t>
            </a:r>
          </a:p>
          <a:p>
            <a:pPr lvl="1" algn="just">
              <a:lnSpc>
                <a:spcPct val="80000"/>
              </a:lnSpc>
            </a:pPr>
            <a:r>
              <a:rPr lang="en-US" sz="2000" dirty="0"/>
              <a:t>During transaction execution the database may be temporarily inconsistent.</a:t>
            </a:r>
          </a:p>
          <a:p>
            <a:pPr lvl="1" algn="just">
              <a:lnSpc>
                <a:spcPct val="80000"/>
              </a:lnSpc>
            </a:pPr>
            <a:r>
              <a:rPr lang="en-US" sz="2000" dirty="0"/>
              <a:t>When the transaction completes successfully the database must be consistent</a:t>
            </a:r>
          </a:p>
          <a:p>
            <a:pPr lvl="2" algn="just">
              <a:lnSpc>
                <a:spcPct val="80000"/>
              </a:lnSpc>
            </a:pPr>
            <a:r>
              <a:rPr lang="en-US" sz="2000" dirty="0"/>
              <a:t>Erroneous transaction logic can lead to inconsistency</a:t>
            </a:r>
          </a:p>
        </p:txBody>
      </p:sp>
    </p:spTree>
    <p:extLst>
      <p:ext uri="{BB962C8B-B14F-4D97-AF65-F5344CB8AC3E}">
        <p14:creationId xmlns:p14="http://schemas.microsoft.com/office/powerpoint/2010/main" val="514371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12" end="1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457200" y="274638"/>
            <a:ext cx="8229600" cy="922114"/>
          </a:xfrm>
        </p:spPr>
        <p:txBody>
          <a:bodyPr>
            <a:normAutofit/>
          </a:bodyPr>
          <a:lstStyle/>
          <a:p>
            <a:pPr>
              <a:defRPr/>
            </a:pPr>
            <a:r>
              <a:rPr lang="en-US" sz="3600" b="1" dirty="0"/>
              <a:t>Example of Fund Transfer (Cont.)</a:t>
            </a:r>
          </a:p>
        </p:txBody>
      </p:sp>
      <p:sp>
        <p:nvSpPr>
          <p:cNvPr id="8195" name="Rectangle 3"/>
          <p:cNvSpPr>
            <a:spLocks noGrp="1" noChangeArrowheads="1"/>
          </p:cNvSpPr>
          <p:nvPr>
            <p:ph type="body" idx="1"/>
          </p:nvPr>
        </p:nvSpPr>
        <p:spPr>
          <a:xfrm>
            <a:off x="395536" y="1106488"/>
            <a:ext cx="8136904" cy="5418856"/>
          </a:xfrm>
        </p:spPr>
        <p:txBody>
          <a:bodyPr>
            <a:noAutofit/>
          </a:bodyPr>
          <a:lstStyle/>
          <a:p>
            <a:pPr algn="just">
              <a:lnSpc>
                <a:spcPct val="90000"/>
              </a:lnSpc>
            </a:pPr>
            <a:r>
              <a:rPr lang="en-US" sz="2000" b="1" dirty="0">
                <a:solidFill>
                  <a:schemeClr val="tx2"/>
                </a:solidFill>
              </a:rPr>
              <a:t>Isolation requirement</a:t>
            </a:r>
            <a:r>
              <a:rPr lang="en-US" sz="2000" dirty="0"/>
              <a:t> — if between steps 3 and 6, another transaction T2 is allowed to access the partially updated database, it will see an inconsistent database (the sum  </a:t>
            </a:r>
            <a:r>
              <a:rPr lang="en-US" sz="2000" i="1" dirty="0"/>
              <a:t>A + B</a:t>
            </a:r>
            <a:r>
              <a:rPr lang="en-US" sz="2000" dirty="0"/>
              <a:t> will be less than it should be).</a:t>
            </a:r>
            <a:br>
              <a:rPr lang="en-US" sz="2000" dirty="0"/>
            </a:br>
            <a:r>
              <a:rPr lang="en-US" sz="2000" dirty="0"/>
              <a:t>         </a:t>
            </a:r>
          </a:p>
          <a:p>
            <a:pPr marL="0" indent="0">
              <a:lnSpc>
                <a:spcPct val="90000"/>
              </a:lnSpc>
              <a:buNone/>
            </a:pPr>
            <a:r>
              <a:rPr lang="en-US" sz="2000" b="1" dirty="0"/>
              <a:t>	T1                                       			 T2</a:t>
            </a:r>
          </a:p>
          <a:p>
            <a:pPr lvl="1">
              <a:lnSpc>
                <a:spcPct val="90000"/>
              </a:lnSpc>
              <a:buFont typeface="Monotype Sorts" charset="2"/>
              <a:buNone/>
            </a:pPr>
            <a:r>
              <a:rPr lang="en-US" sz="2000" dirty="0"/>
              <a:t>1.	</a:t>
            </a:r>
            <a:r>
              <a:rPr lang="en-US" sz="2000" b="1" dirty="0"/>
              <a:t>read</a:t>
            </a:r>
            <a:r>
              <a:rPr lang="en-US" sz="2000" dirty="0"/>
              <a:t>(</a:t>
            </a:r>
            <a:r>
              <a:rPr lang="en-US" sz="2000" i="1" dirty="0"/>
              <a:t>A</a:t>
            </a:r>
            <a:r>
              <a:rPr lang="en-US" sz="2000" dirty="0"/>
              <a:t>)</a:t>
            </a:r>
          </a:p>
          <a:p>
            <a:pPr lvl="1">
              <a:lnSpc>
                <a:spcPct val="90000"/>
              </a:lnSpc>
              <a:buFont typeface="Monotype Sorts" charset="2"/>
              <a:buNone/>
            </a:pPr>
            <a:r>
              <a:rPr lang="en-US" sz="2000" dirty="0"/>
              <a:t>2.	</a:t>
            </a:r>
            <a:r>
              <a:rPr lang="en-US" sz="2000" i="1" dirty="0"/>
              <a:t>A</a:t>
            </a:r>
            <a:r>
              <a:rPr lang="en-US" sz="2000" dirty="0"/>
              <a:t> := </a:t>
            </a:r>
            <a:r>
              <a:rPr lang="en-US" sz="2000" i="1" dirty="0"/>
              <a:t>A – </a:t>
            </a:r>
            <a:r>
              <a:rPr lang="en-US" sz="2000" dirty="0"/>
              <a:t>50</a:t>
            </a:r>
          </a:p>
          <a:p>
            <a:pPr lvl="1">
              <a:lnSpc>
                <a:spcPct val="90000"/>
              </a:lnSpc>
              <a:buFont typeface="Monotype Sorts" charset="2"/>
              <a:buNone/>
            </a:pPr>
            <a:r>
              <a:rPr lang="en-US" sz="2000" dirty="0"/>
              <a:t>3.	</a:t>
            </a:r>
            <a:r>
              <a:rPr lang="en-US" sz="2000" b="1" dirty="0"/>
              <a:t>write</a:t>
            </a:r>
            <a:r>
              <a:rPr lang="en-US" sz="2000" dirty="0"/>
              <a:t>(</a:t>
            </a:r>
            <a:r>
              <a:rPr lang="en-US" sz="2000" i="1" dirty="0"/>
              <a:t>A</a:t>
            </a:r>
            <a:r>
              <a:rPr lang="en-US" sz="2000" dirty="0"/>
              <a:t>)</a:t>
            </a:r>
            <a:br>
              <a:rPr lang="en-US" sz="2000" dirty="0"/>
            </a:br>
            <a:r>
              <a:rPr lang="en-US" sz="2000" dirty="0"/>
              <a:t>                                      		read(A), read(B), print(A+B)</a:t>
            </a:r>
          </a:p>
          <a:p>
            <a:pPr lvl="1">
              <a:lnSpc>
                <a:spcPct val="90000"/>
              </a:lnSpc>
              <a:buFont typeface="Monotype Sorts" charset="2"/>
              <a:buNone/>
            </a:pPr>
            <a:r>
              <a:rPr lang="en-US" sz="2000" dirty="0"/>
              <a:t>4.	</a:t>
            </a:r>
            <a:r>
              <a:rPr lang="en-US" sz="2000" b="1" dirty="0"/>
              <a:t>read</a:t>
            </a:r>
            <a:r>
              <a:rPr lang="en-US" sz="2000" dirty="0"/>
              <a:t>(</a:t>
            </a:r>
            <a:r>
              <a:rPr lang="en-US" sz="2000" i="1" dirty="0"/>
              <a:t>B</a:t>
            </a:r>
            <a:r>
              <a:rPr lang="en-US" sz="2000" dirty="0"/>
              <a:t>)</a:t>
            </a:r>
          </a:p>
          <a:p>
            <a:pPr lvl="1">
              <a:lnSpc>
                <a:spcPct val="90000"/>
              </a:lnSpc>
              <a:buFont typeface="Monotype Sorts" charset="2"/>
              <a:buNone/>
            </a:pPr>
            <a:r>
              <a:rPr lang="en-US" sz="2000" dirty="0"/>
              <a:t>5.	</a:t>
            </a:r>
            <a:r>
              <a:rPr lang="en-US" sz="2000" i="1" dirty="0"/>
              <a:t>B</a:t>
            </a:r>
            <a:r>
              <a:rPr lang="en-US" sz="2000" dirty="0"/>
              <a:t> := </a:t>
            </a:r>
            <a:r>
              <a:rPr lang="en-US" sz="2000" i="1" dirty="0"/>
              <a:t>B + </a:t>
            </a:r>
            <a:r>
              <a:rPr lang="en-US" sz="2000" dirty="0"/>
              <a:t>50</a:t>
            </a:r>
          </a:p>
          <a:p>
            <a:pPr marL="914400" lvl="1" indent="-457200">
              <a:lnSpc>
                <a:spcPct val="90000"/>
              </a:lnSpc>
              <a:buFont typeface="Monotype Sorts" charset="2"/>
              <a:buAutoNum type="arabicPeriod" startAt="6"/>
            </a:pPr>
            <a:r>
              <a:rPr lang="en-US" sz="2000" b="1" dirty="0"/>
              <a:t>write</a:t>
            </a:r>
            <a:r>
              <a:rPr lang="en-US" sz="2000" dirty="0"/>
              <a:t>(</a:t>
            </a:r>
            <a:r>
              <a:rPr lang="en-US" sz="2000" i="1" dirty="0"/>
              <a:t>B)</a:t>
            </a:r>
          </a:p>
          <a:p>
            <a:pPr marL="457200" lvl="1" indent="0">
              <a:lnSpc>
                <a:spcPct val="90000"/>
              </a:lnSpc>
              <a:buNone/>
            </a:pPr>
            <a:endParaRPr lang="en-US" sz="2000" dirty="0"/>
          </a:p>
          <a:p>
            <a:pPr algn="just">
              <a:lnSpc>
                <a:spcPct val="90000"/>
              </a:lnSpc>
            </a:pPr>
            <a:r>
              <a:rPr lang="en-US" sz="2000" dirty="0"/>
              <a:t>Isolation can be ensured trivially by running transactions </a:t>
            </a:r>
            <a:r>
              <a:rPr lang="en-US" sz="2000" b="1" dirty="0">
                <a:solidFill>
                  <a:schemeClr val="tx2"/>
                </a:solidFill>
              </a:rPr>
              <a:t>serially</a:t>
            </a:r>
          </a:p>
          <a:p>
            <a:pPr lvl="1" algn="just">
              <a:lnSpc>
                <a:spcPct val="90000"/>
              </a:lnSpc>
            </a:pPr>
            <a:r>
              <a:rPr lang="en-US" sz="2000" dirty="0"/>
              <a:t> that is, one after the other.   </a:t>
            </a:r>
          </a:p>
          <a:p>
            <a:pPr algn="just">
              <a:lnSpc>
                <a:spcPct val="90000"/>
              </a:lnSpc>
            </a:pPr>
            <a:r>
              <a:rPr lang="en-US" sz="2000" dirty="0"/>
              <a:t>However, executing multiple transactions concurrently has significant benefits. </a:t>
            </a:r>
          </a:p>
        </p:txBody>
      </p:sp>
    </p:spTree>
    <p:extLst>
      <p:ext uri="{BB962C8B-B14F-4D97-AF65-F5344CB8AC3E}">
        <p14:creationId xmlns:p14="http://schemas.microsoft.com/office/powerpoint/2010/main" val="209503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b="1" dirty="0"/>
              <a:t>ACID Properties</a:t>
            </a:r>
          </a:p>
        </p:txBody>
      </p:sp>
      <p:sp>
        <p:nvSpPr>
          <p:cNvPr id="9219" name="Rectangle 3"/>
          <p:cNvSpPr>
            <a:spLocks noGrp="1" noChangeArrowheads="1"/>
          </p:cNvSpPr>
          <p:nvPr>
            <p:ph type="body" idx="1"/>
          </p:nvPr>
        </p:nvSpPr>
        <p:spPr>
          <a:xfrm>
            <a:off x="251520" y="2081213"/>
            <a:ext cx="8535293" cy="4776787"/>
          </a:xfrm>
        </p:spPr>
        <p:txBody>
          <a:bodyPr>
            <a:normAutofit fontScale="70000" lnSpcReduction="20000"/>
          </a:bodyPr>
          <a:lstStyle/>
          <a:p>
            <a:pPr algn="just"/>
            <a:r>
              <a:rPr lang="en-US" b="1" dirty="0">
                <a:solidFill>
                  <a:schemeClr val="tx2"/>
                </a:solidFill>
              </a:rPr>
              <a:t>Atomicity</a:t>
            </a:r>
            <a:r>
              <a:rPr lang="en-US" b="1" dirty="0"/>
              <a:t>. </a:t>
            </a:r>
            <a:r>
              <a:rPr lang="en-US" dirty="0"/>
              <a:t> Either all operations of the transaction are properly reflected in the database or none are.</a:t>
            </a:r>
          </a:p>
          <a:p>
            <a:pPr algn="just"/>
            <a:r>
              <a:rPr lang="en-US" b="1" dirty="0">
                <a:solidFill>
                  <a:schemeClr val="tx2"/>
                </a:solidFill>
              </a:rPr>
              <a:t>Consistency</a:t>
            </a:r>
            <a:r>
              <a:rPr lang="en-US" b="1" dirty="0"/>
              <a:t>.</a:t>
            </a:r>
            <a:r>
              <a:rPr lang="en-US" dirty="0"/>
              <a:t>  Execution of a transaction in isolation preserves the consistency of the database.</a:t>
            </a:r>
          </a:p>
          <a:p>
            <a:pPr algn="just"/>
            <a:r>
              <a:rPr lang="en-US" b="1" dirty="0">
                <a:solidFill>
                  <a:schemeClr val="tx2"/>
                </a:solidFill>
              </a:rPr>
              <a:t>Isolation</a:t>
            </a:r>
            <a:r>
              <a:rPr lang="en-US" b="1" dirty="0"/>
              <a:t>.</a:t>
            </a:r>
            <a:r>
              <a:rPr lang="en-US" dirty="0"/>
              <a:t>  Although multiple transactions may execute concurrently, each transaction must be unaware of other concurrently executing transactions.  Intermediate transaction results must be hidden from other concurrently executed transactions.  </a:t>
            </a:r>
          </a:p>
          <a:p>
            <a:pPr lvl="1" algn="just"/>
            <a:r>
              <a:rPr lang="en-US" dirty="0"/>
              <a:t>That is, for every pair of transactions </a:t>
            </a:r>
            <a:r>
              <a:rPr lang="en-US" i="1" dirty="0"/>
              <a:t>T</a:t>
            </a:r>
            <a:r>
              <a:rPr lang="en-US" i="1" baseline="-25000" dirty="0"/>
              <a:t>i</a:t>
            </a:r>
            <a:r>
              <a:rPr lang="en-US" i="1" dirty="0"/>
              <a:t> </a:t>
            </a:r>
            <a:r>
              <a:rPr lang="en-US" dirty="0"/>
              <a:t>and </a:t>
            </a:r>
            <a:r>
              <a:rPr lang="en-US" i="1" dirty="0" err="1"/>
              <a:t>T</a:t>
            </a:r>
            <a:r>
              <a:rPr lang="en-US" i="1" baseline="-25000" dirty="0" err="1"/>
              <a:t>j</a:t>
            </a:r>
            <a:r>
              <a:rPr lang="en-US" i="1" dirty="0"/>
              <a:t>, </a:t>
            </a:r>
            <a:r>
              <a:rPr lang="en-US" dirty="0"/>
              <a:t>it appears to </a:t>
            </a:r>
            <a:r>
              <a:rPr lang="en-US" i="1" dirty="0"/>
              <a:t>T</a:t>
            </a:r>
            <a:r>
              <a:rPr lang="en-US" i="1" baseline="-25000" dirty="0"/>
              <a:t>i</a:t>
            </a:r>
            <a:r>
              <a:rPr lang="en-US" i="1" dirty="0"/>
              <a:t> </a:t>
            </a:r>
            <a:r>
              <a:rPr lang="en-US" dirty="0"/>
              <a:t>that either </a:t>
            </a:r>
            <a:r>
              <a:rPr lang="en-US" i="1" dirty="0" err="1"/>
              <a:t>T</a:t>
            </a:r>
            <a:r>
              <a:rPr lang="en-US" i="1" baseline="-25000" dirty="0" err="1"/>
              <a:t>j</a:t>
            </a:r>
            <a:r>
              <a:rPr lang="en-US" i="1" dirty="0"/>
              <a:t>, </a:t>
            </a:r>
            <a:r>
              <a:rPr lang="en-US" dirty="0"/>
              <a:t>finished execution before </a:t>
            </a:r>
            <a:r>
              <a:rPr lang="en-US" i="1" dirty="0"/>
              <a:t>T</a:t>
            </a:r>
            <a:r>
              <a:rPr lang="en-US" i="1" baseline="-25000" dirty="0"/>
              <a:t>i</a:t>
            </a:r>
            <a:r>
              <a:rPr lang="en-US" dirty="0"/>
              <a:t> started, or </a:t>
            </a:r>
            <a:r>
              <a:rPr lang="en-US" i="1" dirty="0" err="1"/>
              <a:t>T</a:t>
            </a:r>
            <a:r>
              <a:rPr lang="en-US" i="1" baseline="-25000" dirty="0" err="1"/>
              <a:t>j</a:t>
            </a:r>
            <a:r>
              <a:rPr lang="en-US" dirty="0"/>
              <a:t> started execution after </a:t>
            </a:r>
            <a:r>
              <a:rPr lang="en-US" i="1" dirty="0"/>
              <a:t>T</a:t>
            </a:r>
            <a:r>
              <a:rPr lang="en-US" i="1" baseline="-25000" dirty="0"/>
              <a:t>i</a:t>
            </a:r>
            <a:r>
              <a:rPr lang="en-US" dirty="0"/>
              <a:t> finished.</a:t>
            </a:r>
          </a:p>
          <a:p>
            <a:pPr algn="just"/>
            <a:r>
              <a:rPr lang="en-US" b="1" dirty="0">
                <a:solidFill>
                  <a:schemeClr val="tx2"/>
                </a:solidFill>
              </a:rPr>
              <a:t>Durability</a:t>
            </a:r>
            <a:r>
              <a:rPr lang="en-US" b="1" dirty="0"/>
              <a:t>.  </a:t>
            </a:r>
            <a:r>
              <a:rPr lang="en-US" dirty="0"/>
              <a:t>After a transaction completes successfully, the changes it has made to the database persist, even if there are system failures. </a:t>
            </a:r>
            <a:endParaRPr lang="en-US" i="1" dirty="0"/>
          </a:p>
        </p:txBody>
      </p:sp>
      <p:sp>
        <p:nvSpPr>
          <p:cNvPr id="9220" name="Text Box 4"/>
          <p:cNvSpPr txBox="1">
            <a:spLocks noChangeArrowheads="1"/>
          </p:cNvSpPr>
          <p:nvPr/>
        </p:nvSpPr>
        <p:spPr bwMode="auto">
          <a:xfrm>
            <a:off x="251520" y="1196752"/>
            <a:ext cx="8712968" cy="9233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algn="r" eaLnBrk="0" fontAlgn="base" hangingPunct="0">
              <a:spcBef>
                <a:spcPct val="0"/>
              </a:spcBef>
              <a:spcAft>
                <a:spcPct val="0"/>
              </a:spcAft>
              <a:defRPr sz="1600">
                <a:solidFill>
                  <a:schemeClr val="tx1"/>
                </a:solidFill>
                <a:latin typeface="Helvetica" charset="0"/>
              </a:defRPr>
            </a:lvl6pPr>
            <a:lvl7pPr marL="2971800" indent="-228600" algn="r" eaLnBrk="0" fontAlgn="base" hangingPunct="0">
              <a:spcBef>
                <a:spcPct val="0"/>
              </a:spcBef>
              <a:spcAft>
                <a:spcPct val="0"/>
              </a:spcAft>
              <a:defRPr sz="1600">
                <a:solidFill>
                  <a:schemeClr val="tx1"/>
                </a:solidFill>
                <a:latin typeface="Helvetica" charset="0"/>
              </a:defRPr>
            </a:lvl7pPr>
            <a:lvl8pPr marL="3429000" indent="-228600" algn="r" eaLnBrk="0" fontAlgn="base" hangingPunct="0">
              <a:spcBef>
                <a:spcPct val="0"/>
              </a:spcBef>
              <a:spcAft>
                <a:spcPct val="0"/>
              </a:spcAft>
              <a:defRPr sz="1600">
                <a:solidFill>
                  <a:schemeClr val="tx1"/>
                </a:solidFill>
                <a:latin typeface="Helvetica" charset="0"/>
              </a:defRPr>
            </a:lvl8pPr>
            <a:lvl9pPr marL="3886200" indent="-228600" algn="r" eaLnBrk="0" fontAlgn="base" hangingPunct="0">
              <a:spcBef>
                <a:spcPct val="0"/>
              </a:spcBef>
              <a:spcAft>
                <a:spcPct val="0"/>
              </a:spcAft>
              <a:defRPr sz="1600">
                <a:solidFill>
                  <a:schemeClr val="tx1"/>
                </a:solidFill>
                <a:latin typeface="Helvetica" charset="0"/>
              </a:defRPr>
            </a:lvl9pPr>
          </a:lstStyle>
          <a:p>
            <a:pPr algn="just">
              <a:spcBef>
                <a:spcPct val="50000"/>
              </a:spcBef>
            </a:pPr>
            <a:r>
              <a:rPr lang="en-US" sz="1800" dirty="0"/>
              <a:t>A  </a:t>
            </a:r>
            <a:r>
              <a:rPr kumimoji="1" lang="en-US" sz="1800" b="1" dirty="0">
                <a:solidFill>
                  <a:schemeClr val="tx2"/>
                </a:solidFill>
              </a:rPr>
              <a:t>transaction</a:t>
            </a:r>
            <a:r>
              <a:rPr lang="en-US" sz="1800" dirty="0"/>
              <a:t>  is a unit of program execution that accesses and possibly updates various data items. To preserve the integrity of data the database system must ensure:</a:t>
            </a:r>
          </a:p>
        </p:txBody>
      </p:sp>
    </p:spTree>
    <p:extLst>
      <p:ext uri="{BB962C8B-B14F-4D97-AF65-F5344CB8AC3E}">
        <p14:creationId xmlns:p14="http://schemas.microsoft.com/office/powerpoint/2010/main" val="295240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7200" y="274638"/>
            <a:ext cx="8229600" cy="850106"/>
          </a:xfrm>
        </p:spPr>
        <p:txBody>
          <a:bodyPr/>
          <a:lstStyle/>
          <a:p>
            <a:pPr>
              <a:defRPr/>
            </a:pPr>
            <a:r>
              <a:rPr lang="en-US" b="1" dirty="0"/>
              <a:t>Transaction State</a:t>
            </a:r>
          </a:p>
        </p:txBody>
      </p:sp>
      <p:sp>
        <p:nvSpPr>
          <p:cNvPr id="10243" name="Rectangle 3"/>
          <p:cNvSpPr>
            <a:spLocks noGrp="1" noChangeArrowheads="1"/>
          </p:cNvSpPr>
          <p:nvPr>
            <p:ph type="body" idx="1"/>
          </p:nvPr>
        </p:nvSpPr>
        <p:spPr>
          <a:xfrm>
            <a:off x="251520" y="1106488"/>
            <a:ext cx="8712968" cy="5490864"/>
          </a:xfrm>
        </p:spPr>
        <p:txBody>
          <a:bodyPr>
            <a:normAutofit fontScale="85000" lnSpcReduction="10000"/>
          </a:bodyPr>
          <a:lstStyle/>
          <a:p>
            <a:pPr algn="just"/>
            <a:r>
              <a:rPr lang="en-US" b="1" dirty="0">
                <a:solidFill>
                  <a:schemeClr val="tx2"/>
                </a:solidFill>
              </a:rPr>
              <a:t>Active </a:t>
            </a:r>
            <a:r>
              <a:rPr lang="en-US" dirty="0"/>
              <a:t>–</a:t>
            </a:r>
            <a:r>
              <a:rPr lang="en-US" b="1" dirty="0">
                <a:solidFill>
                  <a:schemeClr val="tx2"/>
                </a:solidFill>
              </a:rPr>
              <a:t> </a:t>
            </a:r>
            <a:r>
              <a:rPr lang="en-US" dirty="0"/>
              <a:t>the initial state; the transaction stays in this state while it is executing</a:t>
            </a:r>
          </a:p>
          <a:p>
            <a:pPr algn="just"/>
            <a:r>
              <a:rPr lang="en-US" b="1" dirty="0">
                <a:solidFill>
                  <a:schemeClr val="tx2"/>
                </a:solidFill>
              </a:rPr>
              <a:t>Partially committed </a:t>
            </a:r>
            <a:r>
              <a:rPr lang="en-US" dirty="0"/>
              <a:t>–</a:t>
            </a:r>
            <a:r>
              <a:rPr lang="en-US" b="1" dirty="0">
                <a:solidFill>
                  <a:schemeClr val="tx2"/>
                </a:solidFill>
              </a:rPr>
              <a:t> </a:t>
            </a:r>
            <a:r>
              <a:rPr lang="en-US" dirty="0"/>
              <a:t>after the final statement has been executed.</a:t>
            </a:r>
          </a:p>
          <a:p>
            <a:pPr algn="just"/>
            <a:r>
              <a:rPr lang="en-US" b="1" dirty="0">
                <a:solidFill>
                  <a:schemeClr val="tx2"/>
                </a:solidFill>
              </a:rPr>
              <a:t>Failed </a:t>
            </a:r>
            <a:r>
              <a:rPr lang="en-US" sz="1600" b="1" dirty="0"/>
              <a:t>--- </a:t>
            </a:r>
            <a:r>
              <a:rPr lang="en-US" dirty="0"/>
              <a:t>after the discovery that normal execution can no longer proceed.</a:t>
            </a:r>
          </a:p>
          <a:p>
            <a:pPr algn="just"/>
            <a:r>
              <a:rPr lang="en-US" b="1" dirty="0">
                <a:solidFill>
                  <a:schemeClr val="tx2"/>
                </a:solidFill>
              </a:rPr>
              <a:t>Aborted </a:t>
            </a:r>
            <a:r>
              <a:rPr lang="en-US" dirty="0"/>
              <a:t>– after the transaction has been rolled back and the database restored to its state prior to the start of the transaction.  Two options after it has been aborted:</a:t>
            </a:r>
          </a:p>
          <a:p>
            <a:pPr lvl="1" algn="just"/>
            <a:r>
              <a:rPr lang="en-US" dirty="0"/>
              <a:t>restart the transaction</a:t>
            </a:r>
          </a:p>
          <a:p>
            <a:pPr lvl="2" algn="just"/>
            <a:r>
              <a:rPr lang="en-US" dirty="0"/>
              <a:t> can be done only if no internal logical error</a:t>
            </a:r>
          </a:p>
          <a:p>
            <a:pPr lvl="1" algn="just"/>
            <a:r>
              <a:rPr lang="en-US" dirty="0"/>
              <a:t>kill the transaction</a:t>
            </a:r>
          </a:p>
          <a:p>
            <a:pPr algn="just"/>
            <a:r>
              <a:rPr lang="en-US" b="1" dirty="0">
                <a:solidFill>
                  <a:schemeClr val="tx2"/>
                </a:solidFill>
              </a:rPr>
              <a:t>Committed </a:t>
            </a:r>
            <a:r>
              <a:rPr lang="en-US" dirty="0"/>
              <a:t>– after successful completion.</a:t>
            </a:r>
          </a:p>
        </p:txBody>
      </p:sp>
    </p:spTree>
    <p:extLst>
      <p:ext uri="{BB962C8B-B14F-4D97-AF65-F5344CB8AC3E}">
        <p14:creationId xmlns:p14="http://schemas.microsoft.com/office/powerpoint/2010/main" val="257193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200" y="274638"/>
            <a:ext cx="8229600" cy="850106"/>
          </a:xfrm>
        </p:spPr>
        <p:txBody>
          <a:bodyPr/>
          <a:lstStyle/>
          <a:p>
            <a:pPr>
              <a:defRPr/>
            </a:pPr>
            <a:r>
              <a:rPr lang="en-US" b="1" dirty="0"/>
              <a:t>Transaction State </a:t>
            </a:r>
          </a:p>
        </p:txBody>
      </p:sp>
      <p:pic>
        <p:nvPicPr>
          <p:cNvPr id="11267" name="Picture 6"/>
          <p:cNvPicPr>
            <a:picLocks noChangeAspect="1" noChangeArrowheads="1"/>
          </p:cNvPicPr>
          <p:nvPr/>
        </p:nvPicPr>
        <p:blipFill>
          <a:blip r:embed="rId3">
            <a:extLst>
              <a:ext uri="{28A0092B-C50C-407E-A947-70E740481C1C}">
                <a14:useLocalDpi xmlns:a14="http://schemas.microsoft.com/office/drawing/2010/main" val="0"/>
              </a:ext>
            </a:extLst>
          </a:blip>
          <a:srcRect l="9917" t="551" r="10124" b="551"/>
          <a:stretch>
            <a:fillRect/>
          </a:stretch>
        </p:blipFill>
        <p:spPr bwMode="auto">
          <a:xfrm>
            <a:off x="827584" y="1340768"/>
            <a:ext cx="7416824" cy="5129212"/>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449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9970637DF29D48AE5FBCBF153E519F" ma:contentTypeVersion="2" ma:contentTypeDescription="Create a new document." ma:contentTypeScope="" ma:versionID="1f40a616bdf10c0e4e52273ed83b9b6c">
  <xsd:schema xmlns:xsd="http://www.w3.org/2001/XMLSchema" xmlns:xs="http://www.w3.org/2001/XMLSchema" xmlns:p="http://schemas.microsoft.com/office/2006/metadata/properties" xmlns:ns2="f22dfb70-74d2-47e3-8f15-c10f7dca4ae7" targetNamespace="http://schemas.microsoft.com/office/2006/metadata/properties" ma:root="true" ma:fieldsID="6eb7b3e6d833f67f70eaa77fb51832c4" ns2:_="">
    <xsd:import namespace="f22dfb70-74d2-47e3-8f15-c10f7dca4a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dfb70-74d2-47e3-8f15-c10f7dca4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4C9E4D-20F2-49F9-8AD7-580384244F27}"/>
</file>

<file path=customXml/itemProps2.xml><?xml version="1.0" encoding="utf-8"?>
<ds:datastoreItem xmlns:ds="http://schemas.openxmlformats.org/officeDocument/2006/customXml" ds:itemID="{DA631D65-B370-47DD-94AE-733251A0CF5F}"/>
</file>

<file path=customXml/itemProps3.xml><?xml version="1.0" encoding="utf-8"?>
<ds:datastoreItem xmlns:ds="http://schemas.openxmlformats.org/officeDocument/2006/customXml" ds:itemID="{6B8030BB-9439-4CC1-9387-5D970796BE61}"/>
</file>

<file path=docProps/app.xml><?xml version="1.0" encoding="utf-8"?>
<Properties xmlns="http://schemas.openxmlformats.org/officeDocument/2006/extended-properties" xmlns:vt="http://schemas.openxmlformats.org/officeDocument/2006/docPropsVTypes">
  <TotalTime>0</TotalTime>
  <Words>1743</Words>
  <Application>Microsoft Office PowerPoint</Application>
  <PresentationFormat>On-screen Show (4:3)</PresentationFormat>
  <Paragraphs>159</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vt:lpstr>
      <vt:lpstr>Monotype Sorts</vt:lpstr>
      <vt:lpstr>Times New Roman</vt:lpstr>
      <vt:lpstr>Office Theme</vt:lpstr>
      <vt:lpstr>UNIT 4 Transactions </vt:lpstr>
      <vt:lpstr>Transactions</vt:lpstr>
      <vt:lpstr>Transaction Concept</vt:lpstr>
      <vt:lpstr>Example of Fund Transfer</vt:lpstr>
      <vt:lpstr>Example of Fund Transfer (Cont.)</vt:lpstr>
      <vt:lpstr>Example of Fund Transfer (Cont.)</vt:lpstr>
      <vt:lpstr>ACID Properties</vt:lpstr>
      <vt:lpstr>Transaction State</vt:lpstr>
      <vt:lpstr>Transaction State </vt:lpstr>
      <vt:lpstr>Implementation of Atomicity and Durability</vt:lpstr>
      <vt:lpstr>Implementation of Atomicity and Durability (Cont.)</vt:lpstr>
      <vt:lpstr>PowerPoint Presentation</vt:lpstr>
      <vt:lpstr>Concurrent Executions</vt:lpstr>
      <vt:lpstr>Schedules</vt:lpstr>
      <vt:lpstr>Schedule 1</vt:lpstr>
      <vt:lpstr>Schedule 2</vt:lpstr>
      <vt:lpstr>Schedule 3</vt:lpstr>
      <vt:lpstr>Schedule 4</vt:lpstr>
      <vt:lpstr>Precedence Graph for  (a) Schedule 1 and (b) Schedule 2</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Transactions</dc:title>
  <dc:creator>WELCOME</dc:creator>
  <cp:lastModifiedBy>Sathyapriya S</cp:lastModifiedBy>
  <cp:revision>82</cp:revision>
  <dcterms:created xsi:type="dcterms:W3CDTF">2017-10-02T10:52:40Z</dcterms:created>
  <dcterms:modified xsi:type="dcterms:W3CDTF">2020-10-12T09:19:19Z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0x010100B69970637DF29D48AE5FBCBF153E519F</vt:lpwstr>
  </property>
</Properties>
</file>