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30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306" r:id="rId22"/>
    <p:sldId id="30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23-10-2020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t>23-10-2020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t>23-10-2020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t>23-10-2020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t>23-10-2020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t>23-10-2020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CSB4202 - DATABASE MANAGEMENT SYSTEMS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A.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Antonidoss</a:t>
            </a:r>
            <a:r>
              <a:rPr lang="en-US" sz="4400" b="1" dirty="0">
                <a:latin typeface="+mj-lt"/>
                <a:ea typeface="+mj-ea"/>
                <a:cs typeface="+mj-cs"/>
              </a:rPr>
              <a:t>/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Dr.Sathya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Priya.S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84" y="404664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There can be conflict </a:t>
            </a:r>
            <a:r>
              <a:rPr lang="en-US" dirty="0" err="1"/>
              <a:t>serializable</a:t>
            </a:r>
            <a:r>
              <a:rPr lang="en-US" dirty="0"/>
              <a:t> schedules that cannot be obtained if two-phase locking is used.  </a:t>
            </a:r>
          </a:p>
          <a:p>
            <a:pPr algn="just"/>
            <a:r>
              <a:rPr lang="en-US" dirty="0"/>
              <a:t>However, in the absence of extra information (e.g., ordering of access to data), two-phase locking is needed for conflict </a:t>
            </a:r>
            <a:r>
              <a:rPr lang="en-US" dirty="0" err="1"/>
              <a:t>serializability</a:t>
            </a:r>
            <a:r>
              <a:rPr lang="en-US" dirty="0"/>
              <a:t> in the following sense: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    Given a transaction </a:t>
            </a:r>
            <a:r>
              <a:rPr lang="en-US" i="1" dirty="0"/>
              <a:t>T</a:t>
            </a:r>
            <a:r>
              <a:rPr lang="en-US" baseline="-25000" dirty="0"/>
              <a:t>i</a:t>
            </a:r>
            <a:r>
              <a:rPr lang="en-US" dirty="0"/>
              <a:t> that does not follow two-phase locking, we can find a transaction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that uses two-phase locking, and a schedule for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that is not conflict </a:t>
            </a:r>
            <a:r>
              <a:rPr lang="en-US" dirty="0" err="1"/>
              <a:t>serializable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39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Lock Conversions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2279576" y="1268760"/>
            <a:ext cx="7848600" cy="4876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Two-phase locking with lock conversions: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–   First Phase:        </a:t>
            </a:r>
          </a:p>
          <a:p>
            <a:pPr lvl="1" algn="just"/>
            <a:r>
              <a:rPr lang="en-US" dirty="0"/>
              <a:t>can acquire a lock-S on item</a:t>
            </a:r>
          </a:p>
          <a:p>
            <a:pPr lvl="1" algn="just"/>
            <a:r>
              <a:rPr lang="en-US" dirty="0"/>
              <a:t>can acquire a lock-X on item</a:t>
            </a:r>
          </a:p>
          <a:p>
            <a:pPr lvl="1" algn="just"/>
            <a:r>
              <a:rPr lang="en-US" dirty="0"/>
              <a:t>can convert a lock-S to a lock-X (upgrade)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–   Second Phase:</a:t>
            </a:r>
          </a:p>
          <a:p>
            <a:pPr lvl="1" algn="just"/>
            <a:r>
              <a:rPr lang="en-US" dirty="0"/>
              <a:t>can release a lock-S</a:t>
            </a:r>
          </a:p>
          <a:p>
            <a:pPr lvl="1" algn="just"/>
            <a:r>
              <a:rPr lang="en-US" dirty="0"/>
              <a:t>can release a lock-X</a:t>
            </a:r>
          </a:p>
          <a:p>
            <a:pPr lvl="1" algn="just"/>
            <a:r>
              <a:rPr lang="en-US" dirty="0"/>
              <a:t>can convert a lock-X to a lock-S  (downgrade)</a:t>
            </a:r>
          </a:p>
          <a:p>
            <a:pPr algn="just"/>
            <a:r>
              <a:rPr lang="en-US" dirty="0"/>
              <a:t>This protocol assures Serializability. But still relies on the programmer to insert the various locking instructions.</a:t>
            </a:r>
          </a:p>
        </p:txBody>
      </p:sp>
    </p:spTree>
    <p:extLst>
      <p:ext uri="{BB962C8B-B14F-4D97-AF65-F5344CB8AC3E}">
        <p14:creationId xmlns:p14="http://schemas.microsoft.com/office/powerpoint/2010/main" val="402967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116632"/>
            <a:ext cx="8229600" cy="936104"/>
          </a:xfrm>
        </p:spPr>
        <p:txBody>
          <a:bodyPr/>
          <a:lstStyle/>
          <a:p>
            <a:pPr>
              <a:defRPr/>
            </a:pPr>
            <a:r>
              <a:rPr lang="en-US" b="1" dirty="0"/>
              <a:t>Implementation of Locking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079500"/>
            <a:ext cx="8352928" cy="5373836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</a:t>
            </a:r>
            <a:r>
              <a:rPr lang="en-US" b="1" dirty="0">
                <a:solidFill>
                  <a:schemeClr val="tx2"/>
                </a:solidFill>
              </a:rPr>
              <a:t> lock manager </a:t>
            </a:r>
            <a:r>
              <a:rPr lang="en-US" dirty="0"/>
              <a:t>can be implemented as a separate process to which transactions send lock and unlock requests</a:t>
            </a:r>
          </a:p>
          <a:p>
            <a:pPr algn="just"/>
            <a:r>
              <a:rPr lang="en-US" dirty="0"/>
              <a:t>The lock manager replies to a lock request by sending a lock grant messages (or a message asking the transaction to roll back, in case of  a deadlock)</a:t>
            </a:r>
          </a:p>
          <a:p>
            <a:pPr algn="just"/>
            <a:r>
              <a:rPr lang="en-US" dirty="0"/>
              <a:t>The requesting transaction waits until its request is answered</a:t>
            </a:r>
          </a:p>
          <a:p>
            <a:pPr algn="just"/>
            <a:r>
              <a:rPr lang="en-US" dirty="0"/>
              <a:t>The lock manager maintains a data-structure called a </a:t>
            </a:r>
            <a:r>
              <a:rPr lang="en-US" b="1" dirty="0">
                <a:solidFill>
                  <a:schemeClr val="tx2"/>
                </a:solidFill>
              </a:rPr>
              <a:t>lock table </a:t>
            </a:r>
            <a:r>
              <a:rPr lang="en-US" dirty="0"/>
              <a:t>to record granted locks and pending requests</a:t>
            </a:r>
          </a:p>
          <a:p>
            <a:pPr algn="just"/>
            <a:r>
              <a:rPr lang="en-US" dirty="0"/>
              <a:t>The lock table is usually implemented as an in-memory hash table indexed on the name of the data item being locked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0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0"/>
            <a:ext cx="8229600" cy="764704"/>
          </a:xfrm>
        </p:spPr>
        <p:txBody>
          <a:bodyPr/>
          <a:lstStyle/>
          <a:p>
            <a:pPr>
              <a:defRPr/>
            </a:pPr>
            <a:r>
              <a:rPr lang="en-US" b="1" dirty="0"/>
              <a:t>Lock Table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4100" y="836712"/>
            <a:ext cx="4191000" cy="5832648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1800" dirty="0"/>
              <a:t>Black rectangles indicate granted locks, white ones indicate waiting requests</a:t>
            </a:r>
          </a:p>
          <a:p>
            <a:r>
              <a:rPr lang="en-US" sz="1800" dirty="0"/>
              <a:t>Lock table also records the type of lock granted or requested</a:t>
            </a:r>
          </a:p>
          <a:p>
            <a:r>
              <a:rPr lang="en-US" sz="1800" dirty="0"/>
              <a:t>New request is added to the end of the queue of requests for the data item, and granted if it is compatible with all earlier locks</a:t>
            </a:r>
          </a:p>
          <a:p>
            <a:r>
              <a:rPr lang="en-US" sz="1800" dirty="0"/>
              <a:t>Unlock requests result in the request being deleted, and later requests are checked to see if they can now be granted</a:t>
            </a:r>
          </a:p>
          <a:p>
            <a:r>
              <a:rPr lang="en-US" sz="1800" dirty="0"/>
              <a:t>If transaction aborts, all waiting or granted requests of the transaction are deleted </a:t>
            </a:r>
          </a:p>
          <a:p>
            <a:pPr lvl="1"/>
            <a:r>
              <a:rPr lang="en-US" sz="1800" dirty="0"/>
              <a:t>lock manager may keep a list of locks held by each transaction, to implement this efficiently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1344" r="20766" b="2420"/>
          <a:stretch>
            <a:fillRect/>
          </a:stretch>
        </p:blipFill>
        <p:spPr bwMode="auto">
          <a:xfrm>
            <a:off x="2302692" y="1556792"/>
            <a:ext cx="3543300" cy="4286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13" name="Group 11"/>
          <p:cNvGrpSpPr>
            <a:grpSpLocks/>
          </p:cNvGrpSpPr>
          <p:nvPr/>
        </p:nvGrpSpPr>
        <p:grpSpPr bwMode="auto">
          <a:xfrm>
            <a:off x="4546600" y="4606925"/>
            <a:ext cx="1335088" cy="730250"/>
            <a:chOff x="840" y="3502"/>
            <a:chExt cx="841" cy="460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840" y="3808"/>
              <a:ext cx="11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840" y="3600"/>
              <a:ext cx="112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1102" y="3502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/>
                <a:t>Granted</a:t>
              </a:r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1078" y="3750"/>
              <a:ext cx="5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Helvetica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itchFamily="34" charset="0"/>
                </a:defRPr>
              </a:lvl9pPr>
            </a:lstStyle>
            <a:p>
              <a:r>
                <a:rPr lang="en-US"/>
                <a:t>Waiting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838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Deadlock Handling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9501" y="1079500"/>
            <a:ext cx="7661275" cy="4903788"/>
          </a:xfrm>
        </p:spPr>
        <p:txBody>
          <a:bodyPr/>
          <a:lstStyle/>
          <a:p>
            <a:r>
              <a:rPr lang="en-US" dirty="0"/>
              <a:t>Consider the following two transactions: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  <a:r>
              <a:rPr lang="en-US" dirty="0"/>
              <a:t>:     write (</a:t>
            </a:r>
            <a:r>
              <a:rPr lang="en-US" i="1" dirty="0"/>
              <a:t>X</a:t>
            </a:r>
            <a:r>
              <a:rPr lang="en-US" dirty="0"/>
              <a:t>)               </a:t>
            </a:r>
            <a:r>
              <a:rPr lang="en-US" i="1" dirty="0"/>
              <a:t>T</a:t>
            </a:r>
            <a:r>
              <a:rPr lang="en-US" baseline="-25000" dirty="0"/>
              <a:t>2</a:t>
            </a:r>
            <a:r>
              <a:rPr lang="en-US" dirty="0"/>
              <a:t>:    write(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    write(</a:t>
            </a:r>
            <a:r>
              <a:rPr lang="en-US" i="1" dirty="0"/>
              <a:t>Y</a:t>
            </a:r>
            <a:r>
              <a:rPr lang="en-US" dirty="0"/>
              <a:t>)                         write(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Schedule with deadlock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048000" y="3657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048000" y="3276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867400" y="3276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4327525" y="3211513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2000" i="1"/>
              <a:t>T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6740525" y="3216275"/>
            <a:ext cx="4363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2000" i="1"/>
              <a:t>T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3184525" y="3821114"/>
            <a:ext cx="155202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2000" b="1" dirty="0"/>
              <a:t>lock-X</a:t>
            </a:r>
            <a:r>
              <a:rPr lang="en-US" sz="2000" dirty="0"/>
              <a:t> on </a:t>
            </a:r>
            <a:r>
              <a:rPr lang="en-US" sz="2000" i="1" dirty="0"/>
              <a:t>X</a:t>
            </a:r>
          </a:p>
          <a:p>
            <a:r>
              <a:rPr lang="en-US" sz="2000" dirty="0"/>
              <a:t>write (</a:t>
            </a:r>
            <a:r>
              <a:rPr lang="en-US" sz="2000" i="1" dirty="0"/>
              <a:t>X</a:t>
            </a:r>
            <a:r>
              <a:rPr lang="en-US" sz="2000" dirty="0"/>
              <a:t>)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Write(Y)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943600" y="4359276"/>
            <a:ext cx="2425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2000" b="1"/>
              <a:t>lock-X</a:t>
            </a:r>
            <a:r>
              <a:rPr lang="en-US" sz="2000"/>
              <a:t> on </a:t>
            </a:r>
            <a:r>
              <a:rPr lang="en-US" sz="2000" i="1"/>
              <a:t>Y</a:t>
            </a:r>
          </a:p>
          <a:p>
            <a:r>
              <a:rPr lang="en-US" sz="2000"/>
              <a:t>write (</a:t>
            </a:r>
            <a:r>
              <a:rPr lang="en-US" sz="2000" i="1"/>
              <a:t>X</a:t>
            </a:r>
            <a:r>
              <a:rPr lang="en-US" sz="2000"/>
              <a:t>)  </a:t>
            </a:r>
          </a:p>
          <a:p>
            <a:r>
              <a:rPr lang="en-US" sz="2000"/>
              <a:t>wait for </a:t>
            </a:r>
            <a:r>
              <a:rPr lang="en-US" sz="2000" b="1"/>
              <a:t>lock-X</a:t>
            </a:r>
            <a:r>
              <a:rPr lang="en-US" sz="2000"/>
              <a:t> on </a:t>
            </a:r>
            <a:r>
              <a:rPr lang="en-US" sz="2000" i="1"/>
              <a:t>X</a:t>
            </a:r>
            <a:endParaRPr lang="en-US" sz="2000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8458200" y="3314700"/>
            <a:ext cx="0" cy="262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3184525" y="5292726"/>
            <a:ext cx="242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2000"/>
              <a:t>wait for </a:t>
            </a:r>
            <a:r>
              <a:rPr lang="en-US" sz="2000" b="1"/>
              <a:t>lock-X</a:t>
            </a:r>
            <a:r>
              <a:rPr lang="en-US" sz="2000"/>
              <a:t> on </a:t>
            </a:r>
            <a:r>
              <a:rPr lang="en-US" sz="2000" i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1341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4" y="11663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b="1" dirty="0"/>
              <a:t>Deadlock Handling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38389" y="1093788"/>
            <a:ext cx="7661275" cy="550356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System is deadlocked if there is a set of transactions such that every transaction in the set is waiting for another transaction in the set.</a:t>
            </a:r>
          </a:p>
          <a:p>
            <a:pPr algn="just"/>
            <a:r>
              <a:rPr lang="en-US" b="1" i="1" dirty="0">
                <a:solidFill>
                  <a:schemeClr val="tx2"/>
                </a:solidFill>
              </a:rPr>
              <a:t>Deadlock prevention</a:t>
            </a:r>
            <a:r>
              <a:rPr lang="en-US" dirty="0"/>
              <a:t> protocols ensure that the system will </a:t>
            </a:r>
            <a:r>
              <a:rPr lang="en-US" i="1" dirty="0"/>
              <a:t>never</a:t>
            </a:r>
            <a:r>
              <a:rPr lang="en-US" dirty="0"/>
              <a:t> enter into a deadlock state. Some prevention strategies :</a:t>
            </a:r>
          </a:p>
          <a:p>
            <a:pPr lvl="1" algn="just"/>
            <a:r>
              <a:rPr lang="en-US" dirty="0"/>
              <a:t>Require that each transaction locks all its data items before it begins execution (pre-declaration).</a:t>
            </a:r>
          </a:p>
          <a:p>
            <a:pPr lvl="1" algn="just"/>
            <a:r>
              <a:rPr 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  <p:extLst>
      <p:ext uri="{BB962C8B-B14F-4D97-AF65-F5344CB8AC3E}">
        <p14:creationId xmlns:p14="http://schemas.microsoft.com/office/powerpoint/2010/main" val="192830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More Deadlock Prevention Strategies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9576" y="1268760"/>
            <a:ext cx="7848600" cy="53018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Following schemes use transaction timestamps for the sake of deadlock prevention alone.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wait-die</a:t>
            </a:r>
            <a:r>
              <a:rPr lang="en-US" dirty="0"/>
              <a:t> scheme — non-preemptive</a:t>
            </a:r>
          </a:p>
          <a:p>
            <a:pPr lvl="1" algn="just"/>
            <a:r>
              <a:rPr lang="en-US" dirty="0"/>
              <a:t>older transaction may wait for younger one to release data item. </a:t>
            </a:r>
            <a:r>
              <a:rPr lang="en-US" b="1" dirty="0"/>
              <a:t>Younger transactions never wait for older ones; they are rolled back instead.</a:t>
            </a:r>
          </a:p>
          <a:p>
            <a:pPr lvl="1" algn="just"/>
            <a:r>
              <a:rPr lang="en-US" dirty="0"/>
              <a:t>a transaction may die several times before acquiring needed data item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wound-wait</a:t>
            </a:r>
            <a:r>
              <a:rPr lang="en-US" dirty="0"/>
              <a:t> scheme — preemptive</a:t>
            </a:r>
          </a:p>
          <a:p>
            <a:pPr lvl="1" algn="just"/>
            <a:r>
              <a:rPr lang="en-US" dirty="0"/>
              <a:t>older transaction </a:t>
            </a:r>
            <a:r>
              <a:rPr lang="en-US" i="1" dirty="0"/>
              <a:t>wounds</a:t>
            </a:r>
            <a:r>
              <a:rPr lang="en-US" dirty="0"/>
              <a:t> (forces rollback) of younger transaction instead of waiting for it. </a:t>
            </a:r>
            <a:r>
              <a:rPr lang="en-US" b="1" dirty="0"/>
              <a:t>Younger transactions may wait for older ones.</a:t>
            </a:r>
          </a:p>
          <a:p>
            <a:pPr lvl="1" algn="just"/>
            <a:r>
              <a:rPr lang="en-US" dirty="0"/>
              <a:t>may be fewer rollbacks than </a:t>
            </a:r>
            <a:r>
              <a:rPr lang="en-US" i="1" dirty="0"/>
              <a:t>wait-die</a:t>
            </a:r>
            <a:r>
              <a:rPr lang="en-US" dirty="0"/>
              <a:t> scheme.</a:t>
            </a:r>
          </a:p>
        </p:txBody>
      </p:sp>
    </p:spTree>
    <p:extLst>
      <p:ext uri="{BB962C8B-B14F-4D97-AF65-F5344CB8AC3E}">
        <p14:creationId xmlns:p14="http://schemas.microsoft.com/office/powerpoint/2010/main" val="160132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Deadlock prevention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Both in </a:t>
            </a:r>
            <a:r>
              <a:rPr lang="en-US" i="1" dirty="0"/>
              <a:t>wait-die</a:t>
            </a:r>
            <a:r>
              <a:rPr lang="en-US" dirty="0"/>
              <a:t> and in </a:t>
            </a:r>
            <a:r>
              <a:rPr lang="en-US" i="1" dirty="0"/>
              <a:t>wound-wait</a:t>
            </a:r>
            <a:r>
              <a:rPr lang="en-US" dirty="0"/>
              <a:t> schemes, a rolled back transactions is restarted with its </a:t>
            </a:r>
            <a:r>
              <a:rPr lang="en-US" dirty="0">
                <a:solidFill>
                  <a:srgbClr val="FF0000"/>
                </a:solidFill>
              </a:rPr>
              <a:t>original timestamp. </a:t>
            </a:r>
            <a:r>
              <a:rPr lang="en-US" dirty="0"/>
              <a:t>Older transactions thus have precedence over newer ones, and starvation is hence avoided.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Timeout-Based Schemes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a transaction waits for a lock only for a specified amount of time. After that, the wait times out and the transaction is rolled back.</a:t>
            </a:r>
          </a:p>
          <a:p>
            <a:pPr lvl="1" algn="just"/>
            <a:r>
              <a:rPr lang="en-US" dirty="0"/>
              <a:t>thus deadlocks are not possible</a:t>
            </a:r>
          </a:p>
          <a:p>
            <a:pPr lvl="1" algn="just"/>
            <a:r>
              <a:rPr lang="en-US" dirty="0"/>
              <a:t>simple to implement; but starvation is possible. Also difficult to determine good value of the timeout interval.</a:t>
            </a:r>
          </a:p>
        </p:txBody>
      </p:sp>
    </p:spTree>
    <p:extLst>
      <p:ext uri="{BB962C8B-B14F-4D97-AF65-F5344CB8AC3E}">
        <p14:creationId xmlns:p14="http://schemas.microsoft.com/office/powerpoint/2010/main" val="216719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Deadlock Detection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Deadlocks can be described as a </a:t>
            </a:r>
            <a:r>
              <a:rPr lang="en-US" i="1" dirty="0">
                <a:solidFill>
                  <a:schemeClr val="tx2"/>
                </a:solidFill>
              </a:rPr>
              <a:t>wait-for</a:t>
            </a:r>
            <a:r>
              <a:rPr lang="en-US" i="1" dirty="0"/>
              <a:t> graph</a:t>
            </a:r>
            <a:r>
              <a:rPr lang="en-US" dirty="0"/>
              <a:t>, which consists of a pair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</a:t>
            </a:r>
            <a:r>
              <a:rPr lang="en-US" i="1" dirty="0"/>
              <a:t>E</a:t>
            </a:r>
            <a:r>
              <a:rPr lang="en-US" dirty="0"/>
              <a:t>), </a:t>
            </a:r>
          </a:p>
          <a:p>
            <a:pPr lvl="1" algn="just"/>
            <a:r>
              <a:rPr lang="en-US" i="1" dirty="0"/>
              <a:t>V</a:t>
            </a:r>
            <a:r>
              <a:rPr lang="en-US" dirty="0"/>
              <a:t> is a set of vertices (all the transactions in the system)</a:t>
            </a:r>
          </a:p>
          <a:p>
            <a:pPr lvl="1" algn="just"/>
            <a:r>
              <a:rPr lang="en-US" i="1" dirty="0"/>
              <a:t>E</a:t>
            </a:r>
            <a:r>
              <a:rPr lang="en-US" dirty="0"/>
              <a:t> is a set of edges; each element is an ordered pair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.  </a:t>
            </a:r>
          </a:p>
          <a:p>
            <a:pPr algn="just"/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i="1" baseline="-25000" dirty="0"/>
              <a:t>i </a:t>
            </a:r>
            <a:r>
              <a:rPr lang="en-US" i="1" dirty="0">
                <a:sym typeface="Symbol" pitchFamily="18" charset="2"/>
              </a:rPr>
              <a:t></a:t>
            </a:r>
            <a:r>
              <a:rPr lang="en-US" dirty="0"/>
              <a:t> 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is in </a:t>
            </a:r>
            <a:r>
              <a:rPr lang="en-US" i="1" dirty="0"/>
              <a:t>E</a:t>
            </a:r>
            <a:r>
              <a:rPr lang="en-US" dirty="0"/>
              <a:t>, then there is a directed edge from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, implying that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is waiting for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to release a data item.</a:t>
            </a:r>
          </a:p>
          <a:p>
            <a:pPr algn="just"/>
            <a:r>
              <a:rPr lang="en-US" dirty="0"/>
              <a:t>When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requests a data item currently being held by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, then the edge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 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is inserted in the wait-for graph. This edge is removed only when </a:t>
            </a:r>
            <a:r>
              <a:rPr lang="en-US" i="1" dirty="0" err="1"/>
              <a:t>T</a:t>
            </a:r>
            <a:r>
              <a:rPr lang="en-US" i="1" baseline="-25000" dirty="0" err="1"/>
              <a:t>j</a:t>
            </a:r>
            <a:r>
              <a:rPr lang="en-US" dirty="0"/>
              <a:t> is no longer holding a data item needed by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system is in a deadlock state if and only if the wait-for graph has a cycle. Must invoke a deadlock-detection algorithm periodically to look for cycles.</a:t>
            </a:r>
          </a:p>
        </p:txBody>
      </p:sp>
    </p:spTree>
    <p:extLst>
      <p:ext uri="{BB962C8B-B14F-4D97-AF65-F5344CB8AC3E}">
        <p14:creationId xmlns:p14="http://schemas.microsoft.com/office/powerpoint/2010/main" val="41328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476672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Deadlock Detection (Cont.)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1481138"/>
            <a:ext cx="3759200" cy="29511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433639" y="4673601"/>
            <a:ext cx="352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2000"/>
              <a:t>Wait-for graph without a cycle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808788" y="4640264"/>
            <a:ext cx="316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sz="2000"/>
              <a:t>Wait-for graph with a cycle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85" t="3801" r="10526" b="3510"/>
          <a:stretch>
            <a:fillRect/>
          </a:stretch>
        </p:blipFill>
        <p:spPr bwMode="auto">
          <a:xfrm>
            <a:off x="6832600" y="1549400"/>
            <a:ext cx="3289300" cy="2921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62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800" dirty="0"/>
              <a:t>Lock-Based Protocols</a:t>
            </a:r>
          </a:p>
          <a:p>
            <a:r>
              <a:rPr lang="en-US" sz="12800" dirty="0"/>
              <a:t>Two phase Locking Protocol</a:t>
            </a:r>
          </a:p>
          <a:p>
            <a:r>
              <a:rPr lang="en-US" sz="12800" dirty="0"/>
              <a:t>Deadlock</a:t>
            </a:r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.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1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Deadlock Recovery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When deadlock is detected :</a:t>
            </a:r>
          </a:p>
          <a:p>
            <a:pPr lvl="1" algn="just"/>
            <a:r>
              <a:rPr lang="en-US" dirty="0"/>
              <a:t>Some transaction will have to rolled back (made a victim) to break deadlock.  Select that transaction as victim that will incur minimum cost.</a:t>
            </a:r>
          </a:p>
          <a:p>
            <a:pPr lvl="1" algn="just"/>
            <a:r>
              <a:rPr lang="en-US" dirty="0"/>
              <a:t>Rollback -- determine how far to roll back transaction</a:t>
            </a:r>
          </a:p>
          <a:p>
            <a:pPr lvl="2" algn="just"/>
            <a:r>
              <a:rPr lang="en-US" b="1" dirty="0"/>
              <a:t>Total rollback</a:t>
            </a:r>
            <a:r>
              <a:rPr lang="en-US" dirty="0"/>
              <a:t>: Abort the transaction and then restart it.</a:t>
            </a:r>
          </a:p>
          <a:p>
            <a:pPr lvl="2" algn="just"/>
            <a:r>
              <a:rPr lang="en-US" dirty="0"/>
              <a:t>More effective to roll back transaction only as far as necessary to break deadlock.</a:t>
            </a:r>
          </a:p>
          <a:p>
            <a:pPr lvl="1" algn="just"/>
            <a:r>
              <a:rPr lang="en-US" dirty="0"/>
              <a:t>Starvation happens if same transaction is always chosen as victim. Include the number of rollbacks in the cost factor to avoid starvation</a:t>
            </a:r>
          </a:p>
        </p:txBody>
      </p:sp>
    </p:spTree>
    <p:extLst>
      <p:ext uri="{BB962C8B-B14F-4D97-AF65-F5344CB8AC3E}">
        <p14:creationId xmlns:p14="http://schemas.microsoft.com/office/powerpoint/2010/main" val="82585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7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993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Lock-Based Protocols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0A147-723C-4714-9206-2ADB40403538}"/>
              </a:ext>
            </a:extLst>
          </p:cNvPr>
          <p:cNvSpPr txBox="1"/>
          <p:nvPr/>
        </p:nvSpPr>
        <p:spPr>
          <a:xfrm>
            <a:off x="670704" y="784943"/>
            <a:ext cx="9378817" cy="403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lock is a mechanism to control concurrent access to a data item</a:t>
            </a:r>
          </a:p>
          <a:p>
            <a:pPr algn="just"/>
            <a:r>
              <a:rPr lang="en-US" sz="2800" dirty="0"/>
              <a:t>Data items can be locked in two modes :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i="1" dirty="0"/>
              <a:t>    </a:t>
            </a:r>
            <a:r>
              <a:rPr lang="en-US" sz="2800" dirty="0"/>
              <a:t>1</a:t>
            </a:r>
            <a:r>
              <a:rPr lang="en-US" sz="2800" i="1" dirty="0"/>
              <a:t>.  </a:t>
            </a:r>
            <a:r>
              <a:rPr lang="en-US" sz="2800" b="1" i="1" dirty="0">
                <a:solidFill>
                  <a:schemeClr val="tx2"/>
                </a:solidFill>
              </a:rPr>
              <a:t>exclusive</a:t>
            </a:r>
            <a:r>
              <a:rPr lang="en-US" sz="2800" b="1" i="1" dirty="0"/>
              <a:t> </a:t>
            </a:r>
            <a:r>
              <a:rPr lang="en-US" sz="2800" i="1" dirty="0"/>
              <a:t>(X) mode</a:t>
            </a:r>
            <a:r>
              <a:rPr lang="en-US" sz="2800" dirty="0"/>
              <a:t>. Data item can be both read as well as written. X-lock is requested using </a:t>
            </a:r>
            <a:r>
              <a:rPr lang="en-US" sz="2800" b="1" dirty="0"/>
              <a:t>lock-X</a:t>
            </a:r>
            <a:r>
              <a:rPr lang="en-US" sz="2800" dirty="0"/>
              <a:t> instruction.</a:t>
            </a:r>
          </a:p>
          <a:p>
            <a:pPr algn="just">
              <a:buFont typeface="Monotype Sorts" pitchFamily="2" charset="2"/>
              <a:buNone/>
            </a:pPr>
            <a:r>
              <a:rPr lang="en-US" sz="2800" i="1" dirty="0"/>
              <a:t>    </a:t>
            </a:r>
            <a:r>
              <a:rPr lang="en-US" sz="2800" dirty="0"/>
              <a:t>2</a:t>
            </a:r>
            <a:r>
              <a:rPr lang="en-US" sz="2800" i="1" dirty="0"/>
              <a:t>.  </a:t>
            </a:r>
            <a:r>
              <a:rPr lang="en-US" sz="2800" b="1" i="1" dirty="0">
                <a:solidFill>
                  <a:schemeClr val="tx2"/>
                </a:solidFill>
              </a:rPr>
              <a:t>shared</a:t>
            </a:r>
            <a:r>
              <a:rPr lang="en-US" sz="2800" b="1" i="1" dirty="0"/>
              <a:t> </a:t>
            </a:r>
            <a:r>
              <a:rPr lang="en-US" sz="2800" i="1" dirty="0"/>
              <a:t>(S) mode</a:t>
            </a:r>
            <a:r>
              <a:rPr lang="en-US" sz="2800" dirty="0"/>
              <a:t>. Data item can only be read. S-lock is requested using </a:t>
            </a:r>
            <a:r>
              <a:rPr lang="en-US" sz="2800" b="1" dirty="0"/>
              <a:t> lock-S</a:t>
            </a:r>
            <a:r>
              <a:rPr lang="en-US" sz="2800" dirty="0"/>
              <a:t> instruction.</a:t>
            </a:r>
          </a:p>
          <a:p>
            <a:pPr algn="just">
              <a:lnSpc>
                <a:spcPct val="110000"/>
              </a:lnSpc>
            </a:pPr>
            <a:r>
              <a:rPr lang="en-US" sz="2800" dirty="0"/>
              <a:t>Lock requests are made to concurrency-control manager. Transaction can proceed only after request is granted.</a:t>
            </a:r>
          </a:p>
        </p:txBody>
      </p:sp>
    </p:spTree>
    <p:extLst>
      <p:ext uri="{BB962C8B-B14F-4D97-AF65-F5344CB8AC3E}">
        <p14:creationId xmlns:p14="http://schemas.microsoft.com/office/powerpoint/2010/main" val="18105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Lock-Based Protocols (Cont.)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584" y="1268760"/>
            <a:ext cx="7848600" cy="4876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Lock-compatibility matrix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>
              <a:buFont typeface="Monotype Sorts" pitchFamily="2" charset="2"/>
              <a:buNone/>
            </a:pPr>
            <a:endParaRPr lang="en-US" dirty="0"/>
          </a:p>
          <a:p>
            <a:pPr algn="just">
              <a:buFont typeface="Monotype Sorts" pitchFamily="2" charset="2"/>
              <a:buNone/>
            </a:pPr>
            <a:endParaRPr lang="en-US" dirty="0"/>
          </a:p>
          <a:p>
            <a:pPr algn="just"/>
            <a:r>
              <a:rPr lang="en-US" dirty="0"/>
              <a:t>A transaction may be granted a lock on an item if the requested lock is compatible with locks already held on the item by other transactions</a:t>
            </a:r>
          </a:p>
          <a:p>
            <a:pPr algn="just"/>
            <a:r>
              <a:rPr lang="en-US" dirty="0"/>
              <a:t>Any number of transactions can hold shared locks on an item, </a:t>
            </a:r>
          </a:p>
          <a:p>
            <a:pPr lvl="1" algn="just"/>
            <a:r>
              <a:rPr lang="en-US" dirty="0"/>
              <a:t>but if any transaction holds an exclusive on the item no other transaction may hold any lock on the item.</a:t>
            </a:r>
          </a:p>
          <a:p>
            <a:pPr algn="just"/>
            <a:r>
              <a:rPr lang="en-US" dirty="0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6148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 t="20000" r="6250" b="21666"/>
          <a:stretch>
            <a:fillRect/>
          </a:stretch>
        </p:blipFill>
        <p:spPr bwMode="auto">
          <a:xfrm>
            <a:off x="4223793" y="1772816"/>
            <a:ext cx="3240359" cy="136815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06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51584" y="1268760"/>
            <a:ext cx="8115300" cy="48768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Example of a transaction performing locking:</a:t>
            </a:r>
          </a:p>
          <a:p>
            <a:pPr algn="just">
              <a:buFont typeface="Monotype Sorts" pitchFamily="2" charset="2"/>
              <a:buNone/>
            </a:pPr>
            <a:r>
              <a:rPr lang="en-US" dirty="0"/>
              <a:t>                       </a:t>
            </a:r>
            <a:r>
              <a:rPr lang="en-US" i="1" dirty="0"/>
              <a:t>T</a:t>
            </a:r>
            <a:r>
              <a:rPr lang="en-US" i="1" baseline="-25000" dirty="0"/>
              <a:t>2 </a:t>
            </a:r>
            <a:r>
              <a:rPr lang="en-US" dirty="0"/>
              <a:t>:</a:t>
            </a:r>
            <a:r>
              <a:rPr lang="en-US" b="1" dirty="0"/>
              <a:t> lock-S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read 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unlock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lock-S</a:t>
            </a:r>
            <a:r>
              <a:rPr lang="en-US" i="1" dirty="0"/>
              <a:t>(B)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read </a:t>
            </a:r>
            <a:r>
              <a:rPr lang="en-US" i="1" dirty="0"/>
              <a:t>(B)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unlock</a:t>
            </a:r>
            <a:r>
              <a:rPr lang="en-US" i="1" dirty="0"/>
              <a:t>(B)</a:t>
            </a:r>
            <a:r>
              <a:rPr lang="en-US" dirty="0"/>
              <a:t>;</a:t>
            </a:r>
          </a:p>
          <a:p>
            <a:pPr algn="just">
              <a:buFont typeface="Monotype Sorts" pitchFamily="2" charset="2"/>
              <a:buNone/>
            </a:pPr>
            <a:r>
              <a:rPr lang="en-US" b="1" dirty="0"/>
              <a:t>                             display</a:t>
            </a:r>
            <a:r>
              <a:rPr lang="en-US" i="1" dirty="0"/>
              <a:t>(A+B)</a:t>
            </a:r>
          </a:p>
          <a:p>
            <a:pPr algn="just"/>
            <a:r>
              <a:rPr lang="en-US" dirty="0"/>
              <a:t>Locking as above is not sufficient to guarantee Serializability —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get updated in-between the read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the displayed sum would be wrong.</a:t>
            </a:r>
          </a:p>
          <a:p>
            <a:pPr algn="just"/>
            <a:r>
              <a:rPr lang="en-US" dirty="0"/>
              <a:t>A  </a:t>
            </a:r>
            <a:r>
              <a:rPr lang="en-US" b="1" dirty="0">
                <a:solidFill>
                  <a:schemeClr val="tx2"/>
                </a:solidFill>
              </a:rPr>
              <a:t>locking protocol</a:t>
            </a:r>
            <a:r>
              <a:rPr lang="en-US" dirty="0"/>
              <a:t> is a set of rules followed by all transactions while requesting and releasing locks. Locking protocols restrict the set of possible schedules.</a:t>
            </a:r>
          </a:p>
        </p:txBody>
      </p:sp>
    </p:spTree>
    <p:extLst>
      <p:ext uri="{BB962C8B-B14F-4D97-AF65-F5344CB8AC3E}">
        <p14:creationId xmlns:p14="http://schemas.microsoft.com/office/powerpoint/2010/main" val="341373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Pitfalls/ Limitations  of Lock-Based Protocols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12543" y="1484784"/>
            <a:ext cx="7848600" cy="51435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Consider the partial schedule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br>
              <a:rPr lang="en-US" dirty="0"/>
            </a:b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br>
              <a:rPr lang="en-US" dirty="0"/>
            </a:b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Neither 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dirty="0"/>
              <a:t> nor </a:t>
            </a:r>
            <a:r>
              <a:rPr lang="en-US" i="1" dirty="0"/>
              <a:t>T</a:t>
            </a:r>
            <a:r>
              <a:rPr lang="en-US" i="1" baseline="-25000" dirty="0"/>
              <a:t>4</a:t>
            </a:r>
            <a:r>
              <a:rPr lang="en-US" dirty="0"/>
              <a:t> can make progress — executing  </a:t>
            </a:r>
            <a:r>
              <a:rPr lang="en-US" b="1" dirty="0"/>
              <a:t>lock-S</a:t>
            </a:r>
            <a:r>
              <a:rPr lang="en-US" i="1" dirty="0"/>
              <a:t>(B)</a:t>
            </a:r>
            <a:r>
              <a:rPr lang="en-US" dirty="0"/>
              <a:t> causes </a:t>
            </a:r>
            <a:r>
              <a:rPr lang="en-US" i="1" dirty="0"/>
              <a:t>T</a:t>
            </a:r>
            <a:r>
              <a:rPr lang="en-US" i="1" baseline="-25000" dirty="0"/>
              <a:t>4</a:t>
            </a:r>
            <a:r>
              <a:rPr lang="en-US" dirty="0"/>
              <a:t> to wait for 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dirty="0"/>
              <a:t> to release its lock on </a:t>
            </a:r>
            <a:r>
              <a:rPr lang="en-US" i="1" dirty="0"/>
              <a:t>B</a:t>
            </a:r>
            <a:r>
              <a:rPr lang="en-US" dirty="0"/>
              <a:t>, while executing  </a:t>
            </a:r>
            <a:r>
              <a:rPr lang="en-US" b="1" dirty="0"/>
              <a:t>lock-X</a:t>
            </a:r>
            <a:r>
              <a:rPr lang="en-US" i="1" dirty="0"/>
              <a:t>(A)</a:t>
            </a:r>
            <a:r>
              <a:rPr lang="en-US" dirty="0"/>
              <a:t> causes 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i="1" dirty="0"/>
              <a:t> </a:t>
            </a:r>
            <a:r>
              <a:rPr lang="en-US" dirty="0"/>
              <a:t> to wait for </a:t>
            </a:r>
            <a:r>
              <a:rPr lang="en-US" i="1" dirty="0"/>
              <a:t>T</a:t>
            </a:r>
            <a:r>
              <a:rPr lang="en-US" i="1" baseline="-25000" dirty="0"/>
              <a:t>4</a:t>
            </a:r>
            <a:r>
              <a:rPr lang="en-US" dirty="0"/>
              <a:t> to release its lock on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Such a situation is called a </a:t>
            </a:r>
            <a:r>
              <a:rPr lang="en-US" b="1" dirty="0">
                <a:solidFill>
                  <a:schemeClr val="tx2"/>
                </a:solidFill>
              </a:rPr>
              <a:t>deadlock</a:t>
            </a:r>
            <a:r>
              <a:rPr lang="en-US" dirty="0"/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dirty="0"/>
              <a:t>To handle a deadlock one of </a:t>
            </a:r>
            <a:r>
              <a:rPr lang="en-US" i="1" dirty="0"/>
              <a:t>T</a:t>
            </a:r>
            <a:r>
              <a:rPr lang="en-US" i="1" baseline="-25000" dirty="0"/>
              <a:t>3</a:t>
            </a:r>
            <a:r>
              <a:rPr lang="en-US" dirty="0"/>
              <a:t> or </a:t>
            </a:r>
            <a:r>
              <a:rPr lang="en-US" i="1" dirty="0"/>
              <a:t>T</a:t>
            </a:r>
            <a:r>
              <a:rPr lang="en-US" i="1" baseline="-25000" dirty="0"/>
              <a:t>4</a:t>
            </a:r>
            <a:r>
              <a:rPr lang="en-US" dirty="0"/>
              <a:t> must be rolled back </a:t>
            </a:r>
            <a:br>
              <a:rPr lang="en-US" dirty="0"/>
            </a:br>
            <a:r>
              <a:rPr lang="en-US" dirty="0"/>
              <a:t>and its locks released.</a:t>
            </a:r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1" t="2899" r="13043" b="1450"/>
          <a:stretch>
            <a:fillRect/>
          </a:stretch>
        </p:blipFill>
        <p:spPr bwMode="auto">
          <a:xfrm>
            <a:off x="4804137" y="2060849"/>
            <a:ext cx="2665412" cy="2625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84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576" y="764704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Limitations of Lock-Based Protocols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9576" y="1700808"/>
            <a:ext cx="8064896" cy="49037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potential for deadlock exists in most locking protocols. Deadlocks are a necessary evil.</a:t>
            </a:r>
          </a:p>
          <a:p>
            <a:pPr algn="just"/>
            <a:r>
              <a:rPr lang="en-US" b="1" dirty="0">
                <a:solidFill>
                  <a:schemeClr val="tx2"/>
                </a:solidFill>
              </a:rPr>
              <a:t>Starvation</a:t>
            </a:r>
            <a:r>
              <a:rPr lang="en-US" dirty="0"/>
              <a:t> is also possible if concurrency control manager is badly designed. For example:</a:t>
            </a:r>
          </a:p>
          <a:p>
            <a:pPr lvl="1" algn="just"/>
            <a:r>
              <a:rPr lang="en-US" dirty="0"/>
              <a:t>A transaction may be waiting for an X-lock on an item, while a sequence of other transactions request and are granted an S-lock on the same item.  </a:t>
            </a:r>
          </a:p>
          <a:p>
            <a:pPr lvl="1" algn="just"/>
            <a:r>
              <a:rPr lang="en-US" dirty="0"/>
              <a:t>The same transaction is repeatedly rolled back due to deadlocks.</a:t>
            </a:r>
          </a:p>
          <a:p>
            <a:pPr algn="just"/>
            <a:r>
              <a:rPr lang="en-US" dirty="0"/>
              <a:t>Concurrency control manager can be designed to prevent starvation.</a:t>
            </a:r>
          </a:p>
        </p:txBody>
      </p:sp>
    </p:spTree>
    <p:extLst>
      <p:ext uri="{BB962C8B-B14F-4D97-AF65-F5344CB8AC3E}">
        <p14:creationId xmlns:p14="http://schemas.microsoft.com/office/powerpoint/2010/main" val="372677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Two-Phase Locking Protocol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This is a protocol which ensures conflict-</a:t>
            </a:r>
            <a:r>
              <a:rPr lang="en-US" dirty="0" err="1"/>
              <a:t>serializable</a:t>
            </a:r>
            <a:r>
              <a:rPr lang="en-US" dirty="0"/>
              <a:t> schedules.</a:t>
            </a:r>
          </a:p>
          <a:p>
            <a:pPr algn="just"/>
            <a:r>
              <a:rPr lang="en-US" dirty="0"/>
              <a:t>Phase 1: </a:t>
            </a:r>
            <a:r>
              <a:rPr lang="en-US" b="1" dirty="0"/>
              <a:t>Growing Phase</a:t>
            </a:r>
          </a:p>
          <a:p>
            <a:pPr lvl="1" algn="just"/>
            <a:r>
              <a:rPr lang="en-US" dirty="0"/>
              <a:t>transaction may </a:t>
            </a:r>
            <a:r>
              <a:rPr lang="en-US" b="1" dirty="0"/>
              <a:t>obtain locks </a:t>
            </a:r>
          </a:p>
          <a:p>
            <a:pPr lvl="1" algn="just"/>
            <a:r>
              <a:rPr lang="en-US" dirty="0"/>
              <a:t>transaction may not release locks</a:t>
            </a:r>
          </a:p>
          <a:p>
            <a:pPr algn="just"/>
            <a:r>
              <a:rPr lang="en-US" dirty="0"/>
              <a:t>Phase 2: </a:t>
            </a:r>
            <a:r>
              <a:rPr lang="en-US" b="1" dirty="0"/>
              <a:t>Shrinking Phase</a:t>
            </a:r>
          </a:p>
          <a:p>
            <a:pPr lvl="1" algn="just"/>
            <a:r>
              <a:rPr lang="en-US" dirty="0"/>
              <a:t>transaction may </a:t>
            </a:r>
            <a:r>
              <a:rPr lang="en-US" b="1" dirty="0"/>
              <a:t>release locks</a:t>
            </a:r>
          </a:p>
          <a:p>
            <a:pPr lvl="1" algn="just"/>
            <a:r>
              <a:rPr lang="en-US" dirty="0"/>
              <a:t>transaction may not obtain locks</a:t>
            </a:r>
          </a:p>
          <a:p>
            <a:pPr algn="just">
              <a:lnSpc>
                <a:spcPct val="120000"/>
              </a:lnSpc>
            </a:pPr>
            <a:r>
              <a:rPr lang="en-US" dirty="0"/>
              <a:t>The protocol assures Serializability. It can be proved that the transactions can be serialized in the order of their </a:t>
            </a:r>
            <a:r>
              <a:rPr lang="en-US" b="1" dirty="0">
                <a:solidFill>
                  <a:schemeClr val="tx2"/>
                </a:solidFill>
              </a:rPr>
              <a:t>lock points</a:t>
            </a:r>
            <a:r>
              <a:rPr lang="en-US" i="1" dirty="0"/>
              <a:t> </a:t>
            </a:r>
            <a:r>
              <a:rPr lang="en-US" dirty="0"/>
              <a:t> (i.e. the point where a transaction acquired its final lock). </a:t>
            </a:r>
          </a:p>
        </p:txBody>
      </p:sp>
    </p:spTree>
    <p:extLst>
      <p:ext uri="{BB962C8B-B14F-4D97-AF65-F5344CB8AC3E}">
        <p14:creationId xmlns:p14="http://schemas.microsoft.com/office/powerpoint/2010/main" val="153091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584" y="836712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The Two-Phase Locking Protocol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79577" y="1844824"/>
            <a:ext cx="7661275" cy="468052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Two-phase locking </a:t>
            </a:r>
            <a:r>
              <a:rPr lang="en-US" i="1" dirty="0"/>
              <a:t>does not</a:t>
            </a:r>
            <a:r>
              <a:rPr lang="en-US" dirty="0"/>
              <a:t> ensure freedom from deadlocks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Cascading roll-back is possible under two-phase locking. To avoid this, follow a modified protocol called </a:t>
            </a:r>
            <a:r>
              <a:rPr lang="en-US" b="1" dirty="0">
                <a:solidFill>
                  <a:schemeClr val="tx2"/>
                </a:solidFill>
              </a:rPr>
              <a:t>strict two-phase locking</a:t>
            </a:r>
            <a:r>
              <a:rPr lang="en-US" dirty="0"/>
              <a:t>. Here a transaction must hold all its </a:t>
            </a:r>
            <a:r>
              <a:rPr lang="en-US" b="1" dirty="0"/>
              <a:t>exclusive locks </a:t>
            </a:r>
            <a:r>
              <a:rPr lang="en-US" dirty="0"/>
              <a:t>till it commits/aborts.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Rigorous two-phase locking</a:t>
            </a:r>
            <a:r>
              <a:rPr lang="en-US" dirty="0"/>
              <a:t> is even stricter: here </a:t>
            </a:r>
            <a:r>
              <a:rPr lang="en-US" b="1" i="1" dirty="0"/>
              <a:t>all </a:t>
            </a:r>
            <a:r>
              <a:rPr lang="en-US" b="1" dirty="0"/>
              <a:t>locks </a:t>
            </a:r>
            <a:r>
              <a:rPr lang="en-US" dirty="0"/>
              <a:t>are held till commit/abort. In this protocol transactions can be serialized in the order in which they commit.</a:t>
            </a:r>
          </a:p>
        </p:txBody>
      </p:sp>
    </p:spTree>
    <p:extLst>
      <p:ext uri="{BB962C8B-B14F-4D97-AF65-F5344CB8AC3E}">
        <p14:creationId xmlns:p14="http://schemas.microsoft.com/office/powerpoint/2010/main" val="9058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E907EF-FD04-43D5-8E10-95548C7DC8A3}"/>
</file>

<file path=customXml/itemProps2.xml><?xml version="1.0" encoding="utf-8"?>
<ds:datastoreItem xmlns:ds="http://schemas.openxmlformats.org/officeDocument/2006/customXml" ds:itemID="{AC41CB3C-5362-4DAD-B094-BED380862F98}"/>
</file>

<file path=customXml/itemProps3.xml><?xml version="1.0" encoding="utf-8"?>
<ds:datastoreItem xmlns:ds="http://schemas.openxmlformats.org/officeDocument/2006/customXml" ds:itemID="{40F12F2F-B793-4AA2-A26C-28EBA6A634F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1701</Words>
  <Application>Microsoft Office PowerPoint</Application>
  <PresentationFormat>Widescreen</PresentationFormat>
  <Paragraphs>165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Algerian</vt:lpstr>
      <vt:lpstr>Arial</vt:lpstr>
      <vt:lpstr>Arial Black</vt:lpstr>
      <vt:lpstr>Calibri</vt:lpstr>
      <vt:lpstr>Calibri Light</vt:lpstr>
      <vt:lpstr>Helvetica</vt:lpstr>
      <vt:lpstr>Monotype Sorts</vt:lpstr>
      <vt:lpstr>Office Theme</vt:lpstr>
      <vt:lpstr>PowerPoint Presentation</vt:lpstr>
      <vt:lpstr>AGENDA</vt:lpstr>
      <vt:lpstr>Lock-Based Protocols</vt:lpstr>
      <vt:lpstr>Lock-Based Protocols (Cont.)</vt:lpstr>
      <vt:lpstr>Lock-Based Protocols (Cont.)</vt:lpstr>
      <vt:lpstr>Pitfalls/ Limitations  of Lock-Based Protocols</vt:lpstr>
      <vt:lpstr>Limitations of Lock-Based Protocols (Cont.)</vt:lpstr>
      <vt:lpstr>The Two-Phase Locking Protocol</vt:lpstr>
      <vt:lpstr>The Two-Phase Locking Protocol (Cont.)</vt:lpstr>
      <vt:lpstr>The Two-Phase Locking Protocol (Cont.)</vt:lpstr>
      <vt:lpstr>Lock Conversions</vt:lpstr>
      <vt:lpstr>Implementation of Locking</vt:lpstr>
      <vt:lpstr>Lock Table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Detection (Cont.)</vt:lpstr>
      <vt:lpstr>Deadlock Recovery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Sathyapriya S</cp:lastModifiedBy>
  <cp:revision>30</cp:revision>
  <dcterms:created xsi:type="dcterms:W3CDTF">2020-06-15T12:13:30Z</dcterms:created>
  <dcterms:modified xsi:type="dcterms:W3CDTF">2020-10-23T04:17:10Z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