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1" r:id="rId3"/>
    <p:sldId id="257" r:id="rId4"/>
    <p:sldId id="258" r:id="rId5"/>
    <p:sldId id="305" r:id="rId6"/>
    <p:sldId id="308" r:id="rId7"/>
    <p:sldId id="259" r:id="rId8"/>
    <p:sldId id="260" r:id="rId9"/>
    <p:sldId id="261" r:id="rId10"/>
    <p:sldId id="262" r:id="rId11"/>
    <p:sldId id="263" r:id="rId12"/>
    <p:sldId id="309" r:id="rId13"/>
    <p:sldId id="264" r:id="rId14"/>
    <p:sldId id="265" r:id="rId15"/>
    <p:sldId id="304" r:id="rId16"/>
    <p:sldId id="266" r:id="rId17"/>
    <p:sldId id="267" r:id="rId18"/>
    <p:sldId id="310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7" r:id="rId38"/>
    <p:sldId id="328" r:id="rId39"/>
    <p:sldId id="329" r:id="rId40"/>
    <p:sldId id="325" r:id="rId41"/>
    <p:sldId id="326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CEC0C13-F94B-47BA-ABE4-180F356FD719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5782F5E-310A-4AE2-BFF6-F75802E06DD0}" type="slidenum">
              <a:rPr lang="en-US" sz="1300">
                <a:latin typeface="Times New Roman" pitchFamily="18" charset="0"/>
              </a:rPr>
              <a:pPr/>
              <a:t>35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DC14725-370F-4F31-BBAB-74B1AB54AFF5}" type="slidenum">
              <a:rPr lang="en-US" sz="1300">
                <a:latin typeface="Times New Roman" pitchFamily="18" charset="0"/>
              </a:rPr>
              <a:pPr/>
              <a:t>36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3A48F02-868A-4CDA-B13A-390B2C7E1018}" type="slidenum">
              <a:rPr lang="en-US" sz="1300">
                <a:latin typeface="Times New Roman" pitchFamily="18" charset="0"/>
              </a:rPr>
              <a:pPr/>
              <a:t>37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47F8C16-68CE-47F6-B437-0CF7E08ECB8C}" type="slidenum">
              <a:rPr lang="en-US" sz="1300">
                <a:latin typeface="Times New Roman" pitchFamily="18" charset="0"/>
              </a:rPr>
              <a:pPr/>
              <a:t>38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C29A033-355B-4E9A-BA5A-EB99D98FE32A}" type="slidenum">
              <a:rPr lang="en-US" sz="1300">
                <a:latin typeface="Times New Roman" pitchFamily="18" charset="0"/>
              </a:rPr>
              <a:pPr/>
              <a:t>39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4DE3C6B-74BE-4643-AEE8-A71D8EA975C9}" type="slidenum">
              <a:rPr lang="en-US" sz="1300">
                <a:latin typeface="Times New Roman" pitchFamily="18" charset="0"/>
              </a:rPr>
              <a:pPr/>
              <a:t>40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22E8920-C833-4984-AED2-7D52843AB8B5}" type="slidenum">
              <a:rPr lang="en-US" sz="1300">
                <a:latin typeface="Times New Roman" pitchFamily="18" charset="0"/>
              </a:rPr>
              <a:pPr/>
              <a:t>41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7A867518-4DE7-4C79-92FE-30AE2DB3BDE3}" type="slidenum">
              <a:rPr lang="en-US" sz="1300">
                <a:latin typeface="Times New Roman" pitchFamily="18" charset="0"/>
              </a:rPr>
              <a:pPr/>
              <a:t>42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4D628B6-0C35-4D0E-9CBF-BB8B3D8C9122}" type="slidenum">
              <a:rPr lang="en-US" sz="1300">
                <a:latin typeface="Times New Roman" pitchFamily="18" charset="0"/>
              </a:rPr>
              <a:pPr/>
              <a:t>43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EBAA78E-9189-4EFF-9E11-3FCF84BD2896}" type="slidenum">
              <a:rPr lang="en-US" sz="1300">
                <a:latin typeface="Times New Roman" pitchFamily="18" charset="0"/>
              </a:rPr>
              <a:pPr/>
              <a:t>44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FB259F5-120E-4C3C-9690-F591FB1FA814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B866868-54D3-4F98-AD06-7BE209889DC6}" type="slidenum">
              <a:rPr lang="en-US" sz="1300">
                <a:latin typeface="Times New Roman" pitchFamily="18" charset="0"/>
              </a:rPr>
              <a:pPr/>
              <a:t>45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96DE838-0BD4-471B-8C74-9E71E99B9785}" type="slidenum">
              <a:rPr lang="en-US" sz="1300">
                <a:latin typeface="Times New Roman" pitchFamily="18" charset="0"/>
              </a:rPr>
              <a:pPr/>
              <a:t>46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69ED7CC-DC61-457B-9C8F-E05AB969A0F6}" type="slidenum">
              <a:rPr lang="en-US" sz="1300">
                <a:latin typeface="Times New Roman" pitchFamily="18" charset="0"/>
              </a:rPr>
              <a:pPr/>
              <a:t>47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9F6DC23-53A6-4131-8233-D48CC90DC6AA}" type="slidenum">
              <a:rPr lang="en-US" sz="1300">
                <a:latin typeface="Times New Roman" pitchFamily="18" charset="0"/>
              </a:rPr>
              <a:pPr/>
              <a:t>49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98D4242-D905-41C0-9FE4-C45D2EA48BC8}" type="slidenum">
              <a:rPr lang="en-US" sz="1300">
                <a:latin typeface="Times New Roman" pitchFamily="18" charset="0"/>
              </a:rPr>
              <a:pPr/>
              <a:t>50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41931F4-DD6A-482C-BF5E-8DC29401FF8F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2475D59-EFEB-4089-927C-161F9A8B7D09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8A73735-C4EF-431C-A656-B6BBBE35290F}" type="slidenum">
              <a:rPr lang="en-US" sz="130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DB0F28D-6EF8-4FAB-BFF8-F4504D13272D}" type="slidenum">
              <a:rPr lang="en-US" sz="1300">
                <a:latin typeface="Times New Roman" pitchFamily="18" charset="0"/>
              </a:rPr>
              <a:pPr/>
              <a:t>31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AA32987-0AB5-468C-BA61-1462AEB4656F}" type="slidenum">
              <a:rPr lang="en-US" sz="1300">
                <a:latin typeface="Times New Roman" pitchFamily="18" charset="0"/>
              </a:rPr>
              <a:pPr/>
              <a:t>32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8E40D10-A5C4-49FA-A28D-388564BF0B8A}" type="slidenum">
              <a:rPr lang="en-US" sz="1300">
                <a:latin typeface="Times New Roman" pitchFamily="18" charset="0"/>
              </a:rPr>
              <a:pPr/>
              <a:t>33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66F069-FEFF-4DD6-84F0-41B8C24D7815}" type="slidenum">
              <a:rPr lang="en-US" sz="1300">
                <a:latin typeface="Times New Roman" pitchFamily="18" charset="0"/>
              </a:rPr>
              <a:pPr/>
              <a:t>34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A.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Antonidoss</a:t>
            </a:r>
            <a:r>
              <a:rPr lang="en-US" sz="4400" b="1" dirty="0">
                <a:latin typeface="+mj-lt"/>
                <a:ea typeface="+mj-ea"/>
                <a:cs typeface="+mj-cs"/>
              </a:rPr>
              <a:t>/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Dr.Sathya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Priya.S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Classes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7"/>
            <a:ext cx="8229600" cy="4713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Similar objects are grouped into a </a:t>
            </a:r>
            <a:r>
              <a:rPr lang="en-US" b="1" dirty="0">
                <a:solidFill>
                  <a:schemeClr val="tx2"/>
                </a:solidFill>
              </a:rPr>
              <a:t>class</a:t>
            </a:r>
            <a:r>
              <a:rPr lang="en-US" dirty="0"/>
              <a:t>; each such object is called an </a:t>
            </a:r>
            <a:r>
              <a:rPr lang="en-US" b="1" dirty="0">
                <a:solidFill>
                  <a:schemeClr val="tx2"/>
                </a:solidFill>
              </a:rPr>
              <a:t>instance</a:t>
            </a:r>
            <a:r>
              <a:rPr lang="en-US" dirty="0"/>
              <a:t> of its class</a:t>
            </a:r>
          </a:p>
          <a:p>
            <a:pPr algn="just"/>
            <a:r>
              <a:rPr lang="en-US" dirty="0"/>
              <a:t>All objects in a class have the same</a:t>
            </a:r>
          </a:p>
          <a:p>
            <a:pPr lvl="1" algn="just"/>
            <a:r>
              <a:rPr lang="en-US" dirty="0"/>
              <a:t>Variables, with the same types </a:t>
            </a:r>
          </a:p>
          <a:p>
            <a:pPr lvl="1" algn="just"/>
            <a:r>
              <a:rPr lang="en-US" dirty="0"/>
              <a:t>message interface</a:t>
            </a:r>
          </a:p>
          <a:p>
            <a:pPr lvl="1" algn="just"/>
            <a:r>
              <a:rPr lang="en-US" dirty="0"/>
              <a:t>methods</a:t>
            </a:r>
          </a:p>
          <a:p>
            <a:pPr lvl="1" algn="just">
              <a:buFont typeface="Wingdings 2" pitchFamily="18" charset="2"/>
              <a:buNone/>
            </a:pPr>
            <a:r>
              <a:rPr lang="en-US" dirty="0"/>
              <a:t>The may differ in the values assigned to variables</a:t>
            </a:r>
          </a:p>
          <a:p>
            <a:pPr algn="just"/>
            <a:r>
              <a:rPr lang="en-US" dirty="0"/>
              <a:t>Example:  Group objects for people into a </a:t>
            </a:r>
            <a:r>
              <a:rPr lang="en-US" i="1" dirty="0"/>
              <a:t>person</a:t>
            </a:r>
            <a:r>
              <a:rPr lang="en-US" dirty="0"/>
              <a:t> class</a:t>
            </a:r>
          </a:p>
          <a:p>
            <a:pPr algn="just"/>
            <a:r>
              <a:rPr lang="en-US" dirty="0"/>
              <a:t>Classes are analogous to entity sets in the E-R model</a:t>
            </a:r>
          </a:p>
        </p:txBody>
      </p:sp>
    </p:spTree>
    <p:extLst>
      <p:ext uri="{BB962C8B-B14F-4D97-AF65-F5344CB8AC3E}">
        <p14:creationId xmlns:p14="http://schemas.microsoft.com/office/powerpoint/2010/main" val="102180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Definition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836712"/>
            <a:ext cx="8496944" cy="5832648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966788" algn="l"/>
                <a:tab pos="1250950" algn="l"/>
                <a:tab pos="1547813" algn="l"/>
                <a:tab pos="2738438" algn="l"/>
              </a:tabLst>
            </a:pPr>
            <a:r>
              <a:rPr lang="en-US" dirty="0"/>
              <a:t>	</a:t>
            </a:r>
            <a:r>
              <a:rPr lang="en-US" sz="1800" b="1" dirty="0"/>
              <a:t>class</a:t>
            </a:r>
            <a:r>
              <a:rPr lang="en-US" sz="1800" i="1" dirty="0"/>
              <a:t> employee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/*Variables */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string    </a:t>
            </a:r>
            <a:r>
              <a:rPr lang="en-US" sz="1800" i="1" dirty="0"/>
              <a:t>name;</a:t>
            </a:r>
            <a:br>
              <a:rPr lang="en-US" sz="1800" i="1" dirty="0"/>
            </a:br>
            <a:r>
              <a:rPr lang="en-US" sz="1800" i="1" dirty="0"/>
              <a:t>		</a:t>
            </a:r>
            <a:r>
              <a:rPr lang="en-US" sz="1800" b="1" dirty="0"/>
              <a:t>string    </a:t>
            </a:r>
            <a:r>
              <a:rPr lang="en-US" sz="1800" i="1" dirty="0"/>
              <a:t>address;</a:t>
            </a:r>
            <a:br>
              <a:rPr lang="en-US" sz="1800" i="1" dirty="0"/>
            </a:br>
            <a:r>
              <a:rPr lang="en-US" sz="1800" i="1" dirty="0"/>
              <a:t>		</a:t>
            </a:r>
            <a:r>
              <a:rPr lang="en-US" sz="1800" b="1" dirty="0"/>
              <a:t>date      </a:t>
            </a:r>
            <a:r>
              <a:rPr lang="en-US" sz="1800" i="1" dirty="0"/>
              <a:t>start-date;</a:t>
            </a:r>
            <a:br>
              <a:rPr lang="en-US" sz="1800" i="1" dirty="0"/>
            </a:br>
            <a:r>
              <a:rPr lang="en-US" sz="1800" i="1" dirty="0"/>
              <a:t>		</a:t>
            </a:r>
            <a:r>
              <a:rPr lang="en-US" sz="1800" b="1" dirty="0" err="1"/>
              <a:t>int</a:t>
            </a:r>
            <a:r>
              <a:rPr lang="en-US" sz="1800" i="1" dirty="0"/>
              <a:t>         salary;</a:t>
            </a:r>
            <a:br>
              <a:rPr lang="en-US" sz="1800" i="1" dirty="0"/>
            </a:br>
            <a:r>
              <a:rPr lang="en-US" sz="1800" i="1" dirty="0"/>
              <a:t>         </a:t>
            </a:r>
            <a:r>
              <a:rPr lang="en-US" sz="1800" dirty="0"/>
              <a:t>/* Messages */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 err="1"/>
              <a:t>int</a:t>
            </a:r>
            <a:r>
              <a:rPr lang="en-US" sz="1800" i="1" dirty="0"/>
              <a:t>         annual-salary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string    </a:t>
            </a:r>
            <a:r>
              <a:rPr lang="en-US" sz="1800" i="1" dirty="0"/>
              <a:t>get-name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string    </a:t>
            </a:r>
            <a:r>
              <a:rPr lang="en-US" sz="1800" i="1" dirty="0"/>
              <a:t>get-address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        </a:t>
            </a:r>
            <a:r>
              <a:rPr lang="en-US" sz="1800" i="1" dirty="0"/>
              <a:t>set-address</a:t>
            </a:r>
            <a:r>
              <a:rPr lang="en-US" sz="1800" dirty="0"/>
              <a:t>(</a:t>
            </a:r>
            <a:r>
              <a:rPr lang="en-US" sz="1800" b="1" dirty="0"/>
              <a:t>string </a:t>
            </a:r>
            <a:r>
              <a:rPr lang="en-US" sz="1800" i="1" dirty="0"/>
              <a:t>new-address);</a:t>
            </a:r>
            <a:br>
              <a:rPr lang="en-US" sz="1800" i="1" dirty="0"/>
            </a:br>
            <a:r>
              <a:rPr lang="en-US" sz="1800" i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        </a:t>
            </a:r>
            <a:r>
              <a:rPr lang="en-US" sz="1800" i="1" dirty="0"/>
              <a:t>employment-length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};</a:t>
            </a:r>
          </a:p>
          <a:p>
            <a:pPr>
              <a:tabLst>
                <a:tab pos="966788" algn="l"/>
                <a:tab pos="1250950" algn="l"/>
                <a:tab pos="1547813" algn="l"/>
                <a:tab pos="2738438" algn="l"/>
              </a:tabLst>
            </a:pPr>
            <a:r>
              <a:rPr lang="en-US" dirty="0"/>
              <a:t>Methods to read and set the other variables are also needed with strict encapsulation</a:t>
            </a:r>
          </a:p>
          <a:p>
            <a:pPr>
              <a:tabLst>
                <a:tab pos="966788" algn="l"/>
                <a:tab pos="1250950" algn="l"/>
                <a:tab pos="1547813" algn="l"/>
                <a:tab pos="2738438" algn="l"/>
              </a:tabLst>
            </a:pPr>
            <a:r>
              <a:rPr lang="en-US" dirty="0"/>
              <a:t>Methods are defined separately</a:t>
            </a:r>
          </a:p>
          <a:p>
            <a:pPr lvl="1">
              <a:tabLst>
                <a:tab pos="966788" algn="l"/>
                <a:tab pos="1250950" algn="l"/>
                <a:tab pos="1547813" algn="l"/>
                <a:tab pos="2738438" algn="l"/>
              </a:tabLst>
            </a:pPr>
            <a:r>
              <a:rPr lang="en-US" dirty="0"/>
              <a:t>E.g.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employment-length</a:t>
            </a:r>
            <a:r>
              <a:rPr lang="en-US" dirty="0"/>
              <a:t>()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/>
              <a:t>today</a:t>
            </a:r>
            <a:r>
              <a:rPr lang="en-US" dirty="0"/>
              <a:t>() – </a:t>
            </a:r>
            <a:r>
              <a:rPr lang="en-US" i="1" dirty="0"/>
              <a:t>start-date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i="1" dirty="0"/>
              <a:t>set-address</a:t>
            </a:r>
            <a:r>
              <a:rPr lang="en-US" dirty="0"/>
              <a:t>(</a:t>
            </a:r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i="1" dirty="0"/>
              <a:t>new-address</a:t>
            </a:r>
            <a:r>
              <a:rPr lang="en-US" dirty="0"/>
              <a:t>) { </a:t>
            </a:r>
            <a:r>
              <a:rPr lang="en-US" i="1" dirty="0"/>
              <a:t>address</a:t>
            </a:r>
            <a:r>
              <a:rPr lang="en-US" dirty="0"/>
              <a:t> = </a:t>
            </a:r>
            <a:r>
              <a:rPr lang="en-US" i="1" dirty="0"/>
              <a:t>new-address</a:t>
            </a:r>
            <a:r>
              <a:rPr lang="en-US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18851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164556" y="3460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r>
              <a:rPr lang="en-US"/>
              <a:t>Inheritance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845469" y="941389"/>
            <a:ext cx="8501062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Suppose that we have the following type definition for people: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ahoma" charset="0"/>
              </a:rPr>
              <a:t>		</a:t>
            </a:r>
            <a:r>
              <a:rPr lang="en-US" b="1" dirty="0">
                <a:latin typeface="Tahoma" charset="0"/>
              </a:rPr>
              <a:t>create type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	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name </a:t>
            </a:r>
            <a:r>
              <a:rPr lang="en-US" b="1" dirty="0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    </a:t>
            </a:r>
            <a:r>
              <a:rPr lang="en-US" i="1" dirty="0">
                <a:latin typeface="Tahoma" charset="0"/>
              </a:rPr>
              <a:t>address </a:t>
            </a:r>
            <a:r>
              <a:rPr lang="en-US" b="1" dirty="0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r>
              <a:rPr lang="en-US" dirty="0">
                <a:latin typeface="Tahoma" charset="0"/>
              </a:rPr>
              <a:t>Using inheritance to define the student and teacher types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</a:t>
            </a:r>
            <a:r>
              <a:rPr lang="en-US" b="1" dirty="0">
                <a:latin typeface="Tahoma" charset="0"/>
              </a:rPr>
              <a:t>create type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Student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degree        </a:t>
            </a:r>
            <a:r>
              <a:rPr lang="en-US" b="1" dirty="0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</a:t>
            </a:r>
            <a:r>
              <a:rPr lang="en-US" i="1" dirty="0">
                <a:latin typeface="Tahoma" charset="0"/>
              </a:rPr>
              <a:t>department  </a:t>
            </a:r>
            <a:r>
              <a:rPr lang="en-US" b="1" dirty="0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</a:t>
            </a:r>
            <a:r>
              <a:rPr lang="en-US" b="1" dirty="0">
                <a:latin typeface="Tahoma" charset="0"/>
              </a:rPr>
              <a:t>create type </a:t>
            </a:r>
            <a:r>
              <a:rPr lang="en-US" i="1" dirty="0">
                <a:latin typeface="Tahoma" charset="0"/>
              </a:rPr>
              <a:t>Teacher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salary          </a:t>
            </a:r>
            <a:r>
              <a:rPr lang="en-US" b="1" dirty="0">
                <a:latin typeface="Tahoma" charset="0"/>
              </a:rPr>
              <a:t>integer</a:t>
            </a:r>
            <a:r>
              <a:rPr lang="en-US" dirty="0">
                <a:latin typeface="Tahoma" charset="0"/>
              </a:rPr>
              <a:t>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</a:t>
            </a:r>
            <a:r>
              <a:rPr lang="en-US" i="1" dirty="0">
                <a:latin typeface="Tahoma" charset="0"/>
              </a:rPr>
              <a:t>department  </a:t>
            </a:r>
            <a:r>
              <a:rPr lang="en-US" b="1" dirty="0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r>
              <a:rPr lang="en-US" dirty="0">
                <a:latin typeface="Tahoma" charset="0"/>
              </a:rPr>
              <a:t>Subtypes can redefine methods by using </a:t>
            </a:r>
            <a:r>
              <a:rPr lang="en-US" b="1" dirty="0">
                <a:latin typeface="Tahoma" charset="0"/>
              </a:rPr>
              <a:t>overriding method</a:t>
            </a:r>
            <a:r>
              <a:rPr lang="en-US" dirty="0">
                <a:latin typeface="Tahoma" charset="0"/>
              </a:rPr>
              <a:t> in place of </a:t>
            </a:r>
            <a:r>
              <a:rPr lang="en-US" b="1" dirty="0">
                <a:latin typeface="Tahoma" charset="0"/>
              </a:rPr>
              <a:t>method </a:t>
            </a:r>
            <a:r>
              <a:rPr lang="en-US" dirty="0">
                <a:latin typeface="Tahoma" charset="0"/>
              </a:rPr>
              <a:t>in the method declaration</a:t>
            </a:r>
          </a:p>
        </p:txBody>
      </p:sp>
    </p:spTree>
    <p:extLst>
      <p:ext uri="{BB962C8B-B14F-4D97-AF65-F5344CB8AC3E}">
        <p14:creationId xmlns:p14="http://schemas.microsoft.com/office/powerpoint/2010/main" val="20977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908720"/>
            <a:ext cx="8352928" cy="56730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E.g., class of bank customers is similar to class of bank employees, although there are differences  </a:t>
            </a:r>
          </a:p>
          <a:p>
            <a:pPr lvl="1" algn="just"/>
            <a:r>
              <a:rPr lang="en-US" dirty="0"/>
              <a:t>both share some variables and messages, e.g., </a:t>
            </a:r>
            <a:r>
              <a:rPr lang="en-US" i="1" dirty="0"/>
              <a:t>name</a:t>
            </a:r>
            <a:r>
              <a:rPr lang="en-US" dirty="0"/>
              <a:t> and </a:t>
            </a:r>
            <a:r>
              <a:rPr lang="en-US" i="1" dirty="0"/>
              <a:t>address.</a:t>
            </a:r>
            <a:r>
              <a:rPr lang="en-US" dirty="0"/>
              <a:t>  </a:t>
            </a:r>
          </a:p>
          <a:p>
            <a:pPr lvl="1" algn="just"/>
            <a:r>
              <a:rPr lang="en-US" dirty="0"/>
              <a:t>But there are variables and messages specific to each class e.g., </a:t>
            </a:r>
            <a:r>
              <a:rPr lang="en-US" i="1" dirty="0"/>
              <a:t>salary </a:t>
            </a:r>
            <a:r>
              <a:rPr lang="en-US" dirty="0"/>
              <a:t>for employees and </a:t>
            </a:r>
            <a:r>
              <a:rPr lang="en-US" i="1" dirty="0"/>
              <a:t>credit-rating</a:t>
            </a:r>
            <a:r>
              <a:rPr lang="en-US" dirty="0"/>
              <a:t> for customers.</a:t>
            </a:r>
          </a:p>
          <a:p>
            <a:pPr algn="just"/>
            <a:r>
              <a:rPr lang="en-US" dirty="0"/>
              <a:t>Every employee is a person; thus </a:t>
            </a:r>
            <a:r>
              <a:rPr lang="en-US" i="1" dirty="0"/>
              <a:t>employee</a:t>
            </a:r>
            <a:r>
              <a:rPr lang="en-US" dirty="0"/>
              <a:t> is a specialization of </a:t>
            </a:r>
            <a:r>
              <a:rPr lang="en-US" i="1" dirty="0"/>
              <a:t>person</a:t>
            </a:r>
          </a:p>
          <a:p>
            <a:pPr algn="just"/>
            <a:r>
              <a:rPr lang="en-US" i="1" dirty="0"/>
              <a:t>Similarly, customer </a:t>
            </a:r>
            <a:r>
              <a:rPr lang="en-US" dirty="0"/>
              <a:t>is a specialization of </a:t>
            </a:r>
            <a:r>
              <a:rPr lang="en-US" i="1" dirty="0"/>
              <a:t>person.</a:t>
            </a:r>
            <a:endParaRPr lang="en-US" dirty="0"/>
          </a:p>
          <a:p>
            <a:pPr algn="just"/>
            <a:r>
              <a:rPr lang="en-US" dirty="0"/>
              <a:t>Create classes </a:t>
            </a:r>
            <a:r>
              <a:rPr lang="en-US" i="1" dirty="0"/>
              <a:t>person, employee </a:t>
            </a:r>
            <a:r>
              <a:rPr lang="en-US" dirty="0"/>
              <a:t>and </a:t>
            </a:r>
            <a:r>
              <a:rPr lang="en-US" i="1" dirty="0"/>
              <a:t>customer</a:t>
            </a:r>
          </a:p>
          <a:p>
            <a:pPr lvl="1" algn="just"/>
            <a:r>
              <a:rPr lang="en-US" dirty="0"/>
              <a:t>variables/messages applicable to all persons associated with class </a:t>
            </a:r>
            <a:r>
              <a:rPr lang="en-US" i="1" dirty="0"/>
              <a:t>person.</a:t>
            </a:r>
          </a:p>
          <a:p>
            <a:pPr lvl="1" algn="just"/>
            <a:r>
              <a:rPr lang="en-US" dirty="0"/>
              <a:t>variables/messages specific to employees associated with class </a:t>
            </a:r>
            <a:r>
              <a:rPr lang="en-US" i="1" dirty="0"/>
              <a:t>employee</a:t>
            </a:r>
            <a:r>
              <a:rPr lang="en-US" dirty="0"/>
              <a:t>; similarly for </a:t>
            </a:r>
            <a:r>
              <a:rPr lang="en-US" i="1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17864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6088" y="1447801"/>
            <a:ext cx="6659562" cy="170497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Place classes into a specialization/IS-A hierarchy</a:t>
            </a:r>
          </a:p>
          <a:p>
            <a:pPr lvl="1"/>
            <a:r>
              <a:rPr lang="en-US"/>
              <a:t>variables/messages belonging to class </a:t>
            </a:r>
            <a:r>
              <a:rPr lang="en-US" i="1"/>
              <a:t>person</a:t>
            </a:r>
            <a:r>
              <a:rPr lang="en-US"/>
              <a:t> are </a:t>
            </a:r>
            <a:r>
              <a:rPr lang="en-US" i="1"/>
              <a:t>inherited </a:t>
            </a:r>
            <a:r>
              <a:rPr lang="en-US"/>
              <a:t>by class </a:t>
            </a:r>
            <a:r>
              <a:rPr lang="en-US" i="1"/>
              <a:t>employee </a:t>
            </a:r>
            <a:r>
              <a:rPr lang="en-US"/>
              <a:t>as well as </a:t>
            </a:r>
            <a:r>
              <a:rPr lang="en-US" i="1"/>
              <a:t>customer</a:t>
            </a:r>
          </a:p>
          <a:p>
            <a:r>
              <a:rPr lang="en-US"/>
              <a:t>Result is a </a:t>
            </a:r>
            <a:r>
              <a:rPr lang="en-US" b="1">
                <a:solidFill>
                  <a:schemeClr val="tx2"/>
                </a:solidFill>
              </a:rPr>
              <a:t>class hierarchy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609850" y="5637491"/>
            <a:ext cx="4799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analogy with ISA Hierarchy in the E-R model</a:t>
            </a:r>
          </a:p>
        </p:txBody>
      </p:sp>
      <p:pic>
        <p:nvPicPr>
          <p:cNvPr id="12289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3810" r="4762" b="25397"/>
          <a:stretch>
            <a:fillRect/>
          </a:stretch>
        </p:blipFill>
        <p:spPr bwMode="auto">
          <a:xfrm>
            <a:off x="3575720" y="3356992"/>
            <a:ext cx="4953000" cy="2006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53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Specialization Hierarchy for the Bank Example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1732" r="12987" b="1299"/>
          <a:stretch>
            <a:fillRect/>
          </a:stretch>
        </p:blipFill>
        <p:spPr bwMode="auto">
          <a:xfrm>
            <a:off x="2927648" y="1556792"/>
            <a:ext cx="5976664" cy="468052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8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/>
          <a:lstStyle/>
          <a:p>
            <a:r>
              <a:rPr lang="en-US" dirty="0"/>
              <a:t>Class Hierarchy Definition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295400"/>
            <a:ext cx="7704856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1027113" algn="l"/>
                <a:tab pos="1309688" algn="l"/>
                <a:tab pos="2173288" algn="l"/>
              </a:tabLst>
            </a:pPr>
            <a:r>
              <a:rPr lang="en-US" dirty="0"/>
              <a:t>		</a:t>
            </a:r>
            <a:r>
              <a:rPr lang="en-US" b="1" dirty="0">
                <a:latin typeface="Tahoma" pitchFamily="34" charset="0"/>
              </a:rPr>
              <a:t>class</a:t>
            </a:r>
            <a:r>
              <a:rPr lang="en-US" i="1" dirty="0">
                <a:latin typeface="Tahoma" pitchFamily="34" charset="0"/>
              </a:rPr>
              <a:t> person</a:t>
            </a:r>
            <a:r>
              <a:rPr lang="en-US" dirty="0">
                <a:latin typeface="Tahoma" pitchFamily="34" charset="0"/>
              </a:rPr>
              <a:t>{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	</a:t>
            </a:r>
            <a:r>
              <a:rPr lang="en-US" b="1" dirty="0">
                <a:latin typeface="Tahoma" pitchFamily="34" charset="0"/>
              </a:rPr>
              <a:t>string</a:t>
            </a:r>
            <a:r>
              <a:rPr lang="en-US" i="1" dirty="0">
                <a:latin typeface="Tahoma" pitchFamily="34" charset="0"/>
              </a:rPr>
              <a:t>	name;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b="1" dirty="0">
                <a:latin typeface="Tahoma" pitchFamily="34" charset="0"/>
              </a:rPr>
              <a:t>string	</a:t>
            </a:r>
            <a:r>
              <a:rPr lang="en-US" i="1" dirty="0">
                <a:latin typeface="Tahoma" pitchFamily="34" charset="0"/>
              </a:rPr>
              <a:t>address: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dirty="0">
                <a:latin typeface="Tahoma" pitchFamily="34" charset="0"/>
              </a:rPr>
              <a:t>};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b="1" dirty="0">
                <a:latin typeface="Tahoma" pitchFamily="34" charset="0"/>
              </a:rPr>
              <a:t>class</a:t>
            </a:r>
            <a:r>
              <a:rPr lang="en-US" i="1" dirty="0">
                <a:latin typeface="Tahoma" pitchFamily="34" charset="0"/>
              </a:rPr>
              <a:t> customer </a:t>
            </a:r>
            <a:r>
              <a:rPr lang="en-US" b="1" dirty="0" err="1">
                <a:latin typeface="Tahoma" pitchFamily="34" charset="0"/>
              </a:rPr>
              <a:t>isa</a:t>
            </a:r>
            <a:r>
              <a:rPr lang="en-US" i="1" dirty="0">
                <a:latin typeface="Tahoma" pitchFamily="34" charset="0"/>
              </a:rPr>
              <a:t> person </a:t>
            </a:r>
            <a:r>
              <a:rPr lang="en-US" dirty="0">
                <a:latin typeface="Tahoma" pitchFamily="34" charset="0"/>
              </a:rPr>
              <a:t>{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	</a:t>
            </a:r>
            <a:r>
              <a:rPr lang="en-US" b="1" dirty="0" err="1">
                <a:latin typeface="Tahoma" pitchFamily="34" charset="0"/>
              </a:rPr>
              <a:t>int</a:t>
            </a:r>
            <a:r>
              <a:rPr lang="en-US" b="1" dirty="0">
                <a:latin typeface="Tahoma" pitchFamily="34" charset="0"/>
              </a:rPr>
              <a:t> </a:t>
            </a:r>
            <a:r>
              <a:rPr lang="en-US" i="1" dirty="0">
                <a:latin typeface="Tahoma" pitchFamily="34" charset="0"/>
              </a:rPr>
              <a:t>credit-rating;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dirty="0">
                <a:latin typeface="Tahoma" pitchFamily="34" charset="0"/>
              </a:rPr>
              <a:t>};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b="1" dirty="0">
                <a:latin typeface="Tahoma" pitchFamily="34" charset="0"/>
              </a:rPr>
              <a:t>class</a:t>
            </a:r>
            <a:r>
              <a:rPr lang="en-US" i="1" dirty="0">
                <a:latin typeface="Tahoma" pitchFamily="34" charset="0"/>
              </a:rPr>
              <a:t> employee</a:t>
            </a:r>
            <a:r>
              <a:rPr lang="en-US" b="1" dirty="0">
                <a:latin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</a:rPr>
              <a:t>isa</a:t>
            </a:r>
            <a:r>
              <a:rPr lang="en-US" i="1" dirty="0">
                <a:latin typeface="Tahoma" pitchFamily="34" charset="0"/>
              </a:rPr>
              <a:t> person </a:t>
            </a:r>
            <a:r>
              <a:rPr lang="en-US" dirty="0">
                <a:latin typeface="Tahoma" pitchFamily="34" charset="0"/>
              </a:rPr>
              <a:t>{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	</a:t>
            </a:r>
            <a:r>
              <a:rPr lang="en-US" b="1" dirty="0">
                <a:latin typeface="Tahoma" pitchFamily="34" charset="0"/>
              </a:rPr>
              <a:t>date </a:t>
            </a:r>
            <a:r>
              <a:rPr lang="en-US" i="1" dirty="0">
                <a:latin typeface="Tahoma" pitchFamily="34" charset="0"/>
              </a:rPr>
              <a:t>start-date;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b="1" dirty="0" err="1">
                <a:latin typeface="Tahoma" pitchFamily="34" charset="0"/>
              </a:rPr>
              <a:t>int</a:t>
            </a:r>
            <a:r>
              <a:rPr lang="en-US" b="1" dirty="0">
                <a:latin typeface="Tahoma" pitchFamily="34" charset="0"/>
              </a:rPr>
              <a:t> </a:t>
            </a:r>
            <a:r>
              <a:rPr lang="en-US" i="1" dirty="0">
                <a:latin typeface="Tahoma" pitchFamily="34" charset="0"/>
              </a:rPr>
              <a:t>salary;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dirty="0">
                <a:latin typeface="Tahoma" pitchFamily="34" charset="0"/>
              </a:rPr>
              <a:t>};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b="1" dirty="0">
                <a:latin typeface="Tahoma" pitchFamily="34" charset="0"/>
              </a:rPr>
              <a:t>class</a:t>
            </a:r>
            <a:r>
              <a:rPr lang="en-US" i="1" dirty="0">
                <a:latin typeface="Tahoma" pitchFamily="34" charset="0"/>
              </a:rPr>
              <a:t> officer </a:t>
            </a:r>
            <a:r>
              <a:rPr lang="en-US" b="1" dirty="0" err="1">
                <a:latin typeface="Tahoma" pitchFamily="34" charset="0"/>
              </a:rPr>
              <a:t>isa</a:t>
            </a:r>
            <a:r>
              <a:rPr lang="en-US" i="1" dirty="0">
                <a:latin typeface="Tahoma" pitchFamily="34" charset="0"/>
              </a:rPr>
              <a:t> employee </a:t>
            </a:r>
            <a:r>
              <a:rPr lang="en-US" dirty="0">
                <a:latin typeface="Tahoma" pitchFamily="34" charset="0"/>
              </a:rPr>
              <a:t>{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	</a:t>
            </a:r>
            <a:r>
              <a:rPr lang="en-US" b="1" dirty="0" err="1">
                <a:latin typeface="Tahoma" pitchFamily="34" charset="0"/>
              </a:rPr>
              <a:t>int</a:t>
            </a:r>
            <a:r>
              <a:rPr lang="en-US" b="1" dirty="0">
                <a:latin typeface="Tahoma" pitchFamily="34" charset="0"/>
              </a:rPr>
              <a:t> </a:t>
            </a:r>
            <a:r>
              <a:rPr lang="en-US" i="1" dirty="0">
                <a:latin typeface="Tahoma" pitchFamily="34" charset="0"/>
              </a:rPr>
              <a:t>office-number,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b="1" dirty="0" err="1">
                <a:latin typeface="Tahoma" pitchFamily="34" charset="0"/>
              </a:rPr>
              <a:t>int</a:t>
            </a:r>
            <a:r>
              <a:rPr lang="en-US" b="1" dirty="0">
                <a:latin typeface="Tahoma" pitchFamily="34" charset="0"/>
              </a:rPr>
              <a:t> </a:t>
            </a:r>
            <a:r>
              <a:rPr lang="en-US" i="1" dirty="0">
                <a:latin typeface="Tahoma" pitchFamily="34" charset="0"/>
              </a:rPr>
              <a:t>expense-account-number,</a:t>
            </a:r>
            <a:br>
              <a:rPr lang="en-US" i="1" dirty="0">
                <a:latin typeface="Tahoma" pitchFamily="34" charset="0"/>
              </a:rPr>
            </a:br>
            <a:r>
              <a:rPr lang="en-US" i="1" dirty="0">
                <a:latin typeface="Tahoma" pitchFamily="34" charset="0"/>
              </a:rPr>
              <a:t>		</a:t>
            </a:r>
            <a:r>
              <a:rPr lang="en-US" dirty="0">
                <a:latin typeface="Tahoma" pitchFamily="34" charset="0"/>
              </a:rPr>
              <a:t>};	</a:t>
            </a:r>
            <a:r>
              <a:rPr lang="en-US" dirty="0">
                <a:latin typeface="Tahoma" pitchFamily="34" charset="0"/>
                <a:sym typeface="Math Ext" pitchFamily="2" charset="2"/>
              </a:rPr>
              <a:t> 	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333750" y="5916613"/>
            <a:ext cx="242374" cy="58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pPr>
              <a:lnSpc>
                <a:spcPct val="2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98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Hierarchy Example (Cont.)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0768"/>
            <a:ext cx="7848600" cy="4983832"/>
          </a:xfrm>
        </p:spPr>
        <p:txBody>
          <a:bodyPr>
            <a:noAutofit/>
          </a:bodyPr>
          <a:lstStyle/>
          <a:p>
            <a:pPr marL="381000" indent="-381000">
              <a:lnSpc>
                <a:spcPct val="110000"/>
              </a:lnSpc>
            </a:pPr>
            <a:r>
              <a:rPr lang="en-US" sz="1800" dirty="0"/>
              <a:t>Full variable list for objects in the class </a:t>
            </a:r>
            <a:r>
              <a:rPr lang="en-US" sz="1800" i="1" dirty="0"/>
              <a:t>officer: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 sz="1800" i="1" dirty="0"/>
              <a:t>office-number, expense-account-number: </a:t>
            </a:r>
            <a:r>
              <a:rPr lang="en-US" sz="1800" dirty="0"/>
              <a:t> defined locally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 sz="1800" i="1" dirty="0"/>
              <a:t>start-date, salary:</a:t>
            </a:r>
            <a:r>
              <a:rPr lang="en-US" sz="1800" dirty="0"/>
              <a:t>  inherited from </a:t>
            </a:r>
            <a:r>
              <a:rPr lang="en-US" sz="1800" i="1" dirty="0"/>
              <a:t>employee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 sz="1800" i="1" dirty="0"/>
              <a:t>name, address:</a:t>
            </a:r>
            <a:r>
              <a:rPr lang="en-US" sz="1800" dirty="0"/>
              <a:t> inherited from </a:t>
            </a:r>
            <a:r>
              <a:rPr lang="en-US" sz="1800" i="1" dirty="0"/>
              <a:t>person</a:t>
            </a:r>
            <a:endParaRPr lang="en-US" sz="1800" dirty="0"/>
          </a:p>
          <a:p>
            <a:pPr marL="381000" indent="-381000">
              <a:lnSpc>
                <a:spcPct val="110000"/>
              </a:lnSpc>
            </a:pPr>
            <a:r>
              <a:rPr lang="en-US" sz="1800" dirty="0"/>
              <a:t>Methods inherited similar to variables.</a:t>
            </a:r>
          </a:p>
          <a:p>
            <a:pPr marL="381000" indent="-381000">
              <a:lnSpc>
                <a:spcPct val="110000"/>
              </a:lnSpc>
            </a:pPr>
            <a:r>
              <a:rPr lang="en-US" sz="1800" b="1" dirty="0">
                <a:solidFill>
                  <a:schemeClr val="tx2"/>
                </a:solidFill>
              </a:rPr>
              <a:t>Substitutability</a:t>
            </a:r>
            <a:r>
              <a:rPr lang="en-US" sz="1800" i="1" dirty="0"/>
              <a:t> — </a:t>
            </a:r>
            <a:r>
              <a:rPr lang="en-US" sz="1800" dirty="0"/>
              <a:t>any method of a class, say </a:t>
            </a:r>
            <a:r>
              <a:rPr lang="en-US" sz="1800" i="1" dirty="0"/>
              <a:t>person,</a:t>
            </a:r>
            <a:r>
              <a:rPr lang="en-US" sz="1800" dirty="0"/>
              <a:t> can be invoked equally well with any object belonging to any subclass, such as subclass </a:t>
            </a:r>
            <a:r>
              <a:rPr lang="en-US" sz="1800" i="1" dirty="0"/>
              <a:t>officer</a:t>
            </a:r>
            <a:r>
              <a:rPr lang="en-US" sz="1800" dirty="0"/>
              <a:t> of </a:t>
            </a:r>
            <a:r>
              <a:rPr lang="en-US" sz="1800" i="1" dirty="0"/>
              <a:t>person.</a:t>
            </a:r>
          </a:p>
          <a:p>
            <a:pPr marL="381000" indent="-381000">
              <a:lnSpc>
                <a:spcPct val="110000"/>
              </a:lnSpc>
            </a:pPr>
            <a:r>
              <a:rPr lang="en-US" sz="1800" b="1" dirty="0">
                <a:solidFill>
                  <a:schemeClr val="tx2"/>
                </a:solidFill>
              </a:rPr>
              <a:t>Class extent</a:t>
            </a:r>
            <a:r>
              <a:rPr lang="en-US" sz="1800" i="1" dirty="0"/>
              <a:t>:</a:t>
            </a:r>
            <a:r>
              <a:rPr lang="en-US" sz="1800" dirty="0"/>
              <a:t>  set of all objects in the class. Two options:</a:t>
            </a:r>
          </a:p>
          <a:p>
            <a:pPr marL="800100" lvl="1" indent="-342900">
              <a:lnSpc>
                <a:spcPct val="110000"/>
              </a:lnSpc>
              <a:buNone/>
            </a:pPr>
            <a:r>
              <a:rPr lang="en-US" sz="1800" dirty="0"/>
              <a:t>1.	Class extent of </a:t>
            </a:r>
            <a:r>
              <a:rPr lang="en-US" sz="1800" i="1" dirty="0"/>
              <a:t>employee</a:t>
            </a:r>
            <a:r>
              <a:rPr lang="en-US" sz="1800" dirty="0"/>
              <a:t> includes all </a:t>
            </a:r>
            <a:r>
              <a:rPr lang="en-US" sz="1800" i="1" dirty="0"/>
              <a:t>officer, teller </a:t>
            </a:r>
            <a:r>
              <a:rPr lang="en-US" sz="1800" dirty="0"/>
              <a:t>and </a:t>
            </a:r>
            <a:r>
              <a:rPr lang="en-US" sz="1800" i="1" dirty="0"/>
              <a:t> secretary </a:t>
            </a:r>
            <a:r>
              <a:rPr lang="en-US" sz="1800" dirty="0"/>
              <a:t>objects.</a:t>
            </a:r>
          </a:p>
          <a:p>
            <a:pPr marL="800100" lvl="1" indent="-342900">
              <a:lnSpc>
                <a:spcPct val="110000"/>
              </a:lnSpc>
              <a:buFont typeface="Monotype Sorts" pitchFamily="2" charset="2"/>
              <a:buAutoNum type="arabicPeriod" startAt="2"/>
            </a:pPr>
            <a:r>
              <a:rPr lang="en-US" sz="1800" dirty="0"/>
              <a:t>Class extent of </a:t>
            </a:r>
            <a:r>
              <a:rPr lang="en-US" sz="1800" i="1" dirty="0"/>
              <a:t>employee</a:t>
            </a:r>
            <a:r>
              <a:rPr lang="en-US" sz="1800" dirty="0"/>
              <a:t> includes only employee objects that are not in a subclass such as </a:t>
            </a:r>
            <a:r>
              <a:rPr lang="en-US" sz="1800" i="1" dirty="0"/>
              <a:t>officer, teller, </a:t>
            </a:r>
            <a:r>
              <a:rPr lang="en-US" sz="1800" dirty="0"/>
              <a:t>or </a:t>
            </a:r>
            <a:r>
              <a:rPr lang="en-US" sz="1800" i="1" dirty="0"/>
              <a:t>secretary</a:t>
            </a:r>
          </a:p>
          <a:p>
            <a:pPr lvl="2" indent="-285750">
              <a:lnSpc>
                <a:spcPct val="110000"/>
              </a:lnSpc>
            </a:pPr>
            <a:r>
              <a:rPr lang="en-US" sz="1800" dirty="0"/>
              <a:t>This is the usual choice in OO systems</a:t>
            </a:r>
          </a:p>
          <a:p>
            <a:pPr lvl="2" indent="-285750">
              <a:lnSpc>
                <a:spcPct val="110000"/>
              </a:lnSpc>
            </a:pPr>
            <a:r>
              <a:rPr lang="en-US" sz="1800" dirty="0"/>
              <a:t>Can access extents of subclasses to find all objects of </a:t>
            </a:r>
            <a:br>
              <a:rPr lang="en-US" sz="1800" dirty="0"/>
            </a:br>
            <a:r>
              <a:rPr lang="en-US" sz="1800" dirty="0"/>
              <a:t>subtypes of employee</a:t>
            </a:r>
          </a:p>
        </p:txBody>
      </p:sp>
    </p:spTree>
    <p:extLst>
      <p:ext uri="{BB962C8B-B14F-4D97-AF65-F5344CB8AC3E}">
        <p14:creationId xmlns:p14="http://schemas.microsoft.com/office/powerpoint/2010/main" val="21230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098675" y="7239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r>
              <a:rPr lang="en-US"/>
              <a:t>Multiple Inheritance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016125" y="1579564"/>
            <a:ext cx="80137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SQL:1999 and SQL:2003 do not support multiple inheritance</a:t>
            </a:r>
          </a:p>
          <a:p>
            <a:r>
              <a:rPr lang="en-US" sz="2400" dirty="0">
                <a:latin typeface="Tahoma" charset="0"/>
              </a:rPr>
              <a:t>If our type system supports multiple inheritance, we can define a type for teaching assistant as follows:</a:t>
            </a:r>
            <a:br>
              <a:rPr lang="en-US" sz="2400" dirty="0">
                <a:latin typeface="Tahoma" charset="0"/>
              </a:rPr>
            </a:br>
            <a:r>
              <a:rPr lang="en-US" sz="2400" b="1" dirty="0">
                <a:latin typeface="Tahoma" charset="0"/>
              </a:rPr>
              <a:t>	create type </a:t>
            </a:r>
            <a:r>
              <a:rPr lang="en-US" sz="2400" i="1" dirty="0">
                <a:latin typeface="Tahoma" charset="0"/>
              </a:rPr>
              <a:t>Teaching Assistant</a:t>
            </a:r>
            <a:br>
              <a:rPr lang="en-US" sz="2400" i="1" dirty="0">
                <a:latin typeface="Tahoma" charset="0"/>
              </a:rPr>
            </a:br>
            <a:r>
              <a:rPr lang="en-US" sz="2400" i="1" dirty="0">
                <a:latin typeface="Tahoma" charset="0"/>
              </a:rPr>
              <a:t>            </a:t>
            </a:r>
            <a:r>
              <a:rPr lang="en-US" sz="2400" b="1" dirty="0">
                <a:latin typeface="Tahoma" charset="0"/>
              </a:rPr>
              <a:t>under </a:t>
            </a:r>
            <a:r>
              <a:rPr lang="en-US" sz="2400" i="1" dirty="0">
                <a:latin typeface="Tahoma" charset="0"/>
              </a:rPr>
              <a:t>Student, Teacher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To avoid a conflict between the two occurrences of </a:t>
            </a:r>
            <a:r>
              <a:rPr lang="en-US" sz="2400" i="1" dirty="0">
                <a:latin typeface="Tahoma" charset="0"/>
              </a:rPr>
              <a:t>department </a:t>
            </a:r>
            <a:r>
              <a:rPr lang="en-US" sz="2400" dirty="0">
                <a:latin typeface="Tahoma" charset="0"/>
              </a:rPr>
              <a:t>we can rename them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400" b="1" dirty="0">
                <a:latin typeface="Tahoma" charset="0"/>
              </a:rPr>
              <a:t>                create type </a:t>
            </a:r>
            <a:r>
              <a:rPr lang="en-US" sz="2400" i="1" dirty="0">
                <a:latin typeface="Tahoma" charset="0"/>
              </a:rPr>
              <a:t>Teaching Assistant</a:t>
            </a:r>
            <a:br>
              <a:rPr lang="en-US" sz="2400" i="1" dirty="0">
                <a:latin typeface="Tahoma" charset="0"/>
              </a:rPr>
            </a:br>
            <a:r>
              <a:rPr lang="en-US" sz="2400" i="1" dirty="0">
                <a:latin typeface="Tahoma" charset="0"/>
              </a:rPr>
              <a:t>           </a:t>
            </a:r>
            <a:r>
              <a:rPr lang="en-US" sz="2400" b="1" dirty="0">
                <a:latin typeface="Tahoma" charset="0"/>
              </a:rPr>
              <a:t>under </a:t>
            </a:r>
            <a:br>
              <a:rPr lang="en-US" sz="2400" b="1" dirty="0">
                <a:latin typeface="Tahoma" charset="0"/>
              </a:rPr>
            </a:br>
            <a:r>
              <a:rPr lang="en-US" sz="2400" b="1" dirty="0">
                <a:latin typeface="Tahoma" charset="0"/>
              </a:rPr>
              <a:t>             </a:t>
            </a:r>
            <a:r>
              <a:rPr lang="en-US" sz="2400" i="1" dirty="0">
                <a:latin typeface="Tahoma" charset="0"/>
              </a:rPr>
              <a:t>Student  </a:t>
            </a:r>
            <a:r>
              <a:rPr lang="en-US" sz="2400" b="1" dirty="0">
                <a:latin typeface="Tahoma" charset="0"/>
              </a:rPr>
              <a:t>with 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i="1" dirty="0">
                <a:latin typeface="Tahoma" charset="0"/>
              </a:rPr>
              <a:t>department </a:t>
            </a:r>
            <a:r>
              <a:rPr lang="en-US" sz="2400" b="1" dirty="0">
                <a:latin typeface="Tahoma" charset="0"/>
              </a:rPr>
              <a:t>as </a:t>
            </a:r>
            <a:r>
              <a:rPr lang="en-US" sz="2400" i="1" dirty="0" err="1">
                <a:latin typeface="Tahoma" charset="0"/>
              </a:rPr>
              <a:t>student_dept</a:t>
            </a:r>
            <a:r>
              <a:rPr lang="en-US" sz="2400" i="1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),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            </a:t>
            </a:r>
            <a:r>
              <a:rPr lang="en-US" sz="2400" i="1" dirty="0">
                <a:latin typeface="Tahoma" charset="0"/>
              </a:rPr>
              <a:t>Teacher  </a:t>
            </a:r>
            <a:r>
              <a:rPr lang="en-US" sz="2400" b="1" dirty="0">
                <a:latin typeface="Tahoma" charset="0"/>
              </a:rPr>
              <a:t>with 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i="1" dirty="0">
                <a:latin typeface="Tahoma" charset="0"/>
              </a:rPr>
              <a:t>department </a:t>
            </a:r>
            <a:r>
              <a:rPr lang="en-US" sz="2400" b="1" dirty="0">
                <a:latin typeface="Tahoma" charset="0"/>
              </a:rPr>
              <a:t>as </a:t>
            </a:r>
            <a:r>
              <a:rPr lang="en-US" sz="2400" i="1" dirty="0" err="1">
                <a:latin typeface="Tahoma" charset="0"/>
              </a:rPr>
              <a:t>teacher_dept</a:t>
            </a:r>
            <a:r>
              <a:rPr lang="en-US" sz="2400" i="1" dirty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93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Multiple Inheritance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625" y="6165305"/>
            <a:ext cx="6659563" cy="409575"/>
          </a:xfrm>
        </p:spPr>
        <p:txBody>
          <a:bodyPr>
            <a:normAutofit fontScale="92500" lnSpcReduction="20000"/>
          </a:bodyPr>
          <a:lstStyle/>
          <a:p>
            <a:pPr algn="ctr">
              <a:buFont typeface="Monotype Sorts" pitchFamily="2" charset="2"/>
              <a:buNone/>
            </a:pPr>
            <a:r>
              <a:rPr lang="en-US"/>
              <a:t>Class DAG for banking example.</a:t>
            </a:r>
          </a:p>
        </p:txBody>
      </p:sp>
      <p:pic>
        <p:nvPicPr>
          <p:cNvPr id="12598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5152" r="3409" b="15152"/>
          <a:stretch>
            <a:fillRect/>
          </a:stretch>
        </p:blipFill>
        <p:spPr bwMode="auto">
          <a:xfrm>
            <a:off x="2569096" y="1628801"/>
            <a:ext cx="7315200" cy="4005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620F8-DE47-4D9E-93DD-7D491D14FFF9}"/>
              </a:ext>
            </a:extLst>
          </p:cNvPr>
          <p:cNvSpPr txBox="1"/>
          <p:nvPr/>
        </p:nvSpPr>
        <p:spPr>
          <a:xfrm>
            <a:off x="1367162" y="1737310"/>
            <a:ext cx="959676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6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Object Oriented Databases – Need for Complex Data types- OO data Model- Nested relations- Complex Types- Inheritance Reference Types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- </a:t>
            </a:r>
            <a:r>
              <a:rPr lang="en-US" sz="26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Distributed databases-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Querying and Transformation. – Data Mining and Data Warehousing.</a:t>
            </a:r>
            <a:endParaRPr lang="en-IN" sz="2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1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124744"/>
            <a:ext cx="8136904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With multiple inheritance a class may have more than one superclass.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class/subclass relationship is represented by a </a:t>
            </a:r>
            <a:r>
              <a:rPr lang="en-US" sz="2000" b="1" dirty="0">
                <a:solidFill>
                  <a:schemeClr val="tx2"/>
                </a:solidFill>
              </a:rPr>
              <a:t>directed acyclic graph</a:t>
            </a:r>
            <a:r>
              <a:rPr lang="en-US" sz="2000" dirty="0"/>
              <a:t> (</a:t>
            </a:r>
            <a:r>
              <a:rPr lang="en-US" sz="2000" b="1" dirty="0">
                <a:solidFill>
                  <a:schemeClr val="tx2"/>
                </a:solidFill>
              </a:rPr>
              <a:t>DAG</a:t>
            </a:r>
            <a:r>
              <a:rPr lang="en-US" sz="20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Particularly useful when objects can be classified in more than one way, which are independent of each other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 temporary/permanent is independent of  Officer/secretary/teller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Create a subclass for each combination of subclasses 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Need not create subclasses for combinations that are not possible in the database being modeled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class inherits variables and methods from all its super classes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There is potential for ambiguity when a variable/message N with the same name is inherited from two super classes A and B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problem if the variable/message is defined in a shared superclass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Otherwise, do one of the following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flag as an error,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rename variables (A.N and B.N)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one.</a:t>
            </a:r>
          </a:p>
        </p:txBody>
      </p:sp>
    </p:spTree>
    <p:extLst>
      <p:ext uri="{BB962C8B-B14F-4D97-AF65-F5344CB8AC3E}">
        <p14:creationId xmlns:p14="http://schemas.microsoft.com/office/powerpoint/2010/main" val="426954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Examples of Multiple Inheritance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412777"/>
            <a:ext cx="8352928" cy="5286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Conceptually, an object can belong to each of several subclasses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person</a:t>
            </a:r>
            <a:r>
              <a:rPr lang="en-US" dirty="0"/>
              <a:t> can play the roles of </a:t>
            </a:r>
            <a:r>
              <a:rPr lang="en-US" i="1" dirty="0"/>
              <a:t>student</a:t>
            </a:r>
            <a:r>
              <a:rPr lang="en-US" dirty="0"/>
              <a:t>, a </a:t>
            </a:r>
            <a:r>
              <a:rPr lang="en-US" i="1" dirty="0"/>
              <a:t>teacher</a:t>
            </a:r>
            <a:r>
              <a:rPr lang="en-US" dirty="0"/>
              <a:t> or </a:t>
            </a:r>
            <a:r>
              <a:rPr lang="en-US" i="1" dirty="0" err="1"/>
              <a:t>footballPlayer</a:t>
            </a:r>
            <a:r>
              <a:rPr lang="en-US" i="1" dirty="0"/>
              <a:t>, </a:t>
            </a:r>
            <a:r>
              <a:rPr lang="en-US" dirty="0"/>
              <a:t>or any combination of the three</a:t>
            </a:r>
          </a:p>
          <a:p>
            <a:pPr lvl="2"/>
            <a:r>
              <a:rPr lang="en-US" dirty="0"/>
              <a:t> E.g., student teaching assistant who also play football</a:t>
            </a:r>
          </a:p>
          <a:p>
            <a:r>
              <a:rPr lang="en-US" dirty="0"/>
              <a:t>Can use multiple inheritance to model “roles” of an object</a:t>
            </a:r>
          </a:p>
          <a:p>
            <a:pPr lvl="1"/>
            <a:r>
              <a:rPr lang="en-US" dirty="0"/>
              <a:t>That is, allow an object to take on any one or more of a set of types</a:t>
            </a:r>
          </a:p>
          <a:p>
            <a:r>
              <a:rPr lang="en-US" dirty="0"/>
              <a:t>But many systems insist an object should have a </a:t>
            </a:r>
            <a:r>
              <a:rPr lang="en-US" b="1" dirty="0">
                <a:solidFill>
                  <a:schemeClr val="tx2"/>
                </a:solidFill>
              </a:rPr>
              <a:t>most-specific class</a:t>
            </a:r>
          </a:p>
          <a:p>
            <a:pPr lvl="1"/>
            <a:r>
              <a:rPr lang="en-US" dirty="0"/>
              <a:t>That is, there must be one class that an object belongs to which is a subclass of all other classes that the object belongs to</a:t>
            </a:r>
          </a:p>
          <a:p>
            <a:pPr lvl="1"/>
            <a:r>
              <a:rPr lang="en-US" dirty="0"/>
              <a:t>Create subclasses such as </a:t>
            </a:r>
            <a:r>
              <a:rPr lang="en-US" i="1" dirty="0"/>
              <a:t>student-teacher</a:t>
            </a:r>
            <a:r>
              <a:rPr lang="en-US" dirty="0"/>
              <a:t> and</a:t>
            </a:r>
            <a:br>
              <a:rPr lang="en-US" dirty="0"/>
            </a:br>
            <a:r>
              <a:rPr lang="en-US" i="1" dirty="0"/>
              <a:t>student-teacher-</a:t>
            </a:r>
            <a:r>
              <a:rPr lang="en-US" i="1" dirty="0" err="1"/>
              <a:t>footballPlayer</a:t>
            </a:r>
            <a:r>
              <a:rPr lang="en-US" dirty="0"/>
              <a:t> for each combination</a:t>
            </a:r>
          </a:p>
          <a:p>
            <a:pPr lvl="1"/>
            <a:r>
              <a:rPr lang="en-US" dirty="0"/>
              <a:t>When many combinations are possible, creating </a:t>
            </a:r>
            <a:br>
              <a:rPr lang="en-US" dirty="0"/>
            </a:br>
            <a:r>
              <a:rPr lang="en-US" dirty="0"/>
              <a:t>subclasses for each combination can become cumbersome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73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Identity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268760"/>
            <a:ext cx="8352928" cy="5184576"/>
          </a:xfrm>
        </p:spPr>
        <p:txBody>
          <a:bodyPr>
            <a:normAutofit/>
          </a:bodyPr>
          <a:lstStyle/>
          <a:p>
            <a:r>
              <a:rPr lang="en-US" dirty="0"/>
              <a:t>An object retains its identity even if some or all of the values of variables or definitions of methods change over time.</a:t>
            </a:r>
          </a:p>
          <a:p>
            <a:r>
              <a:rPr lang="en-US" dirty="0"/>
              <a:t>Object identity is a stronger notion of identity than in programming languages or data models not based on object orientation.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Value</a:t>
            </a:r>
            <a:r>
              <a:rPr lang="en-US" dirty="0"/>
              <a:t> – data value; e.g. primary key value used in relational systems.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– supplied by user; used for variables in procedures.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Built-in</a:t>
            </a:r>
            <a:r>
              <a:rPr lang="en-US" dirty="0"/>
              <a:t> – identity built into data model or programming language.</a:t>
            </a:r>
          </a:p>
          <a:p>
            <a:pPr lvl="2"/>
            <a:r>
              <a:rPr lang="en-US" dirty="0"/>
              <a:t>no user-supplied identifier is required. </a:t>
            </a:r>
          </a:p>
          <a:p>
            <a:pPr lvl="2"/>
            <a:r>
              <a:rPr lang="en-US" dirty="0"/>
              <a:t>Is the form of identity used in object-oriented systems.</a:t>
            </a:r>
          </a:p>
        </p:txBody>
      </p:sp>
    </p:spTree>
    <p:extLst>
      <p:ext uri="{BB962C8B-B14F-4D97-AF65-F5344CB8AC3E}">
        <p14:creationId xmlns:p14="http://schemas.microsoft.com/office/powerpoint/2010/main" val="264907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Object Identifiers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196752"/>
            <a:ext cx="8136904" cy="53285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Object identifiers</a:t>
            </a:r>
            <a:r>
              <a:rPr lang="en-US" i="1" dirty="0"/>
              <a:t> </a:t>
            </a:r>
            <a:r>
              <a:rPr lang="en-US" dirty="0"/>
              <a:t>used to uniquely identify objects</a:t>
            </a:r>
          </a:p>
          <a:p>
            <a:pPr lvl="1"/>
            <a:r>
              <a:rPr lang="en-US" dirty="0"/>
              <a:t>Object identifiers are </a:t>
            </a:r>
            <a:r>
              <a:rPr lang="en-US" dirty="0">
                <a:solidFill>
                  <a:schemeClr val="tx2"/>
                </a:solidFill>
              </a:rPr>
              <a:t>unique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no two objects have the same identifier</a:t>
            </a:r>
          </a:p>
          <a:p>
            <a:pPr lvl="2"/>
            <a:r>
              <a:rPr lang="en-US" dirty="0"/>
              <a:t>each object has only one object identifier</a:t>
            </a:r>
          </a:p>
          <a:p>
            <a:pPr lvl="1"/>
            <a:r>
              <a:rPr lang="en-US" dirty="0"/>
              <a:t>E.g., the </a:t>
            </a:r>
            <a:r>
              <a:rPr lang="en-US" i="1" dirty="0"/>
              <a:t>spouse</a:t>
            </a:r>
            <a:r>
              <a:rPr lang="en-US" dirty="0"/>
              <a:t> field of a </a:t>
            </a:r>
            <a:r>
              <a:rPr lang="en-US" i="1" dirty="0"/>
              <a:t>person</a:t>
            </a:r>
            <a:r>
              <a:rPr lang="en-US" dirty="0"/>
              <a:t> object may be an identifier of another </a:t>
            </a:r>
            <a:r>
              <a:rPr lang="en-US" i="1" dirty="0"/>
              <a:t>person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can be stored as a field of an object, to refer to another object.</a:t>
            </a:r>
          </a:p>
          <a:p>
            <a:pPr lvl="1"/>
            <a:r>
              <a:rPr lang="en-US" dirty="0"/>
              <a:t>Can be </a:t>
            </a:r>
          </a:p>
          <a:p>
            <a:pPr lvl="2"/>
            <a:r>
              <a:rPr lang="en-US" dirty="0"/>
              <a:t>system generated (created by database) or </a:t>
            </a:r>
          </a:p>
          <a:p>
            <a:pPr lvl="2"/>
            <a:r>
              <a:rPr lang="en-US" dirty="0"/>
              <a:t>external (such as social-security number)</a:t>
            </a:r>
          </a:p>
          <a:p>
            <a:pPr lvl="1"/>
            <a:r>
              <a:rPr lang="en-US" dirty="0"/>
              <a:t>System generated identifiers:</a:t>
            </a:r>
          </a:p>
          <a:p>
            <a:pPr lvl="2"/>
            <a:r>
              <a:rPr lang="en-US" dirty="0"/>
              <a:t>Are easier to use, but cannot be used across database systems</a:t>
            </a:r>
          </a:p>
          <a:p>
            <a:pPr lvl="2"/>
            <a:r>
              <a:rPr lang="en-US" dirty="0"/>
              <a:t>May be redundant if unique identifier already exists</a:t>
            </a:r>
          </a:p>
        </p:txBody>
      </p:sp>
    </p:spTree>
    <p:extLst>
      <p:ext uri="{BB962C8B-B14F-4D97-AF65-F5344CB8AC3E}">
        <p14:creationId xmlns:p14="http://schemas.microsoft.com/office/powerpoint/2010/main" val="1461265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0"/>
            <a:ext cx="8229600" cy="836712"/>
          </a:xfrm>
        </p:spPr>
        <p:txBody>
          <a:bodyPr/>
          <a:lstStyle/>
          <a:p>
            <a:r>
              <a:rPr lang="en-US" dirty="0"/>
              <a:t>Object Containment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0124" y="3861049"/>
            <a:ext cx="7924800" cy="27717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Each component in a design may contain other components</a:t>
            </a:r>
          </a:p>
          <a:p>
            <a:pPr algn="just"/>
            <a:r>
              <a:rPr lang="en-US" dirty="0"/>
              <a:t>Can be modeled as containment of objects.  Objects containing; other objects are called </a:t>
            </a:r>
            <a:r>
              <a:rPr lang="en-US" b="1" dirty="0">
                <a:solidFill>
                  <a:schemeClr val="tx2"/>
                </a:solidFill>
              </a:rPr>
              <a:t>composite</a:t>
            </a:r>
            <a:r>
              <a:rPr lang="en-US" i="1" dirty="0"/>
              <a:t> </a:t>
            </a:r>
            <a:r>
              <a:rPr lang="en-US" dirty="0"/>
              <a:t>objects.</a:t>
            </a:r>
          </a:p>
          <a:p>
            <a:pPr algn="just"/>
            <a:r>
              <a:rPr lang="en-US" dirty="0"/>
              <a:t>Multiple levels of containment create a </a:t>
            </a:r>
            <a:r>
              <a:rPr lang="en-US" b="1" dirty="0">
                <a:solidFill>
                  <a:schemeClr val="tx2"/>
                </a:solidFill>
              </a:rPr>
              <a:t>containment hierarchy</a:t>
            </a:r>
            <a:r>
              <a:rPr lang="en-US" i="1" dirty="0"/>
              <a:t> </a:t>
            </a:r>
          </a:p>
          <a:p>
            <a:pPr lvl="1" algn="just"/>
            <a:r>
              <a:rPr lang="en-US" i="1" dirty="0"/>
              <a:t> </a:t>
            </a:r>
            <a:r>
              <a:rPr lang="en-US" dirty="0"/>
              <a:t>links interpreted as </a:t>
            </a:r>
            <a:r>
              <a:rPr lang="en-US" b="1" dirty="0"/>
              <a:t>is-part-of, </a:t>
            </a:r>
            <a:r>
              <a:rPr lang="en-US" dirty="0"/>
              <a:t>not </a:t>
            </a:r>
            <a:r>
              <a:rPr lang="en-US" b="1" dirty="0"/>
              <a:t>is-a.</a:t>
            </a:r>
            <a:endParaRPr lang="en-US" dirty="0"/>
          </a:p>
          <a:p>
            <a:pPr algn="just"/>
            <a:r>
              <a:rPr lang="en-US" dirty="0"/>
              <a:t>Allows data to be viewed at different granularities by different users.</a:t>
            </a:r>
          </a:p>
        </p:txBody>
      </p:sp>
      <p:pic>
        <p:nvPicPr>
          <p:cNvPr id="130074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29474" r="4210" b="29825"/>
          <a:stretch>
            <a:fillRect/>
          </a:stretch>
        </p:blipFill>
        <p:spPr bwMode="auto">
          <a:xfrm>
            <a:off x="2711624" y="990600"/>
            <a:ext cx="6781800" cy="21859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1847528" y="3176588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Containment Hierarchy for Bicycle-Design Database</a:t>
            </a:r>
          </a:p>
        </p:txBody>
      </p:sp>
    </p:spTree>
    <p:extLst>
      <p:ext uri="{BB962C8B-B14F-4D97-AF65-F5344CB8AC3E}">
        <p14:creationId xmlns:p14="http://schemas.microsoft.com/office/powerpoint/2010/main" val="88469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dirty="0"/>
              <a:t>Object-Oriented Languages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196752"/>
            <a:ext cx="8143056" cy="5458544"/>
          </a:xfrm>
        </p:spPr>
        <p:txBody>
          <a:bodyPr>
            <a:normAutofit/>
          </a:bodyPr>
          <a:lstStyle/>
          <a:p>
            <a:pPr marL="381000" indent="-381000" algn="just"/>
            <a:r>
              <a:rPr lang="en-US" dirty="0"/>
              <a:t>Object-oriented concepts can be used in different ways</a:t>
            </a:r>
          </a:p>
          <a:p>
            <a:pPr marL="800100" lvl="1" indent="-342900" algn="just"/>
            <a:r>
              <a:rPr lang="en-US" dirty="0"/>
              <a:t>Object-orientation can be used as a design tool, and be encoded into, for example, a relational database </a:t>
            </a:r>
          </a:p>
          <a:p>
            <a:pPr marL="1200150" lvl="2" indent="-342900" algn="just"/>
            <a:r>
              <a:rPr lang="en-US" dirty="0"/>
              <a:t>analogous to modeling data with E-R diagram and then converting to a set of relations) </a:t>
            </a:r>
          </a:p>
          <a:p>
            <a:pPr marL="800100" lvl="1" indent="-342900" algn="just"/>
            <a:r>
              <a:rPr lang="en-US" dirty="0"/>
              <a:t>The concepts of object orientation can be incorporated into a programming language that is used to manipulate the database.</a:t>
            </a:r>
          </a:p>
          <a:p>
            <a:pPr marL="1200150" lvl="2" indent="-342900" algn="just"/>
            <a:r>
              <a:rPr lang="en-US" b="1" dirty="0">
                <a:solidFill>
                  <a:schemeClr val="tx2"/>
                </a:solidFill>
              </a:rPr>
              <a:t>Object-relational systems</a:t>
            </a:r>
            <a:r>
              <a:rPr lang="en-US" dirty="0"/>
              <a:t> – add complex types and object-orientation to relational language.</a:t>
            </a:r>
          </a:p>
          <a:p>
            <a:pPr marL="1200150" lvl="2" indent="-342900" algn="just"/>
            <a:r>
              <a:rPr lang="en-US" b="1" dirty="0">
                <a:solidFill>
                  <a:schemeClr val="tx2"/>
                </a:solidFill>
              </a:rPr>
              <a:t>Persistent programming languages</a:t>
            </a:r>
            <a:r>
              <a:rPr lang="en-US" dirty="0"/>
              <a:t> – extend object-oriented programming language to deal with databases by adding concepts such as persistence and collections. </a:t>
            </a:r>
          </a:p>
        </p:txBody>
      </p:sp>
    </p:spTree>
    <p:extLst>
      <p:ext uri="{BB962C8B-B14F-4D97-AF65-F5344CB8AC3E}">
        <p14:creationId xmlns:p14="http://schemas.microsoft.com/office/powerpoint/2010/main" val="359326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82000" cy="533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/>
              <a:t>Distributed Databases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0922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/>
              <a:t>Heterogeneous and Homogeneous Databases</a:t>
            </a:r>
          </a:p>
          <a:p>
            <a:r>
              <a:rPr lang="en-US" dirty="0"/>
              <a:t>Distributed Data Storage</a:t>
            </a:r>
          </a:p>
          <a:p>
            <a:pPr>
              <a:lnSpc>
                <a:spcPct val="80000"/>
              </a:lnSpc>
            </a:pPr>
            <a:r>
              <a:rPr lang="en-US" dirty="0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88550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Distributed Database System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092200"/>
            <a:ext cx="8267700" cy="4554538"/>
          </a:xfrm>
        </p:spPr>
        <p:txBody>
          <a:bodyPr/>
          <a:lstStyle/>
          <a:p>
            <a:r>
              <a:rPr lang="en-US"/>
              <a:t>A distributed database system consists of loosely coupled sites that share no physical component</a:t>
            </a:r>
          </a:p>
          <a:p>
            <a:r>
              <a:rPr lang="en-US"/>
              <a:t>Database systems that run on each site are independent of each other</a:t>
            </a:r>
          </a:p>
          <a:p>
            <a:r>
              <a:rPr lang="en-US"/>
              <a:t>Transactions may access data at one or more sites</a:t>
            </a:r>
          </a:p>
        </p:txBody>
      </p:sp>
    </p:spTree>
    <p:extLst>
      <p:ext uri="{BB962C8B-B14F-4D97-AF65-F5344CB8AC3E}">
        <p14:creationId xmlns:p14="http://schemas.microsoft.com/office/powerpoint/2010/main" val="491309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+mj-ea"/>
              </a:rPr>
              <a:t>Homogeneous Distributed Databases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268760"/>
            <a:ext cx="8352928" cy="5164832"/>
          </a:xfrm>
        </p:spPr>
        <p:txBody>
          <a:bodyPr>
            <a:normAutofit/>
          </a:bodyPr>
          <a:lstStyle/>
          <a:p>
            <a:r>
              <a:rPr lang="en-US" dirty="0"/>
              <a:t>In a homogeneous distributed database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 sites have identical software and scheme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Are aware of each other and agree to cooperate in processing user requests.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Each site surrenders part of its autonomy in terms of right to change schemas or software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Appears to user as a single system</a:t>
            </a:r>
          </a:p>
          <a:p>
            <a:r>
              <a:rPr lang="en-US" dirty="0"/>
              <a:t>In a heterogeneous distributed database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Different sites may use different schemas and software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Difference in schema is a major problem for query processing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Difference in software is a major problem for transaction processing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Sites may not be aware of each other and may provide only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limited facilities for cooperation in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612703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550" y="1174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Distributed Data Storage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536" y="908720"/>
            <a:ext cx="8496944" cy="5649168"/>
          </a:xfrm>
        </p:spPr>
        <p:txBody>
          <a:bodyPr>
            <a:noAutofit/>
          </a:bodyPr>
          <a:lstStyle/>
          <a:p>
            <a:r>
              <a:rPr lang="en-US" dirty="0"/>
              <a:t>Assume relational data model</a:t>
            </a:r>
          </a:p>
          <a:p>
            <a:r>
              <a:rPr lang="en-US" dirty="0"/>
              <a:t>Replication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System maintains multiple copies of data, stored in different sites, for faster retrieval and fault tolerance.</a:t>
            </a:r>
          </a:p>
          <a:p>
            <a:r>
              <a:rPr lang="en-US" dirty="0"/>
              <a:t>Fragmentation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Relation is partitioned into several fragments stored in distinct sites</a:t>
            </a:r>
          </a:p>
          <a:p>
            <a:r>
              <a:rPr lang="en-US" dirty="0"/>
              <a:t>Replication and fragmentation can be combined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Relation is partitioned into several fragments: system maintains several identical replicas of each such fragment.</a:t>
            </a:r>
          </a:p>
        </p:txBody>
      </p:sp>
    </p:spTree>
    <p:extLst>
      <p:ext uri="{BB962C8B-B14F-4D97-AF65-F5344CB8AC3E}">
        <p14:creationId xmlns:p14="http://schemas.microsoft.com/office/powerpoint/2010/main" val="133203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Object-Oriented Databases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600" y="1556792"/>
            <a:ext cx="7054850" cy="4876800"/>
          </a:xfrm>
        </p:spPr>
        <p:txBody>
          <a:bodyPr/>
          <a:lstStyle/>
          <a:p>
            <a:r>
              <a:rPr lang="en-US" dirty="0"/>
              <a:t>Need for Complex Data Types</a:t>
            </a:r>
          </a:p>
          <a:p>
            <a:r>
              <a:rPr lang="en-US" dirty="0"/>
              <a:t>The Object-Oriented Data Model</a:t>
            </a:r>
          </a:p>
          <a:p>
            <a:r>
              <a:rPr lang="en-US" dirty="0"/>
              <a:t>Object-Oriented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111949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a typeface="+mj-ea"/>
              </a:rPr>
              <a:t>Data Replication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092201"/>
            <a:ext cx="7815262" cy="4710113"/>
          </a:xfrm>
        </p:spPr>
        <p:txBody>
          <a:bodyPr/>
          <a:lstStyle/>
          <a:p>
            <a:pPr algn="just"/>
            <a:r>
              <a:rPr lang="en-US" dirty="0"/>
              <a:t>A relation or fragment of a relation is </a:t>
            </a:r>
            <a:r>
              <a:rPr lang="en-US" b="1" dirty="0">
                <a:solidFill>
                  <a:srgbClr val="000099"/>
                </a:solidFill>
              </a:rPr>
              <a:t>replicated</a:t>
            </a:r>
            <a:r>
              <a:rPr lang="en-US" dirty="0"/>
              <a:t> if it is stored redundantly in two or more sites.</a:t>
            </a:r>
          </a:p>
          <a:p>
            <a:pPr algn="just"/>
            <a:r>
              <a:rPr lang="en-US" dirty="0">
                <a:solidFill>
                  <a:srgbClr val="000099"/>
                </a:solidFill>
              </a:rPr>
              <a:t>Full replication</a:t>
            </a:r>
            <a:r>
              <a:rPr lang="en-US" dirty="0"/>
              <a:t> of a relation is the case where the relation is stored at all sites.</a:t>
            </a:r>
          </a:p>
          <a:p>
            <a:pPr algn="just"/>
            <a:r>
              <a:rPr lang="en-US" dirty="0"/>
              <a:t>Fully redundant databases are those in which every site contains a copy of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121445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Data Replication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528" y="836712"/>
            <a:ext cx="8496944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 of Replication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Availability</a:t>
            </a:r>
            <a:r>
              <a:rPr lang="en-US" dirty="0">
                <a:ea typeface="ＭＳ Ｐゴシック" pitchFamily="34" charset="-128"/>
              </a:rPr>
              <a:t>: failure of site containing relation </a:t>
            </a:r>
            <a:r>
              <a:rPr lang="en-US" i="1" dirty="0">
                <a:ea typeface="ＭＳ Ｐゴシック" pitchFamily="34" charset="-128"/>
              </a:rPr>
              <a:t>r </a:t>
            </a:r>
            <a:r>
              <a:rPr lang="en-US" dirty="0">
                <a:ea typeface="ＭＳ Ｐゴシック" pitchFamily="34" charset="-128"/>
              </a:rPr>
              <a:t>does not result in unavailability of </a:t>
            </a:r>
            <a:r>
              <a:rPr lang="en-US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 is replicas exist.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Parallelism</a:t>
            </a:r>
            <a:r>
              <a:rPr lang="en-US" dirty="0">
                <a:ea typeface="ＭＳ Ｐゴシック" pitchFamily="34" charset="-128"/>
              </a:rPr>
              <a:t>: queries on </a:t>
            </a:r>
            <a:r>
              <a:rPr lang="en-US" i="1" dirty="0">
                <a:ea typeface="ＭＳ Ｐゴシック" pitchFamily="34" charset="-128"/>
              </a:rPr>
              <a:t>r </a:t>
            </a:r>
            <a:r>
              <a:rPr lang="en-US" dirty="0">
                <a:ea typeface="ＭＳ Ｐゴシック" pitchFamily="34" charset="-128"/>
              </a:rPr>
              <a:t>may be processed by several nodes in parallel.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Reduced data transfer</a:t>
            </a:r>
            <a:r>
              <a:rPr lang="en-US" dirty="0">
                <a:ea typeface="ＭＳ Ｐゴシック" pitchFamily="34" charset="-128"/>
              </a:rPr>
              <a:t>: relation</a:t>
            </a:r>
            <a:r>
              <a:rPr lang="en-US" i="1" dirty="0">
                <a:ea typeface="ＭＳ Ｐゴシック" pitchFamily="34" charset="-128"/>
              </a:rPr>
              <a:t> r </a:t>
            </a:r>
            <a:r>
              <a:rPr lang="en-US" dirty="0">
                <a:ea typeface="ＭＳ Ｐゴシック" pitchFamily="34" charset="-128"/>
              </a:rPr>
              <a:t>is available locally at each site containing a replica of </a:t>
            </a:r>
            <a:r>
              <a:rPr lang="en-US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Disadvantages of Replication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Increased cost of updates: each replica of relation </a:t>
            </a:r>
            <a:r>
              <a:rPr lang="en-US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 must be updated.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Increased complexity of concurrency control: concurrent updates to distinct replicas may lead to inconsistent data unless special concurrency control mechanisms are implemented.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One solution: choose one copy as </a:t>
            </a:r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primary copy</a:t>
            </a:r>
            <a:r>
              <a:rPr lang="en-US" b="1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and apply concurrency control operations on primary copy</a:t>
            </a:r>
            <a:endParaRPr lang="en-US" b="1" dirty="0">
              <a:solidFill>
                <a:schemeClr val="tx2"/>
              </a:solidFill>
              <a:ea typeface="ＭＳ Ｐゴシック" pitchFamily="34" charset="-128"/>
            </a:endParaRPr>
          </a:p>
          <a:p>
            <a:pPr lvl="1">
              <a:lnSpc>
                <a:spcPct val="110000"/>
              </a:lnSpc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35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260648"/>
            <a:ext cx="8077200" cy="60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 dirty="0"/>
              <a:t>Data Fragmentation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5560" y="1092200"/>
            <a:ext cx="7920880" cy="52171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Division of relation r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which contain sufficient information to reconstruct relation r.</a:t>
            </a:r>
          </a:p>
          <a:p>
            <a:pPr algn="just"/>
            <a:r>
              <a:rPr lang="en-US" b="1" dirty="0">
                <a:solidFill>
                  <a:srgbClr val="000099"/>
                </a:solidFill>
              </a:rPr>
              <a:t>Horizontal fragmentation</a:t>
            </a:r>
            <a:r>
              <a:rPr lang="en-US" dirty="0"/>
              <a:t>: each tuple of </a:t>
            </a:r>
            <a:r>
              <a:rPr lang="en-US" i="1" dirty="0"/>
              <a:t>r</a:t>
            </a:r>
            <a:r>
              <a:rPr lang="en-US" dirty="0"/>
              <a:t>  is assigned to one or more fragments</a:t>
            </a:r>
          </a:p>
          <a:p>
            <a:pPr algn="just"/>
            <a:r>
              <a:rPr lang="en-US" b="1" dirty="0">
                <a:solidFill>
                  <a:srgbClr val="000099"/>
                </a:solidFill>
              </a:rPr>
              <a:t>Vertical fragmentation</a:t>
            </a:r>
            <a:r>
              <a:rPr lang="en-US" dirty="0"/>
              <a:t>: the schema for relation </a:t>
            </a:r>
            <a:r>
              <a:rPr lang="en-US" i="1" dirty="0"/>
              <a:t>r</a:t>
            </a:r>
            <a:r>
              <a:rPr lang="en-US" dirty="0"/>
              <a:t>  is split into several smaller schemas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All schemas must contain a common candidate key (or superkey) to ensure lossless join property.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A special attribute, the tuple-id attribute may be added to each schema to serve as a candidate key.</a:t>
            </a:r>
          </a:p>
          <a:p>
            <a:pPr algn="just">
              <a:buFont typeface="Monotype Sort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130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915400" cy="533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/>
              <a:t>Horizontal Fragmentation of </a:t>
            </a:r>
            <a:r>
              <a:rPr lang="en-US" sz="2800" i="1"/>
              <a:t>account</a:t>
            </a:r>
            <a:r>
              <a:rPr lang="en-US" sz="2800"/>
              <a:t> Relation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6289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800351" y="1106489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7625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816475" y="1093789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8961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358064" y="1106488"/>
            <a:ext cx="1083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6289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657476" y="1668464"/>
            <a:ext cx="10150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7625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181601" y="1674814"/>
            <a:ext cx="862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A-305</a:t>
            </a:r>
          </a:p>
          <a:p>
            <a:r>
              <a:rPr lang="en-US" sz="2000"/>
              <a:t>A-226</a:t>
            </a:r>
          </a:p>
          <a:p>
            <a:r>
              <a:rPr lang="en-US" sz="2000"/>
              <a:t>A-155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8961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626351" y="1693864"/>
            <a:ext cx="60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500</a:t>
            </a:r>
          </a:p>
          <a:p>
            <a:r>
              <a:rPr lang="en-US" sz="2000"/>
              <a:t>336</a:t>
            </a:r>
          </a:p>
          <a:p>
            <a:r>
              <a:rPr lang="en-US" sz="2000"/>
              <a:t>62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816351" y="2863851"/>
            <a:ext cx="467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account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 i="1" baseline="-25000">
                <a:sym typeface="Symbol" pitchFamily="18" charset="2"/>
              </a:rPr>
              <a:t>branch_name=“Hillside”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5908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762251" y="3649664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7244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91063" y="3630614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8580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7319964" y="3649663"/>
            <a:ext cx="1083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590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619375" y="4211639"/>
            <a:ext cx="13843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7244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5143501" y="4217989"/>
            <a:ext cx="8620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A-177</a:t>
            </a:r>
          </a:p>
          <a:p>
            <a:r>
              <a:rPr lang="en-US" sz="2000"/>
              <a:t>A-402</a:t>
            </a:r>
          </a:p>
          <a:p>
            <a:r>
              <a:rPr lang="en-US" sz="2000"/>
              <a:t>A-408</a:t>
            </a:r>
          </a:p>
          <a:p>
            <a:r>
              <a:rPr lang="en-US" sz="2000"/>
              <a:t>A-639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8580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7616825" y="4237039"/>
            <a:ext cx="8905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/>
              <a:t>205</a:t>
            </a:r>
          </a:p>
          <a:p>
            <a:pPr algn="ctr"/>
            <a:r>
              <a:rPr lang="en-US" sz="2000"/>
              <a:t>10000</a:t>
            </a:r>
          </a:p>
          <a:p>
            <a:pPr algn="ctr"/>
            <a:r>
              <a:rPr lang="en-US" sz="2000"/>
              <a:t>1123</a:t>
            </a:r>
          </a:p>
          <a:p>
            <a:pPr algn="ctr"/>
            <a:r>
              <a:rPr lang="en-US" sz="2000"/>
              <a:t>750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667125" y="5756276"/>
            <a:ext cx="4884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account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 i="1" baseline="-25000">
                <a:sym typeface="Symbol" pitchFamily="18" charset="2"/>
              </a:rPr>
              <a:t>branch_name=“Valleyview”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7589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8"/>
          <p:cNvSpPr>
            <a:spLocks noChangeArrowheads="1"/>
          </p:cNvSpPr>
          <p:nvPr/>
        </p:nvSpPr>
        <p:spPr bwMode="auto">
          <a:xfrm>
            <a:off x="4848225" y="3740150"/>
            <a:ext cx="21145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14"/>
          <p:cNvSpPr>
            <a:spLocks noChangeArrowheads="1"/>
          </p:cNvSpPr>
          <p:nvPr/>
        </p:nvSpPr>
        <p:spPr bwMode="auto">
          <a:xfrm>
            <a:off x="4914900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6" y="0"/>
            <a:ext cx="8201025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/>
              <a:t>Vertical Fragmentation of </a:t>
            </a:r>
            <a:r>
              <a:rPr lang="en-US" sz="2400" i="1"/>
              <a:t>employee_info </a:t>
            </a:r>
            <a:r>
              <a:rPr lang="en-US" sz="2400"/>
              <a:t>Relation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27717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2943226" y="760414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4937126" y="784226"/>
            <a:ext cx="200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customer_name</a:t>
            </a:r>
            <a:endParaRPr lang="en-US" sz="2000"/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70389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7500939" y="755650"/>
            <a:ext cx="1083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2771775" y="1252539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2800350" y="1273175"/>
            <a:ext cx="13843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4905375" y="1255713"/>
            <a:ext cx="213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5324475" y="1249363"/>
            <a:ext cx="114458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Lowman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Green</a:t>
            </a:r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7038975" y="1252539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7769225" y="176530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2640013" y="3265489"/>
            <a:ext cx="728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 dirty="0"/>
              <a:t>deposit</a:t>
            </a:r>
            <a:r>
              <a:rPr lang="en-US" sz="2000" i="1" baseline="-25000" dirty="0"/>
              <a:t>1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i="1" dirty="0">
                <a:sym typeface="Symbol" pitchFamily="18" charset="2"/>
              </a:rPr>
              <a:t></a:t>
            </a:r>
            <a:r>
              <a:rPr lang="en-US" sz="2000" i="1" baseline="-25000" dirty="0" err="1">
                <a:sym typeface="Symbol" pitchFamily="18" charset="2"/>
              </a:rPr>
              <a:t>branch_name</a:t>
            </a:r>
            <a:r>
              <a:rPr lang="en-US" sz="2000" i="1" baseline="-25000" dirty="0">
                <a:sym typeface="Symbol" pitchFamily="18" charset="2"/>
              </a:rPr>
              <a:t>, </a:t>
            </a:r>
            <a:r>
              <a:rPr lang="en-US" sz="2000" i="1" baseline="-25000" dirty="0" err="1">
                <a:sym typeface="Symbol" pitchFamily="18" charset="2"/>
              </a:rPr>
              <a:t>customer_name</a:t>
            </a:r>
            <a:r>
              <a:rPr lang="en-US" sz="2000" i="1" baseline="-25000" dirty="0">
                <a:sym typeface="Symbol" pitchFamily="18" charset="2"/>
              </a:rPr>
              <a:t>, </a:t>
            </a:r>
            <a:r>
              <a:rPr lang="en-US" sz="2000" i="1" baseline="-25000" dirty="0" err="1">
                <a:sym typeface="Symbol" pitchFamily="18" charset="2"/>
              </a:rPr>
              <a:t>tuple_id</a:t>
            </a:r>
            <a:r>
              <a:rPr lang="en-US" sz="2000" i="1" baseline="-25000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 err="1">
                <a:sym typeface="Symbol" pitchFamily="18" charset="2"/>
              </a:rPr>
              <a:t>employee_info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)</a:t>
            </a:r>
            <a:endParaRPr lang="en-US" sz="2000" dirty="0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8051800" y="1255713"/>
            <a:ext cx="32543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7146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755900" y="3751264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5328601" y="3779838"/>
            <a:ext cx="1083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69818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7443789" y="3751263"/>
            <a:ext cx="1083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714625" y="4241800"/>
            <a:ext cx="2133600" cy="2052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4848225" y="4235451"/>
            <a:ext cx="2133600" cy="2049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5267325" y="4241801"/>
            <a:ext cx="890588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/>
              <a:t>500</a:t>
            </a:r>
          </a:p>
          <a:p>
            <a:pPr>
              <a:lnSpc>
                <a:spcPct val="80000"/>
              </a:lnSpc>
            </a:pPr>
            <a:r>
              <a:rPr lang="en-US" sz="2000"/>
              <a:t>336</a:t>
            </a:r>
          </a:p>
          <a:p>
            <a:pPr>
              <a:lnSpc>
                <a:spcPct val="90000"/>
              </a:lnSpc>
            </a:pPr>
            <a:r>
              <a:rPr lang="en-US" sz="2000"/>
              <a:t>205</a:t>
            </a:r>
          </a:p>
          <a:p>
            <a:pPr>
              <a:lnSpc>
                <a:spcPct val="90000"/>
              </a:lnSpc>
            </a:pPr>
            <a:r>
              <a:rPr lang="en-US" sz="2000"/>
              <a:t>10000</a:t>
            </a:r>
          </a:p>
          <a:p>
            <a:pPr>
              <a:lnSpc>
                <a:spcPct val="90000"/>
              </a:lnSpc>
            </a:pPr>
            <a:r>
              <a:rPr lang="en-US" sz="2000"/>
              <a:t>62</a:t>
            </a:r>
          </a:p>
          <a:p>
            <a:r>
              <a:rPr lang="en-US" sz="2000"/>
              <a:t>1123</a:t>
            </a:r>
          </a:p>
          <a:p>
            <a:pPr>
              <a:lnSpc>
                <a:spcPct val="90000"/>
              </a:lnSpc>
            </a:pPr>
            <a:r>
              <a:rPr lang="en-US" sz="2000"/>
              <a:t>750</a:t>
            </a:r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6981825" y="4244975"/>
            <a:ext cx="2133600" cy="204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7994650" y="4287838"/>
            <a:ext cx="32543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33820" name="Text Box 33"/>
          <p:cNvSpPr txBox="1">
            <a:spLocks noChangeArrowheads="1"/>
          </p:cNvSpPr>
          <p:nvPr/>
        </p:nvSpPr>
        <p:spPr bwMode="auto">
          <a:xfrm>
            <a:off x="3262313" y="4278313"/>
            <a:ext cx="86201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A-305</a:t>
            </a:r>
          </a:p>
          <a:p>
            <a:pPr>
              <a:lnSpc>
                <a:spcPct val="90000"/>
              </a:lnSpc>
            </a:pPr>
            <a:r>
              <a:rPr lang="en-US" sz="2000"/>
              <a:t>A-226</a:t>
            </a:r>
          </a:p>
          <a:p>
            <a:pPr>
              <a:lnSpc>
                <a:spcPct val="90000"/>
              </a:lnSpc>
            </a:pPr>
            <a:r>
              <a:rPr lang="en-US" sz="2000"/>
              <a:t>A-177</a:t>
            </a:r>
          </a:p>
          <a:p>
            <a:pPr>
              <a:lnSpc>
                <a:spcPct val="90000"/>
              </a:lnSpc>
            </a:pPr>
            <a:r>
              <a:rPr lang="en-US" sz="2000"/>
              <a:t>A-402</a:t>
            </a:r>
          </a:p>
          <a:p>
            <a:pPr>
              <a:lnSpc>
                <a:spcPct val="90000"/>
              </a:lnSpc>
            </a:pPr>
            <a:r>
              <a:rPr lang="en-US" sz="2000"/>
              <a:t>A-155</a:t>
            </a:r>
          </a:p>
          <a:p>
            <a:pPr>
              <a:lnSpc>
                <a:spcPct val="90000"/>
              </a:lnSpc>
            </a:pPr>
            <a:r>
              <a:rPr lang="en-US" sz="2000"/>
              <a:t>A-408</a:t>
            </a:r>
          </a:p>
          <a:p>
            <a:pPr>
              <a:lnSpc>
                <a:spcPct val="90000"/>
              </a:lnSpc>
            </a:pPr>
            <a:r>
              <a:rPr lang="en-US" sz="2000"/>
              <a:t>A-639</a:t>
            </a:r>
          </a:p>
        </p:txBody>
      </p:sp>
      <p:sp>
        <p:nvSpPr>
          <p:cNvPr id="33821" name="Text Box 35"/>
          <p:cNvSpPr txBox="1">
            <a:spLocks noChangeArrowheads="1"/>
          </p:cNvSpPr>
          <p:nvPr/>
        </p:nvSpPr>
        <p:spPr bwMode="auto">
          <a:xfrm>
            <a:off x="2247900" y="6246814"/>
            <a:ext cx="6719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/>
              <a:t>deposit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</a:t>
            </a:r>
            <a:r>
              <a:rPr lang="en-US" sz="2000" i="1" baseline="-25000">
                <a:sym typeface="Symbol" pitchFamily="18" charset="2"/>
              </a:rPr>
              <a:t>account_number, balance, tuple_id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employee_info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596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b="1" dirty="0"/>
              <a:t>Advantages of Fragmentation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5560" y="1124744"/>
            <a:ext cx="8064896" cy="529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Horizontal: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allows parallel processing on fragments of a relation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allows a relation to be split so that tuples are located where they are most frequently accessed</a:t>
            </a:r>
          </a:p>
          <a:p>
            <a:r>
              <a:rPr lang="en-US" dirty="0"/>
              <a:t>Vertical: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ＭＳ Ｐゴシック" pitchFamily="34" charset="-128"/>
              </a:rPr>
              <a:t>allows tuples to be split so that each part of the tuple is stored where it is most frequently accessed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tuple-id attribute allows efficient joining of vertical fragments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allows parallel processing on a relation</a:t>
            </a:r>
          </a:p>
          <a:p>
            <a:r>
              <a:rPr lang="en-US" dirty="0"/>
              <a:t>Vertical and horizontal fragmentation can be mixed.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Fragments may be successively fragmented to an arbitrary depth.</a:t>
            </a:r>
          </a:p>
        </p:txBody>
      </p:sp>
    </p:spTree>
    <p:extLst>
      <p:ext uri="{BB962C8B-B14F-4D97-AF65-F5344CB8AC3E}">
        <p14:creationId xmlns:p14="http://schemas.microsoft.com/office/powerpoint/2010/main" val="331444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Transparency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7568" y="1196753"/>
            <a:ext cx="7980362" cy="5457825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0099"/>
                </a:solidFill>
              </a:rPr>
              <a:t>Data transparency</a:t>
            </a:r>
            <a:r>
              <a:rPr lang="en-US" dirty="0"/>
              <a:t>: Degree to which system user may remain unaware of the details of how and where the data items are stored in a distributed system</a:t>
            </a:r>
          </a:p>
          <a:p>
            <a:pPr algn="just"/>
            <a:r>
              <a:rPr lang="en-US" dirty="0"/>
              <a:t>Consider transparency issues in relation to:</a:t>
            </a:r>
          </a:p>
          <a:p>
            <a:pPr lvl="1" algn="just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Fragmentation transparency</a:t>
            </a:r>
          </a:p>
          <a:p>
            <a:pPr lvl="1" algn="just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Replication transparency</a:t>
            </a:r>
          </a:p>
          <a:p>
            <a:pPr lvl="1" algn="just"/>
            <a:r>
              <a:rPr lang="en-US" dirty="0">
                <a:solidFill>
                  <a:srgbClr val="000099"/>
                </a:solidFill>
                <a:ea typeface="ＭＳ Ｐゴシック" pitchFamily="34" charset="-128"/>
              </a:rPr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389688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Naming of Data Items - Criteria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dirty="0"/>
              <a:t>1.  Every data item must have a system-wide unique name.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2.  It should be possible to find the location of data items efficiently.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3.  It should be possible to change the location of data items transparently.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4.  Each site should be able to create new data items autonomously.</a:t>
            </a:r>
          </a:p>
        </p:txBody>
      </p:sp>
    </p:spTree>
    <p:extLst>
      <p:ext uri="{BB962C8B-B14F-4D97-AF65-F5344CB8AC3E}">
        <p14:creationId xmlns:p14="http://schemas.microsoft.com/office/powerpoint/2010/main" val="1288664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Centralized Scheme - Name Server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Structure:</a:t>
            </a:r>
          </a:p>
          <a:p>
            <a:pPr lvl="1"/>
            <a:r>
              <a:rPr lang="en-US">
                <a:ea typeface="ＭＳ Ｐゴシック" pitchFamily="34" charset="-128"/>
              </a:rPr>
              <a:t>name server assigns all names</a:t>
            </a:r>
          </a:p>
          <a:p>
            <a:pPr lvl="1"/>
            <a:r>
              <a:rPr lang="en-US">
                <a:ea typeface="ＭＳ Ｐゴシック" pitchFamily="34" charset="-128"/>
              </a:rPr>
              <a:t>each site maintains a record of local data items</a:t>
            </a:r>
          </a:p>
          <a:p>
            <a:pPr lvl="1"/>
            <a:r>
              <a:rPr lang="en-US">
                <a:ea typeface="ＭＳ Ｐゴシック" pitchFamily="34" charset="-128"/>
              </a:rPr>
              <a:t>sites ask name server to locate non-local data items</a:t>
            </a:r>
          </a:p>
          <a:p>
            <a:r>
              <a:rPr lang="en-US"/>
              <a:t>Advantages:</a:t>
            </a:r>
          </a:p>
          <a:p>
            <a:pPr lvl="1"/>
            <a:r>
              <a:rPr lang="en-US">
                <a:ea typeface="ＭＳ Ｐゴシック" pitchFamily="34" charset="-128"/>
              </a:rPr>
              <a:t>satisfies naming criteria 1-3</a:t>
            </a:r>
          </a:p>
          <a:p>
            <a:r>
              <a:rPr lang="en-US"/>
              <a:t>Disadvantages:</a:t>
            </a:r>
          </a:p>
          <a:p>
            <a:pPr lvl="1"/>
            <a:r>
              <a:rPr lang="en-US">
                <a:ea typeface="ＭＳ Ｐゴシック" pitchFamily="34" charset="-128"/>
              </a:rPr>
              <a:t>does not satisfy naming criterion 4</a:t>
            </a:r>
          </a:p>
          <a:p>
            <a:pPr lvl="1"/>
            <a:r>
              <a:rPr lang="en-US">
                <a:ea typeface="ＭＳ Ｐゴシック" pitchFamily="34" charset="-128"/>
              </a:rPr>
              <a:t>name server is a potential performance bottleneck</a:t>
            </a:r>
          </a:p>
          <a:p>
            <a:pPr lvl="1"/>
            <a:r>
              <a:rPr lang="en-US">
                <a:ea typeface="ＭＳ Ｐゴシック" pitchFamily="34" charset="-128"/>
              </a:rPr>
              <a:t>name server is a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047212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Use of Aliases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1544" y="1196752"/>
            <a:ext cx="8208912" cy="5287540"/>
          </a:xfrm>
        </p:spPr>
        <p:txBody>
          <a:bodyPr>
            <a:normAutofit/>
          </a:bodyPr>
          <a:lstStyle/>
          <a:p>
            <a:r>
              <a:rPr lang="en-US" dirty="0"/>
              <a:t>Alternative to centralized scheme: each site prefixes its own site identifier to any name that it generates i.e., </a:t>
            </a:r>
            <a:r>
              <a:rPr lang="en-US" i="1" dirty="0"/>
              <a:t>site </a:t>
            </a:r>
            <a:r>
              <a:rPr lang="en-US" dirty="0"/>
              <a:t>17.a</a:t>
            </a:r>
            <a:r>
              <a:rPr lang="en-US" i="1" dirty="0"/>
              <a:t>ccount.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Fulfills having a unique identifier, and avoids problems associated with central control.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However, fails to achieve network transparency.</a:t>
            </a:r>
          </a:p>
          <a:p>
            <a:r>
              <a:rPr lang="en-US" dirty="0"/>
              <a:t>Solution: Create  a set of </a:t>
            </a:r>
            <a:r>
              <a:rPr lang="en-US" b="1" dirty="0">
                <a:solidFill>
                  <a:srgbClr val="000099"/>
                </a:solidFill>
              </a:rPr>
              <a:t>aliases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for data items; Store the mapping of aliases to the real names at each site.</a:t>
            </a:r>
          </a:p>
          <a:p>
            <a:r>
              <a:rPr lang="en-US" dirty="0"/>
              <a:t>The user can be unaware of the physical location of a data item, and is unaffected if the data item is moved from one site to another.</a:t>
            </a:r>
          </a:p>
        </p:txBody>
      </p:sp>
    </p:spTree>
    <p:extLst>
      <p:ext uri="{BB962C8B-B14F-4D97-AF65-F5344CB8AC3E}">
        <p14:creationId xmlns:p14="http://schemas.microsoft.com/office/powerpoint/2010/main" val="33620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Need for Complex Data Types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268761"/>
            <a:ext cx="8352928" cy="51339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Traditional database applications in data processing had conceptually simple data types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Relatively few data types, first normal form holds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Complex data types have grown more important in recent years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  Addresses can be viewed as a 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Single string, or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Separate attributes for each part, or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Composite attributes (which are not in first normal form)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 it is often convenient to store multivalued attributes as-is, without creating a separate relation to store the values in first normal form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Applications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computer-aided design, computer-aided software engineering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multimedia and image databases, and document/hypertext databases.</a:t>
            </a:r>
          </a:p>
        </p:txBody>
      </p:sp>
    </p:spTree>
    <p:extLst>
      <p:ext uri="{BB962C8B-B14F-4D97-AF65-F5344CB8AC3E}">
        <p14:creationId xmlns:p14="http://schemas.microsoft.com/office/powerpoint/2010/main" val="2430806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Transactions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537" y="1093788"/>
            <a:ext cx="8080127" cy="5287540"/>
          </a:xfrm>
        </p:spPr>
        <p:txBody>
          <a:bodyPr>
            <a:normAutofit fontScale="92500"/>
          </a:bodyPr>
          <a:lstStyle/>
          <a:p>
            <a:r>
              <a:rPr lang="en-US"/>
              <a:t>Transaction may access data at several sites.</a:t>
            </a:r>
          </a:p>
          <a:p>
            <a:r>
              <a:rPr lang="en-US"/>
              <a:t>Each site has a local </a:t>
            </a:r>
            <a:r>
              <a:rPr lang="en-US">
                <a:solidFill>
                  <a:srgbClr val="000099"/>
                </a:solidFill>
              </a:rPr>
              <a:t>transaction manager</a:t>
            </a:r>
            <a:r>
              <a:rPr lang="en-US"/>
              <a:t> responsible for:</a:t>
            </a:r>
          </a:p>
          <a:p>
            <a:pPr lvl="1"/>
            <a:r>
              <a:rPr lang="en-US">
                <a:ea typeface="ＭＳ Ｐゴシック" pitchFamily="34" charset="-128"/>
              </a:rPr>
              <a:t>Maintaining a log for recovery purposes</a:t>
            </a:r>
          </a:p>
          <a:p>
            <a:pPr lvl="1"/>
            <a:r>
              <a:rPr lang="en-US">
                <a:ea typeface="ＭＳ Ｐゴシック" pitchFamily="34" charset="-128"/>
              </a:rPr>
              <a:t>Participating in coordinating the concurrent execution of the transactions executing at that site.</a:t>
            </a:r>
          </a:p>
          <a:p>
            <a:r>
              <a:rPr lang="en-US"/>
              <a:t>Each site has a </a:t>
            </a:r>
            <a:r>
              <a:rPr lang="en-US">
                <a:solidFill>
                  <a:srgbClr val="000099"/>
                </a:solidFill>
              </a:rPr>
              <a:t>transaction coordinator</a:t>
            </a:r>
            <a:r>
              <a:rPr lang="en-US"/>
              <a:t>, which is responsible for:</a:t>
            </a:r>
          </a:p>
          <a:p>
            <a:pPr lvl="1"/>
            <a:r>
              <a:rPr lang="en-US">
                <a:ea typeface="ＭＳ Ｐゴシック" pitchFamily="34" charset="-128"/>
              </a:rPr>
              <a:t>Starting the execution of transactions that originate at the site.</a:t>
            </a:r>
          </a:p>
          <a:p>
            <a:pPr lvl="1"/>
            <a:r>
              <a:rPr lang="en-US">
                <a:ea typeface="ＭＳ Ｐゴシック" pitchFamily="34" charset="-128"/>
              </a:rPr>
              <a:t>Distributing subtransactions at appropriate sites for execution.</a:t>
            </a:r>
          </a:p>
          <a:p>
            <a:pPr lvl="1"/>
            <a:r>
              <a:rPr lang="en-US">
                <a:ea typeface="ＭＳ Ｐゴシック" pitchFamily="34" charset="-128"/>
              </a:rPr>
              <a:t>Coordinating the termination of each transaction that originates at the site, which may result in the transaction being committed at all sites or aborted at all sites.</a:t>
            </a:r>
          </a:p>
        </p:txBody>
      </p:sp>
    </p:spTree>
    <p:extLst>
      <p:ext uri="{BB962C8B-B14F-4D97-AF65-F5344CB8AC3E}">
        <p14:creationId xmlns:p14="http://schemas.microsoft.com/office/powerpoint/2010/main" val="1068431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System Architecture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1412777"/>
            <a:ext cx="8002588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46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System Failure Modes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Failures unique to distributed systems: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Failure of a site.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Loss of massages</a:t>
            </a:r>
          </a:p>
          <a:p>
            <a:pPr lvl="2" algn="just"/>
            <a:r>
              <a:rPr lang="en-US" dirty="0">
                <a:ea typeface="ＭＳ Ｐゴシック" pitchFamily="34" charset="-128"/>
              </a:rPr>
              <a:t>Handled by network transmission control protocols such as TCP-IP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Failure of a communication link</a:t>
            </a:r>
          </a:p>
          <a:p>
            <a:pPr lvl="2" algn="just"/>
            <a:r>
              <a:rPr lang="en-US" dirty="0">
                <a:ea typeface="ＭＳ Ｐゴシック" pitchFamily="34" charset="-128"/>
              </a:rPr>
              <a:t>Handled by network protocols, by routing messages via alternative links</a:t>
            </a:r>
          </a:p>
          <a:p>
            <a:pPr lvl="1" algn="just"/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Network partition</a:t>
            </a:r>
          </a:p>
          <a:p>
            <a:pPr lvl="2" algn="just"/>
            <a:r>
              <a:rPr lang="en-US" dirty="0">
                <a:ea typeface="ＭＳ Ｐゴシック" pitchFamily="34" charset="-128"/>
              </a:rPr>
              <a:t>A network is said to be </a:t>
            </a:r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partitioned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when it has been split into two or more subsystems that lack any connection between them</a:t>
            </a:r>
          </a:p>
          <a:p>
            <a:pPr lvl="3" algn="just"/>
            <a:r>
              <a:rPr lang="en-US" dirty="0">
                <a:ea typeface="ＭＳ Ｐゴシック" pitchFamily="34" charset="-128"/>
              </a:rPr>
              <a:t>Note: a subsystem may consist of a single node </a:t>
            </a:r>
          </a:p>
          <a:p>
            <a:pPr algn="just"/>
            <a:r>
              <a:rPr lang="en-US" dirty="0"/>
              <a:t>Network partitioning and site failures are generally indistinguishable.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765949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Commit Protocols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Commit protocols are used to ensure atomicity across sites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a transaction which executes at multiple sites must either be committed at all the sites, or aborted at all the sites.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not acceptable to have a transaction committed at one site and aborted at another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two-phase commit </a:t>
            </a:r>
            <a:r>
              <a:rPr lang="en-US" dirty="0"/>
              <a:t>(2PC) protocol is widely used 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three-phase commit </a:t>
            </a:r>
            <a:r>
              <a:rPr lang="en-US" dirty="0"/>
              <a:t>(3PC) protocol is more complicated and more expensive, but avoids some drawbacks of two-phase commit protocol.  This protocol is not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4058293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Two Phase Commit Protocol (2PC)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Assumes </a:t>
            </a:r>
            <a:r>
              <a:rPr lang="en-US" b="1" dirty="0">
                <a:solidFill>
                  <a:srgbClr val="000099"/>
                </a:solidFill>
              </a:rPr>
              <a:t>fail-stop</a:t>
            </a:r>
            <a:r>
              <a:rPr lang="en-US" i="1" dirty="0"/>
              <a:t> </a:t>
            </a:r>
            <a:r>
              <a:rPr lang="en-US" dirty="0"/>
              <a:t>model – failed sites simply stop working, and do not cause any other harm, such as sending incorrect messages to other sites.</a:t>
            </a:r>
          </a:p>
          <a:p>
            <a:pPr algn="just"/>
            <a:r>
              <a:rPr lang="en-US" dirty="0"/>
              <a:t>Execution of the protocol is initiated by the coordinator after the last step of the transaction has been reached.</a:t>
            </a:r>
          </a:p>
          <a:p>
            <a:pPr algn="just"/>
            <a:r>
              <a:rPr lang="en-US" dirty="0"/>
              <a:t>The protocol involves all the local sites at which the transaction executed</a:t>
            </a:r>
          </a:p>
          <a:p>
            <a:pPr algn="just"/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 be a transaction initiated at site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,</a:t>
            </a:r>
            <a:r>
              <a:rPr lang="en-US" dirty="0"/>
              <a:t> and let the transaction coordinator at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73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Phase 1: Obtaining a Decision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Coordinator asks all participants to </a:t>
            </a:r>
            <a:r>
              <a:rPr lang="en-US" i="1">
                <a:solidFill>
                  <a:srgbClr val="000099"/>
                </a:solidFill>
              </a:rPr>
              <a:t>prepare</a:t>
            </a:r>
            <a:r>
              <a:rPr lang="en-US" i="1"/>
              <a:t> </a:t>
            </a:r>
            <a:r>
              <a:rPr lang="en-US"/>
              <a:t>to commit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/>
            <a:r>
              <a:rPr lang="en-US">
                <a:ea typeface="ＭＳ Ｐゴシック" pitchFamily="34" charset="-128"/>
              </a:rPr>
              <a:t>C</a:t>
            </a:r>
            <a:r>
              <a:rPr lang="en-US" baseline="-25000">
                <a:ea typeface="ＭＳ Ｐゴシック" pitchFamily="34" charset="-128"/>
              </a:rPr>
              <a:t>i</a:t>
            </a:r>
            <a:r>
              <a:rPr lang="en-US">
                <a:ea typeface="ＭＳ Ｐゴシック" pitchFamily="34" charset="-128"/>
              </a:rPr>
              <a:t> adds the records &lt;</a:t>
            </a:r>
            <a:r>
              <a:rPr lang="en-US" b="1">
                <a:ea typeface="ＭＳ Ｐゴシック" pitchFamily="34" charset="-128"/>
              </a:rPr>
              <a:t>prepare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&gt; to the log and forces log to stable storage</a:t>
            </a:r>
          </a:p>
          <a:p>
            <a:pPr lvl="1"/>
            <a:r>
              <a:rPr lang="en-US">
                <a:ea typeface="ＭＳ Ｐゴシック" pitchFamily="34" charset="-128"/>
              </a:rPr>
              <a:t>sends </a:t>
            </a:r>
            <a:r>
              <a:rPr lang="en-US" b="1">
                <a:ea typeface="ＭＳ Ｐゴシック" pitchFamily="34" charset="-128"/>
              </a:rPr>
              <a:t>prepare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 messages to all sites at which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 executed</a:t>
            </a:r>
          </a:p>
          <a:p>
            <a:r>
              <a:rPr lang="en-US"/>
              <a:t>Upon receiving message, transaction manager at site determines if it can commit the transaction</a:t>
            </a:r>
          </a:p>
          <a:p>
            <a:pPr lvl="1"/>
            <a:r>
              <a:rPr lang="en-US">
                <a:ea typeface="ＭＳ Ｐゴシック" pitchFamily="34" charset="-128"/>
              </a:rPr>
              <a:t>if not, add a record &lt;</a:t>
            </a:r>
            <a:r>
              <a:rPr lang="en-US" b="1">
                <a:ea typeface="ＭＳ Ｐゴシック" pitchFamily="34" charset="-128"/>
              </a:rPr>
              <a:t>no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&gt; to the log and send </a:t>
            </a:r>
            <a:r>
              <a:rPr lang="en-US" b="1">
                <a:ea typeface="ＭＳ Ｐゴシック" pitchFamily="34" charset="-128"/>
              </a:rPr>
              <a:t>abort </a:t>
            </a:r>
            <a:r>
              <a:rPr lang="en-US" i="1">
                <a:ea typeface="ＭＳ Ｐゴシック" pitchFamily="34" charset="-128"/>
              </a:rPr>
              <a:t>T </a:t>
            </a:r>
            <a:r>
              <a:rPr lang="en-US">
                <a:ea typeface="ＭＳ Ｐゴシック" pitchFamily="34" charset="-128"/>
              </a:rPr>
              <a:t>message to 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 i="1" baseline="-25000">
                <a:ea typeface="ＭＳ Ｐゴシック" pitchFamily="34" charset="-128"/>
              </a:rPr>
              <a:t>i</a:t>
            </a:r>
            <a:endParaRPr lang="en-US" i="1">
              <a:ea typeface="ＭＳ Ｐゴシック" pitchFamily="34" charset="-128"/>
            </a:endParaRPr>
          </a:p>
          <a:p>
            <a:pPr lvl="1">
              <a:buSzPct val="85000"/>
            </a:pPr>
            <a:r>
              <a:rPr lang="en-US">
                <a:ea typeface="ＭＳ Ｐゴシック" pitchFamily="34" charset="-128"/>
              </a:rPr>
              <a:t>if the transaction can be committed, then:</a:t>
            </a:r>
          </a:p>
          <a:p>
            <a:pPr lvl="1">
              <a:buSzPct val="85000"/>
            </a:pPr>
            <a:r>
              <a:rPr lang="en-US">
                <a:ea typeface="ＭＳ Ｐゴシック" pitchFamily="34" charset="-128"/>
              </a:rPr>
              <a:t>add the record &lt;</a:t>
            </a:r>
            <a:r>
              <a:rPr lang="en-US" b="1">
                <a:ea typeface="ＭＳ Ｐゴシック" pitchFamily="34" charset="-128"/>
              </a:rPr>
              <a:t>ready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&gt; to the log</a:t>
            </a:r>
          </a:p>
          <a:p>
            <a:pPr lvl="1">
              <a:buSzPct val="85000"/>
            </a:pPr>
            <a:r>
              <a:rPr lang="en-US">
                <a:ea typeface="ＭＳ Ｐゴシック" pitchFamily="34" charset="-128"/>
              </a:rPr>
              <a:t>force </a:t>
            </a:r>
            <a:r>
              <a:rPr lang="en-US" i="1">
                <a:ea typeface="ＭＳ Ｐゴシック" pitchFamily="34" charset="-128"/>
              </a:rPr>
              <a:t>all records </a:t>
            </a:r>
            <a:r>
              <a:rPr lang="en-US">
                <a:ea typeface="ＭＳ Ｐゴシック" pitchFamily="34" charset="-128"/>
              </a:rPr>
              <a:t>for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 to stable storage</a:t>
            </a:r>
          </a:p>
          <a:p>
            <a:pPr lvl="1">
              <a:buSzPct val="85000"/>
            </a:pPr>
            <a:r>
              <a:rPr lang="en-US">
                <a:ea typeface="ＭＳ Ｐゴシック" pitchFamily="34" charset="-128"/>
              </a:rPr>
              <a:t>send </a:t>
            </a:r>
            <a:r>
              <a:rPr lang="en-US" b="1">
                <a:ea typeface="ＭＳ Ｐゴシック" pitchFamily="34" charset="-128"/>
              </a:rPr>
              <a:t>ready</a:t>
            </a:r>
            <a:r>
              <a:rPr lang="en-US" b="1" i="1">
                <a:ea typeface="ＭＳ Ｐゴシック" pitchFamily="34" charset="-128"/>
              </a:rPr>
              <a:t> </a:t>
            </a:r>
            <a:r>
              <a:rPr lang="en-US" i="1"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 message to C</a:t>
            </a:r>
            <a:r>
              <a:rPr lang="en-US" i="1" baseline="-25000">
                <a:ea typeface="ＭＳ Ｐゴシック" pitchFamily="34" charset="-128"/>
              </a:rPr>
              <a:t>i</a:t>
            </a:r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651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Phase 2: Recording the Decision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i="1"/>
              <a:t>T </a:t>
            </a:r>
            <a:r>
              <a:rPr lang="en-US"/>
              <a:t>can be committed of </a:t>
            </a:r>
            <a:r>
              <a:rPr lang="en-US" i="1"/>
              <a:t>C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received a 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 message from all the participating sites: otherwise </a:t>
            </a:r>
            <a:r>
              <a:rPr lang="en-US" i="1"/>
              <a:t>T </a:t>
            </a:r>
            <a:r>
              <a:rPr lang="en-US"/>
              <a:t>must be aborted.</a:t>
            </a:r>
          </a:p>
          <a:p>
            <a:r>
              <a:rPr lang="en-US"/>
              <a:t>Coordinator adds a decision record, &lt;</a:t>
            </a:r>
            <a:r>
              <a:rPr lang="en-US" b="1"/>
              <a:t>commit </a:t>
            </a:r>
            <a:r>
              <a:rPr lang="en-US" i="1"/>
              <a:t>T</a:t>
            </a:r>
            <a:r>
              <a:rPr lang="en-US"/>
              <a:t>&gt; or &lt;a</a:t>
            </a:r>
            <a:r>
              <a:rPr lang="en-US" b="1"/>
              <a:t>bort </a:t>
            </a:r>
            <a:r>
              <a:rPr lang="en-US" i="1"/>
              <a:t>T</a:t>
            </a:r>
            <a:r>
              <a:rPr lang="en-US"/>
              <a:t>&gt;, to the log and forces record onto stable storage. Once the record stable storage it is irrevocable (even if failures occur)</a:t>
            </a:r>
          </a:p>
          <a:p>
            <a:r>
              <a:rPr lang="en-US"/>
              <a:t>Coordinator sends a message to each participant informing it of the decision (commit or abort)</a:t>
            </a:r>
          </a:p>
          <a:p>
            <a:r>
              <a:rPr lang="en-US"/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2016724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Handling of Failures - Site Failure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351584" y="126876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When site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recovers, it examines its log to determine the fate of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transactions active at the time of the failure.</a:t>
            </a:r>
          </a:p>
          <a:p>
            <a:pPr>
              <a:lnSpc>
                <a:spcPct val="90000"/>
              </a:lnSpc>
            </a:pPr>
            <a:r>
              <a:rPr lang="en-US" dirty="0"/>
              <a:t>Log contain &lt;</a:t>
            </a:r>
            <a:r>
              <a:rPr lang="en-US" b="1" dirty="0"/>
              <a:t>commit </a:t>
            </a:r>
            <a:r>
              <a:rPr lang="en-US" i="1" dirty="0"/>
              <a:t>T</a:t>
            </a:r>
            <a:r>
              <a:rPr lang="en-US" dirty="0"/>
              <a:t>&gt; record: </a:t>
            </a:r>
            <a:r>
              <a:rPr lang="en-US" dirty="0" err="1"/>
              <a:t>txn</a:t>
            </a:r>
            <a:r>
              <a:rPr lang="en-US" dirty="0"/>
              <a:t> had completed, nothing to be done</a:t>
            </a:r>
          </a:p>
          <a:p>
            <a:pPr>
              <a:lnSpc>
                <a:spcPct val="90000"/>
              </a:lnSpc>
            </a:pPr>
            <a:r>
              <a:rPr lang="en-US" dirty="0"/>
              <a:t>Log contains &lt;</a:t>
            </a:r>
            <a:r>
              <a:rPr lang="en-US" b="1" dirty="0"/>
              <a:t>abort </a:t>
            </a:r>
            <a:r>
              <a:rPr lang="en-US" i="1" dirty="0"/>
              <a:t>T</a:t>
            </a:r>
            <a:r>
              <a:rPr lang="en-US" dirty="0"/>
              <a:t>&gt; record: </a:t>
            </a:r>
            <a:r>
              <a:rPr lang="en-US" dirty="0" err="1"/>
              <a:t>txn</a:t>
            </a:r>
            <a:r>
              <a:rPr lang="en-US" dirty="0"/>
              <a:t> had completed, nothing to be done</a:t>
            </a:r>
          </a:p>
          <a:p>
            <a:pPr>
              <a:lnSpc>
                <a:spcPct val="90000"/>
              </a:lnSpc>
            </a:pPr>
            <a:r>
              <a:rPr lang="en-US" dirty="0"/>
              <a:t>Log contains &lt;</a:t>
            </a:r>
            <a:r>
              <a:rPr lang="en-US" b="1" dirty="0"/>
              <a:t>ready </a:t>
            </a:r>
            <a:r>
              <a:rPr lang="en-US" i="1" dirty="0"/>
              <a:t>T</a:t>
            </a:r>
            <a:r>
              <a:rPr lang="en-US" dirty="0"/>
              <a:t>&gt; record: site must consult </a:t>
            </a:r>
            <a:r>
              <a:rPr lang="en-US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to determine the fate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If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committed, </a:t>
            </a:r>
            <a:r>
              <a:rPr lang="en-US" b="1" dirty="0">
                <a:ea typeface="ＭＳ Ｐゴシック" pitchFamily="34" charset="-128"/>
              </a:rPr>
              <a:t>redo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); write &lt;</a:t>
            </a:r>
            <a:r>
              <a:rPr lang="en-US" b="1" dirty="0">
                <a:ea typeface="ＭＳ Ｐゴシック" pitchFamily="34" charset="-128"/>
              </a:rPr>
              <a:t>commit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&gt; 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If </a:t>
            </a:r>
            <a:r>
              <a:rPr lang="en-US" i="1" dirty="0">
                <a:ea typeface="ＭＳ Ｐゴシック" pitchFamily="34" charset="-128"/>
              </a:rPr>
              <a:t>T </a:t>
            </a:r>
            <a:r>
              <a:rPr lang="en-US" dirty="0">
                <a:ea typeface="ＭＳ Ｐゴシック" pitchFamily="34" charset="-128"/>
              </a:rPr>
              <a:t>aborted, </a:t>
            </a:r>
            <a:r>
              <a:rPr lang="en-US" b="1" dirty="0">
                <a:ea typeface="ＭＳ Ｐゴシック" pitchFamily="34" charset="-128"/>
              </a:rPr>
              <a:t>undo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The log contains no log records concerning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Implies that </a:t>
            </a:r>
            <a:r>
              <a:rPr lang="en-US" dirty="0" err="1">
                <a:ea typeface="ＭＳ Ｐゴシック" pitchFamily="34" charset="-128"/>
              </a:rPr>
              <a:t>S</a:t>
            </a:r>
            <a:r>
              <a:rPr lang="en-US" baseline="-25000" dirty="0" err="1">
                <a:ea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</a:rPr>
              <a:t> failed before responding to the  </a:t>
            </a:r>
            <a:r>
              <a:rPr lang="en-US" b="1" dirty="0">
                <a:ea typeface="ＭＳ Ｐゴシック" pitchFamily="34" charset="-128"/>
              </a:rPr>
              <a:t>prepare </a:t>
            </a:r>
            <a:r>
              <a:rPr lang="en-US" i="1" dirty="0">
                <a:ea typeface="ＭＳ Ｐゴシック" pitchFamily="34" charset="-128"/>
              </a:rPr>
              <a:t>T </a:t>
            </a:r>
            <a:r>
              <a:rPr lang="en-US" dirty="0">
                <a:ea typeface="ＭＳ Ｐゴシック" pitchFamily="34" charset="-128"/>
              </a:rPr>
              <a:t>message from </a:t>
            </a:r>
            <a:r>
              <a:rPr lang="en-US" dirty="0" err="1">
                <a:ea typeface="ＭＳ Ｐゴシック" pitchFamily="34" charset="-128"/>
              </a:rPr>
              <a:t>C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since the failure of </a:t>
            </a:r>
            <a:r>
              <a:rPr lang="en-US" i="1" dirty="0" err="1">
                <a:ea typeface="ＭＳ Ｐゴシック" pitchFamily="34" charset="-128"/>
              </a:rPr>
              <a:t>S</a:t>
            </a:r>
            <a:r>
              <a:rPr lang="en-US" i="1" baseline="-25000" dirty="0" err="1">
                <a:ea typeface="ＭＳ Ｐゴシック" pitchFamily="34" charset="-128"/>
              </a:rPr>
              <a:t>k</a:t>
            </a:r>
            <a:r>
              <a:rPr lang="en-US" i="1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precludes the sending of such a response, coordinator </a:t>
            </a:r>
            <a:r>
              <a:rPr lang="en-US" i="1" dirty="0">
                <a:ea typeface="ＭＳ Ｐゴシック" pitchFamily="34" charset="-128"/>
              </a:rPr>
              <a:t>C</a:t>
            </a:r>
            <a:r>
              <a:rPr lang="en-US" i="1" baseline="-25000" dirty="0">
                <a:ea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</a:rPr>
              <a:t>must abort </a:t>
            </a:r>
            <a:r>
              <a:rPr lang="en-US" i="1" dirty="0">
                <a:ea typeface="ＭＳ Ｐゴシック" pitchFamily="34" charset="-128"/>
              </a:rPr>
              <a:t>T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i="1" dirty="0" err="1">
                <a:ea typeface="ＭＳ Ｐゴシック" pitchFamily="34" charset="-128"/>
              </a:rPr>
              <a:t>S</a:t>
            </a:r>
            <a:r>
              <a:rPr lang="en-US" i="1" baseline="-25000" dirty="0" err="1">
                <a:ea typeface="ＭＳ Ｐゴシック" pitchFamily="34" charset="-128"/>
              </a:rPr>
              <a:t>k</a:t>
            </a:r>
            <a:r>
              <a:rPr lang="en-US" i="1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must execute </a:t>
            </a:r>
            <a:r>
              <a:rPr lang="en-US" b="1" dirty="0">
                <a:ea typeface="ＭＳ Ｐゴシック" pitchFamily="34" charset="-128"/>
              </a:rPr>
              <a:t>undo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64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Failures- Coordinator Failure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9" y="1340768"/>
            <a:ext cx="7661275" cy="5129212"/>
          </a:xfrm>
        </p:spPr>
        <p:txBody>
          <a:bodyPr>
            <a:normAutofit/>
          </a:bodyPr>
          <a:lstStyle/>
          <a:p>
            <a:r>
              <a:rPr lang="en-US" sz="1800" dirty="0"/>
              <a:t>If coordinator fails while the commit protocol for </a:t>
            </a:r>
            <a:r>
              <a:rPr lang="en-US" sz="1800" i="1" dirty="0"/>
              <a:t>T</a:t>
            </a:r>
            <a:r>
              <a:rPr lang="en-US" sz="1800" dirty="0"/>
              <a:t> is executing then participating sites must decide on </a:t>
            </a:r>
            <a:r>
              <a:rPr lang="en-US" sz="1800" i="1" dirty="0"/>
              <a:t>T</a:t>
            </a:r>
            <a:r>
              <a:rPr lang="en-US" sz="1800" dirty="0"/>
              <a:t>’s fate: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sz="1800" dirty="0">
                <a:ea typeface="ＭＳ Ｐゴシック" pitchFamily="34" charset="-128"/>
              </a:rPr>
              <a:t>If an active site contains a &lt;</a:t>
            </a:r>
            <a:r>
              <a:rPr lang="en-US" sz="1800" b="1" dirty="0">
                <a:ea typeface="ＭＳ Ｐゴシック" pitchFamily="34" charset="-128"/>
              </a:rPr>
              <a:t>commit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 record in its log, then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 must be committed.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sz="1800" dirty="0">
                <a:ea typeface="ＭＳ Ｐゴシック" pitchFamily="34" charset="-128"/>
              </a:rPr>
              <a:t>If an active site contains an &lt;</a:t>
            </a:r>
            <a:r>
              <a:rPr lang="en-US" sz="1800" b="1" dirty="0">
                <a:ea typeface="ＭＳ Ｐゴシック" pitchFamily="34" charset="-128"/>
              </a:rPr>
              <a:t>abort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 record in its log, then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 must be aborted.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sz="1800" dirty="0">
                <a:ea typeface="ＭＳ Ｐゴシック" pitchFamily="34" charset="-128"/>
              </a:rPr>
              <a:t>If some active participating site does not contain a &lt;</a:t>
            </a:r>
            <a:r>
              <a:rPr lang="en-US" sz="1800" b="1" dirty="0">
                <a:ea typeface="ＭＳ Ｐゴシック" pitchFamily="34" charset="-128"/>
              </a:rPr>
              <a:t>ready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 record in its log, then the failed coordinator </a:t>
            </a:r>
            <a:r>
              <a:rPr lang="en-US" sz="1800" i="1" dirty="0" err="1">
                <a:ea typeface="ＭＳ Ｐゴシック" pitchFamily="34" charset="-128"/>
              </a:rPr>
              <a:t>C</a:t>
            </a:r>
            <a:r>
              <a:rPr lang="en-US" sz="1800" i="1" baseline="-25000" dirty="0" err="1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cannot have decided to commit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.  </a:t>
            </a:r>
          </a:p>
          <a:p>
            <a:pPr lvl="2">
              <a:buFont typeface="Monotype Sorts" pitchFamily="2" charset="2"/>
              <a:buChar char="l"/>
            </a:pPr>
            <a:r>
              <a:rPr lang="en-US" sz="1800" dirty="0">
                <a:ea typeface="ＭＳ Ｐゴシック" pitchFamily="34" charset="-128"/>
              </a:rPr>
              <a:t>Can therefore abort </a:t>
            </a:r>
            <a:r>
              <a:rPr lang="en-US" sz="1800" i="1" dirty="0">
                <a:ea typeface="ＭＳ Ｐゴシック" pitchFamily="34" charset="-128"/>
              </a:rPr>
              <a:t>T;</a:t>
            </a:r>
            <a:r>
              <a:rPr lang="en-US" sz="1800" dirty="0">
                <a:ea typeface="ＭＳ Ｐゴシック" pitchFamily="34" charset="-128"/>
              </a:rPr>
              <a:t> however, such a site must reject any subsequent &lt;</a:t>
            </a:r>
            <a:r>
              <a:rPr lang="en-US" sz="1800" b="1" dirty="0">
                <a:ea typeface="ＭＳ Ｐゴシック" pitchFamily="34" charset="-128"/>
              </a:rPr>
              <a:t>prepare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 message from </a:t>
            </a:r>
            <a:r>
              <a:rPr lang="en-US" sz="1800" i="1" dirty="0" err="1">
                <a:ea typeface="ＭＳ Ｐゴシック" pitchFamily="34" charset="-128"/>
              </a:rPr>
              <a:t>C</a:t>
            </a:r>
            <a:r>
              <a:rPr lang="en-US" sz="1800" i="1" baseline="-25000" dirty="0" err="1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sz="1800" dirty="0">
                <a:ea typeface="ＭＳ Ｐゴシック" pitchFamily="34" charset="-128"/>
              </a:rPr>
              <a:t>If none of the above cases holds, then all active sites must have a &lt;</a:t>
            </a:r>
            <a:r>
              <a:rPr lang="en-US" sz="1800" b="1" dirty="0">
                <a:ea typeface="ＭＳ Ｐゴシック" pitchFamily="34" charset="-128"/>
              </a:rPr>
              <a:t>ready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 record in their logs, but no additional control records (such as &lt;</a:t>
            </a:r>
            <a:r>
              <a:rPr lang="en-US" sz="1800" b="1" dirty="0">
                <a:ea typeface="ＭＳ Ｐゴシック" pitchFamily="34" charset="-128"/>
              </a:rPr>
              <a:t>abort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 of &lt;</a:t>
            </a:r>
            <a:r>
              <a:rPr lang="en-US" sz="1800" b="1" dirty="0">
                <a:ea typeface="ＭＳ Ｐゴシック" pitchFamily="34" charset="-128"/>
              </a:rPr>
              <a:t>commit </a:t>
            </a:r>
            <a:r>
              <a:rPr lang="en-US" sz="1800" i="1" dirty="0">
                <a:ea typeface="ＭＳ Ｐゴシック" pitchFamily="34" charset="-128"/>
              </a:rPr>
              <a:t>T</a:t>
            </a:r>
            <a:r>
              <a:rPr lang="en-US" sz="1800" dirty="0">
                <a:ea typeface="ＭＳ Ｐゴシック" pitchFamily="34" charset="-128"/>
              </a:rPr>
              <a:t>&gt;). </a:t>
            </a:r>
          </a:p>
          <a:p>
            <a:pPr lvl="2">
              <a:buFont typeface="Monotype Sorts" pitchFamily="2" charset="2"/>
              <a:buChar char="l"/>
            </a:pPr>
            <a:r>
              <a:rPr lang="en-US" sz="1800" dirty="0">
                <a:ea typeface="ＭＳ Ｐゴシック" pitchFamily="34" charset="-128"/>
              </a:rPr>
              <a:t>In this case active sites must wait for </a:t>
            </a:r>
            <a:r>
              <a:rPr lang="en-US" sz="1800" i="1" dirty="0" err="1">
                <a:ea typeface="ＭＳ Ｐゴシック" pitchFamily="34" charset="-128"/>
              </a:rPr>
              <a:t>C</a:t>
            </a:r>
            <a:r>
              <a:rPr lang="en-US" sz="1800" i="1" baseline="-25000" dirty="0" err="1">
                <a:ea typeface="ＭＳ Ｐゴシック" pitchFamily="34" charset="-128"/>
              </a:rPr>
              <a:t>i</a:t>
            </a:r>
            <a:r>
              <a:rPr lang="en-US" sz="1800" baseline="-25000" dirty="0">
                <a:ea typeface="ＭＳ Ｐゴシック" pitchFamily="34" charset="-128"/>
              </a:rPr>
              <a:t> </a:t>
            </a:r>
            <a:r>
              <a:rPr lang="en-US" sz="1800" dirty="0">
                <a:ea typeface="ＭＳ Ｐゴシック" pitchFamily="34" charset="-128"/>
              </a:rPr>
              <a:t>to recover, to find decision.</a:t>
            </a:r>
          </a:p>
          <a:p>
            <a:r>
              <a:rPr lang="en-US" sz="1800" b="1" dirty="0">
                <a:solidFill>
                  <a:srgbClr val="000099"/>
                </a:solidFill>
              </a:rPr>
              <a:t>Blocking problem</a:t>
            </a:r>
            <a:r>
              <a:rPr lang="en-US" sz="1800" dirty="0"/>
              <a:t>: active sites may have to wait for failed coordinator to recover.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7092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260648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Handling of Failures - Network Partition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1544" y="1340768"/>
            <a:ext cx="8219256" cy="5112568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If the coordinator and all its participants remain in one partition, the failure has no effect on the commit protocol.</a:t>
            </a:r>
          </a:p>
          <a:p>
            <a:r>
              <a:rPr lang="en-US" dirty="0"/>
              <a:t>If the coordinator and its participants belong to several partitions: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No harm results, but sites may still have to wait for decision from coordinator.</a:t>
            </a:r>
          </a:p>
          <a:p>
            <a:r>
              <a:rPr lang="en-US" dirty="0"/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335807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135560" y="223837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</a:rPr>
              <a:t>Complex Data Types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74818" y="1124744"/>
            <a:ext cx="7937942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dirty="0"/>
              <a:t>Characteristics:</a:t>
            </a:r>
          </a:p>
          <a:p>
            <a:pPr lvl="1"/>
            <a:r>
              <a:rPr lang="en-US" sz="2400" dirty="0"/>
              <a:t>Permit non-atomic domains (atomic </a:t>
            </a:r>
            <a:r>
              <a:rPr lang="en-US" sz="2400" dirty="0">
                <a:sym typeface="Symbol" charset="2"/>
              </a:rPr>
              <a:t> indivisible)</a:t>
            </a:r>
          </a:p>
          <a:p>
            <a:pPr lvl="1"/>
            <a:r>
              <a:rPr lang="en-US" sz="2400" dirty="0">
                <a:sym typeface="Symbol" charset="2"/>
              </a:rPr>
              <a:t>Example of non-atomic domain:  set of integers or set of tuples</a:t>
            </a:r>
          </a:p>
          <a:p>
            <a:pPr lvl="1"/>
            <a:r>
              <a:rPr lang="en-US" sz="2400" dirty="0">
                <a:sym typeface="Symbol" charset="2"/>
              </a:rPr>
              <a:t>Allows more intuitive modeling for applications with complex data</a:t>
            </a:r>
          </a:p>
          <a:p>
            <a:r>
              <a:rPr lang="en-US" sz="2400" dirty="0"/>
              <a:t>Functions: </a:t>
            </a:r>
          </a:p>
          <a:p>
            <a:pPr lvl="1"/>
            <a:r>
              <a:rPr lang="en-US" sz="2400" dirty="0"/>
              <a:t>allow relations whenever we allow atomic (scalar) values — relations within relations</a:t>
            </a:r>
          </a:p>
          <a:p>
            <a:pPr lvl="1"/>
            <a:r>
              <a:rPr lang="en-US" sz="2400" dirty="0"/>
              <a:t>Retains mathematical foundation of relational model </a:t>
            </a:r>
          </a:p>
          <a:p>
            <a:pPr lvl="1"/>
            <a:r>
              <a:rPr lang="en-US" sz="2400" dirty="0"/>
              <a:t>Violates first normal form.</a:t>
            </a:r>
          </a:p>
        </p:txBody>
      </p:sp>
    </p:spTree>
    <p:extLst>
      <p:ext uri="{BB962C8B-B14F-4D97-AF65-F5344CB8AC3E}">
        <p14:creationId xmlns:p14="http://schemas.microsoft.com/office/powerpoint/2010/main" val="1104904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Recovery and Concurrency Control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In-doubt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b="1" dirty="0">
                <a:solidFill>
                  <a:srgbClr val="000099"/>
                </a:solidFill>
              </a:rPr>
              <a:t>transactions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have a &lt;</a:t>
            </a:r>
            <a:r>
              <a:rPr lang="en-US" b="1" dirty="0"/>
              <a:t>ready </a:t>
            </a:r>
            <a:r>
              <a:rPr lang="en-US" i="1" dirty="0"/>
              <a:t>T</a:t>
            </a:r>
            <a:r>
              <a:rPr lang="en-US" dirty="0"/>
              <a:t>&gt;, but neither a 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/>
              <a:t>commit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&gt;, nor an &lt;</a:t>
            </a:r>
            <a:r>
              <a:rPr lang="en-US" b="1" dirty="0"/>
              <a:t>abort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&gt; log record.</a:t>
            </a:r>
          </a:p>
          <a:p>
            <a:r>
              <a:rPr lang="en-US" dirty="0"/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dirty="0"/>
              <a:t>Recovery algorithms can note lock information in the log.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Instead of &lt;</a:t>
            </a:r>
            <a:r>
              <a:rPr lang="en-US" b="1" dirty="0">
                <a:ea typeface="ＭＳ Ｐゴシック" pitchFamily="34" charset="-128"/>
              </a:rPr>
              <a:t>ready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&gt;, write out &lt;</a:t>
            </a:r>
            <a:r>
              <a:rPr lang="en-US" b="1" dirty="0">
                <a:ea typeface="ＭＳ Ｐゴシック" pitchFamily="34" charset="-128"/>
              </a:rPr>
              <a:t>ready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,</a:t>
            </a:r>
            <a:r>
              <a:rPr lang="en-US" i="1" dirty="0">
                <a:ea typeface="ＭＳ Ｐゴシック" pitchFamily="34" charset="-128"/>
              </a:rPr>
              <a:t> L</a:t>
            </a:r>
            <a:r>
              <a:rPr lang="en-US" dirty="0">
                <a:ea typeface="ＭＳ Ｐゴシック" pitchFamily="34" charset="-128"/>
              </a:rPr>
              <a:t>&gt; </a:t>
            </a:r>
            <a:r>
              <a:rPr lang="en-US" i="1" dirty="0">
                <a:ea typeface="ＭＳ Ｐゴシック" pitchFamily="34" charset="-128"/>
              </a:rPr>
              <a:t>L</a:t>
            </a:r>
            <a:r>
              <a:rPr lang="en-US" dirty="0">
                <a:ea typeface="ＭＳ Ｐゴシック" pitchFamily="34" charset="-128"/>
              </a:rPr>
              <a:t> = list of locks held by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 when the log is written (read locks can be omitted).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For every in-doubt transaction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, all the locks noted in the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&lt;</a:t>
            </a:r>
            <a:r>
              <a:rPr lang="en-US" b="1" dirty="0">
                <a:ea typeface="ＭＳ Ｐゴシック" pitchFamily="34" charset="-128"/>
              </a:rPr>
              <a:t>ready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T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i="1" dirty="0">
                <a:ea typeface="ＭＳ Ｐゴシック" pitchFamily="34" charset="-128"/>
              </a:rPr>
              <a:t>L</a:t>
            </a:r>
            <a:r>
              <a:rPr lang="en-US" dirty="0">
                <a:ea typeface="ＭＳ Ｐゴシック" pitchFamily="34" charset="-128"/>
              </a:rPr>
              <a:t>&gt; log record are reacquired.</a:t>
            </a:r>
          </a:p>
          <a:p>
            <a:r>
              <a:rPr lang="en-US" dirty="0"/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66910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2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93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057400" y="255587"/>
            <a:ext cx="88615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Types and SQL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114550" y="1103312"/>
            <a:ext cx="8157914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Extensions introduced in SQL:1999 to support complex types: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Collection and large object types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Nested relations are an example of collection types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Structured types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Nested record structures like composite attributes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Object orientation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Including object identifiers and references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fully implemented in any database system currently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some features are present in each of the major commercial database systems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Read the manual of your database system to see what it supports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70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Data Model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95400"/>
            <a:ext cx="7543800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object</a:t>
            </a:r>
            <a:r>
              <a:rPr lang="en-US" dirty="0"/>
              <a:t> corresponds to an entity in the E-R model.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object-oriented paradigm</a:t>
            </a:r>
            <a:r>
              <a:rPr lang="en-US" dirty="0"/>
              <a:t> is based on </a:t>
            </a:r>
            <a:r>
              <a:rPr lang="en-US" i="1" dirty="0">
                <a:solidFill>
                  <a:schemeClr val="tx2"/>
                </a:solidFill>
              </a:rPr>
              <a:t>encapsulating</a:t>
            </a:r>
            <a:r>
              <a:rPr lang="en-US" dirty="0"/>
              <a:t> code and data related to an object into single unit.</a:t>
            </a:r>
          </a:p>
          <a:p>
            <a:pPr algn="just"/>
            <a:r>
              <a:rPr lang="en-US" dirty="0"/>
              <a:t>The object-oriented data model is a logical data model (like the E-R model).</a:t>
            </a:r>
          </a:p>
          <a:p>
            <a:pPr algn="just"/>
            <a:r>
              <a:rPr lang="en-US" dirty="0"/>
              <a:t>Adaptation of the object-oriented programming paradigm (e.g., Smalltalk, C++) to database systems.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8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dirty="0"/>
              <a:t>Object Structure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80010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object has associated with it:</a:t>
            </a:r>
          </a:p>
          <a:p>
            <a:pPr lvl="1" algn="just"/>
            <a:r>
              <a:rPr lang="en-US" dirty="0"/>
              <a:t>A set of </a:t>
            </a:r>
            <a:r>
              <a:rPr lang="en-US" b="1" dirty="0">
                <a:solidFill>
                  <a:schemeClr val="tx2"/>
                </a:solidFill>
              </a:rPr>
              <a:t>variables</a:t>
            </a:r>
            <a:r>
              <a:rPr lang="en-US" dirty="0"/>
              <a:t> that contain the data for the object.  The value of each variable is itself an object.</a:t>
            </a:r>
          </a:p>
          <a:p>
            <a:pPr lvl="1" algn="just"/>
            <a:r>
              <a:rPr lang="en-US" dirty="0"/>
              <a:t>A set of </a:t>
            </a:r>
            <a:r>
              <a:rPr lang="en-US" b="1" dirty="0">
                <a:solidFill>
                  <a:schemeClr val="tx2"/>
                </a:solidFill>
              </a:rPr>
              <a:t>messages</a:t>
            </a:r>
            <a:r>
              <a:rPr lang="en-US" i="1" dirty="0"/>
              <a:t> </a:t>
            </a:r>
            <a:r>
              <a:rPr lang="en-US" dirty="0"/>
              <a:t>to which the object responds; each message may have zero, one, or more </a:t>
            </a:r>
            <a:r>
              <a:rPr lang="en-US" i="1" dirty="0"/>
              <a:t>parameters.</a:t>
            </a:r>
            <a:endParaRPr lang="en-US" dirty="0"/>
          </a:p>
          <a:p>
            <a:pPr lvl="1" algn="just"/>
            <a:r>
              <a:rPr lang="en-US" dirty="0"/>
              <a:t>A set of </a:t>
            </a:r>
            <a:r>
              <a:rPr lang="en-US" b="1" dirty="0">
                <a:solidFill>
                  <a:schemeClr val="tx2"/>
                </a:solidFill>
              </a:rPr>
              <a:t>methods</a:t>
            </a:r>
            <a:r>
              <a:rPr lang="en-US" i="1" dirty="0"/>
              <a:t>, </a:t>
            </a:r>
            <a:r>
              <a:rPr lang="en-US" dirty="0"/>
              <a:t>each of which is a body of code to implement a message; a method returns a value as the </a:t>
            </a:r>
            <a:r>
              <a:rPr lang="en-US" i="1" dirty="0"/>
              <a:t>response </a:t>
            </a:r>
            <a:r>
              <a:rPr lang="en-US" dirty="0"/>
              <a:t> to the message</a:t>
            </a:r>
          </a:p>
          <a:p>
            <a:pPr algn="just"/>
            <a:r>
              <a:rPr lang="en-US" dirty="0"/>
              <a:t>The physical representation of data is visible only to the implementer of the object</a:t>
            </a:r>
          </a:p>
          <a:p>
            <a:pPr algn="just"/>
            <a:r>
              <a:rPr lang="en-US" dirty="0"/>
              <a:t>Messages and responses provide the only external interface to an object.</a:t>
            </a:r>
          </a:p>
          <a:p>
            <a:pPr algn="just"/>
            <a:r>
              <a:rPr lang="en-US" dirty="0"/>
              <a:t>The term message does not necessarily imply physical message passing.  Messages can be implemented as procedure </a:t>
            </a:r>
            <a:r>
              <a:rPr lang="en-US" dirty="0">
                <a:solidFill>
                  <a:schemeClr val="tx2"/>
                </a:solidFill>
              </a:rPr>
              <a:t>invocations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08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 and Methods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340768"/>
            <a:ext cx="8064896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Methods are programs written in general-purpose language with the following features</a:t>
            </a:r>
          </a:p>
          <a:p>
            <a:pPr lvl="1" algn="just"/>
            <a:r>
              <a:rPr lang="en-US" dirty="0"/>
              <a:t>only variables in the object itself may be referenced directly </a:t>
            </a:r>
          </a:p>
          <a:p>
            <a:pPr lvl="1" algn="just"/>
            <a:r>
              <a:rPr lang="en-US" dirty="0"/>
              <a:t>data in other objects are referenced only by sending </a:t>
            </a:r>
            <a:r>
              <a:rPr lang="en-US" i="1" dirty="0"/>
              <a:t>messages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Methods can be </a:t>
            </a:r>
            <a:r>
              <a:rPr lang="en-US" dirty="0">
                <a:solidFill>
                  <a:schemeClr val="tx2"/>
                </a:solidFill>
              </a:rPr>
              <a:t>read-only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update </a:t>
            </a:r>
            <a:r>
              <a:rPr lang="en-US" dirty="0"/>
              <a:t>methods</a:t>
            </a:r>
          </a:p>
          <a:p>
            <a:pPr lvl="1" algn="just"/>
            <a:r>
              <a:rPr lang="en-US" dirty="0">
                <a:solidFill>
                  <a:schemeClr val="tx2"/>
                </a:solidFill>
              </a:rPr>
              <a:t>Read-only </a:t>
            </a:r>
            <a:r>
              <a:rPr lang="en-US" dirty="0"/>
              <a:t>methods do not change the value of the object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Strictly speaking, every attribute of an entity must be represented by a variable and two methods, one to read and the other to update the attribute</a:t>
            </a:r>
          </a:p>
          <a:p>
            <a:pPr lvl="1" algn="just"/>
            <a:r>
              <a:rPr lang="en-US" dirty="0"/>
              <a:t>e.g., the attribute </a:t>
            </a:r>
            <a:r>
              <a:rPr lang="en-US" i="1" dirty="0"/>
              <a:t>address</a:t>
            </a:r>
            <a:r>
              <a:rPr lang="en-US" dirty="0"/>
              <a:t> is represented by a variable </a:t>
            </a:r>
            <a:r>
              <a:rPr lang="en-US" i="1" dirty="0"/>
              <a:t>address</a:t>
            </a:r>
            <a:r>
              <a:rPr lang="en-US" dirty="0"/>
              <a:t> and two messages </a:t>
            </a:r>
            <a:r>
              <a:rPr lang="en-US" i="1" dirty="0"/>
              <a:t>get-address</a:t>
            </a:r>
            <a:r>
              <a:rPr lang="en-US" dirty="0"/>
              <a:t> and </a:t>
            </a:r>
            <a:r>
              <a:rPr lang="en-US" i="1" dirty="0"/>
              <a:t>set-address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For convenience, many object-oriented data models permit direct access to variables of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132622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57C949-8B93-49B0-B6A8-4027CCA9C5B4}"/>
</file>

<file path=customXml/itemProps2.xml><?xml version="1.0" encoding="utf-8"?>
<ds:datastoreItem xmlns:ds="http://schemas.openxmlformats.org/officeDocument/2006/customXml" ds:itemID="{667B601A-7E7D-4F99-B058-707848D83B83}"/>
</file>

<file path=customXml/itemProps3.xml><?xml version="1.0" encoding="utf-8"?>
<ds:datastoreItem xmlns:ds="http://schemas.openxmlformats.org/officeDocument/2006/customXml" ds:itemID="{0534CAD7-772A-46D5-9B31-6FBD68FFD7F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4320</Words>
  <Application>Microsoft Office PowerPoint</Application>
  <PresentationFormat>Widescreen</PresentationFormat>
  <Paragraphs>459</Paragraphs>
  <Slides>52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Algerian</vt:lpstr>
      <vt:lpstr>Arial</vt:lpstr>
      <vt:lpstr>Arial Black</vt:lpstr>
      <vt:lpstr>Calibri</vt:lpstr>
      <vt:lpstr>Calibri Light</vt:lpstr>
      <vt:lpstr>Helvetica</vt:lpstr>
      <vt:lpstr>Monotype Sorts</vt:lpstr>
      <vt:lpstr>Tahoma</vt:lpstr>
      <vt:lpstr>Times New Roman</vt:lpstr>
      <vt:lpstr>Webdings</vt:lpstr>
      <vt:lpstr>Wingdings 2</vt:lpstr>
      <vt:lpstr>Office Theme</vt:lpstr>
      <vt:lpstr>PowerPoint Presentation</vt:lpstr>
      <vt:lpstr>PowerPoint Presentation</vt:lpstr>
      <vt:lpstr>Object-Oriented Databases</vt:lpstr>
      <vt:lpstr>Need for Complex Data Types</vt:lpstr>
      <vt:lpstr>PowerPoint Presentation</vt:lpstr>
      <vt:lpstr>PowerPoint Presentation</vt:lpstr>
      <vt:lpstr>Object-Oriented Data Model</vt:lpstr>
      <vt:lpstr>Object Structure</vt:lpstr>
      <vt:lpstr>Messages and Methods</vt:lpstr>
      <vt:lpstr>Object Classes</vt:lpstr>
      <vt:lpstr>Class Definition Example</vt:lpstr>
      <vt:lpstr>PowerPoint Presentation</vt:lpstr>
      <vt:lpstr>Inheritance</vt:lpstr>
      <vt:lpstr>Inheritance (Cont.)</vt:lpstr>
      <vt:lpstr>Specialization Hierarchy for the Bank Example</vt:lpstr>
      <vt:lpstr>Class Hierarchy Definition</vt:lpstr>
      <vt:lpstr>Class Hierarchy Example (Cont.)</vt:lpstr>
      <vt:lpstr>PowerPoint Presentation</vt:lpstr>
      <vt:lpstr>Example of Multiple Inheritance</vt:lpstr>
      <vt:lpstr>Multiple Inheritance</vt:lpstr>
      <vt:lpstr>More Examples of Multiple Inheritance</vt:lpstr>
      <vt:lpstr>Object Identity</vt:lpstr>
      <vt:lpstr>Object Identifiers</vt:lpstr>
      <vt:lpstr>Object Containment</vt:lpstr>
      <vt:lpstr>Object-Oriented Languages</vt:lpstr>
      <vt:lpstr>Distributed Databases</vt:lpstr>
      <vt:lpstr>Distributed Database System</vt:lpstr>
      <vt:lpstr>Homogeneous Distributed Databases</vt:lpstr>
      <vt:lpstr>Distributed Data Storage</vt:lpstr>
      <vt:lpstr>Data Replication</vt:lpstr>
      <vt:lpstr>Data Replication (Cont.)</vt:lpstr>
      <vt:lpstr>Data Fragmentation</vt:lpstr>
      <vt:lpstr>Horizontal Fragmentation of account Relation</vt:lpstr>
      <vt:lpstr>Vertical Fragmentation of employee_info Relation</vt:lpstr>
      <vt:lpstr>Advantages of Fragmentation</vt:lpstr>
      <vt:lpstr>Data Transparency</vt:lpstr>
      <vt:lpstr>Naming of Data Items - Criteria</vt:lpstr>
      <vt:lpstr>Centralized Scheme - Name Server</vt:lpstr>
      <vt:lpstr>Use of Aliases</vt:lpstr>
      <vt:lpstr>Distributed Transactions</vt:lpstr>
      <vt:lpstr>Transaction System Architecture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Sathyapriya S</cp:lastModifiedBy>
  <cp:revision>42</cp:revision>
  <dcterms:created xsi:type="dcterms:W3CDTF">2020-06-15T12:13:30Z</dcterms:created>
  <dcterms:modified xsi:type="dcterms:W3CDTF">2020-11-06T04:05:17Z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