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38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37.xml" ContentType="application/vnd.openxmlformats-officedocument.presentationml.slide+xml"/>
  <Override PartName="/ppt/slides/slide17.xml" ContentType="application/vnd.openxmlformats-officedocument.presentationml.slide+xml"/>
  <Override PartName="/ppt/slides/slide35.xml" ContentType="application/vnd.openxmlformats-officedocument.presentationml.slide+xml"/>
  <Override PartName="/ppt/slides/slide25.xml" ContentType="application/vnd.openxmlformats-officedocument.presentationml.slide+xml"/>
  <Override PartName="/ppt/slides/slide36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24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31980-1305-4B1A-97E0-E9822743D6F9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E1C67-9F60-447F-A037-955BC8EB7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6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454809-7059-4726-A31E-FF9C2D6EA570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13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860F99-D741-47DE-AACB-E73866869FBF}" type="slidenum">
              <a:rPr lang="en-US"/>
              <a:pPr/>
              <a:t>10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54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54E01-F5FA-46DE-9662-EE4E5DDC10DE}" type="slidenum">
              <a:rPr lang="en-US"/>
              <a:pPr/>
              <a:t>11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60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565511-8417-4610-A3CA-12D07CC6C2A0}" type="slidenum">
              <a:rPr lang="en-US"/>
              <a:pPr/>
              <a:t>12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926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0B53B8-F4D4-45DF-8328-0FAC1753E8CD}" type="slidenum">
              <a:rPr lang="en-US"/>
              <a:pPr/>
              <a:t>13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782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C17B43-6B54-4144-96C0-D5D4E489249A}" type="slidenum">
              <a:rPr lang="en-US"/>
              <a:pPr/>
              <a:t>14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62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DAEF1A-5CA9-405B-8009-0C83D38BAC8E}" type="slidenum">
              <a:rPr lang="en-US"/>
              <a:pPr/>
              <a:t>15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078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590096-7893-4F20-83FD-6CBA22AD27BD}" type="slidenum">
              <a:rPr lang="en-US"/>
              <a:pPr/>
              <a:t>16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957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E6825A-740B-418B-A904-1FAAA243C71D}" type="slidenum">
              <a:rPr lang="en-US"/>
              <a:pPr/>
              <a:t>17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857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C407EA-95A7-459B-945C-58ED7E00A187}" type="slidenum">
              <a:rPr lang="en-US"/>
              <a:pPr/>
              <a:t>18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450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D4CF7C-F0CE-476F-87D2-5448340581FA}" type="slidenum">
              <a:rPr lang="en-US"/>
              <a:pPr/>
              <a:t>19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316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305566-DAEF-4B7F-A02F-1C71E5C18456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949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D11BFA-DDA8-425B-9C8B-F93295FE4E37}" type="slidenum">
              <a:rPr lang="en-US"/>
              <a:pPr/>
              <a:t>20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9409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7F82CB-8A8A-4549-A70F-ED8FCB38AB8E}" type="slidenum">
              <a:rPr lang="en-US"/>
              <a:pPr/>
              <a:t>21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30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7F4D6B-F476-4B1C-B589-1D485572EBAC}" type="slidenum">
              <a:rPr lang="en-US"/>
              <a:pPr/>
              <a:t>22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1392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2DA327-8C98-494E-B448-0AA7F15DA917}" type="slidenum">
              <a:rPr lang="en-US"/>
              <a:pPr/>
              <a:t>23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44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554EC6-FFC8-42E5-B29A-0BDA26E5A522}" type="slidenum">
              <a:rPr lang="en-US"/>
              <a:pPr/>
              <a:t>24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664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ADA225-9F55-4C69-B96E-877FCFF99E08}" type="slidenum">
              <a:rPr lang="en-US"/>
              <a:pPr/>
              <a:t>25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300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A4BCEC-9D63-4FCE-BA6F-63967EA52091}" type="slidenum">
              <a:rPr lang="en-US"/>
              <a:pPr/>
              <a:t>26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5698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8F764D-6C3C-439E-9199-10326CF342BC}" type="slidenum">
              <a:rPr lang="en-US"/>
              <a:pPr/>
              <a:t>27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0796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410A90-A3F8-4718-8FE7-0B09C4E0A664}" type="slidenum">
              <a:rPr lang="en-US"/>
              <a:pPr/>
              <a:t>28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6857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EC420B-FE0E-4390-B86F-DB53963E8A64}" type="slidenum">
              <a:rPr lang="en-US"/>
              <a:pPr/>
              <a:t>29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283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1BA151-6E1D-41ED-8782-92A3B021511A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0238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49C93E-9CD3-4D88-A95B-B4920EA7B0ED}" type="slidenum">
              <a:rPr lang="en-US"/>
              <a:pPr/>
              <a:t>30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4746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4E1949-ED93-4256-BAF6-95C40E2C3340}" type="slidenum">
              <a:rPr lang="en-US"/>
              <a:pPr/>
              <a:t>31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3713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31F2C3-88C9-49F1-BF2C-4FD345311D67}" type="slidenum">
              <a:rPr lang="en-US"/>
              <a:pPr/>
              <a:t>32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48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13802D-54F6-4741-AB49-7E7213349D77}" type="slidenum">
              <a:rPr lang="en-US"/>
              <a:pPr/>
              <a:t>33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6240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553164-8672-44F2-989E-FBAAC4E2E834}" type="slidenum">
              <a:rPr lang="en-US"/>
              <a:pPr/>
              <a:t>34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254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6469C-E4C3-4A8A-A7EB-E90236CB2DE9}" type="slidenum">
              <a:rPr lang="en-US"/>
              <a:pPr/>
              <a:t>35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4440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8CF0E3-DF44-4D9C-9F12-97F2ED23A92C}" type="slidenum">
              <a:rPr lang="en-US"/>
              <a:pPr/>
              <a:t>36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4409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5AC5EC-F711-444F-939E-AF3D7FCBAC88}" type="slidenum">
              <a:rPr lang="en-US"/>
              <a:pPr/>
              <a:t>37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3459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21C2BA-5DE2-40C9-945D-7C2AE3412F50}" type="slidenum">
              <a:rPr lang="en-US"/>
              <a:pPr/>
              <a:t>38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164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D70909-E538-4044-9A80-29AFB19199F0}" type="slidenum">
              <a:rPr lang="en-US"/>
              <a:pPr/>
              <a:t>4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015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6D3C49-4B89-4514-B95B-4C5EAEA4FC43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744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C689BF-D868-4D3D-B7D7-5776B767C721}" type="slidenum">
              <a:rPr lang="en-US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109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577B6F-22D5-4E20-9179-61C8B224B1EB}" type="slidenum">
              <a:rPr lang="en-US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323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6DA030-8EA8-4730-9848-2B28EF03FAF4}" type="slidenum">
              <a:rPr lang="en-US"/>
              <a:pPr/>
              <a:t>8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49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A66C33-953A-4751-A5F8-8A2B315AEA79}" type="slidenum">
              <a:rPr lang="en-US"/>
              <a:pPr/>
              <a:t>9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16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E793-3B14-455D-8ACB-87F33A1D5C8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0EA9-E766-4169-870C-381F939E8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E793-3B14-455D-8ACB-87F33A1D5C8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0EA9-E766-4169-870C-381F939E8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E793-3B14-455D-8ACB-87F33A1D5C8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0EA9-E766-4169-870C-381F939E8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E793-3B14-455D-8ACB-87F33A1D5C8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0EA9-E766-4169-870C-381F939E8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E793-3B14-455D-8ACB-87F33A1D5C8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0EA9-E766-4169-870C-381F939E8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E793-3B14-455D-8ACB-87F33A1D5C8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0EA9-E766-4169-870C-381F939E8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E793-3B14-455D-8ACB-87F33A1D5C8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0EA9-E766-4169-870C-381F939E8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E793-3B14-455D-8ACB-87F33A1D5C8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0EA9-E766-4169-870C-381F939E8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E793-3B14-455D-8ACB-87F33A1D5C8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0EA9-E766-4169-870C-381F939E8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E793-3B14-455D-8ACB-87F33A1D5C8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0EA9-E766-4169-870C-381F939E8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9E793-3B14-455D-8ACB-87F33A1D5C8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50EA9-E766-4169-870C-381F939E8C1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9E793-3B14-455D-8ACB-87F33A1D5C8D}" type="datetimeFigureOut">
              <a:rPr lang="en-US" smtClean="0"/>
              <a:t>10/24/2020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50EA9-E766-4169-870C-381F939E8C1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j-ea"/>
              </a:rPr>
              <a:t>Data </a:t>
            </a:r>
            <a:r>
              <a:rPr lang="en-US" dirty="0">
                <a:ea typeface="+mj-ea"/>
              </a:rPr>
              <a:t>Analysis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Warehouse Schema</a:t>
            </a:r>
          </a:p>
        </p:txBody>
      </p:sp>
      <p:pic>
        <p:nvPicPr>
          <p:cNvPr id="3379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447800"/>
            <a:ext cx="8102600" cy="490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Mining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974725"/>
            <a:ext cx="7899400" cy="5245100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Data mining is the process of semi-automatically analyzing large databases to find useful patterns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</a:p>
          <a:p>
            <a:r>
              <a:rPr lang="en-US" b="1" smtClean="0">
                <a:solidFill>
                  <a:srgbClr val="000099"/>
                </a:solidFill>
              </a:rPr>
              <a:t>Prediction</a:t>
            </a:r>
            <a:r>
              <a:rPr lang="en-US" smtClean="0"/>
              <a:t> based on past history</a:t>
            </a:r>
          </a:p>
          <a:p>
            <a:pPr lvl="1"/>
            <a:r>
              <a:rPr lang="en-US" smtClean="0"/>
              <a:t>Predict if a credit card applicant poses a good credit risk, based on some attributes (income, job type, age, ..) and past history</a:t>
            </a:r>
          </a:p>
          <a:p>
            <a:pPr lvl="1"/>
            <a:r>
              <a:rPr lang="en-US" smtClean="0"/>
              <a:t>Predict if a pattern of phone calling card usage is likely to be fraudulent</a:t>
            </a:r>
          </a:p>
          <a:p>
            <a:r>
              <a:rPr lang="en-US" smtClean="0"/>
              <a:t>Some examples of prediction mechanisms:</a:t>
            </a:r>
          </a:p>
          <a:p>
            <a:pPr lvl="1"/>
            <a:r>
              <a:rPr lang="en-US" b="1" smtClean="0">
                <a:solidFill>
                  <a:srgbClr val="000099"/>
                </a:solidFill>
              </a:rPr>
              <a:t>Classification</a:t>
            </a:r>
          </a:p>
          <a:p>
            <a:pPr lvl="2"/>
            <a:r>
              <a:rPr lang="en-US" smtClean="0"/>
              <a:t>Given a new item whose class is unknown, predict to which class it belongs</a:t>
            </a:r>
          </a:p>
          <a:p>
            <a:pPr lvl="1"/>
            <a:r>
              <a:rPr lang="en-US" b="1" smtClean="0">
                <a:solidFill>
                  <a:srgbClr val="000099"/>
                </a:solidFill>
              </a:rPr>
              <a:t>Regression</a:t>
            </a:r>
            <a:r>
              <a:rPr lang="en-US" smtClean="0"/>
              <a:t> formulae</a:t>
            </a:r>
          </a:p>
          <a:p>
            <a:pPr lvl="2"/>
            <a:r>
              <a:rPr lang="en-US" smtClean="0"/>
              <a:t>Given a set of mappings for an unknown function, predict the function result for a new parameter value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Mining (Cont.)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smtClean="0"/>
              <a:t>Descriptive Patterns</a:t>
            </a:r>
            <a:endParaRPr lang="en-US" b="1" smtClean="0">
              <a:solidFill>
                <a:schemeClr val="tx2"/>
              </a:solidFill>
            </a:endParaRPr>
          </a:p>
          <a:p>
            <a:pPr lvl="1"/>
            <a:r>
              <a:rPr lang="en-US" b="1" smtClean="0">
                <a:solidFill>
                  <a:srgbClr val="000099"/>
                </a:solidFill>
              </a:rPr>
              <a:t>Associations</a:t>
            </a:r>
          </a:p>
          <a:p>
            <a:pPr lvl="2"/>
            <a:r>
              <a:rPr lang="en-US" smtClean="0"/>
              <a:t>Find books that are often bought by “similar” customers.  If a new such customer buys one such book, suggest the others too.</a:t>
            </a:r>
          </a:p>
          <a:p>
            <a:pPr lvl="1"/>
            <a:r>
              <a:rPr lang="en-US" smtClean="0"/>
              <a:t>Associations may be used as a first step in detecting </a:t>
            </a:r>
            <a:r>
              <a:rPr lang="en-US" b="1" smtClean="0">
                <a:solidFill>
                  <a:srgbClr val="000099"/>
                </a:solidFill>
              </a:rPr>
              <a:t>causation</a:t>
            </a:r>
          </a:p>
          <a:p>
            <a:pPr lvl="2"/>
            <a:r>
              <a:rPr lang="en-US" smtClean="0"/>
              <a:t>E.g., association between exposure to chemical X and cancer, </a:t>
            </a:r>
          </a:p>
          <a:p>
            <a:pPr lvl="1"/>
            <a:r>
              <a:rPr lang="en-US" b="1" smtClean="0">
                <a:solidFill>
                  <a:srgbClr val="000099"/>
                </a:solidFill>
              </a:rPr>
              <a:t>Clusters</a:t>
            </a:r>
          </a:p>
          <a:p>
            <a:pPr lvl="2"/>
            <a:r>
              <a:rPr lang="en-US" smtClean="0"/>
              <a:t>E.g., typhoid cases were clustered in an area surrounding a contaminated well</a:t>
            </a:r>
          </a:p>
          <a:p>
            <a:pPr lvl="2"/>
            <a:r>
              <a:rPr lang="en-US" smtClean="0"/>
              <a:t>Detection of clusters remains important in detecting epidemics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5725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+mj-ea"/>
              </a:rPr>
              <a:t>Classification Rules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8800" y="1079500"/>
            <a:ext cx="7848600" cy="50800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Classification rules help assign new objects to classes. </a:t>
            </a:r>
          </a:p>
          <a:p>
            <a:pPr lvl="1"/>
            <a:r>
              <a:rPr lang="en-US" smtClean="0"/>
              <a:t>E.g., given a new automobile insurance applicant, should he or she be classified as low risk, medium risk or high risk?</a:t>
            </a:r>
          </a:p>
          <a:p>
            <a:r>
              <a:rPr lang="en-US" smtClean="0"/>
              <a:t>Classification rules for above example could use a variety of data, such as educational level, salary, age, etc.</a:t>
            </a:r>
          </a:p>
          <a:p>
            <a:pPr lvl="1"/>
            <a:r>
              <a:rPr lang="en-US" smtClean="0">
                <a:sym typeface="Symbol" pitchFamily="18" charset="2"/>
              </a:rPr>
              <a:t></a:t>
            </a:r>
            <a:r>
              <a:rPr lang="en-US" smtClean="0"/>
              <a:t> person P,  P.degree = masters </a:t>
            </a:r>
            <a:r>
              <a:rPr lang="en-US" b="1" smtClean="0"/>
              <a:t>and</a:t>
            </a:r>
            <a:r>
              <a:rPr lang="en-US" smtClean="0"/>
              <a:t> P.income &gt; 75,000 </a:t>
            </a:r>
          </a:p>
          <a:p>
            <a:pPr lvl="2">
              <a:buFont typeface="Webdings" pitchFamily="18" charset="2"/>
              <a:buNone/>
            </a:pPr>
            <a:r>
              <a:rPr lang="en-US" smtClean="0">
                <a:sym typeface="Symbol" pitchFamily="18" charset="2"/>
              </a:rPr>
              <a:t>                                                                   </a:t>
            </a:r>
            <a:r>
              <a:rPr lang="en-US" smtClean="0"/>
              <a:t> P.credit = excellent</a:t>
            </a:r>
          </a:p>
          <a:p>
            <a:pPr lvl="1"/>
            <a:r>
              <a:rPr lang="en-US" smtClean="0">
                <a:sym typeface="Symbol" pitchFamily="18" charset="2"/>
              </a:rPr>
              <a:t></a:t>
            </a:r>
            <a:r>
              <a:rPr lang="en-US" smtClean="0"/>
              <a:t> person P,  P.degree = bachelors </a:t>
            </a:r>
            <a:r>
              <a:rPr lang="en-US" b="1" smtClean="0"/>
              <a:t>and</a:t>
            </a:r>
            <a:r>
              <a:rPr lang="en-US" smtClean="0"/>
              <a:t> </a:t>
            </a:r>
            <a:br>
              <a:rPr lang="en-US" smtClean="0"/>
            </a:br>
            <a:r>
              <a:rPr lang="en-US" smtClean="0"/>
              <a:t>                    (P.income </a:t>
            </a:r>
            <a:r>
              <a:rPr lang="en-US" smtClean="0">
                <a:sym typeface="Symbol" pitchFamily="18" charset="2"/>
              </a:rPr>
              <a:t></a:t>
            </a:r>
            <a:r>
              <a:rPr lang="en-US" smtClean="0"/>
              <a:t> 25,000 and P.income </a:t>
            </a:r>
            <a:r>
              <a:rPr lang="en-US" smtClean="0">
                <a:sym typeface="Symbol" pitchFamily="18" charset="2"/>
              </a:rPr>
              <a:t></a:t>
            </a:r>
            <a:r>
              <a:rPr lang="en-US" smtClean="0"/>
              <a:t> 75,000)</a:t>
            </a:r>
            <a:br>
              <a:rPr lang="en-US" smtClean="0"/>
            </a:br>
            <a:r>
              <a:rPr lang="en-US" smtClean="0"/>
              <a:t>                                                                     </a:t>
            </a:r>
            <a:r>
              <a:rPr lang="en-US" smtClean="0">
                <a:sym typeface="Symbol" pitchFamily="18" charset="2"/>
              </a:rPr>
              <a:t></a:t>
            </a:r>
            <a:r>
              <a:rPr lang="en-US" smtClean="0"/>
              <a:t> P.credit = good</a:t>
            </a:r>
          </a:p>
          <a:p>
            <a:r>
              <a:rPr lang="en-US" smtClean="0"/>
              <a:t>Rules are not necessarily exact: there may be some misclassifications</a:t>
            </a:r>
          </a:p>
          <a:p>
            <a:r>
              <a:rPr lang="en-US" smtClean="0"/>
              <a:t>Classification rules can be shown compactly as a decision tree.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Decision Tree</a:t>
            </a:r>
          </a:p>
        </p:txBody>
      </p:sp>
      <p:pic>
        <p:nvPicPr>
          <p:cNvPr id="4198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9950" y="1081088"/>
            <a:ext cx="7883525" cy="493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54100" y="152400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+mj-ea"/>
              </a:rPr>
              <a:t>Construction of Decision Trees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35000" y="1016000"/>
            <a:ext cx="7581900" cy="5410200"/>
          </a:xfrm>
        </p:spPr>
        <p:txBody>
          <a:bodyPr>
            <a:normAutofit fontScale="92500"/>
          </a:bodyPr>
          <a:lstStyle/>
          <a:p>
            <a:r>
              <a:rPr lang="en-US" b="1" smtClean="0">
                <a:solidFill>
                  <a:srgbClr val="000099"/>
                </a:solidFill>
              </a:rPr>
              <a:t>Training set</a:t>
            </a:r>
            <a:r>
              <a:rPr lang="en-US" smtClean="0"/>
              <a:t>: a data sample in which the classification is already known.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</a:p>
          <a:p>
            <a:r>
              <a:rPr lang="en-US" b="1" smtClean="0">
                <a:solidFill>
                  <a:srgbClr val="000099"/>
                </a:solidFill>
              </a:rPr>
              <a:t>Greedy</a:t>
            </a:r>
            <a:r>
              <a:rPr lang="en-US" smtClean="0"/>
              <a:t> top down generation of decision trees.</a:t>
            </a:r>
          </a:p>
          <a:p>
            <a:pPr lvl="1"/>
            <a:r>
              <a:rPr lang="en-US" smtClean="0"/>
              <a:t>Each internal node of the tree partitions the data into groups based on a </a:t>
            </a:r>
            <a:r>
              <a:rPr lang="en-US" b="1" smtClean="0">
                <a:solidFill>
                  <a:srgbClr val="000099"/>
                </a:solidFill>
              </a:rPr>
              <a:t>partitioning attribute</a:t>
            </a:r>
            <a:r>
              <a:rPr lang="en-US" smtClean="0"/>
              <a:t>, and a </a:t>
            </a:r>
            <a:r>
              <a:rPr lang="en-US" b="1" smtClean="0">
                <a:solidFill>
                  <a:srgbClr val="000099"/>
                </a:solidFill>
              </a:rPr>
              <a:t>partitioning condition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mtClean="0"/>
              <a:t>for the node</a:t>
            </a:r>
          </a:p>
          <a:p>
            <a:pPr lvl="1"/>
            <a:r>
              <a:rPr lang="en-US" b="1" smtClean="0">
                <a:solidFill>
                  <a:srgbClr val="000099"/>
                </a:solidFill>
              </a:rPr>
              <a:t>Leaf</a:t>
            </a:r>
            <a:r>
              <a:rPr lang="en-US" smtClean="0"/>
              <a:t> node:</a:t>
            </a:r>
            <a:endParaRPr lang="en-US" smtClean="0">
              <a:solidFill>
                <a:srgbClr val="CC3300"/>
              </a:solidFill>
            </a:endParaRPr>
          </a:p>
          <a:p>
            <a:pPr lvl="2"/>
            <a:r>
              <a:rPr lang="en-US" smtClean="0"/>
              <a:t>all (or most) of the items at the node belong to the same class, or </a:t>
            </a:r>
          </a:p>
          <a:p>
            <a:pPr lvl="2"/>
            <a:r>
              <a:rPr lang="en-US" smtClean="0"/>
              <a:t>all attributes have been considered, and no further partitioning is possible.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Best Splits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7550" y="1098550"/>
            <a:ext cx="7627938" cy="463391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Pick best attributes and conditions on which to partition</a:t>
            </a:r>
          </a:p>
          <a:p>
            <a:pPr>
              <a:lnSpc>
                <a:spcPct val="90000"/>
              </a:lnSpc>
            </a:pPr>
            <a:r>
              <a:rPr lang="en-US" smtClean="0"/>
              <a:t>The purity of a set S of training instances can be measured quantitatively in several ways.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Notation: number of classes =  </a:t>
            </a:r>
            <a:r>
              <a:rPr lang="en-US" i="1" smtClean="0"/>
              <a:t>k</a:t>
            </a:r>
            <a:r>
              <a:rPr lang="en-US" smtClean="0"/>
              <a:t>,  number of instances = |S|, </a:t>
            </a:r>
            <a:br>
              <a:rPr lang="en-US" smtClean="0"/>
            </a:br>
            <a:r>
              <a:rPr lang="en-US" smtClean="0"/>
              <a:t>fraction of instances in class </a:t>
            </a:r>
            <a:r>
              <a:rPr lang="en-US" i="1" smtClean="0"/>
              <a:t>i </a:t>
            </a:r>
            <a:r>
              <a:rPr lang="en-US" smtClean="0"/>
              <a:t>= </a:t>
            </a:r>
            <a:r>
              <a:rPr lang="en-US" i="1" smtClean="0"/>
              <a:t>p</a:t>
            </a:r>
            <a:r>
              <a:rPr lang="en-US" i="1" baseline="-25000" smtClean="0"/>
              <a:t>i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b="1" smtClean="0">
                <a:solidFill>
                  <a:srgbClr val="000099"/>
                </a:solidFill>
              </a:rPr>
              <a:t>Gini</a:t>
            </a:r>
            <a:r>
              <a:rPr lang="en-US" smtClean="0"/>
              <a:t> measure of purity is defined as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/>
              <a:t>      [		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/>
              <a:t>			Gini (S) = 1 -  </a:t>
            </a:r>
            <a:r>
              <a:rPr lang="en-US" smtClean="0">
                <a:sym typeface="Symbol" pitchFamily="18" charset="2"/>
              </a:rPr>
              <a:t></a:t>
            </a:r>
            <a:r>
              <a:rPr lang="en-US" smtClean="0"/>
              <a:t> 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mtClean="0"/>
              <a:t>When all instances are in a single class, the Gini value is 0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It reaches its maximum (of 1 –1 /</a:t>
            </a:r>
            <a:r>
              <a:rPr lang="en-US" i="1" smtClean="0"/>
              <a:t>k</a:t>
            </a:r>
            <a:r>
              <a:rPr lang="en-US" smtClean="0"/>
              <a:t>) if each class the same number of instances.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600" smtClean="0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968750" y="3086100"/>
            <a:ext cx="806450" cy="790575"/>
            <a:chOff x="2401" y="1421"/>
            <a:chExt cx="508" cy="498"/>
          </a:xfrm>
        </p:grpSpPr>
        <p:sp>
          <p:nvSpPr>
            <p:cNvPr id="295941" name="Text Box 5"/>
            <p:cNvSpPr txBox="1">
              <a:spLocks noChangeArrowheads="1"/>
            </p:cNvSpPr>
            <p:nvPr/>
          </p:nvSpPr>
          <p:spPr bwMode="auto">
            <a:xfrm flipH="1">
              <a:off x="2425" y="1421"/>
              <a:ext cx="2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+mn-ea"/>
                </a:rPr>
                <a:t>k</a:t>
              </a:r>
            </a:p>
          </p:txBody>
        </p:sp>
        <p:sp>
          <p:nvSpPr>
            <p:cNvPr id="295942" name="Text Box 6"/>
            <p:cNvSpPr txBox="1">
              <a:spLocks noChangeArrowheads="1"/>
            </p:cNvSpPr>
            <p:nvPr/>
          </p:nvSpPr>
          <p:spPr bwMode="auto">
            <a:xfrm flipH="1">
              <a:off x="2401" y="1727"/>
              <a:ext cx="31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+mn-ea"/>
                </a:rPr>
                <a:t>i</a:t>
              </a:r>
              <a:r>
                <a:rPr lang="en-US" sz="140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+mn-ea"/>
                </a:rPr>
                <a:t>- 1</a:t>
              </a:r>
            </a:p>
          </p:txBody>
        </p:sp>
        <p:sp>
          <p:nvSpPr>
            <p:cNvPr id="295943" name="Text Box 7"/>
            <p:cNvSpPr txBox="1">
              <a:spLocks noChangeArrowheads="1"/>
            </p:cNvSpPr>
            <p:nvPr/>
          </p:nvSpPr>
          <p:spPr bwMode="auto">
            <a:xfrm flipH="1">
              <a:off x="2581" y="1547"/>
              <a:ext cx="3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8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</a:t>
              </a:r>
              <a:r>
                <a:rPr lang="en-US" sz="1800" i="1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lang="en-US" sz="18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Best Splits (Cont.)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1173163"/>
            <a:ext cx="8185150" cy="49037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Another measure of purity is the </a:t>
            </a:r>
            <a:r>
              <a:rPr lang="en-US" b="1" smtClean="0">
                <a:solidFill>
                  <a:srgbClr val="000099"/>
                </a:solidFill>
              </a:rPr>
              <a:t>entropy</a:t>
            </a:r>
            <a:r>
              <a:rPr lang="en-US" b="1" smtClean="0">
                <a:solidFill>
                  <a:schemeClr val="tx2"/>
                </a:solidFill>
              </a:rPr>
              <a:t> </a:t>
            </a:r>
            <a:r>
              <a:rPr lang="en-US" smtClean="0"/>
              <a:t>measure, which is defined as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smtClean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/>
              <a:t>			entropy (S) = – </a:t>
            </a:r>
            <a:r>
              <a:rPr lang="en-US" smtClean="0">
                <a:sym typeface="Symbol" pitchFamily="18" charset="2"/>
              </a:rPr>
              <a:t></a:t>
            </a:r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r>
              <a:rPr lang="en-US" smtClean="0"/>
              <a:t>When a set S is split into multiple sets Si, I=1, 2, …, r, we can          measure the purity of the resultant set of sets as:	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/>
              <a:t>	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/>
              <a:t>		purity(</a:t>
            </a:r>
            <a:r>
              <a:rPr lang="en-US" i="1" smtClean="0"/>
              <a:t>S</a:t>
            </a:r>
            <a:r>
              <a:rPr lang="en-US" baseline="-25000" smtClean="0"/>
              <a:t>1</a:t>
            </a:r>
            <a:r>
              <a:rPr lang="en-US" i="1" smtClean="0"/>
              <a:t>, S</a:t>
            </a:r>
            <a:r>
              <a:rPr lang="en-US" baseline="-25000" smtClean="0"/>
              <a:t>2</a:t>
            </a:r>
            <a:r>
              <a:rPr lang="en-US" i="1" smtClean="0"/>
              <a:t>, ….., S</a:t>
            </a:r>
            <a:r>
              <a:rPr lang="en-US" baseline="-25000" smtClean="0"/>
              <a:t>r</a:t>
            </a:r>
            <a:r>
              <a:rPr lang="en-US" smtClean="0"/>
              <a:t>) = </a:t>
            </a:r>
            <a:r>
              <a:rPr lang="en-US" smtClean="0">
                <a:sym typeface="Symbol" pitchFamily="18" charset="2"/>
              </a:rPr>
              <a:t>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mtClean="0"/>
              <a:t>The information gain due to particular split of S into S</a:t>
            </a:r>
            <a:r>
              <a:rPr lang="en-US" baseline="-25000" smtClean="0"/>
              <a:t>i</a:t>
            </a:r>
            <a:r>
              <a:rPr lang="en-US" smtClean="0"/>
              <a:t>, i = 1, 2, …., r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/>
              <a:t>	</a:t>
            </a:r>
            <a:r>
              <a:rPr lang="en-US" b="1" smtClean="0">
                <a:solidFill>
                  <a:srgbClr val="000099"/>
                </a:solidFill>
              </a:rPr>
              <a:t>Information-gain</a:t>
            </a:r>
            <a:r>
              <a:rPr lang="en-US" smtClean="0"/>
              <a:t> (</a:t>
            </a:r>
            <a:r>
              <a:rPr lang="en-US" i="1" smtClean="0"/>
              <a:t>S</a:t>
            </a:r>
            <a:r>
              <a:rPr lang="en-US" smtClean="0"/>
              <a:t>, {</a:t>
            </a:r>
            <a:r>
              <a:rPr lang="en-US" i="1" smtClean="0"/>
              <a:t>S</a:t>
            </a:r>
            <a:r>
              <a:rPr lang="en-US" baseline="-25000" smtClean="0"/>
              <a:t>1</a:t>
            </a:r>
            <a:r>
              <a:rPr lang="en-US" smtClean="0"/>
              <a:t>, </a:t>
            </a:r>
            <a:r>
              <a:rPr lang="en-US" i="1" smtClean="0"/>
              <a:t>S</a:t>
            </a:r>
            <a:r>
              <a:rPr lang="en-US" baseline="-25000" smtClean="0"/>
              <a:t>2</a:t>
            </a:r>
            <a:r>
              <a:rPr lang="en-US" smtClean="0"/>
              <a:t>, …., </a:t>
            </a:r>
            <a:r>
              <a:rPr lang="en-US" i="1" smtClean="0"/>
              <a:t>S</a:t>
            </a:r>
            <a:r>
              <a:rPr lang="en-US" baseline="-25000" smtClean="0"/>
              <a:t>r</a:t>
            </a:r>
            <a:r>
              <a:rPr lang="en-US" smtClean="0"/>
              <a:t>) = purity(</a:t>
            </a:r>
            <a:r>
              <a:rPr lang="en-US" i="1" smtClean="0"/>
              <a:t>S </a:t>
            </a:r>
            <a:r>
              <a:rPr lang="en-US" smtClean="0"/>
              <a:t>) – purity (</a:t>
            </a:r>
            <a:r>
              <a:rPr lang="en-US" i="1" smtClean="0"/>
              <a:t>S</a:t>
            </a:r>
            <a:r>
              <a:rPr lang="en-US" baseline="-25000" smtClean="0"/>
              <a:t>1</a:t>
            </a:r>
            <a:r>
              <a:rPr lang="en-US" smtClean="0"/>
              <a:t>, </a:t>
            </a:r>
            <a:r>
              <a:rPr lang="en-US" i="1" smtClean="0"/>
              <a:t>S</a:t>
            </a:r>
            <a:r>
              <a:rPr lang="en-US" baseline="-25000" smtClean="0"/>
              <a:t>2</a:t>
            </a:r>
            <a:r>
              <a:rPr lang="en-US" smtClean="0"/>
              <a:t>, … </a:t>
            </a:r>
            <a:r>
              <a:rPr lang="en-US" i="1" smtClean="0"/>
              <a:t>S</a:t>
            </a:r>
            <a:r>
              <a:rPr lang="en-US" baseline="-25000" smtClean="0"/>
              <a:t>r</a:t>
            </a:r>
            <a:r>
              <a:rPr lang="en-US" smtClean="0"/>
              <a:t>)</a:t>
            </a:r>
            <a:endParaRPr lang="en-US" sz="1600" smtClean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sz="160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600" smtClean="0"/>
              <a:t>	</a:t>
            </a:r>
          </a:p>
          <a:p>
            <a:pPr>
              <a:lnSpc>
                <a:spcPct val="90000"/>
              </a:lnSpc>
            </a:pPr>
            <a:endParaRPr lang="en-US" sz="1600" smtClean="0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4083050" y="3255963"/>
            <a:ext cx="1854200" cy="806450"/>
            <a:chOff x="2616" y="2772"/>
            <a:chExt cx="1168" cy="508"/>
          </a:xfrm>
        </p:grpSpPr>
        <p:sp>
          <p:nvSpPr>
            <p:cNvPr id="329733" name="Text Box 5"/>
            <p:cNvSpPr txBox="1">
              <a:spLocks noChangeArrowheads="1"/>
            </p:cNvSpPr>
            <p:nvPr/>
          </p:nvSpPr>
          <p:spPr bwMode="auto">
            <a:xfrm>
              <a:off x="2670" y="2772"/>
              <a:ext cx="17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+mn-ea"/>
                </a:rPr>
                <a:t>r</a:t>
              </a:r>
            </a:p>
          </p:txBody>
        </p:sp>
        <p:sp>
          <p:nvSpPr>
            <p:cNvPr id="329734" name="Text Box 6"/>
            <p:cNvSpPr txBox="1">
              <a:spLocks noChangeArrowheads="1"/>
            </p:cNvSpPr>
            <p:nvPr/>
          </p:nvSpPr>
          <p:spPr bwMode="auto">
            <a:xfrm>
              <a:off x="2616" y="3088"/>
              <a:ext cx="31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400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+mn-ea"/>
                </a:rPr>
                <a:t>i</a:t>
              </a:r>
              <a:r>
                <a:rPr lang="en-US" sz="1400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+mn-ea"/>
                </a:rPr>
                <a:t>= 1</a:t>
              </a:r>
            </a:p>
          </p:txBody>
        </p:sp>
        <p:sp>
          <p:nvSpPr>
            <p:cNvPr id="329735" name="Text Box 7"/>
            <p:cNvSpPr txBox="1">
              <a:spLocks noChangeArrowheads="1"/>
            </p:cNvSpPr>
            <p:nvPr/>
          </p:nvSpPr>
          <p:spPr bwMode="auto">
            <a:xfrm>
              <a:off x="2845" y="2800"/>
              <a:ext cx="346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|</a:t>
              </a: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sz="18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|</a:t>
              </a:r>
            </a:p>
            <a:p>
              <a:pPr>
                <a:spcBef>
                  <a:spcPct val="50000"/>
                </a:spcBef>
              </a:pP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|</a:t>
              </a:r>
              <a:r>
                <a:rPr lang="en-US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|</a:t>
              </a:r>
            </a:p>
          </p:txBody>
        </p:sp>
        <p:sp>
          <p:nvSpPr>
            <p:cNvPr id="48141" name="Line 8"/>
            <p:cNvSpPr>
              <a:spLocks noChangeShapeType="1"/>
            </p:cNvSpPr>
            <p:nvPr/>
          </p:nvSpPr>
          <p:spPr bwMode="auto">
            <a:xfrm>
              <a:off x="2858" y="3028"/>
              <a:ext cx="2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9737" name="Text Box 9"/>
            <p:cNvSpPr txBox="1">
              <a:spLocks noChangeArrowheads="1"/>
            </p:cNvSpPr>
            <p:nvPr/>
          </p:nvSpPr>
          <p:spPr bwMode="auto">
            <a:xfrm>
              <a:off x="3051" y="2869"/>
              <a:ext cx="73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purity 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(</a:t>
              </a:r>
              <a:r>
                <a:rPr lang="en-US" sz="18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S</a:t>
              </a:r>
              <a:r>
                <a:rPr lang="en-US" sz="1800" i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lang="en-US" sz="18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)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183063" y="1584325"/>
            <a:ext cx="1325562" cy="825500"/>
            <a:chOff x="2613" y="3007"/>
            <a:chExt cx="683" cy="520"/>
          </a:xfrm>
        </p:grpSpPr>
        <p:sp>
          <p:nvSpPr>
            <p:cNvPr id="329739" name="Text Box 11"/>
            <p:cNvSpPr txBox="1">
              <a:spLocks noChangeArrowheads="1"/>
            </p:cNvSpPr>
            <p:nvPr/>
          </p:nvSpPr>
          <p:spPr bwMode="auto">
            <a:xfrm flipH="1">
              <a:off x="2629" y="3007"/>
              <a:ext cx="23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i="1">
                  <a:effectLst>
                    <a:outerShdw blurRad="38100" dist="38100" dir="2700000" algn="tl">
                      <a:srgbClr val="DDDDDD"/>
                    </a:outerShdw>
                  </a:effectLst>
                  <a:latin typeface="Times New Roman" charset="0"/>
                  <a:ea typeface="+mn-ea"/>
                </a:rPr>
                <a:t>k</a:t>
              </a:r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2613" y="3175"/>
              <a:ext cx="683" cy="352"/>
              <a:chOff x="1451" y="2964"/>
              <a:chExt cx="683" cy="352"/>
            </a:xfrm>
          </p:grpSpPr>
          <p:sp>
            <p:nvSpPr>
              <p:cNvPr id="329741" name="Text Box 13"/>
              <p:cNvSpPr txBox="1">
                <a:spLocks noChangeArrowheads="1"/>
              </p:cNvSpPr>
              <p:nvPr/>
            </p:nvSpPr>
            <p:spPr bwMode="auto">
              <a:xfrm flipH="1">
                <a:off x="1451" y="3124"/>
                <a:ext cx="31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1400" i="1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charset="0"/>
                    <a:ea typeface="+mn-ea"/>
                  </a:rPr>
                  <a:t>i- </a:t>
                </a:r>
                <a:r>
                  <a:rPr lang="en-US" sz="1400">
                    <a:effectLst>
                      <a:outerShdw blurRad="38100" dist="38100" dir="2700000" algn="tl">
                        <a:srgbClr val="DDDDDD"/>
                      </a:outerShdw>
                    </a:effectLst>
                    <a:latin typeface="Times New Roman" charset="0"/>
                    <a:ea typeface="+mn-ea"/>
                  </a:rPr>
                  <a:t>1</a:t>
                </a:r>
              </a:p>
            </p:txBody>
          </p:sp>
          <p:sp>
            <p:nvSpPr>
              <p:cNvPr id="329742" name="Text Box 14"/>
              <p:cNvSpPr txBox="1">
                <a:spLocks noChangeArrowheads="1"/>
              </p:cNvSpPr>
              <p:nvPr/>
            </p:nvSpPr>
            <p:spPr bwMode="auto">
              <a:xfrm flipH="1">
                <a:off x="1643" y="2964"/>
                <a:ext cx="49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8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p</a:t>
                </a:r>
                <a:r>
                  <a:rPr lang="en-US" sz="1800" i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i</a:t>
                </a:r>
                <a:r>
                  <a:rPr lang="en-US" sz="18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log</a:t>
                </a:r>
                <a:r>
                  <a:rPr lang="en-US" sz="1800" i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 </a:t>
                </a:r>
                <a:r>
                  <a:rPr lang="en-US" sz="1800" i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p</a:t>
                </a:r>
                <a:r>
                  <a:rPr lang="en-US" sz="1800" i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i</a:t>
                </a: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Best Splits (Cont.)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4988" y="1033463"/>
            <a:ext cx="81534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mtClean="0"/>
              <a:t>Measure of “cost” of a split: </a:t>
            </a:r>
            <a:br>
              <a:rPr lang="en-US" smtClean="0"/>
            </a:br>
            <a:r>
              <a:rPr lang="en-US" smtClean="0"/>
              <a:t>          Information-content (</a:t>
            </a:r>
            <a:r>
              <a:rPr lang="en-US" i="1" smtClean="0"/>
              <a:t>S</a:t>
            </a:r>
            <a:r>
              <a:rPr lang="en-US" smtClean="0"/>
              <a:t>, {</a:t>
            </a:r>
            <a:r>
              <a:rPr lang="en-US" i="1" smtClean="0"/>
              <a:t>S</a:t>
            </a:r>
            <a:r>
              <a:rPr lang="en-US" baseline="-25000" smtClean="0"/>
              <a:t>1</a:t>
            </a:r>
            <a:r>
              <a:rPr lang="en-US" smtClean="0"/>
              <a:t>, </a:t>
            </a:r>
            <a:r>
              <a:rPr lang="en-US" i="1" smtClean="0"/>
              <a:t>S</a:t>
            </a:r>
            <a:r>
              <a:rPr lang="en-US" baseline="-25000" smtClean="0"/>
              <a:t>2</a:t>
            </a:r>
            <a:r>
              <a:rPr lang="en-US" smtClean="0"/>
              <a:t>, ….., </a:t>
            </a:r>
            <a:r>
              <a:rPr lang="en-US" i="1" smtClean="0"/>
              <a:t>S</a:t>
            </a:r>
            <a:r>
              <a:rPr lang="en-US" baseline="-25000" smtClean="0"/>
              <a:t>r</a:t>
            </a:r>
            <a:r>
              <a:rPr lang="en-US" smtClean="0"/>
              <a:t>})) = – </a:t>
            </a:r>
            <a:r>
              <a:rPr lang="en-US" smtClean="0">
                <a:sym typeface="Symbol" pitchFamily="18" charset="2"/>
              </a:rPr>
              <a:t>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b="1" smtClean="0">
                <a:solidFill>
                  <a:srgbClr val="000099"/>
                </a:solidFill>
                <a:sym typeface="Symbol" pitchFamily="18" charset="2"/>
              </a:rPr>
              <a:t>Information-gain ratio</a:t>
            </a:r>
            <a:r>
              <a:rPr lang="en-US" smtClean="0">
                <a:sym typeface="Symbol" pitchFamily="18" charset="2"/>
              </a:rPr>
              <a:t> =  Information-gain (</a:t>
            </a:r>
            <a:r>
              <a:rPr lang="en-US" i="1" smtClean="0">
                <a:sym typeface="Symbol" pitchFamily="18" charset="2"/>
              </a:rPr>
              <a:t>S, </a:t>
            </a:r>
            <a:r>
              <a:rPr lang="en-US" smtClean="0">
                <a:sym typeface="Symbol" pitchFamily="18" charset="2"/>
              </a:rPr>
              <a:t>{</a:t>
            </a:r>
            <a:r>
              <a:rPr lang="en-US" i="1" smtClean="0">
                <a:sym typeface="Symbol" pitchFamily="18" charset="2"/>
              </a:rPr>
              <a:t>S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, </a:t>
            </a:r>
            <a:r>
              <a:rPr lang="en-US" i="1" smtClean="0">
                <a:sym typeface="Symbol" pitchFamily="18" charset="2"/>
              </a:rPr>
              <a:t>S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, ……, </a:t>
            </a:r>
            <a:r>
              <a:rPr lang="en-US" i="1" smtClean="0">
                <a:sym typeface="Symbol" pitchFamily="18" charset="2"/>
              </a:rPr>
              <a:t>S</a:t>
            </a:r>
            <a:r>
              <a:rPr lang="en-US" baseline="-25000" smtClean="0">
                <a:sym typeface="Symbol" pitchFamily="18" charset="2"/>
              </a:rPr>
              <a:t>r</a:t>
            </a:r>
            <a:r>
              <a:rPr lang="en-US" smtClean="0">
                <a:sym typeface="Symbol" pitchFamily="18" charset="2"/>
              </a:rPr>
              <a:t>})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>
                <a:sym typeface="Symbol" pitchFamily="18" charset="2"/>
              </a:rPr>
              <a:t>	                                           Information-content (</a:t>
            </a:r>
            <a:r>
              <a:rPr lang="en-US" i="1" smtClean="0">
                <a:sym typeface="Symbol" pitchFamily="18" charset="2"/>
              </a:rPr>
              <a:t>S</a:t>
            </a:r>
            <a:r>
              <a:rPr lang="en-US" smtClean="0">
                <a:sym typeface="Symbol" pitchFamily="18" charset="2"/>
              </a:rPr>
              <a:t>, {</a:t>
            </a:r>
            <a:r>
              <a:rPr lang="en-US" i="1" smtClean="0">
                <a:sym typeface="Symbol" pitchFamily="18" charset="2"/>
              </a:rPr>
              <a:t>S</a:t>
            </a:r>
            <a:r>
              <a:rPr lang="en-US" baseline="-25000" smtClean="0">
                <a:sym typeface="Symbol" pitchFamily="18" charset="2"/>
              </a:rPr>
              <a:t>1</a:t>
            </a:r>
            <a:r>
              <a:rPr lang="en-US" smtClean="0">
                <a:sym typeface="Symbol" pitchFamily="18" charset="2"/>
              </a:rPr>
              <a:t>, </a:t>
            </a:r>
            <a:r>
              <a:rPr lang="en-US" i="1" smtClean="0">
                <a:sym typeface="Symbol" pitchFamily="18" charset="2"/>
              </a:rPr>
              <a:t>S</a:t>
            </a:r>
            <a:r>
              <a:rPr lang="en-US" baseline="-25000" smtClean="0">
                <a:sym typeface="Symbol" pitchFamily="18" charset="2"/>
              </a:rPr>
              <a:t>2</a:t>
            </a:r>
            <a:r>
              <a:rPr lang="en-US" smtClean="0">
                <a:sym typeface="Symbol" pitchFamily="18" charset="2"/>
              </a:rPr>
              <a:t>, ….., </a:t>
            </a:r>
            <a:r>
              <a:rPr lang="en-US" i="1" smtClean="0">
                <a:sym typeface="Symbol" pitchFamily="18" charset="2"/>
              </a:rPr>
              <a:t>S</a:t>
            </a:r>
            <a:r>
              <a:rPr lang="en-US" baseline="-25000" smtClean="0">
                <a:sym typeface="Symbol" pitchFamily="18" charset="2"/>
              </a:rPr>
              <a:t>r</a:t>
            </a:r>
            <a:r>
              <a:rPr lang="en-US" smtClean="0">
                <a:sym typeface="Symbol" pitchFamily="18" charset="2"/>
              </a:rPr>
              <a:t>})</a:t>
            </a:r>
          </a:p>
          <a:p>
            <a:pPr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The best split is the one that gives the maximum information gain ratio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smtClean="0">
              <a:sym typeface="Symbol" pitchFamily="18" charset="2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6149975" y="1179513"/>
            <a:ext cx="1630363" cy="806450"/>
            <a:chOff x="3270" y="2004"/>
            <a:chExt cx="1027" cy="508"/>
          </a:xfrm>
        </p:grpSpPr>
        <p:sp>
          <p:nvSpPr>
            <p:cNvPr id="50182" name="Line 8"/>
            <p:cNvSpPr>
              <a:spLocks noChangeShapeType="1"/>
            </p:cNvSpPr>
            <p:nvPr/>
          </p:nvSpPr>
          <p:spPr bwMode="auto">
            <a:xfrm>
              <a:off x="3496" y="2252"/>
              <a:ext cx="2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3270" y="2004"/>
              <a:ext cx="1027" cy="508"/>
              <a:chOff x="3278" y="2084"/>
              <a:chExt cx="1027" cy="508"/>
            </a:xfrm>
          </p:grpSpPr>
          <p:sp>
            <p:nvSpPr>
              <p:cNvPr id="296969" name="Text Box 9"/>
              <p:cNvSpPr txBox="1">
                <a:spLocks noChangeArrowheads="1"/>
              </p:cNvSpPr>
              <p:nvPr/>
            </p:nvSpPr>
            <p:spPr bwMode="auto">
              <a:xfrm>
                <a:off x="3713" y="2211"/>
                <a:ext cx="32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log</a:t>
                </a:r>
                <a:r>
                  <a:rPr lang="en-US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2</a:t>
                </a:r>
              </a:p>
            </p:txBody>
          </p:sp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3278" y="2084"/>
                <a:ext cx="1027" cy="508"/>
                <a:chOff x="3278" y="2084"/>
                <a:chExt cx="1027" cy="508"/>
              </a:xfrm>
            </p:grpSpPr>
            <p:grpSp>
              <p:nvGrpSpPr>
                <p:cNvPr id="5" name="Group 13"/>
                <p:cNvGrpSpPr>
                  <a:grpSpLocks/>
                </p:cNvGrpSpPr>
                <p:nvPr/>
              </p:nvGrpSpPr>
              <p:grpSpPr bwMode="auto">
                <a:xfrm>
                  <a:off x="3278" y="2084"/>
                  <a:ext cx="1027" cy="508"/>
                  <a:chOff x="3278" y="2084"/>
                  <a:chExt cx="1027" cy="508"/>
                </a:xfrm>
              </p:grpSpPr>
              <p:sp>
                <p:nvSpPr>
                  <p:cNvPr id="296965" name="Text 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32" y="2084"/>
                    <a:ext cx="17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1400"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Times New Roman" charset="0"/>
                        <a:ea typeface="+mn-ea"/>
                      </a:rPr>
                      <a:t>r</a:t>
                    </a:r>
                  </a:p>
                </p:txBody>
              </p:sp>
              <p:sp>
                <p:nvSpPr>
                  <p:cNvPr id="296966" name="Text Box 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8" y="2400"/>
                    <a:ext cx="31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1400" i="1"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Times New Roman" charset="0"/>
                        <a:ea typeface="+mn-ea"/>
                      </a:rPr>
                      <a:t>i</a:t>
                    </a:r>
                    <a:r>
                      <a:rPr lang="en-US" sz="1400">
                        <a:effectLst>
                          <a:outerShdw blurRad="38100" dist="38100" dir="2700000" algn="tl">
                            <a:srgbClr val="DDDDDD"/>
                          </a:outerShdw>
                        </a:effectLst>
                        <a:latin typeface="Times New Roman" charset="0"/>
                        <a:ea typeface="+mn-ea"/>
                      </a:rPr>
                      <a:t>- 1</a:t>
                    </a:r>
                  </a:p>
                </p:txBody>
              </p:sp>
              <p:sp>
                <p:nvSpPr>
                  <p:cNvPr id="296967" name="Text Box 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83" y="2112"/>
                    <a:ext cx="346" cy="4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rPr>
                      <a:t>|</a:t>
                    </a:r>
                    <a:r>
                      <a:rPr lang="en-US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rPr>
                      <a:t>S</a:t>
                    </a:r>
                    <a:r>
                      <a:rPr lang="en-US" i="1" baseline="-2500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rPr>
                      <a:t>i</a:t>
                    </a:r>
                    <a:r>
                      <a:rPr 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rPr>
                      <a:t>|</a:t>
                    </a:r>
                  </a:p>
                  <a:p>
                    <a:pPr>
                      <a:spcBef>
                        <a:spcPct val="50000"/>
                      </a:spcBef>
                    </a:pPr>
                    <a:r>
                      <a:rPr 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rPr>
                      <a:t>|</a:t>
                    </a:r>
                    <a:r>
                      <a:rPr lang="en-US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rPr>
                      <a:t>S</a:t>
                    </a:r>
                    <a:r>
                      <a:rPr 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rPr>
                      <a:t>|</a:t>
                    </a:r>
                  </a:p>
                </p:txBody>
              </p:sp>
              <p:sp>
                <p:nvSpPr>
                  <p:cNvPr id="296970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59" y="2110"/>
                    <a:ext cx="346" cy="44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rPr>
                      <a:t>|</a:t>
                    </a:r>
                    <a:r>
                      <a:rPr lang="en-US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rPr>
                      <a:t>S</a:t>
                    </a:r>
                    <a:r>
                      <a:rPr lang="en-US" i="1" baseline="-2500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rPr>
                      <a:t>i</a:t>
                    </a:r>
                    <a:r>
                      <a:rPr 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rPr>
                      <a:t>|</a:t>
                    </a:r>
                  </a:p>
                  <a:p>
                    <a:pPr>
                      <a:spcBef>
                        <a:spcPct val="50000"/>
                      </a:spcBef>
                    </a:pPr>
                    <a:r>
                      <a:rPr 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rPr>
                      <a:t>|</a:t>
                    </a:r>
                    <a:r>
                      <a:rPr lang="en-US" i="1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rPr>
                      <a:t>S</a:t>
                    </a:r>
                    <a:r>
                      <a:rPr lang="en-US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rPr>
                      <a:t>|</a:t>
                    </a:r>
                    <a:r>
                      <a:rPr lang="en-US" sz="140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</a:rPr>
                      <a:t> </a:t>
                    </a:r>
                  </a:p>
                </p:txBody>
              </p:sp>
            </p:grpSp>
            <p:sp>
              <p:nvSpPr>
                <p:cNvPr id="50187" name="Line 11"/>
                <p:cNvSpPr>
                  <a:spLocks noChangeShapeType="1"/>
                </p:cNvSpPr>
                <p:nvPr/>
              </p:nvSpPr>
              <p:spPr bwMode="auto">
                <a:xfrm>
                  <a:off x="3996" y="2336"/>
                  <a:ext cx="20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50181" name="Line 12"/>
          <p:cNvSpPr>
            <a:spLocks noChangeShapeType="1"/>
          </p:cNvSpPr>
          <p:nvPr/>
        </p:nvSpPr>
        <p:spPr bwMode="auto">
          <a:xfrm>
            <a:off x="3667125" y="2476500"/>
            <a:ext cx="4586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Finding Best Splits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Categorical attributes (with no meaningful order):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Multi-way split, one child for each value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Binary split: try all possible breakup of values into two sets, and pick the best</a:t>
            </a:r>
          </a:p>
          <a:p>
            <a:pPr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Continuous-valued attributes (can be sorted in a meaningful order)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Binary split: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Sort values, try each as a split point</a:t>
            </a:r>
          </a:p>
          <a:p>
            <a:pPr lvl="3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E.g., if values are 1, 10, 15, 25, split at   1,  10,  15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Pick the value that gives best split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Multi-way split: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A series of binary splits on the same attribute has roughly equivalent effect</a:t>
            </a:r>
          </a:p>
          <a:p>
            <a:pPr lvl="3">
              <a:lnSpc>
                <a:spcPct val="90000"/>
              </a:lnSpc>
            </a:pPr>
            <a:endParaRPr lang="en-US" sz="160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sz="160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endParaRPr lang="en-US" sz="160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</a:rPr>
              <a:t>Data </a:t>
            </a:r>
            <a:r>
              <a:rPr lang="en-US" dirty="0">
                <a:ea typeface="+mj-ea"/>
              </a:rPr>
              <a:t>Analysis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295400"/>
            <a:ext cx="7772400" cy="4724400"/>
          </a:xfrm>
        </p:spPr>
        <p:txBody>
          <a:bodyPr/>
          <a:lstStyle/>
          <a:p>
            <a:r>
              <a:rPr lang="en-US" smtClean="0"/>
              <a:t>Decision Support Systems</a:t>
            </a:r>
          </a:p>
          <a:p>
            <a:r>
              <a:rPr lang="en-US" smtClean="0"/>
              <a:t>Data Warehousing </a:t>
            </a:r>
          </a:p>
          <a:p>
            <a:r>
              <a:rPr lang="en-US" smtClean="0"/>
              <a:t>Data Mining </a:t>
            </a:r>
          </a:p>
          <a:p>
            <a:r>
              <a:rPr lang="en-US" smtClean="0"/>
              <a:t>Classification</a:t>
            </a:r>
          </a:p>
          <a:p>
            <a:r>
              <a:rPr lang="en-US" smtClean="0"/>
              <a:t>Association Rules</a:t>
            </a:r>
          </a:p>
          <a:p>
            <a:r>
              <a:rPr lang="en-US" smtClean="0"/>
              <a:t>Clustering</a:t>
            </a:r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82650" y="11112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+mj-ea"/>
              </a:rPr>
              <a:t>Decision-Tree Construction Algorithm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2738" y="1254125"/>
            <a:ext cx="8488362" cy="5240338"/>
          </a:xfrm>
        </p:spPr>
        <p:txBody>
          <a:bodyPr/>
          <a:lstStyle/>
          <a:p>
            <a:pPr lvl="1">
              <a:buFont typeface="Monotype Sorts" charset="2"/>
              <a:buNone/>
            </a:pPr>
            <a:r>
              <a:rPr lang="en-US" b="1" smtClean="0"/>
              <a:t>	</a:t>
            </a:r>
            <a:r>
              <a:rPr lang="en-US" sz="2000" b="1" smtClean="0"/>
              <a:t>Procedure </a:t>
            </a:r>
            <a:r>
              <a:rPr lang="en-US" sz="2000" i="1" smtClean="0"/>
              <a:t>GrowTree </a:t>
            </a:r>
            <a:r>
              <a:rPr lang="en-US" sz="2000" smtClean="0"/>
              <a:t>(</a:t>
            </a:r>
            <a:r>
              <a:rPr lang="en-US" sz="2000" i="1" smtClean="0"/>
              <a:t>S </a:t>
            </a:r>
            <a:r>
              <a:rPr lang="en-US" sz="2000" smtClean="0"/>
              <a:t>)</a:t>
            </a:r>
            <a:r>
              <a:rPr lang="en-US" sz="2000" i="1" smtClean="0"/>
              <a:t/>
            </a:r>
            <a:br>
              <a:rPr lang="en-US" sz="2000" i="1" smtClean="0"/>
            </a:br>
            <a:r>
              <a:rPr lang="en-US" sz="2000" i="1" smtClean="0"/>
              <a:t>	</a:t>
            </a:r>
            <a:r>
              <a:rPr lang="en-US" sz="2000" smtClean="0"/>
              <a:t>Partition (</a:t>
            </a:r>
            <a:r>
              <a:rPr lang="en-US" sz="2000" i="1" smtClean="0"/>
              <a:t>S </a:t>
            </a:r>
            <a:r>
              <a:rPr lang="en-US" sz="2000" smtClean="0"/>
              <a:t>);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b="1" smtClean="0"/>
              <a:t>Procedure </a:t>
            </a:r>
            <a:r>
              <a:rPr lang="en-US" sz="2000" smtClean="0"/>
              <a:t>Partition (</a:t>
            </a:r>
            <a:r>
              <a:rPr lang="en-US" sz="2000" i="1" smtClean="0"/>
              <a:t>S</a:t>
            </a:r>
            <a:r>
              <a:rPr lang="en-US" sz="2000" smtClean="0"/>
              <a:t>)</a:t>
            </a:r>
            <a:br>
              <a:rPr lang="en-US" sz="2000" smtClean="0"/>
            </a:br>
            <a:r>
              <a:rPr lang="en-US" sz="2000" smtClean="0"/>
              <a:t>	</a:t>
            </a:r>
            <a:r>
              <a:rPr lang="en-US" sz="2000" b="1" smtClean="0"/>
              <a:t>if</a:t>
            </a:r>
            <a:r>
              <a:rPr lang="en-US" sz="2000" smtClean="0"/>
              <a:t> ( </a:t>
            </a:r>
            <a:r>
              <a:rPr lang="en-US" sz="2000" i="1" smtClean="0"/>
              <a:t>purity </a:t>
            </a:r>
            <a:r>
              <a:rPr lang="en-US" sz="2000" smtClean="0"/>
              <a:t>(</a:t>
            </a:r>
            <a:r>
              <a:rPr lang="en-US" sz="2000" i="1" smtClean="0"/>
              <a:t>S </a:t>
            </a:r>
            <a:r>
              <a:rPr lang="en-US" sz="2000" smtClean="0"/>
              <a:t>) &gt; </a:t>
            </a:r>
            <a:r>
              <a:rPr lang="en-US" sz="2000" smtClean="0">
                <a:sym typeface="Symbol" pitchFamily="18" charset="2"/>
              </a:rPr>
              <a:t></a:t>
            </a:r>
            <a:r>
              <a:rPr lang="en-US" sz="2000" baseline="-25000" smtClean="0">
                <a:sym typeface="Symbol" pitchFamily="18" charset="2"/>
              </a:rPr>
              <a:t>p </a:t>
            </a:r>
            <a:r>
              <a:rPr lang="en-US" sz="2000" smtClean="0">
                <a:sym typeface="Symbol" pitchFamily="18" charset="2"/>
              </a:rPr>
              <a:t>or |</a:t>
            </a:r>
            <a:r>
              <a:rPr lang="en-US" sz="2000" i="1" smtClean="0">
                <a:sym typeface="Symbol" pitchFamily="18" charset="2"/>
              </a:rPr>
              <a:t>S</a:t>
            </a:r>
            <a:r>
              <a:rPr lang="en-US" sz="2000" smtClean="0">
                <a:sym typeface="Symbol" pitchFamily="18" charset="2"/>
              </a:rPr>
              <a:t>| &lt; </a:t>
            </a:r>
            <a:r>
              <a:rPr lang="en-US" sz="2000" baseline="-25000" smtClean="0">
                <a:sym typeface="Symbol" pitchFamily="18" charset="2"/>
              </a:rPr>
              <a:t>s </a:t>
            </a:r>
            <a:r>
              <a:rPr lang="en-US" sz="2000" smtClean="0">
                <a:sym typeface="Symbol" pitchFamily="18" charset="2"/>
              </a:rPr>
              <a:t>) </a:t>
            </a:r>
            <a:r>
              <a:rPr lang="en-US" sz="2000" b="1" smtClean="0">
                <a:sym typeface="Symbol" pitchFamily="18" charset="2"/>
              </a:rPr>
              <a:t>then</a:t>
            </a:r>
            <a:r>
              <a:rPr lang="en-US" sz="2000" smtClean="0">
                <a:sym typeface="Symbol" pitchFamily="18" charset="2"/>
              </a:rPr>
              <a:t/>
            </a:r>
            <a:br>
              <a:rPr lang="en-US" sz="2000" smtClean="0">
                <a:sym typeface="Symbol" pitchFamily="18" charset="2"/>
              </a:rPr>
            </a:br>
            <a:r>
              <a:rPr lang="en-US" sz="2000" smtClean="0">
                <a:sym typeface="Symbol" pitchFamily="18" charset="2"/>
              </a:rPr>
              <a:t>	      </a:t>
            </a:r>
            <a:r>
              <a:rPr lang="en-US" sz="2000" b="1" smtClean="0">
                <a:sym typeface="Symbol" pitchFamily="18" charset="2"/>
              </a:rPr>
              <a:t>return</a:t>
            </a:r>
            <a:r>
              <a:rPr lang="en-US" sz="2000" smtClean="0">
                <a:sym typeface="Symbol" pitchFamily="18" charset="2"/>
              </a:rPr>
              <a:t>;</a:t>
            </a:r>
            <a:br>
              <a:rPr lang="en-US" sz="2000" smtClean="0">
                <a:sym typeface="Symbol" pitchFamily="18" charset="2"/>
              </a:rPr>
            </a:br>
            <a:r>
              <a:rPr lang="en-US" sz="2000" smtClean="0">
                <a:sym typeface="Symbol" pitchFamily="18" charset="2"/>
              </a:rPr>
              <a:t>	</a:t>
            </a:r>
            <a:r>
              <a:rPr lang="en-US" sz="2000" b="1" smtClean="0">
                <a:sym typeface="Symbol" pitchFamily="18" charset="2"/>
              </a:rPr>
              <a:t>for each </a:t>
            </a:r>
            <a:r>
              <a:rPr lang="en-US" sz="2000" smtClean="0">
                <a:sym typeface="Symbol" pitchFamily="18" charset="2"/>
              </a:rPr>
              <a:t>attribute </a:t>
            </a:r>
            <a:r>
              <a:rPr lang="en-US" sz="2000" i="1" smtClean="0">
                <a:sym typeface="Symbol" pitchFamily="18" charset="2"/>
              </a:rPr>
              <a:t>A</a:t>
            </a:r>
            <a:r>
              <a:rPr lang="en-US" sz="2000" smtClean="0">
                <a:sym typeface="Symbol" pitchFamily="18" charset="2"/>
              </a:rPr>
              <a:t/>
            </a:r>
            <a:br>
              <a:rPr lang="en-US" sz="2000" smtClean="0">
                <a:sym typeface="Symbol" pitchFamily="18" charset="2"/>
              </a:rPr>
            </a:br>
            <a:r>
              <a:rPr lang="en-US" sz="2000" smtClean="0">
                <a:sym typeface="Symbol" pitchFamily="18" charset="2"/>
              </a:rPr>
              <a:t>         evaluate splits on attribute </a:t>
            </a:r>
            <a:r>
              <a:rPr lang="en-US" sz="2000" i="1" smtClean="0">
                <a:sym typeface="Symbol" pitchFamily="18" charset="2"/>
              </a:rPr>
              <a:t>A</a:t>
            </a:r>
            <a:r>
              <a:rPr lang="en-US" sz="2000" smtClean="0">
                <a:sym typeface="Symbol" pitchFamily="18" charset="2"/>
              </a:rPr>
              <a:t>;</a:t>
            </a:r>
            <a:br>
              <a:rPr lang="en-US" sz="2000" smtClean="0">
                <a:sym typeface="Symbol" pitchFamily="18" charset="2"/>
              </a:rPr>
            </a:br>
            <a:r>
              <a:rPr lang="en-US" sz="2000" smtClean="0">
                <a:sym typeface="Symbol" pitchFamily="18" charset="2"/>
              </a:rPr>
              <a:t>	Use  best split found (across all attributes) to partition</a:t>
            </a:r>
            <a:br>
              <a:rPr lang="en-US" sz="2000" smtClean="0">
                <a:sym typeface="Symbol" pitchFamily="18" charset="2"/>
              </a:rPr>
            </a:br>
            <a:r>
              <a:rPr lang="en-US" sz="2000" smtClean="0">
                <a:sym typeface="Symbol" pitchFamily="18" charset="2"/>
              </a:rPr>
              <a:t>         </a:t>
            </a:r>
            <a:r>
              <a:rPr lang="en-US" sz="2000" i="1" smtClean="0">
                <a:sym typeface="Symbol" pitchFamily="18" charset="2"/>
              </a:rPr>
              <a:t>S</a:t>
            </a:r>
            <a:r>
              <a:rPr lang="en-US" sz="2000" smtClean="0">
                <a:sym typeface="Symbol" pitchFamily="18" charset="2"/>
              </a:rPr>
              <a:t> into </a:t>
            </a:r>
            <a:r>
              <a:rPr lang="en-US" sz="2000" i="1" smtClean="0">
                <a:sym typeface="Symbol" pitchFamily="18" charset="2"/>
              </a:rPr>
              <a:t>S</a:t>
            </a:r>
            <a:r>
              <a:rPr lang="en-US" sz="2000" i="1" baseline="-25000" smtClean="0">
                <a:sym typeface="Symbol" pitchFamily="18" charset="2"/>
              </a:rPr>
              <a:t>1</a:t>
            </a:r>
            <a:r>
              <a:rPr lang="en-US" sz="2000" i="1" smtClean="0">
                <a:sym typeface="Symbol" pitchFamily="18" charset="2"/>
              </a:rPr>
              <a:t>, S</a:t>
            </a:r>
            <a:r>
              <a:rPr lang="en-US" sz="2000" i="1" baseline="-25000" smtClean="0">
                <a:sym typeface="Symbol" pitchFamily="18" charset="2"/>
              </a:rPr>
              <a:t>2</a:t>
            </a:r>
            <a:r>
              <a:rPr lang="en-US" sz="2000" i="1" smtClean="0">
                <a:sym typeface="Symbol" pitchFamily="18" charset="2"/>
              </a:rPr>
              <a:t>, …., S</a:t>
            </a:r>
            <a:r>
              <a:rPr lang="en-US" sz="2000" i="1" baseline="-25000" smtClean="0">
                <a:sym typeface="Symbol" pitchFamily="18" charset="2"/>
              </a:rPr>
              <a:t>r</a:t>
            </a:r>
            <a:r>
              <a:rPr lang="en-US" sz="2000" smtClean="0">
                <a:sym typeface="Symbol" pitchFamily="18" charset="2"/>
              </a:rPr>
              <a:t>,</a:t>
            </a:r>
            <a:br>
              <a:rPr lang="en-US" sz="2000" smtClean="0">
                <a:sym typeface="Symbol" pitchFamily="18" charset="2"/>
              </a:rPr>
            </a:br>
            <a:r>
              <a:rPr lang="en-US" sz="2000" smtClean="0">
                <a:sym typeface="Symbol" pitchFamily="18" charset="2"/>
              </a:rPr>
              <a:t>	</a:t>
            </a:r>
            <a:r>
              <a:rPr lang="en-US" sz="2000" b="1" smtClean="0">
                <a:sym typeface="Symbol" pitchFamily="18" charset="2"/>
              </a:rPr>
              <a:t>for </a:t>
            </a:r>
            <a:r>
              <a:rPr lang="en-US" sz="2000" i="1" smtClean="0">
                <a:sym typeface="Symbol" pitchFamily="18" charset="2"/>
              </a:rPr>
              <a:t>i </a:t>
            </a:r>
            <a:r>
              <a:rPr lang="en-US" sz="2000" smtClean="0">
                <a:sym typeface="Symbol" pitchFamily="18" charset="2"/>
              </a:rPr>
              <a:t>= 1, 2, ….., </a:t>
            </a:r>
            <a:r>
              <a:rPr lang="en-US" sz="2000" i="1" smtClean="0">
                <a:sym typeface="Symbol" pitchFamily="18" charset="2"/>
              </a:rPr>
              <a:t>r</a:t>
            </a:r>
            <a:r>
              <a:rPr lang="en-US" sz="2000" smtClean="0">
                <a:sym typeface="Symbol" pitchFamily="18" charset="2"/>
              </a:rPr>
              <a:t/>
            </a:r>
            <a:br>
              <a:rPr lang="en-US" sz="2000" smtClean="0">
                <a:sym typeface="Symbol" pitchFamily="18" charset="2"/>
              </a:rPr>
            </a:br>
            <a:r>
              <a:rPr lang="en-US" sz="2000" smtClean="0">
                <a:sym typeface="Symbol" pitchFamily="18" charset="2"/>
              </a:rPr>
              <a:t>	       Partition (</a:t>
            </a:r>
            <a:r>
              <a:rPr lang="en-US" sz="2000" i="1" smtClean="0">
                <a:sym typeface="Symbol" pitchFamily="18" charset="2"/>
              </a:rPr>
              <a:t>S</a:t>
            </a:r>
            <a:r>
              <a:rPr lang="en-US" sz="2000" i="1" baseline="-25000" smtClean="0">
                <a:sym typeface="Symbol" pitchFamily="18" charset="2"/>
              </a:rPr>
              <a:t>i </a:t>
            </a:r>
            <a:r>
              <a:rPr lang="en-US" sz="2000" smtClean="0">
                <a:sym typeface="Symbol" pitchFamily="18" charset="2"/>
              </a:rPr>
              <a:t>);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Other Types of Classifiers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338" y="1220788"/>
            <a:ext cx="8289925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Neural net classifiers are studied in artificial intelligence and are not covered here </a:t>
            </a:r>
          </a:p>
          <a:p>
            <a:pPr>
              <a:lnSpc>
                <a:spcPct val="90000"/>
              </a:lnSpc>
            </a:pPr>
            <a:r>
              <a:rPr lang="en-US" smtClean="0"/>
              <a:t>Bayesian classifiers use </a:t>
            </a:r>
            <a:r>
              <a:rPr lang="en-US" b="1" smtClean="0"/>
              <a:t>Bayes theorem</a:t>
            </a:r>
            <a:r>
              <a:rPr lang="en-US" smtClean="0"/>
              <a:t>, which says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/>
              <a:t>			</a:t>
            </a:r>
            <a:r>
              <a:rPr lang="en-US" i="1" smtClean="0"/>
              <a:t>p </a:t>
            </a:r>
            <a:r>
              <a:rPr lang="en-US" smtClean="0"/>
              <a:t>(</a:t>
            </a:r>
            <a:r>
              <a:rPr lang="en-US" i="1" smtClean="0"/>
              <a:t>c</a:t>
            </a:r>
            <a:r>
              <a:rPr lang="en-US" i="1" baseline="-25000" smtClean="0"/>
              <a:t>j </a:t>
            </a:r>
            <a:r>
              <a:rPr lang="en-US" smtClean="0"/>
              <a:t>| </a:t>
            </a:r>
            <a:r>
              <a:rPr lang="en-US" i="1" smtClean="0"/>
              <a:t>d </a:t>
            </a:r>
            <a:r>
              <a:rPr lang="en-US" smtClean="0"/>
              <a:t>) = </a:t>
            </a:r>
            <a:r>
              <a:rPr lang="en-US" i="1" smtClean="0"/>
              <a:t>p </a:t>
            </a:r>
            <a:r>
              <a:rPr lang="en-US" smtClean="0"/>
              <a:t>(</a:t>
            </a:r>
            <a:r>
              <a:rPr lang="en-US" i="1" smtClean="0"/>
              <a:t>d </a:t>
            </a:r>
            <a:r>
              <a:rPr lang="en-US" smtClean="0"/>
              <a:t>| c</a:t>
            </a:r>
            <a:r>
              <a:rPr lang="en-US" i="1" baseline="-25000" smtClean="0"/>
              <a:t>j </a:t>
            </a:r>
            <a:r>
              <a:rPr lang="en-US" smtClean="0"/>
              <a:t>) </a:t>
            </a:r>
            <a:r>
              <a:rPr lang="en-US" i="1" smtClean="0"/>
              <a:t>p </a:t>
            </a:r>
            <a:r>
              <a:rPr lang="en-US" smtClean="0"/>
              <a:t>(</a:t>
            </a:r>
            <a:r>
              <a:rPr lang="en-US" i="1" smtClean="0"/>
              <a:t>c</a:t>
            </a:r>
            <a:r>
              <a:rPr lang="en-US" i="1" baseline="-25000" smtClean="0"/>
              <a:t>j </a:t>
            </a:r>
            <a:r>
              <a:rPr lang="en-US" smtClean="0"/>
              <a:t>)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/>
              <a:t>		           		     </a:t>
            </a:r>
            <a:r>
              <a:rPr lang="en-US" i="1" smtClean="0"/>
              <a:t>p </a:t>
            </a:r>
            <a:r>
              <a:rPr lang="en-US" smtClean="0"/>
              <a:t>(</a:t>
            </a:r>
            <a:r>
              <a:rPr lang="en-US" i="1" smtClean="0"/>
              <a:t> d </a:t>
            </a:r>
            <a:r>
              <a:rPr lang="en-US" smtClean="0"/>
              <a:t>)</a:t>
            </a:r>
            <a:r>
              <a:rPr lang="en-US" i="1" smtClean="0"/>
              <a:t/>
            </a:r>
            <a:br>
              <a:rPr lang="en-US" i="1" smtClean="0"/>
            </a:br>
            <a:r>
              <a:rPr lang="en-US" smtClean="0"/>
              <a:t>where </a:t>
            </a:r>
            <a:br>
              <a:rPr lang="en-US" smtClean="0"/>
            </a:br>
            <a:r>
              <a:rPr lang="en-US" smtClean="0"/>
              <a:t>           </a:t>
            </a:r>
            <a:r>
              <a:rPr lang="en-US" i="1" smtClean="0"/>
              <a:t>p </a:t>
            </a:r>
            <a:r>
              <a:rPr lang="en-US" smtClean="0"/>
              <a:t>(</a:t>
            </a:r>
            <a:r>
              <a:rPr lang="en-US" i="1" smtClean="0"/>
              <a:t>c</a:t>
            </a:r>
            <a:r>
              <a:rPr lang="en-US" i="1" baseline="-25000" smtClean="0"/>
              <a:t>j </a:t>
            </a:r>
            <a:r>
              <a:rPr lang="en-US" smtClean="0"/>
              <a:t>| </a:t>
            </a:r>
            <a:r>
              <a:rPr lang="en-US" i="1" smtClean="0"/>
              <a:t>d </a:t>
            </a:r>
            <a:r>
              <a:rPr lang="en-US" smtClean="0"/>
              <a:t>) = probability of instance </a:t>
            </a:r>
            <a:r>
              <a:rPr lang="en-US" i="1" smtClean="0"/>
              <a:t>d </a:t>
            </a:r>
            <a:r>
              <a:rPr lang="en-US" smtClean="0"/>
              <a:t>being in class </a:t>
            </a:r>
            <a:r>
              <a:rPr lang="en-US" i="1" smtClean="0"/>
              <a:t>c</a:t>
            </a:r>
            <a:r>
              <a:rPr lang="en-US" i="1" baseline="-25000" smtClean="0"/>
              <a:t>j</a:t>
            </a:r>
            <a:r>
              <a:rPr lang="en-US" smtClean="0"/>
              <a:t>,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/>
              <a:t>                </a:t>
            </a:r>
            <a:r>
              <a:rPr lang="en-US" i="1" smtClean="0"/>
              <a:t>p </a:t>
            </a:r>
            <a:r>
              <a:rPr lang="en-US" smtClean="0"/>
              <a:t>(</a:t>
            </a:r>
            <a:r>
              <a:rPr lang="en-US" i="1" smtClean="0"/>
              <a:t>d </a:t>
            </a:r>
            <a:r>
              <a:rPr lang="en-US" smtClean="0"/>
              <a:t>| c</a:t>
            </a:r>
            <a:r>
              <a:rPr lang="en-US" i="1" baseline="-25000" smtClean="0"/>
              <a:t>j </a:t>
            </a:r>
            <a:r>
              <a:rPr lang="en-US" smtClean="0"/>
              <a:t>) = probability of generating instance </a:t>
            </a:r>
            <a:r>
              <a:rPr lang="en-US" i="1" smtClean="0"/>
              <a:t>d</a:t>
            </a:r>
            <a:r>
              <a:rPr lang="en-US" smtClean="0"/>
              <a:t> given class </a:t>
            </a:r>
            <a:r>
              <a:rPr lang="en-US" i="1" smtClean="0"/>
              <a:t>c</a:t>
            </a:r>
            <a:r>
              <a:rPr lang="en-US" sz="2400" i="1" baseline="-25000" smtClean="0"/>
              <a:t>j</a:t>
            </a:r>
            <a:r>
              <a:rPr lang="en-US" smtClean="0"/>
              <a:t>,  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/>
              <a:t>                     </a:t>
            </a:r>
            <a:r>
              <a:rPr lang="en-US" i="1" smtClean="0"/>
              <a:t>p </a:t>
            </a:r>
            <a:r>
              <a:rPr lang="en-US" smtClean="0"/>
              <a:t>(</a:t>
            </a:r>
            <a:r>
              <a:rPr lang="en-US" i="1" smtClean="0"/>
              <a:t>c</a:t>
            </a:r>
            <a:r>
              <a:rPr lang="en-US" sz="2400" i="1" baseline="-25000" smtClean="0"/>
              <a:t>j</a:t>
            </a:r>
            <a:r>
              <a:rPr lang="en-US" i="1" smtClean="0"/>
              <a:t> </a:t>
            </a:r>
            <a:r>
              <a:rPr lang="en-US" smtClean="0"/>
              <a:t>)</a:t>
            </a:r>
            <a:r>
              <a:rPr lang="en-US" i="1" smtClean="0"/>
              <a:t> </a:t>
            </a:r>
            <a:r>
              <a:rPr lang="en-US" smtClean="0"/>
              <a:t>= probability of occurrence of class </a:t>
            </a:r>
            <a:r>
              <a:rPr lang="en-US" i="1" smtClean="0"/>
              <a:t>c</a:t>
            </a:r>
            <a:r>
              <a:rPr lang="en-US" sz="2400" i="1" baseline="-25000" smtClean="0"/>
              <a:t>j</a:t>
            </a:r>
            <a:r>
              <a:rPr lang="en-US" smtClean="0"/>
              <a:t>, and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/>
              <a:t>                      </a:t>
            </a:r>
            <a:r>
              <a:rPr lang="en-US" i="1" smtClean="0"/>
              <a:t>p </a:t>
            </a:r>
            <a:r>
              <a:rPr lang="en-US" smtClean="0"/>
              <a:t>(</a:t>
            </a:r>
            <a:r>
              <a:rPr lang="en-US" i="1" smtClean="0"/>
              <a:t>d </a:t>
            </a:r>
            <a:r>
              <a:rPr lang="en-US" smtClean="0"/>
              <a:t>) = probability of instance </a:t>
            </a:r>
            <a:r>
              <a:rPr lang="en-US" i="1" smtClean="0"/>
              <a:t>d</a:t>
            </a:r>
            <a:r>
              <a:rPr lang="en-US" smtClean="0"/>
              <a:t> occuring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/>
              <a:t>			</a:t>
            </a:r>
          </a:p>
        </p:txBody>
      </p:sp>
      <p:sp>
        <p:nvSpPr>
          <p:cNvPr id="56324" name="Line 4"/>
          <p:cNvSpPr>
            <a:spLocks noChangeShapeType="1"/>
          </p:cNvSpPr>
          <p:nvPr/>
        </p:nvSpPr>
        <p:spPr bwMode="auto">
          <a:xfrm>
            <a:off x="3609975" y="3816350"/>
            <a:ext cx="1341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Naïve Bayesian Classifiers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Bayesian classifiers require</a:t>
            </a:r>
          </a:p>
          <a:p>
            <a:pPr lvl="1"/>
            <a:r>
              <a:rPr lang="en-US" smtClean="0"/>
              <a:t>computation of</a:t>
            </a:r>
            <a:r>
              <a:rPr lang="en-US" i="1" smtClean="0"/>
              <a:t> p </a:t>
            </a:r>
            <a:r>
              <a:rPr lang="en-US" smtClean="0"/>
              <a:t>(</a:t>
            </a:r>
            <a:r>
              <a:rPr lang="en-US" i="1" smtClean="0"/>
              <a:t>d </a:t>
            </a:r>
            <a:r>
              <a:rPr lang="en-US" smtClean="0"/>
              <a:t>| c</a:t>
            </a:r>
            <a:r>
              <a:rPr lang="en-US" i="1" baseline="-25000" smtClean="0"/>
              <a:t>j 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precomputation of </a:t>
            </a:r>
            <a:r>
              <a:rPr lang="en-US" i="1" smtClean="0"/>
              <a:t>p </a:t>
            </a:r>
            <a:r>
              <a:rPr lang="en-US" smtClean="0"/>
              <a:t>(</a:t>
            </a:r>
            <a:r>
              <a:rPr lang="en-US" i="1" smtClean="0"/>
              <a:t>c</a:t>
            </a:r>
            <a:r>
              <a:rPr lang="en-US" sz="2400" i="1" baseline="-25000" smtClean="0"/>
              <a:t>j </a:t>
            </a:r>
            <a:r>
              <a:rPr lang="en-US" smtClean="0"/>
              <a:t>)</a:t>
            </a:r>
            <a:r>
              <a:rPr lang="en-US" i="1" smtClean="0"/>
              <a:t> </a:t>
            </a:r>
          </a:p>
          <a:p>
            <a:pPr lvl="1"/>
            <a:r>
              <a:rPr lang="en-US" i="1" smtClean="0"/>
              <a:t>p </a:t>
            </a:r>
            <a:r>
              <a:rPr lang="en-US" smtClean="0"/>
              <a:t>(</a:t>
            </a:r>
            <a:r>
              <a:rPr lang="en-US" i="1" smtClean="0"/>
              <a:t>d </a:t>
            </a:r>
            <a:r>
              <a:rPr lang="en-US" smtClean="0"/>
              <a:t>) can be ignored since it is the same for all classes</a:t>
            </a:r>
          </a:p>
          <a:p>
            <a:r>
              <a:rPr lang="en-US" smtClean="0"/>
              <a:t>To simplify the task, </a:t>
            </a:r>
            <a:r>
              <a:rPr lang="en-US" b="1" smtClean="0">
                <a:solidFill>
                  <a:srgbClr val="000099"/>
                </a:solidFill>
              </a:rPr>
              <a:t>naïve Bayesian classifiers</a:t>
            </a:r>
            <a:r>
              <a:rPr lang="en-US" smtClean="0"/>
              <a:t> assume attributes have independent distributions, and thereby estimate</a:t>
            </a:r>
          </a:p>
          <a:p>
            <a:pPr>
              <a:buFont typeface="Monotype Sorts" charset="2"/>
              <a:buNone/>
            </a:pPr>
            <a:r>
              <a:rPr lang="en-US" smtClean="0"/>
              <a:t>		</a:t>
            </a:r>
            <a:r>
              <a:rPr lang="en-US" i="1" smtClean="0"/>
              <a:t>p </a:t>
            </a:r>
            <a:r>
              <a:rPr lang="en-US" smtClean="0"/>
              <a:t>(</a:t>
            </a:r>
            <a:r>
              <a:rPr lang="en-US" i="1" smtClean="0"/>
              <a:t>d  </a:t>
            </a:r>
            <a:r>
              <a:rPr lang="en-US" smtClean="0"/>
              <a:t>| </a:t>
            </a:r>
            <a:r>
              <a:rPr lang="en-US" i="1" smtClean="0"/>
              <a:t>c</a:t>
            </a:r>
            <a:r>
              <a:rPr lang="en-US" i="1" baseline="-25000" smtClean="0"/>
              <a:t>j</a:t>
            </a:r>
            <a:r>
              <a:rPr lang="en-US" smtClean="0"/>
              <a:t>) = </a:t>
            </a:r>
            <a:r>
              <a:rPr lang="en-US" i="1" smtClean="0"/>
              <a:t>p </a:t>
            </a:r>
            <a:r>
              <a:rPr lang="en-US" smtClean="0"/>
              <a:t>(</a:t>
            </a:r>
            <a:r>
              <a:rPr lang="en-US" i="1" smtClean="0"/>
              <a:t>d</a:t>
            </a:r>
            <a:r>
              <a:rPr lang="en-US" baseline="-25000" smtClean="0"/>
              <a:t>1 </a:t>
            </a:r>
            <a:r>
              <a:rPr lang="en-US" smtClean="0"/>
              <a:t>| </a:t>
            </a:r>
            <a:r>
              <a:rPr lang="en-US" i="1" smtClean="0"/>
              <a:t>c</a:t>
            </a:r>
            <a:r>
              <a:rPr lang="en-US" i="1" baseline="-25000" smtClean="0"/>
              <a:t>j </a:t>
            </a:r>
            <a:r>
              <a:rPr lang="en-US" smtClean="0"/>
              <a:t>) * </a:t>
            </a:r>
            <a:r>
              <a:rPr lang="en-US" i="1" smtClean="0"/>
              <a:t>p </a:t>
            </a:r>
            <a:r>
              <a:rPr lang="en-US" smtClean="0"/>
              <a:t>(</a:t>
            </a:r>
            <a:r>
              <a:rPr lang="en-US" i="1" smtClean="0"/>
              <a:t>d</a:t>
            </a:r>
            <a:r>
              <a:rPr lang="en-US" baseline="-25000" smtClean="0"/>
              <a:t>2 </a:t>
            </a:r>
            <a:r>
              <a:rPr lang="en-US" smtClean="0"/>
              <a:t>| </a:t>
            </a:r>
            <a:r>
              <a:rPr lang="en-US" i="1" smtClean="0"/>
              <a:t>c</a:t>
            </a:r>
            <a:r>
              <a:rPr lang="en-US" i="1" baseline="-25000" smtClean="0"/>
              <a:t>j </a:t>
            </a:r>
            <a:r>
              <a:rPr lang="en-US" smtClean="0"/>
              <a:t>) * ….* (</a:t>
            </a:r>
            <a:r>
              <a:rPr lang="en-US" i="1" smtClean="0"/>
              <a:t>p </a:t>
            </a:r>
            <a:r>
              <a:rPr lang="en-US" smtClean="0"/>
              <a:t>(</a:t>
            </a:r>
            <a:r>
              <a:rPr lang="en-US" i="1" smtClean="0"/>
              <a:t>d</a:t>
            </a:r>
            <a:r>
              <a:rPr lang="en-US" i="1" baseline="-25000" smtClean="0"/>
              <a:t>n </a:t>
            </a:r>
            <a:r>
              <a:rPr lang="en-US" smtClean="0"/>
              <a:t>| </a:t>
            </a:r>
            <a:r>
              <a:rPr lang="en-US" i="1" smtClean="0"/>
              <a:t>c</a:t>
            </a:r>
            <a:r>
              <a:rPr lang="en-US" i="1" baseline="-25000" smtClean="0"/>
              <a:t>j </a:t>
            </a:r>
            <a:r>
              <a:rPr lang="en-US" smtClean="0"/>
              <a:t>)</a:t>
            </a:r>
          </a:p>
          <a:p>
            <a:pPr lvl="1"/>
            <a:r>
              <a:rPr lang="en-US" smtClean="0"/>
              <a:t>Each of the </a:t>
            </a:r>
            <a:r>
              <a:rPr lang="en-US" i="1" smtClean="0"/>
              <a:t>p </a:t>
            </a:r>
            <a:r>
              <a:rPr lang="en-US" smtClean="0"/>
              <a:t>(</a:t>
            </a:r>
            <a:r>
              <a:rPr lang="en-US" i="1" smtClean="0"/>
              <a:t>d</a:t>
            </a:r>
            <a:r>
              <a:rPr lang="en-US" baseline="-25000" smtClean="0"/>
              <a:t>i </a:t>
            </a:r>
            <a:r>
              <a:rPr lang="en-US" smtClean="0"/>
              <a:t>| </a:t>
            </a:r>
            <a:r>
              <a:rPr lang="en-US" i="1" smtClean="0"/>
              <a:t>c</a:t>
            </a:r>
            <a:r>
              <a:rPr lang="en-US" i="1" baseline="-25000" smtClean="0"/>
              <a:t>j </a:t>
            </a:r>
            <a:r>
              <a:rPr lang="en-US" smtClean="0"/>
              <a:t>) can be estimated from a histogram on </a:t>
            </a:r>
            <a:r>
              <a:rPr lang="en-US" i="1" smtClean="0"/>
              <a:t>d</a:t>
            </a:r>
            <a:r>
              <a:rPr lang="en-US" baseline="-25000" smtClean="0"/>
              <a:t>i </a:t>
            </a:r>
            <a:r>
              <a:rPr lang="en-US" smtClean="0"/>
              <a:t>values for each class </a:t>
            </a:r>
            <a:r>
              <a:rPr lang="en-US" i="1" smtClean="0"/>
              <a:t>c</a:t>
            </a:r>
            <a:r>
              <a:rPr lang="en-US" i="1" baseline="-25000" smtClean="0"/>
              <a:t>j </a:t>
            </a:r>
            <a:endParaRPr lang="en-US" smtClean="0"/>
          </a:p>
          <a:p>
            <a:pPr lvl="2"/>
            <a:r>
              <a:rPr lang="en-US" smtClean="0"/>
              <a:t> the histogram is computed from the training instances </a:t>
            </a:r>
            <a:endParaRPr lang="en-US" i="1" baseline="-25000" smtClean="0"/>
          </a:p>
          <a:p>
            <a:pPr lvl="1"/>
            <a:r>
              <a:rPr lang="en-US" smtClean="0"/>
              <a:t>Histograms on multiple attributes are more expensive to compute and store</a:t>
            </a:r>
          </a:p>
          <a:p>
            <a:endParaRPr 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Regression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114425"/>
            <a:ext cx="7686675" cy="487680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Regression deals with the prediction of a value, rather than a class. </a:t>
            </a:r>
          </a:p>
          <a:p>
            <a:pPr lvl="1"/>
            <a:r>
              <a:rPr lang="en-US" smtClean="0"/>
              <a:t>Given values for a set of variables, X</a:t>
            </a:r>
            <a:r>
              <a:rPr lang="en-US" sz="2000" baseline="-25000" smtClean="0"/>
              <a:t>1</a:t>
            </a:r>
            <a:r>
              <a:rPr lang="en-US" smtClean="0"/>
              <a:t>, X</a:t>
            </a:r>
            <a:r>
              <a:rPr lang="en-US" sz="2000" baseline="-25000" smtClean="0"/>
              <a:t>2</a:t>
            </a:r>
            <a:r>
              <a:rPr lang="en-US" smtClean="0"/>
              <a:t>, …, X</a:t>
            </a:r>
            <a:r>
              <a:rPr lang="en-US" sz="2000" baseline="-25000" smtClean="0"/>
              <a:t>n</a:t>
            </a:r>
            <a:r>
              <a:rPr lang="en-US" smtClean="0"/>
              <a:t>, we wish to predict the value of a variable Y. </a:t>
            </a:r>
          </a:p>
          <a:p>
            <a:r>
              <a:rPr lang="en-US" smtClean="0"/>
              <a:t>One way is to infer coefficients a</a:t>
            </a:r>
            <a:r>
              <a:rPr lang="en-US" sz="2000" baseline="-25000" smtClean="0"/>
              <a:t>0</a:t>
            </a:r>
            <a:r>
              <a:rPr lang="en-US" smtClean="0"/>
              <a:t>, a</a:t>
            </a:r>
            <a:r>
              <a:rPr lang="en-US" sz="2000" baseline="-25000" smtClean="0"/>
              <a:t>1</a:t>
            </a:r>
            <a:r>
              <a:rPr lang="en-US" smtClean="0"/>
              <a:t>, a</a:t>
            </a:r>
            <a:r>
              <a:rPr lang="en-US" sz="2000" baseline="-25000" smtClean="0"/>
              <a:t>1</a:t>
            </a:r>
            <a:r>
              <a:rPr lang="en-US" smtClean="0"/>
              <a:t>, …, a</a:t>
            </a:r>
            <a:r>
              <a:rPr lang="en-US" sz="2000" baseline="-25000" smtClean="0"/>
              <a:t>n</a:t>
            </a:r>
            <a:r>
              <a:rPr lang="en-US" smtClean="0"/>
              <a:t> such that</a:t>
            </a:r>
            <a:br>
              <a:rPr lang="en-US" smtClean="0"/>
            </a:br>
            <a:r>
              <a:rPr lang="en-US" smtClean="0"/>
              <a:t>	</a:t>
            </a:r>
            <a:r>
              <a:rPr lang="en-US" i="1" smtClean="0"/>
              <a:t>Y </a:t>
            </a:r>
            <a:r>
              <a:rPr lang="en-US" smtClean="0"/>
              <a:t>= </a:t>
            </a:r>
            <a:r>
              <a:rPr lang="en-US" i="1" smtClean="0"/>
              <a:t>a</a:t>
            </a:r>
            <a:r>
              <a:rPr lang="en-US" baseline="-25000" smtClean="0"/>
              <a:t>0</a:t>
            </a:r>
            <a:r>
              <a:rPr lang="en-US" smtClean="0"/>
              <a:t> + </a:t>
            </a:r>
            <a:r>
              <a:rPr lang="en-US" i="1" smtClean="0"/>
              <a:t>a</a:t>
            </a:r>
            <a:r>
              <a:rPr lang="en-US" baseline="-25000" smtClean="0"/>
              <a:t>1</a:t>
            </a:r>
            <a:r>
              <a:rPr lang="en-US" smtClean="0"/>
              <a:t> * </a:t>
            </a:r>
            <a:r>
              <a:rPr lang="en-US" i="1" smtClean="0"/>
              <a:t>X</a:t>
            </a:r>
            <a:r>
              <a:rPr lang="en-US" baseline="-25000" smtClean="0"/>
              <a:t>1</a:t>
            </a:r>
            <a:r>
              <a:rPr lang="en-US" smtClean="0"/>
              <a:t> + </a:t>
            </a:r>
            <a:r>
              <a:rPr lang="en-US" i="1" smtClean="0"/>
              <a:t>a</a:t>
            </a:r>
            <a:r>
              <a:rPr lang="en-US" baseline="-25000" smtClean="0"/>
              <a:t>2</a:t>
            </a:r>
            <a:r>
              <a:rPr lang="en-US" smtClean="0"/>
              <a:t> * </a:t>
            </a:r>
            <a:r>
              <a:rPr lang="en-US" i="1" smtClean="0"/>
              <a:t>X</a:t>
            </a:r>
            <a:r>
              <a:rPr lang="en-US" baseline="-25000" smtClean="0"/>
              <a:t>2</a:t>
            </a:r>
            <a:r>
              <a:rPr lang="en-US" smtClean="0"/>
              <a:t> + … + </a:t>
            </a:r>
            <a:r>
              <a:rPr lang="en-US" i="1" smtClean="0"/>
              <a:t>a</a:t>
            </a:r>
            <a:r>
              <a:rPr lang="en-US" baseline="-25000" smtClean="0"/>
              <a:t>n</a:t>
            </a:r>
            <a:r>
              <a:rPr lang="en-US" smtClean="0"/>
              <a:t> * </a:t>
            </a:r>
            <a:r>
              <a:rPr lang="en-US" i="1" smtClean="0"/>
              <a:t>X</a:t>
            </a:r>
            <a:r>
              <a:rPr lang="en-US" baseline="-25000" smtClean="0"/>
              <a:t>n</a:t>
            </a:r>
            <a:r>
              <a:rPr lang="en-US" smtClean="0"/>
              <a:t> </a:t>
            </a:r>
          </a:p>
          <a:p>
            <a:r>
              <a:rPr lang="en-US" smtClean="0"/>
              <a:t>Finding such a linear polynomial is called </a:t>
            </a:r>
            <a:r>
              <a:rPr lang="en-US" b="1" smtClean="0">
                <a:solidFill>
                  <a:srgbClr val="000099"/>
                </a:solidFill>
              </a:rPr>
              <a:t>linear regression</a:t>
            </a:r>
            <a:r>
              <a:rPr lang="en-US" smtClean="0"/>
              <a:t>. </a:t>
            </a:r>
          </a:p>
          <a:p>
            <a:pPr lvl="1"/>
            <a:r>
              <a:rPr lang="en-US" smtClean="0"/>
              <a:t>In general, the process of finding a curve that fits the data is also called </a:t>
            </a:r>
            <a:r>
              <a:rPr lang="en-US" b="1" smtClean="0">
                <a:solidFill>
                  <a:srgbClr val="000099"/>
                </a:solidFill>
              </a:rPr>
              <a:t>curve fitting</a:t>
            </a:r>
            <a:r>
              <a:rPr lang="en-US" smtClean="0"/>
              <a:t>.</a:t>
            </a:r>
          </a:p>
          <a:p>
            <a:r>
              <a:rPr lang="en-US" smtClean="0"/>
              <a:t>The fit may only be approximate</a:t>
            </a:r>
          </a:p>
          <a:p>
            <a:pPr lvl="1"/>
            <a:r>
              <a:rPr lang="en-US" smtClean="0"/>
              <a:t>because of noise in the data, or </a:t>
            </a:r>
          </a:p>
          <a:p>
            <a:pPr lvl="1"/>
            <a:r>
              <a:rPr lang="en-US" smtClean="0"/>
              <a:t>because the relationship is not exactly a polynomial</a:t>
            </a:r>
          </a:p>
          <a:p>
            <a:r>
              <a:rPr lang="en-US" smtClean="0"/>
              <a:t>Regression aims to find coefficients that give the best possible fit.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Association Rules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71500" y="1114425"/>
            <a:ext cx="7962900" cy="5181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Retail shops are often interested in associations between different items that people buy.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Someone who buys bread is quite likely also to buy milk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 person who bought the book </a:t>
            </a:r>
            <a:r>
              <a:rPr lang="en-US" i="1" smtClean="0"/>
              <a:t>Database System Concepts</a:t>
            </a:r>
            <a:r>
              <a:rPr lang="en-US" smtClean="0"/>
              <a:t> is quite likely also to buy the book </a:t>
            </a:r>
            <a:r>
              <a:rPr lang="en-US" i="1" smtClean="0"/>
              <a:t>Operating System Concepts</a:t>
            </a:r>
            <a:r>
              <a:rPr lang="en-US" smtClean="0"/>
              <a:t>.</a:t>
            </a:r>
          </a:p>
          <a:p>
            <a:pPr>
              <a:lnSpc>
                <a:spcPct val="90000"/>
              </a:lnSpc>
            </a:pPr>
            <a:r>
              <a:rPr lang="en-US" smtClean="0"/>
              <a:t>Associations information can be used in several ways. 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E.g., when a customer buys a particular book, an online shop may suggest associated books.</a:t>
            </a:r>
          </a:p>
          <a:p>
            <a:pPr>
              <a:lnSpc>
                <a:spcPct val="90000"/>
              </a:lnSpc>
            </a:pPr>
            <a:r>
              <a:rPr lang="en-US" b="1" smtClean="0">
                <a:solidFill>
                  <a:srgbClr val="000099"/>
                </a:solidFill>
              </a:rPr>
              <a:t>Association rules</a:t>
            </a:r>
            <a:r>
              <a:rPr lang="en-US" b="1" smtClean="0"/>
              <a:t>:</a:t>
            </a:r>
            <a:endParaRPr lang="en-US" smtClean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mtClean="0"/>
              <a:t>	   </a:t>
            </a:r>
            <a:r>
              <a:rPr lang="en-US" i="1" smtClean="0"/>
              <a:t>bread </a:t>
            </a:r>
            <a:r>
              <a:rPr lang="en-US" smtClean="0">
                <a:sym typeface="Symbol" pitchFamily="18" charset="2"/>
              </a:rPr>
              <a:t> </a:t>
            </a:r>
            <a:r>
              <a:rPr lang="en-US" i="1" smtClean="0">
                <a:sym typeface="Symbol" pitchFamily="18" charset="2"/>
              </a:rPr>
              <a:t>milk          DB-Concepts, OS-Concepts </a:t>
            </a:r>
            <a:r>
              <a:rPr lang="en-US" smtClean="0">
                <a:sym typeface="Symbol" pitchFamily="18" charset="2"/>
              </a:rPr>
              <a:t> Networks</a:t>
            </a:r>
            <a:endParaRPr lang="en-US" i="1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Left hand side: </a:t>
            </a:r>
            <a:r>
              <a:rPr lang="en-US" b="1" smtClean="0">
                <a:solidFill>
                  <a:srgbClr val="000099"/>
                </a:solidFill>
                <a:sym typeface="Symbol" pitchFamily="18" charset="2"/>
              </a:rPr>
              <a:t>antecedent</a:t>
            </a:r>
            <a:r>
              <a:rPr lang="en-US" smtClean="0">
                <a:sym typeface="Symbol" pitchFamily="18" charset="2"/>
              </a:rPr>
              <a:t>,     right hand side: </a:t>
            </a:r>
            <a:r>
              <a:rPr lang="en-US" b="1" smtClean="0">
                <a:solidFill>
                  <a:srgbClr val="000099"/>
                </a:solidFill>
                <a:sym typeface="Symbol" pitchFamily="18" charset="2"/>
              </a:rPr>
              <a:t>consequent</a:t>
            </a:r>
          </a:p>
          <a:p>
            <a:pPr lvl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An association rule must have an associated </a:t>
            </a:r>
            <a:r>
              <a:rPr lang="en-US" b="1" smtClean="0">
                <a:solidFill>
                  <a:srgbClr val="000099"/>
                </a:solidFill>
                <a:sym typeface="Symbol" pitchFamily="18" charset="2"/>
              </a:rPr>
              <a:t>population</a:t>
            </a:r>
            <a:r>
              <a:rPr lang="en-US" smtClean="0">
                <a:sym typeface="Symbol" pitchFamily="18" charset="2"/>
              </a:rPr>
              <a:t>; the population consists of a set of </a:t>
            </a:r>
            <a:r>
              <a:rPr lang="en-US" b="1" smtClean="0">
                <a:solidFill>
                  <a:srgbClr val="000099"/>
                </a:solidFill>
                <a:sym typeface="Symbol" pitchFamily="18" charset="2"/>
              </a:rPr>
              <a:t>instances</a:t>
            </a:r>
          </a:p>
          <a:p>
            <a:pPr lvl="2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E.g., each transaction (sale) at a shop is an instance, and the set of all transactions is the population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Association Rules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25525"/>
            <a:ext cx="8035925" cy="5465763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ym typeface="Symbol" pitchFamily="18" charset="2"/>
              </a:rPr>
              <a:t>Rules have an associated support, as well as an associated confidence. </a:t>
            </a:r>
          </a:p>
          <a:p>
            <a:r>
              <a:rPr lang="en-US" b="1" smtClean="0">
                <a:solidFill>
                  <a:srgbClr val="000099"/>
                </a:solidFill>
                <a:sym typeface="Symbol" pitchFamily="18" charset="2"/>
              </a:rPr>
              <a:t>Support</a:t>
            </a:r>
            <a:r>
              <a:rPr lang="en-US" b="1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is a measure of what fraction of the population satisfies both the antecedent and the consequent of the rule.</a:t>
            </a:r>
          </a:p>
          <a:p>
            <a:pPr lvl="1"/>
            <a:r>
              <a:rPr lang="en-US" smtClean="0">
                <a:sym typeface="Symbol" pitchFamily="18" charset="2"/>
              </a:rPr>
              <a:t>E.g., suppose only 0.001 percent of all purchases include milk and screwdrivers. The support for the rule is </a:t>
            </a:r>
            <a:r>
              <a:rPr lang="en-US" i="1" smtClean="0">
                <a:sym typeface="Symbol" pitchFamily="18" charset="2"/>
              </a:rPr>
              <a:t>milk </a:t>
            </a:r>
            <a:r>
              <a:rPr lang="en-US" smtClean="0">
                <a:sym typeface="Symbol" pitchFamily="18" charset="2"/>
              </a:rPr>
              <a:t> </a:t>
            </a:r>
            <a:r>
              <a:rPr lang="en-US" i="1" smtClean="0">
                <a:sym typeface="Symbol" pitchFamily="18" charset="2"/>
              </a:rPr>
              <a:t>screwdrivers </a:t>
            </a:r>
            <a:r>
              <a:rPr lang="en-US" smtClean="0">
                <a:sym typeface="Symbol" pitchFamily="18" charset="2"/>
              </a:rPr>
              <a:t>is low.</a:t>
            </a:r>
          </a:p>
          <a:p>
            <a:r>
              <a:rPr lang="en-US" b="1" smtClean="0">
                <a:solidFill>
                  <a:srgbClr val="000099"/>
                </a:solidFill>
                <a:sym typeface="Symbol" pitchFamily="18" charset="2"/>
              </a:rPr>
              <a:t>Confidence</a:t>
            </a:r>
            <a:r>
              <a:rPr lang="en-US" b="1" smtClean="0">
                <a:sym typeface="Symbol" pitchFamily="18" charset="2"/>
              </a:rPr>
              <a:t> </a:t>
            </a:r>
            <a:r>
              <a:rPr lang="en-US" smtClean="0">
                <a:sym typeface="Symbol" pitchFamily="18" charset="2"/>
              </a:rPr>
              <a:t>is a measure of how often the consequent is true when the antecedent is true. </a:t>
            </a:r>
          </a:p>
          <a:p>
            <a:pPr lvl="1"/>
            <a:r>
              <a:rPr lang="en-US" smtClean="0">
                <a:sym typeface="Symbol" pitchFamily="18" charset="2"/>
              </a:rPr>
              <a:t>E.g., the rule </a:t>
            </a:r>
            <a:r>
              <a:rPr lang="en-US" i="1" smtClean="0">
                <a:sym typeface="Symbol" pitchFamily="18" charset="2"/>
              </a:rPr>
              <a:t>bread </a:t>
            </a:r>
            <a:r>
              <a:rPr lang="en-US" smtClean="0">
                <a:sym typeface="Symbol" pitchFamily="18" charset="2"/>
              </a:rPr>
              <a:t> </a:t>
            </a:r>
            <a:r>
              <a:rPr lang="en-US" i="1" smtClean="0">
                <a:sym typeface="Symbol" pitchFamily="18" charset="2"/>
              </a:rPr>
              <a:t>milk </a:t>
            </a:r>
            <a:r>
              <a:rPr lang="en-US" smtClean="0">
                <a:sym typeface="Symbol" pitchFamily="18" charset="2"/>
              </a:rPr>
              <a:t>has a confidence of 80 percent if 80 percent of the purchases that include bread also include milk.</a:t>
            </a:r>
          </a:p>
          <a:p>
            <a:pPr>
              <a:buFont typeface="Monotype Sorts" charset="2"/>
              <a:buNone/>
            </a:pPr>
            <a:endParaRPr lang="en-US" smtClean="0">
              <a:sym typeface="Symbol" pitchFamily="18" charset="2"/>
            </a:endParaRPr>
          </a:p>
          <a:p>
            <a:endParaRPr 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4300"/>
            <a:ext cx="9144000" cy="56515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  <a:defRPr/>
            </a:pPr>
            <a:r>
              <a:rPr lang="en-US">
                <a:ea typeface="+mj-ea"/>
              </a:rPr>
              <a:t>Finding Association Rules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371600"/>
            <a:ext cx="7718425" cy="4611688"/>
          </a:xfrm>
        </p:spPr>
        <p:txBody>
          <a:bodyPr>
            <a:normAutofit fontScale="85000" lnSpcReduction="10000"/>
          </a:bodyPr>
          <a:lstStyle/>
          <a:p>
            <a:pPr marL="381000" indent="-381000"/>
            <a:r>
              <a:rPr lang="en-US" smtClean="0">
                <a:sym typeface="Symbol" pitchFamily="18" charset="2"/>
              </a:rPr>
              <a:t>We are generally only interested in association rules with reasonably high support (e.g., support of 2% or greater)</a:t>
            </a:r>
          </a:p>
          <a:p>
            <a:pPr marL="381000" indent="-381000"/>
            <a:r>
              <a:rPr lang="en-US" smtClean="0">
                <a:sym typeface="Symbol" pitchFamily="18" charset="2"/>
              </a:rPr>
              <a:t>Naïve algorithm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smtClean="0">
                <a:sym typeface="Symbol" pitchFamily="18" charset="2"/>
              </a:rPr>
              <a:t>Consider  all possible sets of relevant items.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smtClean="0">
                <a:sym typeface="Symbol" pitchFamily="18" charset="2"/>
              </a:rPr>
              <a:t>For each set find its support (i.e., count how many  transactions purchase all items in the set).</a:t>
            </a:r>
          </a:p>
          <a:p>
            <a:pPr marL="1200150" lvl="2" indent="-342900">
              <a:buFont typeface="Monotype Sorts" charset="2"/>
              <a:buChar char="H"/>
            </a:pPr>
            <a:r>
              <a:rPr lang="en-US" b="1" smtClean="0">
                <a:solidFill>
                  <a:srgbClr val="000099"/>
                </a:solidFill>
                <a:sym typeface="Symbol" pitchFamily="18" charset="2"/>
              </a:rPr>
              <a:t>Large itemsets</a:t>
            </a:r>
            <a:r>
              <a:rPr lang="en-US" smtClean="0">
                <a:sym typeface="Symbol" pitchFamily="18" charset="2"/>
              </a:rPr>
              <a:t>: sets with sufficiently high support</a:t>
            </a:r>
          </a:p>
          <a:p>
            <a:pPr marL="800100" lvl="1" indent="-342900">
              <a:buFont typeface="Monotype Sorts" charset="2"/>
              <a:buAutoNum type="arabicPeriod"/>
            </a:pPr>
            <a:r>
              <a:rPr lang="en-US" smtClean="0">
                <a:sym typeface="Symbol" pitchFamily="18" charset="2"/>
              </a:rPr>
              <a:t>Use large itemsets to generate association rules.</a:t>
            </a:r>
          </a:p>
          <a:p>
            <a:pPr marL="1200150" lvl="2" indent="-342900">
              <a:buFont typeface="Monotype Sorts" charset="2"/>
              <a:buAutoNum type="arabicPeriod"/>
            </a:pPr>
            <a:r>
              <a:rPr lang="en-US" smtClean="0">
                <a:sym typeface="Symbol" pitchFamily="18" charset="2"/>
              </a:rPr>
              <a:t>From itemset </a:t>
            </a:r>
            <a:r>
              <a:rPr lang="en-US" i="1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 generate the rule </a:t>
            </a:r>
            <a:r>
              <a:rPr lang="en-US" i="1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 - {</a:t>
            </a:r>
            <a:r>
              <a:rPr lang="en-US" i="1" smtClean="0">
                <a:sym typeface="Symbol" pitchFamily="18" charset="2"/>
              </a:rPr>
              <a:t>b </a:t>
            </a:r>
            <a:r>
              <a:rPr lang="en-US" smtClean="0">
                <a:sym typeface="Symbol" pitchFamily="18" charset="2"/>
              </a:rPr>
              <a:t>} </a:t>
            </a:r>
            <a:r>
              <a:rPr lang="en-US" i="1" smtClean="0"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 for each </a:t>
            </a:r>
            <a:r>
              <a:rPr lang="en-US" i="1" smtClean="0">
                <a:sym typeface="Symbol" pitchFamily="18" charset="2"/>
              </a:rPr>
              <a:t>b</a:t>
            </a:r>
            <a:r>
              <a:rPr lang="en-US" smtClean="0">
                <a:sym typeface="Symbol" pitchFamily="18" charset="2"/>
              </a:rPr>
              <a:t>  </a:t>
            </a:r>
            <a:r>
              <a:rPr lang="en-US" i="1" smtClean="0">
                <a:sym typeface="Symbol" pitchFamily="18" charset="2"/>
              </a:rPr>
              <a:t>A.</a:t>
            </a:r>
            <a:endParaRPr lang="en-US" smtClean="0">
              <a:sym typeface="Symbol" pitchFamily="18" charset="2"/>
            </a:endParaRPr>
          </a:p>
          <a:p>
            <a:pPr marL="1543050" lvl="3" indent="-342900">
              <a:buFont typeface="Monotype Sorts" charset="2"/>
              <a:buChar char="4"/>
            </a:pPr>
            <a:r>
              <a:rPr lang="en-US" smtClean="0">
                <a:sym typeface="Symbol" pitchFamily="18" charset="2"/>
              </a:rPr>
              <a:t>Support of rule = support (</a:t>
            </a:r>
            <a:r>
              <a:rPr lang="en-US" i="1" smtClean="0">
                <a:sym typeface="Symbol" pitchFamily="18" charset="2"/>
              </a:rPr>
              <a:t>A)</a:t>
            </a:r>
            <a:r>
              <a:rPr lang="en-US" smtClean="0">
                <a:sym typeface="Symbol" pitchFamily="18" charset="2"/>
              </a:rPr>
              <a:t>.</a:t>
            </a:r>
          </a:p>
          <a:p>
            <a:pPr marL="1543050" lvl="3" indent="-342900">
              <a:buFont typeface="Monotype Sorts" charset="2"/>
              <a:buChar char="4"/>
            </a:pPr>
            <a:r>
              <a:rPr lang="en-US" smtClean="0">
                <a:sym typeface="Symbol" pitchFamily="18" charset="2"/>
              </a:rPr>
              <a:t>Confidence of rule = support (</a:t>
            </a:r>
            <a:r>
              <a:rPr lang="en-US" i="1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 ) / support (</a:t>
            </a:r>
            <a:r>
              <a:rPr lang="en-US" i="1" smtClean="0">
                <a:sym typeface="Symbol" pitchFamily="18" charset="2"/>
              </a:rPr>
              <a:t>A</a:t>
            </a:r>
            <a:r>
              <a:rPr lang="en-US" smtClean="0">
                <a:sym typeface="Symbol" pitchFamily="18" charset="2"/>
              </a:rPr>
              <a:t> - {</a:t>
            </a:r>
            <a:r>
              <a:rPr lang="en-US" i="1" smtClean="0">
                <a:sym typeface="Symbol" pitchFamily="18" charset="2"/>
              </a:rPr>
              <a:t>b </a:t>
            </a:r>
            <a:r>
              <a:rPr lang="en-US" smtClean="0">
                <a:sym typeface="Symbol" pitchFamily="18" charset="2"/>
              </a:rPr>
              <a:t>})</a:t>
            </a:r>
            <a:endParaRPr lang="en-US" sz="2000" i="1" smtClean="0">
              <a:latin typeface="Georgia" pitchFamily="18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5725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+mj-ea"/>
              </a:rPr>
              <a:t>Finding Support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5300" y="1016000"/>
            <a:ext cx="8356600" cy="5435600"/>
          </a:xfrm>
        </p:spPr>
        <p:txBody>
          <a:bodyPr>
            <a:normAutofit fontScale="77500" lnSpcReduction="20000"/>
          </a:bodyPr>
          <a:lstStyle/>
          <a:p>
            <a:pPr>
              <a:tabLst>
                <a:tab pos="4300538" algn="l"/>
              </a:tabLst>
            </a:pPr>
            <a:r>
              <a:rPr lang="en-US" smtClean="0"/>
              <a:t>Determine support of itemsets via a single pass on set of transactions</a:t>
            </a:r>
          </a:p>
          <a:p>
            <a:pPr lvl="1">
              <a:tabLst>
                <a:tab pos="4300538" algn="l"/>
              </a:tabLst>
            </a:pPr>
            <a:r>
              <a:rPr lang="en-US" smtClean="0"/>
              <a:t>Large itemsets: sets with a high count at the end of the pass</a:t>
            </a:r>
          </a:p>
          <a:p>
            <a:pPr>
              <a:tabLst>
                <a:tab pos="4300538" algn="l"/>
              </a:tabLst>
            </a:pPr>
            <a:r>
              <a:rPr lang="en-US" smtClean="0"/>
              <a:t>If memory not enough to hold all counts for all itemsets use multiple passes, considering only some itemsets in each pass.</a:t>
            </a:r>
          </a:p>
          <a:p>
            <a:pPr>
              <a:tabLst>
                <a:tab pos="4300538" algn="l"/>
              </a:tabLst>
            </a:pPr>
            <a:r>
              <a:rPr lang="en-US" smtClean="0"/>
              <a:t>Optimization: Once an itemset is eliminated because its count (support) is too small none of its supersets needs to be considered.</a:t>
            </a:r>
          </a:p>
          <a:p>
            <a:pPr>
              <a:tabLst>
                <a:tab pos="4300538" algn="l"/>
              </a:tabLst>
            </a:pPr>
            <a:r>
              <a:rPr lang="en-US" smtClean="0"/>
              <a:t>The </a:t>
            </a:r>
            <a:r>
              <a:rPr lang="en-US" b="1" smtClean="0">
                <a:solidFill>
                  <a:srgbClr val="000099"/>
                </a:solidFill>
              </a:rPr>
              <a:t>a priori</a:t>
            </a:r>
            <a:r>
              <a:rPr lang="en-US" smtClean="0"/>
              <a:t> technique to find large itemsets:</a:t>
            </a:r>
          </a:p>
          <a:p>
            <a:pPr lvl="1">
              <a:tabLst>
                <a:tab pos="4300538" algn="l"/>
              </a:tabLst>
            </a:pPr>
            <a:r>
              <a:rPr lang="en-US" smtClean="0"/>
              <a:t>Pass 1: count support of all sets with just 1 item.  Eliminate those items with low support</a:t>
            </a:r>
          </a:p>
          <a:p>
            <a:pPr lvl="1">
              <a:tabLst>
                <a:tab pos="4300538" algn="l"/>
              </a:tabLst>
            </a:pPr>
            <a:r>
              <a:rPr lang="en-US" smtClean="0"/>
              <a:t>Pass </a:t>
            </a:r>
            <a:r>
              <a:rPr lang="en-US" i="1" smtClean="0"/>
              <a:t>i</a:t>
            </a:r>
            <a:r>
              <a:rPr lang="en-US" smtClean="0"/>
              <a:t>:  </a:t>
            </a:r>
            <a:r>
              <a:rPr lang="en-US" b="1" smtClean="0">
                <a:solidFill>
                  <a:srgbClr val="000099"/>
                </a:solidFill>
              </a:rPr>
              <a:t>candidates</a:t>
            </a:r>
            <a:r>
              <a:rPr lang="en-US" smtClean="0"/>
              <a:t>: every set of </a:t>
            </a:r>
            <a:r>
              <a:rPr lang="en-US" i="1" smtClean="0"/>
              <a:t>i</a:t>
            </a:r>
            <a:r>
              <a:rPr lang="en-US" smtClean="0"/>
              <a:t> items such that all its </a:t>
            </a:r>
            <a:r>
              <a:rPr lang="en-US" i="1" smtClean="0"/>
              <a:t>i-1 </a:t>
            </a:r>
            <a:r>
              <a:rPr lang="en-US" smtClean="0"/>
              <a:t>item subsets are large</a:t>
            </a:r>
          </a:p>
          <a:p>
            <a:pPr lvl="2">
              <a:tabLst>
                <a:tab pos="4300538" algn="l"/>
              </a:tabLst>
            </a:pPr>
            <a:r>
              <a:rPr lang="en-US" smtClean="0"/>
              <a:t>Count support of all candidates</a:t>
            </a:r>
          </a:p>
          <a:p>
            <a:pPr lvl="2">
              <a:tabLst>
                <a:tab pos="4300538" algn="l"/>
              </a:tabLst>
            </a:pPr>
            <a:r>
              <a:rPr lang="en-US" smtClean="0"/>
              <a:t>Stop if there are no candidates</a:t>
            </a:r>
            <a:endParaRPr lang="en-US" sz="160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Other Types of Associations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7931150" cy="53086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Basic association rules have several limitations</a:t>
            </a:r>
          </a:p>
          <a:p>
            <a:pPr>
              <a:lnSpc>
                <a:spcPct val="90000"/>
              </a:lnSpc>
            </a:pPr>
            <a:r>
              <a:rPr lang="en-US" smtClean="0"/>
              <a:t>Deviations from the expected probability are more interesting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E.g., if many people purchase bread, and many people purchase cereal, quite a few would be expected to purchase both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We are interested in </a:t>
            </a:r>
            <a:r>
              <a:rPr lang="en-US" b="1" smtClean="0">
                <a:solidFill>
                  <a:srgbClr val="000099"/>
                </a:solidFill>
              </a:rPr>
              <a:t>positive</a:t>
            </a:r>
            <a:r>
              <a:rPr lang="en-US" smtClean="0"/>
              <a:t> as well as </a:t>
            </a:r>
            <a:r>
              <a:rPr lang="en-US" b="1" smtClean="0">
                <a:solidFill>
                  <a:srgbClr val="000099"/>
                </a:solidFill>
              </a:rPr>
              <a:t>negative correlations</a:t>
            </a:r>
            <a:r>
              <a:rPr lang="en-US" smtClean="0"/>
              <a:t> between sets of items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Positive correlation: co-occurrence is higher than predicted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Negative correlation: co-occurrence is lower than predicted</a:t>
            </a:r>
          </a:p>
          <a:p>
            <a:pPr>
              <a:lnSpc>
                <a:spcPct val="90000"/>
              </a:lnSpc>
            </a:pPr>
            <a:r>
              <a:rPr lang="en-US" smtClean="0"/>
              <a:t>Sequence associations / correlations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E.g., whenever bonds go up, stock prices go down in 2 days</a:t>
            </a:r>
          </a:p>
          <a:p>
            <a:pPr>
              <a:lnSpc>
                <a:spcPct val="90000"/>
              </a:lnSpc>
            </a:pPr>
            <a:r>
              <a:rPr lang="en-US" smtClean="0"/>
              <a:t>Deviations from temporal patterns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E.g., deviation from a steady growth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E.g., sales of winter wear go down in summer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Not surprising, part of a known pattern. 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Look for deviation from value predicted using past patterns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Clustering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089900" cy="51435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Clustering: Intuitively, finding clusters of points in the given data such that similar points lie in the same cluster</a:t>
            </a:r>
          </a:p>
          <a:p>
            <a:r>
              <a:rPr lang="en-US" smtClean="0"/>
              <a:t>Can be formalized using distance metrics in several ways</a:t>
            </a:r>
          </a:p>
          <a:p>
            <a:pPr lvl="1"/>
            <a:r>
              <a:rPr lang="en-US" smtClean="0"/>
              <a:t>Group points into </a:t>
            </a:r>
            <a:r>
              <a:rPr lang="en-US" i="1" smtClean="0"/>
              <a:t>k</a:t>
            </a:r>
            <a:r>
              <a:rPr lang="en-US" smtClean="0"/>
              <a:t> sets (for a given </a:t>
            </a:r>
            <a:r>
              <a:rPr lang="en-US" i="1" smtClean="0"/>
              <a:t>k</a:t>
            </a:r>
            <a:r>
              <a:rPr lang="en-US" smtClean="0"/>
              <a:t>) such that the average distance of points from the centroid of their assigned group is minimized</a:t>
            </a:r>
          </a:p>
          <a:p>
            <a:pPr lvl="2"/>
            <a:r>
              <a:rPr lang="en-US" smtClean="0"/>
              <a:t>Centroid: point defined by taking average of coordinates in each dimension.</a:t>
            </a:r>
          </a:p>
          <a:p>
            <a:pPr lvl="1"/>
            <a:r>
              <a:rPr lang="en-US" smtClean="0"/>
              <a:t>Another metric: minimize average distance between every pair of points in a cluster</a:t>
            </a:r>
          </a:p>
          <a:p>
            <a:r>
              <a:rPr lang="en-US" smtClean="0"/>
              <a:t>Has been studied extensively in statistics, but on small data sets</a:t>
            </a:r>
          </a:p>
          <a:p>
            <a:pPr lvl="1"/>
            <a:r>
              <a:rPr lang="en-US" smtClean="0"/>
              <a:t>Data mining systems aim at clustering techniques that can handle very large data sets</a:t>
            </a:r>
          </a:p>
          <a:p>
            <a:pPr lvl="1"/>
            <a:r>
              <a:rPr lang="en-US" smtClean="0"/>
              <a:t>E.g., the Birch clustering algorithm (more shortly)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0500"/>
            <a:ext cx="77724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+mj-ea"/>
              </a:rPr>
              <a:t>Decision Support Systems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0600" y="1371600"/>
            <a:ext cx="7623175" cy="4230688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000099"/>
                </a:solidFill>
              </a:rPr>
              <a:t>Decision-support systems</a:t>
            </a:r>
            <a:r>
              <a:rPr lang="en-US" sz="2400" dirty="0" smtClean="0"/>
              <a:t> are used to make business decisions, often based on data collected by on-line transaction-processing systems.</a:t>
            </a:r>
          </a:p>
          <a:p>
            <a:pPr algn="just"/>
            <a:r>
              <a:rPr lang="en-US" sz="2400" dirty="0" smtClean="0"/>
              <a:t>Examples of business decisions:</a:t>
            </a:r>
          </a:p>
          <a:p>
            <a:pPr lvl="1" algn="just"/>
            <a:r>
              <a:rPr lang="en-US" sz="2000" dirty="0" smtClean="0"/>
              <a:t>What items to stock?</a:t>
            </a:r>
          </a:p>
          <a:p>
            <a:pPr lvl="1" algn="just"/>
            <a:r>
              <a:rPr lang="en-US" sz="2000" dirty="0" smtClean="0"/>
              <a:t>What insurance premium to change?</a:t>
            </a:r>
          </a:p>
          <a:p>
            <a:pPr lvl="1" algn="just"/>
            <a:r>
              <a:rPr lang="en-US" sz="2000" dirty="0" smtClean="0"/>
              <a:t>To whom to send advertisements?</a:t>
            </a:r>
          </a:p>
          <a:p>
            <a:pPr algn="just"/>
            <a:r>
              <a:rPr lang="en-US" sz="2400" dirty="0" smtClean="0"/>
              <a:t>Examples of data used for making decisions</a:t>
            </a:r>
          </a:p>
          <a:p>
            <a:pPr lvl="1" algn="just"/>
            <a:r>
              <a:rPr lang="en-US" sz="2000" dirty="0" smtClean="0"/>
              <a:t>	Retail sales transaction details</a:t>
            </a:r>
          </a:p>
          <a:p>
            <a:pPr lvl="1" algn="just"/>
            <a:r>
              <a:rPr lang="en-US" sz="2000" dirty="0" smtClean="0"/>
              <a:t>	Customer profiles (income, age, gender, etc.)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Hierarchical Clustering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987425"/>
            <a:ext cx="8280400" cy="5524500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Example from biological classification </a:t>
            </a:r>
          </a:p>
          <a:p>
            <a:pPr lvl="1"/>
            <a:r>
              <a:rPr lang="en-US" smtClean="0"/>
              <a:t>(the word classification here does not mean a prediction mechanism)</a:t>
            </a:r>
          </a:p>
          <a:p>
            <a:pPr lvl="1">
              <a:lnSpc>
                <a:spcPct val="160000"/>
              </a:lnSpc>
              <a:buFont typeface="Monotype Sorts" charset="2"/>
              <a:buNone/>
            </a:pPr>
            <a:r>
              <a:rPr lang="en-US" smtClean="0"/>
              <a:t>                                 chordata</a:t>
            </a:r>
            <a:br>
              <a:rPr lang="en-US" smtClean="0"/>
            </a:br>
            <a:r>
              <a:rPr lang="en-US" smtClean="0"/>
              <a:t>         mammalia                         reptilia</a:t>
            </a:r>
            <a:br>
              <a:rPr lang="en-US" smtClean="0"/>
            </a:br>
            <a:r>
              <a:rPr lang="en-US" smtClean="0"/>
              <a:t>leopards  humans                 snakes  crocodiles </a:t>
            </a:r>
            <a:endParaRPr lang="en-US" b="1" smtClean="0">
              <a:solidFill>
                <a:schemeClr val="tx2"/>
              </a:solidFill>
            </a:endParaRPr>
          </a:p>
          <a:p>
            <a:r>
              <a:rPr lang="en-US" smtClean="0"/>
              <a:t>Other examples: Internet directory systems (e.g., Yahoo, more on this later)</a:t>
            </a:r>
          </a:p>
          <a:p>
            <a:r>
              <a:rPr lang="en-US" b="1" smtClean="0">
                <a:solidFill>
                  <a:srgbClr val="000099"/>
                </a:solidFill>
              </a:rPr>
              <a:t>Agglomerative clustering algorithms</a:t>
            </a:r>
          </a:p>
          <a:p>
            <a:pPr lvl="1"/>
            <a:r>
              <a:rPr lang="en-US" smtClean="0"/>
              <a:t>Build small clusters, then cluster small clusters into bigger clusters, and so on</a:t>
            </a:r>
          </a:p>
          <a:p>
            <a:r>
              <a:rPr lang="en-US" b="1" smtClean="0">
                <a:solidFill>
                  <a:srgbClr val="000099"/>
                </a:solidFill>
              </a:rPr>
              <a:t>Divisive clustering algorithms</a:t>
            </a:r>
          </a:p>
          <a:p>
            <a:pPr lvl="1"/>
            <a:r>
              <a:rPr lang="en-US" smtClean="0"/>
              <a:t>Start with all items in a single cluster, repeatedly refine (break) clusters into smaller ones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36725" y="2149475"/>
            <a:ext cx="3746500" cy="723900"/>
            <a:chOff x="1168" y="3176"/>
            <a:chExt cx="2360" cy="456"/>
          </a:xfrm>
        </p:grpSpPr>
        <p:sp>
          <p:nvSpPr>
            <p:cNvPr id="74757" name="Line 5"/>
            <p:cNvSpPr>
              <a:spLocks noChangeShapeType="1"/>
            </p:cNvSpPr>
            <p:nvPr/>
          </p:nvSpPr>
          <p:spPr bwMode="auto">
            <a:xfrm flipH="1">
              <a:off x="1592" y="3192"/>
              <a:ext cx="760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58" name="Line 6"/>
            <p:cNvSpPr>
              <a:spLocks noChangeShapeType="1"/>
            </p:cNvSpPr>
            <p:nvPr/>
          </p:nvSpPr>
          <p:spPr bwMode="auto">
            <a:xfrm>
              <a:off x="2352" y="3176"/>
              <a:ext cx="744" cy="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59" name="Line 7"/>
            <p:cNvSpPr>
              <a:spLocks noChangeShapeType="1"/>
            </p:cNvSpPr>
            <p:nvPr/>
          </p:nvSpPr>
          <p:spPr bwMode="auto">
            <a:xfrm flipH="1">
              <a:off x="1168" y="3480"/>
              <a:ext cx="344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0" name="Line 8"/>
            <p:cNvSpPr>
              <a:spLocks noChangeShapeType="1"/>
            </p:cNvSpPr>
            <p:nvPr/>
          </p:nvSpPr>
          <p:spPr bwMode="auto">
            <a:xfrm flipH="1">
              <a:off x="2944" y="3480"/>
              <a:ext cx="152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1" name="Line 9"/>
            <p:cNvSpPr>
              <a:spLocks noChangeShapeType="1"/>
            </p:cNvSpPr>
            <p:nvPr/>
          </p:nvSpPr>
          <p:spPr bwMode="auto">
            <a:xfrm>
              <a:off x="3096" y="3472"/>
              <a:ext cx="432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62" name="Line 10"/>
            <p:cNvSpPr>
              <a:spLocks noChangeShapeType="1"/>
            </p:cNvSpPr>
            <p:nvPr/>
          </p:nvSpPr>
          <p:spPr bwMode="auto">
            <a:xfrm>
              <a:off x="1552" y="3472"/>
              <a:ext cx="24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Clustering Algorithms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Clustering algorithms have been designed to handle very large datasets</a:t>
            </a:r>
          </a:p>
          <a:p>
            <a:r>
              <a:rPr lang="en-US" smtClean="0"/>
              <a:t>E.g., the </a:t>
            </a:r>
            <a:r>
              <a:rPr lang="en-US" b="1" smtClean="0">
                <a:solidFill>
                  <a:srgbClr val="000099"/>
                </a:solidFill>
              </a:rPr>
              <a:t>Birch algorithm</a:t>
            </a:r>
          </a:p>
          <a:p>
            <a:pPr lvl="1"/>
            <a:r>
              <a:rPr lang="en-US" smtClean="0"/>
              <a:t>Main idea: use an in-memory R-tree to store points that are being clustered</a:t>
            </a:r>
          </a:p>
          <a:p>
            <a:pPr lvl="1"/>
            <a:r>
              <a:rPr lang="en-US" smtClean="0"/>
              <a:t>Insert points one at a time into the R-tree, merging a new point with an existing cluster if is less than some </a:t>
            </a:r>
            <a:r>
              <a:rPr lang="en-US" smtClean="0">
                <a:sym typeface="Symbol" pitchFamily="18" charset="2"/>
              </a:rPr>
              <a:t></a:t>
            </a:r>
            <a:r>
              <a:rPr lang="en-US" smtClean="0"/>
              <a:t> distance away</a:t>
            </a:r>
          </a:p>
          <a:p>
            <a:pPr lvl="1"/>
            <a:r>
              <a:rPr lang="en-US" smtClean="0"/>
              <a:t>If there are more leaf nodes than fit in memory, merge existing clusters that are close to each other</a:t>
            </a:r>
          </a:p>
          <a:p>
            <a:pPr lvl="1"/>
            <a:r>
              <a:rPr lang="en-US" smtClean="0"/>
              <a:t>At the end of first pass we get a large number of clusters at the leaves of the R-tree</a:t>
            </a:r>
          </a:p>
          <a:p>
            <a:pPr lvl="2"/>
            <a:r>
              <a:rPr lang="en-US" smtClean="0"/>
              <a:t>Merge clusters to reduce the number of clusters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Collaborative Filtering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485062" cy="490378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Goal: predict what movies/books/… a person may be interested in, on the basis of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Past preferences of the person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Other people with similar past preferences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The preferences of such people for a new movie/book/…</a:t>
            </a:r>
          </a:p>
          <a:p>
            <a:pPr>
              <a:lnSpc>
                <a:spcPct val="90000"/>
              </a:lnSpc>
            </a:pPr>
            <a:r>
              <a:rPr lang="en-US" smtClean="0"/>
              <a:t>One approach based on repeated clustering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Cluster people on the basis of preferences for movies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Then cluster movies on the basis of being liked by the same clusters of people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Again cluster people based on their preferences for (the newly created clusters of) movies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Repeat above till equilibrium</a:t>
            </a:r>
          </a:p>
          <a:p>
            <a:pPr>
              <a:lnSpc>
                <a:spcPct val="90000"/>
              </a:lnSpc>
            </a:pPr>
            <a:r>
              <a:rPr lang="en-US" smtClean="0"/>
              <a:t>Above problem is an instance of </a:t>
            </a:r>
            <a:r>
              <a:rPr lang="en-US" b="1" smtClean="0">
                <a:solidFill>
                  <a:srgbClr val="000099"/>
                </a:solidFill>
              </a:rPr>
              <a:t>collaborative filtering</a:t>
            </a:r>
            <a:r>
              <a:rPr lang="en-US" smtClean="0"/>
              <a:t>, where users collaborate in the task of filtering information to find information of interest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Other Types of Mining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smtClean="0">
                <a:solidFill>
                  <a:srgbClr val="000099"/>
                </a:solidFill>
              </a:rPr>
              <a:t>Text mining</a:t>
            </a:r>
            <a:r>
              <a:rPr lang="en-US" smtClean="0"/>
              <a:t>: application of data mining to textual documents</a:t>
            </a:r>
          </a:p>
          <a:p>
            <a:pPr lvl="1"/>
            <a:r>
              <a:rPr lang="en-US" smtClean="0"/>
              <a:t>cluster Web pages to find related pages</a:t>
            </a:r>
          </a:p>
          <a:p>
            <a:pPr lvl="1"/>
            <a:r>
              <a:rPr lang="en-US" smtClean="0"/>
              <a:t>cluster pages a user has visited to organize their visit history</a:t>
            </a:r>
          </a:p>
          <a:p>
            <a:pPr lvl="1"/>
            <a:r>
              <a:rPr lang="en-US" smtClean="0"/>
              <a:t>classify Web pages automatically into a Web directory</a:t>
            </a:r>
          </a:p>
          <a:p>
            <a:r>
              <a:rPr lang="en-US" b="1" smtClean="0">
                <a:solidFill>
                  <a:srgbClr val="000099"/>
                </a:solidFill>
                <a:sym typeface="Symbol" pitchFamily="18" charset="2"/>
              </a:rPr>
              <a:t>Data visualization</a:t>
            </a:r>
            <a:r>
              <a:rPr lang="en-US" smtClean="0">
                <a:sym typeface="Symbol" pitchFamily="18" charset="2"/>
              </a:rPr>
              <a:t> systems help users examine large volumes of data and detect patterns visually</a:t>
            </a:r>
          </a:p>
          <a:p>
            <a:pPr lvl="1"/>
            <a:r>
              <a:rPr lang="en-US" smtClean="0">
                <a:sym typeface="Symbol" pitchFamily="18" charset="2"/>
              </a:rPr>
              <a:t>Can visually encode large amounts of information on a single screen</a:t>
            </a:r>
          </a:p>
          <a:p>
            <a:pPr lvl="1"/>
            <a:r>
              <a:rPr lang="en-US" smtClean="0">
                <a:sym typeface="Symbol" pitchFamily="18" charset="2"/>
              </a:rPr>
              <a:t>Humans are very good a detecting visual patterns</a:t>
            </a:r>
            <a:endParaRPr lang="en-US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20.01</a:t>
            </a:r>
          </a:p>
        </p:txBody>
      </p:sp>
      <p:pic>
        <p:nvPicPr>
          <p:cNvPr id="8499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0738" y="1181100"/>
            <a:ext cx="796607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20.02</a:t>
            </a:r>
          </a:p>
        </p:txBody>
      </p:sp>
      <p:pic>
        <p:nvPicPr>
          <p:cNvPr id="8704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525" y="930275"/>
            <a:ext cx="8102600" cy="490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Figure 20.03</a:t>
            </a:r>
          </a:p>
        </p:txBody>
      </p:sp>
      <p:pic>
        <p:nvPicPr>
          <p:cNvPr id="8909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9950" y="976313"/>
            <a:ext cx="7883525" cy="493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Figure 20.05</a:t>
            </a:r>
          </a:p>
        </p:txBody>
      </p:sp>
      <p:pic>
        <p:nvPicPr>
          <p:cNvPr id="9113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4775" y="657225"/>
            <a:ext cx="6554788" cy="579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  <a:defRPr/>
            </a:pPr>
            <a:r>
              <a:rPr lang="en-US">
                <a:ea typeface="+mj-ea"/>
              </a:rPr>
              <a:t>Decision-Support Systems: Overview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0875" y="930275"/>
            <a:ext cx="7767638" cy="5578475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90000"/>
              </a:lnSpc>
            </a:pPr>
            <a:r>
              <a:rPr lang="en-US" b="1" dirty="0" smtClean="0">
                <a:solidFill>
                  <a:srgbClr val="000099"/>
                </a:solidFill>
              </a:rPr>
              <a:t>Data analysis</a:t>
            </a:r>
            <a:r>
              <a:rPr lang="en-US" dirty="0" smtClean="0"/>
              <a:t> tasks are simplified by specialized tools and SQL extensions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Example tasks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/>
              <a:t>For each product category and each region, what were the total sales in the last quarter and how do they compare with the same quarter last year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/>
              <a:t>As above, for each product category and each customer category</a:t>
            </a:r>
          </a:p>
          <a:p>
            <a:pPr algn="just">
              <a:lnSpc>
                <a:spcPct val="90000"/>
              </a:lnSpc>
            </a:pPr>
            <a:r>
              <a:rPr lang="en-US" b="1" dirty="0" smtClean="0">
                <a:solidFill>
                  <a:srgbClr val="000099"/>
                </a:solidFill>
              </a:rPr>
              <a:t>Statistical analysis</a:t>
            </a:r>
            <a:r>
              <a:rPr lang="en-US" dirty="0" smtClean="0"/>
              <a:t> packages (e.g., : S++) can be interfaced with databases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Statistical analysis is a large field, but not covered here</a:t>
            </a:r>
          </a:p>
          <a:p>
            <a:pPr algn="just">
              <a:lnSpc>
                <a:spcPct val="90000"/>
              </a:lnSpc>
            </a:pPr>
            <a:r>
              <a:rPr lang="en-US" b="1" dirty="0" smtClean="0">
                <a:solidFill>
                  <a:srgbClr val="000099"/>
                </a:solidFill>
              </a:rPr>
              <a:t>Data mining</a:t>
            </a:r>
            <a:r>
              <a:rPr lang="en-US" dirty="0" smtClean="0"/>
              <a:t> seeks to discover knowledge automatically in the form of statistical rules and patterns from large databases.</a:t>
            </a:r>
          </a:p>
          <a:p>
            <a:pPr algn="just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00099"/>
                </a:solidFill>
              </a:rPr>
              <a:t>data warehouse</a:t>
            </a:r>
            <a:r>
              <a:rPr lang="en-US" dirty="0" smtClean="0"/>
              <a:t> archives information gathered from multiple sources, and stores it under a unified schema, at a single site.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Important for large businesses that generate data from multiple divisions, possibly at multiple sites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/>
              <a:t>Data may also be purchased externally</a:t>
            </a:r>
            <a:endParaRPr lang="en-US" sz="16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Warehousing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Data sources often store only current data, not historical data</a:t>
            </a:r>
          </a:p>
          <a:p>
            <a:pPr algn="just"/>
            <a:r>
              <a:rPr lang="en-US" dirty="0" smtClean="0"/>
              <a:t>Corporate decision making requires a unified view of all organizational data, including historical data</a:t>
            </a:r>
          </a:p>
          <a:p>
            <a:pPr algn="just"/>
            <a:r>
              <a:rPr lang="en-US" dirty="0" smtClean="0"/>
              <a:t>A </a:t>
            </a:r>
            <a:r>
              <a:rPr lang="en-US" b="1" dirty="0" smtClean="0">
                <a:solidFill>
                  <a:srgbClr val="000099"/>
                </a:solidFill>
              </a:rPr>
              <a:t>data warehouse</a:t>
            </a:r>
            <a:r>
              <a:rPr lang="en-US" dirty="0" smtClean="0"/>
              <a:t> is a repository (archive) of information gathered from multiple sources, stored under a unified schema, at a single site</a:t>
            </a:r>
          </a:p>
          <a:p>
            <a:pPr lvl="1" algn="just"/>
            <a:r>
              <a:rPr lang="en-US" dirty="0" smtClean="0"/>
              <a:t>Greatly simplifies querying, permits study of historical trends</a:t>
            </a:r>
          </a:p>
          <a:p>
            <a:pPr lvl="1" algn="just"/>
            <a:r>
              <a:rPr lang="en-US" dirty="0" smtClean="0"/>
              <a:t>Shifts decision support query load away from transaction processing </a:t>
            </a:r>
            <a:r>
              <a:rPr lang="en-US" dirty="0" smtClean="0"/>
              <a:t>systems.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+mj-ea"/>
              </a:rPr>
              <a:t>Data Warehousing</a:t>
            </a:r>
          </a:p>
        </p:txBody>
      </p:sp>
      <p:pic>
        <p:nvPicPr>
          <p:cNvPr id="2560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0738" y="1181100"/>
            <a:ext cx="7966075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Design Issues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i="1" dirty="0" smtClean="0"/>
              <a:t>When and how to gather data</a:t>
            </a:r>
          </a:p>
          <a:p>
            <a:pPr lvl="1" algn="just"/>
            <a:r>
              <a:rPr lang="en-US" b="1" dirty="0" smtClean="0">
                <a:solidFill>
                  <a:srgbClr val="000099"/>
                </a:solidFill>
              </a:rPr>
              <a:t>Source driven architecture</a:t>
            </a:r>
            <a:r>
              <a:rPr lang="en-US" dirty="0" smtClean="0"/>
              <a:t>: data sources transmit new information to warehouse, either continuously or periodically   (e.g., at night)</a:t>
            </a:r>
          </a:p>
          <a:p>
            <a:pPr lvl="1" algn="just"/>
            <a:r>
              <a:rPr lang="en-US" b="1" dirty="0" smtClean="0">
                <a:solidFill>
                  <a:srgbClr val="000099"/>
                </a:solidFill>
              </a:rPr>
              <a:t>Destination driven architecture</a:t>
            </a:r>
            <a:r>
              <a:rPr lang="en-US" dirty="0" smtClean="0"/>
              <a:t>: warehouse periodically requests new information from data sources</a:t>
            </a:r>
          </a:p>
          <a:p>
            <a:pPr lvl="1" algn="just"/>
            <a:r>
              <a:rPr lang="en-US" dirty="0" smtClean="0"/>
              <a:t>Keeping warehouse exactly synchronized with data sources   (e.g., using two-phase commit) is too expensive</a:t>
            </a:r>
          </a:p>
          <a:p>
            <a:pPr lvl="2" algn="just"/>
            <a:r>
              <a:rPr lang="en-US" dirty="0" smtClean="0"/>
              <a:t>Usually OK to have slightly out-of-date data at warehouse</a:t>
            </a:r>
          </a:p>
          <a:p>
            <a:pPr lvl="2" algn="just"/>
            <a:r>
              <a:rPr lang="en-US" dirty="0" smtClean="0"/>
              <a:t>Data/updates are periodically downloaded form online transaction processing (OLTP) systems.</a:t>
            </a:r>
          </a:p>
          <a:p>
            <a:pPr algn="just"/>
            <a:r>
              <a:rPr lang="en-US" i="1" dirty="0" smtClean="0"/>
              <a:t>What schema to use</a:t>
            </a:r>
          </a:p>
          <a:p>
            <a:pPr lvl="1" algn="just"/>
            <a:r>
              <a:rPr lang="en-US" dirty="0" smtClean="0"/>
              <a:t>Schema integration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869950" y="200025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ea typeface="+mj-ea"/>
              </a:rPr>
              <a:t>More Warehouse Design Issues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477125" cy="490378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i="1" dirty="0" smtClean="0"/>
              <a:t>Data cleansing</a:t>
            </a:r>
          </a:p>
          <a:p>
            <a:pPr lvl="1" algn="just"/>
            <a:r>
              <a:rPr lang="en-US" dirty="0" smtClean="0"/>
              <a:t>E.g., correct mistakes in addresses (misspellings, zip code errors)</a:t>
            </a:r>
          </a:p>
          <a:p>
            <a:pPr lvl="1" algn="just"/>
            <a:r>
              <a:rPr lang="en-US" b="1" dirty="0" smtClean="0">
                <a:solidFill>
                  <a:srgbClr val="000099"/>
                </a:solidFill>
              </a:rPr>
              <a:t>Merge</a:t>
            </a:r>
            <a:r>
              <a:rPr lang="en-US" dirty="0" smtClean="0"/>
              <a:t> address lists from different sources and </a:t>
            </a:r>
            <a:r>
              <a:rPr lang="en-US" b="1" dirty="0" smtClean="0">
                <a:solidFill>
                  <a:srgbClr val="000099"/>
                </a:solidFill>
              </a:rPr>
              <a:t>purge</a:t>
            </a:r>
            <a:r>
              <a:rPr lang="en-US" dirty="0" smtClean="0"/>
              <a:t> duplicates</a:t>
            </a:r>
          </a:p>
          <a:p>
            <a:pPr algn="just"/>
            <a:r>
              <a:rPr lang="en-US" i="1" dirty="0" smtClean="0"/>
              <a:t>How to propagate updates</a:t>
            </a:r>
          </a:p>
          <a:p>
            <a:pPr lvl="1" algn="just"/>
            <a:r>
              <a:rPr lang="en-US" dirty="0" smtClean="0"/>
              <a:t>Warehouse schema may be a (materialized) view of schema from data sources</a:t>
            </a:r>
          </a:p>
          <a:p>
            <a:pPr algn="just"/>
            <a:r>
              <a:rPr lang="en-US" i="1" dirty="0" smtClean="0"/>
              <a:t>What data to summarize</a:t>
            </a:r>
          </a:p>
          <a:p>
            <a:pPr lvl="1" algn="just"/>
            <a:r>
              <a:rPr lang="en-US" dirty="0" smtClean="0"/>
              <a:t>Raw data may be too large to store on-line</a:t>
            </a:r>
          </a:p>
          <a:p>
            <a:pPr lvl="1" algn="just"/>
            <a:r>
              <a:rPr lang="en-US" dirty="0" smtClean="0"/>
              <a:t>Aggregate values (totals/subtotals) often suffice</a:t>
            </a:r>
          </a:p>
          <a:p>
            <a:pPr lvl="1" algn="just"/>
            <a:r>
              <a:rPr lang="en-US" dirty="0" smtClean="0"/>
              <a:t>Queries on raw data can often be transformed by query optimizer to use </a:t>
            </a:r>
            <a:r>
              <a:rPr lang="en-US" smtClean="0"/>
              <a:t>aggregate </a:t>
            </a:r>
            <a:r>
              <a:rPr lang="en-US" smtClean="0"/>
              <a:t>values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Warehouse Schemas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Dimension values are usually encoded using small integers and mapped to full values via dimension tables</a:t>
            </a:r>
          </a:p>
          <a:p>
            <a:r>
              <a:rPr lang="en-US" smtClean="0"/>
              <a:t>Resultant schema is called a </a:t>
            </a:r>
            <a:r>
              <a:rPr lang="en-US" b="1" smtClean="0">
                <a:solidFill>
                  <a:srgbClr val="000099"/>
                </a:solidFill>
              </a:rPr>
              <a:t>star schema</a:t>
            </a:r>
          </a:p>
          <a:p>
            <a:pPr lvl="1"/>
            <a:r>
              <a:rPr lang="en-US" smtClean="0"/>
              <a:t>More complicated schema structures </a:t>
            </a:r>
          </a:p>
          <a:p>
            <a:pPr lvl="2"/>
            <a:r>
              <a:rPr lang="en-US" b="1" smtClean="0">
                <a:solidFill>
                  <a:srgbClr val="000099"/>
                </a:solidFill>
              </a:rPr>
              <a:t>Snowflake schema</a:t>
            </a:r>
            <a:r>
              <a:rPr lang="en-US" smtClean="0"/>
              <a:t>: multiple levels of dimension tables</a:t>
            </a:r>
          </a:p>
          <a:p>
            <a:pPr lvl="2"/>
            <a:r>
              <a:rPr lang="en-US" b="1" smtClean="0">
                <a:solidFill>
                  <a:srgbClr val="000099"/>
                </a:solidFill>
              </a:rPr>
              <a:t>Constellation</a:t>
            </a:r>
            <a:r>
              <a:rPr lang="en-US" smtClean="0"/>
              <a:t>: multiple fact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9970637DF29D48AE5FBCBF153E519F" ma:contentTypeVersion="2" ma:contentTypeDescription="Create a new document." ma:contentTypeScope="" ma:versionID="1f40a616bdf10c0e4e52273ed83b9b6c">
  <xsd:schema xmlns:xsd="http://www.w3.org/2001/XMLSchema" xmlns:xs="http://www.w3.org/2001/XMLSchema" xmlns:p="http://schemas.microsoft.com/office/2006/metadata/properties" xmlns:ns2="f22dfb70-74d2-47e3-8f15-c10f7dca4ae7" targetNamespace="http://schemas.microsoft.com/office/2006/metadata/properties" ma:root="true" ma:fieldsID="6eb7b3e6d833f67f70eaa77fb51832c4" ns2:_="">
    <xsd:import namespace="f22dfb70-74d2-47e3-8f15-c10f7dca4a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dfb70-74d2-47e3-8f15-c10f7dca4a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E9602D-3C97-4958-83D6-E521D89F3741}"/>
</file>

<file path=customXml/itemProps2.xml><?xml version="1.0" encoding="utf-8"?>
<ds:datastoreItem xmlns:ds="http://schemas.openxmlformats.org/officeDocument/2006/customXml" ds:itemID="{B676B112-55AC-4C59-B6A7-126B026361C1}"/>
</file>

<file path=customXml/itemProps3.xml><?xml version="1.0" encoding="utf-8"?>
<ds:datastoreItem xmlns:ds="http://schemas.openxmlformats.org/officeDocument/2006/customXml" ds:itemID="{22425805-806E-4F7A-A7CD-2762845AB8B3}"/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2251</Words>
  <Application>Microsoft Office PowerPoint</Application>
  <PresentationFormat>On-screen Show (4:3)</PresentationFormat>
  <Paragraphs>327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Georgia</vt:lpstr>
      <vt:lpstr>Monotype Sorts</vt:lpstr>
      <vt:lpstr>Symbol</vt:lpstr>
      <vt:lpstr>Times New Roman</vt:lpstr>
      <vt:lpstr>Webdings</vt:lpstr>
      <vt:lpstr>Office Theme</vt:lpstr>
      <vt:lpstr>Data Analysis </vt:lpstr>
      <vt:lpstr>Data Analysis </vt:lpstr>
      <vt:lpstr>Decision Support Systems</vt:lpstr>
      <vt:lpstr>Decision-Support Systems: Overview</vt:lpstr>
      <vt:lpstr>Data Warehousing</vt:lpstr>
      <vt:lpstr>Data Warehousing</vt:lpstr>
      <vt:lpstr>Design Issues</vt:lpstr>
      <vt:lpstr>More Warehouse Design Issues</vt:lpstr>
      <vt:lpstr>Warehouse Schemas</vt:lpstr>
      <vt:lpstr>Data Warehouse Schema</vt:lpstr>
      <vt:lpstr>Data Mining</vt:lpstr>
      <vt:lpstr>Data Mining (Cont.)</vt:lpstr>
      <vt:lpstr>Classification Rules</vt:lpstr>
      <vt:lpstr>Decision Tree</vt:lpstr>
      <vt:lpstr>Construction of Decision Trees</vt:lpstr>
      <vt:lpstr>Best Splits</vt:lpstr>
      <vt:lpstr>Best Splits (Cont.)</vt:lpstr>
      <vt:lpstr>Best Splits (Cont.)</vt:lpstr>
      <vt:lpstr>Finding Best Splits</vt:lpstr>
      <vt:lpstr>Decision-Tree Construction Algorithm</vt:lpstr>
      <vt:lpstr>Other Types of Classifiers</vt:lpstr>
      <vt:lpstr>Naïve Bayesian Classifiers</vt:lpstr>
      <vt:lpstr>Regression</vt:lpstr>
      <vt:lpstr>Association Rules</vt:lpstr>
      <vt:lpstr>Association Rules (Cont.)</vt:lpstr>
      <vt:lpstr>Finding Association Rules</vt:lpstr>
      <vt:lpstr>Finding Support</vt:lpstr>
      <vt:lpstr>Other Types of Associations</vt:lpstr>
      <vt:lpstr>Clustering</vt:lpstr>
      <vt:lpstr>Hierarchical Clustering</vt:lpstr>
      <vt:lpstr>Clustering Algorithms</vt:lpstr>
      <vt:lpstr>Collaborative Filtering</vt:lpstr>
      <vt:lpstr>Other Types of Mining</vt:lpstr>
      <vt:lpstr>End of Chapter</vt:lpstr>
      <vt:lpstr>Figure 20.01</vt:lpstr>
      <vt:lpstr>Figure 20.02</vt:lpstr>
      <vt:lpstr>Figure 20.03</vt:lpstr>
      <vt:lpstr>Figure 20.05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</dc:title>
  <dc:creator>bpavithra26@gmail.com</dc:creator>
  <cp:lastModifiedBy>Antony</cp:lastModifiedBy>
  <cp:revision>3</cp:revision>
  <dcterms:created xsi:type="dcterms:W3CDTF">2017-10-14T07:07:12Z</dcterms:created>
  <dcterms:modified xsi:type="dcterms:W3CDTF">2020-10-24T01:54:32Z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0x010100B69970637DF29D48AE5FBCBF153E519F</vt:lpwstr>
  </property>
</Properties>
</file>