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4" r:id="rId6"/>
    <p:sldId id="265" r:id="rId7"/>
    <p:sldId id="269" r:id="rId8"/>
    <p:sldId id="268" r:id="rId9"/>
    <p:sldId id="270" r:id="rId10"/>
    <p:sldId id="308" r:id="rId11"/>
    <p:sldId id="274" r:id="rId12"/>
    <p:sldId id="275" r:id="rId13"/>
    <p:sldId id="276" r:id="rId14"/>
    <p:sldId id="278" r:id="rId15"/>
    <p:sldId id="277" r:id="rId16"/>
    <p:sldId id="281" r:id="rId17"/>
    <p:sldId id="280" r:id="rId18"/>
    <p:sldId id="282" r:id="rId19"/>
    <p:sldId id="279" r:id="rId20"/>
    <p:sldId id="273" r:id="rId21"/>
    <p:sldId id="283" r:id="rId22"/>
    <p:sldId id="284" r:id="rId23"/>
    <p:sldId id="272" r:id="rId24"/>
    <p:sldId id="287" r:id="rId25"/>
    <p:sldId id="286" r:id="rId26"/>
    <p:sldId id="307" r:id="rId27"/>
    <p:sldId id="309" r:id="rId28"/>
    <p:sldId id="310" r:id="rId29"/>
    <p:sldId id="311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E6C47-7C52-4516-B7F0-F0BB42D62C7D}" v="1" dt="2020-09-17T14:17:2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a A" userId="S::19113013@student.hindustanuniv.ac.in::4b7d4506-aa73-421f-8a4b-59d1c5655877" providerId="AD" clId="Web-{CC4E6C47-7C52-4516-B7F0-F0BB42D62C7D}"/>
    <pc:docChg chg="modSld">
      <pc:chgData name="Niranjana A" userId="S::19113013@student.hindustanuniv.ac.in::4b7d4506-aa73-421f-8a4b-59d1c5655877" providerId="AD" clId="Web-{CC4E6C47-7C52-4516-B7F0-F0BB42D62C7D}" dt="2020-09-17T14:17:28.442" v="0" actId="1076"/>
      <pc:docMkLst>
        <pc:docMk/>
      </pc:docMkLst>
      <pc:sldChg chg="modSp">
        <pc:chgData name="Niranjana A" userId="S::19113013@student.hindustanuniv.ac.in::4b7d4506-aa73-421f-8a4b-59d1c5655877" providerId="AD" clId="Web-{CC4E6C47-7C52-4516-B7F0-F0BB42D62C7D}" dt="2020-09-17T14:17:28.442" v="0" actId="1076"/>
        <pc:sldMkLst>
          <pc:docMk/>
          <pc:sldMk cId="2750820530" sldId="270"/>
        </pc:sldMkLst>
        <pc:picChg chg="mod">
          <ac:chgData name="Niranjana A" userId="S::19113013@student.hindustanuniv.ac.in::4b7d4506-aa73-421f-8a4b-59d1c5655877" providerId="AD" clId="Web-{CC4E6C47-7C52-4516-B7F0-F0BB42D62C7D}" dt="2020-09-17T14:17:28.442" v="0" actId="1076"/>
          <ac:picMkLst>
            <pc:docMk/>
            <pc:sldMk cId="2750820530" sldId="270"/>
            <ac:picMk id="1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Dr. A. </a:t>
            </a:r>
            <a:r>
              <a:rPr lang="en-US" sz="4400" b="1" err="1">
                <a:latin typeface="+mj-lt"/>
                <a:ea typeface="+mj-ea"/>
                <a:cs typeface="+mj-cs"/>
              </a:rPr>
              <a:t>Antonidoss</a:t>
            </a:r>
            <a:endParaRPr lang="en-US" sz="4400" b="1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875" y="14351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Entity-Relationship Model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653363" y="2003510"/>
            <a:ext cx="7029450" cy="404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Example of schema in the entity-relationship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0066" r="1308" b="30501"/>
          <a:stretch>
            <a:fillRect/>
          </a:stretch>
        </p:blipFill>
        <p:spPr bwMode="auto">
          <a:xfrm>
            <a:off x="2131200" y="2711535"/>
            <a:ext cx="7508875" cy="2276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0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465" y="6356350"/>
            <a:ext cx="43266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63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Entity Relationship Model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53363" y="1260193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E-R model of real world</a:t>
            </a:r>
          </a:p>
          <a:p>
            <a:pPr lvl="1"/>
            <a:r>
              <a:rPr lang="en-US"/>
              <a:t>Entities (objects) </a:t>
            </a:r>
          </a:p>
          <a:p>
            <a:pPr lvl="2"/>
            <a:r>
              <a:rPr lang="en-US"/>
              <a:t>E.g. customers, accounts, bank branch</a:t>
            </a:r>
          </a:p>
          <a:p>
            <a:pPr lvl="1"/>
            <a:r>
              <a:rPr lang="en-US"/>
              <a:t>Relationships between entities</a:t>
            </a:r>
          </a:p>
          <a:p>
            <a:pPr lvl="2"/>
            <a:r>
              <a:rPr lang="en-US"/>
              <a:t>E.g. Account A-101 is held by customer Johnson</a:t>
            </a:r>
          </a:p>
          <a:p>
            <a:pPr lvl="2"/>
            <a:r>
              <a:rPr lang="en-US"/>
              <a:t>Relationship set </a:t>
            </a:r>
            <a:r>
              <a:rPr lang="en-US" i="1"/>
              <a:t>depositor</a:t>
            </a:r>
            <a:r>
              <a:rPr lang="en-US"/>
              <a:t> associates customers with accounts</a:t>
            </a:r>
          </a:p>
          <a:p>
            <a:r>
              <a:rPr lang="en-US"/>
              <a:t>Widely used for database design</a:t>
            </a:r>
          </a:p>
          <a:p>
            <a:pPr lvl="1"/>
            <a:r>
              <a:rPr lang="en-US"/>
              <a:t>Database design in E-R model usually converted to design in the relational model (coming up next) which is used for storage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3000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751" y="6356350"/>
            <a:ext cx="4573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889" y="16458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Relational Model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500476" y="1540807"/>
            <a:ext cx="7848600" cy="67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 of tabular data in the relational model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32264" y="2175807"/>
            <a:ext cx="7515225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824326" y="2794932"/>
            <a:ext cx="7515225" cy="251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538826" y="2199620"/>
            <a:ext cx="1084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customer-</a:t>
            </a:r>
          </a:p>
          <a:p>
            <a:r>
              <a:rPr lang="en-US" i="1"/>
              <a:t>name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843376" y="2296457"/>
            <a:ext cx="128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Customer-id</a:t>
            </a:r>
            <a:endParaRPr lang="en-US" sz="18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180301" y="2163107"/>
            <a:ext cx="1084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customer-</a:t>
            </a:r>
          </a:p>
          <a:p>
            <a:r>
              <a:rPr lang="en-US" i="1"/>
              <a:t>street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621751" y="2163107"/>
            <a:ext cx="1084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customer-</a:t>
            </a:r>
          </a:p>
          <a:p>
            <a:r>
              <a:rPr lang="en-US" i="1"/>
              <a:t>city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126701" y="2167870"/>
            <a:ext cx="963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account-</a:t>
            </a:r>
          </a:p>
          <a:p>
            <a:r>
              <a:rPr lang="en-US" i="1"/>
              <a:t>number</a:t>
            </a: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241964" y="2186920"/>
            <a:ext cx="0" cy="5254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5940589" y="2185332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8856826" y="2183745"/>
            <a:ext cx="0" cy="5365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576926" y="2861607"/>
            <a:ext cx="95091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Johnson</a:t>
            </a:r>
          </a:p>
          <a:p>
            <a:endParaRPr lang="en-US"/>
          </a:p>
          <a:p>
            <a:r>
              <a:rPr lang="en-US"/>
              <a:t>Smith</a:t>
            </a:r>
          </a:p>
          <a:p>
            <a:endParaRPr lang="en-US"/>
          </a:p>
          <a:p>
            <a:r>
              <a:rPr lang="en-US"/>
              <a:t>Johnson</a:t>
            </a:r>
          </a:p>
          <a:p>
            <a:endParaRPr lang="en-US"/>
          </a:p>
          <a:p>
            <a:r>
              <a:rPr lang="en-US"/>
              <a:t>Jones</a:t>
            </a:r>
          </a:p>
          <a:p>
            <a:endParaRPr lang="en-US"/>
          </a:p>
          <a:p>
            <a:r>
              <a:rPr lang="en-US"/>
              <a:t>Smith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4246726" y="2799695"/>
            <a:ext cx="0" cy="2498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5923126" y="2793345"/>
            <a:ext cx="0" cy="2495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409026" y="2809220"/>
            <a:ext cx="0" cy="2481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8863176" y="2807632"/>
            <a:ext cx="0" cy="24971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2843376" y="2869545"/>
            <a:ext cx="13350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192-83-7465</a:t>
            </a:r>
          </a:p>
          <a:p>
            <a:endParaRPr lang="en-US"/>
          </a:p>
          <a:p>
            <a:r>
              <a:rPr lang="en-US"/>
              <a:t>019-28-3746</a:t>
            </a:r>
          </a:p>
          <a:p>
            <a:endParaRPr lang="en-US"/>
          </a:p>
          <a:p>
            <a:r>
              <a:rPr lang="en-US"/>
              <a:t>192-83-7465</a:t>
            </a:r>
          </a:p>
          <a:p>
            <a:endParaRPr lang="en-US"/>
          </a:p>
          <a:p>
            <a:r>
              <a:rPr lang="en-US"/>
              <a:t>321-12-3123</a:t>
            </a:r>
          </a:p>
          <a:p>
            <a:endParaRPr lang="en-US"/>
          </a:p>
          <a:p>
            <a:r>
              <a:rPr lang="en-US"/>
              <a:t>019-28-3746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6300951" y="2964795"/>
            <a:ext cx="68103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Alma</a:t>
            </a:r>
          </a:p>
          <a:p>
            <a:endParaRPr lang="en-US"/>
          </a:p>
          <a:p>
            <a:r>
              <a:rPr lang="en-US"/>
              <a:t>North</a:t>
            </a:r>
          </a:p>
          <a:p>
            <a:endParaRPr lang="en-US"/>
          </a:p>
          <a:p>
            <a:r>
              <a:rPr lang="en-US"/>
              <a:t>Alma</a:t>
            </a:r>
          </a:p>
          <a:p>
            <a:endParaRPr lang="en-US"/>
          </a:p>
          <a:p>
            <a:r>
              <a:rPr lang="en-US"/>
              <a:t>Main</a:t>
            </a:r>
          </a:p>
          <a:p>
            <a:endParaRPr lang="en-US"/>
          </a:p>
          <a:p>
            <a:r>
              <a:rPr lang="en-US"/>
              <a:t>North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7609051" y="2971145"/>
            <a:ext cx="9953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Palo Alto</a:t>
            </a:r>
          </a:p>
          <a:p>
            <a:endParaRPr lang="en-US"/>
          </a:p>
          <a:p>
            <a:r>
              <a:rPr lang="en-US"/>
              <a:t>Rye</a:t>
            </a:r>
          </a:p>
          <a:p>
            <a:endParaRPr lang="en-US"/>
          </a:p>
          <a:p>
            <a:r>
              <a:rPr lang="en-US"/>
              <a:t>Palo Alto</a:t>
            </a:r>
          </a:p>
          <a:p>
            <a:endParaRPr lang="en-US"/>
          </a:p>
          <a:p>
            <a:r>
              <a:rPr lang="en-US"/>
              <a:t>Harrison</a:t>
            </a:r>
          </a:p>
          <a:p>
            <a:endParaRPr lang="en-US"/>
          </a:p>
          <a:p>
            <a:r>
              <a:rPr lang="en-US"/>
              <a:t>Rye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9190201" y="2964795"/>
            <a:ext cx="7254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A-101</a:t>
            </a:r>
          </a:p>
          <a:p>
            <a:endParaRPr lang="en-US"/>
          </a:p>
          <a:p>
            <a:r>
              <a:rPr lang="en-US"/>
              <a:t>A-215</a:t>
            </a:r>
          </a:p>
          <a:p>
            <a:endParaRPr lang="en-US"/>
          </a:p>
          <a:p>
            <a:r>
              <a:rPr lang="en-US"/>
              <a:t>A-201</a:t>
            </a:r>
          </a:p>
          <a:p>
            <a:endParaRPr lang="en-US"/>
          </a:p>
          <a:p>
            <a:r>
              <a:rPr lang="en-US"/>
              <a:t>A-217</a:t>
            </a:r>
          </a:p>
          <a:p>
            <a:endParaRPr lang="en-US"/>
          </a:p>
          <a:p>
            <a:r>
              <a:rPr lang="en-US"/>
              <a:t>A-201</a:t>
            </a: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7434426" y="2175807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>
            <a:off x="9083839" y="1515407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9485476" y="1226482"/>
            <a:ext cx="1042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Attributes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8199601" y="1543982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39" y="6356350"/>
            <a:ext cx="4820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74897" y="4909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 Sample Relational Database</a:t>
            </a:r>
          </a:p>
        </p:txBody>
      </p:sp>
      <p:pic>
        <p:nvPicPr>
          <p:cNvPr id="11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7" t="1437" r="21823" b="69559"/>
          <a:stretch>
            <a:fillRect/>
          </a:stretch>
        </p:blipFill>
        <p:spPr bwMode="auto">
          <a:xfrm>
            <a:off x="2950350" y="707787"/>
            <a:ext cx="6588125" cy="2551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62489" r="35367" b="4849"/>
          <a:stretch>
            <a:fillRect/>
          </a:stretch>
        </p:blipFill>
        <p:spPr bwMode="auto">
          <a:xfrm>
            <a:off x="6244412" y="3430691"/>
            <a:ext cx="3511550" cy="2955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6" t="30975" r="37030" b="39034"/>
          <a:stretch>
            <a:fillRect/>
          </a:stretch>
        </p:blipFill>
        <p:spPr bwMode="auto">
          <a:xfrm>
            <a:off x="2747610" y="3431918"/>
            <a:ext cx="2857500" cy="2563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4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3363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 Definition Language (DDL)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77878" y="1226665"/>
            <a:ext cx="7848600" cy="4586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Specification notation for defining the database schema</a:t>
            </a:r>
          </a:p>
          <a:p>
            <a:pPr lvl="1"/>
            <a:r>
              <a:rPr lang="en-US"/>
              <a:t>E.g.  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     </a:t>
            </a:r>
            <a:r>
              <a:rPr lang="en-US" i="1"/>
              <a:t>account-number</a:t>
            </a:r>
            <a:r>
              <a:rPr lang="en-US"/>
              <a:t>    </a:t>
            </a:r>
            <a:r>
              <a:rPr lang="en-US" b="1"/>
              <a:t>char</a:t>
            </a:r>
            <a:r>
              <a:rPr lang="en-US"/>
              <a:t>(10),</a:t>
            </a:r>
            <a:br>
              <a:rPr lang="en-US"/>
            </a:br>
            <a:r>
              <a:rPr lang="en-US"/>
              <a:t>             </a:t>
            </a:r>
            <a:r>
              <a:rPr lang="en-US" i="1"/>
              <a:t>balance</a:t>
            </a:r>
            <a:r>
              <a:rPr lang="en-US"/>
              <a:t>                 </a:t>
            </a:r>
            <a:r>
              <a:rPr lang="en-US" b="1"/>
              <a:t>integer</a:t>
            </a:r>
            <a:r>
              <a:rPr lang="en-US"/>
              <a:t>)</a:t>
            </a:r>
          </a:p>
          <a:p>
            <a:r>
              <a:rPr lang="en-US"/>
              <a:t>DDL compiler generates a set of tables stored in a </a:t>
            </a:r>
            <a:r>
              <a:rPr lang="en-US" i="1"/>
              <a:t>data dictionary</a:t>
            </a:r>
          </a:p>
          <a:p>
            <a:r>
              <a:rPr lang="en-US"/>
              <a:t>Data dictionary contains metadata (i.e., data about data)</a:t>
            </a:r>
          </a:p>
          <a:p>
            <a:pPr lvl="1"/>
            <a:r>
              <a:rPr lang="en-US"/>
              <a:t> database schema </a:t>
            </a:r>
          </a:p>
          <a:p>
            <a:pPr lvl="1"/>
            <a:r>
              <a:rPr lang="en-US"/>
              <a:t>Data </a:t>
            </a:r>
            <a:r>
              <a:rPr lang="en-US" i="1"/>
              <a:t>storage and definition</a:t>
            </a:r>
            <a:r>
              <a:rPr lang="en-US"/>
              <a:t> language </a:t>
            </a:r>
          </a:p>
          <a:p>
            <a:pPr lvl="2"/>
            <a:r>
              <a:rPr lang="en-US"/>
              <a:t> language in which the storage structure and access methods used by the database system are specified</a:t>
            </a:r>
          </a:p>
          <a:p>
            <a:pPr lvl="2"/>
            <a:r>
              <a:rPr lang="en-US"/>
              <a:t>Usually an extension of the 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66773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703" y="6356350"/>
            <a:ext cx="4244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815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 Manipulation Language (DML)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079897" y="1263650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Language for accessing and manipulating the data organized by the appropriate data model</a:t>
            </a:r>
          </a:p>
          <a:p>
            <a:pPr lvl="1"/>
            <a:r>
              <a:rPr lang="en-US"/>
              <a:t>DML also known as query language</a:t>
            </a:r>
          </a:p>
          <a:p>
            <a:r>
              <a:rPr lang="en-US"/>
              <a:t>Two classes of languages </a:t>
            </a:r>
          </a:p>
          <a:p>
            <a:pPr lvl="1"/>
            <a:r>
              <a:rPr lang="en-US"/>
              <a:t>Procedural – user specifies what data is required and how to get those data </a:t>
            </a:r>
          </a:p>
          <a:p>
            <a:pPr lvl="1"/>
            <a:r>
              <a:rPr lang="en-US"/>
              <a:t>Nonprocedural – user specifies what data is required without specifying how to get those data</a:t>
            </a:r>
          </a:p>
          <a:p>
            <a:r>
              <a:rPr lang="en-US"/>
              <a:t>SQL is the most widely used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04558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703" y="6356350"/>
            <a:ext cx="4244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3985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SQL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334398" y="1047750"/>
            <a:ext cx="8285163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SQL: widely used non-procedural language</a:t>
            </a:r>
          </a:p>
          <a:p>
            <a:pPr lvl="1"/>
            <a:r>
              <a:rPr lang="en-US"/>
              <a:t>E.g. find the name of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  </a:t>
            </a:r>
            <a:r>
              <a:rPr lang="en-US" i="1"/>
              <a:t>customer.customer-name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</a:t>
            </a:r>
            <a:r>
              <a:rPr lang="en-US"/>
              <a:t>     </a:t>
            </a:r>
            <a:r>
              <a:rPr lang="en-US" i="1"/>
              <a:t>customer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 </a:t>
            </a:r>
            <a:r>
              <a:rPr lang="en-US" i="1"/>
              <a:t>customer.customer-id</a:t>
            </a:r>
            <a:r>
              <a:rPr lang="en-US"/>
              <a:t> = ‘192-83-7465’</a:t>
            </a:r>
          </a:p>
          <a:p>
            <a:pPr lvl="1"/>
            <a:r>
              <a:rPr lang="en-US"/>
              <a:t>E.g. find the balances of all accounts held by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  </a:t>
            </a:r>
            <a:r>
              <a:rPr lang="en-US" i="1"/>
              <a:t>account.balance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</a:t>
            </a:r>
            <a:r>
              <a:rPr lang="en-US"/>
              <a:t>     </a:t>
            </a:r>
            <a:r>
              <a:rPr lang="en-US" i="1"/>
              <a:t>depositor</a:t>
            </a:r>
            <a:r>
              <a:rPr lang="en-US"/>
              <a:t>, </a:t>
            </a:r>
            <a:r>
              <a:rPr lang="en-US" i="1"/>
              <a:t>account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 </a:t>
            </a:r>
            <a:r>
              <a:rPr lang="en-US" i="1"/>
              <a:t>depositor.customer-id</a:t>
            </a:r>
            <a:r>
              <a:rPr lang="en-US"/>
              <a:t> = ‘192-83-7465’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		            </a:t>
            </a:r>
            <a:r>
              <a:rPr lang="en-US" i="1"/>
              <a:t>depositor.account-number = account.account-number</a:t>
            </a:r>
          </a:p>
          <a:p>
            <a:r>
              <a:rPr lang="en-US"/>
              <a:t>Application programs generally access databases through one of</a:t>
            </a:r>
          </a:p>
          <a:p>
            <a:pPr lvl="1"/>
            <a:r>
              <a:rPr lang="en-US"/>
              <a:t>Language extensions to allow embedded SQL</a:t>
            </a:r>
          </a:p>
          <a:p>
            <a:pPr lvl="1"/>
            <a:r>
              <a:rPr lang="en-US"/>
              <a:t>Application program interface (e.g. ODBC/JDBC) which allow SQL queries to be sent to a database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0986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39" y="6356350"/>
            <a:ext cx="4820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45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Database Users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959370" y="1094697"/>
            <a:ext cx="959611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Users are differentiated by the way they expect to interact with the system</a:t>
            </a:r>
          </a:p>
          <a:p>
            <a:pPr algn="just"/>
            <a:r>
              <a:rPr lang="en-US" sz="2400"/>
              <a:t>Application programmers – interact with system through DML calls</a:t>
            </a:r>
          </a:p>
          <a:p>
            <a:pPr algn="just"/>
            <a:r>
              <a:rPr lang="en-US" sz="2400"/>
              <a:t>Sophisticated users – form requests in a database query language</a:t>
            </a:r>
          </a:p>
          <a:p>
            <a:pPr algn="just"/>
            <a:r>
              <a:rPr lang="en-US" sz="2400"/>
              <a:t>Specialized users – write specialized database applications that do not fit into the traditional data processing framework</a:t>
            </a:r>
          </a:p>
          <a:p>
            <a:pPr algn="just"/>
            <a:r>
              <a:rPr lang="en-US" sz="2400"/>
              <a:t>Naïve users – invoke one of the permanent application programs that have been written previously</a:t>
            </a:r>
          </a:p>
          <a:p>
            <a:pPr lvl="1" algn="just"/>
            <a:r>
              <a:rPr lang="en-US"/>
              <a:t>E.g. people accessing database over the web, bank tellers, clerical staff</a:t>
            </a:r>
          </a:p>
        </p:txBody>
      </p:sp>
    </p:spTree>
    <p:extLst>
      <p:ext uri="{BB962C8B-B14F-4D97-AF65-F5344CB8AC3E}">
        <p14:creationId xmlns:p14="http://schemas.microsoft.com/office/powerpoint/2010/main" val="93879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18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407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Database Administrator</a:t>
            </a:r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1653364" y="1112108"/>
            <a:ext cx="9904322" cy="476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Coordinates all the activities of the database system; the database administrator has a good understanding of the enterprise’s information resources and needs.</a:t>
            </a:r>
          </a:p>
          <a:p>
            <a:pPr algn="just"/>
            <a:r>
              <a:rPr lang="en-US" sz="2400"/>
              <a:t>Database administrator's duties include:</a:t>
            </a:r>
          </a:p>
          <a:p>
            <a:pPr lvl="1" algn="just"/>
            <a:r>
              <a:rPr lang="en-US"/>
              <a:t>Schema definition</a:t>
            </a:r>
          </a:p>
          <a:p>
            <a:pPr lvl="1" algn="just"/>
            <a:r>
              <a:rPr lang="en-US"/>
              <a:t>Storage structure and access method definition</a:t>
            </a:r>
          </a:p>
          <a:p>
            <a:pPr lvl="1" algn="just"/>
            <a:r>
              <a:rPr lang="en-US"/>
              <a:t>Schema and physical organization modification</a:t>
            </a:r>
          </a:p>
          <a:p>
            <a:pPr lvl="1" algn="just"/>
            <a:r>
              <a:rPr lang="en-US"/>
              <a:t>Granting user authority to access the database</a:t>
            </a:r>
          </a:p>
          <a:p>
            <a:pPr lvl="1" algn="just"/>
            <a:r>
              <a:rPr lang="en-US"/>
              <a:t>Specifying integrity constraints</a:t>
            </a:r>
          </a:p>
          <a:p>
            <a:pPr lvl="1" algn="just"/>
            <a:r>
              <a:rPr lang="en-US"/>
              <a:t>Acting as liaison with users</a:t>
            </a:r>
          </a:p>
          <a:p>
            <a:pPr lvl="1" algn="just"/>
            <a:r>
              <a:rPr lang="en-US"/>
              <a:t>Monitoring performance and responding to changes in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3614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227" y="6356350"/>
            <a:ext cx="44090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0591" y="12434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Transaction Management	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69641" y="1172090"/>
            <a:ext cx="958575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A </a:t>
            </a:r>
            <a:r>
              <a:rPr lang="en-US" i="1"/>
              <a:t>transaction</a:t>
            </a:r>
            <a:r>
              <a:rPr lang="en-US"/>
              <a:t> is a collection of operations that performs a single logical function in a database application</a:t>
            </a:r>
          </a:p>
          <a:p>
            <a:pPr algn="just"/>
            <a:r>
              <a:rPr lang="en-US"/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pPr algn="just"/>
            <a:r>
              <a:rPr lang="en-US"/>
              <a:t>Concurrency-control manager controls the interaction among the concurrent transactions, to ensure the consistency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994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115" y="15319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Chapter 1:  Introduction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409568" y="1458912"/>
            <a:ext cx="70294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Purpose of Database Systems</a:t>
            </a:r>
          </a:p>
          <a:p>
            <a:r>
              <a:rPr lang="en-US"/>
              <a:t>View of Data</a:t>
            </a:r>
          </a:p>
          <a:p>
            <a:r>
              <a:rPr lang="en-US"/>
              <a:t>Data Models </a:t>
            </a:r>
          </a:p>
          <a:p>
            <a:r>
              <a:rPr lang="en-US"/>
              <a:t>Data Definition Language </a:t>
            </a:r>
          </a:p>
          <a:p>
            <a:r>
              <a:rPr lang="en-US"/>
              <a:t>Data Manipulation Language</a:t>
            </a:r>
          </a:p>
          <a:p>
            <a:r>
              <a:rPr lang="en-US"/>
              <a:t>Transaction Management </a:t>
            </a:r>
          </a:p>
          <a:p>
            <a:r>
              <a:rPr lang="en-US"/>
              <a:t>Storage Management</a:t>
            </a:r>
          </a:p>
          <a:p>
            <a:r>
              <a:rPr lang="en-US"/>
              <a:t>Database Administrator</a:t>
            </a:r>
          </a:p>
          <a:p>
            <a:r>
              <a:rPr lang="en-US"/>
              <a:t>Database Users</a:t>
            </a:r>
          </a:p>
          <a:p>
            <a:r>
              <a:rPr lang="en-US"/>
              <a:t>Overall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989" y="6356350"/>
            <a:ext cx="4491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565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Storage Management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00475" y="1263650"/>
            <a:ext cx="915606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Storage manager is a program module that provides the interface between the low-level data stored in the database and the application programs and queries submitted to the system.</a:t>
            </a:r>
          </a:p>
          <a:p>
            <a:r>
              <a:rPr lang="en-US" sz="2400"/>
              <a:t>The storage manager is responsible to the following tasks: </a:t>
            </a:r>
          </a:p>
          <a:p>
            <a:pPr lvl="1"/>
            <a:r>
              <a:rPr lang="en-US"/>
              <a:t>interaction with the file manager </a:t>
            </a:r>
          </a:p>
          <a:p>
            <a:pPr lvl="1"/>
            <a:r>
              <a:rPr lang="en-US"/>
              <a:t>efficient storing, retrieving and updating of data</a:t>
            </a:r>
          </a:p>
        </p:txBody>
      </p:sp>
    </p:spTree>
    <p:extLst>
      <p:ext uri="{BB962C8B-B14F-4D97-AF65-F5344CB8AC3E}">
        <p14:creationId xmlns:p14="http://schemas.microsoft.com/office/powerpoint/2010/main" val="400675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1739" y="32179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Overall System Structure 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4396352" y="558625"/>
            <a:ext cx="4076700" cy="5843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75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227" y="6356350"/>
            <a:ext cx="44090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796" y="12203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Application Architectures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3125016" y="1197897"/>
            <a:ext cx="6027737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21716" y="4842797"/>
            <a:ext cx="7697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/>
              <a:t>Two-tier architecture</a:t>
            </a:r>
            <a:r>
              <a:rPr lang="en-US" sz="1800"/>
              <a:t>:  E.g. client programs using ODBC/JDBC to  </a:t>
            </a:r>
            <a:br>
              <a:rPr lang="en-US" sz="1800"/>
            </a:br>
            <a:r>
              <a:rPr lang="en-US" sz="1800"/>
              <a:t>  communicate with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/>
              <a:t>Three-tier architecture</a:t>
            </a:r>
            <a:r>
              <a:rPr lang="en-US" sz="1800"/>
              <a:t>: E.g. web-based applications, and </a:t>
            </a:r>
            <a:br>
              <a:rPr lang="en-US" sz="1800"/>
            </a:br>
            <a:r>
              <a:rPr lang="en-US" sz="1800"/>
              <a:t>  applications built using “middleware”</a:t>
            </a:r>
          </a:p>
        </p:txBody>
      </p:sp>
    </p:spTree>
    <p:extLst>
      <p:ext uri="{BB962C8B-B14F-4D97-AF65-F5344CB8AC3E}">
        <p14:creationId xmlns:p14="http://schemas.microsoft.com/office/powerpoint/2010/main" val="128353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7870" y="1304546"/>
            <a:ext cx="71152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Purpose of Database Systems</a:t>
            </a:r>
          </a:p>
          <a:p>
            <a:r>
              <a:rPr lang="en-US" sz="2800"/>
              <a:t>View of Data</a:t>
            </a:r>
          </a:p>
          <a:p>
            <a:r>
              <a:rPr lang="en-US" sz="2800"/>
              <a:t>Data Models </a:t>
            </a:r>
          </a:p>
          <a:p>
            <a:r>
              <a:rPr lang="en-US" sz="2800"/>
              <a:t>Data Definition Language </a:t>
            </a:r>
          </a:p>
          <a:p>
            <a:r>
              <a:rPr lang="en-US" sz="2800"/>
              <a:t>Data Manipulation Language</a:t>
            </a:r>
          </a:p>
          <a:p>
            <a:r>
              <a:rPr lang="en-US" sz="2800"/>
              <a:t>Transaction Management </a:t>
            </a:r>
          </a:p>
          <a:p>
            <a:r>
              <a:rPr lang="en-US" sz="2800"/>
              <a:t>Storage Management</a:t>
            </a:r>
          </a:p>
          <a:p>
            <a:r>
              <a:rPr lang="en-US" sz="2800"/>
              <a:t>Database Administrator</a:t>
            </a:r>
          </a:p>
          <a:p>
            <a:r>
              <a:rPr lang="en-US" sz="2800"/>
              <a:t>Database Users</a:t>
            </a:r>
          </a:p>
          <a:p>
            <a:r>
              <a:rPr lang="en-US" sz="2800"/>
              <a:t>Overall System Structure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68" y="64290"/>
            <a:ext cx="7796213" cy="9921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4966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24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The view of total database content is</a:t>
            </a:r>
          </a:p>
          <a:p>
            <a:pPr marL="457200" lvl="1" indent="0">
              <a:buNone/>
            </a:pP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/>
              <a:t>a) Conceptual view.</a:t>
            </a:r>
            <a:br>
              <a:rPr lang="en-US"/>
            </a:br>
            <a:r>
              <a:rPr lang="en-US"/>
              <a:t>	b) Internal view.</a:t>
            </a:r>
          </a:p>
          <a:p>
            <a:pPr marL="457200" lvl="1" indent="0">
              <a:buNone/>
            </a:pPr>
            <a:r>
              <a:rPr lang="en-US"/>
              <a:t>	c) External view.</a:t>
            </a:r>
          </a:p>
          <a:p>
            <a:pPr marL="457200" lvl="1" indent="0">
              <a:buNone/>
            </a:pPr>
            <a:r>
              <a:rPr lang="en-US"/>
              <a:t>	d) Physical View.</a:t>
            </a:r>
            <a:br>
              <a:rPr lang="en-US"/>
            </a:br>
            <a:r>
              <a:rPr lang="en-US"/>
              <a:t>	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7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25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</a:rPr>
              <a:t>Answer                                                a</a:t>
            </a:r>
            <a:endParaRPr lang="en-IN" sz="2400" b="1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The view of total database content is</a:t>
            </a:r>
          </a:p>
          <a:p>
            <a:pPr marL="457200" lvl="1" indent="0">
              <a:buNone/>
            </a:pP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/>
              <a:t>a) Conceptual view.</a:t>
            </a:r>
            <a:br>
              <a:rPr lang="en-US"/>
            </a:br>
            <a:r>
              <a:rPr lang="en-US"/>
              <a:t>	b) Internal view.</a:t>
            </a:r>
          </a:p>
          <a:p>
            <a:pPr marL="457200" lvl="1" indent="0">
              <a:buNone/>
            </a:pPr>
            <a:r>
              <a:rPr lang="en-US"/>
              <a:t>	c) External view.</a:t>
            </a:r>
          </a:p>
          <a:p>
            <a:pPr marL="457200" lvl="1" indent="0">
              <a:buNone/>
            </a:pPr>
            <a:r>
              <a:rPr lang="en-US"/>
              <a:t>	d) Physical View.</a:t>
            </a:r>
            <a:br>
              <a:rPr lang="en-US"/>
            </a:br>
            <a:r>
              <a:rPr lang="en-US"/>
              <a:t>	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9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26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27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825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Database Management System (DBMS)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41409" y="1139139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Collection of interrelated data</a:t>
            </a:r>
          </a:p>
          <a:p>
            <a:r>
              <a:rPr lang="en-US"/>
              <a:t>Set of programs to access the data </a:t>
            </a:r>
          </a:p>
          <a:p>
            <a:r>
              <a:rPr lang="en-US"/>
              <a:t>DBMS contains information about a particular enterprise</a:t>
            </a:r>
          </a:p>
          <a:p>
            <a:r>
              <a:rPr lang="en-US"/>
              <a:t>DBMS provides an environment that is both </a:t>
            </a:r>
            <a:r>
              <a:rPr lang="en-US" i="1"/>
              <a:t>convenient</a:t>
            </a:r>
            <a:r>
              <a:rPr lang="en-US"/>
              <a:t> and </a:t>
            </a:r>
            <a:r>
              <a:rPr lang="en-US" i="1"/>
              <a:t>efficient</a:t>
            </a:r>
            <a:r>
              <a:rPr lang="en-US"/>
              <a:t> to use.</a:t>
            </a:r>
          </a:p>
          <a:p>
            <a:r>
              <a:rPr lang="en-US"/>
              <a:t>Database Applications:</a:t>
            </a:r>
          </a:p>
          <a:p>
            <a:pPr lvl="1"/>
            <a:r>
              <a:rPr lang="en-US"/>
              <a:t>Banking: all transactions</a:t>
            </a:r>
          </a:p>
          <a:p>
            <a:pPr lvl="1"/>
            <a:r>
              <a:rPr lang="en-US"/>
              <a:t>Airlines: reservations, schedules</a:t>
            </a:r>
          </a:p>
          <a:p>
            <a:pPr lvl="1"/>
            <a:r>
              <a:rPr lang="en-US"/>
              <a:t>Universities:  registration, grades</a:t>
            </a:r>
          </a:p>
          <a:p>
            <a:pPr lvl="1"/>
            <a:r>
              <a:rPr lang="en-US"/>
              <a:t>Sales: customers, products, purchases</a:t>
            </a:r>
          </a:p>
          <a:p>
            <a:pPr lvl="1"/>
            <a:r>
              <a:rPr lang="en-US"/>
              <a:t>Manufacturing: production, inventory, orders, supply chain</a:t>
            </a:r>
          </a:p>
          <a:p>
            <a:pPr lvl="1"/>
            <a:r>
              <a:rPr lang="en-US"/>
              <a:t>Human resources:  employee records, salaries, tax deductions</a:t>
            </a:r>
          </a:p>
          <a:p>
            <a:r>
              <a:rPr lang="en-US"/>
              <a:t>Databases touch all aspects of our lives</a:t>
            </a:r>
          </a:p>
        </p:txBody>
      </p:sp>
    </p:spTree>
    <p:extLst>
      <p:ext uri="{BB962C8B-B14F-4D97-AF65-F5344CB8AC3E}">
        <p14:creationId xmlns:p14="http://schemas.microsoft.com/office/powerpoint/2010/main" val="36692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147" y="88619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Purpose of Database System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59034" y="834744"/>
            <a:ext cx="7580313" cy="54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In the early days, database applications were built on top of file systems</a:t>
            </a:r>
          </a:p>
          <a:p>
            <a:r>
              <a:rPr lang="en-US"/>
              <a:t>Drawbacks of using file systems to store data:</a:t>
            </a:r>
          </a:p>
          <a:p>
            <a:pPr lvl="1"/>
            <a:r>
              <a:rPr lang="en-US"/>
              <a:t>Data redundancy and inconsistency</a:t>
            </a:r>
          </a:p>
          <a:p>
            <a:pPr lvl="2"/>
            <a:r>
              <a:rPr lang="en-US"/>
              <a:t>Multiple file formats, duplication of information in different files</a:t>
            </a:r>
          </a:p>
          <a:p>
            <a:pPr lvl="1"/>
            <a:r>
              <a:rPr lang="en-US"/>
              <a:t>Difficulty in accessing data </a:t>
            </a:r>
          </a:p>
          <a:p>
            <a:pPr lvl="2"/>
            <a:r>
              <a:rPr lang="en-US"/>
              <a:t>Need to write a new program to carry out each new task</a:t>
            </a:r>
          </a:p>
          <a:p>
            <a:pPr lvl="1"/>
            <a:r>
              <a:rPr lang="en-US"/>
              <a:t>Data isolation — multiple files and formats</a:t>
            </a:r>
          </a:p>
          <a:p>
            <a:pPr lvl="1"/>
            <a:r>
              <a:rPr lang="en-US"/>
              <a:t>Integrity problems</a:t>
            </a:r>
          </a:p>
          <a:p>
            <a:pPr lvl="2"/>
            <a:r>
              <a:rPr lang="en-US"/>
              <a:t>Integrity constraints  (e.g. account balance &gt; 0) become part of program code</a:t>
            </a:r>
          </a:p>
          <a:p>
            <a:pPr lvl="2"/>
            <a:r>
              <a:rPr lang="en-US"/>
              <a:t>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86030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20884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Purpose of Database Systems (Cont.)</a:t>
            </a:r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1653363" y="1114425"/>
            <a:ext cx="80803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Drawbacks of using file systems (cont.) </a:t>
            </a:r>
          </a:p>
          <a:p>
            <a:pPr lvl="1"/>
            <a:r>
              <a:rPr lang="en-US"/>
              <a:t>Atomicity of updates</a:t>
            </a:r>
          </a:p>
          <a:p>
            <a:pPr lvl="2"/>
            <a:r>
              <a:rPr lang="en-US"/>
              <a:t>Failures may leave database in an inconsistent state with partial updates carried out</a:t>
            </a:r>
          </a:p>
          <a:p>
            <a:pPr lvl="2"/>
            <a:r>
              <a:rPr lang="en-US"/>
              <a:t>E.g. transfer of funds from one account to another should either complete or not happen at all</a:t>
            </a:r>
          </a:p>
          <a:p>
            <a:pPr lvl="1"/>
            <a:r>
              <a:rPr lang="en-US"/>
              <a:t>Concurrent access by multiple users</a:t>
            </a:r>
          </a:p>
          <a:p>
            <a:pPr lvl="2"/>
            <a:r>
              <a:rPr lang="en-US"/>
              <a:t>Concurrent accessed needed for performance</a:t>
            </a:r>
          </a:p>
          <a:p>
            <a:pPr lvl="2"/>
            <a:r>
              <a:rPr lang="en-US"/>
              <a:t>Uncontrolled concurrent accesses can lead to inconsistencies</a:t>
            </a:r>
          </a:p>
          <a:p>
            <a:pPr lvl="3"/>
            <a:r>
              <a:rPr lang="en-US"/>
              <a:t>E.g. two people reading a balance and updating it at the same time</a:t>
            </a:r>
          </a:p>
          <a:p>
            <a:pPr lvl="1"/>
            <a:r>
              <a:rPr lang="en-US"/>
              <a:t>Security problems</a:t>
            </a:r>
          </a:p>
          <a:p>
            <a:r>
              <a:rPr lang="en-US"/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291515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601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View of Data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322212" y="1092157"/>
            <a:ext cx="452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An architecture for a database system 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21413" r="2733" b="13895"/>
          <a:stretch>
            <a:fillRect/>
          </a:stretch>
        </p:blipFill>
        <p:spPr bwMode="auto">
          <a:xfrm>
            <a:off x="3312812" y="1835107"/>
            <a:ext cx="5948363" cy="3481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82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297" y="11176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Levels of Abstraction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079897" y="1047750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Physical level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Logical level: describes data stored in database, and the relationships among the data.</a:t>
            </a:r>
          </a:p>
          <a:p>
            <a:pPr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		</a:t>
            </a:r>
            <a:r>
              <a:rPr lang="en-US" b="1"/>
              <a:t>type</a:t>
            </a:r>
            <a:r>
              <a:rPr lang="en-US"/>
              <a:t> customer = </a:t>
            </a:r>
            <a:r>
              <a:rPr lang="en-US" b="1"/>
              <a:t>record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name</a:t>
            </a:r>
            <a:r>
              <a:rPr lang="en-US"/>
              <a:t> : string;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street</a:t>
            </a:r>
            <a:r>
              <a:rPr lang="en-US"/>
              <a:t> : string;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city</a:t>
            </a:r>
            <a:r>
              <a:rPr lang="en-US"/>
              <a:t> : integer;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end</a:t>
            </a:r>
            <a:r>
              <a:rPr lang="en-US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View level: application programs hide details of data types.  Views can also hide information (e.g., salary) for security purposes. </a:t>
            </a:r>
          </a:p>
        </p:txBody>
      </p:sp>
    </p:spTree>
    <p:extLst>
      <p:ext uri="{BB962C8B-B14F-4D97-AF65-F5344CB8AC3E}">
        <p14:creationId xmlns:p14="http://schemas.microsoft.com/office/powerpoint/2010/main" val="42415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179" y="12867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Instances and Schemas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73078" y="1188566"/>
            <a:ext cx="810895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Similar to types and variables in programming languages</a:t>
            </a:r>
          </a:p>
          <a:p>
            <a:r>
              <a:rPr lang="en-US" sz="1800" b="1"/>
              <a:t>Schema</a:t>
            </a:r>
            <a:r>
              <a:rPr lang="en-US" sz="1800"/>
              <a:t> – the logical structure of the database </a:t>
            </a:r>
          </a:p>
          <a:p>
            <a:pPr lvl="1"/>
            <a:r>
              <a:rPr lang="en-US" sz="1600"/>
              <a:t>e.g., the database consists of information about a set of customers and accounts and the relationship between them)</a:t>
            </a:r>
          </a:p>
          <a:p>
            <a:pPr lvl="1"/>
            <a:r>
              <a:rPr lang="en-US" sz="1600"/>
              <a:t>Analogous to type information of a variable in a program</a:t>
            </a:r>
          </a:p>
          <a:p>
            <a:pPr lvl="1"/>
            <a:r>
              <a:rPr lang="en-US" sz="1600" b="1"/>
              <a:t>Physical schema</a:t>
            </a:r>
            <a:r>
              <a:rPr lang="en-US" sz="1600"/>
              <a:t>: database design at the physical level</a:t>
            </a:r>
          </a:p>
          <a:p>
            <a:pPr lvl="1"/>
            <a:r>
              <a:rPr lang="en-US" sz="1600" b="1"/>
              <a:t>Logical schema</a:t>
            </a:r>
            <a:r>
              <a:rPr lang="en-US" sz="1600"/>
              <a:t>: database design at the logical level</a:t>
            </a:r>
          </a:p>
          <a:p>
            <a:r>
              <a:rPr lang="en-US" sz="1800" b="1"/>
              <a:t>Instance</a:t>
            </a:r>
            <a:r>
              <a:rPr lang="en-US" sz="1800"/>
              <a:t> – the actual content of the database at a particular point in time </a:t>
            </a:r>
          </a:p>
          <a:p>
            <a:pPr lvl="1"/>
            <a:r>
              <a:rPr lang="en-US" sz="1600"/>
              <a:t>Analogous to the value of a variable</a:t>
            </a:r>
          </a:p>
          <a:p>
            <a:r>
              <a:rPr lang="en-US" sz="1800" b="1"/>
              <a:t>Physical Data Independence</a:t>
            </a:r>
            <a:r>
              <a:rPr lang="en-US" sz="1800"/>
              <a:t> – the ability to modify the physical schema without changing the logical schema</a:t>
            </a:r>
          </a:p>
          <a:p>
            <a:pPr lvl="1"/>
            <a:r>
              <a:rPr lang="en-US" sz="1600"/>
              <a:t>Applications depend on the logical schema</a:t>
            </a:r>
          </a:p>
          <a:p>
            <a:pPr lvl="1"/>
            <a:r>
              <a:rPr lang="en-US" sz="1600"/>
              <a:t>In general, the interfaces between the various levels and components should be well defined so that changes in some parts do not seriously influence others.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18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/>
              <a:t>CSB4202- Database Management Systems                   </a:t>
            </a:r>
            <a:endParaRPr lang="en-US" sz="14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7868" y="10352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 Models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311743" y="1513341"/>
            <a:ext cx="70294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/>
              <a:t>data </a:t>
            </a:r>
          </a:p>
          <a:p>
            <a:pPr lvl="1">
              <a:lnSpc>
                <a:spcPct val="80000"/>
              </a:lnSpc>
            </a:pPr>
            <a:r>
              <a:rPr lang="en-US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/>
              <a:t>data constraints</a:t>
            </a:r>
          </a:p>
          <a:p>
            <a:r>
              <a:rPr lang="en-US"/>
              <a:t>Entity-Relationship model</a:t>
            </a:r>
          </a:p>
          <a:p>
            <a:r>
              <a:rPr lang="en-US"/>
              <a:t>Relational model</a:t>
            </a:r>
          </a:p>
          <a:p>
            <a:r>
              <a:rPr lang="en-US"/>
              <a:t>Other models: </a:t>
            </a:r>
          </a:p>
          <a:p>
            <a:pPr lvl="1"/>
            <a:r>
              <a:rPr lang="en-US"/>
              <a:t>object-oriented model</a:t>
            </a:r>
          </a:p>
          <a:p>
            <a:pPr lvl="1">
              <a:lnSpc>
                <a:spcPct val="70000"/>
              </a:lnSpc>
            </a:pPr>
            <a:r>
              <a:rPr lang="en-US"/>
              <a:t>semi-structured data models</a:t>
            </a:r>
          </a:p>
          <a:p>
            <a:pPr lvl="1">
              <a:lnSpc>
                <a:spcPct val="60000"/>
              </a:lnSpc>
            </a:pPr>
            <a:r>
              <a:rPr lang="en-US"/>
              <a:t>Older models: network model and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227910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598B51-6E9A-4F7D-B701-C43656F396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7834E-C4C3-4C0B-84A0-24783C067974}">
  <ds:schemaRefs>
    <ds:schemaRef ds:uri="f22dfb70-74d2-47e3-8f15-c10f7dca4a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ABA107-12C7-4857-9A10-9AA4DA6B0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Chapter 1:  Introduction</vt:lpstr>
      <vt:lpstr>Database Management System (DBMS)</vt:lpstr>
      <vt:lpstr>Purpose of Database System</vt:lpstr>
      <vt:lpstr>Purpose of Database Systems (Cont.)</vt:lpstr>
      <vt:lpstr>View of Data</vt:lpstr>
      <vt:lpstr>Levels of Abstraction</vt:lpstr>
      <vt:lpstr>Instances and Schemas</vt:lpstr>
      <vt:lpstr>Data Models</vt:lpstr>
      <vt:lpstr>Entity-Relationship Model</vt:lpstr>
      <vt:lpstr>Entity Relationship Model (Cont.)</vt:lpstr>
      <vt:lpstr>Relational Model</vt:lpstr>
      <vt:lpstr>A Sample Relational Database</vt:lpstr>
      <vt:lpstr>Data Definition Language (DDL)</vt:lpstr>
      <vt:lpstr>Data Manipulation Language (DML)</vt:lpstr>
      <vt:lpstr>SQL</vt:lpstr>
      <vt:lpstr>Database Users</vt:lpstr>
      <vt:lpstr>Database Administrator</vt:lpstr>
      <vt:lpstr>Transaction Management </vt:lpstr>
      <vt:lpstr>Storage Management</vt:lpstr>
      <vt:lpstr>Overall System Structure </vt:lpstr>
      <vt:lpstr>Application Architectures</vt:lpstr>
      <vt:lpstr>Summary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revision>1</cp:revision>
  <dcterms:created xsi:type="dcterms:W3CDTF">2020-06-15T12:13:30Z</dcterms:created>
  <dcterms:modified xsi:type="dcterms:W3CDTF">2020-09-17T14:17:30Z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