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8" r:id="rId6"/>
    <p:sldId id="285" r:id="rId7"/>
    <p:sldId id="290" r:id="rId8"/>
    <p:sldId id="289" r:id="rId9"/>
    <p:sldId id="291" r:id="rId10"/>
    <p:sldId id="292" r:id="rId11"/>
    <p:sldId id="294" r:id="rId12"/>
    <p:sldId id="293" r:id="rId13"/>
    <p:sldId id="295" r:id="rId14"/>
    <p:sldId id="297" r:id="rId15"/>
    <p:sldId id="296" r:id="rId16"/>
    <p:sldId id="299" r:id="rId17"/>
    <p:sldId id="300" r:id="rId18"/>
    <p:sldId id="298" r:id="rId19"/>
    <p:sldId id="303" r:id="rId20"/>
    <p:sldId id="259" r:id="rId21"/>
    <p:sldId id="260" r:id="rId22"/>
    <p:sldId id="302" r:id="rId23"/>
    <p:sldId id="304" r:id="rId24"/>
    <p:sldId id="305" r:id="rId25"/>
    <p:sldId id="306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A5249-B248-46F8-97A5-D0D19C3F04A4}" v="2" dt="2020-10-30T11:28:4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ajeev" userId="S::19113147@student.hindustanuniv.ac.in::d0d4656f-6157-4ab9-be83-80d70c57118e" providerId="AD" clId="Web-{519A5249-B248-46F8-97A5-D0D19C3F04A4}"/>
    <pc:docChg chg="addSld delSld">
      <pc:chgData name="Suraj Sajeev" userId="S::19113147@student.hindustanuniv.ac.in::d0d4656f-6157-4ab9-be83-80d70c57118e" providerId="AD" clId="Web-{519A5249-B248-46F8-97A5-D0D19C3F04A4}" dt="2020-10-30T11:28:48.862" v="1"/>
      <pc:docMkLst>
        <pc:docMk/>
      </pc:docMkLst>
      <pc:sldChg chg="new del">
        <pc:chgData name="Suraj Sajeev" userId="S::19113147@student.hindustanuniv.ac.in::d0d4656f-6157-4ab9-be83-80d70c57118e" providerId="AD" clId="Web-{519A5249-B248-46F8-97A5-D0D19C3F04A4}" dt="2020-10-30T11:28:48.862" v="1"/>
        <pc:sldMkLst>
          <pc:docMk/>
          <pc:sldMk cId="3200296645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Antonidoss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751" y="6356350"/>
            <a:ext cx="4573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783034" y="65882"/>
            <a:ext cx="7796213" cy="992187"/>
          </a:xfrm>
        </p:spPr>
        <p:txBody>
          <a:bodyPr/>
          <a:lstStyle/>
          <a:p>
            <a:r>
              <a:rPr lang="en-US"/>
              <a:t>Hashed Files (contd.)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794147" y="1362869"/>
            <a:ext cx="940107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000" dirty="0"/>
              <a:t>There are numerous methods for collision resolution, including the following:</a:t>
            </a:r>
          </a:p>
          <a:p>
            <a:pPr lvl="1" algn="just">
              <a:lnSpc>
                <a:spcPct val="80000"/>
              </a:lnSpc>
            </a:pPr>
            <a:r>
              <a:rPr lang="en-US" sz="2000" b="1" dirty="0"/>
              <a:t>Open addressing</a:t>
            </a:r>
            <a:r>
              <a:rPr lang="en-US" sz="2000" dirty="0"/>
              <a:t>: Proceeding from the occupied position specified by the hash address, the program checks the subsequent positions in order until an unused (empty) position is found.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b="1" dirty="0"/>
              <a:t>Chaining</a:t>
            </a:r>
            <a:r>
              <a:rPr lang="en-US" sz="2000" dirty="0"/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b="1" dirty="0"/>
              <a:t>Multiple hashing</a:t>
            </a:r>
            <a:r>
              <a:rPr lang="en-US" sz="2000" dirty="0"/>
              <a:t>: The program applies a second hash function if the first results in a collision. If another collision results, the program uses open addressing or applies a third hash function and then uses open addressing if necessary.</a:t>
            </a:r>
          </a:p>
        </p:txBody>
      </p:sp>
    </p:spTree>
    <p:extLst>
      <p:ext uri="{BB962C8B-B14F-4D97-AF65-F5344CB8AC3E}">
        <p14:creationId xmlns:p14="http://schemas.microsoft.com/office/powerpoint/2010/main" val="26367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561378" y="107092"/>
            <a:ext cx="7796213" cy="992187"/>
          </a:xfrm>
        </p:spPr>
        <p:txBody>
          <a:bodyPr/>
          <a:lstStyle/>
          <a:p>
            <a:r>
              <a:rPr lang="en-US" dirty="0"/>
              <a:t>Hashed Files (contd.)</a:t>
            </a:r>
          </a:p>
        </p:txBody>
      </p:sp>
      <p:pic>
        <p:nvPicPr>
          <p:cNvPr id="12" name="Picture 9" descr="fig1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47" y="1754187"/>
            <a:ext cx="845820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2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39" y="6356350"/>
            <a:ext cx="4820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61378" y="144152"/>
            <a:ext cx="7796213" cy="992187"/>
          </a:xfrm>
        </p:spPr>
        <p:txBody>
          <a:bodyPr/>
          <a:lstStyle/>
          <a:p>
            <a:r>
              <a:rPr lang="en-US" dirty="0"/>
              <a:t>Hashed Files (contd.)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2146673" y="1362869"/>
            <a:ext cx="9172116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To reduce overflow records, a hash file is typically kept 70-80% full.</a:t>
            </a:r>
          </a:p>
          <a:p>
            <a:pPr algn="just"/>
            <a:r>
              <a:rPr lang="en-US" sz="2000" dirty="0"/>
              <a:t>The hash function h should distribute the records uniformly among the buckets</a:t>
            </a:r>
          </a:p>
          <a:p>
            <a:pPr lvl="1" algn="just"/>
            <a:r>
              <a:rPr lang="en-US" sz="2000" dirty="0"/>
              <a:t>Otherwise, search time will be increased because many overflow records will exist.</a:t>
            </a:r>
          </a:p>
          <a:p>
            <a:pPr algn="just"/>
            <a:r>
              <a:rPr lang="en-US" sz="2000" dirty="0"/>
              <a:t>Main disadvantages of static external hashing:</a:t>
            </a:r>
          </a:p>
          <a:p>
            <a:pPr lvl="1" algn="just"/>
            <a:r>
              <a:rPr lang="en-US" sz="2000" dirty="0"/>
              <a:t>Fixed number of buckets M is a problem if the number of records in the file grows or shrinks.</a:t>
            </a:r>
          </a:p>
          <a:p>
            <a:pPr lvl="1" algn="just"/>
            <a:r>
              <a:rPr lang="en-US" sz="2000" dirty="0"/>
              <a:t>Ordered access on the hash key is quite inefficient (requires  sorting the records).</a:t>
            </a:r>
          </a:p>
        </p:txBody>
      </p:sp>
    </p:spTree>
    <p:extLst>
      <p:ext uri="{BB962C8B-B14F-4D97-AF65-F5344CB8AC3E}">
        <p14:creationId xmlns:p14="http://schemas.microsoft.com/office/powerpoint/2010/main" val="25474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8" y="6356350"/>
            <a:ext cx="5441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561378" y="196057"/>
            <a:ext cx="7796213" cy="992187"/>
          </a:xfrm>
        </p:spPr>
        <p:txBody>
          <a:bodyPr/>
          <a:lstStyle/>
          <a:p>
            <a:r>
              <a:rPr lang="en-US" dirty="0"/>
              <a:t>Hashed Files - Overflow handling</a:t>
            </a:r>
          </a:p>
        </p:txBody>
      </p:sp>
      <p:pic>
        <p:nvPicPr>
          <p:cNvPr id="12" name="Picture 9" descr="fig13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91" y="1188244"/>
            <a:ext cx="59436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2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328251" y="86698"/>
            <a:ext cx="8894906" cy="992187"/>
          </a:xfrm>
        </p:spPr>
        <p:txBody>
          <a:bodyPr>
            <a:normAutofit/>
          </a:bodyPr>
          <a:lstStyle/>
          <a:p>
            <a:r>
              <a:rPr lang="en-US" dirty="0"/>
              <a:t>Dynamic And Extendible Hashed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146673" y="1463675"/>
            <a:ext cx="912268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Dynamic and Extendible Hashing Techniques</a:t>
            </a:r>
          </a:p>
          <a:p>
            <a:pPr lvl="1" algn="just"/>
            <a:r>
              <a:rPr lang="en-US" sz="2200" dirty="0"/>
              <a:t>Hashing techniques are adapted to allow the dynamic growth and shrinking of the number of file records.</a:t>
            </a:r>
          </a:p>
          <a:p>
            <a:pPr lvl="1" algn="just"/>
            <a:r>
              <a:rPr lang="en-US" sz="2200" dirty="0"/>
              <a:t>These techniques include the following:</a:t>
            </a:r>
            <a:r>
              <a:rPr lang="en-US" sz="2200" b="1" dirty="0"/>
              <a:t> dynamic hashing, extendible hashing</a:t>
            </a:r>
            <a:r>
              <a:rPr lang="en-US" sz="2200" dirty="0"/>
              <a:t>, and</a:t>
            </a:r>
            <a:r>
              <a:rPr lang="en-US" sz="2200" b="1" dirty="0"/>
              <a:t> linear hashing.</a:t>
            </a:r>
          </a:p>
          <a:p>
            <a:pPr algn="just"/>
            <a:r>
              <a:rPr lang="en-US" sz="2400" dirty="0"/>
              <a:t>Both dynamic and extendible hashing use the </a:t>
            </a:r>
            <a:r>
              <a:rPr lang="en-US" sz="2400" b="1" dirty="0"/>
              <a:t>binary representation</a:t>
            </a:r>
            <a:r>
              <a:rPr lang="en-US" sz="2400" dirty="0"/>
              <a:t> of the hash value h(K) in order to access a </a:t>
            </a:r>
            <a:r>
              <a:rPr lang="en-US" sz="2400" b="1" dirty="0"/>
              <a:t>directory</a:t>
            </a:r>
            <a:r>
              <a:rPr lang="en-US" sz="2400" dirty="0"/>
              <a:t>.</a:t>
            </a:r>
          </a:p>
          <a:p>
            <a:pPr lvl="1" algn="just"/>
            <a:r>
              <a:rPr lang="en-US" sz="2200" dirty="0"/>
              <a:t>In dynamic hashing the directory is a binary tree.</a:t>
            </a:r>
          </a:p>
          <a:p>
            <a:pPr lvl="1" algn="just"/>
            <a:r>
              <a:rPr lang="en-US" sz="2200" dirty="0"/>
              <a:t>In extendible hashing the directory is an array of size 2</a:t>
            </a:r>
            <a:r>
              <a:rPr lang="en-US" sz="2200" baseline="30000" dirty="0"/>
              <a:t>d</a:t>
            </a:r>
            <a:r>
              <a:rPr lang="en-US" sz="2200" dirty="0"/>
              <a:t> where d is called the </a:t>
            </a:r>
            <a:r>
              <a:rPr lang="en-US" sz="2200" b="1" dirty="0"/>
              <a:t>global depth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212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61118"/>
            <a:ext cx="8965210" cy="99218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And Extendible Hashing (contd.)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856478" y="1296987"/>
            <a:ext cx="95035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400" dirty="0"/>
              <a:t>The directories can be stored on disk, and they expand or shrink dynamically.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Directory entries point to the disk blocks that contain the stored records.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An insertion in a disk block that is full causes the block to split into two blocks and the records are redistributed among the two blocks.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The directory is updated appropriately.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Dynamic and extendible hashing do not require an overflow area. 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Linear hashing does require an overflow area but does not use a directory.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Blocks are split in </a:t>
            </a:r>
            <a:r>
              <a:rPr lang="en-US" sz="2200" i="1" dirty="0"/>
              <a:t>linear order</a:t>
            </a:r>
            <a:r>
              <a:rPr lang="en-US" sz="2200" dirty="0"/>
              <a:t> as the file expands.</a:t>
            </a:r>
          </a:p>
        </p:txBody>
      </p:sp>
    </p:spTree>
    <p:extLst>
      <p:ext uri="{BB962C8B-B14F-4D97-AF65-F5344CB8AC3E}">
        <p14:creationId xmlns:p14="http://schemas.microsoft.com/office/powerpoint/2010/main" val="30467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018" y="6356350"/>
            <a:ext cx="46125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721225" y="90885"/>
            <a:ext cx="7796213" cy="992187"/>
          </a:xfrm>
        </p:spPr>
        <p:txBody>
          <a:bodyPr/>
          <a:lstStyle/>
          <a:p>
            <a:r>
              <a:rPr lang="en-US" dirty="0"/>
              <a:t>Extendible Hashing</a:t>
            </a:r>
          </a:p>
        </p:txBody>
      </p:sp>
      <p:pic>
        <p:nvPicPr>
          <p:cNvPr id="12" name="Picture 9" descr="fig13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01" y="1173957"/>
            <a:ext cx="4976813" cy="49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5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92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b="1" u="sng" dirty="0"/>
              <a:t>Purpose of Database Systems (or) Advantages of DBMS (or) Disadvantages of File System</a:t>
            </a:r>
          </a:p>
          <a:p>
            <a:pPr>
              <a:defRPr/>
            </a:pPr>
            <a:endParaRPr lang="en-US" sz="2400" b="1" u="sng" dirty="0"/>
          </a:p>
          <a:p>
            <a:pPr>
              <a:defRPr/>
            </a:pPr>
            <a:endParaRPr lang="en-US" sz="2400" b="1" u="sng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0" y="836713"/>
            <a:ext cx="9144000" cy="60212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the early days, database applications were built directly on top of file systems</a:t>
            </a:r>
          </a:p>
          <a:p>
            <a:r>
              <a:rPr lang="en-US" sz="2000" b="1" dirty="0"/>
              <a:t>Drawbacks of using file systems to store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Data redundancy and inconsistency:</a:t>
            </a:r>
          </a:p>
          <a:p>
            <a:pPr lvl="2"/>
            <a:r>
              <a:rPr lang="en-US" sz="2000" dirty="0"/>
              <a:t>In file system , information is stored as files, so redundancy (duplication/repetition of data) occurs. </a:t>
            </a:r>
          </a:p>
          <a:p>
            <a:pPr lvl="2"/>
            <a:r>
              <a:rPr lang="en-US" sz="2000" dirty="0"/>
              <a:t>Has multiple file formats, duplication of information in different files. </a:t>
            </a:r>
          </a:p>
          <a:p>
            <a:pPr lvl="2"/>
            <a:r>
              <a:rPr lang="en-US" sz="2000" dirty="0"/>
              <a:t>Ex. If a customer has changed his address, then the updation must be done in both files, otherwise this leads to inconsistency.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Difficulty in accessing data:</a:t>
            </a:r>
          </a:p>
          <a:p>
            <a:pPr lvl="2"/>
            <a:r>
              <a:rPr lang="en-US" sz="2000" dirty="0"/>
              <a:t>Need to write a new (application) program to carry out each new task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Data isolation:  -  </a:t>
            </a:r>
            <a:r>
              <a:rPr lang="en-US" sz="2000" dirty="0"/>
              <a:t>Multiple files and formats. Data is scattered among many files and each is isolated from the other.</a:t>
            </a:r>
          </a:p>
          <a:p>
            <a:pPr marL="457200" lvl="1" indent="0">
              <a:buNone/>
            </a:pPr>
            <a:r>
              <a:rPr lang="en-US" sz="2000" b="1" dirty="0"/>
              <a:t>4.   Integrity problems: </a:t>
            </a:r>
            <a:r>
              <a:rPr lang="en-US" sz="2000" dirty="0"/>
              <a:t>(checking the correctness of data)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The stored data must satisfy certain constraints.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Integrity constraints  (e.g. account balance &gt; 0) become “buried” in program code rather than being stated explicitly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Hard to add new constraints or change existing ones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5" y="116632"/>
            <a:ext cx="885698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/>
          </a:p>
          <a:p>
            <a:pPr marL="914400" lvl="1" indent="-457200">
              <a:lnSpc>
                <a:spcPct val="90000"/>
              </a:lnSpc>
              <a:buAutoNum type="arabicPeriod" startAt="5"/>
            </a:pPr>
            <a:r>
              <a:rPr lang="en-US" sz="2000" b="1" dirty="0"/>
              <a:t>Atomicity of updates: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Atomic means </a:t>
            </a:r>
            <a:r>
              <a:rPr lang="en-US" sz="2000" b="1" dirty="0"/>
              <a:t>“It must happen in it’s entirely or not at all “. 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Failures may leave database in an inconsistent state with partial updates carried out.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Example: Transfer of funds from one account to another should either complete or not happen at all.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This inconsistency is efficiently overcome by DBMS.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914400" lvl="1" indent="-457200">
              <a:lnSpc>
                <a:spcPct val="90000"/>
              </a:lnSpc>
              <a:buAutoNum type="arabicPeriod" startAt="6"/>
            </a:pPr>
            <a:r>
              <a:rPr lang="en-US" sz="2000" b="1" dirty="0"/>
              <a:t>Concurrent access Anomalies: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Concurrent accessed needed for performance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Uncontrolled concurrent accesses can lead to inconsistencies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Example: Two people reading a balance and updating it at the same time.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Anomalies are the problems that arise due to a flaw in Database.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914400" lvl="1" indent="-457200">
              <a:lnSpc>
                <a:spcPct val="90000"/>
              </a:lnSpc>
              <a:buAutoNum type="arabicPeriod" startAt="7"/>
            </a:pPr>
            <a:r>
              <a:rPr lang="en-US" sz="2000" b="1" dirty="0"/>
              <a:t>Security problems: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Hard to provide user access to some, but not all, data.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Enforcing security in file system is difficult since application programs are written as and when needed.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	Thus, Database systems offer solutions to all the above problems.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58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68" y="64290"/>
            <a:ext cx="7796213" cy="9921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19481" y="1361277"/>
            <a:ext cx="8294687" cy="3383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Disk Storage Devices</a:t>
            </a:r>
          </a:p>
          <a:p>
            <a:r>
              <a:rPr lang="en-US" sz="2400" dirty="0"/>
              <a:t>Files of Records</a:t>
            </a:r>
          </a:p>
          <a:p>
            <a:r>
              <a:rPr lang="en-US" sz="2400" dirty="0"/>
              <a:t>Operations on Files</a:t>
            </a:r>
          </a:p>
          <a:p>
            <a:r>
              <a:rPr lang="en-US" sz="2400" dirty="0"/>
              <a:t>Unordered Files</a:t>
            </a:r>
          </a:p>
          <a:p>
            <a:r>
              <a:rPr lang="en-US" sz="2400" dirty="0"/>
              <a:t>Ordered Files</a:t>
            </a:r>
          </a:p>
          <a:p>
            <a:r>
              <a:rPr lang="en-US" sz="2400" dirty="0"/>
              <a:t>Hashed Files</a:t>
            </a:r>
          </a:p>
          <a:p>
            <a:pPr lvl="1"/>
            <a:r>
              <a:rPr lang="en-US" sz="2000" dirty="0"/>
              <a:t>Dynamic and Extendible Hashing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18539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61378" y="86698"/>
            <a:ext cx="7796213" cy="992187"/>
          </a:xfrm>
        </p:spPr>
        <p:txBody>
          <a:bodyPr/>
          <a:lstStyle/>
          <a:p>
            <a:r>
              <a:rPr lang="en-US" dirty="0"/>
              <a:t>Files of Records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653363" y="1463675"/>
            <a:ext cx="9541859" cy="384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</a:t>
            </a:r>
            <a:r>
              <a:rPr lang="en-US" sz="2400" b="1" dirty="0"/>
              <a:t>file</a:t>
            </a:r>
            <a:r>
              <a:rPr lang="en-US" sz="2400" dirty="0"/>
              <a:t> is a </a:t>
            </a:r>
            <a:r>
              <a:rPr lang="en-US" sz="2400" i="1" dirty="0"/>
              <a:t>sequence</a:t>
            </a:r>
            <a:r>
              <a:rPr lang="en-US" sz="2400" dirty="0"/>
              <a:t> of records, where each record is a collection of data values (or data items).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file descriptor</a:t>
            </a:r>
            <a:r>
              <a:rPr lang="en-US" sz="2400" dirty="0"/>
              <a:t> (or </a:t>
            </a:r>
            <a:r>
              <a:rPr lang="en-US" sz="2400" b="1" dirty="0"/>
              <a:t>file header</a:t>
            </a:r>
            <a:r>
              <a:rPr lang="en-US" sz="2400" dirty="0"/>
              <a:t>) includes information that describes the file, such as the </a:t>
            </a:r>
            <a:r>
              <a:rPr lang="en-US" sz="2400" i="1" dirty="0"/>
              <a:t>field names</a:t>
            </a:r>
            <a:r>
              <a:rPr lang="en-US" sz="2400" dirty="0"/>
              <a:t> and their </a:t>
            </a:r>
            <a:r>
              <a:rPr lang="en-US" sz="2400" i="1" dirty="0"/>
              <a:t>data types</a:t>
            </a:r>
            <a:r>
              <a:rPr lang="en-US" sz="2400" dirty="0"/>
              <a:t>, and the addresses of the file blocks on disk.</a:t>
            </a:r>
          </a:p>
          <a:p>
            <a:r>
              <a:rPr lang="en-US" sz="2400" dirty="0"/>
              <a:t>Records are stored on disk blocks.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blocking factor</a:t>
            </a:r>
            <a:r>
              <a:rPr lang="en-US" sz="2400" dirty="0"/>
              <a:t> </a:t>
            </a:r>
            <a:r>
              <a:rPr lang="en-US" sz="2400" b="1" dirty="0" err="1"/>
              <a:t>bfr</a:t>
            </a:r>
            <a:r>
              <a:rPr lang="en-US" sz="2400" dirty="0"/>
              <a:t> for a file is the (average) number of file records stored in a disk block.</a:t>
            </a:r>
          </a:p>
          <a:p>
            <a:r>
              <a:rPr lang="en-US" sz="2400" dirty="0"/>
              <a:t>A file can have </a:t>
            </a:r>
            <a:r>
              <a:rPr lang="en-US" sz="2400" b="1" dirty="0"/>
              <a:t>fixed-length</a:t>
            </a:r>
            <a:r>
              <a:rPr lang="en-US" sz="2400" dirty="0"/>
              <a:t> records or </a:t>
            </a:r>
            <a:r>
              <a:rPr lang="en-US" sz="2400" b="1" dirty="0"/>
              <a:t>variable-length</a:t>
            </a:r>
            <a:r>
              <a:rPr lang="en-US" sz="2400" dirty="0"/>
              <a:t> records.</a:t>
            </a:r>
          </a:p>
        </p:txBody>
      </p:sp>
    </p:spTree>
    <p:extLst>
      <p:ext uri="{BB962C8B-B14F-4D97-AF65-F5344CB8AC3E}">
        <p14:creationId xmlns:p14="http://schemas.microsoft.com/office/powerpoint/2010/main" val="181331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method in which records are physically stored in a specified order according to a key field in each record is 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hash.</a:t>
            </a:r>
            <a:br>
              <a:rPr lang="en-US" dirty="0"/>
            </a:br>
            <a:r>
              <a:rPr lang="en-US" dirty="0"/>
              <a:t>	b) direct.</a:t>
            </a:r>
          </a:p>
          <a:p>
            <a:pPr marL="457200" lvl="1" indent="0">
              <a:buNone/>
            </a:pPr>
            <a:r>
              <a:rPr lang="en-US" dirty="0"/>
              <a:t>	c) sequential.</a:t>
            </a:r>
          </a:p>
          <a:p>
            <a:pPr marL="457200" lvl="1" indent="0">
              <a:buNone/>
            </a:pPr>
            <a:r>
              <a:rPr lang="en-US" dirty="0"/>
              <a:t>	d) all of the above</a:t>
            </a:r>
            <a:br>
              <a:rPr lang="en-US" dirty="0"/>
            </a:br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                                                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method in which records are physically stored in a specified order according to a key field in each record is 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hash.</a:t>
            </a:r>
            <a:br>
              <a:rPr lang="en-US" dirty="0"/>
            </a:br>
            <a:r>
              <a:rPr lang="en-US" dirty="0"/>
              <a:t>	b) direct.</a:t>
            </a:r>
          </a:p>
          <a:p>
            <a:pPr marL="457200" lvl="1" indent="0">
              <a:buNone/>
            </a:pPr>
            <a:r>
              <a:rPr lang="en-US" dirty="0"/>
              <a:t>	c) sequential.</a:t>
            </a:r>
          </a:p>
          <a:p>
            <a:pPr marL="457200" lvl="1" indent="0">
              <a:buNone/>
            </a:pPr>
            <a:r>
              <a:rPr lang="en-US" dirty="0"/>
              <a:t>	d) all of the above</a:t>
            </a:r>
            <a:br>
              <a:rPr lang="en-US" dirty="0"/>
            </a:br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2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718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165558"/>
            <a:ext cx="7796213" cy="992187"/>
          </a:xfrm>
        </p:spPr>
        <p:txBody>
          <a:bodyPr/>
          <a:lstStyle/>
          <a:p>
            <a:r>
              <a:rPr lang="en-US" dirty="0"/>
              <a:t>Files of Records (contd.)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819171" y="1221260"/>
            <a:ext cx="983737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File records can be </a:t>
            </a:r>
            <a:r>
              <a:rPr lang="en-US" sz="2400" b="1" dirty="0" err="1"/>
              <a:t>unspanned</a:t>
            </a:r>
            <a:r>
              <a:rPr lang="en-US" sz="2400" dirty="0"/>
              <a:t> or </a:t>
            </a:r>
            <a:r>
              <a:rPr lang="en-US" sz="2400" b="1" dirty="0"/>
              <a:t>spanned</a:t>
            </a:r>
            <a:r>
              <a:rPr lang="en-US" sz="2400" dirty="0"/>
              <a:t> </a:t>
            </a:r>
          </a:p>
          <a:p>
            <a:pPr lvl="1"/>
            <a:r>
              <a:rPr lang="en-US" sz="2200" b="1" dirty="0" err="1"/>
              <a:t>Unspanned</a:t>
            </a:r>
            <a:r>
              <a:rPr lang="en-US" sz="2200" dirty="0"/>
              <a:t>: no record can span two blocks</a:t>
            </a:r>
          </a:p>
          <a:p>
            <a:pPr lvl="1"/>
            <a:r>
              <a:rPr lang="en-US" sz="2200" b="1" dirty="0"/>
              <a:t>Spanned</a:t>
            </a:r>
            <a:r>
              <a:rPr lang="en-US" sz="2200" dirty="0"/>
              <a:t>: a record can be stored in more than one block</a:t>
            </a:r>
          </a:p>
          <a:p>
            <a:r>
              <a:rPr lang="en-US" sz="2400" dirty="0"/>
              <a:t>The physical disk blocks that are allocated to hold the records of a file can be </a:t>
            </a:r>
            <a:r>
              <a:rPr lang="en-US" sz="2400" i="1" dirty="0"/>
              <a:t>contiguous, linked, or indexed</a:t>
            </a:r>
            <a:r>
              <a:rPr lang="en-US" sz="2400" dirty="0"/>
              <a:t>.</a:t>
            </a:r>
          </a:p>
          <a:p>
            <a:r>
              <a:rPr lang="en-US" sz="2400" dirty="0"/>
              <a:t>In a file of fixed-length records, all records have the same format. Usually, </a:t>
            </a:r>
            <a:r>
              <a:rPr lang="en-US" sz="2400" dirty="0" err="1"/>
              <a:t>unspanned</a:t>
            </a:r>
            <a:r>
              <a:rPr lang="en-US" sz="2400" dirty="0"/>
              <a:t> blocking is used with such files.</a:t>
            </a:r>
          </a:p>
          <a:p>
            <a:r>
              <a:rPr lang="en-US" sz="2400" dirty="0"/>
              <a:t>Files of variable-length records require additional information to be stored in each record, such as </a:t>
            </a:r>
            <a:r>
              <a:rPr lang="en-US" sz="2400" b="1" dirty="0"/>
              <a:t>separator</a:t>
            </a:r>
            <a:r>
              <a:rPr lang="en-US" sz="2400" dirty="0"/>
              <a:t> </a:t>
            </a:r>
            <a:r>
              <a:rPr lang="en-US" sz="2400" b="1" dirty="0"/>
              <a:t>characters</a:t>
            </a:r>
            <a:r>
              <a:rPr lang="en-US" sz="2400" dirty="0"/>
              <a:t> and </a:t>
            </a:r>
            <a:r>
              <a:rPr lang="en-US" sz="2400" b="1" dirty="0"/>
              <a:t>field types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Usually spanned blocking is used with such files. </a:t>
            </a:r>
          </a:p>
        </p:txBody>
      </p:sp>
    </p:spTree>
    <p:extLst>
      <p:ext uri="{BB962C8B-B14F-4D97-AF65-F5344CB8AC3E}">
        <p14:creationId xmlns:p14="http://schemas.microsoft.com/office/powerpoint/2010/main" val="16527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150813"/>
            <a:ext cx="7796213" cy="992187"/>
          </a:xfrm>
        </p:spPr>
        <p:txBody>
          <a:bodyPr/>
          <a:lstStyle/>
          <a:p>
            <a:r>
              <a:rPr lang="en-US" dirty="0"/>
              <a:t>Operation on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889585" y="1143000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OPEN</a:t>
            </a:r>
            <a:r>
              <a:rPr lang="en-US" sz="1700" dirty="0"/>
              <a:t>: Readies the file for access, and associates a pointer that will refer to a </a:t>
            </a:r>
            <a:r>
              <a:rPr lang="en-US" sz="1700" i="1" dirty="0"/>
              <a:t>current</a:t>
            </a:r>
            <a:r>
              <a:rPr lang="en-US" sz="1700" dirty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FIND</a:t>
            </a:r>
            <a:r>
              <a:rPr lang="en-US" sz="1700" dirty="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FINDNEXT</a:t>
            </a:r>
            <a:r>
              <a:rPr lang="en-US" sz="1700" dirty="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READ</a:t>
            </a:r>
            <a:r>
              <a:rPr lang="en-US" sz="1700" dirty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INSERT</a:t>
            </a:r>
            <a:r>
              <a:rPr lang="en-US" sz="1700" dirty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DELETE</a:t>
            </a:r>
            <a:r>
              <a:rPr lang="en-US" sz="1700" dirty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MODIFY</a:t>
            </a:r>
            <a:r>
              <a:rPr lang="en-US" sz="1700" dirty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CLOSE</a:t>
            </a:r>
            <a:r>
              <a:rPr lang="en-US" sz="1700" dirty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REORGANIZE</a:t>
            </a:r>
            <a:r>
              <a:rPr lang="en-US" sz="1700" dirty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sz="1700" b="1" dirty="0"/>
              <a:t>READ_ORDERED</a:t>
            </a:r>
            <a:r>
              <a:rPr lang="en-US" sz="1700" dirty="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876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787128" y="141100"/>
            <a:ext cx="7796213" cy="992187"/>
          </a:xfrm>
        </p:spPr>
        <p:txBody>
          <a:bodyPr/>
          <a:lstStyle/>
          <a:p>
            <a:r>
              <a:rPr lang="en-US" dirty="0"/>
              <a:t>Unordered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053614" y="1350308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Also called a </a:t>
            </a:r>
            <a:r>
              <a:rPr lang="en-US" b="1"/>
              <a:t>heap</a:t>
            </a:r>
            <a:r>
              <a:rPr lang="en-US"/>
              <a:t> or a </a:t>
            </a:r>
            <a:r>
              <a:rPr lang="en-US" b="1"/>
              <a:t>pile</a:t>
            </a:r>
            <a:r>
              <a:rPr lang="en-US"/>
              <a:t> file.</a:t>
            </a:r>
          </a:p>
          <a:p>
            <a:r>
              <a:rPr lang="en-US"/>
              <a:t>New records are inserted at the end of the file.</a:t>
            </a:r>
          </a:p>
          <a:p>
            <a:r>
              <a:rPr lang="en-US"/>
              <a:t>A </a:t>
            </a:r>
            <a:r>
              <a:rPr lang="en-US" b="1"/>
              <a:t>linear search</a:t>
            </a:r>
            <a:r>
              <a:rPr lang="en-US"/>
              <a:t> through the file records is necessary to search for a record.</a:t>
            </a:r>
          </a:p>
          <a:p>
            <a:pPr lvl="1"/>
            <a:r>
              <a:rPr lang="en-US"/>
              <a:t>This requires reading and searching half the file blocks on the average, and is hence quite expensive.</a:t>
            </a:r>
          </a:p>
          <a:p>
            <a:r>
              <a:rPr lang="en-US"/>
              <a:t>Record insertion is quite efficient.</a:t>
            </a:r>
          </a:p>
          <a:p>
            <a:r>
              <a:rPr lang="en-US"/>
              <a:t>Reading the records in order of a particular field requires sorting the file records. </a:t>
            </a:r>
          </a:p>
        </p:txBody>
      </p:sp>
    </p:spTree>
    <p:extLst>
      <p:ext uri="{BB962C8B-B14F-4D97-AF65-F5344CB8AC3E}">
        <p14:creationId xmlns:p14="http://schemas.microsoft.com/office/powerpoint/2010/main" val="256738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417" y="6356350"/>
            <a:ext cx="39971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880187" y="105505"/>
            <a:ext cx="7796213" cy="992187"/>
          </a:xfrm>
        </p:spPr>
        <p:txBody>
          <a:bodyPr/>
          <a:lstStyle/>
          <a:p>
            <a:r>
              <a:rPr lang="en-US" dirty="0"/>
              <a:t>Ordered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146673" y="1526060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Also called a </a:t>
            </a:r>
            <a:r>
              <a:rPr lang="en-US" sz="2000" b="1"/>
              <a:t>sequential</a:t>
            </a:r>
            <a:r>
              <a:rPr lang="en-US" sz="2000"/>
              <a:t> file.</a:t>
            </a:r>
          </a:p>
          <a:p>
            <a:r>
              <a:rPr lang="en-US" sz="2000"/>
              <a:t>File records are kept sorted by the values of an </a:t>
            </a:r>
            <a:r>
              <a:rPr lang="en-US" sz="2000" i="1"/>
              <a:t>ordering</a:t>
            </a:r>
            <a:r>
              <a:rPr lang="en-US" sz="2000"/>
              <a:t> </a:t>
            </a:r>
            <a:r>
              <a:rPr lang="en-US" sz="2000" i="1"/>
              <a:t>field</a:t>
            </a:r>
            <a:r>
              <a:rPr lang="en-US" sz="2000"/>
              <a:t>.</a:t>
            </a:r>
          </a:p>
          <a:p>
            <a:r>
              <a:rPr lang="en-US" sz="2000"/>
              <a:t>Insertion is expensive: records must be inserted in the correct order.</a:t>
            </a:r>
          </a:p>
          <a:p>
            <a:pPr lvl="1"/>
            <a:r>
              <a:rPr lang="en-US" sz="2000"/>
              <a:t>It is common to keep a separate unordered </a:t>
            </a:r>
            <a:r>
              <a:rPr lang="en-US" sz="2000" i="1"/>
              <a:t>overflow</a:t>
            </a:r>
            <a:r>
              <a:rPr lang="en-US" sz="2000"/>
              <a:t> (or </a:t>
            </a:r>
            <a:r>
              <a:rPr lang="en-US" sz="2000" i="1"/>
              <a:t>transaction</a:t>
            </a:r>
            <a:r>
              <a:rPr lang="en-US" sz="2000"/>
              <a:t>) file for new records to improve insertion efficiency; this is periodically merged with the main ordered file.</a:t>
            </a:r>
          </a:p>
          <a:p>
            <a:r>
              <a:rPr lang="en-US" sz="2000"/>
              <a:t>A </a:t>
            </a:r>
            <a:r>
              <a:rPr lang="en-US" sz="2000" b="1"/>
              <a:t>binary search</a:t>
            </a:r>
            <a:r>
              <a:rPr lang="en-US" sz="2000"/>
              <a:t> can be used to search for a record on its </a:t>
            </a:r>
            <a:r>
              <a:rPr lang="en-US" sz="2000" i="1"/>
              <a:t>ordering field</a:t>
            </a:r>
            <a:r>
              <a:rPr lang="en-US" sz="2000"/>
              <a:t> value.</a:t>
            </a:r>
          </a:p>
          <a:p>
            <a:pPr lvl="1"/>
            <a:r>
              <a:rPr lang="en-US" sz="2000"/>
              <a:t>This requires reading and searching log</a:t>
            </a:r>
            <a:r>
              <a:rPr lang="en-US" sz="2000" baseline="-25000"/>
              <a:t>2</a:t>
            </a:r>
            <a:r>
              <a:rPr lang="en-US" sz="2000"/>
              <a:t> of the file blocks on the average, an improvement over linear search.</a:t>
            </a:r>
          </a:p>
          <a:p>
            <a:r>
              <a:rPr lang="en-US" sz="200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12932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465" y="6356350"/>
            <a:ext cx="43266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2296297" y="129382"/>
            <a:ext cx="4259263" cy="992187"/>
          </a:xfrm>
        </p:spPr>
        <p:txBody>
          <a:bodyPr/>
          <a:lstStyle/>
          <a:p>
            <a:r>
              <a:rPr lang="en-US" sz="3200" dirty="0"/>
              <a:t>Ordered Files (contd.)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78" y="939114"/>
            <a:ext cx="4275438" cy="521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515" y="6356350"/>
            <a:ext cx="4656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876168" y="62227"/>
            <a:ext cx="7796213" cy="992187"/>
          </a:xfrm>
        </p:spPr>
        <p:txBody>
          <a:bodyPr/>
          <a:lstStyle/>
          <a:p>
            <a:r>
              <a:rPr lang="en-US" dirty="0"/>
              <a:t>Average Access Times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2175605" y="159972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following table shows the average access time to access a specific record for a given type of file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80" y="3245959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8" y="6356350"/>
            <a:ext cx="5441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857145" y="130218"/>
            <a:ext cx="7796213" cy="992187"/>
          </a:xfrm>
        </p:spPr>
        <p:txBody>
          <a:bodyPr/>
          <a:lstStyle/>
          <a:p>
            <a:r>
              <a:rPr lang="en-US" dirty="0"/>
              <a:t>Hashed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991825" y="154253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Hashing for disk files is called </a:t>
            </a:r>
            <a:r>
              <a:rPr lang="en-US" sz="2000" b="1" dirty="0"/>
              <a:t>External Hashing</a:t>
            </a:r>
          </a:p>
          <a:p>
            <a:r>
              <a:rPr lang="en-US" sz="2000" dirty="0"/>
              <a:t>The file blocks are divided into M equal-sized </a:t>
            </a:r>
            <a:r>
              <a:rPr lang="en-US" sz="2000" b="1" dirty="0"/>
              <a:t>buckets</a:t>
            </a:r>
            <a:r>
              <a:rPr lang="en-US" sz="2000" dirty="0"/>
              <a:t>, numbered bucket</a:t>
            </a:r>
            <a:r>
              <a:rPr lang="en-US" sz="2000" baseline="-25000" dirty="0"/>
              <a:t>0</a:t>
            </a:r>
            <a:r>
              <a:rPr lang="en-US" sz="2000" dirty="0"/>
              <a:t>, bucket</a:t>
            </a:r>
            <a:r>
              <a:rPr lang="en-US" sz="2000" baseline="-25000" dirty="0"/>
              <a:t>1</a:t>
            </a:r>
            <a:r>
              <a:rPr lang="en-US" sz="2000" dirty="0"/>
              <a:t>, ..., bucket</a:t>
            </a:r>
            <a:r>
              <a:rPr lang="en-US" sz="2000" baseline="-25000" dirty="0"/>
              <a:t>M-1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Typically, a bucket corresponds to one (or a fixed number of) disk block.</a:t>
            </a:r>
          </a:p>
          <a:p>
            <a:r>
              <a:rPr lang="en-US" sz="2000" dirty="0"/>
              <a:t>One of the file fields is designated to be the </a:t>
            </a:r>
            <a:r>
              <a:rPr lang="en-US" sz="2000" b="1" dirty="0"/>
              <a:t>hash key</a:t>
            </a:r>
            <a:r>
              <a:rPr lang="en-US" sz="2000" dirty="0"/>
              <a:t> of the file.</a:t>
            </a:r>
          </a:p>
          <a:p>
            <a:r>
              <a:rPr lang="en-US" sz="2000" dirty="0"/>
              <a:t>The record with hash key value K is stored in bucket </a:t>
            </a:r>
            <a:r>
              <a:rPr lang="en-US" sz="2000" dirty="0" err="1"/>
              <a:t>i</a:t>
            </a:r>
            <a:r>
              <a:rPr lang="en-US" sz="2000" dirty="0"/>
              <a:t>, where </a:t>
            </a:r>
            <a:r>
              <a:rPr lang="en-US" sz="2000" dirty="0" err="1"/>
              <a:t>i</a:t>
            </a:r>
            <a:r>
              <a:rPr lang="en-US" sz="2000" dirty="0"/>
              <a:t>=h(K), and h is the </a:t>
            </a:r>
            <a:r>
              <a:rPr lang="en-US" sz="2000" b="1" dirty="0"/>
              <a:t>hashing function</a:t>
            </a:r>
            <a:r>
              <a:rPr lang="en-US" sz="2000" dirty="0"/>
              <a:t>.</a:t>
            </a:r>
          </a:p>
          <a:p>
            <a:r>
              <a:rPr lang="en-US" sz="2000" dirty="0"/>
              <a:t>Search is very efficient on the hash key.</a:t>
            </a:r>
          </a:p>
          <a:p>
            <a:r>
              <a:rPr lang="en-US" sz="2000" dirty="0"/>
              <a:t>Collisions occur when a new record hashes to a bucket that is already full.</a:t>
            </a:r>
          </a:p>
          <a:p>
            <a:pPr lvl="1"/>
            <a:r>
              <a:rPr lang="en-US" sz="2000" dirty="0"/>
              <a:t>An overflow file is kept for storing such records.</a:t>
            </a:r>
          </a:p>
          <a:p>
            <a:pPr lvl="1"/>
            <a:r>
              <a:rPr lang="en-US" sz="2000" dirty="0"/>
              <a:t>Overflow records that hash to each bucket can be linked together. </a:t>
            </a:r>
          </a:p>
        </p:txBody>
      </p:sp>
    </p:spTree>
    <p:extLst>
      <p:ext uri="{BB962C8B-B14F-4D97-AF65-F5344CB8AC3E}">
        <p14:creationId xmlns:p14="http://schemas.microsoft.com/office/powerpoint/2010/main" val="4199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EDC24-F4E5-4573-AB49-8D75FA650A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325BA7-B1F5-4081-8A61-E5C8C666B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E55234-89A0-486F-9FEE-8A9C548C72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dfb70-74d2-47e3-8f15-c10f7dca4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Files of Records</vt:lpstr>
      <vt:lpstr>Files of Records (contd.)</vt:lpstr>
      <vt:lpstr>Operation on Files</vt:lpstr>
      <vt:lpstr>Unordered Files</vt:lpstr>
      <vt:lpstr>Ordered Files</vt:lpstr>
      <vt:lpstr>Ordered Files (contd.)</vt:lpstr>
      <vt:lpstr>Average Access Times</vt:lpstr>
      <vt:lpstr>Hashed Files</vt:lpstr>
      <vt:lpstr>Hashed Files (contd.)</vt:lpstr>
      <vt:lpstr>Hashed Files (contd.)</vt:lpstr>
      <vt:lpstr>Hashed Files (contd.)</vt:lpstr>
      <vt:lpstr>Hashed Files - Overflow handling</vt:lpstr>
      <vt:lpstr>Dynamic And Extendible Hashed Files</vt:lpstr>
      <vt:lpstr>Dynamic And Extendible Hashing (contd.)</vt:lpstr>
      <vt:lpstr>Extendible Hashing</vt:lpstr>
      <vt:lpstr>PowerPoint Presentation</vt:lpstr>
      <vt:lpstr>PowerPoint Presentation</vt:lpstr>
      <vt:lpstr>Summary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Sathyapriya S</cp:lastModifiedBy>
  <cp:revision>19</cp:revision>
  <dcterms:created xsi:type="dcterms:W3CDTF">2020-06-15T12:13:30Z</dcterms:created>
  <dcterms:modified xsi:type="dcterms:W3CDTF">2020-10-30T11:28:49Z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