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56" r:id="rId5"/>
    <p:sldId id="264" r:id="rId6"/>
    <p:sldId id="311" r:id="rId7"/>
    <p:sldId id="265" r:id="rId8"/>
    <p:sldId id="269" r:id="rId9"/>
    <p:sldId id="312" r:id="rId10"/>
    <p:sldId id="268" r:id="rId11"/>
    <p:sldId id="309" r:id="rId12"/>
    <p:sldId id="313" r:id="rId13"/>
    <p:sldId id="270" r:id="rId14"/>
    <p:sldId id="314" r:id="rId15"/>
    <p:sldId id="310" r:id="rId16"/>
    <p:sldId id="308" r:id="rId17"/>
    <p:sldId id="274" r:id="rId18"/>
    <p:sldId id="277" r:id="rId19"/>
    <p:sldId id="315" r:id="rId20"/>
    <p:sldId id="316" r:id="rId21"/>
    <p:sldId id="317" r:id="rId22"/>
    <p:sldId id="319" r:id="rId23"/>
    <p:sldId id="320" r:id="rId24"/>
    <p:sldId id="318" r:id="rId25"/>
    <p:sldId id="3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FC821-CF28-4AE7-AD4C-6E3621440090}" v="2" dt="2020-09-17T16:33:32.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116" d="100"/>
          <a:sy n="116" d="100"/>
        </p:scale>
        <p:origin x="378" y="11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ay  Chakraborty" userId="S::19113158@student.hindustanuniv.ac.in::cfee5419-ff3b-4cb5-bc72-c17e474564ca" providerId="AD" clId="Web-{118FC821-CF28-4AE7-AD4C-6E3621440090}"/>
    <pc:docChg chg="modSld">
      <pc:chgData name="Sanchay  Chakraborty" userId="S::19113158@student.hindustanuniv.ac.in::cfee5419-ff3b-4cb5-bc72-c17e474564ca" providerId="AD" clId="Web-{118FC821-CF28-4AE7-AD4C-6E3621440090}" dt="2020-09-17T16:33:32.812" v="1" actId="20577"/>
      <pc:docMkLst>
        <pc:docMk/>
      </pc:docMkLst>
      <pc:sldChg chg="modSp">
        <pc:chgData name="Sanchay  Chakraborty" userId="S::19113158@student.hindustanuniv.ac.in::cfee5419-ff3b-4cb5-bc72-c17e474564ca" providerId="AD" clId="Web-{118FC821-CF28-4AE7-AD4C-6E3621440090}" dt="2020-09-17T16:33:32.812" v="1" actId="20577"/>
        <pc:sldMkLst>
          <pc:docMk/>
          <pc:sldMk cId="2939381260" sldId="264"/>
        </pc:sldMkLst>
        <pc:spChg chg="mod">
          <ac:chgData name="Sanchay  Chakraborty" userId="S::19113158@student.hindustanuniv.ac.in::cfee5419-ff3b-4cb5-bc72-c17e474564ca" providerId="AD" clId="Web-{118FC821-CF28-4AE7-AD4C-6E3621440090}" dt="2020-09-17T16:33:32.812" v="1" actId="20577"/>
          <ac:spMkLst>
            <pc:docMk/>
            <pc:sldMk cId="2939381260" sldId="264"/>
            <ac:spMk id="1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pPr/>
              <a:t>17-09-2020</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pPr/>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pPr/>
              <a:t>17-09-2020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pPr/>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7C120039-0E4D-47D9-824C-9234E14982DD}" type="datetime1">
              <a:rPr lang="en-IN" smtClean="0"/>
              <a:pPr/>
              <a:t>17-09-2020</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BE0A3B8-4185-43FB-BD25-D23E2BB61C04}" type="datetime1">
              <a:rPr lang="en-IN" smtClean="0"/>
              <a:pPr/>
              <a:t>17-09-2020</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E9C1A3D2-A275-4401-BA5A-C00D6B660EE8}" type="datetime1">
              <a:rPr lang="en-IN" smtClean="0"/>
              <a:pPr/>
              <a:t>17-09-2020</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4F05684-D59C-44B9-AA43-D90CBA229644}" type="datetime1">
              <a:rPr lang="en-IN" smtClean="0"/>
              <a:pPr/>
              <a:t>17-09-2020</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FC050117-A86C-4D51-A988-4C0576B5FB27}" type="datetime1">
              <a:rPr lang="en-IN" smtClean="0"/>
              <a:pPr/>
              <a:t>17-09-2020</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A4FD22A2-E6C5-45F6-88D8-5E207608B41B}" type="datetime1">
              <a:rPr lang="en-IN" smtClean="0"/>
              <a:pPr/>
              <a:t>17-09-2020</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282D2D89-9CC3-4F64-85D7-DD29B0EDA417}" type="datetime1">
              <a:rPr lang="en-IN" smtClean="0"/>
              <a:pPr/>
              <a:t>17-09-2020</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4FB3A214-AA2B-47E1-BF79-498224FB761C}" type="datetime1">
              <a:rPr lang="en-IN" smtClean="0"/>
              <a:pPr/>
              <a:t>17-09-2020</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04D6A82D-6E65-4CA0-A5C7-8F3904A5B2FE}" type="datetime1">
              <a:rPr lang="en-IN" smtClean="0"/>
              <a:pPr/>
              <a:t>17-09-2020</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B0CF8F47-A367-4AAB-9601-0D682D235941}" type="datetime1">
              <a:rPr lang="en-IN" smtClean="0"/>
              <a:pPr/>
              <a:t>17-09-2020</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AFF346E1-6DF5-4A9D-B892-AE6FBB1FD873}" type="datetime1">
              <a:rPr lang="en-IN" smtClean="0"/>
              <a:pPr/>
              <a:t>17-09-2020</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A622-92DE-4A55-BAF5-DB0B9C708A5B}" type="datetime1">
              <a:rPr lang="en-IN" smtClean="0"/>
              <a:pPr/>
              <a:t>17-09-2020</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pPr/>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rarticlelibrary.com/wp-content/uploads/2013/09/clip_image005.jp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000" b="1" dirty="0">
                <a:latin typeface="Bookman Old Style" pitchFamily="18" charset="0"/>
                <a:ea typeface="+mj-ea"/>
                <a:cs typeface="+mj-cs"/>
              </a:rPr>
              <a:t>CSB4202 - DATABASE MANAGEMENT SYSTEMS</a:t>
            </a:r>
          </a:p>
          <a:p>
            <a:pPr algn="ctr">
              <a:lnSpc>
                <a:spcPct val="90000"/>
              </a:lnSpc>
              <a:spcBef>
                <a:spcPct val="0"/>
              </a:spcBef>
              <a:spcAft>
                <a:spcPts val="600"/>
              </a:spcAft>
            </a:pPr>
            <a:r>
              <a:rPr lang="en-US" sz="3000" b="1" dirty="0">
                <a:latin typeface="Bookman Old Style" pitchFamily="18" charset="0"/>
                <a:ea typeface="+mj-ea"/>
                <a:cs typeface="+mj-cs"/>
              </a:rPr>
              <a:t>B.Tech – III Semester</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913120"/>
            <a:ext cx="10071536" cy="94488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1400" b="1" dirty="0">
                <a:latin typeface="Bookman Old Style" pitchFamily="18" charset="0"/>
                <a:ea typeface="+mj-ea"/>
                <a:cs typeface="+mj-cs"/>
              </a:rPr>
              <a:t>Dr. A. </a:t>
            </a:r>
            <a:r>
              <a:rPr lang="en-US" sz="1400" b="1" dirty="0" err="1">
                <a:latin typeface="Bookman Old Style" pitchFamily="18" charset="0"/>
                <a:ea typeface="+mj-ea"/>
                <a:cs typeface="+mj-cs"/>
              </a:rPr>
              <a:t>Antonidoss</a:t>
            </a:r>
            <a:endParaRPr lang="en-US" sz="1400" b="1" dirty="0">
              <a:latin typeface="Bookman Old Style" pitchFamily="18" charset="0"/>
              <a:ea typeface="+mj-ea"/>
              <a:cs typeface="+mj-cs"/>
            </a:endParaRPr>
          </a:p>
          <a:p>
            <a:pPr algn="ctr">
              <a:lnSpc>
                <a:spcPct val="90000"/>
              </a:lnSpc>
              <a:spcBef>
                <a:spcPct val="0"/>
              </a:spcBef>
              <a:spcAft>
                <a:spcPts val="600"/>
              </a:spcAft>
            </a:pPr>
            <a:r>
              <a:rPr lang="en-US" sz="1400" b="1" dirty="0">
                <a:latin typeface="Bookman Old Style" pitchFamily="18" charset="0"/>
                <a:ea typeface="+mj-ea"/>
                <a:cs typeface="+mj-cs"/>
              </a:rPr>
              <a:t>Associate professor</a:t>
            </a:r>
          </a:p>
          <a:p>
            <a:pPr algn="ctr">
              <a:lnSpc>
                <a:spcPct val="90000"/>
              </a:lnSpc>
              <a:spcBef>
                <a:spcPct val="0"/>
              </a:spcBef>
              <a:spcAft>
                <a:spcPts val="600"/>
              </a:spcAft>
            </a:pPr>
            <a:r>
              <a:rPr lang="en-US" sz="1400" b="1" dirty="0">
                <a:latin typeface="Bookman Old Style" pitchFamily="18" charset="0"/>
                <a:ea typeface="+mj-ea"/>
                <a:cs typeface="+mj-cs"/>
              </a:rPr>
              <a:t>School of Computing Sciences, </a:t>
            </a:r>
          </a:p>
          <a:p>
            <a:pPr algn="ctr">
              <a:lnSpc>
                <a:spcPct val="90000"/>
              </a:lnSpc>
              <a:spcBef>
                <a:spcPct val="0"/>
              </a:spcBef>
              <a:spcAft>
                <a:spcPts val="600"/>
              </a:spcAft>
            </a:pPr>
            <a:r>
              <a:rPr lang="en-US" sz="1400" b="1" dirty="0">
                <a:latin typeface="Bookman Old Style" pitchFamily="18" charset="0"/>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1804601" y="103527"/>
            <a:ext cx="8077200" cy="609600"/>
          </a:xfrm>
        </p:spPr>
        <p:txBody>
          <a:bodyPr>
            <a:normAutofit fontScale="90000"/>
          </a:bodyPr>
          <a:lstStyle/>
          <a:p>
            <a:pPr lvl="0"/>
            <a:br>
              <a:rPr lang="en-US" dirty="0"/>
            </a:br>
            <a:br>
              <a:rPr lang="en-US" dirty="0"/>
            </a:br>
            <a:endParaRPr lang="en-US" dirty="0"/>
          </a:p>
        </p:txBody>
      </p:sp>
      <p:sp>
        <p:nvSpPr>
          <p:cNvPr id="11" name="Text Box 3"/>
          <p:cNvSpPr txBox="1">
            <a:spLocks noChangeArrowheads="1"/>
          </p:cNvSpPr>
          <p:nvPr/>
        </p:nvSpPr>
        <p:spPr bwMode="auto">
          <a:xfrm>
            <a:off x="1014060" y="3066821"/>
            <a:ext cx="11137557" cy="19389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sz="2400" dirty="0">
                <a:latin typeface="Times New Roman" panose="02020603050405020304" pitchFamily="18" charset="0"/>
                <a:cs typeface="Times New Roman" panose="02020603050405020304" pitchFamily="18" charset="0"/>
              </a:rPr>
              <a:t> In the network model of database, there are no levels and a record can have any number of owners and also can have ownership of several records.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Thus, the problem raised above in the sales order processing will not arise in the network model.</a:t>
            </a:r>
          </a:p>
        </p:txBody>
      </p:sp>
      <p:pic>
        <p:nvPicPr>
          <p:cNvPr id="2050" name="Picture 2" descr="C:\Users\avata\Desktop\clip_image003_thumb.jpg"/>
          <p:cNvPicPr>
            <a:picLocks noChangeAspect="1" noChangeArrowheads="1"/>
          </p:cNvPicPr>
          <p:nvPr/>
        </p:nvPicPr>
        <p:blipFill>
          <a:blip r:embed="rId3"/>
          <a:srcRect/>
          <a:stretch>
            <a:fillRect/>
          </a:stretch>
        </p:blipFill>
        <p:spPr bwMode="auto">
          <a:xfrm>
            <a:off x="2356360" y="757751"/>
            <a:ext cx="7220309" cy="2240280"/>
          </a:xfrm>
          <a:prstGeom prst="rect">
            <a:avLst/>
          </a:prstGeom>
          <a:noFill/>
        </p:spPr>
      </p:pic>
      <p:sp>
        <p:nvSpPr>
          <p:cNvPr id="13" name="Rectangle 2"/>
          <p:cNvSpPr txBox="1">
            <a:spLocks noChangeArrowheads="1"/>
          </p:cNvSpPr>
          <p:nvPr/>
        </p:nvSpPr>
        <p:spPr>
          <a:xfrm>
            <a:off x="507030" y="215678"/>
            <a:ext cx="8519935" cy="32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b. Network model:</a:t>
            </a:r>
          </a:p>
        </p:txBody>
      </p:sp>
    </p:spTree>
    <p:extLst>
      <p:ext uri="{BB962C8B-B14F-4D97-AF65-F5344CB8AC3E}">
        <p14:creationId xmlns:p14="http://schemas.microsoft.com/office/powerpoint/2010/main" val="2750820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1804601" y="103527"/>
            <a:ext cx="8077200" cy="609600"/>
          </a:xfrm>
        </p:spPr>
        <p:txBody>
          <a:bodyPr>
            <a:normAutofit fontScale="90000"/>
          </a:bodyPr>
          <a:lstStyle/>
          <a:p>
            <a:pPr lvl="0"/>
            <a:br>
              <a:rPr lang="en-US" dirty="0"/>
            </a:br>
            <a:br>
              <a:rPr lang="en-US" dirty="0"/>
            </a:br>
            <a:endParaRPr lang="en-US" dirty="0"/>
          </a:p>
        </p:txBody>
      </p:sp>
      <p:sp>
        <p:nvSpPr>
          <p:cNvPr id="11" name="Text Box 3"/>
          <p:cNvSpPr txBox="1">
            <a:spLocks noChangeArrowheads="1"/>
          </p:cNvSpPr>
          <p:nvPr/>
        </p:nvSpPr>
        <p:spPr bwMode="auto">
          <a:xfrm>
            <a:off x="1054443" y="1215198"/>
            <a:ext cx="10777215" cy="34163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there is no definite path defined for retrieval of data, the number of links is very large and thus network databases are complex, slow and difficult to implement. </a:t>
            </a:r>
          </a:p>
          <a:p>
            <a:pPr marL="342900" indent="-342900" algn="just"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view of the difficulty in implementation, network model is used only when all other options are closed.</a:t>
            </a:r>
          </a:p>
          <a:p>
            <a:pPr marL="342900" indent="-342900" algn="just" fontAlgn="base">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typical ex­ample of a network database may be the employee and the depart­ment he/she has worked or can work with in future. Figure shows the network model of data for an employee information system.</a:t>
            </a:r>
          </a:p>
        </p:txBody>
      </p:sp>
      <p:sp>
        <p:nvSpPr>
          <p:cNvPr id="13" name="Rectangle 2"/>
          <p:cNvSpPr txBox="1">
            <a:spLocks noChangeArrowheads="1"/>
          </p:cNvSpPr>
          <p:nvPr/>
        </p:nvSpPr>
        <p:spPr>
          <a:xfrm>
            <a:off x="507030" y="215678"/>
            <a:ext cx="8519935" cy="32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b. Network model:</a:t>
            </a:r>
          </a:p>
        </p:txBody>
      </p:sp>
    </p:spTree>
    <p:extLst>
      <p:ext uri="{BB962C8B-B14F-4D97-AF65-F5344CB8AC3E}">
        <p14:creationId xmlns:p14="http://schemas.microsoft.com/office/powerpoint/2010/main" val="205262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12</a:t>
            </a:fld>
            <a:endParaRPr lang="en-US" dirty="0">
              <a:latin typeface="Arial Black" panose="020B0A04020102020204" pitchFamily="34" charset="0"/>
            </a:endParaRPr>
          </a:p>
        </p:txBody>
      </p:sp>
      <p:sp>
        <p:nvSpPr>
          <p:cNvPr id="10" name="Rectangle 2"/>
          <p:cNvSpPr>
            <a:spLocks noGrp="1" noChangeArrowheads="1"/>
          </p:cNvSpPr>
          <p:nvPr>
            <p:ph type="title" idx="4294967295"/>
          </p:nvPr>
        </p:nvSpPr>
        <p:spPr>
          <a:xfrm>
            <a:off x="0" y="147638"/>
            <a:ext cx="8077200" cy="750887"/>
          </a:xfrm>
        </p:spPr>
        <p:txBody>
          <a:bodyPr>
            <a:normAutofit fontScale="90000"/>
          </a:bodyPr>
          <a:lstStyle/>
          <a:p>
            <a:br>
              <a:rPr lang="en-US" sz="3600" dirty="0">
                <a:latin typeface="Copperplate Gothic Bold" pitchFamily="34" charset="0"/>
              </a:rPr>
            </a:br>
            <a:endParaRPr lang="en-US" sz="3600" dirty="0">
              <a:latin typeface="Copperplate Gothic Bold"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3"/>
          <p:cNvSpPr txBox="1">
            <a:spLocks noChangeArrowheads="1"/>
          </p:cNvSpPr>
          <p:nvPr/>
        </p:nvSpPr>
        <p:spPr>
          <a:xfrm>
            <a:off x="1014060" y="1356761"/>
            <a:ext cx="10576578" cy="4032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sz="2400" dirty="0">
                <a:latin typeface="Times New Roman" panose="02020603050405020304" pitchFamily="18" charset="0"/>
                <a:cs typeface="Times New Roman" panose="02020603050405020304" pitchFamily="18" charset="0"/>
              </a:rPr>
              <a:t>The network model has the following major features −</a:t>
            </a:r>
          </a:p>
          <a:p>
            <a:pPr algn="just"/>
            <a:r>
              <a:rPr lang="en-US" sz="2400" dirty="0">
                <a:latin typeface="Times New Roman" panose="02020603050405020304" pitchFamily="18" charset="0"/>
                <a:cs typeface="Times New Roman" panose="02020603050405020304" pitchFamily="18" charset="0"/>
              </a:rPr>
              <a:t>It can represent redundancy in data more efficiently than that in the hierarchical model.</a:t>
            </a:r>
          </a:p>
          <a:p>
            <a:pPr algn="just"/>
            <a:r>
              <a:rPr lang="en-US" sz="2400" dirty="0">
                <a:latin typeface="Times New Roman" panose="02020603050405020304" pitchFamily="18" charset="0"/>
                <a:cs typeface="Times New Roman" panose="02020603050405020304" pitchFamily="18" charset="0"/>
              </a:rPr>
              <a:t>There can be more than one path from a previous node to successor node/s.</a:t>
            </a:r>
          </a:p>
          <a:p>
            <a:pPr algn="just"/>
            <a:r>
              <a:rPr lang="en-US" sz="2400" dirty="0">
                <a:latin typeface="Times New Roman" panose="02020603050405020304" pitchFamily="18" charset="0"/>
                <a:cs typeface="Times New Roman" panose="02020603050405020304" pitchFamily="18" charset="0"/>
              </a:rPr>
              <a:t>The operations of the network model are maintained by indexing structure of linked list (circular) where a program maintains a current position and navigates from one record to another by following the relationships in which the record participates. </a:t>
            </a:r>
          </a:p>
          <a:p>
            <a:pPr algn="just"/>
            <a:r>
              <a:rPr lang="en-US" sz="2400" dirty="0">
                <a:latin typeface="Times New Roman" panose="02020603050405020304" pitchFamily="18" charset="0"/>
                <a:cs typeface="Times New Roman" panose="02020603050405020304" pitchFamily="18" charset="0"/>
              </a:rPr>
              <a:t>Records can also be located by supplying key values.</a:t>
            </a:r>
          </a:p>
        </p:txBody>
      </p:sp>
      <p:sp>
        <p:nvSpPr>
          <p:cNvPr id="12" name="Rectangle 2"/>
          <p:cNvSpPr txBox="1">
            <a:spLocks noChangeArrowheads="1"/>
          </p:cNvSpPr>
          <p:nvPr/>
        </p:nvSpPr>
        <p:spPr>
          <a:xfrm>
            <a:off x="507030" y="215678"/>
            <a:ext cx="8519935" cy="32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b. Network model:</a:t>
            </a:r>
          </a:p>
        </p:txBody>
      </p:sp>
    </p:spTree>
    <p:extLst>
      <p:ext uri="{BB962C8B-B14F-4D97-AF65-F5344CB8AC3E}">
        <p14:creationId xmlns:p14="http://schemas.microsoft.com/office/powerpoint/2010/main" val="3000538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1851297" y="111765"/>
            <a:ext cx="8077200" cy="609600"/>
          </a:xfrm>
        </p:spPr>
        <p:txBody>
          <a:bodyPr>
            <a:noAutofit/>
          </a:bodyPr>
          <a:lstStyle/>
          <a:p>
            <a:pPr lvl="0"/>
            <a:br>
              <a:rPr lang="en-US" sz="4000" dirty="0">
                <a:latin typeface="Copperplate Gothic Bold" pitchFamily="34" charset="0"/>
              </a:rPr>
            </a:br>
            <a:br>
              <a:rPr lang="en-US" sz="4000" dirty="0">
                <a:latin typeface="Copperplate Gothic Bold" pitchFamily="34" charset="0"/>
              </a:rPr>
            </a:br>
            <a:br>
              <a:rPr lang="en-US" sz="4000" dirty="0">
                <a:latin typeface="Copperplate Gothic Bold" pitchFamily="34" charset="0"/>
              </a:rPr>
            </a:br>
            <a:endParaRPr lang="en-US" sz="4000" dirty="0">
              <a:latin typeface="Copperplate Gothic Bold" pitchFamily="34" charset="0"/>
            </a:endParaRPr>
          </a:p>
        </p:txBody>
      </p:sp>
      <p:sp>
        <p:nvSpPr>
          <p:cNvPr id="11" name="Rectangle 3"/>
          <p:cNvSpPr txBox="1">
            <a:spLocks noChangeArrowheads="1"/>
          </p:cNvSpPr>
          <p:nvPr/>
        </p:nvSpPr>
        <p:spPr>
          <a:xfrm>
            <a:off x="1096916" y="836137"/>
            <a:ext cx="10625527" cy="4674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2400" dirty="0">
                <a:latin typeface="Times New Roman" panose="02020603050405020304" pitchFamily="18" charset="0"/>
                <a:cs typeface="Times New Roman" panose="02020603050405020304" pitchFamily="18" charset="0"/>
              </a:rPr>
              <a:t>The most recent and popular model of data­base design is the relational database model. </a:t>
            </a:r>
          </a:p>
          <a:p>
            <a:pPr algn="just" fontAlgn="base"/>
            <a:r>
              <a:rPr lang="en-US" sz="2400" dirty="0">
                <a:latin typeface="Times New Roman" panose="02020603050405020304" pitchFamily="18" charset="0"/>
                <a:cs typeface="Times New Roman" panose="02020603050405020304" pitchFamily="18" charset="0"/>
              </a:rPr>
              <a:t>This model was devel­oped to overcome the problems of complexity and inflexibility of the earlier two models in handling databases with many-to-many rela­tionships between entities.</a:t>
            </a:r>
          </a:p>
          <a:p>
            <a:pPr algn="just" fontAlgn="base"/>
            <a:r>
              <a:rPr lang="en-US" sz="2400" dirty="0">
                <a:latin typeface="Times New Roman" panose="02020603050405020304" pitchFamily="18" charset="0"/>
                <a:cs typeface="Times New Roman" panose="02020603050405020304" pitchFamily="18" charset="0"/>
              </a:rPr>
              <a:t>These models are not only simple but also powerful. In the relational database, each file is perceived as a flat file (a two dimensional table) consisting of many lines (records), each record having key and non-key data item(s). </a:t>
            </a:r>
          </a:p>
          <a:p>
            <a:pPr algn="just" fontAlgn="base"/>
            <a:r>
              <a:rPr lang="en-US" sz="2400" dirty="0">
                <a:latin typeface="Times New Roman" panose="02020603050405020304" pitchFamily="18" charset="0"/>
                <a:cs typeface="Times New Roman" panose="02020603050405020304" pitchFamily="18" charset="0"/>
              </a:rPr>
              <a:t>The key item(s) is the data element(s) that identifies the record. Figure 9.6 shows the files, and the fields that each record shall have in a customer invoicing system.</a:t>
            </a:r>
          </a:p>
        </p:txBody>
      </p:sp>
      <p:sp>
        <p:nvSpPr>
          <p:cNvPr id="12" name="Rectangle 2"/>
          <p:cNvSpPr txBox="1">
            <a:spLocks noChangeArrowheads="1"/>
          </p:cNvSpPr>
          <p:nvPr/>
        </p:nvSpPr>
        <p:spPr>
          <a:xfrm>
            <a:off x="507030" y="215678"/>
            <a:ext cx="8519935" cy="32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 Relational model: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53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a:t>In the network model of database, there are no levels and a record can have any number of owners and also can have ownership of several records. Thus, the problem raised above </a:t>
            </a:r>
            <a:r>
              <a:rPr lang="en-US" b="1" u="sng" dirty="0"/>
              <a:t>(c) Relational model:</a:t>
            </a:r>
            <a:endParaRPr lang="en-US" dirty="0"/>
          </a:p>
          <a:p>
            <a:pPr fontAlgn="base"/>
            <a:r>
              <a:rPr lang="en-US" u="sng" dirty="0"/>
              <a:t>The most recent and popular model of data­base design is the relational database model. This model was devel­oped to overcome the problems of complexity and inflexibility of the earlier two models in handling databases with many-to-many rela­tionships between entities.</a:t>
            </a:r>
            <a:endParaRPr lang="en-US" dirty="0"/>
          </a:p>
          <a:p>
            <a:pPr fontAlgn="base"/>
            <a:r>
              <a:rPr lang="en-US" u="sng" dirty="0"/>
              <a:t>These models are not only simple but also powerful. In the relational database, each file is perceived as a flat file (a two dimensional table) consisting of many lines (records), each record having key and non-key data item(s). The key item(s) is the data element(s) that identifies the record. Figure 9.6 shows the files, and the fields that each record shall have in a customer invoicing system.</a:t>
            </a:r>
            <a:endParaRPr lang="en-US" dirty="0"/>
          </a:p>
          <a:p>
            <a:pPr fontAlgn="base"/>
            <a:r>
              <a:rPr lang="en-US" dirty="0"/>
              <a:t>in the sales order processing will not arise in the network model.</a:t>
            </a:r>
          </a:p>
          <a:p>
            <a:pPr fontAlgn="base"/>
            <a:r>
              <a:rPr lang="en-US" dirty="0"/>
              <a:t>As there is no definite path defined for retrieval of data, the number of links is very large and thus network databases are complex, slow and difficult to implement. In view of the difficulty in implementation, network model is used only when all other options are closed.</a:t>
            </a:r>
          </a:p>
          <a:p>
            <a:pPr fontAlgn="base"/>
            <a:r>
              <a:rPr lang="en-US" dirty="0"/>
              <a:t>The typical ex­ample of a network database may be the employee and the depart­ment he/she has worked or can work with in future. Figure 9.5 shows the </a:t>
            </a:r>
            <a:r>
              <a:rPr lang="en-US" dirty="0" err="1"/>
              <a:t>netIn</a:t>
            </a:r>
            <a:r>
              <a:rPr lang="en-US" dirty="0"/>
              <a:t> the network model of database, there are no levels and a record can have any number of owners and also can have ownership of several records. Thus, the problem raised above in the sales order processing will not arise in the network model.</a:t>
            </a:r>
          </a:p>
          <a:p>
            <a:pPr fontAlgn="base"/>
            <a:r>
              <a:rPr lang="en-US" dirty="0"/>
              <a:t>As there is no definite path defined for retrieval of data, the number of links is very large and thus network databases are complex, slow and difficult to implement. In view of the difficulty in implementation, network model is used only when all other options are closed.</a:t>
            </a:r>
          </a:p>
          <a:p>
            <a:pPr fontAlgn="base"/>
            <a:r>
              <a:rPr lang="en-US" dirty="0"/>
              <a:t>The typical ex­ample of a network database may be the employee and the depart­ment he/she has worked or can work with in future. Figure 9.5 shows the network model of data for an employee information system.</a:t>
            </a:r>
          </a:p>
          <a:p>
            <a:pPr fontAlgn="base"/>
            <a:r>
              <a:rPr lang="en-US" dirty="0"/>
              <a:t>work model of data for an employee information system.</a:t>
            </a: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3"/>
          <p:cNvSpPr txBox="1">
            <a:spLocks noChangeArrowheads="1"/>
          </p:cNvSpPr>
          <p:nvPr/>
        </p:nvSpPr>
        <p:spPr>
          <a:xfrm>
            <a:off x="1062681" y="543697"/>
            <a:ext cx="9613557" cy="5521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1800" b="1" dirty="0"/>
          </a:p>
        </p:txBody>
      </p:sp>
      <p:pic>
        <p:nvPicPr>
          <p:cNvPr id="14" name="Picture 13" descr="clip_image005">
            <a:hlinkClick r:id="rId3"/>
          </p:cNvPr>
          <p:cNvPicPr/>
          <p:nvPr/>
        </p:nvPicPr>
        <p:blipFill>
          <a:blip r:embed="rId4"/>
          <a:srcRect/>
          <a:stretch>
            <a:fillRect/>
          </a:stretch>
        </p:blipFill>
        <p:spPr bwMode="auto">
          <a:xfrm>
            <a:off x="2076741" y="993823"/>
            <a:ext cx="7910423" cy="4368704"/>
          </a:xfrm>
          <a:prstGeom prst="rect">
            <a:avLst/>
          </a:prstGeom>
          <a:noFill/>
          <a:ln w="9525">
            <a:noFill/>
            <a:miter lim="800000"/>
            <a:headEnd/>
            <a:tailEnd/>
          </a:ln>
        </p:spPr>
      </p:pic>
      <p:sp>
        <p:nvSpPr>
          <p:cNvPr id="12" name="Rectangle 2"/>
          <p:cNvSpPr txBox="1">
            <a:spLocks noChangeArrowheads="1"/>
          </p:cNvSpPr>
          <p:nvPr/>
        </p:nvSpPr>
        <p:spPr>
          <a:xfrm>
            <a:off x="507030" y="215678"/>
            <a:ext cx="8519935" cy="32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 Relational model: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896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15</a:t>
            </a:fld>
            <a:endParaRPr lang="en-US" dirty="0">
              <a:latin typeface="Arial Black" panose="020B0A04020102020204" pitchFamily="34" charset="0"/>
            </a:endParaRPr>
          </a:p>
        </p:txBody>
      </p:sp>
      <p:sp>
        <p:nvSpPr>
          <p:cNvPr id="15" name="Content Placeholder 14"/>
          <p:cNvSpPr>
            <a:spLocks noGrp="1"/>
          </p:cNvSpPr>
          <p:nvPr>
            <p:ph idx="4294967295"/>
          </p:nvPr>
        </p:nvSpPr>
        <p:spPr>
          <a:xfrm>
            <a:off x="1148295" y="1244413"/>
            <a:ext cx="10483532" cy="3717084"/>
          </a:xfrm>
        </p:spPr>
        <p:txBody>
          <a:bodyPr>
            <a:noAutofit/>
          </a:bodyPr>
          <a:lstStyle/>
          <a:p>
            <a:pPr algn="just"/>
            <a:r>
              <a:rPr lang="en-US" sz="2400" b="1" dirty="0">
                <a:latin typeface="Times New Roman" panose="02020603050405020304" pitchFamily="18" charset="0"/>
                <a:cs typeface="Times New Roman" panose="02020603050405020304" pitchFamily="18" charset="0"/>
              </a:rPr>
              <a:t>Tables</a:t>
            </a:r>
            <a:r>
              <a:rPr lang="en-US" sz="2400" dirty="0">
                <a:latin typeface="Times New Roman" panose="02020603050405020304" pitchFamily="18" charset="0"/>
                <a:cs typeface="Times New Roman" panose="02020603050405020304" pitchFamily="18" charset="0"/>
              </a:rPr>
              <a:t> − In relational data model, relations are saved in the format of Tables. This format stores the relation among entities. A table has rows and columns, where rows represents records and columns represent the attributes.</a:t>
            </a:r>
          </a:p>
          <a:p>
            <a:pPr algn="just"/>
            <a:r>
              <a:rPr lang="en-US" sz="2400" b="1" dirty="0" err="1">
                <a:latin typeface="Times New Roman" panose="02020603050405020304" pitchFamily="18" charset="0"/>
                <a:cs typeface="Times New Roman" panose="02020603050405020304" pitchFamily="18" charset="0"/>
              </a:rPr>
              <a:t>Tuple</a:t>
            </a:r>
            <a:r>
              <a:rPr lang="en-US" sz="2400" dirty="0">
                <a:latin typeface="Times New Roman" panose="02020603050405020304" pitchFamily="18" charset="0"/>
                <a:cs typeface="Times New Roman" panose="02020603050405020304" pitchFamily="18" charset="0"/>
              </a:rPr>
              <a:t> − A single row of a table, which contains a single record for that relation is called a </a:t>
            </a:r>
            <a:r>
              <a:rPr lang="en-US" sz="2400" dirty="0" err="1">
                <a:latin typeface="Times New Roman" panose="02020603050405020304" pitchFamily="18" charset="0"/>
                <a:cs typeface="Times New Roman" panose="02020603050405020304" pitchFamily="18" charset="0"/>
              </a:rPr>
              <a:t>tuple</a:t>
            </a:r>
            <a:r>
              <a:rPr lang="en-US" sz="2400" dirty="0">
                <a:latin typeface="Times New Roman" panose="02020603050405020304" pitchFamily="18" charset="0"/>
                <a:cs typeface="Times New Roman" panose="02020603050405020304" pitchFamily="18" charset="0"/>
              </a:rPr>
              <a:t>.</a:t>
            </a:r>
          </a:p>
          <a:p>
            <a:pPr algn="just"/>
            <a:r>
              <a:rPr lang="en-US" sz="2400" b="1" dirty="0">
                <a:latin typeface="Times New Roman" panose="02020603050405020304" pitchFamily="18" charset="0"/>
                <a:cs typeface="Times New Roman" panose="02020603050405020304" pitchFamily="18" charset="0"/>
              </a:rPr>
              <a:t>Relation instance</a:t>
            </a:r>
            <a:r>
              <a:rPr lang="en-US" sz="2400" dirty="0">
                <a:latin typeface="Times New Roman" panose="02020603050405020304" pitchFamily="18" charset="0"/>
                <a:cs typeface="Times New Roman" panose="02020603050405020304" pitchFamily="18" charset="0"/>
              </a:rPr>
              <a:t> − A finite set of </a:t>
            </a:r>
            <a:r>
              <a:rPr lang="en-US" sz="2400" dirty="0" err="1">
                <a:latin typeface="Times New Roman" panose="02020603050405020304" pitchFamily="18" charset="0"/>
                <a:cs typeface="Times New Roman" panose="02020603050405020304" pitchFamily="18" charset="0"/>
              </a:rPr>
              <a:t>tuples</a:t>
            </a:r>
            <a:r>
              <a:rPr lang="en-US" sz="2400" dirty="0">
                <a:latin typeface="Times New Roman" panose="02020603050405020304" pitchFamily="18" charset="0"/>
                <a:cs typeface="Times New Roman" panose="02020603050405020304" pitchFamily="18" charset="0"/>
              </a:rPr>
              <a:t> in the relational database system represents relation instance. Relation instances do not have duplicate tuples.</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4" name="Rectangle 3"/>
          <p:cNvSpPr txBox="1">
            <a:spLocks noChangeArrowheads="1"/>
          </p:cNvSpPr>
          <p:nvPr/>
        </p:nvSpPr>
        <p:spPr>
          <a:xfrm>
            <a:off x="1303020" y="519295"/>
            <a:ext cx="9046056" cy="6005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1800" dirty="0"/>
          </a:p>
        </p:txBody>
      </p:sp>
      <p:sp>
        <p:nvSpPr>
          <p:cNvPr id="12" name="Rectangle 2"/>
          <p:cNvSpPr txBox="1">
            <a:spLocks noChangeArrowheads="1"/>
          </p:cNvSpPr>
          <p:nvPr/>
        </p:nvSpPr>
        <p:spPr>
          <a:xfrm>
            <a:off x="507030" y="215678"/>
            <a:ext cx="8519935" cy="32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 Relational model: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94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16</a:t>
            </a:fld>
            <a:endParaRPr lang="en-US" dirty="0">
              <a:latin typeface="Arial Black" panose="020B0A04020102020204" pitchFamily="34" charset="0"/>
            </a:endParaRPr>
          </a:p>
        </p:txBody>
      </p:sp>
      <p:sp>
        <p:nvSpPr>
          <p:cNvPr id="15" name="Content Placeholder 14"/>
          <p:cNvSpPr>
            <a:spLocks noGrp="1"/>
          </p:cNvSpPr>
          <p:nvPr>
            <p:ph idx="4294967295"/>
          </p:nvPr>
        </p:nvSpPr>
        <p:spPr>
          <a:xfrm>
            <a:off x="1145741" y="1354200"/>
            <a:ext cx="10685917" cy="3089706"/>
          </a:xfrm>
        </p:spPr>
        <p:txBody>
          <a:bodyPr>
            <a:noAutofit/>
          </a:bodyPr>
          <a:lstStyle/>
          <a:p>
            <a:r>
              <a:rPr lang="en-US" sz="2400" b="1" dirty="0">
                <a:latin typeface="Times New Roman" panose="02020603050405020304" pitchFamily="18" charset="0"/>
                <a:cs typeface="Times New Roman" panose="02020603050405020304" pitchFamily="18" charset="0"/>
              </a:rPr>
              <a:t>Relation schema</a:t>
            </a:r>
            <a:r>
              <a:rPr lang="en-US" sz="2400" dirty="0">
                <a:latin typeface="Times New Roman" panose="02020603050405020304" pitchFamily="18" charset="0"/>
                <a:cs typeface="Times New Roman" panose="02020603050405020304" pitchFamily="18" charset="0"/>
              </a:rPr>
              <a:t> − A relation schema describes the relation name (table name), attributes, and their names.</a:t>
            </a:r>
          </a:p>
          <a:p>
            <a:r>
              <a:rPr lang="en-US" sz="2400" b="1" dirty="0">
                <a:latin typeface="Times New Roman" panose="02020603050405020304" pitchFamily="18" charset="0"/>
                <a:cs typeface="Times New Roman" panose="02020603050405020304" pitchFamily="18" charset="0"/>
              </a:rPr>
              <a:t>Relation key</a:t>
            </a:r>
            <a:r>
              <a:rPr lang="en-US" sz="2400" dirty="0">
                <a:latin typeface="Times New Roman" panose="02020603050405020304" pitchFamily="18" charset="0"/>
                <a:cs typeface="Times New Roman" panose="02020603050405020304" pitchFamily="18" charset="0"/>
              </a:rPr>
              <a:t> − Each row has one or more attributes, known as relation key, which can identify the row in the relation (table) uniquely.</a:t>
            </a:r>
          </a:p>
          <a:p>
            <a:r>
              <a:rPr lang="en-US" sz="2400" b="1" dirty="0">
                <a:latin typeface="Times New Roman" panose="02020603050405020304" pitchFamily="18" charset="0"/>
                <a:cs typeface="Times New Roman" panose="02020603050405020304" pitchFamily="18" charset="0"/>
              </a:rPr>
              <a:t>Attribute domain</a:t>
            </a:r>
            <a:r>
              <a:rPr lang="en-US" sz="2400" dirty="0">
                <a:latin typeface="Times New Roman" panose="02020603050405020304" pitchFamily="18" charset="0"/>
                <a:cs typeface="Times New Roman" panose="02020603050405020304" pitchFamily="18" charset="0"/>
              </a:rPr>
              <a:t> − Every attribute has some pre-defined value scope, known as attribute domain.</a:t>
            </a: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4" name="Rectangle 3"/>
          <p:cNvSpPr txBox="1">
            <a:spLocks noChangeArrowheads="1"/>
          </p:cNvSpPr>
          <p:nvPr/>
        </p:nvSpPr>
        <p:spPr>
          <a:xfrm>
            <a:off x="1303020" y="519295"/>
            <a:ext cx="9046056" cy="60050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en-US" sz="1800" dirty="0"/>
          </a:p>
        </p:txBody>
      </p:sp>
      <p:sp>
        <p:nvSpPr>
          <p:cNvPr id="12" name="Rectangle 2"/>
          <p:cNvSpPr txBox="1">
            <a:spLocks noChangeArrowheads="1"/>
          </p:cNvSpPr>
          <p:nvPr/>
        </p:nvSpPr>
        <p:spPr>
          <a:xfrm>
            <a:off x="507030" y="215678"/>
            <a:ext cx="8519935" cy="3263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 Relational model: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89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Hierarchical model is also called</a:t>
            </a:r>
          </a:p>
          <a:p>
            <a:pPr marL="457200" lvl="1"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t>a. Tree structure</a:t>
            </a:r>
          </a:p>
          <a:p>
            <a:pPr marL="457200" lvl="1" indent="0">
              <a:buNone/>
            </a:pPr>
            <a:r>
              <a:rPr lang="en-US" dirty="0"/>
              <a:t>	b. </a:t>
            </a:r>
            <a:r>
              <a:rPr lang="en-US" dirty="0" err="1"/>
              <a:t>Plex</a:t>
            </a:r>
            <a:r>
              <a:rPr lang="en-US" dirty="0"/>
              <a:t> Structure</a:t>
            </a:r>
          </a:p>
          <a:p>
            <a:pPr marL="457200" lvl="1" indent="0">
              <a:buNone/>
            </a:pPr>
            <a:r>
              <a:rPr lang="en-US" dirty="0"/>
              <a:t>	c. Normalize Structure</a:t>
            </a:r>
          </a:p>
          <a:p>
            <a:pPr marL="457200" lvl="1" indent="0">
              <a:buNone/>
            </a:pPr>
            <a:r>
              <a:rPr lang="en-US" dirty="0"/>
              <a:t>	d. Table Structure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883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a:solidFill>
                  <a:srgbClr val="FF0000"/>
                </a:solidFill>
              </a:rPr>
              <a:t>Answer                                                a</a:t>
            </a:r>
            <a:endParaRPr lang="en-IN" sz="2400" b="1" dirty="0">
              <a:solidFill>
                <a:srgbClr val="FF0000"/>
              </a:solidFill>
            </a:endParaRPr>
          </a:p>
        </p:txBody>
      </p:sp>
      <p:sp>
        <p:nvSpPr>
          <p:cNvPr id="14"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Hierarchical model is also called</a:t>
            </a:r>
          </a:p>
          <a:p>
            <a:pPr marL="457200" lvl="1"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t>a. Tree structure</a:t>
            </a:r>
          </a:p>
          <a:p>
            <a:pPr marL="457200" lvl="1" indent="0">
              <a:buNone/>
            </a:pPr>
            <a:r>
              <a:rPr lang="en-US" dirty="0"/>
              <a:t>	b. </a:t>
            </a:r>
            <a:r>
              <a:rPr lang="en-US" dirty="0" err="1"/>
              <a:t>Plex</a:t>
            </a:r>
            <a:r>
              <a:rPr lang="en-US" dirty="0"/>
              <a:t> Structure</a:t>
            </a:r>
          </a:p>
          <a:p>
            <a:pPr marL="457200" lvl="1" indent="0">
              <a:buNone/>
            </a:pPr>
            <a:r>
              <a:rPr lang="en-US" dirty="0"/>
              <a:t>	c. Normalize Structure</a:t>
            </a:r>
          </a:p>
          <a:p>
            <a:pPr marL="457200" lvl="1" indent="0">
              <a:buNone/>
            </a:pPr>
            <a:r>
              <a:rPr lang="en-US" dirty="0"/>
              <a:t>	d. Table Structure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208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Data Model is collection of conceptual tools for describing.</a:t>
            </a:r>
          </a:p>
          <a:p>
            <a:pPr marL="457200" lvl="1"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t>a. </a:t>
            </a:r>
            <a:r>
              <a:rPr lang="en-IN" dirty="0"/>
              <a:t>Data</a:t>
            </a:r>
            <a:endParaRPr lang="en-US" dirty="0"/>
          </a:p>
          <a:p>
            <a:pPr marL="457200" lvl="1" indent="0">
              <a:buNone/>
            </a:pPr>
            <a:r>
              <a:rPr lang="en-US" dirty="0"/>
              <a:t>	b. </a:t>
            </a:r>
            <a:r>
              <a:rPr lang="en-IN" dirty="0"/>
              <a:t>Data Schema</a:t>
            </a:r>
            <a:endParaRPr lang="en-US" dirty="0"/>
          </a:p>
          <a:p>
            <a:pPr marL="457200" lvl="1" indent="0">
              <a:buNone/>
            </a:pPr>
            <a:r>
              <a:rPr lang="en-US" dirty="0"/>
              <a:t>	c. </a:t>
            </a:r>
            <a:r>
              <a:rPr lang="en-IN" dirty="0"/>
              <a:t>Consistency Constraints</a:t>
            </a:r>
            <a:endParaRPr lang="en-US" dirty="0"/>
          </a:p>
          <a:p>
            <a:pPr marL="457200" lvl="1" indent="0">
              <a:buNone/>
            </a:pPr>
            <a:r>
              <a:rPr lang="en-US" dirty="0"/>
              <a:t>	d. </a:t>
            </a:r>
            <a:r>
              <a:rPr lang="en-IN" dirty="0"/>
              <a:t>All of these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70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6" name="Rectangle 3"/>
          <p:cNvSpPr txBox="1">
            <a:spLocks noChangeArrowheads="1"/>
          </p:cNvSpPr>
          <p:nvPr/>
        </p:nvSpPr>
        <p:spPr>
          <a:xfrm>
            <a:off x="1089660" y="1196340"/>
            <a:ext cx="10741998" cy="421591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None/>
            </a:pPr>
            <a:r>
              <a:rPr lang="en-US" sz="2400" b="1" dirty="0">
                <a:latin typeface="Times New Roman" panose="02020603050405020304" pitchFamily="18" charset="0"/>
                <a:cs typeface="Times New Roman" panose="02020603050405020304" pitchFamily="18" charset="0"/>
              </a:rPr>
              <a:t>Some of the board models of database architecture are as follows:</a:t>
            </a:r>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The process of defining the conceptual design of data elements and their inter-relationships is called data modeling. </a:t>
            </a:r>
          </a:p>
          <a:p>
            <a:pPr algn="just" fontAlgn="base"/>
            <a:r>
              <a:rPr lang="en-US" sz="2400" dirty="0">
                <a:latin typeface="Times New Roman"/>
                <a:cs typeface="Times New Roman"/>
              </a:rPr>
              <a:t>The traditional applications approach to data organization built different models for each data file.</a:t>
            </a:r>
          </a:p>
          <a:p>
            <a:pPr algn="just" fontAlgn="base"/>
            <a:r>
              <a:rPr lang="en-US" sz="2400" dirty="0">
                <a:latin typeface="Times New Roman" panose="02020603050405020304" pitchFamily="18" charset="0"/>
                <a:cs typeface="Times New Roman" panose="02020603050405020304" pitchFamily="18" charset="0"/>
              </a:rPr>
              <a:t>Such a diversity of ways in which different data elements are linked and stored in data files make these files suit­able only for the applications that they were originally created for. </a:t>
            </a:r>
          </a:p>
          <a:p>
            <a:pPr algn="just" fontAlgn="base"/>
            <a:r>
              <a:rPr lang="en-US" sz="2400" dirty="0">
                <a:latin typeface="Times New Roman"/>
                <a:cs typeface="Times New Roman"/>
              </a:rPr>
              <a:t>In fact, the details regarding the exact placement of different data elements in a file have to be documented very carefully.</a:t>
            </a:r>
          </a:p>
        </p:txBody>
      </p:sp>
      <p:sp>
        <p:nvSpPr>
          <p:cNvPr id="13" name="Rectangle 2"/>
          <p:cNvSpPr>
            <a:spLocks noGrp="1" noChangeArrowheads="1"/>
          </p:cNvSpPr>
          <p:nvPr>
            <p:ph type="title"/>
          </p:nvPr>
        </p:nvSpPr>
        <p:spPr>
          <a:xfrm>
            <a:off x="670705" y="90522"/>
            <a:ext cx="9764783" cy="831216"/>
          </a:xfrm>
        </p:spPr>
        <p:txBody>
          <a:bodyPr>
            <a:noAutofit/>
          </a:bodyPr>
          <a:lstStyle/>
          <a:p>
            <a:pPr fontAlgn="base"/>
            <a:r>
              <a:rPr lang="en-US" sz="2800" b="1" dirty="0">
                <a:latin typeface="Times New Roman" panose="02020603050405020304" pitchFamily="18" charset="0"/>
                <a:cs typeface="Times New Roman" panose="02020603050405020304" pitchFamily="18" charset="0"/>
              </a:rPr>
              <a:t>Models of Database Architecture: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Hierarchical, Network and Relational  Models.</a:t>
            </a:r>
            <a:endParaRPr lang="en-US" sz="2800" b="1" dirty="0">
              <a:latin typeface="Times New Roman" panose="02020603050405020304" pitchFamily="18" charset="0"/>
              <a:ea typeface="Tahoma" pitchFamily="34" charset="0"/>
              <a:cs typeface="Times New Roman" panose="02020603050405020304" pitchFamily="18" charset="0"/>
            </a:endParaRPr>
          </a:p>
        </p:txBody>
      </p:sp>
    </p:spTree>
    <p:extLst>
      <p:ext uri="{BB962C8B-B14F-4D97-AF65-F5344CB8AC3E}">
        <p14:creationId xmlns:p14="http://schemas.microsoft.com/office/powerpoint/2010/main" val="293938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a:solidFill>
                  <a:srgbClr val="FF0000"/>
                </a:solidFill>
              </a:rPr>
              <a:t>Answer                                                d</a:t>
            </a:r>
            <a:endParaRPr lang="en-IN" sz="2400" b="1" dirty="0">
              <a:solidFill>
                <a:srgbClr val="FF0000"/>
              </a:solidFill>
            </a:endParaRPr>
          </a:p>
        </p:txBody>
      </p:sp>
      <p:sp>
        <p:nvSpPr>
          <p:cNvPr id="13"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Data Model is collection of conceptual tools for describing.</a:t>
            </a:r>
          </a:p>
          <a:p>
            <a:pPr marL="457200" lvl="1"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a:t>a. </a:t>
            </a:r>
            <a:r>
              <a:rPr lang="en-IN" dirty="0"/>
              <a:t>Data</a:t>
            </a:r>
            <a:endParaRPr lang="en-US" dirty="0"/>
          </a:p>
          <a:p>
            <a:pPr marL="457200" lvl="1" indent="0">
              <a:buNone/>
            </a:pPr>
            <a:r>
              <a:rPr lang="en-US" dirty="0"/>
              <a:t>	b. </a:t>
            </a:r>
            <a:r>
              <a:rPr lang="en-IN" dirty="0"/>
              <a:t>Data Schema</a:t>
            </a:r>
            <a:endParaRPr lang="en-US" dirty="0"/>
          </a:p>
          <a:p>
            <a:pPr marL="457200" lvl="1" indent="0">
              <a:buNone/>
            </a:pPr>
            <a:r>
              <a:rPr lang="en-US" dirty="0"/>
              <a:t>	c. </a:t>
            </a:r>
            <a:r>
              <a:rPr lang="en-IN" dirty="0"/>
              <a:t>Consistency Constraints</a:t>
            </a:r>
            <a:endParaRPr lang="en-US" dirty="0"/>
          </a:p>
          <a:p>
            <a:pPr marL="457200" lvl="1" indent="0">
              <a:buNone/>
            </a:pPr>
            <a:r>
              <a:rPr lang="en-US" dirty="0"/>
              <a:t>	d. </a:t>
            </a:r>
            <a:r>
              <a:rPr lang="en-IN" dirty="0"/>
              <a:t>All of these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765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 name="Picture 1"/>
          <p:cNvPicPr>
            <a:picLocks noChangeAspect="1"/>
          </p:cNvPicPr>
          <p:nvPr/>
        </p:nvPicPr>
        <p:blipFill>
          <a:blip r:embed="rId3"/>
          <a:stretch>
            <a:fillRect/>
          </a:stretch>
        </p:blipFill>
        <p:spPr>
          <a:xfrm>
            <a:off x="2267451" y="515072"/>
            <a:ext cx="7044124" cy="4767961"/>
          </a:xfrm>
          <a:prstGeom prst="rect">
            <a:avLst/>
          </a:prstGeom>
        </p:spPr>
      </p:pic>
    </p:spTree>
    <p:extLst>
      <p:ext uri="{BB962C8B-B14F-4D97-AF65-F5344CB8AC3E}">
        <p14:creationId xmlns:p14="http://schemas.microsoft.com/office/powerpoint/2010/main" val="1799383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3"/>
          <p:cNvSpPr txBox="1">
            <a:spLocks noChangeArrowheads="1"/>
          </p:cNvSpPr>
          <p:nvPr/>
        </p:nvSpPr>
        <p:spPr>
          <a:xfrm>
            <a:off x="1816973" y="1385991"/>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endParaRPr lang="en-US" sz="4000" dirty="0">
              <a:latin typeface="Bookman Old Style" pitchFamily="18" charset="0"/>
            </a:endParaRPr>
          </a:p>
          <a:p>
            <a:pPr algn="ctr">
              <a:buNone/>
            </a:pPr>
            <a:endParaRPr lang="en-US" sz="4000" dirty="0">
              <a:latin typeface="Bookman Old Style" pitchFamily="18" charset="0"/>
            </a:endParaRPr>
          </a:p>
          <a:p>
            <a:pPr algn="ctr">
              <a:buNone/>
            </a:pPr>
            <a:r>
              <a:rPr lang="en-US" sz="4000" dirty="0">
                <a:latin typeface="Bookman Old Style" pitchFamily="18" charset="0"/>
              </a:rPr>
              <a:t>The End</a:t>
            </a:r>
          </a:p>
        </p:txBody>
      </p:sp>
    </p:spTree>
    <p:extLst>
      <p:ext uri="{BB962C8B-B14F-4D97-AF65-F5344CB8AC3E}">
        <p14:creationId xmlns:p14="http://schemas.microsoft.com/office/powerpoint/2010/main" val="185395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6" name="Rectangle 3"/>
          <p:cNvSpPr txBox="1">
            <a:spLocks noChangeArrowheads="1"/>
          </p:cNvSpPr>
          <p:nvPr/>
        </p:nvSpPr>
        <p:spPr>
          <a:xfrm>
            <a:off x="1089660" y="1196340"/>
            <a:ext cx="9555479" cy="4617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buNone/>
            </a:pPr>
            <a:r>
              <a:rPr lang="en-US" sz="2400" b="1" dirty="0">
                <a:latin typeface="Times New Roman" panose="02020603050405020304" pitchFamily="18" charset="0"/>
                <a:cs typeface="Times New Roman" panose="02020603050405020304" pitchFamily="18" charset="0"/>
              </a:rPr>
              <a:t>Some of the board models of database architecture are as follows:</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Any change in the order in which various data elements are placed results in changes in the application programs using the data file. </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The data­base approach uses a common data model for the entire database and the user program is not concerned with the placement of a particular data element. </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The database management system (DBMS) acts as an interface between the database and the user programs</a:t>
            </a:r>
          </a:p>
        </p:txBody>
      </p:sp>
      <p:sp>
        <p:nvSpPr>
          <p:cNvPr id="13" name="Rectangle 2"/>
          <p:cNvSpPr>
            <a:spLocks noGrp="1" noChangeArrowheads="1"/>
          </p:cNvSpPr>
          <p:nvPr>
            <p:ph type="title"/>
          </p:nvPr>
        </p:nvSpPr>
        <p:spPr>
          <a:xfrm>
            <a:off x="670705" y="90522"/>
            <a:ext cx="9764783" cy="831216"/>
          </a:xfrm>
        </p:spPr>
        <p:txBody>
          <a:bodyPr>
            <a:noAutofit/>
          </a:bodyPr>
          <a:lstStyle/>
          <a:p>
            <a:pPr fontAlgn="base"/>
            <a:r>
              <a:rPr lang="en-US" sz="2800" b="1" dirty="0">
                <a:latin typeface="Times New Roman" panose="02020603050405020304" pitchFamily="18" charset="0"/>
                <a:cs typeface="Times New Roman" panose="02020603050405020304" pitchFamily="18" charset="0"/>
              </a:rPr>
              <a:t>Models of Database Architecture: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Hierarchical, Network and Relational  Models</a:t>
            </a:r>
            <a:endParaRPr lang="en-US" sz="2800" b="1" dirty="0">
              <a:latin typeface="Times New Roman" panose="02020603050405020304" pitchFamily="18" charset="0"/>
              <a:ea typeface="Tahoma" pitchFamily="34" charset="0"/>
              <a:cs typeface="Times New Roman" panose="02020603050405020304" pitchFamily="18" charset="0"/>
            </a:endParaRPr>
          </a:p>
        </p:txBody>
      </p:sp>
    </p:spTree>
    <p:extLst>
      <p:ext uri="{BB962C8B-B14F-4D97-AF65-F5344CB8AC3E}">
        <p14:creationId xmlns:p14="http://schemas.microsoft.com/office/powerpoint/2010/main" val="110807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3"/>
          <p:cNvSpPr txBox="1">
            <a:spLocks noChangeArrowheads="1"/>
          </p:cNvSpPr>
          <p:nvPr/>
        </p:nvSpPr>
        <p:spPr>
          <a:xfrm>
            <a:off x="1014059" y="1249137"/>
            <a:ext cx="10733097" cy="36140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The DBMS fetches the data from the database and makes it avail­able to the user program. This feature offers the advantage of data independence in the database approach.</a:t>
            </a:r>
          </a:p>
          <a:p>
            <a:pPr fontAlgn="base">
              <a:buNone/>
            </a:pPr>
            <a:r>
              <a:rPr lang="en-US" sz="2400" b="1" dirty="0">
                <a:latin typeface="Times New Roman" panose="02020603050405020304" pitchFamily="18" charset="0"/>
                <a:cs typeface="Times New Roman" panose="02020603050405020304" pitchFamily="18" charset="0"/>
              </a:rPr>
              <a:t>Conceptually, there are three broad options with regard to data­base models. These are:</a:t>
            </a:r>
          </a:p>
          <a:p>
            <a:pPr fontAlgn="base">
              <a:buNone/>
            </a:pPr>
            <a:r>
              <a:rPr lang="en-US" sz="2400" dirty="0">
                <a:latin typeface="Times New Roman" panose="02020603050405020304" pitchFamily="18" charset="0"/>
                <a:cs typeface="Times New Roman" panose="02020603050405020304" pitchFamily="18" charset="0"/>
              </a:rPr>
              <a:t>		a. Hierarchical model</a:t>
            </a:r>
          </a:p>
          <a:p>
            <a:pPr fontAlgn="base">
              <a:buNone/>
            </a:pPr>
            <a:r>
              <a:rPr lang="en-US" sz="2400" dirty="0">
                <a:latin typeface="Times New Roman" panose="02020603050405020304" pitchFamily="18" charset="0"/>
                <a:cs typeface="Times New Roman" panose="02020603050405020304" pitchFamily="18" charset="0"/>
              </a:rPr>
              <a:t>		b. Network model</a:t>
            </a:r>
          </a:p>
          <a:p>
            <a:pPr fontAlgn="base">
              <a:buNone/>
            </a:pPr>
            <a:r>
              <a:rPr lang="en-US" sz="2400" dirty="0">
                <a:latin typeface="Times New Roman" panose="02020603050405020304" pitchFamily="18" charset="0"/>
                <a:cs typeface="Times New Roman" panose="02020603050405020304" pitchFamily="18" charset="0"/>
              </a:rPr>
              <a:t>		c. Relational model</a:t>
            </a:r>
          </a:p>
        </p:txBody>
      </p:sp>
      <p:sp>
        <p:nvSpPr>
          <p:cNvPr id="13" name="Rectangle 2"/>
          <p:cNvSpPr txBox="1">
            <a:spLocks noChangeArrowheads="1"/>
          </p:cNvSpPr>
          <p:nvPr/>
        </p:nvSpPr>
        <p:spPr>
          <a:xfrm>
            <a:off x="670705" y="90522"/>
            <a:ext cx="9764783" cy="8312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800" b="1" dirty="0">
                <a:latin typeface="Times New Roman" panose="02020603050405020304" pitchFamily="18" charset="0"/>
                <a:cs typeface="Times New Roman" panose="02020603050405020304" pitchFamily="18" charset="0"/>
              </a:rPr>
              <a:t>Models of Database Architecture: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Hierarchical, Network and Relational  Models.</a:t>
            </a:r>
            <a:endParaRPr lang="en-US" sz="2800" b="1" dirty="0">
              <a:latin typeface="Times New Roman" panose="02020603050405020304" pitchFamily="18" charset="0"/>
              <a:ea typeface="Tahoma" pitchFamily="34" charset="0"/>
              <a:cs typeface="Times New Roman" panose="02020603050405020304" pitchFamily="18" charset="0"/>
            </a:endParaRPr>
          </a:p>
        </p:txBody>
      </p:sp>
    </p:spTree>
    <p:extLst>
      <p:ext uri="{BB962C8B-B14F-4D97-AF65-F5344CB8AC3E}">
        <p14:creationId xmlns:p14="http://schemas.microsoft.com/office/powerpoint/2010/main" val="3669212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3"/>
          <p:cNvSpPr txBox="1">
            <a:spLocks noChangeArrowheads="1"/>
          </p:cNvSpPr>
          <p:nvPr/>
        </p:nvSpPr>
        <p:spPr>
          <a:xfrm>
            <a:off x="670705" y="1383958"/>
            <a:ext cx="11160953" cy="36328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2400" dirty="0">
                <a:latin typeface="Times New Roman" panose="02020603050405020304" pitchFamily="18" charset="0"/>
                <a:cs typeface="Times New Roman" panose="02020603050405020304" pitchFamily="18" charset="0"/>
              </a:rPr>
              <a:t>This model presents data to users in a hierarchy of data elements that can be represented in a sort of inverted tree. </a:t>
            </a:r>
          </a:p>
          <a:p>
            <a:pPr algn="just" fontAlgn="base"/>
            <a:r>
              <a:rPr lang="en-US" sz="2400" dirty="0">
                <a:latin typeface="Times New Roman" panose="02020603050405020304" pitchFamily="18" charset="0"/>
                <a:cs typeface="Times New Roman" panose="02020603050405020304" pitchFamily="18" charset="0"/>
              </a:rPr>
              <a:t>In a sales order processing system, a customer may have many invoices raised to him and each invoice may have dif­ferent data elements. </a:t>
            </a:r>
          </a:p>
          <a:p>
            <a:pPr algn="just" fontAlgn="base"/>
            <a:r>
              <a:rPr lang="en-US" sz="2400" dirty="0">
                <a:latin typeface="Times New Roman" panose="02020603050405020304" pitchFamily="18" charset="0"/>
                <a:cs typeface="Times New Roman" panose="02020603050405020304" pitchFamily="18" charset="0"/>
              </a:rPr>
              <a:t>Thus, the root level of data is customer, the second level is invoice and the last level is line items such as in­voice number, date, product, quantity, etc.</a:t>
            </a:r>
          </a:p>
          <a:p>
            <a:pPr algn="just" fontAlgn="base"/>
            <a:r>
              <a:rPr lang="en-US" sz="2400" dirty="0">
                <a:latin typeface="Times New Roman" panose="02020603050405020304" pitchFamily="18" charset="0"/>
                <a:cs typeface="Times New Roman" panose="02020603050405020304" pitchFamily="18" charset="0"/>
              </a:rPr>
              <a:t>This structure is quite natural when seen from the event point of view. However, the lower levels are owned by higher level data elements, and elements at the same level have no linkage at all. </a:t>
            </a:r>
          </a:p>
        </p:txBody>
      </p:sp>
      <p:sp>
        <p:nvSpPr>
          <p:cNvPr id="12" name="Rectangle 2"/>
          <p:cNvSpPr txBox="1">
            <a:spLocks noChangeArrowheads="1"/>
          </p:cNvSpPr>
          <p:nvPr/>
        </p:nvSpPr>
        <p:spPr>
          <a:xfrm>
            <a:off x="670705" y="90522"/>
            <a:ext cx="9764783" cy="8312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800" b="1" dirty="0">
                <a:latin typeface="Times New Roman" panose="02020603050405020304" pitchFamily="18" charset="0"/>
                <a:cs typeface="Times New Roman" panose="02020603050405020304" pitchFamily="18" charset="0"/>
              </a:rPr>
              <a:t>a. Hierarchical model:</a:t>
            </a:r>
          </a:p>
        </p:txBody>
      </p:sp>
    </p:spTree>
    <p:extLst>
      <p:ext uri="{BB962C8B-B14F-4D97-AF65-F5344CB8AC3E}">
        <p14:creationId xmlns:p14="http://schemas.microsoft.com/office/powerpoint/2010/main" val="386030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3"/>
          <p:cNvSpPr txBox="1">
            <a:spLocks noChangeArrowheads="1"/>
          </p:cNvSpPr>
          <p:nvPr/>
        </p:nvSpPr>
        <p:spPr>
          <a:xfrm>
            <a:off x="1105070" y="1264263"/>
            <a:ext cx="9572158" cy="43638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2400" dirty="0">
                <a:latin typeface="Times New Roman" panose="02020603050405020304" pitchFamily="18" charset="0"/>
                <a:cs typeface="Times New Roman" panose="02020603050405020304" pitchFamily="18" charset="0"/>
              </a:rPr>
              <a:t>As a result, the query such as what products are purchased by which customer, in the above example, shall be difficult to carry out in the hierarchical struc­ture.</a:t>
            </a:r>
          </a:p>
          <a:p>
            <a:pPr algn="just" fontAlgn="base"/>
            <a:r>
              <a:rPr lang="en-US" sz="2400" dirty="0">
                <a:latin typeface="Times New Roman" panose="02020603050405020304" pitchFamily="18" charset="0"/>
                <a:cs typeface="Times New Roman" panose="02020603050405020304" pitchFamily="18" charset="0"/>
              </a:rPr>
              <a:t>The query as to which customer purchased which product would be convenient. </a:t>
            </a:r>
          </a:p>
          <a:p>
            <a:pPr algn="just" fontAlgn="base"/>
            <a:r>
              <a:rPr lang="en-US" sz="2400" dirty="0">
                <a:latin typeface="Times New Roman" panose="02020603050405020304" pitchFamily="18" charset="0"/>
                <a:cs typeface="Times New Roman" panose="02020603050405020304" pitchFamily="18" charset="0"/>
              </a:rPr>
              <a:t>Thus, where there are many-to-many rela­tionships between two entities, this model would not be appropri­ate. Figure shows the hierarchical model of data for a sales order processing application.</a:t>
            </a:r>
          </a:p>
        </p:txBody>
      </p:sp>
      <p:sp>
        <p:nvSpPr>
          <p:cNvPr id="12" name="Rectangle 2"/>
          <p:cNvSpPr txBox="1">
            <a:spLocks noChangeArrowheads="1"/>
          </p:cNvSpPr>
          <p:nvPr/>
        </p:nvSpPr>
        <p:spPr>
          <a:xfrm>
            <a:off x="670705" y="90522"/>
            <a:ext cx="9764783" cy="8312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800" b="1" dirty="0">
                <a:latin typeface="Times New Roman" panose="02020603050405020304" pitchFamily="18" charset="0"/>
                <a:cs typeface="Times New Roman" panose="02020603050405020304" pitchFamily="18" charset="0"/>
              </a:rPr>
              <a:t>a. Hierarchical model:</a:t>
            </a:r>
          </a:p>
        </p:txBody>
      </p:sp>
    </p:spTree>
    <p:extLst>
      <p:ext uri="{BB962C8B-B14F-4D97-AF65-F5344CB8AC3E}">
        <p14:creationId xmlns:p14="http://schemas.microsoft.com/office/powerpoint/2010/main" val="121443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1027"/>
          <p:cNvSpPr txBox="1">
            <a:spLocks noChangeArrowheads="1"/>
          </p:cNvSpPr>
          <p:nvPr/>
        </p:nvSpPr>
        <p:spPr>
          <a:xfrm>
            <a:off x="1653363" y="1114425"/>
            <a:ext cx="8080375" cy="4876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br>
              <a:rPr lang="en-US" sz="1400" dirty="0"/>
            </a:br>
            <a:endParaRPr lang="en-US" sz="1400" dirty="0">
              <a:latin typeface="Copperplate Gothic Bold" pitchFamily="34" charset="0"/>
            </a:endParaRPr>
          </a:p>
        </p:txBody>
      </p:sp>
      <p:pic>
        <p:nvPicPr>
          <p:cNvPr id="2" name="Picture 1"/>
          <p:cNvPicPr>
            <a:picLocks noChangeAspect="1"/>
          </p:cNvPicPr>
          <p:nvPr/>
        </p:nvPicPr>
        <p:blipFill>
          <a:blip r:embed="rId3"/>
          <a:stretch>
            <a:fillRect/>
          </a:stretch>
        </p:blipFill>
        <p:spPr>
          <a:xfrm>
            <a:off x="2466418" y="614285"/>
            <a:ext cx="6454263" cy="3437421"/>
          </a:xfrm>
          <a:prstGeom prst="rect">
            <a:avLst/>
          </a:prstGeom>
        </p:spPr>
      </p:pic>
      <p:sp>
        <p:nvSpPr>
          <p:cNvPr id="6" name="TextBox 5"/>
          <p:cNvSpPr txBox="1"/>
          <p:nvPr/>
        </p:nvSpPr>
        <p:spPr>
          <a:xfrm>
            <a:off x="1855430" y="4416831"/>
            <a:ext cx="7949514" cy="369332"/>
          </a:xfrm>
          <a:prstGeom prst="rect">
            <a:avLst/>
          </a:prstGeom>
          <a:noFill/>
        </p:spPr>
        <p:txBody>
          <a:bodyPr wrap="square" rtlCol="0">
            <a:spAutoFit/>
          </a:bodyPr>
          <a:lstStyle/>
          <a:p>
            <a:pPr algn="ctr"/>
            <a:r>
              <a:rPr lang="en-US" b="1" dirty="0"/>
              <a:t>Hierarchical Model of data for sales order processing</a:t>
            </a:r>
            <a:endParaRPr lang="en-IN" dirty="0"/>
          </a:p>
        </p:txBody>
      </p:sp>
      <p:sp>
        <p:nvSpPr>
          <p:cNvPr id="15" name="Rectangle 2"/>
          <p:cNvSpPr txBox="1">
            <a:spLocks noChangeArrowheads="1"/>
          </p:cNvSpPr>
          <p:nvPr/>
        </p:nvSpPr>
        <p:spPr>
          <a:xfrm>
            <a:off x="670705" y="90522"/>
            <a:ext cx="9764783" cy="8312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800" b="1" dirty="0">
                <a:latin typeface="Times New Roman" panose="02020603050405020304" pitchFamily="18" charset="0"/>
                <a:cs typeface="Times New Roman" panose="02020603050405020304" pitchFamily="18" charset="0"/>
              </a:rPr>
              <a:t>a. Hierarchical model:</a:t>
            </a:r>
          </a:p>
        </p:txBody>
      </p:sp>
    </p:spTree>
    <p:extLst>
      <p:ext uri="{BB962C8B-B14F-4D97-AF65-F5344CB8AC3E}">
        <p14:creationId xmlns:p14="http://schemas.microsoft.com/office/powerpoint/2010/main" val="291515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3" name="Rectangle 2"/>
          <p:cNvSpPr>
            <a:spLocks noGrp="1" noChangeArrowheads="1"/>
          </p:cNvSpPr>
          <p:nvPr>
            <p:ph type="title"/>
          </p:nvPr>
        </p:nvSpPr>
        <p:spPr>
          <a:xfrm>
            <a:off x="507030" y="215678"/>
            <a:ext cx="8519935" cy="326395"/>
          </a:xfrm>
        </p:spPr>
        <p:txBody>
          <a:bodyPr>
            <a:noAutofit/>
          </a:bodyPr>
          <a:lstStyle/>
          <a:p>
            <a:r>
              <a:rPr lang="en-US" sz="2400" b="1" dirty="0">
                <a:latin typeface="Times New Roman" panose="02020603050405020304" pitchFamily="18" charset="0"/>
                <a:cs typeface="Times New Roman" panose="02020603050405020304" pitchFamily="18" charset="0"/>
              </a:rPr>
              <a:t>Features of the Hierarchical Database Model:</a:t>
            </a:r>
            <a:endParaRPr lang="en-US" b="1" dirty="0">
              <a:latin typeface="Times New Roman" panose="02020603050405020304" pitchFamily="18" charset="0"/>
              <a:cs typeface="Times New Roman" panose="02020603050405020304" pitchFamily="18" charset="0"/>
            </a:endParaRPr>
          </a:p>
        </p:txBody>
      </p:sp>
      <p:sp>
        <p:nvSpPr>
          <p:cNvPr id="14" name="Rectangle 3"/>
          <p:cNvSpPr txBox="1">
            <a:spLocks noChangeArrowheads="1"/>
          </p:cNvSpPr>
          <p:nvPr/>
        </p:nvSpPr>
        <p:spPr>
          <a:xfrm>
            <a:off x="1110316" y="1084146"/>
            <a:ext cx="10351698" cy="3833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latin typeface="Times New Roman" panose="02020603050405020304" pitchFamily="18" charset="0"/>
                <a:cs typeface="Times New Roman" panose="02020603050405020304" pitchFamily="18" charset="0"/>
              </a:rPr>
              <a:t>Many to many relationships: </a:t>
            </a:r>
            <a:r>
              <a:rPr lang="en-US" sz="2400" dirty="0">
                <a:latin typeface="Times New Roman" panose="02020603050405020304" pitchFamily="18" charset="0"/>
                <a:cs typeface="Times New Roman" panose="02020603050405020304" pitchFamily="18" charset="0"/>
              </a:rPr>
              <a:t>It only supports one – to – many relationships. Many to many relationships are not supported.</a:t>
            </a:r>
          </a:p>
          <a:p>
            <a:pPr algn="just"/>
            <a:r>
              <a:rPr lang="en-US" sz="2400" b="1" dirty="0">
                <a:latin typeface="Times New Roman" panose="02020603050405020304" pitchFamily="18" charset="0"/>
                <a:cs typeface="Times New Roman" panose="02020603050405020304" pitchFamily="18" charset="0"/>
              </a:rPr>
              <a:t>Problem in Deletion:</a:t>
            </a:r>
            <a:r>
              <a:rPr lang="en-US" sz="2400" dirty="0">
                <a:latin typeface="Times New Roman" panose="02020603050405020304" pitchFamily="18" charset="0"/>
                <a:cs typeface="Times New Roman" panose="02020603050405020304" pitchFamily="18" charset="0"/>
              </a:rPr>
              <a:t> If a parent is deleted then the child automatically gets deleted.</a:t>
            </a:r>
          </a:p>
          <a:p>
            <a:pPr algn="just"/>
            <a:r>
              <a:rPr lang="en-US" sz="2400" b="1" dirty="0">
                <a:latin typeface="Times New Roman" panose="02020603050405020304" pitchFamily="18" charset="0"/>
                <a:cs typeface="Times New Roman" panose="02020603050405020304" pitchFamily="18" charset="0"/>
              </a:rPr>
              <a:t>Hierarchy of data:</a:t>
            </a:r>
            <a:r>
              <a:rPr lang="en-US" sz="2400" dirty="0">
                <a:latin typeface="Times New Roman" panose="02020603050405020304" pitchFamily="18" charset="0"/>
                <a:cs typeface="Times New Roman" panose="02020603050405020304" pitchFamily="18" charset="0"/>
              </a:rPr>
              <a:t> Data is represented in a hierarchical tree-like structure.</a:t>
            </a:r>
          </a:p>
          <a:p>
            <a:pPr algn="just"/>
            <a:r>
              <a:rPr lang="en-US" sz="2400" b="1" dirty="0">
                <a:latin typeface="Times New Roman" panose="02020603050405020304" pitchFamily="18" charset="0"/>
                <a:cs typeface="Times New Roman" panose="02020603050405020304" pitchFamily="18" charset="0"/>
              </a:rPr>
              <a:t>Parent-child relationship: </a:t>
            </a:r>
            <a:r>
              <a:rPr lang="en-US" sz="2400" dirty="0">
                <a:latin typeface="Times New Roman" panose="02020603050405020304" pitchFamily="18" charset="0"/>
                <a:cs typeface="Times New Roman" panose="02020603050405020304" pitchFamily="18" charset="0"/>
              </a:rPr>
              <a:t>Each child can have only one parent but a parent can have more than one children.</a:t>
            </a:r>
          </a:p>
          <a:p>
            <a:pPr algn="just"/>
            <a:r>
              <a:rPr lang="en-US" sz="2400" b="1" dirty="0">
                <a:latin typeface="Times New Roman" panose="02020603050405020304" pitchFamily="18" charset="0"/>
                <a:cs typeface="Times New Roman" panose="02020603050405020304" pitchFamily="18" charset="0"/>
              </a:rPr>
              <a:t>Pointer: </a:t>
            </a:r>
            <a:r>
              <a:rPr lang="en-US" sz="2400" dirty="0">
                <a:latin typeface="Times New Roman" panose="02020603050405020304" pitchFamily="18" charset="0"/>
                <a:cs typeface="Times New Roman" panose="02020603050405020304" pitchFamily="18" charset="0"/>
              </a:rPr>
              <a:t>Pointers are used for linking records that tell which is a parent and which child record.</a:t>
            </a:r>
          </a:p>
        </p:txBody>
      </p:sp>
    </p:spTree>
    <p:extLst>
      <p:ext uri="{BB962C8B-B14F-4D97-AF65-F5344CB8AC3E}">
        <p14:creationId xmlns:p14="http://schemas.microsoft.com/office/powerpoint/2010/main" val="4740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4" name="Rectangle 3"/>
          <p:cNvSpPr txBox="1">
            <a:spLocks noChangeArrowheads="1"/>
          </p:cNvSpPr>
          <p:nvPr/>
        </p:nvSpPr>
        <p:spPr>
          <a:xfrm>
            <a:off x="854651" y="1060359"/>
            <a:ext cx="10884267" cy="40832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latin typeface="Times New Roman" panose="02020603050405020304" pitchFamily="18" charset="0"/>
                <a:cs typeface="Times New Roman" panose="02020603050405020304" pitchFamily="18" charset="0"/>
              </a:rPr>
              <a:t>Disk input and output is minimized: </a:t>
            </a:r>
            <a:r>
              <a:rPr lang="en-US" sz="2400" dirty="0">
                <a:latin typeface="Times New Roman" panose="02020603050405020304" pitchFamily="18" charset="0"/>
                <a:cs typeface="Times New Roman" panose="02020603050405020304" pitchFamily="18" charset="0"/>
              </a:rPr>
              <a:t>Parent and child records are placed or stored close to each other on the storage device which minimizes the hard disk input and output.</a:t>
            </a:r>
          </a:p>
          <a:p>
            <a:pPr algn="just"/>
            <a:r>
              <a:rPr lang="en-US" sz="2400" b="1" dirty="0">
                <a:latin typeface="Times New Roman" panose="02020603050405020304" pitchFamily="18" charset="0"/>
                <a:cs typeface="Times New Roman" panose="02020603050405020304" pitchFamily="18" charset="0"/>
              </a:rPr>
              <a:t>Fast navigation:</a:t>
            </a:r>
            <a:r>
              <a:rPr lang="en-US" sz="2400" dirty="0">
                <a:latin typeface="Times New Roman" panose="02020603050405020304" pitchFamily="18" charset="0"/>
                <a:cs typeface="Times New Roman" panose="02020603050405020304" pitchFamily="18" charset="0"/>
              </a:rPr>
              <a:t> As parent and child are stored close to each other so access time is reduced and navigation becomes faster.</a:t>
            </a:r>
          </a:p>
          <a:p>
            <a:pPr algn="just"/>
            <a:r>
              <a:rPr lang="en-US" sz="2400" b="1" dirty="0">
                <a:latin typeface="Times New Roman" panose="02020603050405020304" pitchFamily="18" charset="0"/>
                <a:cs typeface="Times New Roman" panose="02020603050405020304" pitchFamily="18" charset="0"/>
              </a:rPr>
              <a:t>Predefined relationship: </a:t>
            </a:r>
            <a:r>
              <a:rPr lang="en-US" sz="2400" dirty="0">
                <a:latin typeface="Times New Roman" panose="02020603050405020304" pitchFamily="18" charset="0"/>
                <a:cs typeface="Times New Roman" panose="02020603050405020304" pitchFamily="18" charset="0"/>
              </a:rPr>
              <a:t>All relations between root, parent and child nodes are predefined in the database schema.</a:t>
            </a:r>
          </a:p>
          <a:p>
            <a:pPr algn="just"/>
            <a:r>
              <a:rPr lang="en-US" sz="2400" b="1" dirty="0">
                <a:latin typeface="Times New Roman" panose="02020603050405020304" pitchFamily="18" charset="0"/>
                <a:cs typeface="Times New Roman" panose="02020603050405020304" pitchFamily="18" charset="0"/>
              </a:rPr>
              <a:t>Re-organization difficulty: </a:t>
            </a:r>
            <a:r>
              <a:rPr lang="en-US" sz="2400" dirty="0">
                <a:latin typeface="Times New Roman" panose="02020603050405020304" pitchFamily="18" charset="0"/>
                <a:cs typeface="Times New Roman" panose="02020603050405020304" pitchFamily="18" charset="0"/>
              </a:rPr>
              <a:t>Hierarchy prevents the re-organization of data.</a:t>
            </a:r>
          </a:p>
          <a:p>
            <a:pPr algn="just"/>
            <a:r>
              <a:rPr lang="en-US" sz="2400" b="1" dirty="0">
                <a:latin typeface="Times New Roman" panose="02020603050405020304" pitchFamily="18" charset="0"/>
                <a:cs typeface="Times New Roman" panose="02020603050405020304" pitchFamily="18" charset="0"/>
              </a:rPr>
              <a:t>Redundancy: </a:t>
            </a:r>
            <a:r>
              <a:rPr lang="en-US" sz="2400" dirty="0">
                <a:latin typeface="Times New Roman" panose="02020603050405020304" pitchFamily="18" charset="0"/>
                <a:cs typeface="Times New Roman" panose="02020603050405020304" pitchFamily="18" charset="0"/>
              </a:rPr>
              <a:t>One to many relationships increases redundancy in the data which leads to the retrieval of inaccurate data.</a:t>
            </a:r>
          </a:p>
        </p:txBody>
      </p:sp>
      <p:sp>
        <p:nvSpPr>
          <p:cNvPr id="15" name="Rectangle 2"/>
          <p:cNvSpPr>
            <a:spLocks noGrp="1" noChangeArrowheads="1"/>
          </p:cNvSpPr>
          <p:nvPr>
            <p:ph type="title"/>
          </p:nvPr>
        </p:nvSpPr>
        <p:spPr>
          <a:xfrm>
            <a:off x="507030" y="215678"/>
            <a:ext cx="8519935" cy="326395"/>
          </a:xfrm>
        </p:spPr>
        <p:txBody>
          <a:bodyPr>
            <a:noAutofit/>
          </a:bodyPr>
          <a:lstStyle/>
          <a:p>
            <a:r>
              <a:rPr lang="en-US" sz="2400" b="1" dirty="0">
                <a:latin typeface="Times New Roman" panose="02020603050405020304" pitchFamily="18" charset="0"/>
                <a:cs typeface="Times New Roman" panose="02020603050405020304" pitchFamily="18" charset="0"/>
              </a:rPr>
              <a:t>Features of the Hierarchical Database Model: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17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9970637DF29D48AE5FBCBF153E519F" ma:contentTypeVersion="2" ma:contentTypeDescription="Create a new document." ma:contentTypeScope="" ma:versionID="1f40a616bdf10c0e4e52273ed83b9b6c">
  <xsd:schema xmlns:xsd="http://www.w3.org/2001/XMLSchema" xmlns:xs="http://www.w3.org/2001/XMLSchema" xmlns:p="http://schemas.microsoft.com/office/2006/metadata/properties" xmlns:ns2="f22dfb70-74d2-47e3-8f15-c10f7dca4ae7" targetNamespace="http://schemas.microsoft.com/office/2006/metadata/properties" ma:root="true" ma:fieldsID="6eb7b3e6d833f67f70eaa77fb51832c4" ns2:_="">
    <xsd:import namespace="f22dfb70-74d2-47e3-8f15-c10f7dca4a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dfb70-74d2-47e3-8f15-c10f7dca4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DE4895-3A5B-42C1-9FFD-5CA9B29A683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4D883E9-C6AC-425A-B713-C821B2F46C74}">
  <ds:schemaRefs>
    <ds:schemaRef ds:uri="http://schemas.microsoft.com/sharepoint/v3/contenttype/forms"/>
  </ds:schemaRefs>
</ds:datastoreItem>
</file>

<file path=customXml/itemProps3.xml><?xml version="1.0" encoding="utf-8"?>
<ds:datastoreItem xmlns:ds="http://schemas.openxmlformats.org/officeDocument/2006/customXml" ds:itemID="{96D8C247-9DE6-4D70-8ACA-653137D6B2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2dfb70-74d2-47e3-8f15-c10f7dca4a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515</TotalTime>
  <Words>1518</Words>
  <Application>Microsoft Office PowerPoint</Application>
  <PresentationFormat>Widescreen</PresentationFormat>
  <Paragraphs>163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Models of Database Architecture:  Hierarchical, Network and Relational  Models.</vt:lpstr>
      <vt:lpstr>Models of Database Architecture:  Hierarchical, Network and Relational  Models</vt:lpstr>
      <vt:lpstr>PowerPoint Presentation</vt:lpstr>
      <vt:lpstr>PowerPoint Presentation</vt:lpstr>
      <vt:lpstr>PowerPoint Presentation</vt:lpstr>
      <vt:lpstr>PowerPoint Presentation</vt:lpstr>
      <vt:lpstr>Features of the Hierarchical Database Model:</vt:lpstr>
      <vt:lpstr>Features of the Hierarchical Database Model:</vt:lpstr>
      <vt:lpstr>  </vt:lpstr>
      <vt:lpstr>  </vt:lpstr>
      <vt:lpstr> </vt:lpstr>
      <vt:lpstr>   </vt:lpstr>
      <vt:lpstr>PowerPoint Presentation</vt:lpstr>
      <vt:lpstr>PowerPoint Presentation</vt:lpstr>
      <vt:lpstr>PowerPoint Presentation</vt:lpstr>
      <vt:lpstr>Quiz</vt:lpstr>
      <vt:lpstr>Quiz</vt:lpstr>
      <vt:lpstr>Quiz</vt:lpstr>
      <vt:lpstr>Quiz</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Antony</cp:lastModifiedBy>
  <cp:revision>105</cp:revision>
  <dcterms:created xsi:type="dcterms:W3CDTF">2020-06-15T12:13:30Z</dcterms:created>
  <dcterms:modified xsi:type="dcterms:W3CDTF">2020-09-17T16:33:33Z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0x010100B69970637DF29D48AE5FBCBF153E519F</vt:lpwstr>
  </property>
</Properties>
</file>