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4" r:id="rId3"/>
    <p:sldId id="316" r:id="rId4"/>
    <p:sldId id="265" r:id="rId5"/>
    <p:sldId id="309" r:id="rId6"/>
    <p:sldId id="298" r:id="rId7"/>
    <p:sldId id="269" r:id="rId8"/>
    <p:sldId id="268" r:id="rId9"/>
    <p:sldId id="310" r:id="rId10"/>
    <p:sldId id="299" r:id="rId11"/>
    <p:sldId id="317" r:id="rId12"/>
    <p:sldId id="300" r:id="rId13"/>
    <p:sldId id="270" r:id="rId14"/>
    <p:sldId id="301" r:id="rId15"/>
    <p:sldId id="311" r:id="rId16"/>
    <p:sldId id="318" r:id="rId17"/>
    <p:sldId id="308" r:id="rId18"/>
    <p:sldId id="304" r:id="rId19"/>
    <p:sldId id="319" r:id="rId20"/>
    <p:sldId id="274" r:id="rId21"/>
    <p:sldId id="321" r:id="rId22"/>
    <p:sldId id="320" r:id="rId23"/>
    <p:sldId id="322" r:id="rId24"/>
    <p:sldId id="326" r:id="rId25"/>
    <p:sldId id="327" r:id="rId26"/>
    <p:sldId id="325" r:id="rId27"/>
    <p:sldId id="324" r:id="rId28"/>
    <p:sldId id="328" r:id="rId29"/>
    <p:sldId id="323" r:id="rId30"/>
    <p:sldId id="312" r:id="rId31"/>
    <p:sldId id="275" r:id="rId32"/>
    <p:sldId id="313" r:id="rId33"/>
    <p:sldId id="3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31-07-2020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039-0E4D-47D9-824C-9234E14982DD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A3B8-4185-43FB-BD25-D23E2BB61C04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3D2-A275-4401-BA5A-C00D6B660EE8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684-D59C-44B9-AA43-D90CBA229644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0117-A86C-4D51-A988-4C0576B5FB27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22A2-E6C5-45F6-88D8-5E207608B41B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2D89-9CC3-4F64-85D7-DD29B0EDA417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A214-AA2B-47E1-BF79-498224FB761C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82D-6E65-4CA0-A5C7-8F3904A5B2FE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8F47-A367-4AAB-9601-0D682D235941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6E1-6DF5-4A9D-B892-AE6FBB1FD873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A622-92DE-4A55-BAF5-DB0B9C708A5B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hyperlink" Target="http://en.wikipedia.org/wiki/Null_(SQL)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hyperlink" Target="http://en.wikipedia.org/w/index.php?title=Union_(SQL)&amp;action=edit" TargetMode="External"/><Relationship Id="rId4" Type="http://schemas.openxmlformats.org/officeDocument/2006/relationships/hyperlink" Target="http://en.wikipedia.org/wiki/Null_(SQL)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Bookman Old Style" pitchFamily="18" charset="0"/>
                <a:ea typeface="+mj-ea"/>
                <a:cs typeface="+mj-cs"/>
              </a:rPr>
              <a:t>CSB4202 - DATABASE MANAGEMENT SYSTEMS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Bookman Old Style" pitchFamily="18" charset="0"/>
                <a:ea typeface="+mj-ea"/>
                <a:cs typeface="+mj-cs"/>
              </a:rPr>
              <a:t>B.Tech – III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Dr. A. </a:t>
            </a:r>
            <a:r>
              <a:rPr lang="en-US" sz="4400" b="1" dirty="0" err="1">
                <a:latin typeface="Bookman Old Style" pitchFamily="18" charset="0"/>
                <a:ea typeface="+mj-ea"/>
                <a:cs typeface="+mj-cs"/>
              </a:rPr>
              <a:t>Antonidoss</a:t>
            </a: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/</a:t>
            </a:r>
            <a:r>
              <a:rPr lang="en-US" sz="4400" b="1" dirty="0" err="1">
                <a:latin typeface="Bookman Old Style" pitchFamily="18" charset="0"/>
                <a:ea typeface="+mj-ea"/>
                <a:cs typeface="+mj-cs"/>
              </a:rPr>
              <a:t>Dr.Sathya</a:t>
            </a: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en-US" sz="4400" b="1" dirty="0" err="1">
                <a:latin typeface="Bookman Old Style" pitchFamily="18" charset="0"/>
                <a:ea typeface="+mj-ea"/>
                <a:cs typeface="+mj-cs"/>
              </a:rPr>
              <a:t>Priya.S</a:t>
            </a:r>
            <a:endParaRPr lang="en-US" sz="4400" b="1" dirty="0">
              <a:latin typeface="Bookman Old Style" pitchFamily="18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92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Project Operation –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22514" y="1077913"/>
            <a:ext cx="6861175" cy="4111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Relation</a:t>
            </a:r>
            <a:r>
              <a:rPr lang="en-US" i="1"/>
              <a:t> r</a:t>
            </a:r>
            <a:r>
              <a:rPr lang="en-US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974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 dirty="0"/>
              <a:t>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546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118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 dirty="0"/>
              <a:t>C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974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546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10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30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40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5118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514600" y="4114801"/>
            <a:ext cx="70294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438400" y="3962401"/>
            <a:ext cx="70294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057400" y="4114801"/>
            <a:ext cx="70294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</a:pPr>
            <a:endParaRPr kumimoji="1" lang="en-US" sz="2000">
              <a:latin typeface="Times New Roman" pitchFamily="18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0640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5212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064000" y="4254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521200" y="4254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130800" y="4711701"/>
            <a:ext cx="3175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=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5880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0452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5588000" y="42545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045200" y="42545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931988" y="4140201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322513" y="3733801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</a:t>
            </a:r>
            <a:r>
              <a:rPr lang="en-US" sz="2000" baseline="-25000" dirty="0">
                <a:latin typeface="Times New Roman" pitchFamily="18" charset="0"/>
              </a:rPr>
              <a:t>A,C</a:t>
            </a:r>
            <a:r>
              <a:rPr lang="en-US" sz="2400" dirty="0">
                <a:latin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22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1027"/>
          <p:cNvSpPr txBox="1">
            <a:spLocks noChangeArrowheads="1"/>
          </p:cNvSpPr>
          <p:nvPr/>
        </p:nvSpPr>
        <p:spPr>
          <a:xfrm>
            <a:off x="891849" y="1250441"/>
            <a:ext cx="10408302" cy="4688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965450" algn="ctr"/>
              </a:tabLst>
            </a:pPr>
            <a:r>
              <a:rPr lang="en-US" sz="2400" dirty="0"/>
              <a:t>Notation: 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 </a:t>
            </a:r>
            <a:r>
              <a:rPr lang="en-US" sz="2400" i="1" dirty="0">
                <a:sym typeface="Symbol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sz="2400" dirty="0">
                <a:sym typeface="Symbol" pitchFamily="18" charset="2"/>
              </a:rPr>
              <a:t>Defined as: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sz="2400" dirty="0"/>
              <a:t>		</a:t>
            </a:r>
            <a:r>
              <a:rPr lang="en-US" sz="2400" i="1" dirty="0"/>
              <a:t>r</a:t>
            </a:r>
            <a:r>
              <a:rPr lang="en-US" sz="2400" dirty="0"/>
              <a:t>  </a:t>
            </a:r>
            <a:r>
              <a:rPr lang="en-US" sz="2400" dirty="0">
                <a:sym typeface="Symbol" pitchFamily="18" charset="2"/>
              </a:rPr>
              <a:t> 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 = {</a:t>
            </a:r>
            <a:r>
              <a:rPr lang="en-US" sz="2400" i="1" dirty="0"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i="1" dirty="0"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  </a:t>
            </a:r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 or</a:t>
            </a:r>
            <a:r>
              <a:rPr lang="en-US" sz="2400" i="1" dirty="0">
                <a:sym typeface="Symbol" pitchFamily="18" charset="2"/>
              </a:rPr>
              <a:t> t</a:t>
            </a:r>
            <a:r>
              <a:rPr lang="en-US" sz="2400" dirty="0">
                <a:sym typeface="Symbol" pitchFamily="18" charset="2"/>
              </a:rPr>
              <a:t>  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sz="2400" dirty="0">
                <a:sym typeface="Symbol" pitchFamily="18" charset="2"/>
              </a:rPr>
              <a:t>For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 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 to be valid.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sz="2400" i="1" dirty="0">
                <a:sym typeface="Symbol" pitchFamily="18" charset="2"/>
              </a:rPr>
              <a:t>	</a:t>
            </a:r>
            <a:r>
              <a:rPr lang="en-US" sz="2400" dirty="0">
                <a:sym typeface="Symbol" pitchFamily="18" charset="2"/>
              </a:rPr>
              <a:t>1.  </a:t>
            </a:r>
            <a:r>
              <a:rPr lang="en-US" sz="2400" i="1" dirty="0">
                <a:sym typeface="Symbol" pitchFamily="18" charset="2"/>
              </a:rPr>
              <a:t>r,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 must have the </a:t>
            </a:r>
            <a:r>
              <a:rPr lang="en-US" sz="2400" i="1" dirty="0">
                <a:sym typeface="Symbol" pitchFamily="18" charset="2"/>
              </a:rPr>
              <a:t>same </a:t>
            </a:r>
            <a:r>
              <a:rPr lang="en-US" sz="2400" b="1" dirty="0">
                <a:sym typeface="Symbol" pitchFamily="18" charset="2"/>
              </a:rPr>
              <a:t>arity</a:t>
            </a:r>
            <a:r>
              <a:rPr lang="en-US" sz="2400" dirty="0">
                <a:sym typeface="Symbol" pitchFamily="18" charset="2"/>
              </a:rPr>
              <a:t> (same number of attributes)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sz="2400" dirty="0">
                <a:sym typeface="Symbol" pitchFamily="18" charset="2"/>
              </a:rPr>
              <a:t>	2.  The attribute domains must be </a:t>
            </a:r>
            <a:r>
              <a:rPr lang="en-US" sz="2400" b="1" dirty="0">
                <a:sym typeface="Symbol" pitchFamily="18" charset="2"/>
              </a:rPr>
              <a:t>compatible</a:t>
            </a:r>
            <a:r>
              <a:rPr lang="en-US" sz="2400" dirty="0">
                <a:sym typeface="Symbol" pitchFamily="18" charset="2"/>
              </a:rPr>
              <a:t> (example: 2</a:t>
            </a:r>
            <a:r>
              <a:rPr lang="en-US" sz="2400" baseline="30000" dirty="0">
                <a:sym typeface="Symbol" pitchFamily="18" charset="2"/>
              </a:rPr>
              <a:t>nd</a:t>
            </a:r>
            <a:r>
              <a:rPr lang="en-US" sz="2400" dirty="0">
                <a:sym typeface="Symbol" pitchFamily="18" charset="2"/>
              </a:rPr>
              <a:t> column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	of </a:t>
            </a:r>
            <a:r>
              <a:rPr lang="en-US" sz="2400" i="1" dirty="0">
                <a:sym typeface="Symbol" pitchFamily="18" charset="2"/>
              </a:rPr>
              <a:t>r</a:t>
            </a:r>
            <a:r>
              <a:rPr lang="en-US" sz="2400" dirty="0">
                <a:sym typeface="Symbol" pitchFamily="18" charset="2"/>
              </a:rPr>
              <a:t> deals with the same type of values as does the 2</a:t>
            </a:r>
            <a:r>
              <a:rPr lang="en-US" sz="2400" baseline="30000" dirty="0">
                <a:sym typeface="Symbol" pitchFamily="18" charset="2"/>
              </a:rPr>
              <a:t>nd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column of 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sz="2400" dirty="0"/>
              <a:t>Example: to find all customers with either an account or a loan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ym typeface="Symbol" pitchFamily="18" charset="2"/>
              </a:rPr>
              <a:t></a:t>
            </a:r>
            <a:r>
              <a:rPr lang="en-US" sz="2400" i="1" baseline="-25000" dirty="0" err="1"/>
              <a:t>customer_name</a:t>
            </a:r>
            <a:r>
              <a:rPr lang="en-US" sz="2400" dirty="0"/>
              <a:t> (</a:t>
            </a:r>
            <a:r>
              <a:rPr lang="en-US" sz="2400" i="1" dirty="0"/>
              <a:t>depositor</a:t>
            </a:r>
            <a:r>
              <a:rPr lang="en-US" sz="2400" dirty="0"/>
              <a:t>)   </a:t>
            </a:r>
            <a:r>
              <a:rPr lang="en-US" sz="2400" dirty="0">
                <a:sym typeface="Symbol" pitchFamily="18" charset="2"/>
              </a:rPr>
              <a:t>  </a:t>
            </a:r>
            <a:r>
              <a:rPr lang="en-US" sz="2400" i="1" baseline="-25000" dirty="0" err="1"/>
              <a:t>customer_name</a:t>
            </a:r>
            <a:r>
              <a:rPr lang="en-US" sz="2400" dirty="0"/>
              <a:t> (</a:t>
            </a:r>
            <a:r>
              <a:rPr lang="en-US" sz="2400" i="1" dirty="0"/>
              <a:t>borrower)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672" y="103527"/>
            <a:ext cx="8869906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Operation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055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92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Union Operation –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22514" y="1077913"/>
            <a:ext cx="6861175" cy="334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Relations </a:t>
            </a:r>
            <a:r>
              <a:rPr lang="en-US" i="1"/>
              <a:t>r, s:</a:t>
            </a:r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22513" y="4191001"/>
            <a:ext cx="7029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800" dirty="0"/>
              <a:t>r </a:t>
            </a:r>
            <a:r>
              <a:rPr kumimoji="1" lang="en-US" sz="2800" dirty="0">
                <a:sym typeface="Symbol" pitchFamily="18" charset="2"/>
              </a:rPr>
              <a:t> s</a:t>
            </a:r>
            <a:r>
              <a:rPr kumimoji="1" lang="en-US" sz="2800" dirty="0"/>
              <a:t>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101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673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101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673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437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2009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7437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2009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937125" y="2882901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029450" y="26289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676900" y="3594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134100" y="3594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76900" y="4127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34100" y="4127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419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4601" y="103527"/>
            <a:ext cx="8077200" cy="609600"/>
          </a:xfrm>
        </p:spPr>
        <p:txBody>
          <a:bodyPr>
            <a:normAutofit fontScale="90000"/>
          </a:bodyPr>
          <a:lstStyle/>
          <a:p>
            <a:pPr lvl="0"/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14059" y="1015662"/>
            <a:ext cx="1060129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set difference operation is tuples, which are present in one relation but are not in the second relation.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all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present in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but not in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∏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(Books) − ∏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(Articles)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Provides the name of authors who have written books but not articles.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Difference (−)</a:t>
            </a:r>
          </a:p>
        </p:txBody>
      </p:sp>
    </p:spTree>
    <p:extLst>
      <p:ext uri="{BB962C8B-B14F-4D97-AF65-F5344CB8AC3E}">
        <p14:creationId xmlns:p14="http://schemas.microsoft.com/office/powerpoint/2010/main" val="275082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47913" y="66675"/>
            <a:ext cx="8077200" cy="1346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b="1" dirty="0"/>
              <a:t>Set Difference Operation – Example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322514" y="1077913"/>
            <a:ext cx="6861175" cy="334962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Relations </a:t>
            </a:r>
            <a:r>
              <a:rPr lang="en-US" i="1"/>
              <a:t>r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/>
              <a:t>: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22513" y="3810001"/>
            <a:ext cx="7029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800" i="1" dirty="0"/>
              <a:t>r  </a:t>
            </a:r>
            <a:r>
              <a:rPr kumimoji="1" lang="en-US" sz="2800" i="1" dirty="0">
                <a:sym typeface="Symbol" pitchFamily="18" charset="2"/>
              </a:rPr>
              <a:t>– s</a:t>
            </a:r>
            <a:r>
              <a:rPr kumimoji="1" lang="en-US" sz="2800" i="1" dirty="0"/>
              <a:t>: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482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1054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 dirty="0"/>
              <a:t>B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482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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1054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7818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2390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7818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2390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3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975225" y="2997201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067550" y="26924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715000" y="39116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172200" y="39116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715000" y="44450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172200" y="44450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843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4601" y="103527"/>
            <a:ext cx="8077200" cy="609600"/>
          </a:xfrm>
        </p:spPr>
        <p:txBody>
          <a:bodyPr>
            <a:normAutofit fontScale="90000"/>
          </a:bodyPr>
          <a:lstStyle/>
          <a:p>
            <a:pPr lvl="0"/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54443" y="1200329"/>
            <a:ext cx="101303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/>
            <a:endParaRPr lang="en-US" sz="1600" dirty="0">
              <a:latin typeface="Copperplate Gothic Bold" pitchFamily="34" charset="0"/>
            </a:endParaRPr>
          </a:p>
          <a:p>
            <a:r>
              <a:rPr lang="en-US" sz="1600" dirty="0">
                <a:latin typeface="Copperplate Gothic Bold" pitchFamily="34" charset="0"/>
              </a:rPr>
              <a:t> </a:t>
            </a:r>
            <a:r>
              <a:rPr lang="en-US" sz="2000" dirty="0">
                <a:latin typeface="Bookman Old Style" pitchFamily="18" charset="0"/>
              </a:rPr>
              <a:t>Combines information of two different relations into one.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b="1" dirty="0">
                <a:latin typeface="Bookman Old Style" pitchFamily="18" charset="0"/>
              </a:rPr>
              <a:t>Notation</a:t>
            </a:r>
            <a:r>
              <a:rPr lang="en-US" sz="2000" dirty="0">
                <a:latin typeface="Bookman Old Style" pitchFamily="18" charset="0"/>
              </a:rPr>
              <a:t> − r Χ s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dirty="0">
                <a:latin typeface="Bookman Old Style" pitchFamily="18" charset="0"/>
              </a:rPr>
              <a:t>Where </a:t>
            </a:r>
            <a:r>
              <a:rPr lang="en-US" sz="2000" b="1" dirty="0">
                <a:latin typeface="Bookman Old Style" pitchFamily="18" charset="0"/>
              </a:rPr>
              <a:t>r</a:t>
            </a:r>
            <a:r>
              <a:rPr lang="en-US" sz="2000" dirty="0">
                <a:latin typeface="Bookman Old Style" pitchFamily="18" charset="0"/>
              </a:rPr>
              <a:t> and </a:t>
            </a:r>
            <a:r>
              <a:rPr lang="en-US" sz="2000" b="1" dirty="0">
                <a:latin typeface="Bookman Old Style" pitchFamily="18" charset="0"/>
              </a:rPr>
              <a:t>s</a:t>
            </a:r>
            <a:r>
              <a:rPr lang="en-US" sz="2000" dirty="0">
                <a:latin typeface="Bookman Old Style" pitchFamily="18" charset="0"/>
              </a:rPr>
              <a:t> are relations and their output will be defined as −</a:t>
            </a:r>
          </a:p>
          <a:p>
            <a:r>
              <a:rPr lang="en-US" sz="2000" dirty="0">
                <a:latin typeface="Bookman Old Style" pitchFamily="18" charset="0"/>
              </a:rPr>
              <a:t>	r Χ s = { q t | q ∈ r and t ∈ s}</a:t>
            </a:r>
          </a:p>
          <a:p>
            <a:r>
              <a:rPr lang="en-US" sz="2000" dirty="0">
                <a:latin typeface="Bookman Old Style" pitchFamily="18" charset="0"/>
              </a:rPr>
              <a:t>	</a:t>
            </a:r>
            <a:r>
              <a:rPr lang="en-US" sz="2000" dirty="0" err="1">
                <a:latin typeface="Bookman Old Style" pitchFamily="18" charset="0"/>
              </a:rPr>
              <a:t>σ</a:t>
            </a:r>
            <a:r>
              <a:rPr lang="en-US" sz="2000" baseline="-25000" dirty="0" err="1">
                <a:latin typeface="Bookman Old Style" pitchFamily="18" charset="0"/>
              </a:rPr>
              <a:t>author</a:t>
            </a:r>
            <a:r>
              <a:rPr lang="en-US" sz="2000" baseline="-25000" dirty="0">
                <a:latin typeface="Bookman Old Style" pitchFamily="18" charset="0"/>
              </a:rPr>
              <a:t> = '</a:t>
            </a:r>
            <a:r>
              <a:rPr lang="en-US" sz="2000" baseline="-25000" dirty="0" err="1">
                <a:latin typeface="Bookman Old Style" pitchFamily="18" charset="0"/>
              </a:rPr>
              <a:t>tutorialspoint</a:t>
            </a:r>
            <a:r>
              <a:rPr lang="en-US" sz="2000" baseline="-25000" dirty="0">
                <a:latin typeface="Bookman Old Style" pitchFamily="18" charset="0"/>
              </a:rPr>
              <a:t>'</a:t>
            </a:r>
            <a:r>
              <a:rPr lang="en-US" sz="2000" dirty="0">
                <a:latin typeface="Bookman Old Style" pitchFamily="18" charset="0"/>
              </a:rPr>
              <a:t>(Books Χ Articles)</a:t>
            </a:r>
          </a:p>
          <a:p>
            <a:endParaRPr lang="en-US" sz="2000" b="1" dirty="0">
              <a:latin typeface="Bookman Old Style" pitchFamily="18" charset="0"/>
            </a:endParaRPr>
          </a:p>
          <a:p>
            <a:r>
              <a:rPr lang="en-US" sz="2000" b="1" dirty="0">
                <a:latin typeface="Bookman Old Style" pitchFamily="18" charset="0"/>
              </a:rPr>
              <a:t>Output</a:t>
            </a:r>
            <a:r>
              <a:rPr lang="en-US" sz="2000" dirty="0">
                <a:latin typeface="Bookman Old Style" pitchFamily="18" charset="0"/>
              </a:rPr>
              <a:t> − Yields a relation, which shows all the books and articles written by tutorials point.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 (Χ)</a:t>
            </a:r>
          </a:p>
        </p:txBody>
      </p:sp>
    </p:spTree>
    <p:extLst>
      <p:ext uri="{BB962C8B-B14F-4D97-AF65-F5344CB8AC3E}">
        <p14:creationId xmlns:p14="http://schemas.microsoft.com/office/powerpoint/2010/main" val="242891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2063552" y="193675"/>
            <a:ext cx="8452048" cy="5032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b="1" dirty="0"/>
              <a:t>Cartesian-Product Operation –  Example</a:t>
            </a:r>
          </a:p>
        </p:txBody>
      </p:sp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2322513" y="1077914"/>
            <a:ext cx="7029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2000" dirty="0"/>
              <a:t>Relations </a:t>
            </a:r>
            <a:r>
              <a:rPr kumimoji="1" lang="en-US" sz="2000" i="1" dirty="0"/>
              <a:t>r, s</a:t>
            </a:r>
            <a:r>
              <a:rPr kumimoji="1" lang="en-US" sz="2000" dirty="0"/>
              <a:t>:</a:t>
            </a:r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2200275" y="3032126"/>
            <a:ext cx="7029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2800" i="1" dirty="0"/>
              <a:t>r</a:t>
            </a:r>
            <a:r>
              <a:rPr kumimoji="1" lang="en-US" sz="2800" dirty="0"/>
              <a:t> x</a:t>
            </a:r>
            <a:r>
              <a:rPr kumimoji="1" lang="en-US" sz="2800" dirty="0">
                <a:sym typeface="Symbol" pitchFamily="18" charset="2"/>
              </a:rPr>
              <a:t> </a:t>
            </a:r>
            <a:r>
              <a:rPr kumimoji="1" lang="en-US" sz="2800" i="1" dirty="0">
                <a:sym typeface="Symbol" pitchFamily="18" charset="2"/>
              </a:rPr>
              <a:t>s</a:t>
            </a:r>
            <a:r>
              <a:rPr kumimoji="1" lang="en-US" sz="2800" dirty="0"/>
              <a:t>:</a:t>
            </a:r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44196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auto">
          <a:xfrm>
            <a:off x="48768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7" name="Rectangle 1031"/>
          <p:cNvSpPr>
            <a:spLocks noChangeArrowheads="1"/>
          </p:cNvSpPr>
          <p:nvPr/>
        </p:nvSpPr>
        <p:spPr bwMode="auto">
          <a:xfrm>
            <a:off x="4419600" y="1752600"/>
            <a:ext cx="4572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4876800" y="1752600"/>
            <a:ext cx="4572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43434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auto">
          <a:xfrm>
            <a:off x="48006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1" name="Rectangle 1035"/>
          <p:cNvSpPr>
            <a:spLocks noChangeArrowheads="1"/>
          </p:cNvSpPr>
          <p:nvPr/>
        </p:nvSpPr>
        <p:spPr bwMode="auto">
          <a:xfrm>
            <a:off x="43434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2" name="Rectangle 1036"/>
          <p:cNvSpPr>
            <a:spLocks noChangeArrowheads="1"/>
          </p:cNvSpPr>
          <p:nvPr/>
        </p:nvSpPr>
        <p:spPr bwMode="auto">
          <a:xfrm>
            <a:off x="48006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13" name="Rectangle 1037"/>
          <p:cNvSpPr>
            <a:spLocks noChangeArrowheads="1"/>
          </p:cNvSpPr>
          <p:nvPr/>
        </p:nvSpPr>
        <p:spPr bwMode="auto">
          <a:xfrm>
            <a:off x="52578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4" name="Rectangle 1038"/>
          <p:cNvSpPr>
            <a:spLocks noChangeArrowheads="1"/>
          </p:cNvSpPr>
          <p:nvPr/>
        </p:nvSpPr>
        <p:spPr bwMode="auto">
          <a:xfrm>
            <a:off x="57150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15" name="Rectangle 1039"/>
          <p:cNvSpPr>
            <a:spLocks noChangeArrowheads="1"/>
          </p:cNvSpPr>
          <p:nvPr/>
        </p:nvSpPr>
        <p:spPr bwMode="auto">
          <a:xfrm>
            <a:off x="52578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 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16" name="Rectangle 1040"/>
          <p:cNvSpPr>
            <a:spLocks noChangeArrowheads="1"/>
          </p:cNvSpPr>
          <p:nvPr/>
        </p:nvSpPr>
        <p:spPr bwMode="auto">
          <a:xfrm>
            <a:off x="57150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20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20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</p:txBody>
      </p:sp>
      <p:sp>
        <p:nvSpPr>
          <p:cNvPr id="17" name="Rectangle 1041"/>
          <p:cNvSpPr>
            <a:spLocks noChangeArrowheads="1"/>
          </p:cNvSpPr>
          <p:nvPr/>
        </p:nvSpPr>
        <p:spPr bwMode="auto">
          <a:xfrm>
            <a:off x="61722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18" name="Rectangle 1042"/>
          <p:cNvSpPr>
            <a:spLocks noChangeArrowheads="1"/>
          </p:cNvSpPr>
          <p:nvPr/>
        </p:nvSpPr>
        <p:spPr bwMode="auto">
          <a:xfrm>
            <a:off x="61722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a</a:t>
            </a:r>
          </a:p>
          <a:p>
            <a:pPr algn="ctr"/>
            <a:r>
              <a:rPr lang="en-US" i="1">
                <a:sym typeface="Symbol" pitchFamily="18" charset="2"/>
              </a:rPr>
              <a:t>a</a:t>
            </a:r>
          </a:p>
          <a:p>
            <a:pPr algn="ctr"/>
            <a:r>
              <a:rPr lang="en-US" i="1">
                <a:sym typeface="Symbol" pitchFamily="18" charset="2"/>
              </a:rPr>
              <a:t>b</a:t>
            </a:r>
          </a:p>
          <a:p>
            <a:pPr algn="ctr"/>
            <a:r>
              <a:rPr lang="en-US" i="1">
                <a:sym typeface="Symbol" pitchFamily="18" charset="2"/>
              </a:rPr>
              <a:t>b</a:t>
            </a:r>
          </a:p>
          <a:p>
            <a:pPr algn="ctr"/>
            <a:r>
              <a:rPr lang="en-US" i="1">
                <a:sym typeface="Symbol" pitchFamily="18" charset="2"/>
              </a:rPr>
              <a:t>a</a:t>
            </a:r>
          </a:p>
          <a:p>
            <a:pPr algn="ctr"/>
            <a:r>
              <a:rPr lang="en-US" i="1">
                <a:sym typeface="Symbol" pitchFamily="18" charset="2"/>
              </a:rPr>
              <a:t>a</a:t>
            </a:r>
          </a:p>
          <a:p>
            <a:pPr algn="ctr"/>
            <a:r>
              <a:rPr lang="en-US" i="1">
                <a:sym typeface="Symbol" pitchFamily="18" charset="2"/>
              </a:rPr>
              <a:t>b</a:t>
            </a:r>
          </a:p>
          <a:p>
            <a:pPr algn="ctr"/>
            <a:r>
              <a:rPr lang="en-US" i="1">
                <a:sym typeface="Symbol" pitchFamily="18" charset="2"/>
              </a:rPr>
              <a:t>b</a:t>
            </a:r>
          </a:p>
        </p:txBody>
      </p:sp>
      <p:sp>
        <p:nvSpPr>
          <p:cNvPr id="19" name="Rectangle 1043"/>
          <p:cNvSpPr>
            <a:spLocks noChangeArrowheads="1"/>
          </p:cNvSpPr>
          <p:nvPr/>
        </p:nvSpPr>
        <p:spPr bwMode="auto">
          <a:xfrm>
            <a:off x="61722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20" name="Rectangle 1044"/>
          <p:cNvSpPr>
            <a:spLocks noChangeArrowheads="1"/>
          </p:cNvSpPr>
          <p:nvPr/>
        </p:nvSpPr>
        <p:spPr bwMode="auto">
          <a:xfrm>
            <a:off x="66294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21" name="Rectangle 1045"/>
          <p:cNvSpPr>
            <a:spLocks noChangeArrowheads="1"/>
          </p:cNvSpPr>
          <p:nvPr/>
        </p:nvSpPr>
        <p:spPr bwMode="auto">
          <a:xfrm>
            <a:off x="61722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22" name="Rectangle 1046"/>
          <p:cNvSpPr>
            <a:spLocks noChangeArrowheads="1"/>
          </p:cNvSpPr>
          <p:nvPr/>
        </p:nvSpPr>
        <p:spPr bwMode="auto">
          <a:xfrm>
            <a:off x="66294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20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</p:txBody>
      </p:sp>
      <p:sp>
        <p:nvSpPr>
          <p:cNvPr id="23" name="Rectangle 1047"/>
          <p:cNvSpPr>
            <a:spLocks noChangeArrowheads="1"/>
          </p:cNvSpPr>
          <p:nvPr/>
        </p:nvSpPr>
        <p:spPr bwMode="auto">
          <a:xfrm>
            <a:off x="70866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24" name="Rectangle 1048"/>
          <p:cNvSpPr>
            <a:spLocks noChangeArrowheads="1"/>
          </p:cNvSpPr>
          <p:nvPr/>
        </p:nvSpPr>
        <p:spPr bwMode="auto">
          <a:xfrm>
            <a:off x="70866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a</a:t>
            </a:r>
          </a:p>
          <a:p>
            <a:pPr algn="ctr"/>
            <a:r>
              <a:rPr lang="en-US" i="1">
                <a:sym typeface="Symbol" pitchFamily="18" charset="2"/>
              </a:rPr>
              <a:t>a</a:t>
            </a:r>
          </a:p>
          <a:p>
            <a:pPr algn="ctr"/>
            <a:r>
              <a:rPr lang="en-US" i="1">
                <a:sym typeface="Symbol" pitchFamily="18" charset="2"/>
              </a:rPr>
              <a:t>b</a:t>
            </a:r>
          </a:p>
          <a:p>
            <a:pPr algn="ctr"/>
            <a:r>
              <a:rPr lang="en-US" i="1">
                <a:sym typeface="Symbol" pitchFamily="18" charset="2"/>
              </a:rPr>
              <a:t>b</a:t>
            </a:r>
          </a:p>
        </p:txBody>
      </p:sp>
      <p:sp>
        <p:nvSpPr>
          <p:cNvPr id="25" name="Text Box 1050"/>
          <p:cNvSpPr txBox="1">
            <a:spLocks noChangeArrowheads="1"/>
          </p:cNvSpPr>
          <p:nvPr/>
        </p:nvSpPr>
        <p:spPr bwMode="auto">
          <a:xfrm>
            <a:off x="4724400" y="2514601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26" name="Text Box 1051"/>
          <p:cNvSpPr txBox="1">
            <a:spLocks noChangeArrowheads="1"/>
          </p:cNvSpPr>
          <p:nvPr/>
        </p:nvSpPr>
        <p:spPr bwMode="auto">
          <a:xfrm>
            <a:off x="6762750" y="29718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491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893" y="6356350"/>
            <a:ext cx="478378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297" y="111765"/>
            <a:ext cx="8077200" cy="609600"/>
          </a:xfrm>
        </p:spPr>
        <p:txBody>
          <a:bodyPr>
            <a:noAutofit/>
          </a:bodyPr>
          <a:lstStyle/>
          <a:p>
            <a:pPr lvl="0"/>
            <a:br>
              <a:rPr lang="en-US" sz="4000" dirty="0">
                <a:latin typeface="Copperplate Gothic Bold" pitchFamily="34" charset="0"/>
              </a:rPr>
            </a:br>
            <a:br>
              <a:rPr lang="en-US" sz="4000" dirty="0">
                <a:latin typeface="Copperplate Gothic Bold" pitchFamily="34" charset="0"/>
              </a:rPr>
            </a:br>
            <a:br>
              <a:rPr lang="en-US" sz="4000" dirty="0">
                <a:latin typeface="Copperplate Gothic Bold" pitchFamily="34" charset="0"/>
              </a:rPr>
            </a:br>
            <a:endParaRPr lang="en-US" sz="4000" dirty="0">
              <a:latin typeface="Copperplate Gothic Bold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90573" y="1351004"/>
            <a:ext cx="10572557" cy="406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relational algebra are also relations but without any name. The rename operation allows us to rename the output relation. 'rename' operation is denoted with small Greek letter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result of expression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saved with name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operations are −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intersection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</a:p>
          <a:p>
            <a:pPr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Operation (ρ)</a:t>
            </a:r>
          </a:p>
        </p:txBody>
      </p:sp>
    </p:spTree>
    <p:extLst>
      <p:ext uri="{BB962C8B-B14F-4D97-AF65-F5344CB8AC3E}">
        <p14:creationId xmlns:p14="http://schemas.microsoft.com/office/powerpoint/2010/main" val="424153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92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/>
              <a:t>Composition of Operations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0" y="762000"/>
            <a:ext cx="7848600" cy="57985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Can build expressions using multiple operations</a:t>
            </a:r>
          </a:p>
          <a:p>
            <a:r>
              <a:rPr lang="en-US" sz="2000" dirty="0"/>
              <a:t>Example:  </a:t>
            </a:r>
            <a:r>
              <a:rPr lang="en-US" sz="2000" dirty="0">
                <a:sym typeface="Symbol" pitchFamily="18" charset="2"/>
              </a:rPr>
              <a:t></a:t>
            </a:r>
            <a:r>
              <a:rPr lang="en-US" sz="2000" baseline="-25000" dirty="0">
                <a:sym typeface="Symbol" pitchFamily="18" charset="2"/>
              </a:rPr>
              <a:t>A=C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r x s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r>
              <a:rPr lang="en-US" sz="2800" i="1" dirty="0">
                <a:sym typeface="Symbol" pitchFamily="18" charset="2"/>
              </a:rPr>
              <a:t>r x s</a:t>
            </a:r>
          </a:p>
          <a:p>
            <a:endParaRPr lang="en-US" sz="2000" i="1" dirty="0">
              <a:sym typeface="Symbol" pitchFamily="18" charset="2"/>
            </a:endParaRPr>
          </a:p>
          <a:p>
            <a:endParaRPr lang="en-US" sz="2000" i="1" dirty="0">
              <a:sym typeface="Symbol" pitchFamily="18" charset="2"/>
            </a:endParaRPr>
          </a:p>
          <a:p>
            <a:endParaRPr lang="en-US" sz="2000" i="1" dirty="0">
              <a:sym typeface="Symbol" pitchFamily="18" charset="2"/>
            </a:endParaRPr>
          </a:p>
          <a:p>
            <a:endParaRPr lang="en-US" sz="2000" i="1" dirty="0">
              <a:sym typeface="Symbol" pitchFamily="18" charset="2"/>
            </a:endParaRPr>
          </a:p>
          <a:p>
            <a:endParaRPr lang="en-US" sz="2000" i="1" dirty="0">
              <a:sym typeface="Symbol" pitchFamily="18" charset="2"/>
            </a:endParaRPr>
          </a:p>
          <a:p>
            <a:endParaRPr lang="en-US" sz="2000" i="1" dirty="0">
              <a:sym typeface="Symbol" pitchFamily="18" charset="2"/>
            </a:endParaRP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baseline="-25000" dirty="0">
                <a:sym typeface="Symbol" pitchFamily="18" charset="2"/>
              </a:rPr>
              <a:t>A=C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r x s</a:t>
            </a:r>
            <a:r>
              <a:rPr lang="en-US" sz="2400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975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39639" imgH="291973" progId="Equation.3">
                  <p:embed/>
                </p:oleObj>
              </mc:Choice>
              <mc:Fallback>
                <p:oleObj name="Equation" r:id="rId3" imgW="139639" imgH="291973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862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434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862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3434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8006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2578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8006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 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 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2578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20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  <a:p>
            <a:pPr algn="ctr"/>
            <a:r>
              <a:rPr lang="en-US" i="1">
                <a:sym typeface="Symbol" pitchFamily="18" charset="2"/>
              </a:rPr>
              <a:t>20</a:t>
            </a:r>
          </a:p>
          <a:p>
            <a:pPr algn="ctr"/>
            <a:r>
              <a:rPr lang="en-US" i="1">
                <a:sym typeface="Symbol" pitchFamily="18" charset="2"/>
              </a:rPr>
              <a:t>10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7150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7150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a</a:t>
            </a:r>
          </a:p>
          <a:p>
            <a:pPr algn="ctr"/>
            <a:r>
              <a:rPr lang="en-US" i="1">
                <a:sym typeface="Symbol" pitchFamily="18" charset="2"/>
              </a:rPr>
              <a:t>a</a:t>
            </a:r>
          </a:p>
          <a:p>
            <a:pPr algn="ctr"/>
            <a:r>
              <a:rPr lang="en-US" i="1">
                <a:sym typeface="Symbol" pitchFamily="18" charset="2"/>
              </a:rPr>
              <a:t>b</a:t>
            </a:r>
          </a:p>
          <a:p>
            <a:pPr algn="ctr"/>
            <a:r>
              <a:rPr lang="en-US" i="1">
                <a:sym typeface="Symbol" pitchFamily="18" charset="2"/>
              </a:rPr>
              <a:t>b</a:t>
            </a:r>
          </a:p>
          <a:p>
            <a:pPr algn="ctr"/>
            <a:r>
              <a:rPr lang="en-US" i="1">
                <a:sym typeface="Symbol" pitchFamily="18" charset="2"/>
              </a:rPr>
              <a:t>a</a:t>
            </a:r>
          </a:p>
          <a:p>
            <a:pPr algn="ctr"/>
            <a:r>
              <a:rPr lang="en-US" i="1">
                <a:sym typeface="Symbol" pitchFamily="18" charset="2"/>
              </a:rPr>
              <a:t>a</a:t>
            </a:r>
          </a:p>
          <a:p>
            <a:pPr algn="ctr"/>
            <a:r>
              <a:rPr lang="en-US" i="1">
                <a:sym typeface="Symbol" pitchFamily="18" charset="2"/>
              </a:rPr>
              <a:t>b</a:t>
            </a:r>
          </a:p>
          <a:p>
            <a:pPr algn="ctr"/>
            <a:r>
              <a:rPr lang="en-US" i="1">
                <a:sym typeface="Symbol" pitchFamily="18" charset="2"/>
              </a:rPr>
              <a:t>b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8862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3434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8006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2578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7150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886200" y="5459413"/>
            <a:ext cx="482600" cy="908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en-US" i="1">
              <a:sym typeface="Symbol" pitchFamily="18" charset="2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343400" y="5459414"/>
            <a:ext cx="457200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i="1">
              <a:sym typeface="Symbol" pitchFamily="18" charset="2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4800601" y="5459414"/>
            <a:ext cx="4302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i="1">
              <a:sym typeface="Symbol" pitchFamily="18" charset="2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5232401" y="5459414"/>
            <a:ext cx="4810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i="1">
              <a:sym typeface="Symbol" pitchFamily="18" charset="2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700713" y="5459414"/>
            <a:ext cx="457200" cy="92868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i="1">
              <a:sym typeface="Symbol" pitchFamily="18" charset="2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962400" y="5610226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3917951" y="5418139"/>
            <a:ext cx="3286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4402138" y="5467350"/>
            <a:ext cx="311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4879976" y="5408614"/>
            <a:ext cx="3286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5218113" y="5446714"/>
            <a:ext cx="5191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5768975" y="5448300"/>
            <a:ext cx="311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4566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br>
              <a:rPr lang="en-US" sz="4000" dirty="0">
                <a:latin typeface="Copperplate Gothic Bold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4000" dirty="0">
                <a:latin typeface="Copperplate Gothic Bold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Intersection(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)</a:t>
            </a:r>
            <a:br>
              <a:rPr lang="en-US" sz="4000" dirty="0">
                <a:latin typeface="Copperplate Gothic Bold" pitchFamily="34" charset="0"/>
              </a:rPr>
            </a:br>
            <a:br>
              <a:rPr lang="en-US" sz="4000" dirty="0">
                <a:latin typeface="Copperplate Gothic Bold" pitchFamily="34" charset="0"/>
              </a:rPr>
            </a:br>
            <a:endParaRPr lang="en-US" sz="4000" dirty="0">
              <a:latin typeface="Copperplate Gothic Bold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08D6A0-8C71-4963-B930-6AE8C38C8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1"/>
            <a:ext cx="10515600" cy="499623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Intersection on two relations R1 and R2 can only be computed if R1 and R2 are </a:t>
            </a:r>
            <a:r>
              <a:rPr lang="en-US" b="1" i="0" dirty="0">
                <a:effectLst/>
              </a:rPr>
              <a:t>union compatible </a:t>
            </a:r>
          </a:p>
          <a:p>
            <a:r>
              <a:rPr lang="en-US" dirty="0"/>
              <a:t>T</a:t>
            </a:r>
            <a:r>
              <a:rPr lang="en-US" b="0" i="0" dirty="0">
                <a:effectLst/>
              </a:rPr>
              <a:t>hese two relation should have same number of attributes and corresponding attributes in two relations have same domain.</a:t>
            </a:r>
          </a:p>
          <a:p>
            <a:r>
              <a:rPr lang="en-US" b="0" i="0" dirty="0">
                <a:effectLst/>
              </a:rPr>
              <a:t> Intersection operator when applied on two relations as R1</a:t>
            </a:r>
            <a:r>
              <a:rPr lang="en-US" b="1" i="0" dirty="0">
                <a:effectLst/>
              </a:rPr>
              <a:t>∩</a:t>
            </a:r>
            <a:r>
              <a:rPr lang="en-US" b="0" i="0" dirty="0">
                <a:effectLst/>
              </a:rPr>
              <a:t>R2 will give a relation with tuples which are in R1 as well as R2. </a:t>
            </a:r>
          </a:p>
          <a:p>
            <a:r>
              <a:rPr lang="en-US" b="0" i="0" dirty="0">
                <a:effectLst/>
              </a:rPr>
              <a:t>Syntax: Relation1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 Relation 2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Example: Find a person who is student as well as employee- 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STUDENT ∩ EMPLOYEE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1" y="6356350"/>
            <a:ext cx="836276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44DE85-95AD-4962-868F-B5880D21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877" y="153193"/>
            <a:ext cx="8077200" cy="609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</a:t>
            </a:r>
            <a:endParaRPr lang="en-US" sz="2800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482811" y="883920"/>
            <a:ext cx="10165492" cy="4884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algebra is a procedural query language, which takes instances of relations as input and yields instances of relations as output.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operators to perform queries. An operator can be either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accept relations as their input and yield relations as their output.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Relational algebra is performed recursively on a relation and intermediate results are also considered relations.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38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89C4-6532-4191-BC38-60B37698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>
            <a:normAutofit/>
          </a:bodyPr>
          <a:lstStyle/>
          <a:p>
            <a:r>
              <a:rPr lang="en-IN" sz="3600" b="1" dirty="0"/>
              <a:t>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F4B3-0129-49A2-8C20-9CB75448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74"/>
            <a:ext cx="10515600" cy="462818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Divide operator is used for the queries that contain the keyword ALL.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e.g. –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Find all the students who has chosen additional subjects Machine Learning and Data Mining.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01260" y="948005"/>
            <a:ext cx="10750697" cy="4250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9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89C4-6532-4191-BC38-60B37698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>
            <a:normAutofit/>
          </a:bodyPr>
          <a:lstStyle/>
          <a:p>
            <a:r>
              <a:rPr lang="en-IN" sz="3600" b="1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F4B3-0129-49A2-8C20-9CB75448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74"/>
            <a:ext cx="10515600" cy="462818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Join operation is to join or combine two or more relations’ information.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Join can also be defined as a cross-product followed by selection and projection.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There are several varieties of Join operation….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01260" y="948005"/>
            <a:ext cx="10750697" cy="4250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52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5179" y="6356350"/>
            <a:ext cx="40795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098672" y="948005"/>
            <a:ext cx="10953285" cy="4849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Join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Join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348829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5179" y="6356350"/>
            <a:ext cx="40795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014060" y="948005"/>
            <a:ext cx="11037897" cy="4911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Join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join two relations based on the given condition, it is termed as Condition Join. It is denoted by the symbol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2000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e.g. –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Select the students from Student1 table whose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the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Student2 table.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Student1⋈</a:t>
            </a:r>
            <a:r>
              <a:rPr lang="en-US" sz="2000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cStudent1.RollNo&gt;Student2.RollNo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Student2</a:t>
            </a: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special case of Condition Join. If you join two relations based on the equality condition, it is termed as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Join. It is denoted by the symbol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e.g. -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Select the students from Student1 table whose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Student2 table.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Student1⋈</a:t>
            </a:r>
            <a:r>
              <a:rPr lang="en-US" sz="2000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Student1.RollNo=Student2.RollNo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Student2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41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1F50-6960-42C6-ABC1-3CFE4DAE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88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9998-80ED-465F-A487-3EB57B13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338"/>
            <a:ext cx="10515600" cy="545362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Natural Join: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is that type of join in which equijoin is by default applied to all the attributes in two or more relation.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Its specialty is if you want to consider the equality between two relations, you don’t need to define the equality; it is predefined for all the attributes if you use Natural Join.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enoted by the symbol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⋈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e.g. -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Select the students from Student1 table whose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equal to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Student2 table.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Student1⋈Student2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5333" y="6356350"/>
            <a:ext cx="868236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01260" y="948005"/>
            <a:ext cx="10750697" cy="4250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358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C2DA-156D-4301-86B6-13238E90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672C4-ABDA-41F8-AA84-7DDB0B28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7274" y="6356350"/>
            <a:ext cx="8007658" cy="365125"/>
          </a:xfrm>
        </p:spPr>
        <p:txBody>
          <a:bodyPr/>
          <a:lstStyle/>
          <a:p>
            <a:r>
              <a:rPr lang="en-IN" dirty="0"/>
              <a:t>Department of Computer science and Engineering         CSB4201 – DATABASE MANAGEMENT SYSTEMS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403A5-BC19-487E-9899-DE3B860B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25</a:t>
            </a:fld>
            <a:endParaRPr lang="en-IN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A7026A8-ED35-4774-ADF9-06AF8440666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736909"/>
              </p:ext>
            </p:extLst>
          </p:nvPr>
        </p:nvGraphicFramePr>
        <p:xfrm>
          <a:off x="3322637" y="1482572"/>
          <a:ext cx="6842295" cy="4621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5547206" imgH="1940642" progId="Word.Document.8">
                  <p:embed/>
                </p:oleObj>
              </mc:Choice>
              <mc:Fallback>
                <p:oleObj name="Document" r:id="rId3" imgW="5547206" imgH="1940642" progId="Word.Document.8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7" y="1482572"/>
                        <a:ext cx="6842295" cy="4621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6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5179" y="6356350"/>
            <a:ext cx="40795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01260" y="720041"/>
            <a:ext cx="10750697" cy="536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400" dirty="0"/>
              <a:t>Instead of limiting results to those in both tables, it limits results to those in the "left" table (A). This means that if the ON clause matches 0 records in B, a row in the result will still be returned—but with </a:t>
            </a:r>
            <a:r>
              <a:rPr lang="en-US" sz="2400" dirty="0">
                <a:hlinkClick r:id="rId4" tooltip="Null (SQL)"/>
              </a:rPr>
              <a:t>NULL</a:t>
            </a:r>
            <a:r>
              <a:rPr lang="en-US" sz="2400" dirty="0"/>
              <a:t> values for each column from B.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400" dirty="0"/>
              <a:t>For example, this allows us to find the employee's departments, but still show the employee even when their department is </a:t>
            </a:r>
            <a:r>
              <a:rPr lang="en-US" sz="2400" dirty="0">
                <a:hlinkClick r:id="rId4" tooltip="Null (SQL)"/>
              </a:rPr>
              <a:t>NULL</a:t>
            </a:r>
            <a:r>
              <a:rPr lang="en-US" sz="2400" dirty="0"/>
              <a:t> or does not exist. The example above would have ignored employees in non-existent departments.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SELECT *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FROM employee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LEFT OUTER JOIN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department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ON </a:t>
            </a:r>
            <a:r>
              <a:rPr lang="en-US" sz="2400" dirty="0" err="1"/>
              <a:t>employee.DepartmentID</a:t>
            </a:r>
            <a:r>
              <a:rPr lang="en-US" sz="2400" dirty="0"/>
              <a:t> = </a:t>
            </a:r>
            <a:r>
              <a:rPr lang="en-US" sz="2400" dirty="0" err="1"/>
              <a:t>department.DepartmentID</a:t>
            </a:r>
            <a:r>
              <a:rPr lang="en-US" sz="2400" dirty="0"/>
              <a:t>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F0D4E82-727E-436C-84E5-03969EE62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06598"/>
              </p:ext>
            </p:extLst>
          </p:nvPr>
        </p:nvGraphicFramePr>
        <p:xfrm>
          <a:off x="3961303" y="3174199"/>
          <a:ext cx="7093876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5" imgW="5547206" imgH="1519906" progId="Word.Document.8">
                  <p:embed/>
                </p:oleObj>
              </mc:Choice>
              <mc:Fallback>
                <p:oleObj name="Document" r:id="rId5" imgW="5547206" imgH="1519906" progId="Word.Document.8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DE041F3A-F0BD-411B-A25F-BB939EAA4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303" y="3174199"/>
                        <a:ext cx="7093876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66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5179" y="6356350"/>
            <a:ext cx="40795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01260" y="713127"/>
            <a:ext cx="10750697" cy="5172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400" dirty="0"/>
              <a:t>A right outer join is much like a left outer join, except that the tables are reversed. Every record from the right side, B or department, will be returned, and NULL values will be returned for those that have no matching record in A. 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/>
              <a:t>SELECT *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/>
              <a:t>FROM employee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/>
              <a:t>RIGHT OUTER JOIN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/>
              <a:t>department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/>
              <a:t>ON </a:t>
            </a:r>
            <a:r>
              <a:rPr lang="en-US" sz="1800" b="1" dirty="0" err="1"/>
              <a:t>employee.DepartmentID</a:t>
            </a:r>
            <a:r>
              <a:rPr lang="en-US" sz="1800" b="1" dirty="0"/>
              <a:t> = </a:t>
            </a:r>
            <a:r>
              <a:rPr lang="en-US" sz="1800" b="1" dirty="0" err="1"/>
              <a:t>department.DepartmentID</a:t>
            </a:r>
            <a:r>
              <a:rPr lang="en-US" sz="2400" b="1" dirty="0"/>
              <a:t>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503B3558-C982-4B07-B7BA-97B9BF9D3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406407"/>
              </p:ext>
            </p:extLst>
          </p:nvPr>
        </p:nvGraphicFramePr>
        <p:xfrm>
          <a:off x="4329061" y="1979543"/>
          <a:ext cx="8229600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4" imgW="5561334" imgH="1523065" progId="Word.Document.8">
                  <p:embed/>
                </p:oleObj>
              </mc:Choice>
              <mc:Fallback>
                <p:oleObj name="Document" r:id="rId4" imgW="5561334" imgH="1523065" progId="Word.Document.8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061" y="1979543"/>
                        <a:ext cx="8229600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43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5179" y="6356350"/>
            <a:ext cx="40795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01260" y="713127"/>
            <a:ext cx="10750697" cy="5172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400" dirty="0"/>
              <a:t>Full outer joins are the combination of left and right outer joins. These joins will show records from both tables, and fill in </a:t>
            </a:r>
            <a:r>
              <a:rPr lang="en-US" sz="2400" dirty="0">
                <a:hlinkClick r:id="rId4" tooltip="Null (SQL)"/>
              </a:rPr>
              <a:t>NULLs</a:t>
            </a:r>
            <a:r>
              <a:rPr lang="en-US" sz="2400" dirty="0"/>
              <a:t> for missing matches on either side.</a:t>
            </a:r>
          </a:p>
          <a:p>
            <a:pPr eaLnBrk="1" hangingPunct="1"/>
            <a:r>
              <a:rPr lang="en-US" sz="2400" dirty="0"/>
              <a:t>Some database systems do not offer this functionality, but it can be emulated through the use of left outer joins and </a:t>
            </a:r>
            <a:r>
              <a:rPr lang="en-US" sz="2400" dirty="0">
                <a:hlinkClick r:id="rId5" tooltip="Union (SQL)"/>
              </a:rPr>
              <a:t>unions</a:t>
            </a:r>
            <a:r>
              <a:rPr lang="en-US" sz="24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SELECT *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FROM employee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FULL OUTER JOIN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department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ON </a:t>
            </a:r>
            <a:r>
              <a:rPr lang="en-US" sz="2400" dirty="0" err="1"/>
              <a:t>employee.DepartmentID</a:t>
            </a:r>
            <a:r>
              <a:rPr lang="en-US" sz="2400" dirty="0"/>
              <a:t> = </a:t>
            </a:r>
            <a:r>
              <a:rPr lang="en-US" sz="2400" dirty="0" err="1"/>
              <a:t>department.DepartmentID</a:t>
            </a:r>
            <a:r>
              <a:rPr lang="en-US" sz="24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1D313DDF-03D3-410C-B3D6-00ED8449F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22182"/>
              </p:ext>
            </p:extLst>
          </p:nvPr>
        </p:nvGraphicFramePr>
        <p:xfrm>
          <a:off x="4249599" y="2342835"/>
          <a:ext cx="8229600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6" imgW="5547206" imgH="1712099" progId="Word.Document.8">
                  <p:embed/>
                </p:oleObj>
              </mc:Choice>
              <mc:Fallback>
                <p:oleObj name="Document" r:id="rId6" imgW="5547206" imgH="1712099" progId="Word.Document.8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99" y="2342835"/>
                        <a:ext cx="8229600" cy="253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51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5179" y="6356350"/>
            <a:ext cx="40795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01260" y="948005"/>
            <a:ext cx="10750697" cy="4250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Relational Algebra, Relational Calculus is a non-procedural query language, that is, it tells what to do but never explains how to do it.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calculus exists in two forms −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Relational Calculus (TRC)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variable ranges over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{T | Condition}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all tuples T that satisfies a condition.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194578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807084-58CC-41E8-8880-B6867A3C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E6C512-1C55-432D-A071-803BE6DE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645"/>
            <a:ext cx="10515600" cy="554531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operations of relational algebra are as follows −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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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difference: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product: x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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operators take one or  two relations as inputs and produce a new relation as a result.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all these operations in the following sections…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143A-8CDC-42E5-A7CE-2AFC2CD0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31814-A873-4A02-B245-78A99EE0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09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2227" y="6356350"/>
            <a:ext cx="44090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22319" y="907323"/>
            <a:ext cx="10808362" cy="4018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T.name |  Author(T)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T.article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'database' }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Returns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'name' from Author who has written article on 'database'.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TRC can be quantified. We can use Existential (∃) and Universal Quantifiers (∀).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R| ∃T   ∈ Authors(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T.article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='database' AND R.name=T.name)}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The above query will yield the same result as the previous one.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77426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3. 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80940" y="948849"/>
            <a:ext cx="10650718" cy="4191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Bookman Old Style" pitchFamily="18" charset="0"/>
              </a:rPr>
              <a:t>In DRC, the filtering variable uses the domain of attributes instead of entire tuple values (as done in TRC, mentioned above).</a:t>
            </a:r>
          </a:p>
          <a:p>
            <a:pPr>
              <a:buNone/>
            </a:pPr>
            <a:r>
              <a:rPr lang="en-US" sz="2000" b="1" dirty="0">
                <a:latin typeface="Bookman Old Style" pitchFamily="18" charset="0"/>
              </a:rPr>
              <a:t>Notation</a:t>
            </a:r>
            <a:r>
              <a:rPr lang="en-US" sz="2000" dirty="0">
                <a:latin typeface="Bookman Old Style" pitchFamily="18" charset="0"/>
              </a:rPr>
              <a:t> − { a</a:t>
            </a:r>
            <a:r>
              <a:rPr lang="en-US" sz="2000" baseline="-25000" dirty="0">
                <a:latin typeface="Bookman Old Style" pitchFamily="18" charset="0"/>
              </a:rPr>
              <a:t>1</a:t>
            </a:r>
            <a:r>
              <a:rPr lang="en-US" sz="2000" dirty="0">
                <a:latin typeface="Bookman Old Style" pitchFamily="18" charset="0"/>
              </a:rPr>
              <a:t>, a</a:t>
            </a:r>
            <a:r>
              <a:rPr lang="en-US" sz="2000" baseline="-25000" dirty="0">
                <a:latin typeface="Bookman Old Style" pitchFamily="18" charset="0"/>
              </a:rPr>
              <a:t>2</a:t>
            </a:r>
            <a:r>
              <a:rPr lang="en-US" sz="2000" dirty="0">
                <a:latin typeface="Bookman Old Style" pitchFamily="18" charset="0"/>
              </a:rPr>
              <a:t>, a</a:t>
            </a:r>
            <a:r>
              <a:rPr lang="en-US" sz="2000" baseline="-25000" dirty="0">
                <a:latin typeface="Bookman Old Style" pitchFamily="18" charset="0"/>
              </a:rPr>
              <a:t>3</a:t>
            </a:r>
            <a:r>
              <a:rPr lang="en-US" sz="2000" dirty="0">
                <a:latin typeface="Bookman Old Style" pitchFamily="18" charset="0"/>
              </a:rPr>
              <a:t>, ..., a</a:t>
            </a:r>
            <a:r>
              <a:rPr lang="en-US" sz="2000" baseline="-25000" dirty="0">
                <a:latin typeface="Bookman Old Style" pitchFamily="18" charset="0"/>
              </a:rPr>
              <a:t>n</a:t>
            </a:r>
            <a:r>
              <a:rPr lang="en-US" sz="2000" dirty="0">
                <a:latin typeface="Bookman Old Style" pitchFamily="18" charset="0"/>
              </a:rPr>
              <a:t> | P (a</a:t>
            </a:r>
            <a:r>
              <a:rPr lang="en-US" sz="2000" baseline="-25000" dirty="0">
                <a:latin typeface="Bookman Old Style" pitchFamily="18" charset="0"/>
              </a:rPr>
              <a:t>1</a:t>
            </a:r>
            <a:r>
              <a:rPr lang="en-US" sz="2000" dirty="0">
                <a:latin typeface="Bookman Old Style" pitchFamily="18" charset="0"/>
              </a:rPr>
              <a:t>, a</a:t>
            </a:r>
            <a:r>
              <a:rPr lang="en-US" sz="2000" baseline="-25000" dirty="0">
                <a:latin typeface="Bookman Old Style" pitchFamily="18" charset="0"/>
              </a:rPr>
              <a:t>2</a:t>
            </a:r>
            <a:r>
              <a:rPr lang="en-US" sz="2000" dirty="0">
                <a:latin typeface="Bookman Old Style" pitchFamily="18" charset="0"/>
              </a:rPr>
              <a:t>, a</a:t>
            </a:r>
            <a:r>
              <a:rPr lang="en-US" sz="2000" baseline="-25000" dirty="0">
                <a:latin typeface="Bookman Old Style" pitchFamily="18" charset="0"/>
              </a:rPr>
              <a:t>3</a:t>
            </a:r>
            <a:r>
              <a:rPr lang="en-US" sz="2000" dirty="0">
                <a:latin typeface="Bookman Old Style" pitchFamily="18" charset="0"/>
              </a:rPr>
              <a:t>, ... ,a</a:t>
            </a:r>
            <a:r>
              <a:rPr lang="en-US" sz="2000" baseline="-25000" dirty="0">
                <a:latin typeface="Bookman Old Style" pitchFamily="18" charset="0"/>
              </a:rPr>
              <a:t>n</a:t>
            </a:r>
            <a:r>
              <a:rPr lang="en-US" sz="2000" dirty="0">
                <a:latin typeface="Bookman Old Style" pitchFamily="18" charset="0"/>
              </a:rPr>
              <a:t>)}</a:t>
            </a:r>
          </a:p>
          <a:p>
            <a:pPr>
              <a:buNone/>
            </a:pPr>
            <a:r>
              <a:rPr lang="en-US" sz="2000" dirty="0">
                <a:latin typeface="Bookman Old Style" pitchFamily="18" charset="0"/>
              </a:rPr>
              <a:t>   Where a1, a2 are attributes and </a:t>
            </a:r>
            <a:r>
              <a:rPr lang="en-US" sz="2000" b="1" dirty="0">
                <a:latin typeface="Bookman Old Style" pitchFamily="18" charset="0"/>
              </a:rPr>
              <a:t>P</a:t>
            </a:r>
            <a:r>
              <a:rPr lang="en-US" sz="2000" dirty="0">
                <a:latin typeface="Bookman Old Style" pitchFamily="18" charset="0"/>
              </a:rPr>
              <a:t> stands for formulae built by inner attributes.</a:t>
            </a:r>
          </a:p>
          <a:p>
            <a:pPr>
              <a:buNone/>
            </a:pPr>
            <a:r>
              <a:rPr lang="en-US" sz="2000" b="1" dirty="0">
                <a:latin typeface="Bookman Old Style" pitchFamily="18" charset="0"/>
              </a:rPr>
              <a:t>For example</a:t>
            </a:r>
            <a:r>
              <a:rPr lang="en-US" sz="2000" dirty="0">
                <a:latin typeface="Bookman Old Style" pitchFamily="18" charset="0"/>
              </a:rPr>
              <a:t> −</a:t>
            </a:r>
          </a:p>
          <a:p>
            <a:r>
              <a:rPr lang="en-US" sz="2000" dirty="0">
                <a:latin typeface="Bookman Old Style" pitchFamily="18" charset="0"/>
              </a:rPr>
              <a:t>{&lt; article, page, subject &gt; | ∈ </a:t>
            </a:r>
            <a:r>
              <a:rPr lang="en-US" sz="2000" dirty="0" err="1">
                <a:latin typeface="Bookman Old Style" pitchFamily="18" charset="0"/>
              </a:rPr>
              <a:t>TutorialsPoint</a:t>
            </a:r>
            <a:r>
              <a:rPr lang="en-US" sz="2000" dirty="0">
                <a:latin typeface="Bookman Old Style" pitchFamily="18" charset="0"/>
              </a:rPr>
              <a:t> ∧ subject = 'database'} </a:t>
            </a:r>
            <a:r>
              <a:rPr lang="en-US" sz="2000" b="1" dirty="0">
                <a:latin typeface="Bookman Old Style" pitchFamily="18" charset="0"/>
              </a:rPr>
              <a:t>Output</a:t>
            </a:r>
            <a:r>
              <a:rPr lang="en-US" sz="2000" dirty="0">
                <a:latin typeface="Bookman Old Style" pitchFamily="18" charset="0"/>
              </a:rPr>
              <a:t> − Yields Article, Page, and Subject from the relation </a:t>
            </a:r>
            <a:r>
              <a:rPr lang="en-US" sz="2000" dirty="0" err="1">
                <a:latin typeface="Bookman Old Style" pitchFamily="18" charset="0"/>
              </a:rPr>
              <a:t>TutorialsPoint</a:t>
            </a:r>
            <a:r>
              <a:rPr lang="en-US" sz="2000" dirty="0">
                <a:latin typeface="Bookman Old Style" pitchFamily="18" charset="0"/>
              </a:rPr>
              <a:t>, where subject is database.</a:t>
            </a:r>
          </a:p>
          <a:p>
            <a:r>
              <a:rPr lang="en-US" sz="2000" dirty="0">
                <a:latin typeface="Bookman Old Style" pitchFamily="18" charset="0"/>
              </a:rPr>
              <a:t>Just like TRC, DRC can also be written using existential and universal quantifiers. DRC also involves relational operators.</a:t>
            </a:r>
          </a:p>
          <a:p>
            <a:r>
              <a:rPr lang="en-US" sz="2000" dirty="0">
                <a:latin typeface="Bookman Old Style" pitchFamily="18" charset="0"/>
              </a:rPr>
              <a:t>The expression power of Tuple Relation Calculus and Domain Relation Calculus is equivalent to Relational Algebra</a:t>
            </a:r>
            <a:r>
              <a:rPr lang="en-US" sz="1800" dirty="0"/>
              <a:t>.</a:t>
            </a:r>
            <a:endParaRPr lang="en-US" sz="1800" dirty="0">
              <a:latin typeface="Copperplate Gothic Bold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98672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Bookman Old Style" pitchFamily="18" charset="0"/>
              </a:rPr>
              <a:t>Domain Relational Calculus (DRC)</a:t>
            </a:r>
          </a:p>
        </p:txBody>
      </p:sp>
    </p:spTree>
    <p:extLst>
      <p:ext uri="{BB962C8B-B14F-4D97-AF65-F5344CB8AC3E}">
        <p14:creationId xmlns:p14="http://schemas.microsoft.com/office/powerpoint/2010/main" val="2279107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3592" y="1770573"/>
            <a:ext cx="11108321" cy="4248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Extended Relational Operators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Join</a:t>
            </a:r>
          </a:p>
          <a:p>
            <a:pPr lvl="3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Joins</a:t>
            </a:r>
          </a:p>
          <a:p>
            <a:pPr marL="1371600" lvl="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Calculus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06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51" y="515072"/>
            <a:ext cx="7044124" cy="47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672" y="103527"/>
            <a:ext cx="8869906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Operation (σ)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71853" y="713128"/>
            <a:ext cx="10383632" cy="5185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selects tuples that satisfy the given predicate from a relation.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selection predicate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and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relation. </a:t>
            </a:r>
          </a:p>
          <a:p>
            <a:pPr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prepositional logic formula which may use connectors like 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sym typeface="Symbol" pitchFamily="18" charset="2"/>
              </a:rPr>
              <a:t> (</a:t>
            </a:r>
            <a:r>
              <a:rPr lang="en-US" sz="2400" b="1" dirty="0">
                <a:sym typeface="Symbol" pitchFamily="18" charset="2"/>
              </a:rPr>
              <a:t>and</a:t>
            </a:r>
            <a:r>
              <a:rPr lang="en-US" sz="2400" dirty="0">
                <a:sym typeface="Symbol" pitchFamily="18" charset="2"/>
              </a:rPr>
              <a:t>),  (</a:t>
            </a:r>
            <a:r>
              <a:rPr lang="en-US" sz="2400" b="1" dirty="0">
                <a:sym typeface="Symbol" pitchFamily="18" charset="2"/>
              </a:rPr>
              <a:t>or</a:t>
            </a:r>
            <a:r>
              <a:rPr lang="en-US" sz="2400" dirty="0">
                <a:sym typeface="Symbol" pitchFamily="18" charset="2"/>
              </a:rPr>
              <a:t>),  (</a:t>
            </a:r>
            <a:r>
              <a:rPr lang="en-US" sz="2400" b="1" dirty="0">
                <a:sym typeface="Symbol" pitchFamily="18" charset="2"/>
              </a:rPr>
              <a:t>not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2400" dirty="0">
                <a:sym typeface="Symbol" pitchFamily="18" charset="2"/>
              </a:rPr>
              <a:t>Each </a:t>
            </a:r>
            <a:r>
              <a:rPr lang="en-US" sz="2400" b="1" dirty="0">
                <a:sym typeface="Symbol" pitchFamily="18" charset="2"/>
              </a:rPr>
              <a:t>term</a:t>
            </a:r>
            <a:r>
              <a:rPr lang="en-US" sz="2400" dirty="0">
                <a:sym typeface="Symbol" pitchFamily="18" charset="2"/>
              </a:rPr>
              <a:t> is one of: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2400" dirty="0">
                <a:sym typeface="Symbol" pitchFamily="18" charset="2"/>
              </a:rPr>
              <a:t>		&lt;attribute&gt;	</a:t>
            </a:r>
            <a:r>
              <a:rPr lang="en-US" sz="2400" i="1" dirty="0">
                <a:sym typeface="Symbol" pitchFamily="18" charset="2"/>
              </a:rPr>
              <a:t>op</a:t>
            </a:r>
            <a:r>
              <a:rPr lang="en-US" sz="2400" dirty="0">
                <a:sym typeface="Symbol" pitchFamily="18" charset="2"/>
              </a:rPr>
              <a:t> 	&lt;attribute&gt; or &lt;constant&gt;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terms may use relational operators like − =, ≠, ≥, &lt; ,  &gt;,  ≤.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"database"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(Books)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1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                          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672" y="103527"/>
            <a:ext cx="8869906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Operation (σ)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76706" y="1590571"/>
            <a:ext cx="10356322" cy="3324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Selects tuples from books where subject is 'database'.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"database" and price = "450"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(Books)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Selects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books where subject is 'database' and 'price' is 450.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"database" and price = "450" or year &gt; "2010"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(Books)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Selects tuples from books where subject is 'database' and 'price' is 450 or those books published after 2010.</a:t>
            </a:r>
          </a:p>
        </p:txBody>
      </p:sp>
    </p:spTree>
    <p:extLst>
      <p:ext uri="{BB962C8B-B14F-4D97-AF65-F5344CB8AC3E}">
        <p14:creationId xmlns:p14="http://schemas.microsoft.com/office/powerpoint/2010/main" val="4793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92350" y="117475"/>
            <a:ext cx="8077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Select Operation – Example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322514" y="1077913"/>
            <a:ext cx="163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Relation r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864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9436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4008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292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i="1" dirty="0">
                <a:sym typeface="Symbol" pitchFamily="18" charset="2"/>
              </a:rPr>
              <a:t>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4864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9436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23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008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311438" y="4036369"/>
            <a:ext cx="2060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230188" indent="-230188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¡"/>
            </a:pP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baseline="-25000" dirty="0">
                <a:sym typeface="Symbol" pitchFamily="18" charset="2"/>
              </a:rPr>
              <a:t>A=B ^ D &gt; 5</a:t>
            </a:r>
            <a:r>
              <a:rPr lang="en-US" sz="20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(r)</a:t>
            </a:r>
            <a:endParaRPr lang="en-US" sz="2400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1054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5626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0198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4770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1054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5626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0198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4770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5798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59243" y="834744"/>
            <a:ext cx="10256107" cy="4701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projects column(s) that satisfy a given predicate.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− ∏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A1, A2, 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(r)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attribute names of relation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rows are automatically eliminated, as relation is a set.</a:t>
            </a:r>
          </a:p>
          <a:p>
            <a:pP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author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(Books) 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and projects columns named as subject and author from the relation Books.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672" y="103527"/>
            <a:ext cx="8869906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Operation (∏)</a:t>
            </a:r>
          </a:p>
        </p:txBody>
      </p:sp>
    </p:spTree>
    <p:extLst>
      <p:ext uri="{BB962C8B-B14F-4D97-AF65-F5344CB8AC3E}">
        <p14:creationId xmlns:p14="http://schemas.microsoft.com/office/powerpoint/2010/main" val="386030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1027"/>
          <p:cNvSpPr txBox="1">
            <a:spLocks noChangeArrowheads="1"/>
          </p:cNvSpPr>
          <p:nvPr/>
        </p:nvSpPr>
        <p:spPr>
          <a:xfrm>
            <a:off x="1204847" y="1057232"/>
            <a:ext cx="10408302" cy="4234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binary union between two given relations and is defined as −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∪ s = { t | t ∈ r or t ∈ s}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r U 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either database relations or relation result set (temporary relation).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union operation to be valid, the following conditions must hold −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must have the same number of attributes.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domains must be compatible.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tuples are automatically eliminated.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672" y="103527"/>
            <a:ext cx="8869906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Operation (∏)</a:t>
            </a:r>
          </a:p>
        </p:txBody>
      </p:sp>
    </p:spTree>
    <p:extLst>
      <p:ext uri="{BB962C8B-B14F-4D97-AF65-F5344CB8AC3E}">
        <p14:creationId xmlns:p14="http://schemas.microsoft.com/office/powerpoint/2010/main" val="291515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1027"/>
          <p:cNvSpPr txBox="1">
            <a:spLocks noChangeArrowheads="1"/>
          </p:cNvSpPr>
          <p:nvPr/>
        </p:nvSpPr>
        <p:spPr>
          <a:xfrm>
            <a:off x="891849" y="1250442"/>
            <a:ext cx="10408302" cy="2291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(Books) ∪ ∏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(Articles)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Projects the names of the authors who have either written a book or an article or both.</a:t>
            </a:r>
          </a:p>
          <a:p>
            <a:pPr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672" y="103527"/>
            <a:ext cx="8869906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Operation (∏)</a:t>
            </a:r>
          </a:p>
        </p:txBody>
      </p:sp>
    </p:spTree>
    <p:extLst>
      <p:ext uri="{BB962C8B-B14F-4D97-AF65-F5344CB8AC3E}">
        <p14:creationId xmlns:p14="http://schemas.microsoft.com/office/powerpoint/2010/main" val="294054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88AFA6-289D-4DE4-8716-1DDB6564D5CE}"/>
</file>

<file path=customXml/itemProps2.xml><?xml version="1.0" encoding="utf-8"?>
<ds:datastoreItem xmlns:ds="http://schemas.openxmlformats.org/officeDocument/2006/customXml" ds:itemID="{28784ADC-6555-45B0-A2D0-FCC2098C3987}"/>
</file>

<file path=customXml/itemProps3.xml><?xml version="1.0" encoding="utf-8"?>
<ds:datastoreItem xmlns:ds="http://schemas.openxmlformats.org/officeDocument/2006/customXml" ds:itemID="{C3CEA13E-8DCF-4F6C-BFF8-F63DCDADFF2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2570</Words>
  <Application>Microsoft Office PowerPoint</Application>
  <PresentationFormat>Widescreen</PresentationFormat>
  <Paragraphs>535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Arial Black</vt:lpstr>
      <vt:lpstr>Bookman Old Style</vt:lpstr>
      <vt:lpstr>Calibri</vt:lpstr>
      <vt:lpstr>Calibri Light</vt:lpstr>
      <vt:lpstr>Consolas</vt:lpstr>
      <vt:lpstr>Copperplate Gothic Bold</vt:lpstr>
      <vt:lpstr>Helvetica</vt:lpstr>
      <vt:lpstr>Monotype Sorts</vt:lpstr>
      <vt:lpstr>segoe ui</vt:lpstr>
      <vt:lpstr>Times New Roman</vt:lpstr>
      <vt:lpstr>Wingdings</vt:lpstr>
      <vt:lpstr>Wingdings 2</vt:lpstr>
      <vt:lpstr>Office Theme</vt:lpstr>
      <vt:lpstr>Equation</vt:lpstr>
      <vt:lpstr>Document</vt:lpstr>
      <vt:lpstr>PowerPoint Presentation</vt:lpstr>
      <vt:lpstr>Relational Algebra</vt:lpstr>
      <vt:lpstr>PowerPoint Presentation</vt:lpstr>
      <vt:lpstr>Select Operation (σ)</vt:lpstr>
      <vt:lpstr>Select Operation (σ)</vt:lpstr>
      <vt:lpstr>PowerPoint Presentation</vt:lpstr>
      <vt:lpstr>Project Operation (∏)</vt:lpstr>
      <vt:lpstr>Project Operation (∏)</vt:lpstr>
      <vt:lpstr>Project Operation (∏)</vt:lpstr>
      <vt:lpstr>PowerPoint Presentation</vt:lpstr>
      <vt:lpstr>Union Operation ()</vt:lpstr>
      <vt:lpstr>PowerPoint Presentation</vt:lpstr>
      <vt:lpstr>  </vt:lpstr>
      <vt:lpstr>PowerPoint Presentation</vt:lpstr>
      <vt:lpstr>  </vt:lpstr>
      <vt:lpstr>PowerPoint Presentation</vt:lpstr>
      <vt:lpstr>   </vt:lpstr>
      <vt:lpstr>PowerPoint Presentation</vt:lpstr>
      <vt:lpstr> Set Intersection()  </vt:lpstr>
      <vt:lpstr>Divide</vt:lpstr>
      <vt:lpstr>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Sathyapriya S</cp:lastModifiedBy>
  <cp:revision>117</cp:revision>
  <dcterms:created xsi:type="dcterms:W3CDTF">2020-06-15T12:13:30Z</dcterms:created>
  <dcterms:modified xsi:type="dcterms:W3CDTF">2020-07-31T05:01:30Z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