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7.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theme/theme1.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256" r:id="rId2"/>
    <p:sldId id="264" r:id="rId3"/>
    <p:sldId id="302" r:id="rId4"/>
    <p:sldId id="315" r:id="rId5"/>
    <p:sldId id="316" r:id="rId6"/>
    <p:sldId id="317" r:id="rId7"/>
    <p:sldId id="318" r:id="rId8"/>
    <p:sldId id="319" r:id="rId9"/>
    <p:sldId id="320" r:id="rId10"/>
    <p:sldId id="321" r:id="rId11"/>
    <p:sldId id="323" r:id="rId12"/>
    <p:sldId id="322" r:id="rId13"/>
    <p:sldId id="324" r:id="rId14"/>
    <p:sldId id="325" r:id="rId15"/>
    <p:sldId id="314" r:id="rId16"/>
    <p:sldId id="313" r:id="rId17"/>
    <p:sldId id="310" r:id="rId18"/>
    <p:sldId id="326" r:id="rId19"/>
    <p:sldId id="327" r:id="rId20"/>
    <p:sldId id="311" r:id="rId21"/>
    <p:sldId id="31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THANGAKUMAR J" initials="DTJ" lastIdx="1" clrIdx="0">
    <p:extLst>
      <p:ext uri="{19B8F6BF-5375-455C-9EA6-DF929625EA0E}">
        <p15:presenceInfo xmlns:p15="http://schemas.microsoft.com/office/powerpoint/2012/main" userId="DR THANGAKUMAR 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6" d="100"/>
          <a:sy n="116" d="100"/>
        </p:scale>
        <p:origin x="390" y="114"/>
      </p:cViewPr>
      <p:guideLst/>
    </p:cSldViewPr>
  </p:slideViewPr>
  <p:notesTextViewPr>
    <p:cViewPr>
      <p:scale>
        <a:sx n="1" d="1"/>
        <a:sy n="1" d="1"/>
      </p:scale>
      <p:origin x="0" y="0"/>
    </p:cViewPr>
  </p:notesTextViewPr>
  <p:notesViewPr>
    <p:cSldViewPr snapToGrid="0">
      <p:cViewPr varScale="1">
        <p:scale>
          <a:sx n="52" d="100"/>
          <a:sy n="52" d="100"/>
        </p:scale>
        <p:origin x="286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9C9F3A78-4BFE-4C17-BFC2-FEA27AD7A4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 xmlns:a16="http://schemas.microsoft.com/office/drawing/2014/main" id="{23DE6668-234E-4D55-9951-1B74AAEFAE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4855DE-1565-47AB-8B39-78992C08112F}" type="datetimeFigureOut">
              <a:rPr lang="en-IN" smtClean="0"/>
              <a:t>08-07-2020</a:t>
            </a:fld>
            <a:endParaRPr lang="en-IN"/>
          </a:p>
        </p:txBody>
      </p:sp>
      <p:sp>
        <p:nvSpPr>
          <p:cNvPr id="4" name="Footer Placeholder 3">
            <a:extLst>
              <a:ext uri="{FF2B5EF4-FFF2-40B4-BE49-F238E27FC236}">
                <a16:creationId xmlns="" xmlns:a16="http://schemas.microsoft.com/office/drawing/2014/main" id="{BAA11243-96DF-4841-82A6-E6A48F9ED57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 xmlns:a16="http://schemas.microsoft.com/office/drawing/2014/main" id="{38D8B6A2-C1DB-4CC5-A2C2-72D5F17C6E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2D49E6-F9A9-4872-9285-2B59B4A8A566}" type="slidenum">
              <a:rPr lang="en-IN" smtClean="0"/>
              <a:t>‹#›</a:t>
            </a:fld>
            <a:endParaRPr lang="en-IN"/>
          </a:p>
        </p:txBody>
      </p:sp>
    </p:spTree>
    <p:extLst>
      <p:ext uri="{BB962C8B-B14F-4D97-AF65-F5344CB8AC3E}">
        <p14:creationId xmlns:p14="http://schemas.microsoft.com/office/powerpoint/2010/main" val="31124431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DEEDE8-E329-4D50-9EF7-2D0FC66E5658}" type="datetimeFigureOut">
              <a:rPr lang="en-IN" smtClean="0"/>
              <a:t>08-07-2020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6EC4D6-0FD4-41A5-8DD4-80759096037E}" type="slidenum">
              <a:rPr lang="en-IN" smtClean="0"/>
              <a:t>‹#›</a:t>
            </a:fld>
            <a:endParaRPr lang="en-IN"/>
          </a:p>
        </p:txBody>
      </p:sp>
    </p:spTree>
    <p:extLst>
      <p:ext uri="{BB962C8B-B14F-4D97-AF65-F5344CB8AC3E}">
        <p14:creationId xmlns:p14="http://schemas.microsoft.com/office/powerpoint/2010/main" val="29390182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28930B-F6B2-4710-912C-F6D276D185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30BCBA1B-55AB-4888-A0EA-6BAFA806A3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BDCD0204-CEAC-4640-93BC-98E4EA0CC8D6}"/>
              </a:ext>
            </a:extLst>
          </p:cNvPr>
          <p:cNvSpPr>
            <a:spLocks noGrp="1"/>
          </p:cNvSpPr>
          <p:nvPr>
            <p:ph type="dt" sz="half" idx="10"/>
          </p:nvPr>
        </p:nvSpPr>
        <p:spPr/>
        <p:txBody>
          <a:bodyPr/>
          <a:lstStyle/>
          <a:p>
            <a:fld id="{7C120039-0E4D-47D9-824C-9234E14982DD}" type="datetime1">
              <a:rPr lang="en-IN" smtClean="0"/>
              <a:t>08-07-2020</a:t>
            </a:fld>
            <a:endParaRPr lang="en-IN"/>
          </a:p>
        </p:txBody>
      </p:sp>
      <p:sp>
        <p:nvSpPr>
          <p:cNvPr id="5" name="Footer Placeholder 4">
            <a:extLst>
              <a:ext uri="{FF2B5EF4-FFF2-40B4-BE49-F238E27FC236}">
                <a16:creationId xmlns="" xmlns:a16="http://schemas.microsoft.com/office/drawing/2014/main" id="{DB3311DD-1C40-40E9-B47A-E231B263DE4F}"/>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6" name="Slide Number Placeholder 5">
            <a:extLst>
              <a:ext uri="{FF2B5EF4-FFF2-40B4-BE49-F238E27FC236}">
                <a16:creationId xmlns="" xmlns:a16="http://schemas.microsoft.com/office/drawing/2014/main" id="{6D9120DA-4DC6-41C4-9D48-3F9D97924686}"/>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29488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0D1C38-E01B-46F4-9B00-79CBD6B582AE}"/>
              </a:ext>
            </a:extLst>
          </p:cNvPr>
          <p:cNvSpPr>
            <a:spLocks noGrp="1"/>
          </p:cNvSpPr>
          <p:nvPr>
            <p:ph type="title"/>
          </p:nvPr>
        </p:nvSpPr>
        <p:spPr/>
        <p:txBody>
          <a:bodyPr/>
          <a:lstStyle/>
          <a:p>
            <a:r>
              <a:rPr lang="en-US" dirty="0"/>
              <a:t>Click to edit Master title style</a:t>
            </a:r>
            <a:endParaRPr lang="en-IN" dirty="0"/>
          </a:p>
        </p:txBody>
      </p:sp>
      <p:sp>
        <p:nvSpPr>
          <p:cNvPr id="3" name="Vertical Text Placeholder 2">
            <a:extLst>
              <a:ext uri="{FF2B5EF4-FFF2-40B4-BE49-F238E27FC236}">
                <a16:creationId xmlns="" xmlns:a16="http://schemas.microsoft.com/office/drawing/2014/main" id="{55D25C72-C170-4C80-A7CE-5AEC0824B2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466037A-6358-4B67-ABA6-97BE6C71EC8E}"/>
              </a:ext>
            </a:extLst>
          </p:cNvPr>
          <p:cNvSpPr>
            <a:spLocks noGrp="1"/>
          </p:cNvSpPr>
          <p:nvPr>
            <p:ph type="dt" sz="half" idx="10"/>
          </p:nvPr>
        </p:nvSpPr>
        <p:spPr/>
        <p:txBody>
          <a:bodyPr/>
          <a:lstStyle/>
          <a:p>
            <a:fld id="{DBE0A3B8-4185-43FB-BD25-D23E2BB61C04}" type="datetime1">
              <a:rPr lang="en-IN" smtClean="0"/>
              <a:t>08-07-2020</a:t>
            </a:fld>
            <a:endParaRPr lang="en-IN"/>
          </a:p>
        </p:txBody>
      </p:sp>
      <p:sp>
        <p:nvSpPr>
          <p:cNvPr id="5" name="Footer Placeholder 4">
            <a:extLst>
              <a:ext uri="{FF2B5EF4-FFF2-40B4-BE49-F238E27FC236}">
                <a16:creationId xmlns="" xmlns:a16="http://schemas.microsoft.com/office/drawing/2014/main" id="{39188AE9-2487-40A0-BC98-75DC0443D7B6}"/>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6" name="Slide Number Placeholder 5">
            <a:extLst>
              <a:ext uri="{FF2B5EF4-FFF2-40B4-BE49-F238E27FC236}">
                <a16:creationId xmlns="" xmlns:a16="http://schemas.microsoft.com/office/drawing/2014/main" id="{F1E17F5A-D710-45EB-9BA9-D094D28A7178}"/>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553318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239777D9-0D3A-465A-9BF7-1BA48E1A6D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BD30F04-1AE8-41E1-BF24-88E93ABE1E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CEB8322-1663-4B11-9096-E75398729362}"/>
              </a:ext>
            </a:extLst>
          </p:cNvPr>
          <p:cNvSpPr>
            <a:spLocks noGrp="1"/>
          </p:cNvSpPr>
          <p:nvPr>
            <p:ph type="dt" sz="half" idx="10"/>
          </p:nvPr>
        </p:nvSpPr>
        <p:spPr/>
        <p:txBody>
          <a:bodyPr/>
          <a:lstStyle/>
          <a:p>
            <a:fld id="{E9C1A3D2-A275-4401-BA5A-C00D6B660EE8}" type="datetime1">
              <a:rPr lang="en-IN" smtClean="0"/>
              <a:t>08-07-2020</a:t>
            </a:fld>
            <a:endParaRPr lang="en-IN"/>
          </a:p>
        </p:txBody>
      </p:sp>
      <p:sp>
        <p:nvSpPr>
          <p:cNvPr id="5" name="Footer Placeholder 4">
            <a:extLst>
              <a:ext uri="{FF2B5EF4-FFF2-40B4-BE49-F238E27FC236}">
                <a16:creationId xmlns="" xmlns:a16="http://schemas.microsoft.com/office/drawing/2014/main" id="{014D8BDE-9244-4852-B500-2AB8F0DCD59C}"/>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6" name="Slide Number Placeholder 5">
            <a:extLst>
              <a:ext uri="{FF2B5EF4-FFF2-40B4-BE49-F238E27FC236}">
                <a16:creationId xmlns="" xmlns:a16="http://schemas.microsoft.com/office/drawing/2014/main" id="{B3BA97D3-0B94-4AAA-9DE6-20E161EB06C2}"/>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277679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E48DBC-BC11-4378-98F3-3D70877051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3FFA553-0C62-439F-862B-1945727962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F212165-AAA9-4C86-84A5-B0D929014464}"/>
              </a:ext>
            </a:extLst>
          </p:cNvPr>
          <p:cNvSpPr>
            <a:spLocks noGrp="1"/>
          </p:cNvSpPr>
          <p:nvPr>
            <p:ph type="dt" sz="half" idx="10"/>
          </p:nvPr>
        </p:nvSpPr>
        <p:spPr/>
        <p:txBody>
          <a:bodyPr/>
          <a:lstStyle/>
          <a:p>
            <a:fld id="{A4F05684-D59C-44B9-AA43-D90CBA229644}" type="datetime1">
              <a:rPr lang="en-IN" smtClean="0"/>
              <a:t>08-07-2020</a:t>
            </a:fld>
            <a:endParaRPr lang="en-IN"/>
          </a:p>
        </p:txBody>
      </p:sp>
      <p:sp>
        <p:nvSpPr>
          <p:cNvPr id="5" name="Footer Placeholder 4">
            <a:extLst>
              <a:ext uri="{FF2B5EF4-FFF2-40B4-BE49-F238E27FC236}">
                <a16:creationId xmlns="" xmlns:a16="http://schemas.microsoft.com/office/drawing/2014/main" id="{941CB5D3-5747-46A3-BABE-92E0F2426A45}"/>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6" name="Slide Number Placeholder 5">
            <a:extLst>
              <a:ext uri="{FF2B5EF4-FFF2-40B4-BE49-F238E27FC236}">
                <a16:creationId xmlns="" xmlns:a16="http://schemas.microsoft.com/office/drawing/2014/main" id="{7F7D12A2-DF32-4D73-A48D-D50A91349B37}"/>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4120355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B4838B-743A-4A08-8AC3-E044CDFCD0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5E76ABC4-9136-4E43-BC8D-6A4E892D37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5516BB1E-B163-436B-8187-8864877D92CA}"/>
              </a:ext>
            </a:extLst>
          </p:cNvPr>
          <p:cNvSpPr>
            <a:spLocks noGrp="1"/>
          </p:cNvSpPr>
          <p:nvPr>
            <p:ph type="dt" sz="half" idx="10"/>
          </p:nvPr>
        </p:nvSpPr>
        <p:spPr/>
        <p:txBody>
          <a:bodyPr/>
          <a:lstStyle/>
          <a:p>
            <a:fld id="{FC050117-A86C-4D51-A988-4C0576B5FB27}" type="datetime1">
              <a:rPr lang="en-IN" smtClean="0"/>
              <a:t>08-07-2020</a:t>
            </a:fld>
            <a:endParaRPr lang="en-IN"/>
          </a:p>
        </p:txBody>
      </p:sp>
      <p:sp>
        <p:nvSpPr>
          <p:cNvPr id="5" name="Footer Placeholder 4">
            <a:extLst>
              <a:ext uri="{FF2B5EF4-FFF2-40B4-BE49-F238E27FC236}">
                <a16:creationId xmlns="" xmlns:a16="http://schemas.microsoft.com/office/drawing/2014/main" id="{3EEB2E47-B18A-420A-A68C-3917FC86F50D}"/>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6" name="Slide Number Placeholder 5">
            <a:extLst>
              <a:ext uri="{FF2B5EF4-FFF2-40B4-BE49-F238E27FC236}">
                <a16:creationId xmlns="" xmlns:a16="http://schemas.microsoft.com/office/drawing/2014/main" id="{9EB540B5-689E-4E73-BC5D-279675D7AA55}"/>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876950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34B69A-FC15-4D10-B856-1BB196B87E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29E8E83-868E-4E47-BE58-294331C65D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B9E6ED80-1646-42A4-BF48-3E1B34D237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CC7D1786-B3C3-4A46-B744-CB54D950AC87}"/>
              </a:ext>
            </a:extLst>
          </p:cNvPr>
          <p:cNvSpPr>
            <a:spLocks noGrp="1"/>
          </p:cNvSpPr>
          <p:nvPr>
            <p:ph type="dt" sz="half" idx="10"/>
          </p:nvPr>
        </p:nvSpPr>
        <p:spPr/>
        <p:txBody>
          <a:bodyPr/>
          <a:lstStyle/>
          <a:p>
            <a:fld id="{A4FD22A2-E6C5-45F6-88D8-5E207608B41B}" type="datetime1">
              <a:rPr lang="en-IN" smtClean="0"/>
              <a:t>08-07-2020</a:t>
            </a:fld>
            <a:endParaRPr lang="en-IN"/>
          </a:p>
        </p:txBody>
      </p:sp>
      <p:sp>
        <p:nvSpPr>
          <p:cNvPr id="6" name="Footer Placeholder 5">
            <a:extLst>
              <a:ext uri="{FF2B5EF4-FFF2-40B4-BE49-F238E27FC236}">
                <a16:creationId xmlns="" xmlns:a16="http://schemas.microsoft.com/office/drawing/2014/main" id="{03F7D358-400E-4C9A-A0EF-F1C431FAFAB4}"/>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7" name="Slide Number Placeholder 6">
            <a:extLst>
              <a:ext uri="{FF2B5EF4-FFF2-40B4-BE49-F238E27FC236}">
                <a16:creationId xmlns="" xmlns:a16="http://schemas.microsoft.com/office/drawing/2014/main" id="{D97B7A76-D904-48E5-B8FB-12B3CA200EEE}"/>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300282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70C618-3FAF-4542-B5C4-63881ABC67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1636A16-8724-4637-B7CA-0E06D5FCFF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DF1F429B-C130-402C-94BA-6DB5E5F097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96170A65-508F-4530-9772-FA122704C6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3B381CC0-5921-4CB4-950B-66B8D0C606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36D25CDF-414B-4752-A07F-DFDA29431177}"/>
              </a:ext>
            </a:extLst>
          </p:cNvPr>
          <p:cNvSpPr>
            <a:spLocks noGrp="1"/>
          </p:cNvSpPr>
          <p:nvPr>
            <p:ph type="dt" sz="half" idx="10"/>
          </p:nvPr>
        </p:nvSpPr>
        <p:spPr/>
        <p:txBody>
          <a:bodyPr/>
          <a:lstStyle/>
          <a:p>
            <a:fld id="{282D2D89-9CC3-4F64-85D7-DD29B0EDA417}" type="datetime1">
              <a:rPr lang="en-IN" smtClean="0"/>
              <a:t>08-07-2020</a:t>
            </a:fld>
            <a:endParaRPr lang="en-IN"/>
          </a:p>
        </p:txBody>
      </p:sp>
      <p:sp>
        <p:nvSpPr>
          <p:cNvPr id="8" name="Footer Placeholder 7">
            <a:extLst>
              <a:ext uri="{FF2B5EF4-FFF2-40B4-BE49-F238E27FC236}">
                <a16:creationId xmlns="" xmlns:a16="http://schemas.microsoft.com/office/drawing/2014/main" id="{488D9921-8FEB-421B-949A-748701D169C7}"/>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9" name="Slide Number Placeholder 8">
            <a:extLst>
              <a:ext uri="{FF2B5EF4-FFF2-40B4-BE49-F238E27FC236}">
                <a16:creationId xmlns="" xmlns:a16="http://schemas.microsoft.com/office/drawing/2014/main" id="{1EBC6D36-E8E3-4E11-AACD-6D07662A9F6F}"/>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401947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5EA072-DCB1-49F8-8C10-C09BF88E38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7D8B4FDC-BEA0-41AF-B590-D21013D22A3F}"/>
              </a:ext>
            </a:extLst>
          </p:cNvPr>
          <p:cNvSpPr>
            <a:spLocks noGrp="1"/>
          </p:cNvSpPr>
          <p:nvPr>
            <p:ph type="dt" sz="half" idx="10"/>
          </p:nvPr>
        </p:nvSpPr>
        <p:spPr/>
        <p:txBody>
          <a:bodyPr/>
          <a:lstStyle/>
          <a:p>
            <a:fld id="{4FB3A214-AA2B-47E1-BF79-498224FB761C}" type="datetime1">
              <a:rPr lang="en-IN" smtClean="0"/>
              <a:t>08-07-2020</a:t>
            </a:fld>
            <a:endParaRPr lang="en-IN"/>
          </a:p>
        </p:txBody>
      </p:sp>
      <p:sp>
        <p:nvSpPr>
          <p:cNvPr id="4" name="Footer Placeholder 3">
            <a:extLst>
              <a:ext uri="{FF2B5EF4-FFF2-40B4-BE49-F238E27FC236}">
                <a16:creationId xmlns="" xmlns:a16="http://schemas.microsoft.com/office/drawing/2014/main" id="{B985D7F1-FAC9-4379-B1F6-4529D5105D30}"/>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5" name="Slide Number Placeholder 4">
            <a:extLst>
              <a:ext uri="{FF2B5EF4-FFF2-40B4-BE49-F238E27FC236}">
                <a16:creationId xmlns="" xmlns:a16="http://schemas.microsoft.com/office/drawing/2014/main" id="{17A2FA80-21DD-46A6-BA3D-3AA7748DF101}"/>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590155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8FD9DB21-3289-48FD-89BC-F10B93C3CF30}"/>
              </a:ext>
            </a:extLst>
          </p:cNvPr>
          <p:cNvSpPr>
            <a:spLocks noGrp="1"/>
          </p:cNvSpPr>
          <p:nvPr>
            <p:ph type="dt" sz="half" idx="10"/>
          </p:nvPr>
        </p:nvSpPr>
        <p:spPr/>
        <p:txBody>
          <a:bodyPr/>
          <a:lstStyle/>
          <a:p>
            <a:fld id="{04D6A82D-6E65-4CA0-A5C7-8F3904A5B2FE}" type="datetime1">
              <a:rPr lang="en-IN" smtClean="0"/>
              <a:t>08-07-2020</a:t>
            </a:fld>
            <a:endParaRPr lang="en-IN"/>
          </a:p>
        </p:txBody>
      </p:sp>
      <p:sp>
        <p:nvSpPr>
          <p:cNvPr id="3" name="Footer Placeholder 2">
            <a:extLst>
              <a:ext uri="{FF2B5EF4-FFF2-40B4-BE49-F238E27FC236}">
                <a16:creationId xmlns="" xmlns:a16="http://schemas.microsoft.com/office/drawing/2014/main" id="{9342A39D-334B-4CDD-98C3-49DFE9935917}"/>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4" name="Slide Number Placeholder 3">
            <a:extLst>
              <a:ext uri="{FF2B5EF4-FFF2-40B4-BE49-F238E27FC236}">
                <a16:creationId xmlns="" xmlns:a16="http://schemas.microsoft.com/office/drawing/2014/main" id="{BD36C21A-831C-4FEF-96AB-4DCDB243DD65}"/>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662426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21080B-F798-42E9-BF75-E12B4896B7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AFB721E-DCE2-497F-925E-DC30360618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BFAB0222-38EB-49C4-8A37-B3CF4747D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29597D9-283C-4F97-A323-93AFDC82DD55}"/>
              </a:ext>
            </a:extLst>
          </p:cNvPr>
          <p:cNvSpPr>
            <a:spLocks noGrp="1"/>
          </p:cNvSpPr>
          <p:nvPr>
            <p:ph type="dt" sz="half" idx="10"/>
          </p:nvPr>
        </p:nvSpPr>
        <p:spPr/>
        <p:txBody>
          <a:bodyPr/>
          <a:lstStyle/>
          <a:p>
            <a:fld id="{B0CF8F47-A367-4AAB-9601-0D682D235941}" type="datetime1">
              <a:rPr lang="en-IN" smtClean="0"/>
              <a:t>08-07-2020</a:t>
            </a:fld>
            <a:endParaRPr lang="en-IN"/>
          </a:p>
        </p:txBody>
      </p:sp>
      <p:sp>
        <p:nvSpPr>
          <p:cNvPr id="6" name="Footer Placeholder 5">
            <a:extLst>
              <a:ext uri="{FF2B5EF4-FFF2-40B4-BE49-F238E27FC236}">
                <a16:creationId xmlns="" xmlns:a16="http://schemas.microsoft.com/office/drawing/2014/main" id="{49BCFF8F-ABAD-4A1A-B7DA-5EC2C5212EFB}"/>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7" name="Slide Number Placeholder 6">
            <a:extLst>
              <a:ext uri="{FF2B5EF4-FFF2-40B4-BE49-F238E27FC236}">
                <a16:creationId xmlns="" xmlns:a16="http://schemas.microsoft.com/office/drawing/2014/main" id="{B3A995E0-0463-4DE4-BEA2-8FFBEB4BEA0D}"/>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637385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9583BF-470B-4F91-8BE8-1A8CCA1875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0D7D1479-8EA5-459C-985D-D7704475C6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3B41C362-DD79-426F-A246-9E9ED2900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5291855-09E6-44C8-A445-3D770DE9245A}"/>
              </a:ext>
            </a:extLst>
          </p:cNvPr>
          <p:cNvSpPr>
            <a:spLocks noGrp="1"/>
          </p:cNvSpPr>
          <p:nvPr>
            <p:ph type="dt" sz="half" idx="10"/>
          </p:nvPr>
        </p:nvSpPr>
        <p:spPr/>
        <p:txBody>
          <a:bodyPr/>
          <a:lstStyle/>
          <a:p>
            <a:fld id="{AFF346E1-6DF5-4A9D-B892-AE6FBB1FD873}" type="datetime1">
              <a:rPr lang="en-IN" smtClean="0"/>
              <a:t>08-07-2020</a:t>
            </a:fld>
            <a:endParaRPr lang="en-IN"/>
          </a:p>
        </p:txBody>
      </p:sp>
      <p:sp>
        <p:nvSpPr>
          <p:cNvPr id="6" name="Footer Placeholder 5">
            <a:extLst>
              <a:ext uri="{FF2B5EF4-FFF2-40B4-BE49-F238E27FC236}">
                <a16:creationId xmlns="" xmlns:a16="http://schemas.microsoft.com/office/drawing/2014/main" id="{7132D0C3-A75C-406C-8F58-00A15F631BAD}"/>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7" name="Slide Number Placeholder 6">
            <a:extLst>
              <a:ext uri="{FF2B5EF4-FFF2-40B4-BE49-F238E27FC236}">
                <a16:creationId xmlns="" xmlns:a16="http://schemas.microsoft.com/office/drawing/2014/main" id="{2F7C4917-7974-43CF-80DC-882417A9B2D0}"/>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1391246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10DE3EC-DD57-471D-87F8-788E3A0B62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65840A49-423D-4626-B22A-D09065F26F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 xmlns:a16="http://schemas.microsoft.com/office/drawing/2014/main" id="{29353D1D-BDE3-46D5-9566-6B86FE81EA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B1A622-92DE-4A55-BAF5-DB0B9C708A5B}" type="datetime1">
              <a:rPr lang="en-IN" smtClean="0"/>
              <a:t>08-07-2020</a:t>
            </a:fld>
            <a:endParaRPr lang="en-IN"/>
          </a:p>
        </p:txBody>
      </p:sp>
      <p:sp>
        <p:nvSpPr>
          <p:cNvPr id="5" name="Footer Placeholder 4">
            <a:extLst>
              <a:ext uri="{FF2B5EF4-FFF2-40B4-BE49-F238E27FC236}">
                <a16:creationId xmlns="" xmlns:a16="http://schemas.microsoft.com/office/drawing/2014/main" id="{34A07D07-0343-43EF-9D64-970594113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Department of Computer science and Engineering         CSB4201 - DESIGN AND ANALYSIS AND ALGORITHMS                   </a:t>
            </a:r>
          </a:p>
        </p:txBody>
      </p:sp>
      <p:sp>
        <p:nvSpPr>
          <p:cNvPr id="6" name="Slide Number Placeholder 5">
            <a:extLst>
              <a:ext uri="{FF2B5EF4-FFF2-40B4-BE49-F238E27FC236}">
                <a16:creationId xmlns="" xmlns:a16="http://schemas.microsoft.com/office/drawing/2014/main" id="{742751E9-B8F7-43D3-BC70-5A2B9E9752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A4E876-1E2A-41C4-BFA0-7D60E841BEBF}" type="slidenum">
              <a:rPr lang="en-IN" smtClean="0"/>
              <a:t>‹#›</a:t>
            </a:fld>
            <a:endParaRPr lang="en-IN"/>
          </a:p>
        </p:txBody>
      </p:sp>
    </p:spTree>
    <p:extLst>
      <p:ext uri="{BB962C8B-B14F-4D97-AF65-F5344CB8AC3E}">
        <p14:creationId xmlns:p14="http://schemas.microsoft.com/office/powerpoint/2010/main" val="2712443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3">
            <a:extLst>
              <a:ext uri="{FF2B5EF4-FFF2-40B4-BE49-F238E27FC236}">
                <a16:creationId xmlns="" xmlns:a16="http://schemas.microsoft.com/office/drawing/2014/main" id="{D55CA618-78A6-47F6-B865-E9315164FB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9" name="Group 75">
            <a:extLst>
              <a:ext uri="{FF2B5EF4-FFF2-40B4-BE49-F238E27FC236}">
                <a16:creationId xmlns="" xmlns:a16="http://schemas.microsoft.com/office/drawing/2014/main" id="{B83D307E-DF68-43F8-97CE-0AAE950A712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2271255" y="-1"/>
            <a:ext cx="7649490" cy="5728133"/>
            <a:chOff x="329184" y="1"/>
            <a:chExt cx="524256" cy="5728133"/>
          </a:xfrm>
        </p:grpSpPr>
        <p:cxnSp>
          <p:nvCxnSpPr>
            <p:cNvPr id="77" name="Straight Connector 76">
              <a:extLst>
                <a:ext uri="{FF2B5EF4-FFF2-40B4-BE49-F238E27FC236}">
                  <a16:creationId xmlns="" xmlns:a16="http://schemas.microsoft.com/office/drawing/2014/main" id="{5546E3D2-37BF-4528-9851-2B2F628234A2}"/>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30" name="Rectangle 77">
              <a:extLst>
                <a:ext uri="{FF2B5EF4-FFF2-40B4-BE49-F238E27FC236}">
                  <a16:creationId xmlns="" xmlns:a16="http://schemas.microsoft.com/office/drawing/2014/main" id="{752A0C69-DC4E-4FC0-843C-BAA27B3A562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0" name="Rectangle 79">
            <a:extLst>
              <a:ext uri="{FF2B5EF4-FFF2-40B4-BE49-F238E27FC236}">
                <a16:creationId xmlns="" xmlns:a16="http://schemas.microsoft.com/office/drawing/2014/main" id="{8ED94938-268E-4C0A-A08A-B3980C78BAE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 xmlns:a16="http://schemas.microsoft.com/office/drawing/2014/main" id="{C68B822C-8E13-46B2-9A39-B56617C49EE1}"/>
              </a:ext>
            </a:extLst>
          </p:cNvPr>
          <p:cNvSpPr/>
          <p:nvPr/>
        </p:nvSpPr>
        <p:spPr>
          <a:xfrm>
            <a:off x="1057080" y="4179967"/>
            <a:ext cx="10071536" cy="929750"/>
          </a:xfrm>
          <a:prstGeom prst="rect">
            <a:avLst/>
          </a:prstGeom>
        </p:spPr>
        <p:txBody>
          <a:bodyPr vert="horz" lIns="91440" tIns="45720" rIns="91440" bIns="45720" rtlCol="0" anchor="b">
            <a:normAutofit fontScale="85000" lnSpcReduction="20000"/>
          </a:bodyPr>
          <a:lstStyle/>
          <a:p>
            <a:pPr algn="ctr">
              <a:lnSpc>
                <a:spcPct val="90000"/>
              </a:lnSpc>
              <a:spcBef>
                <a:spcPct val="0"/>
              </a:spcBef>
              <a:spcAft>
                <a:spcPts val="600"/>
              </a:spcAft>
            </a:pPr>
            <a:r>
              <a:rPr lang="en-US" sz="4400" b="1" dirty="0">
                <a:latin typeface="+mj-lt"/>
                <a:ea typeface="+mj-ea"/>
                <a:cs typeface="+mj-cs"/>
              </a:rPr>
              <a:t>CSB4202 - </a:t>
            </a:r>
            <a:r>
              <a:rPr lang="en-US" sz="4400" b="1" dirty="0" smtClean="0">
                <a:latin typeface="+mj-lt"/>
                <a:ea typeface="+mj-ea"/>
                <a:cs typeface="+mj-cs"/>
              </a:rPr>
              <a:t>DATABASE MANAGEMENT SYSTEMS</a:t>
            </a:r>
            <a:endParaRPr lang="en-US" sz="4400" b="1" dirty="0">
              <a:latin typeface="+mj-lt"/>
              <a:ea typeface="+mj-ea"/>
              <a:cs typeface="+mj-cs"/>
            </a:endParaRPr>
          </a:p>
          <a:p>
            <a:pPr algn="ctr">
              <a:lnSpc>
                <a:spcPct val="90000"/>
              </a:lnSpc>
              <a:spcBef>
                <a:spcPct val="0"/>
              </a:spcBef>
              <a:spcAft>
                <a:spcPts val="600"/>
              </a:spcAft>
            </a:pPr>
            <a:r>
              <a:rPr lang="en-US" sz="3600" b="1" dirty="0">
                <a:latin typeface="+mj-lt"/>
                <a:ea typeface="+mj-ea"/>
                <a:cs typeface="+mj-cs"/>
              </a:rPr>
              <a:t>B.Tech – III Semester</a:t>
            </a:r>
          </a:p>
        </p:txBody>
      </p:sp>
      <p:pic>
        <p:nvPicPr>
          <p:cNvPr id="5" name="Picture 4" descr="A drawing of a face&#10;&#10;Description automatically generated">
            <a:extLst>
              <a:ext uri="{FF2B5EF4-FFF2-40B4-BE49-F238E27FC236}">
                <a16:creationId xmlns="" xmlns:a16="http://schemas.microsoft.com/office/drawing/2014/main" id="{F66FE3D0-78E3-4BB5-8CF5-4D1761BC2A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7717" y="1549792"/>
            <a:ext cx="5069590" cy="1242049"/>
          </a:xfrm>
          <a:prstGeom prst="rect">
            <a:avLst/>
          </a:prstGeom>
        </p:spPr>
      </p:pic>
      <p:pic>
        <p:nvPicPr>
          <p:cNvPr id="1026" name="Picture 2" descr="A group of people walking down the street&#10;&#10;Description automatically generated">
            <a:extLst>
              <a:ext uri="{FF2B5EF4-FFF2-40B4-BE49-F238E27FC236}">
                <a16:creationId xmlns="" xmlns:a16="http://schemas.microsoft.com/office/drawing/2014/main" id="{A97A7F0A-04BB-42FC-A57C-919A2FBAD7D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31483" y="671201"/>
            <a:ext cx="4459824" cy="2999232"/>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 xmlns:a16="http://schemas.microsoft.com/office/drawing/2014/main" id="{6919AD16-203D-4566-B9F0-BD78C757DBC5}"/>
              </a:ext>
            </a:extLst>
          </p:cNvPr>
          <p:cNvSpPr/>
          <p:nvPr/>
        </p:nvSpPr>
        <p:spPr>
          <a:xfrm>
            <a:off x="1057080" y="5825864"/>
            <a:ext cx="10071536" cy="929750"/>
          </a:xfrm>
          <a:prstGeom prst="rect">
            <a:avLst/>
          </a:prstGeom>
        </p:spPr>
        <p:txBody>
          <a:bodyPr vert="horz" lIns="91440" tIns="45720" rIns="91440" bIns="45720" rtlCol="0" anchor="b">
            <a:normAutofit fontScale="32500" lnSpcReduction="20000"/>
          </a:bodyPr>
          <a:lstStyle/>
          <a:p>
            <a:pPr algn="ctr">
              <a:lnSpc>
                <a:spcPct val="90000"/>
              </a:lnSpc>
              <a:spcBef>
                <a:spcPct val="0"/>
              </a:spcBef>
              <a:spcAft>
                <a:spcPts val="600"/>
              </a:spcAft>
            </a:pPr>
            <a:r>
              <a:rPr lang="en-US" sz="4400" b="1" dirty="0">
                <a:latin typeface="+mj-lt"/>
                <a:ea typeface="+mj-ea"/>
                <a:cs typeface="+mj-cs"/>
              </a:rPr>
              <a:t>Dr. </a:t>
            </a:r>
            <a:r>
              <a:rPr lang="en-US" sz="4400" b="1" dirty="0" smtClean="0">
                <a:latin typeface="+mj-lt"/>
                <a:ea typeface="+mj-ea"/>
                <a:cs typeface="+mj-cs"/>
              </a:rPr>
              <a:t>A. </a:t>
            </a:r>
            <a:r>
              <a:rPr lang="en-US" sz="4400" b="1" dirty="0" err="1" smtClean="0">
                <a:latin typeface="+mj-lt"/>
                <a:ea typeface="+mj-ea"/>
                <a:cs typeface="+mj-cs"/>
              </a:rPr>
              <a:t>Antonidoss</a:t>
            </a:r>
            <a:endParaRPr lang="en-US" sz="4400" b="1" dirty="0">
              <a:latin typeface="+mj-lt"/>
              <a:ea typeface="+mj-ea"/>
              <a:cs typeface="+mj-cs"/>
            </a:endParaRPr>
          </a:p>
          <a:p>
            <a:pPr algn="ctr">
              <a:lnSpc>
                <a:spcPct val="90000"/>
              </a:lnSpc>
              <a:spcBef>
                <a:spcPct val="0"/>
              </a:spcBef>
              <a:spcAft>
                <a:spcPts val="600"/>
              </a:spcAft>
            </a:pPr>
            <a:r>
              <a:rPr lang="en-US" sz="4400" b="1" dirty="0">
                <a:latin typeface="+mj-lt"/>
                <a:ea typeface="+mj-ea"/>
                <a:cs typeface="+mj-cs"/>
              </a:rPr>
              <a:t>Associate professor</a:t>
            </a:r>
          </a:p>
          <a:p>
            <a:pPr algn="ctr">
              <a:lnSpc>
                <a:spcPct val="90000"/>
              </a:lnSpc>
              <a:spcBef>
                <a:spcPct val="0"/>
              </a:spcBef>
              <a:spcAft>
                <a:spcPts val="600"/>
              </a:spcAft>
            </a:pPr>
            <a:r>
              <a:rPr lang="en-US" sz="4400" b="1" dirty="0">
                <a:latin typeface="+mj-lt"/>
                <a:ea typeface="+mj-ea"/>
                <a:cs typeface="+mj-cs"/>
              </a:rPr>
              <a:t>School of Computing Sciences, </a:t>
            </a:r>
          </a:p>
          <a:p>
            <a:pPr algn="ctr">
              <a:lnSpc>
                <a:spcPct val="90000"/>
              </a:lnSpc>
              <a:spcBef>
                <a:spcPct val="0"/>
              </a:spcBef>
              <a:spcAft>
                <a:spcPts val="600"/>
              </a:spcAft>
            </a:pPr>
            <a:r>
              <a:rPr lang="en-US" sz="4400" b="1" dirty="0">
                <a:latin typeface="+mj-lt"/>
                <a:ea typeface="+mj-ea"/>
                <a:cs typeface="+mj-cs"/>
              </a:rPr>
              <a:t>Department of Computer Science and Engineering</a:t>
            </a:r>
          </a:p>
        </p:txBody>
      </p:sp>
    </p:spTree>
    <p:extLst>
      <p:ext uri="{BB962C8B-B14F-4D97-AF65-F5344CB8AC3E}">
        <p14:creationId xmlns:p14="http://schemas.microsoft.com/office/powerpoint/2010/main" val="34338828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 xmlns:a16="http://schemas.microsoft.com/office/drawing/2014/main"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10</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1" name="Rectangle 2"/>
          <p:cNvSpPr>
            <a:spLocks noGrp="1" noChangeArrowheads="1"/>
          </p:cNvSpPr>
          <p:nvPr>
            <p:ph type="title"/>
          </p:nvPr>
        </p:nvSpPr>
        <p:spPr>
          <a:xfrm>
            <a:off x="922319" y="157553"/>
            <a:ext cx="7796213" cy="649755"/>
          </a:xfrm>
        </p:spPr>
        <p:txBody>
          <a:bodyPr>
            <a:normAutofit/>
          </a:bodyPr>
          <a:lstStyle/>
          <a:p>
            <a:r>
              <a:rPr lang="en-US" sz="2800" b="1" dirty="0" smtClean="0">
                <a:latin typeface="Times New Roman" panose="02020603050405020304" pitchFamily="18" charset="0"/>
                <a:cs typeface="Times New Roman" panose="02020603050405020304" pitchFamily="18" charset="0"/>
              </a:rPr>
              <a:t>Synonyms - </a:t>
            </a:r>
            <a:r>
              <a:rPr lang="en-US" sz="2800" b="1" dirty="0">
                <a:latin typeface="Times New Roman" panose="02020603050405020304" pitchFamily="18" charset="0"/>
                <a:cs typeface="Times New Roman" panose="02020603050405020304" pitchFamily="18" charset="0"/>
              </a:rPr>
              <a:t>Database Objects </a:t>
            </a:r>
          </a:p>
        </p:txBody>
      </p:sp>
      <p:sp>
        <p:nvSpPr>
          <p:cNvPr id="12" name="Rectangle 3"/>
          <p:cNvSpPr txBox="1">
            <a:spLocks noChangeArrowheads="1"/>
          </p:cNvSpPr>
          <p:nvPr/>
        </p:nvSpPr>
        <p:spPr>
          <a:xfrm>
            <a:off x="659026" y="855718"/>
            <a:ext cx="10804103" cy="46389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a:latin typeface="Times New Roman" panose="02020603050405020304" pitchFamily="18" charset="0"/>
                <a:cs typeface="Times New Roman" panose="02020603050405020304" pitchFamily="18" charset="0"/>
              </a:rPr>
              <a:t>Direct references to objects. They are used to provide public access to an object, mask the  </a:t>
            </a:r>
            <a:r>
              <a:rPr lang="en-US" sz="2400" dirty="0" smtClean="0">
                <a:latin typeface="Times New Roman" panose="02020603050405020304" pitchFamily="18" charset="0"/>
                <a:cs typeface="Times New Roman" panose="02020603050405020304" pitchFamily="18" charset="0"/>
              </a:rPr>
              <a:t>real name </a:t>
            </a:r>
            <a:r>
              <a:rPr lang="en-US" sz="2400" dirty="0">
                <a:latin typeface="Times New Roman" panose="02020603050405020304" pitchFamily="18" charset="0"/>
                <a:cs typeface="Times New Roman" panose="02020603050405020304" pitchFamily="18" charset="0"/>
              </a:rPr>
              <a:t>or owner of an object, etc. A user may create a private synonym that is available to only that user</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Use </a:t>
            </a:r>
            <a:r>
              <a:rPr lang="en-US" sz="2400" dirty="0">
                <a:latin typeface="Times New Roman" panose="02020603050405020304" pitchFamily="18" charset="0"/>
                <a:cs typeface="Times New Roman" panose="02020603050405020304" pitchFamily="18" charset="0"/>
              </a:rPr>
              <a:t>the CREATE SYNONYM statement to create a synonym, which is an alternative name for a table, view, sequence, procedure, stored function, package, materialized view, Java class schema object, user-defined object type, or another synonym</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Synonyms </a:t>
            </a:r>
            <a:r>
              <a:rPr lang="en-US" sz="2400" dirty="0">
                <a:latin typeface="Times New Roman" panose="02020603050405020304" pitchFamily="18" charset="0"/>
                <a:cs typeface="Times New Roman" panose="02020603050405020304" pitchFamily="18" charset="0"/>
              </a:rPr>
              <a:t>provide both data independence and location transparency. Synonyms permit applications to function without modification regardless of which user owns the table or view and regardless of which database holds the table or view. However, synonyms are not a substitute for privileges on database objects. Appropriate privileges must be granted to a user before the user can use the synonym.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73674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 xmlns:a16="http://schemas.microsoft.com/office/drawing/2014/main"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11</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1" name="Rectangle 2"/>
          <p:cNvSpPr>
            <a:spLocks noGrp="1" noChangeArrowheads="1"/>
          </p:cNvSpPr>
          <p:nvPr>
            <p:ph type="title"/>
          </p:nvPr>
        </p:nvSpPr>
        <p:spPr>
          <a:xfrm>
            <a:off x="922319" y="157553"/>
            <a:ext cx="7796213" cy="649755"/>
          </a:xfrm>
        </p:spPr>
        <p:txBody>
          <a:bodyPr>
            <a:normAutofit/>
          </a:bodyPr>
          <a:lstStyle/>
          <a:p>
            <a:r>
              <a:rPr lang="en-US" sz="2800" b="1" dirty="0">
                <a:latin typeface="Times New Roman" panose="02020603050405020304" pitchFamily="18" charset="0"/>
                <a:cs typeface="Times New Roman" panose="02020603050405020304" pitchFamily="18" charset="0"/>
              </a:rPr>
              <a:t>Embedded SQL-Static </a:t>
            </a:r>
            <a:r>
              <a:rPr lang="en-US" sz="2800" b="1" dirty="0" err="1">
                <a:latin typeface="Times New Roman" panose="02020603050405020304" pitchFamily="18" charset="0"/>
                <a:cs typeface="Times New Roman" panose="02020603050405020304" pitchFamily="18" charset="0"/>
              </a:rPr>
              <a:t>Vs</a:t>
            </a:r>
            <a:r>
              <a:rPr lang="en-US" sz="2800" b="1" dirty="0">
                <a:latin typeface="Times New Roman" panose="02020603050405020304" pitchFamily="18" charset="0"/>
                <a:cs typeface="Times New Roman" panose="02020603050405020304" pitchFamily="18" charset="0"/>
              </a:rPr>
              <a:t> Dynamic SQL</a:t>
            </a:r>
          </a:p>
        </p:txBody>
      </p:sp>
      <p:sp>
        <p:nvSpPr>
          <p:cNvPr id="12" name="Rectangle 3"/>
          <p:cNvSpPr txBox="1">
            <a:spLocks noChangeArrowheads="1"/>
          </p:cNvSpPr>
          <p:nvPr/>
        </p:nvSpPr>
        <p:spPr>
          <a:xfrm>
            <a:off x="659026" y="855717"/>
            <a:ext cx="10804103" cy="51084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Embedded </a:t>
            </a:r>
            <a:r>
              <a:rPr lang="en-US" sz="2400" b="1" dirty="0">
                <a:latin typeface="Times New Roman" panose="02020603050405020304" pitchFamily="18" charset="0"/>
                <a:cs typeface="Times New Roman" panose="02020603050405020304" pitchFamily="18" charset="0"/>
              </a:rPr>
              <a:t>SQL </a:t>
            </a:r>
            <a:r>
              <a:rPr lang="en-US" sz="2400" dirty="0">
                <a:latin typeface="Times New Roman" panose="02020603050405020304" pitchFamily="18" charset="0"/>
                <a:cs typeface="Times New Roman" panose="02020603050405020304" pitchFamily="18" charset="0"/>
              </a:rPr>
              <a:t>is a method of combining the power of a programming language and the database. Embedded SQL statements are processed by a special SQL </a:t>
            </a:r>
            <a:r>
              <a:rPr lang="en-US" sz="2400" dirty="0" err="1">
                <a:latin typeface="Times New Roman" panose="02020603050405020304" pitchFamily="18" charset="0"/>
                <a:cs typeface="Times New Roman" panose="02020603050405020304" pitchFamily="18" charset="0"/>
              </a:rPr>
              <a:t>precompiler</a:t>
            </a:r>
            <a:r>
              <a:rPr lang="en-US" sz="2400" dirty="0">
                <a:latin typeface="Times New Roman" panose="02020603050405020304" pitchFamily="18" charset="0"/>
                <a:cs typeface="Times New Roman" panose="02020603050405020304" pitchFamily="18" charset="0"/>
              </a:rPr>
              <a:t>. The embedded SQL statements are parsed by an embedded SQL.</a:t>
            </a: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output from the preprocessor is then compiled by the host compiler. This allows programmers to embed SQL statements in programs written in any number of languages such as: C Programming language family, COBOL, FORTRAN and Java.</a:t>
            </a: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SQL standard defines </a:t>
            </a:r>
            <a:r>
              <a:rPr lang="en-US" sz="2400" dirty="0" err="1">
                <a:latin typeface="Times New Roman" panose="02020603050405020304" pitchFamily="18" charset="0"/>
                <a:cs typeface="Times New Roman" panose="02020603050405020304" pitchFamily="18" charset="0"/>
              </a:rPr>
              <a:t>embeddings</a:t>
            </a:r>
            <a:r>
              <a:rPr lang="en-US" sz="2400" dirty="0">
                <a:latin typeface="Times New Roman" panose="02020603050405020304" pitchFamily="18" charset="0"/>
                <a:cs typeface="Times New Roman" panose="02020603050405020304" pitchFamily="18" charset="0"/>
              </a:rPr>
              <a:t> of SQL in a variety of programming languages such as C, Java, and Cobol.</a:t>
            </a: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language to which SQL queries are embedded is referred to as a </a:t>
            </a:r>
            <a:r>
              <a:rPr lang="en-US" sz="2400" b="1" dirty="0">
                <a:latin typeface="Times New Roman" panose="02020603050405020304" pitchFamily="18" charset="0"/>
                <a:cs typeface="Times New Roman" panose="02020603050405020304" pitchFamily="18" charset="0"/>
              </a:rPr>
              <a:t>host language</a:t>
            </a:r>
            <a:r>
              <a:rPr lang="en-US" sz="2400" dirty="0">
                <a:latin typeface="Times New Roman" panose="02020603050405020304" pitchFamily="18" charset="0"/>
                <a:cs typeface="Times New Roman" panose="02020603050405020304" pitchFamily="18" charset="0"/>
              </a:rPr>
              <a:t>, and the SQL structures permitted in the host language comprise embedded SQL.</a:t>
            </a: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basic form of these languages follows that of the System R embedding of SQL into PL/I</a:t>
            </a:r>
            <a:r>
              <a:rPr lang="en-US"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58357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 xmlns:a16="http://schemas.microsoft.com/office/drawing/2014/main"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12</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1" name="Rectangle 2"/>
          <p:cNvSpPr>
            <a:spLocks noGrp="1" noChangeArrowheads="1"/>
          </p:cNvSpPr>
          <p:nvPr>
            <p:ph type="title"/>
          </p:nvPr>
        </p:nvSpPr>
        <p:spPr>
          <a:xfrm>
            <a:off x="922319" y="157553"/>
            <a:ext cx="7796213" cy="649755"/>
          </a:xfrm>
        </p:spPr>
        <p:txBody>
          <a:bodyPr>
            <a:normAutofit/>
          </a:bodyPr>
          <a:lstStyle/>
          <a:p>
            <a:r>
              <a:rPr lang="en-US" sz="2800" b="1" dirty="0">
                <a:latin typeface="Times New Roman" panose="02020603050405020304" pitchFamily="18" charset="0"/>
                <a:cs typeface="Times New Roman" panose="02020603050405020304" pitchFamily="18" charset="0"/>
              </a:rPr>
              <a:t>Embedded SQL-Static </a:t>
            </a:r>
            <a:r>
              <a:rPr lang="en-US" sz="2800" b="1" dirty="0" err="1">
                <a:latin typeface="Times New Roman" panose="02020603050405020304" pitchFamily="18" charset="0"/>
                <a:cs typeface="Times New Roman" panose="02020603050405020304" pitchFamily="18" charset="0"/>
              </a:rPr>
              <a:t>Vs</a:t>
            </a:r>
            <a:r>
              <a:rPr lang="en-US" sz="2800" b="1" dirty="0">
                <a:latin typeface="Times New Roman" panose="02020603050405020304" pitchFamily="18" charset="0"/>
                <a:cs typeface="Times New Roman" panose="02020603050405020304" pitchFamily="18" charset="0"/>
              </a:rPr>
              <a:t> Dynamic SQL</a:t>
            </a:r>
            <a:r>
              <a:rPr lang="en-US" sz="2800" b="1" dirty="0" smtClean="0">
                <a:latin typeface="Times New Roman" panose="02020603050405020304" pitchFamily="18" charset="0"/>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p:txBody>
      </p:sp>
      <p:sp>
        <p:nvSpPr>
          <p:cNvPr id="12" name="Rectangle 3"/>
          <p:cNvSpPr txBox="1">
            <a:spLocks noChangeArrowheads="1"/>
          </p:cNvSpPr>
          <p:nvPr/>
        </p:nvSpPr>
        <p:spPr>
          <a:xfrm>
            <a:off x="659026" y="855718"/>
            <a:ext cx="10804103" cy="46389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b="1" dirty="0" smtClean="0">
                <a:latin typeface="Times New Roman" panose="02020603050405020304" pitchFamily="18" charset="0"/>
                <a:cs typeface="Times New Roman" panose="02020603050405020304" pitchFamily="18" charset="0"/>
              </a:rPr>
              <a:t>EXEC </a:t>
            </a:r>
            <a:r>
              <a:rPr lang="en-US" sz="2000" b="1" dirty="0">
                <a:latin typeface="Times New Roman" panose="02020603050405020304" pitchFamily="18" charset="0"/>
                <a:cs typeface="Times New Roman" panose="02020603050405020304" pitchFamily="18" charset="0"/>
              </a:rPr>
              <a:t>SQL </a:t>
            </a:r>
            <a:r>
              <a:rPr lang="en-US" sz="2000" dirty="0">
                <a:latin typeface="Times New Roman" panose="02020603050405020304" pitchFamily="18" charset="0"/>
                <a:cs typeface="Times New Roman" panose="02020603050405020304" pitchFamily="18" charset="0"/>
              </a:rPr>
              <a:t>statement is used to identify embedded SQL request to the preprocessor EXEC   SQL</a:t>
            </a:r>
            <a:endParaRPr lang="en-IN" sz="2000" dirty="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&lt;</a:t>
            </a:r>
            <a:r>
              <a:rPr lang="en-US" sz="2000" dirty="0">
                <a:latin typeface="Times New Roman" panose="02020603050405020304" pitchFamily="18" charset="0"/>
                <a:cs typeface="Times New Roman" panose="02020603050405020304" pitchFamily="18" charset="0"/>
              </a:rPr>
              <a:t>embedded SQL statement &gt; END_EXEC</a:t>
            </a:r>
            <a:endParaRPr lang="en-IN"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Note: this varies by language (for example, the Java embedding uses # SQL { …. }; )</a:t>
            </a:r>
            <a:endParaRPr lang="en-IN"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From within a host language, find the names and cities of customers with more than the variable amount dollars in some account. Specify the query in SQL and declare a cursor for it</a:t>
            </a:r>
            <a:endParaRPr lang="en-IN"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EXEC SQL </a:t>
            </a:r>
            <a:r>
              <a:rPr lang="en-US" sz="2000" b="1" dirty="0">
                <a:latin typeface="Times New Roman" panose="02020603050405020304" pitchFamily="18" charset="0"/>
                <a:cs typeface="Times New Roman" panose="02020603050405020304" pitchFamily="18" charset="0"/>
              </a:rPr>
              <a:t>&lt;query or PL/SQL block</a:t>
            </a:r>
            <a:r>
              <a:rPr lang="en-US" sz="2000" b="1" dirty="0" smtClean="0">
                <a:latin typeface="Times New Roman" panose="02020603050405020304" pitchFamily="18" charset="0"/>
                <a:cs typeface="Times New Roman" panose="02020603050405020304" pitchFamily="18" charset="0"/>
              </a:rPr>
              <a:t>&gt; </a:t>
            </a:r>
            <a:r>
              <a:rPr lang="en-US" sz="2000" dirty="0" smtClean="0">
                <a:latin typeface="Times New Roman" panose="02020603050405020304" pitchFamily="18" charset="0"/>
                <a:cs typeface="Times New Roman" panose="02020603050405020304" pitchFamily="18" charset="0"/>
              </a:rPr>
              <a:t>END_EXEC</a:t>
            </a:r>
            <a:endParaRPr lang="en-IN"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The statement causes the query to be evaluated EXEC SQL .. END_EXEC The </a:t>
            </a:r>
            <a:r>
              <a:rPr lang="en-US" sz="2000" b="1" dirty="0">
                <a:latin typeface="Times New Roman" panose="02020603050405020304" pitchFamily="18" charset="0"/>
                <a:cs typeface="Times New Roman" panose="02020603050405020304" pitchFamily="18" charset="0"/>
              </a:rPr>
              <a:t>fetch </a:t>
            </a:r>
            <a:r>
              <a:rPr lang="en-US" sz="2000" dirty="0">
                <a:latin typeface="Times New Roman" panose="02020603050405020304" pitchFamily="18" charset="0"/>
                <a:cs typeface="Times New Roman" panose="02020603050405020304" pitchFamily="18" charset="0"/>
              </a:rPr>
              <a:t>statement causes the values of one tuple in the query result to be placed on host language variables.</a:t>
            </a:r>
            <a:endParaRPr lang="en-IN"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EXEC SQL </a:t>
            </a:r>
            <a:r>
              <a:rPr lang="en-US" sz="2000" b="1" dirty="0">
                <a:latin typeface="Times New Roman" panose="02020603050405020304" pitchFamily="18" charset="0"/>
                <a:cs typeface="Times New Roman" panose="02020603050405020304" pitchFamily="18" charset="0"/>
              </a:rPr>
              <a:t>fetch </a:t>
            </a:r>
            <a:r>
              <a:rPr lang="en-US" sz="2000" dirty="0">
                <a:latin typeface="Times New Roman" panose="02020603050405020304" pitchFamily="18" charset="0"/>
                <a:cs typeface="Times New Roman" panose="02020603050405020304" pitchFamily="18" charset="0"/>
              </a:rPr>
              <a:t>c </a:t>
            </a:r>
            <a:r>
              <a:rPr lang="en-US" sz="2000" b="1" dirty="0">
                <a:latin typeface="Times New Roman" panose="02020603050405020304" pitchFamily="18" charset="0"/>
                <a:cs typeface="Times New Roman" panose="02020603050405020304" pitchFamily="18" charset="0"/>
              </a:rPr>
              <a:t>into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cn</a:t>
            </a:r>
            <a:r>
              <a:rPr lang="en-US" sz="2000" dirty="0">
                <a:latin typeface="Times New Roman" panose="02020603050405020304" pitchFamily="18" charset="0"/>
                <a:cs typeface="Times New Roman" panose="02020603050405020304" pitchFamily="18" charset="0"/>
              </a:rPr>
              <a:t>, :cc END_EXEC</a:t>
            </a:r>
            <a:endParaRPr lang="en-IN"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Repeated calls to </a:t>
            </a:r>
            <a:r>
              <a:rPr lang="en-US" sz="2000" b="1" dirty="0">
                <a:latin typeface="Times New Roman" panose="02020603050405020304" pitchFamily="18" charset="0"/>
                <a:cs typeface="Times New Roman" panose="02020603050405020304" pitchFamily="18" charset="0"/>
              </a:rPr>
              <a:t>fetch </a:t>
            </a:r>
            <a:r>
              <a:rPr lang="en-US" sz="2000" dirty="0">
                <a:latin typeface="Times New Roman" panose="02020603050405020304" pitchFamily="18" charset="0"/>
                <a:cs typeface="Times New Roman" panose="02020603050405020304" pitchFamily="18" charset="0"/>
              </a:rPr>
              <a:t>get successive tuples in the query result A variable called SQLSTATE in the SQL communication area (SQLCA) gets set to ‗02000‘ to indicate no more data is available The </a:t>
            </a:r>
            <a:r>
              <a:rPr lang="en-US" sz="2000" b="1" dirty="0">
                <a:latin typeface="Times New Roman" panose="02020603050405020304" pitchFamily="18" charset="0"/>
                <a:cs typeface="Times New Roman" panose="02020603050405020304" pitchFamily="18" charset="0"/>
              </a:rPr>
              <a:t>close </a:t>
            </a:r>
            <a:r>
              <a:rPr lang="en-US" sz="2000" dirty="0">
                <a:latin typeface="Times New Roman" panose="02020603050405020304" pitchFamily="18" charset="0"/>
                <a:cs typeface="Times New Roman" panose="02020603050405020304" pitchFamily="18" charset="0"/>
              </a:rPr>
              <a:t>statement causes the database system to delete the temporary relation that holds the result of the query.   EXEC SQL </a:t>
            </a:r>
            <a:r>
              <a:rPr lang="en-US" sz="2000" b="1" dirty="0">
                <a:latin typeface="Times New Roman" panose="02020603050405020304" pitchFamily="18" charset="0"/>
                <a:cs typeface="Times New Roman" panose="02020603050405020304" pitchFamily="18" charset="0"/>
              </a:rPr>
              <a:t>close </a:t>
            </a:r>
            <a:r>
              <a:rPr lang="en-US" sz="2000" dirty="0">
                <a:latin typeface="Times New Roman" panose="02020603050405020304" pitchFamily="18" charset="0"/>
                <a:cs typeface="Times New Roman" panose="02020603050405020304" pitchFamily="18" charset="0"/>
              </a:rPr>
              <a:t>c END_EXEC</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65037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 xmlns:a16="http://schemas.microsoft.com/office/drawing/2014/main"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13</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1" name="Rectangle 2"/>
          <p:cNvSpPr>
            <a:spLocks noGrp="1" noChangeArrowheads="1"/>
          </p:cNvSpPr>
          <p:nvPr>
            <p:ph type="title"/>
          </p:nvPr>
        </p:nvSpPr>
        <p:spPr>
          <a:xfrm>
            <a:off x="922319" y="157553"/>
            <a:ext cx="7796213" cy="649755"/>
          </a:xfrm>
        </p:spPr>
        <p:txBody>
          <a:bodyPr>
            <a:normAutofit/>
          </a:bodyPr>
          <a:lstStyle/>
          <a:p>
            <a:r>
              <a:rPr lang="en-US" sz="2800" b="1" dirty="0">
                <a:latin typeface="Times New Roman" panose="02020603050405020304" pitchFamily="18" charset="0"/>
                <a:cs typeface="Times New Roman" panose="02020603050405020304" pitchFamily="18" charset="0"/>
              </a:rPr>
              <a:t>Dynamic </a:t>
            </a:r>
            <a:r>
              <a:rPr lang="en-US" sz="2800" b="1" dirty="0" smtClean="0">
                <a:latin typeface="Times New Roman" panose="02020603050405020304" pitchFamily="18" charset="0"/>
                <a:cs typeface="Times New Roman" panose="02020603050405020304" pitchFamily="18" charset="0"/>
              </a:rPr>
              <a:t>SQL</a:t>
            </a:r>
            <a:endParaRPr lang="en-US" sz="2800" b="1" dirty="0">
              <a:latin typeface="Times New Roman" panose="02020603050405020304" pitchFamily="18" charset="0"/>
              <a:cs typeface="Times New Roman" panose="02020603050405020304" pitchFamily="18" charset="0"/>
            </a:endParaRPr>
          </a:p>
        </p:txBody>
      </p:sp>
      <p:sp>
        <p:nvSpPr>
          <p:cNvPr id="12" name="Rectangle 3"/>
          <p:cNvSpPr txBox="1">
            <a:spLocks noChangeArrowheads="1"/>
          </p:cNvSpPr>
          <p:nvPr/>
        </p:nvSpPr>
        <p:spPr>
          <a:xfrm>
            <a:off x="659026" y="855718"/>
            <a:ext cx="10804103" cy="46389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SQL statements in the program are static; that is, they do not change each time the program is run</a:t>
            </a:r>
            <a:endParaRPr lang="en-IN"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Allows programs to construct and submit SQL queries at run time.</a:t>
            </a:r>
            <a:endParaRPr lang="en-IN"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program  constructs  an  SQL  statement  in  a  buffer,  just  as  it  does  for  the     EXECUTE</a:t>
            </a:r>
            <a:endParaRPr lang="en-IN"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IMMEDIATE statement. Instead of host variables, a question mark (?) can be substituted for a constant.</a:t>
            </a:r>
            <a:endParaRPr lang="en-IN"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program passes the SQL statement to the DBMS with a PREPARE statement, which requests that the DBMS parse, validate, and optimize the statement and generate an execution plan for it.</a:t>
            </a:r>
            <a:endParaRPr lang="en-IN"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program can use the EXECUTE statement repeatedly, supplying different parameter values each time the dynamic statement is executed.</a:t>
            </a:r>
            <a:endParaRPr lang="en-IN"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Example of the use of dynamic SQL from within a C program.</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92375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 xmlns:a16="http://schemas.microsoft.com/office/drawing/2014/main"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14</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1" name="Rectangle 2"/>
          <p:cNvSpPr>
            <a:spLocks noGrp="1" noChangeArrowheads="1"/>
          </p:cNvSpPr>
          <p:nvPr>
            <p:ph type="title"/>
          </p:nvPr>
        </p:nvSpPr>
        <p:spPr>
          <a:xfrm>
            <a:off x="922319" y="157553"/>
            <a:ext cx="7796213" cy="649755"/>
          </a:xfrm>
        </p:spPr>
        <p:txBody>
          <a:bodyPr>
            <a:normAutofit/>
          </a:bodyPr>
          <a:lstStyle/>
          <a:p>
            <a:r>
              <a:rPr lang="en-US" sz="2800" b="1" dirty="0">
                <a:latin typeface="Times New Roman" panose="02020603050405020304" pitchFamily="18" charset="0"/>
                <a:cs typeface="Times New Roman" panose="02020603050405020304" pitchFamily="18" charset="0"/>
              </a:rPr>
              <a:t>Dynamic </a:t>
            </a:r>
            <a:r>
              <a:rPr lang="en-US" sz="2800" b="1" dirty="0" smtClean="0">
                <a:latin typeface="Times New Roman" panose="02020603050405020304" pitchFamily="18" charset="0"/>
                <a:cs typeface="Times New Roman" panose="02020603050405020304" pitchFamily="18" charset="0"/>
              </a:rPr>
              <a:t>SQL</a:t>
            </a:r>
            <a:endParaRPr lang="en-US" sz="2800" b="1" dirty="0">
              <a:latin typeface="Times New Roman" panose="02020603050405020304" pitchFamily="18" charset="0"/>
              <a:cs typeface="Times New Roman" panose="02020603050405020304" pitchFamily="18" charset="0"/>
            </a:endParaRPr>
          </a:p>
        </p:txBody>
      </p:sp>
      <p:sp>
        <p:nvSpPr>
          <p:cNvPr id="12" name="Rectangle 3"/>
          <p:cNvSpPr txBox="1">
            <a:spLocks noChangeArrowheads="1"/>
          </p:cNvSpPr>
          <p:nvPr/>
        </p:nvSpPr>
        <p:spPr>
          <a:xfrm>
            <a:off x="659026" y="855718"/>
            <a:ext cx="10804103" cy="46389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SQL statements in the program are static; that is, they do not change each time the program is run</a:t>
            </a:r>
            <a:endParaRPr lang="en-IN"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Allows programs to construct and submit SQL queries at run time.</a:t>
            </a:r>
            <a:endParaRPr lang="en-IN"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program  constructs  an  SQL  statement  in  a  buffer,  just  as  it  does  for  the     EXECUTE</a:t>
            </a:r>
            <a:endParaRPr lang="en-IN"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IMMEDIATE statement. Instead of host variables, a question mark (?) can be substituted for a constant.</a:t>
            </a:r>
            <a:endParaRPr lang="en-IN"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program passes the SQL statement to the DBMS with a PREPARE statement, which requests that the DBMS parse, validate, and optimize the statement and generate an execution plan for it.</a:t>
            </a:r>
            <a:endParaRPr lang="en-IN"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program can use the EXECUTE statement repeatedly, supplying different parameter values each time the dynamic statement is executed.</a:t>
            </a:r>
            <a:endParaRPr lang="en-IN"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Example of the use of dynamic SQL from within a C program.</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39044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 xmlns:a16="http://schemas.microsoft.com/office/drawing/2014/main"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15</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1" name="Rectangle 2"/>
          <p:cNvSpPr>
            <a:spLocks noGrp="1" noChangeArrowheads="1"/>
          </p:cNvSpPr>
          <p:nvPr>
            <p:ph type="title"/>
          </p:nvPr>
        </p:nvSpPr>
        <p:spPr>
          <a:xfrm>
            <a:off x="2308368" y="64290"/>
            <a:ext cx="7796213" cy="992187"/>
          </a:xfrm>
        </p:spPr>
        <p:txBody>
          <a:bodyPr/>
          <a:lstStyle/>
          <a:p>
            <a:r>
              <a:rPr lang="en-US" dirty="0"/>
              <a:t>Summary</a:t>
            </a:r>
          </a:p>
        </p:txBody>
      </p:sp>
      <p:sp>
        <p:nvSpPr>
          <p:cNvPr id="12" name="Rectangle 3"/>
          <p:cNvSpPr txBox="1">
            <a:spLocks noChangeArrowheads="1"/>
          </p:cNvSpPr>
          <p:nvPr/>
        </p:nvSpPr>
        <p:spPr>
          <a:xfrm>
            <a:off x="2319481" y="1361277"/>
            <a:ext cx="8294687" cy="4572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Views - Database Objects</a:t>
            </a:r>
          </a:p>
          <a:p>
            <a:r>
              <a:rPr lang="en-US" dirty="0"/>
              <a:t>Sequence - Database Objects</a:t>
            </a:r>
          </a:p>
          <a:p>
            <a:r>
              <a:rPr lang="en-US" dirty="0"/>
              <a:t>Synonyms - Database Objects </a:t>
            </a:r>
          </a:p>
          <a:p>
            <a:r>
              <a:rPr lang="en-US" dirty="0"/>
              <a:t>Embedded SQL-Static </a:t>
            </a:r>
            <a:r>
              <a:rPr lang="en-US" dirty="0" err="1"/>
              <a:t>Vs</a:t>
            </a:r>
            <a:r>
              <a:rPr lang="en-US" dirty="0"/>
              <a:t> Dynamic SQL</a:t>
            </a:r>
          </a:p>
          <a:p>
            <a:r>
              <a:rPr lang="en-US" dirty="0"/>
              <a:t>Embedded SQL-Static </a:t>
            </a:r>
            <a:r>
              <a:rPr lang="en-US" dirty="0" err="1"/>
              <a:t>Vs</a:t>
            </a:r>
            <a:r>
              <a:rPr lang="en-US" dirty="0"/>
              <a:t> Dynamic SQL </a:t>
            </a:r>
          </a:p>
          <a:p>
            <a:pPr marL="0" indent="0">
              <a:buNone/>
            </a:pPr>
            <a:endParaRPr lang="en-US" dirty="0"/>
          </a:p>
        </p:txBody>
      </p:sp>
    </p:spTree>
    <p:extLst>
      <p:ext uri="{BB962C8B-B14F-4D97-AF65-F5344CB8AC3E}">
        <p14:creationId xmlns:p14="http://schemas.microsoft.com/office/powerpoint/2010/main" val="29154858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 xmlns:a16="http://schemas.microsoft.com/office/drawing/2014/main" id="{0364D308-D87B-40EA-A861-9261D386BA4C}"/>
              </a:ext>
            </a:extLst>
          </p:cNvPr>
          <p:cNvSpPr>
            <a:spLocks noGrp="1"/>
          </p:cNvSpPr>
          <p:nvPr>
            <p:ph type="sldNum" sz="quarter" idx="12"/>
          </p:nvPr>
        </p:nvSpPr>
        <p:spPr>
          <a:xfrm>
            <a:off x="11046941" y="6356350"/>
            <a:ext cx="416189"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16</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601044" y="185905"/>
            <a:ext cx="8077200" cy="609600"/>
          </a:xfrm>
        </p:spPr>
        <p:txBody>
          <a:bodyPr>
            <a:normAutofit/>
          </a:bodyPr>
          <a:lstStyle/>
          <a:p>
            <a:r>
              <a:rPr lang="en-US" sz="3000" b="1" dirty="0" smtClean="0">
                <a:latin typeface="Times New Roman" panose="02020603050405020304" pitchFamily="18" charset="0"/>
                <a:cs typeface="Times New Roman" panose="02020603050405020304" pitchFamily="18" charset="0"/>
              </a:rPr>
              <a:t>Quiz</a:t>
            </a:r>
          </a:p>
        </p:txBody>
      </p:sp>
      <p:sp>
        <p:nvSpPr>
          <p:cNvPr id="12" name="Rectangle 3"/>
          <p:cNvSpPr txBox="1">
            <a:spLocks noChangeArrowheads="1"/>
          </p:cNvSpPr>
          <p:nvPr/>
        </p:nvSpPr>
        <p:spPr>
          <a:xfrm>
            <a:off x="803592" y="1770574"/>
            <a:ext cx="11108321" cy="24791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 view can refer to multiple tables via __________</a:t>
            </a:r>
            <a:br>
              <a:rPr lang="en-US" dirty="0"/>
            </a:br>
            <a:r>
              <a:rPr lang="en-US" dirty="0" smtClean="0"/>
              <a:t>	a</a:t>
            </a:r>
            <a:r>
              <a:rPr lang="en-US" dirty="0"/>
              <a:t>) UNION</a:t>
            </a:r>
            <a:br>
              <a:rPr lang="en-US" dirty="0"/>
            </a:br>
            <a:r>
              <a:rPr lang="en-US" dirty="0" smtClean="0"/>
              <a:t>	b</a:t>
            </a:r>
            <a:r>
              <a:rPr lang="en-US" dirty="0"/>
              <a:t>) JOIN</a:t>
            </a:r>
            <a:br>
              <a:rPr lang="en-US" dirty="0"/>
            </a:br>
            <a:r>
              <a:rPr lang="en-US" dirty="0" smtClean="0"/>
              <a:t>	c</a:t>
            </a:r>
            <a:r>
              <a:rPr lang="en-US" dirty="0"/>
              <a:t>) GROUP</a:t>
            </a:r>
            <a:br>
              <a:rPr lang="en-US" dirty="0"/>
            </a:br>
            <a:r>
              <a:rPr lang="en-US" dirty="0" smtClean="0"/>
              <a:t>	d</a:t>
            </a:r>
            <a:r>
              <a:rPr lang="en-US" dirty="0"/>
              <a:t>) SELECT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810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 xmlns:a16="http://schemas.microsoft.com/office/drawing/2014/main" id="{0364D308-D87B-40EA-A861-9261D386BA4C}"/>
              </a:ext>
            </a:extLst>
          </p:cNvPr>
          <p:cNvSpPr>
            <a:spLocks noGrp="1"/>
          </p:cNvSpPr>
          <p:nvPr>
            <p:ph type="sldNum" sz="quarter" idx="12"/>
          </p:nvPr>
        </p:nvSpPr>
        <p:spPr>
          <a:xfrm>
            <a:off x="11046941" y="6356350"/>
            <a:ext cx="416189"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17</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601044" y="185905"/>
            <a:ext cx="8077200" cy="609600"/>
          </a:xfrm>
        </p:spPr>
        <p:txBody>
          <a:bodyPr>
            <a:normAutofit/>
          </a:bodyPr>
          <a:lstStyle/>
          <a:p>
            <a:r>
              <a:rPr lang="en-US" sz="3000" b="1" dirty="0" smtClean="0">
                <a:latin typeface="Times New Roman" panose="02020603050405020304" pitchFamily="18" charset="0"/>
                <a:cs typeface="Times New Roman" panose="02020603050405020304" pitchFamily="18" charset="0"/>
              </a:rPr>
              <a:t>Quiz</a:t>
            </a:r>
          </a:p>
        </p:txBody>
      </p:sp>
      <p:sp>
        <p:nvSpPr>
          <p:cNvPr id="12" name="Content Placeholder 2"/>
          <p:cNvSpPr txBox="1">
            <a:spLocks/>
          </p:cNvSpPr>
          <p:nvPr/>
        </p:nvSpPr>
        <p:spPr>
          <a:xfrm>
            <a:off x="2498313" y="4728006"/>
            <a:ext cx="6345382" cy="624625"/>
          </a:xfrm>
          <a:prstGeom prst="rect">
            <a:avLst/>
          </a:prstGeom>
          <a:solidFill>
            <a:schemeClr val="tx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Font typeface="Arial" panose="020B0604020202020204" pitchFamily="34" charset="0"/>
              <a:buNone/>
            </a:pPr>
            <a:r>
              <a:rPr lang="en-US" sz="2400" b="1" dirty="0" smtClean="0">
                <a:solidFill>
                  <a:srgbClr val="FF0000"/>
                </a:solidFill>
              </a:rPr>
              <a:t>Answer                                                b</a:t>
            </a:r>
            <a:endParaRPr lang="en-IN" sz="2400" b="1" dirty="0" smtClean="0">
              <a:solidFill>
                <a:srgbClr val="FF0000"/>
              </a:solidFill>
            </a:endParaRPr>
          </a:p>
        </p:txBody>
      </p:sp>
      <p:sp>
        <p:nvSpPr>
          <p:cNvPr id="13" name="Rectangle 3"/>
          <p:cNvSpPr txBox="1">
            <a:spLocks noChangeArrowheads="1"/>
          </p:cNvSpPr>
          <p:nvPr/>
        </p:nvSpPr>
        <p:spPr>
          <a:xfrm>
            <a:off x="803592" y="1770574"/>
            <a:ext cx="11108321" cy="24791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Which of these is also known as a virtual table?</a:t>
            </a:r>
            <a:br>
              <a:rPr lang="en-US" dirty="0"/>
            </a:br>
            <a:r>
              <a:rPr lang="en-US" dirty="0" smtClean="0"/>
              <a:t>	a</a:t>
            </a:r>
            <a:r>
              <a:rPr lang="en-US" dirty="0"/>
              <a:t>) SCHEMA</a:t>
            </a:r>
            <a:br>
              <a:rPr lang="en-US" dirty="0"/>
            </a:br>
            <a:r>
              <a:rPr lang="en-US" dirty="0" smtClean="0"/>
              <a:t>	b</a:t>
            </a:r>
            <a:r>
              <a:rPr lang="en-US" dirty="0"/>
              <a:t>) DATABASE</a:t>
            </a:r>
            <a:br>
              <a:rPr lang="en-US" dirty="0"/>
            </a:br>
            <a:r>
              <a:rPr lang="en-US" dirty="0" smtClean="0"/>
              <a:t>	c</a:t>
            </a:r>
            <a:r>
              <a:rPr lang="en-US" dirty="0"/>
              <a:t>) JOIN</a:t>
            </a:r>
            <a:br>
              <a:rPr lang="en-US" dirty="0"/>
            </a:br>
            <a:r>
              <a:rPr lang="en-US" dirty="0" smtClean="0"/>
              <a:t>	d</a:t>
            </a:r>
            <a:r>
              <a:rPr lang="en-US" dirty="0"/>
              <a:t>) VIEW</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0980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 xmlns:a16="http://schemas.microsoft.com/office/drawing/2014/main" id="{0364D308-D87B-40EA-A861-9261D386BA4C}"/>
              </a:ext>
            </a:extLst>
          </p:cNvPr>
          <p:cNvSpPr>
            <a:spLocks noGrp="1"/>
          </p:cNvSpPr>
          <p:nvPr>
            <p:ph type="sldNum" sz="quarter" idx="12"/>
          </p:nvPr>
        </p:nvSpPr>
        <p:spPr>
          <a:xfrm>
            <a:off x="11046941" y="6356350"/>
            <a:ext cx="416189"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18</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601044" y="185905"/>
            <a:ext cx="8077200" cy="609600"/>
          </a:xfrm>
        </p:spPr>
        <p:txBody>
          <a:bodyPr>
            <a:normAutofit/>
          </a:bodyPr>
          <a:lstStyle/>
          <a:p>
            <a:r>
              <a:rPr lang="en-US" sz="3000" b="1" dirty="0" smtClean="0">
                <a:latin typeface="Times New Roman" panose="02020603050405020304" pitchFamily="18" charset="0"/>
                <a:cs typeface="Times New Roman" panose="02020603050405020304" pitchFamily="18" charset="0"/>
              </a:rPr>
              <a:t>Quiz</a:t>
            </a:r>
          </a:p>
        </p:txBody>
      </p:sp>
      <p:sp>
        <p:nvSpPr>
          <p:cNvPr id="12" name="Rectangle 3"/>
          <p:cNvSpPr txBox="1">
            <a:spLocks noChangeArrowheads="1"/>
          </p:cNvSpPr>
          <p:nvPr/>
        </p:nvSpPr>
        <p:spPr>
          <a:xfrm>
            <a:off x="803592" y="1770574"/>
            <a:ext cx="11108321" cy="24791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 View can be used to select a subset of the table columns.</a:t>
            </a:r>
            <a:br>
              <a:rPr lang="en-US" dirty="0"/>
            </a:br>
            <a:r>
              <a:rPr lang="en-US" dirty="0" smtClean="0"/>
              <a:t>	a</a:t>
            </a:r>
            <a:r>
              <a:rPr lang="en-US" dirty="0"/>
              <a:t>) True</a:t>
            </a:r>
            <a:br>
              <a:rPr lang="en-US" dirty="0"/>
            </a:br>
            <a:r>
              <a:rPr lang="en-US" dirty="0" smtClean="0"/>
              <a:t>	b</a:t>
            </a:r>
            <a:r>
              <a:rPr lang="en-US" dirty="0"/>
              <a:t>) False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02022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 xmlns:a16="http://schemas.microsoft.com/office/drawing/2014/main" id="{0364D308-D87B-40EA-A861-9261D386BA4C}"/>
              </a:ext>
            </a:extLst>
          </p:cNvPr>
          <p:cNvSpPr>
            <a:spLocks noGrp="1"/>
          </p:cNvSpPr>
          <p:nvPr>
            <p:ph type="sldNum" sz="quarter" idx="12"/>
          </p:nvPr>
        </p:nvSpPr>
        <p:spPr>
          <a:xfrm>
            <a:off x="11046941" y="6356350"/>
            <a:ext cx="416189"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19</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601044" y="185905"/>
            <a:ext cx="8077200" cy="609600"/>
          </a:xfrm>
        </p:spPr>
        <p:txBody>
          <a:bodyPr>
            <a:normAutofit/>
          </a:bodyPr>
          <a:lstStyle/>
          <a:p>
            <a:r>
              <a:rPr lang="en-US" sz="3000" b="1" dirty="0" smtClean="0">
                <a:latin typeface="Times New Roman" panose="02020603050405020304" pitchFamily="18" charset="0"/>
                <a:cs typeface="Times New Roman" panose="02020603050405020304" pitchFamily="18" charset="0"/>
              </a:rPr>
              <a:t>Quiz</a:t>
            </a:r>
          </a:p>
        </p:txBody>
      </p:sp>
      <p:sp>
        <p:nvSpPr>
          <p:cNvPr id="12" name="Content Placeholder 2"/>
          <p:cNvSpPr txBox="1">
            <a:spLocks/>
          </p:cNvSpPr>
          <p:nvPr/>
        </p:nvSpPr>
        <p:spPr>
          <a:xfrm>
            <a:off x="2498313" y="4728006"/>
            <a:ext cx="6345382" cy="624625"/>
          </a:xfrm>
          <a:prstGeom prst="rect">
            <a:avLst/>
          </a:prstGeom>
          <a:solidFill>
            <a:schemeClr val="tx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Font typeface="Arial" panose="020B0604020202020204" pitchFamily="34" charset="0"/>
              <a:buNone/>
            </a:pPr>
            <a:r>
              <a:rPr lang="en-US" sz="2400" b="1" dirty="0" smtClean="0">
                <a:solidFill>
                  <a:srgbClr val="FF0000"/>
                </a:solidFill>
              </a:rPr>
              <a:t>Answer                                                a</a:t>
            </a:r>
            <a:endParaRPr lang="en-IN" sz="2400" b="1" dirty="0" smtClean="0">
              <a:solidFill>
                <a:srgbClr val="FF0000"/>
              </a:solidFill>
            </a:endParaRPr>
          </a:p>
        </p:txBody>
      </p:sp>
      <p:sp>
        <p:nvSpPr>
          <p:cNvPr id="14" name="Rectangle 3"/>
          <p:cNvSpPr txBox="1">
            <a:spLocks noChangeArrowheads="1"/>
          </p:cNvSpPr>
          <p:nvPr/>
        </p:nvSpPr>
        <p:spPr>
          <a:xfrm>
            <a:off x="803592" y="1770574"/>
            <a:ext cx="11108321" cy="24791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 View can be used to select a subset of the table columns.</a:t>
            </a:r>
            <a:br>
              <a:rPr lang="en-US" dirty="0"/>
            </a:br>
            <a:r>
              <a:rPr lang="en-US" dirty="0" smtClean="0"/>
              <a:t>	a</a:t>
            </a:r>
            <a:r>
              <a:rPr lang="en-US" dirty="0"/>
              <a:t>) True</a:t>
            </a:r>
            <a:br>
              <a:rPr lang="en-US" dirty="0"/>
            </a:br>
            <a:r>
              <a:rPr lang="en-US" dirty="0" smtClean="0"/>
              <a:t>	b</a:t>
            </a:r>
            <a:r>
              <a:rPr lang="en-US" dirty="0"/>
              <a:t>) False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23554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 xmlns:a16="http://schemas.microsoft.com/office/drawing/2014/main" id="{0364D308-D87B-40EA-A861-9261D386BA4C}"/>
              </a:ext>
            </a:extLst>
          </p:cNvPr>
          <p:cNvSpPr>
            <a:spLocks noGrp="1"/>
          </p:cNvSpPr>
          <p:nvPr>
            <p:ph type="sldNum" sz="quarter" idx="12"/>
          </p:nvPr>
        </p:nvSpPr>
        <p:spPr>
          <a:xfrm>
            <a:off x="11184835" y="6356350"/>
            <a:ext cx="278295"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2</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6" name="Rectangle 3"/>
          <p:cNvSpPr txBox="1">
            <a:spLocks noChangeArrowheads="1"/>
          </p:cNvSpPr>
          <p:nvPr/>
        </p:nvSpPr>
        <p:spPr>
          <a:xfrm>
            <a:off x="568411" y="1458912"/>
            <a:ext cx="11263247" cy="28136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MODULE 2: RELATIONAL MODEL </a:t>
            </a:r>
            <a:endParaRPr lang="en-US" b="1" dirty="0" smtClean="0"/>
          </a:p>
          <a:p>
            <a:pPr marL="0" indent="0">
              <a:buNone/>
            </a:pPr>
            <a:endParaRPr lang="en-US" b="1" dirty="0" smtClean="0"/>
          </a:p>
          <a:p>
            <a:pPr marL="0" indent="0" algn="just">
              <a:buNone/>
            </a:pPr>
            <a:r>
              <a:rPr lang="en-US" dirty="0"/>
              <a:t>SQL – Data definition- Queries in SQL- Updates- </a:t>
            </a:r>
            <a:r>
              <a:rPr lang="en-US" dirty="0">
                <a:solidFill>
                  <a:srgbClr val="FF0000"/>
                </a:solidFill>
              </a:rPr>
              <a:t>Views</a:t>
            </a:r>
            <a:r>
              <a:rPr lang="en-US" dirty="0"/>
              <a:t> – Integrity and Security – Relational Database design – Functional dependencies and Normalization for Relational Databases (up to BCNF).</a:t>
            </a:r>
          </a:p>
        </p:txBody>
      </p:sp>
    </p:spTree>
    <p:extLst>
      <p:ext uri="{BB962C8B-B14F-4D97-AF65-F5344CB8AC3E}">
        <p14:creationId xmlns:p14="http://schemas.microsoft.com/office/powerpoint/2010/main" val="29393812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 xmlns:a16="http://schemas.microsoft.com/office/drawing/2014/main"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20</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pic>
        <p:nvPicPr>
          <p:cNvPr id="2" name="Picture 1"/>
          <p:cNvPicPr>
            <a:picLocks noChangeAspect="1"/>
          </p:cNvPicPr>
          <p:nvPr/>
        </p:nvPicPr>
        <p:blipFill>
          <a:blip r:embed="rId3"/>
          <a:stretch>
            <a:fillRect/>
          </a:stretch>
        </p:blipFill>
        <p:spPr>
          <a:xfrm>
            <a:off x="2267451" y="515072"/>
            <a:ext cx="7044124" cy="4767961"/>
          </a:xfrm>
          <a:prstGeom prst="rect">
            <a:avLst/>
          </a:prstGeom>
        </p:spPr>
      </p:pic>
    </p:spTree>
    <p:extLst>
      <p:ext uri="{BB962C8B-B14F-4D97-AF65-F5344CB8AC3E}">
        <p14:creationId xmlns:p14="http://schemas.microsoft.com/office/powerpoint/2010/main" val="21619674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21</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2" name="Rectangle 3"/>
          <p:cNvSpPr txBox="1">
            <a:spLocks noChangeArrowheads="1"/>
          </p:cNvSpPr>
          <p:nvPr/>
        </p:nvSpPr>
        <p:spPr>
          <a:xfrm>
            <a:off x="1816973" y="1385991"/>
            <a:ext cx="8294687" cy="4572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en-US" sz="3600" dirty="0" smtClean="0">
                <a:latin typeface="Algerian" pitchFamily="82" charset="0"/>
              </a:rPr>
              <a:t>The End</a:t>
            </a:r>
          </a:p>
        </p:txBody>
      </p:sp>
    </p:spTree>
    <p:extLst>
      <p:ext uri="{BB962C8B-B14F-4D97-AF65-F5344CB8AC3E}">
        <p14:creationId xmlns:p14="http://schemas.microsoft.com/office/powerpoint/2010/main" val="24493465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 xmlns:a16="http://schemas.microsoft.com/office/drawing/2014/main"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3</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1" name="Rectangle 2"/>
          <p:cNvSpPr>
            <a:spLocks noGrp="1" noChangeArrowheads="1"/>
          </p:cNvSpPr>
          <p:nvPr>
            <p:ph type="title"/>
          </p:nvPr>
        </p:nvSpPr>
        <p:spPr>
          <a:xfrm>
            <a:off x="922319" y="157553"/>
            <a:ext cx="7796213" cy="649755"/>
          </a:xfrm>
        </p:spPr>
        <p:txBody>
          <a:bodyPr>
            <a:normAutofit/>
          </a:bodyPr>
          <a:lstStyle/>
          <a:p>
            <a:r>
              <a:rPr lang="en-US" sz="2800" b="1" dirty="0" smtClean="0">
                <a:latin typeface="Times New Roman" panose="02020603050405020304" pitchFamily="18" charset="0"/>
                <a:cs typeface="Times New Roman" panose="02020603050405020304" pitchFamily="18" charset="0"/>
              </a:rPr>
              <a:t>Views - Database Objects</a:t>
            </a:r>
            <a:endParaRPr lang="en-US" sz="2800" b="1" dirty="0">
              <a:latin typeface="Times New Roman" panose="02020603050405020304" pitchFamily="18" charset="0"/>
              <a:cs typeface="Times New Roman" panose="02020603050405020304" pitchFamily="18" charset="0"/>
            </a:endParaRPr>
          </a:p>
        </p:txBody>
      </p:sp>
      <p:sp>
        <p:nvSpPr>
          <p:cNvPr id="12" name="Rectangle 3"/>
          <p:cNvSpPr txBox="1">
            <a:spLocks noChangeArrowheads="1"/>
          </p:cNvSpPr>
          <p:nvPr/>
        </p:nvSpPr>
        <p:spPr>
          <a:xfrm>
            <a:off x="1653363" y="1143000"/>
            <a:ext cx="9401815" cy="457200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a:latin typeface="Times New Roman" panose="02020603050405020304" pitchFamily="18" charset="0"/>
                <a:cs typeface="Times New Roman" panose="02020603050405020304" pitchFamily="18" charset="0"/>
              </a:rPr>
              <a:t>A View is subset of part of a database. It is a personalized model of a database. </a:t>
            </a:r>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view can hide data that a user does not need to see. Simplifies the usage of the system and enhance security. </a:t>
            </a: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user who is not allowed to directly access a relation may be allowed to access a part of a relation through view. </a:t>
            </a:r>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Views </a:t>
            </a:r>
            <a:r>
              <a:rPr lang="en-US" sz="2400" dirty="0">
                <a:latin typeface="Times New Roman" panose="02020603050405020304" pitchFamily="18" charset="0"/>
                <a:cs typeface="Times New Roman" panose="02020603050405020304" pitchFamily="18" charset="0"/>
              </a:rPr>
              <a:t>may also be called as a virtual table</a:t>
            </a:r>
            <a:r>
              <a:rPr lang="en-US" sz="2400" dirty="0" smtClean="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t>Provide a mechanism to hide certain data from the view of certain users. </a:t>
            </a:r>
            <a:endParaRPr lang="en-IN" sz="2400" dirty="0"/>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39538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 xmlns:a16="http://schemas.microsoft.com/office/drawing/2014/main"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4</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1" name="Rectangle 2"/>
          <p:cNvSpPr>
            <a:spLocks noGrp="1" noChangeArrowheads="1"/>
          </p:cNvSpPr>
          <p:nvPr>
            <p:ph type="title"/>
          </p:nvPr>
        </p:nvSpPr>
        <p:spPr>
          <a:xfrm>
            <a:off x="922319" y="157553"/>
            <a:ext cx="7796213" cy="649755"/>
          </a:xfrm>
        </p:spPr>
        <p:txBody>
          <a:bodyPr>
            <a:normAutofit/>
          </a:bodyPr>
          <a:lstStyle/>
          <a:p>
            <a:r>
              <a:rPr lang="en-US" sz="2800" b="1" dirty="0" smtClean="0">
                <a:latin typeface="Times New Roman" panose="02020603050405020304" pitchFamily="18" charset="0"/>
                <a:cs typeface="Times New Roman" panose="02020603050405020304" pitchFamily="18" charset="0"/>
              </a:rPr>
              <a:t>Views - Database Objects</a:t>
            </a:r>
            <a:endParaRPr lang="en-US" sz="2800" b="1" dirty="0">
              <a:latin typeface="Times New Roman" panose="02020603050405020304" pitchFamily="18" charset="0"/>
              <a:cs typeface="Times New Roman" panose="02020603050405020304" pitchFamily="18" charset="0"/>
            </a:endParaRPr>
          </a:p>
        </p:txBody>
      </p:sp>
      <p:sp>
        <p:nvSpPr>
          <p:cNvPr id="12" name="Rectangle 3"/>
          <p:cNvSpPr txBox="1">
            <a:spLocks noChangeArrowheads="1"/>
          </p:cNvSpPr>
          <p:nvPr/>
        </p:nvSpPr>
        <p:spPr>
          <a:xfrm>
            <a:off x="1517153" y="855718"/>
            <a:ext cx="9401815" cy="50590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latin typeface="Times New Roman" panose="02020603050405020304" pitchFamily="18" charset="0"/>
                <a:cs typeface="Times New Roman" panose="02020603050405020304" pitchFamily="18" charset="0"/>
              </a:rPr>
              <a:t>To create a view we use the command</a:t>
            </a:r>
            <a:r>
              <a:rPr lang="en-US" sz="2000" dirty="0" smtClean="0">
                <a:latin typeface="Times New Roman" panose="02020603050405020304" pitchFamily="18" charset="0"/>
                <a:cs typeface="Times New Roman" panose="02020603050405020304" pitchFamily="18" charset="0"/>
              </a:rPr>
              <a:t>:</a:t>
            </a:r>
          </a:p>
          <a:p>
            <a:pPr marL="457200" lvl="1" indent="0" algn="just">
              <a:buNone/>
            </a:pPr>
            <a:r>
              <a:rPr lang="en-US" sz="1800" b="1" dirty="0">
                <a:latin typeface="Times New Roman" panose="02020603050405020304" pitchFamily="18" charset="0"/>
                <a:cs typeface="Times New Roman" panose="02020603050405020304" pitchFamily="18" charset="0"/>
              </a:rPr>
              <a:t>create view </a:t>
            </a:r>
            <a:r>
              <a:rPr lang="en-US" sz="1800" b="1" dirty="0" smtClean="0">
                <a:latin typeface="Times New Roman" panose="02020603050405020304" pitchFamily="18" charset="0"/>
                <a:cs typeface="Times New Roman" panose="02020603050405020304" pitchFamily="18" charset="0"/>
              </a:rPr>
              <a:t>&lt;</a:t>
            </a:r>
            <a:r>
              <a:rPr lang="en-US" sz="1800" i="1" dirty="0" smtClean="0">
                <a:latin typeface="Times New Roman" panose="02020603050405020304" pitchFamily="18" charset="0"/>
                <a:cs typeface="Times New Roman" panose="02020603050405020304" pitchFamily="18" charset="0"/>
              </a:rPr>
              <a:t>v&gt; </a:t>
            </a:r>
            <a:r>
              <a:rPr lang="en-US" sz="1800" b="1" dirty="0">
                <a:latin typeface="Times New Roman" panose="02020603050405020304" pitchFamily="18" charset="0"/>
                <a:cs typeface="Times New Roman" panose="02020603050405020304" pitchFamily="18" charset="0"/>
              </a:rPr>
              <a:t>as </a:t>
            </a:r>
            <a:r>
              <a:rPr lang="en-US" sz="1800" dirty="0">
                <a:latin typeface="Times New Roman" panose="02020603050405020304" pitchFamily="18" charset="0"/>
                <a:cs typeface="Times New Roman" panose="02020603050405020304" pitchFamily="18" charset="0"/>
              </a:rPr>
              <a:t>&lt;query expression&gt; </a:t>
            </a:r>
            <a:r>
              <a:rPr lang="en-US" sz="1800" b="1" dirty="0" smtClean="0">
                <a:latin typeface="Times New Roman" panose="02020603050405020304" pitchFamily="18" charset="0"/>
                <a:cs typeface="Times New Roman" panose="02020603050405020304" pitchFamily="18" charset="0"/>
              </a:rPr>
              <a:t>where </a:t>
            </a:r>
            <a:r>
              <a:rPr lang="en-US" sz="1800" dirty="0" smtClean="0">
                <a:latin typeface="Times New Roman" panose="02020603050405020304" pitchFamily="18" charset="0"/>
                <a:cs typeface="Times New Roman" panose="02020603050405020304" pitchFamily="18" charset="0"/>
              </a:rPr>
              <a:t>&lt;query </a:t>
            </a:r>
            <a:r>
              <a:rPr lang="en-US" sz="1800" dirty="0">
                <a:latin typeface="Times New Roman" panose="02020603050405020304" pitchFamily="18" charset="0"/>
                <a:cs typeface="Times New Roman" panose="02020603050405020304" pitchFamily="18" charset="0"/>
              </a:rPr>
              <a:t>expression&gt; is any legal expression</a:t>
            </a:r>
            <a:endParaRPr lang="en-IN" sz="1800" dirty="0">
              <a:latin typeface="Times New Roman" panose="02020603050405020304" pitchFamily="18" charset="0"/>
              <a:cs typeface="Times New Roman" panose="02020603050405020304" pitchFamily="18" charset="0"/>
            </a:endParaRPr>
          </a:p>
          <a:p>
            <a:pPr marL="457200" lvl="1" indent="0" algn="just">
              <a:buNone/>
            </a:pPr>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view</a:t>
            </a:r>
            <a:r>
              <a:rPr lang="en-US" sz="1800" dirty="0">
                <a:latin typeface="Times New Roman" panose="02020603050405020304" pitchFamily="18" charset="0"/>
                <a:cs typeface="Times New Roman" panose="02020603050405020304" pitchFamily="18" charset="0"/>
              </a:rPr>
              <a:t> name is represented by </a:t>
            </a:r>
            <a:r>
              <a:rPr lang="en-US" sz="1800" b="1" i="1" dirty="0">
                <a:latin typeface="Times New Roman" panose="02020603050405020304" pitchFamily="18" charset="0"/>
                <a:cs typeface="Times New Roman" panose="02020603050405020304" pitchFamily="18" charset="0"/>
              </a:rPr>
              <a:t>v</a:t>
            </a:r>
            <a:endParaRPr lang="en-IN" sz="1800" b="1" dirty="0">
              <a:latin typeface="Times New Roman" panose="02020603050405020304" pitchFamily="18" charset="0"/>
              <a:cs typeface="Times New Roman" panose="02020603050405020304" pitchFamily="18" charset="0"/>
            </a:endParaRPr>
          </a:p>
          <a:p>
            <a:pPr marL="457200" lvl="1" indent="0" algn="just">
              <a:buNone/>
            </a:pPr>
            <a:r>
              <a:rPr lang="en-US" sz="1800" b="1" dirty="0">
                <a:latin typeface="Times New Roman" panose="02020603050405020304" pitchFamily="18" charset="0"/>
                <a:cs typeface="Times New Roman" panose="02020603050405020304" pitchFamily="18" charset="0"/>
              </a:rPr>
              <a:t>create view </a:t>
            </a:r>
            <a:r>
              <a:rPr lang="en-US" sz="1800" dirty="0">
                <a:latin typeface="Times New Roman" panose="02020603050405020304" pitchFamily="18" charset="0"/>
                <a:cs typeface="Times New Roman" panose="02020603050405020304" pitchFamily="18" charset="0"/>
              </a:rPr>
              <a:t>&lt;</a:t>
            </a:r>
            <a:r>
              <a:rPr lang="en-US" sz="1800" dirty="0" err="1">
                <a:latin typeface="Times New Roman" panose="02020603050405020304" pitchFamily="18" charset="0"/>
                <a:cs typeface="Times New Roman" panose="02020603050405020304" pitchFamily="18" charset="0"/>
              </a:rPr>
              <a:t>viewname</a:t>
            </a:r>
            <a:r>
              <a:rPr lang="en-US" sz="1800" dirty="0">
                <a:latin typeface="Times New Roman" panose="02020603050405020304" pitchFamily="18" charset="0"/>
                <a:cs typeface="Times New Roman" panose="02020603050405020304" pitchFamily="18" charset="0"/>
              </a:rPr>
              <a:t>&gt; </a:t>
            </a:r>
            <a:r>
              <a:rPr lang="en-US" sz="1800" b="1" dirty="0">
                <a:latin typeface="Times New Roman" panose="02020603050405020304" pitchFamily="18" charset="0"/>
                <a:cs typeface="Times New Roman" panose="02020603050405020304" pitchFamily="18" charset="0"/>
              </a:rPr>
              <a:t>as</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select</a:t>
            </a:r>
            <a:r>
              <a:rPr lang="en-US" sz="1800" dirty="0">
                <a:latin typeface="Times New Roman" panose="02020603050405020304" pitchFamily="18" charset="0"/>
                <a:cs typeface="Times New Roman" panose="02020603050405020304" pitchFamily="18" charset="0"/>
              </a:rPr>
              <a:t> &lt;fields&gt; </a:t>
            </a:r>
            <a:r>
              <a:rPr lang="en-US" sz="1800" b="1" dirty="0">
                <a:latin typeface="Times New Roman" panose="02020603050405020304" pitchFamily="18" charset="0"/>
                <a:cs typeface="Times New Roman" panose="02020603050405020304" pitchFamily="18" charset="0"/>
              </a:rPr>
              <a:t>from</a:t>
            </a:r>
            <a:r>
              <a:rPr lang="en-US" sz="1800" dirty="0">
                <a:latin typeface="Times New Roman" panose="02020603050405020304" pitchFamily="18" charset="0"/>
                <a:cs typeface="Times New Roman" panose="02020603050405020304" pitchFamily="18" charset="0"/>
              </a:rPr>
              <a:t> &lt;table name</a:t>
            </a:r>
            <a:r>
              <a:rPr lang="en-US" sz="1800" dirty="0" smtClean="0">
                <a:latin typeface="Times New Roman" panose="02020603050405020304" pitchFamily="18" charset="0"/>
                <a:cs typeface="Times New Roman" panose="02020603050405020304" pitchFamily="18" charset="0"/>
              </a:rPr>
              <a:t>&gt;;</a:t>
            </a:r>
          </a:p>
          <a:p>
            <a:r>
              <a:rPr lang="en-US" sz="2000" b="1" dirty="0" smtClean="0">
                <a:latin typeface="Times New Roman" panose="02020603050405020304" pitchFamily="18" charset="0"/>
                <a:cs typeface="Times New Roman" panose="02020603050405020304" pitchFamily="18" charset="0"/>
              </a:rPr>
              <a:t>Update </a:t>
            </a:r>
            <a:r>
              <a:rPr lang="en-US" sz="2000" b="1" dirty="0">
                <a:latin typeface="Times New Roman" panose="02020603050405020304" pitchFamily="18" charset="0"/>
                <a:cs typeface="Times New Roman" panose="02020603050405020304" pitchFamily="18" charset="0"/>
              </a:rPr>
              <a:t>of a View</a:t>
            </a:r>
            <a:endParaRPr lang="en-IN" sz="2000" b="1" dirty="0">
              <a:latin typeface="Times New Roman" panose="02020603050405020304" pitchFamily="18" charset="0"/>
              <a:cs typeface="Times New Roman" panose="02020603050405020304" pitchFamily="18" charset="0"/>
            </a:endParaRPr>
          </a:p>
          <a:p>
            <a:pPr marL="457200" lvl="1" indent="0">
              <a:buNone/>
            </a:pPr>
            <a:r>
              <a:rPr lang="en-US" sz="2000" dirty="0">
                <a:latin typeface="Times New Roman" panose="02020603050405020304" pitchFamily="18" charset="0"/>
                <a:cs typeface="Times New Roman" panose="02020603050405020304" pitchFamily="18" charset="0"/>
              </a:rPr>
              <a:t>Create a view of all loan data in </a:t>
            </a:r>
            <a:r>
              <a:rPr lang="en-US" sz="2000" i="1" dirty="0">
                <a:latin typeface="Times New Roman" panose="02020603050405020304" pitchFamily="18" charset="0"/>
                <a:cs typeface="Times New Roman" panose="02020603050405020304" pitchFamily="18" charset="0"/>
              </a:rPr>
              <a:t>loan </a:t>
            </a:r>
            <a:r>
              <a:rPr lang="en-US" sz="2000" dirty="0">
                <a:latin typeface="Times New Roman" panose="02020603050405020304" pitchFamily="18" charset="0"/>
                <a:cs typeface="Times New Roman" panose="02020603050405020304" pitchFamily="18" charset="0"/>
              </a:rPr>
              <a:t>relation, hiding the </a:t>
            </a:r>
            <a:r>
              <a:rPr lang="en-US" sz="2000" i="1" dirty="0">
                <a:latin typeface="Times New Roman" panose="02020603050405020304" pitchFamily="18" charset="0"/>
                <a:cs typeface="Times New Roman" panose="02020603050405020304" pitchFamily="18" charset="0"/>
              </a:rPr>
              <a:t>amount </a:t>
            </a:r>
            <a:r>
              <a:rPr lang="en-US" sz="2000" dirty="0">
                <a:latin typeface="Times New Roman" panose="02020603050405020304" pitchFamily="18" charset="0"/>
                <a:cs typeface="Times New Roman" panose="02020603050405020304" pitchFamily="18" charset="0"/>
              </a:rPr>
              <a:t>attribute</a:t>
            </a:r>
            <a:endParaRPr lang="en-IN" sz="2000" dirty="0">
              <a:latin typeface="Times New Roman" panose="02020603050405020304" pitchFamily="18" charset="0"/>
              <a:cs typeface="Times New Roman" panose="02020603050405020304" pitchFamily="18" charset="0"/>
            </a:endParaRPr>
          </a:p>
          <a:p>
            <a:pPr marL="914400" lvl="2" indent="0">
              <a:buNone/>
            </a:pPr>
            <a:r>
              <a:rPr lang="en-US" b="1" dirty="0">
                <a:latin typeface="Times New Roman" panose="02020603050405020304" pitchFamily="18" charset="0"/>
                <a:cs typeface="Times New Roman" panose="02020603050405020304" pitchFamily="18" charset="0"/>
              </a:rPr>
              <a:t>create view </a:t>
            </a:r>
            <a:r>
              <a:rPr lang="en-US" i="1" dirty="0">
                <a:latin typeface="Times New Roman" panose="02020603050405020304" pitchFamily="18" charset="0"/>
                <a:cs typeface="Times New Roman" panose="02020603050405020304" pitchFamily="18" charset="0"/>
              </a:rPr>
              <a:t>branch-loan </a:t>
            </a:r>
            <a:r>
              <a:rPr lang="en-US" b="1" dirty="0" smtClean="0">
                <a:latin typeface="Times New Roman" panose="02020603050405020304" pitchFamily="18" charset="0"/>
                <a:cs typeface="Times New Roman" panose="02020603050405020304" pitchFamily="18" charset="0"/>
              </a:rPr>
              <a:t>as </a:t>
            </a:r>
            <a:r>
              <a:rPr lang="en-US" sz="2000" b="1" dirty="0" smtClean="0">
                <a:latin typeface="Times New Roman" panose="02020603050405020304" pitchFamily="18" charset="0"/>
                <a:cs typeface="Times New Roman" panose="02020603050405020304" pitchFamily="18" charset="0"/>
              </a:rPr>
              <a:t>select </a:t>
            </a:r>
            <a:r>
              <a:rPr lang="en-US" sz="2000" i="1" dirty="0">
                <a:latin typeface="Times New Roman" panose="02020603050405020304" pitchFamily="18" charset="0"/>
                <a:cs typeface="Times New Roman" panose="02020603050405020304" pitchFamily="18" charset="0"/>
              </a:rPr>
              <a:t>branch-name, </a:t>
            </a:r>
            <a:r>
              <a:rPr lang="en-US" sz="2000" i="1" dirty="0" smtClean="0">
                <a:latin typeface="Times New Roman" panose="02020603050405020304" pitchFamily="18" charset="0"/>
                <a:cs typeface="Times New Roman" panose="02020603050405020304" pitchFamily="18" charset="0"/>
              </a:rPr>
              <a:t>loan-number </a:t>
            </a:r>
            <a:r>
              <a:rPr lang="en-US" sz="2000" b="1" dirty="0" smtClean="0">
                <a:latin typeface="Times New Roman" panose="02020603050405020304" pitchFamily="18" charset="0"/>
                <a:cs typeface="Times New Roman" panose="02020603050405020304" pitchFamily="18" charset="0"/>
              </a:rPr>
              <a:t>from </a:t>
            </a:r>
            <a:r>
              <a:rPr lang="en-US" sz="2000" i="1" dirty="0">
                <a:latin typeface="Times New Roman" panose="02020603050405020304" pitchFamily="18" charset="0"/>
                <a:cs typeface="Times New Roman" panose="02020603050405020304" pitchFamily="18" charset="0"/>
              </a:rPr>
              <a:t>loan</a:t>
            </a:r>
            <a:endParaRPr lang="en-IN" sz="2000" dirty="0">
              <a:latin typeface="Times New Roman" panose="02020603050405020304" pitchFamily="18" charset="0"/>
              <a:cs typeface="Times New Roman" panose="02020603050405020304" pitchFamily="18" charset="0"/>
            </a:endParaRPr>
          </a:p>
          <a:p>
            <a:pPr marL="457200" lvl="1" indent="0">
              <a:buNone/>
            </a:pPr>
            <a:r>
              <a:rPr lang="en-US" sz="2000" dirty="0">
                <a:latin typeface="Times New Roman" panose="02020603050405020304" pitchFamily="18" charset="0"/>
                <a:cs typeface="Times New Roman" panose="02020603050405020304" pitchFamily="18" charset="0"/>
              </a:rPr>
              <a:t>Add a new tuple to </a:t>
            </a:r>
            <a:r>
              <a:rPr lang="en-US" sz="2000" i="1" dirty="0">
                <a:latin typeface="Times New Roman" panose="02020603050405020304" pitchFamily="18" charset="0"/>
                <a:cs typeface="Times New Roman" panose="02020603050405020304" pitchFamily="18" charset="0"/>
              </a:rPr>
              <a:t>branch-loan</a:t>
            </a:r>
            <a:endParaRPr lang="en-IN" sz="2000" dirty="0">
              <a:latin typeface="Times New Roman" panose="02020603050405020304" pitchFamily="18" charset="0"/>
              <a:cs typeface="Times New Roman" panose="02020603050405020304" pitchFamily="18" charset="0"/>
            </a:endParaRPr>
          </a:p>
          <a:p>
            <a:pPr marL="914400" lvl="2" indent="0">
              <a:buNone/>
            </a:pPr>
            <a:r>
              <a:rPr lang="en-US" b="1" dirty="0">
                <a:latin typeface="Times New Roman" panose="02020603050405020304" pitchFamily="18" charset="0"/>
                <a:cs typeface="Times New Roman" panose="02020603050405020304" pitchFamily="18" charset="0"/>
              </a:rPr>
              <a:t>insert into </a:t>
            </a:r>
            <a:r>
              <a:rPr lang="en-US" i="1" dirty="0" smtClean="0">
                <a:latin typeface="Times New Roman" panose="02020603050405020304" pitchFamily="18" charset="0"/>
                <a:cs typeface="Times New Roman" panose="02020603050405020304" pitchFamily="18" charset="0"/>
              </a:rPr>
              <a:t>branch-loan </a:t>
            </a:r>
            <a:r>
              <a:rPr lang="en-US" sz="2000" b="1" dirty="0" smtClean="0">
                <a:latin typeface="Times New Roman" panose="02020603050405020304" pitchFamily="18" charset="0"/>
                <a:cs typeface="Times New Roman" panose="02020603050405020304" pitchFamily="18" charset="0"/>
              </a:rPr>
              <a:t>values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Perryridge</a:t>
            </a:r>
            <a:r>
              <a:rPr lang="en-US" sz="2000" dirty="0">
                <a:latin typeface="Times New Roman" panose="02020603050405020304" pitchFamily="18" charset="0"/>
                <a:cs typeface="Times New Roman" panose="02020603050405020304" pitchFamily="18" charset="0"/>
              </a:rPr>
              <a:t>‘, ‗L-307</a:t>
            </a:r>
            <a:r>
              <a:rPr lang="en-US" sz="2000" dirty="0" smtClean="0">
                <a:latin typeface="Times New Roman" panose="02020603050405020304" pitchFamily="18" charset="0"/>
                <a:cs typeface="Times New Roman" panose="02020603050405020304" pitchFamily="18" charset="0"/>
              </a:rPr>
              <a:t>‘)</a:t>
            </a:r>
          </a:p>
          <a:p>
            <a:pPr marL="457200" lvl="1" indent="0">
              <a:buNone/>
            </a:pP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insertion must be represented by the insertion of the tuple</a:t>
            </a:r>
            <a:endParaRPr lang="en-IN" sz="2000" dirty="0">
              <a:latin typeface="Times New Roman" panose="02020603050405020304" pitchFamily="18" charset="0"/>
              <a:cs typeface="Times New Roman" panose="02020603050405020304" pitchFamily="18" charset="0"/>
            </a:endParaRPr>
          </a:p>
          <a:p>
            <a:pPr marL="457200" lvl="1" indent="0">
              <a:buNone/>
            </a:pPr>
            <a:r>
              <a:rPr lang="en-US" sz="2000" dirty="0">
                <a:latin typeface="Times New Roman" panose="02020603050405020304" pitchFamily="18" charset="0"/>
                <a:cs typeface="Times New Roman" panose="02020603050405020304" pitchFamily="18" charset="0"/>
              </a:rPr>
              <a:t>(‗L-307‘, ‗</a:t>
            </a:r>
            <a:r>
              <a:rPr lang="en-US" sz="2000" dirty="0" err="1">
                <a:latin typeface="Times New Roman" panose="02020603050405020304" pitchFamily="18" charset="0"/>
                <a:cs typeface="Times New Roman" panose="02020603050405020304" pitchFamily="18" charset="0"/>
              </a:rPr>
              <a:t>Perryridge</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null</a:t>
            </a:r>
            <a:r>
              <a:rPr lang="en-US" sz="2000" dirty="0" smtClean="0">
                <a:latin typeface="Times New Roman" panose="02020603050405020304" pitchFamily="18" charset="0"/>
                <a:cs typeface="Times New Roman" panose="02020603050405020304" pitchFamily="18" charset="0"/>
              </a:rPr>
              <a:t>) into </a:t>
            </a:r>
            <a:r>
              <a:rPr lang="en-US" sz="2000" dirty="0">
                <a:latin typeface="Times New Roman" panose="02020603050405020304" pitchFamily="18" charset="0"/>
                <a:cs typeface="Times New Roman" panose="02020603050405020304" pitchFamily="18" charset="0"/>
              </a:rPr>
              <a:t>the </a:t>
            </a:r>
            <a:r>
              <a:rPr lang="en-US" sz="2000" i="1" dirty="0">
                <a:latin typeface="Times New Roman" panose="02020603050405020304" pitchFamily="18" charset="0"/>
                <a:cs typeface="Times New Roman" panose="02020603050405020304" pitchFamily="18" charset="0"/>
              </a:rPr>
              <a:t>loan </a:t>
            </a:r>
            <a:r>
              <a:rPr lang="en-US" sz="2000" dirty="0" smtClean="0">
                <a:latin typeface="Times New Roman" panose="02020603050405020304" pitchFamily="18" charset="0"/>
                <a:cs typeface="Times New Roman" panose="02020603050405020304" pitchFamily="18" charset="0"/>
              </a:rPr>
              <a:t>relation</a:t>
            </a:r>
          </a:p>
          <a:p>
            <a:pPr lvl="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Updates on more complex views are difficult or impossible to translate, and hence are disallowed.</a:t>
            </a:r>
            <a:endParaRPr lang="en-IN" sz="18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Most SQL implementations allow updates only on simple views (without aggregates) defined on a single relation</a:t>
            </a:r>
            <a:endParaRPr lang="en-IN" sz="1800" dirty="0">
              <a:latin typeface="Times New Roman" panose="02020603050405020304" pitchFamily="18" charset="0"/>
              <a:cs typeface="Times New Roman" panose="02020603050405020304" pitchFamily="18" charset="0"/>
            </a:endParaRPr>
          </a:p>
          <a:p>
            <a:pPr marL="457200" lvl="1"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12086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 xmlns:a16="http://schemas.microsoft.com/office/drawing/2014/main"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5</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1" name="Rectangle 2"/>
          <p:cNvSpPr>
            <a:spLocks noGrp="1" noChangeArrowheads="1"/>
          </p:cNvSpPr>
          <p:nvPr>
            <p:ph type="title"/>
          </p:nvPr>
        </p:nvSpPr>
        <p:spPr>
          <a:xfrm>
            <a:off x="922319" y="157553"/>
            <a:ext cx="7796213" cy="649755"/>
          </a:xfrm>
        </p:spPr>
        <p:txBody>
          <a:bodyPr>
            <a:normAutofit/>
          </a:bodyPr>
          <a:lstStyle/>
          <a:p>
            <a:r>
              <a:rPr lang="en-US" sz="2800" b="1" dirty="0" smtClean="0">
                <a:latin typeface="Times New Roman" panose="02020603050405020304" pitchFamily="18" charset="0"/>
                <a:cs typeface="Times New Roman" panose="02020603050405020304" pitchFamily="18" charset="0"/>
              </a:rPr>
              <a:t>Views - Database Objects - </a:t>
            </a:r>
            <a:r>
              <a:rPr lang="en-US" sz="2800" dirty="0"/>
              <a:t>Advantages of Views:</a:t>
            </a:r>
            <a:endParaRPr lang="en-US" sz="2800" b="1" dirty="0">
              <a:latin typeface="Times New Roman" panose="02020603050405020304" pitchFamily="18" charset="0"/>
              <a:cs typeface="Times New Roman" panose="02020603050405020304" pitchFamily="18" charset="0"/>
            </a:endParaRPr>
          </a:p>
        </p:txBody>
      </p:sp>
      <p:sp>
        <p:nvSpPr>
          <p:cNvPr id="12" name="Rectangle 3"/>
          <p:cNvSpPr txBox="1">
            <a:spLocks noChangeArrowheads="1"/>
          </p:cNvSpPr>
          <p:nvPr/>
        </p:nvSpPr>
        <p:spPr>
          <a:xfrm>
            <a:off x="1517153" y="855718"/>
            <a:ext cx="9401815" cy="25300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Provide automatic security for hidden data.</a:t>
            </a:r>
            <a:endParaRPr lang="en-IN" sz="2400"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Different views of same data for different users.</a:t>
            </a:r>
            <a:endParaRPr lang="en-IN" sz="2400"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Provide logical data independence.</a:t>
            </a:r>
            <a:endParaRPr lang="en-IN"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Provides the principle of interchangeability and principle of database </a:t>
            </a:r>
            <a:r>
              <a:rPr lang="en-US" sz="2400" dirty="0" smtClean="0">
                <a:latin typeface="Times New Roman" panose="02020603050405020304" pitchFamily="18" charset="0"/>
                <a:cs typeface="Times New Roman" panose="02020603050405020304" pitchFamily="18" charset="0"/>
              </a:rPr>
              <a:t>relativity</a:t>
            </a:r>
          </a:p>
        </p:txBody>
      </p:sp>
    </p:spTree>
    <p:extLst>
      <p:ext uri="{BB962C8B-B14F-4D97-AF65-F5344CB8AC3E}">
        <p14:creationId xmlns:p14="http://schemas.microsoft.com/office/powerpoint/2010/main" val="19620183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 xmlns:a16="http://schemas.microsoft.com/office/drawing/2014/main"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6</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1" name="Rectangle 2"/>
          <p:cNvSpPr>
            <a:spLocks noGrp="1" noChangeArrowheads="1"/>
          </p:cNvSpPr>
          <p:nvPr>
            <p:ph type="title"/>
          </p:nvPr>
        </p:nvSpPr>
        <p:spPr>
          <a:xfrm>
            <a:off x="922319" y="157553"/>
            <a:ext cx="7796213" cy="649755"/>
          </a:xfrm>
        </p:spPr>
        <p:txBody>
          <a:bodyPr>
            <a:normAutofit/>
          </a:bodyPr>
          <a:lstStyle/>
          <a:p>
            <a:r>
              <a:rPr lang="en-US" sz="2800" b="1" dirty="0" smtClean="0">
                <a:latin typeface="Times New Roman" panose="02020603050405020304" pitchFamily="18" charset="0"/>
                <a:cs typeface="Times New Roman" panose="02020603050405020304" pitchFamily="18" charset="0"/>
              </a:rPr>
              <a:t>Sequence -</a:t>
            </a:r>
            <a:r>
              <a:rPr lang="en-US" sz="2800" b="1" dirty="0">
                <a:latin typeface="Times New Roman" panose="02020603050405020304" pitchFamily="18" charset="0"/>
                <a:cs typeface="Times New Roman" panose="02020603050405020304" pitchFamily="18" charset="0"/>
              </a:rPr>
              <a:t> Database Objects </a:t>
            </a:r>
          </a:p>
        </p:txBody>
      </p:sp>
      <p:sp>
        <p:nvSpPr>
          <p:cNvPr id="12" name="Rectangle 3"/>
          <p:cNvSpPr txBox="1">
            <a:spLocks noChangeArrowheads="1"/>
          </p:cNvSpPr>
          <p:nvPr/>
        </p:nvSpPr>
        <p:spPr>
          <a:xfrm>
            <a:off x="1517153" y="855718"/>
            <a:ext cx="9401815" cy="41520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t>A </a:t>
            </a:r>
            <a:r>
              <a:rPr lang="en-US" sz="2400" dirty="0"/>
              <a:t>sequence is a database object created by a user and can be shared by multiple users.</a:t>
            </a:r>
            <a:endParaRPr lang="en-IN" sz="2400" dirty="0"/>
          </a:p>
          <a:p>
            <a:pPr marL="0" indent="0">
              <a:buNone/>
            </a:pPr>
            <a:endParaRPr lang="en-US" sz="2400" b="1" dirty="0" smtClean="0"/>
          </a:p>
          <a:p>
            <a:pPr marL="0" indent="0">
              <a:buNone/>
            </a:pPr>
            <a:endParaRPr lang="en-US" sz="2400" b="1" dirty="0"/>
          </a:p>
          <a:p>
            <a:pPr marL="0" indent="0">
              <a:buNone/>
            </a:pPr>
            <a:r>
              <a:rPr lang="en-US" sz="2400" b="1" dirty="0" smtClean="0"/>
              <a:t>Use</a:t>
            </a:r>
            <a:r>
              <a:rPr lang="en-US" sz="2400" b="1" dirty="0"/>
              <a:t>:</a:t>
            </a:r>
            <a:endParaRPr lang="en-IN" sz="2400" b="1" dirty="0"/>
          </a:p>
          <a:p>
            <a:pPr lvl="0">
              <a:buFont typeface="Wingdings" panose="05000000000000000000" pitchFamily="2" charset="2"/>
              <a:buChar char="Ø"/>
            </a:pPr>
            <a:r>
              <a:rPr lang="en-US" sz="2400" dirty="0"/>
              <a:t>To create a primary key value, this must be unique for each row.</a:t>
            </a:r>
            <a:endParaRPr lang="en-IN" sz="2400" dirty="0"/>
          </a:p>
          <a:p>
            <a:pPr lvl="0">
              <a:buFont typeface="Wingdings" panose="05000000000000000000" pitchFamily="2" charset="2"/>
              <a:buChar char="Ø"/>
            </a:pPr>
            <a:r>
              <a:rPr lang="en-US" sz="2400" dirty="0"/>
              <a:t>Automatically generates unique numbers</a:t>
            </a:r>
            <a:endParaRPr lang="en-IN" sz="2400" dirty="0"/>
          </a:p>
          <a:p>
            <a:pPr>
              <a:buFont typeface="Wingdings" panose="05000000000000000000" pitchFamily="2" charset="2"/>
              <a:buChar char="Ø"/>
            </a:pPr>
            <a:r>
              <a:rPr lang="en-US" sz="2400" dirty="0"/>
              <a:t>Speeds up the efficiency of accessing sequence values when cached in memory.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90121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 xmlns:a16="http://schemas.microsoft.com/office/drawing/2014/main"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7</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1" name="Rectangle 2"/>
          <p:cNvSpPr>
            <a:spLocks noGrp="1" noChangeArrowheads="1"/>
          </p:cNvSpPr>
          <p:nvPr>
            <p:ph type="title"/>
          </p:nvPr>
        </p:nvSpPr>
        <p:spPr>
          <a:xfrm>
            <a:off x="922319" y="157553"/>
            <a:ext cx="7796213" cy="649755"/>
          </a:xfrm>
        </p:spPr>
        <p:txBody>
          <a:bodyPr>
            <a:normAutofit/>
          </a:bodyPr>
          <a:lstStyle/>
          <a:p>
            <a:r>
              <a:rPr lang="en-US" sz="2800" b="1" dirty="0" smtClean="0">
                <a:latin typeface="Times New Roman" panose="02020603050405020304" pitchFamily="18" charset="0"/>
                <a:cs typeface="Times New Roman" panose="02020603050405020304" pitchFamily="18" charset="0"/>
              </a:rPr>
              <a:t>Sequence -</a:t>
            </a:r>
            <a:r>
              <a:rPr lang="en-US" sz="2800" b="1" dirty="0">
                <a:latin typeface="Times New Roman" panose="02020603050405020304" pitchFamily="18" charset="0"/>
                <a:cs typeface="Times New Roman" panose="02020603050405020304" pitchFamily="18" charset="0"/>
              </a:rPr>
              <a:t> Database Objects </a:t>
            </a:r>
          </a:p>
        </p:txBody>
      </p:sp>
      <p:sp>
        <p:nvSpPr>
          <p:cNvPr id="12" name="Rectangle 3"/>
          <p:cNvSpPr txBox="1">
            <a:spLocks noChangeArrowheads="1"/>
          </p:cNvSpPr>
          <p:nvPr/>
        </p:nvSpPr>
        <p:spPr>
          <a:xfrm>
            <a:off x="1517153" y="855717"/>
            <a:ext cx="9401815" cy="45647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latin typeface="Times New Roman" panose="02020603050405020304" pitchFamily="18" charset="0"/>
                <a:cs typeface="Times New Roman" panose="02020603050405020304" pitchFamily="18" charset="0"/>
              </a:rPr>
              <a:t>Syntax</a:t>
            </a:r>
            <a:endParaRPr lang="en-IN" sz="2400" b="1" dirty="0">
              <a:latin typeface="Times New Roman" panose="02020603050405020304" pitchFamily="18" charset="0"/>
              <a:cs typeface="Times New Roman" panose="02020603050405020304" pitchFamily="18" charset="0"/>
            </a:endParaRPr>
          </a:p>
          <a:p>
            <a:pPr marL="0" lvl="0" indent="0">
              <a:buNone/>
            </a:pPr>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Create Sequence</a:t>
            </a:r>
            <a:endParaRPr lang="en-IN"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CREATE </a:t>
            </a:r>
            <a:r>
              <a:rPr lang="en-US" sz="2400" dirty="0">
                <a:latin typeface="Times New Roman" panose="02020603050405020304" pitchFamily="18" charset="0"/>
                <a:cs typeface="Times New Roman" panose="02020603050405020304" pitchFamily="18" charset="0"/>
              </a:rPr>
              <a:t>SEQUENCE </a:t>
            </a:r>
            <a:r>
              <a:rPr lang="en-US" sz="2400" dirty="0" err="1">
                <a:latin typeface="Times New Roman" panose="02020603050405020304" pitchFamily="18" charset="0"/>
                <a:cs typeface="Times New Roman" panose="02020603050405020304" pitchFamily="18" charset="0"/>
              </a:rPr>
              <a:t>sequence_name</a:t>
            </a:r>
            <a:r>
              <a:rPr lang="en-US" sz="2400" dirty="0">
                <a:latin typeface="Times New Roman" panose="02020603050405020304" pitchFamily="18" charset="0"/>
                <a:cs typeface="Times New Roman" panose="02020603050405020304" pitchFamily="18" charset="0"/>
              </a:rPr>
              <a:t> [INCREMENT BY n]</a:t>
            </a:r>
            <a:endParaRPr lang="en-IN"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START WITH n] [{MAXVALUE n | NOMAXVALUE}] [{MINVALUE n | </a:t>
            </a:r>
            <a:r>
              <a:rPr lang="en-US" sz="2400" dirty="0" smtClean="0">
                <a:latin typeface="Times New Roman" panose="02020603050405020304" pitchFamily="18" charset="0"/>
                <a:cs typeface="Times New Roman" panose="02020603050405020304" pitchFamily="18" charset="0"/>
              </a:rPr>
              <a:t>	NOMINVALUE</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CYCLE | NOCYCLE}] [{CACHE n | NOCACHE}];</a:t>
            </a:r>
            <a:endParaRPr lang="en-IN"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use a </a:t>
            </a:r>
            <a:r>
              <a:rPr lang="en-US" sz="2400" dirty="0" smtClean="0">
                <a:latin typeface="Times New Roman" panose="02020603050405020304" pitchFamily="18" charset="0"/>
                <a:cs typeface="Times New Roman" panose="02020603050405020304" pitchFamily="18" charset="0"/>
              </a:rPr>
              <a:t>Sequence</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insert into </a:t>
            </a:r>
            <a:r>
              <a:rPr lang="en-US" sz="2400" dirty="0" err="1">
                <a:latin typeface="Times New Roman" panose="02020603050405020304" pitchFamily="18" charset="0"/>
                <a:cs typeface="Times New Roman" panose="02020603050405020304" pitchFamily="18" charset="0"/>
              </a:rPr>
              <a:t>table_name</a:t>
            </a:r>
            <a:r>
              <a:rPr lang="en-US" sz="2400" dirty="0">
                <a:latin typeface="Times New Roman" panose="02020603050405020304" pitchFamily="18" charset="0"/>
                <a:cs typeface="Times New Roman" panose="02020603050405020304" pitchFamily="18" charset="0"/>
              </a:rPr>
              <a:t> values (sequence_name.nextval,value1,value2, value3,…);</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1711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 xmlns:a16="http://schemas.microsoft.com/office/drawing/2014/main"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8</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1" name="Rectangle 2"/>
          <p:cNvSpPr>
            <a:spLocks noGrp="1" noChangeArrowheads="1"/>
          </p:cNvSpPr>
          <p:nvPr>
            <p:ph type="title"/>
          </p:nvPr>
        </p:nvSpPr>
        <p:spPr>
          <a:xfrm>
            <a:off x="922319" y="157553"/>
            <a:ext cx="7796213" cy="649755"/>
          </a:xfrm>
        </p:spPr>
        <p:txBody>
          <a:bodyPr>
            <a:normAutofit/>
          </a:bodyPr>
          <a:lstStyle/>
          <a:p>
            <a:r>
              <a:rPr lang="en-US" sz="2800" b="1" dirty="0" smtClean="0">
                <a:latin typeface="Times New Roman" panose="02020603050405020304" pitchFamily="18" charset="0"/>
                <a:cs typeface="Times New Roman" panose="02020603050405020304" pitchFamily="18" charset="0"/>
              </a:rPr>
              <a:t>Sequence -</a:t>
            </a:r>
            <a:r>
              <a:rPr lang="en-US" sz="2800" b="1" dirty="0">
                <a:latin typeface="Times New Roman" panose="02020603050405020304" pitchFamily="18" charset="0"/>
                <a:cs typeface="Times New Roman" panose="02020603050405020304" pitchFamily="18" charset="0"/>
              </a:rPr>
              <a:t> Database Objects </a:t>
            </a:r>
          </a:p>
        </p:txBody>
      </p:sp>
      <p:sp>
        <p:nvSpPr>
          <p:cNvPr id="12" name="Rectangle 3"/>
          <p:cNvSpPr txBox="1">
            <a:spLocks noChangeArrowheads="1"/>
          </p:cNvSpPr>
          <p:nvPr/>
        </p:nvSpPr>
        <p:spPr>
          <a:xfrm>
            <a:off x="1120347" y="855717"/>
            <a:ext cx="9798622" cy="45647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1000"/>
              </a:spcBef>
              <a:buNone/>
            </a:pPr>
            <a:r>
              <a:rPr lang="en-US" b="1" dirty="0">
                <a:latin typeface="Times New Roman" panose="02020603050405020304" pitchFamily="18" charset="0"/>
                <a:cs typeface="Times New Roman" panose="02020603050405020304" pitchFamily="18" charset="0"/>
              </a:rPr>
              <a:t>Modifying a Sequence</a:t>
            </a:r>
            <a:endParaRPr lang="en-IN" b="1" dirty="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	If </a:t>
            </a:r>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MAXVALUE</a:t>
            </a:r>
            <a:r>
              <a:rPr lang="en-US" sz="2400" dirty="0">
                <a:latin typeface="Times New Roman" panose="02020603050405020304" pitchFamily="18" charset="0"/>
                <a:cs typeface="Times New Roman" panose="02020603050405020304" pitchFamily="18" charset="0"/>
              </a:rPr>
              <a:t> limit is reached in the sequence, no additional values from the sequence will be allocated and an error will be received indicating that the sequence exceeds the </a:t>
            </a:r>
            <a:r>
              <a:rPr lang="en-US" sz="2400" b="1" dirty="0">
                <a:latin typeface="Times New Roman" panose="02020603050405020304" pitchFamily="18" charset="0"/>
                <a:cs typeface="Times New Roman" panose="02020603050405020304" pitchFamily="18" charset="0"/>
              </a:rPr>
              <a:t>MAXVALUE</a:t>
            </a:r>
            <a:r>
              <a:rPr lang="en-US" sz="2400" dirty="0">
                <a:latin typeface="Times New Roman" panose="02020603050405020304" pitchFamily="18" charset="0"/>
                <a:cs typeface="Times New Roman" panose="02020603050405020304" pitchFamily="18" charset="0"/>
              </a:rPr>
              <a:t>. To continue to use the sequence, it can be modified using the </a:t>
            </a:r>
            <a:r>
              <a:rPr lang="en-US" sz="2400" b="1" dirty="0">
                <a:latin typeface="Times New Roman" panose="02020603050405020304" pitchFamily="18" charset="0"/>
                <a:cs typeface="Times New Roman" panose="02020603050405020304" pitchFamily="18" charset="0"/>
              </a:rPr>
              <a:t>ALTER SEQUENCE </a:t>
            </a:r>
            <a:r>
              <a:rPr lang="en-US" sz="2400" dirty="0">
                <a:latin typeface="Times New Roman" panose="02020603050405020304" pitchFamily="18" charset="0"/>
                <a:cs typeface="Times New Roman" panose="02020603050405020304" pitchFamily="18" charset="0"/>
              </a:rPr>
              <a:t>statement</a:t>
            </a:r>
            <a:r>
              <a:rPr lang="en-US" sz="2400" dirty="0" smtClean="0">
                <a:latin typeface="Times New Roman" panose="02020603050405020304" pitchFamily="18" charset="0"/>
                <a:cs typeface="Times New Roman" panose="02020603050405020304" pitchFamily="18" charset="0"/>
              </a:rPr>
              <a:t>.</a:t>
            </a:r>
          </a:p>
          <a:p>
            <a:pPr marL="0" indent="0" algn="just">
              <a:buNone/>
            </a:pPr>
            <a:endParaRPr lang="en-IN"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ALTER  </a:t>
            </a:r>
            <a:r>
              <a:rPr lang="en-US" sz="2400" dirty="0">
                <a:latin typeface="Times New Roman" panose="02020603050405020304" pitchFamily="18" charset="0"/>
                <a:cs typeface="Times New Roman" panose="02020603050405020304" pitchFamily="18" charset="0"/>
              </a:rPr>
              <a:t>SEQUENCE </a:t>
            </a:r>
            <a:r>
              <a:rPr lang="en-US" sz="2400" i="1" dirty="0" err="1">
                <a:latin typeface="Times New Roman" panose="02020603050405020304" pitchFamily="18" charset="0"/>
                <a:cs typeface="Times New Roman" panose="02020603050405020304" pitchFamily="18" charset="0"/>
              </a:rPr>
              <a:t>sequence_name</a:t>
            </a:r>
            <a:endParaRPr lang="en-IN"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INCREMENT BY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[{MAXVALUE </a:t>
            </a:r>
            <a:r>
              <a:rPr lang="en-US" sz="2400" i="1" dirty="0">
                <a:latin typeface="Times New Roman" panose="02020603050405020304" pitchFamily="18" charset="0"/>
                <a:cs typeface="Times New Roman" panose="02020603050405020304" pitchFamily="18" charset="0"/>
              </a:rPr>
              <a:t>n </a:t>
            </a:r>
            <a:r>
              <a:rPr lang="en-US" sz="2400" dirty="0">
                <a:latin typeface="Times New Roman" panose="02020603050405020304" pitchFamily="18" charset="0"/>
                <a:cs typeface="Times New Roman" panose="02020603050405020304" pitchFamily="18" charset="0"/>
              </a:rPr>
              <a:t>| NOMAXVALUE}]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MINVALUE </a:t>
            </a:r>
            <a:r>
              <a:rPr lang="en-US" sz="2400" i="1" dirty="0">
                <a:latin typeface="Times New Roman" panose="02020603050405020304" pitchFamily="18" charset="0"/>
                <a:cs typeface="Times New Roman" panose="02020603050405020304" pitchFamily="18" charset="0"/>
              </a:rPr>
              <a:t>n </a:t>
            </a:r>
            <a:r>
              <a:rPr lang="en-US" sz="2400" dirty="0">
                <a:latin typeface="Times New Roman" panose="02020603050405020304" pitchFamily="18" charset="0"/>
                <a:cs typeface="Times New Roman" panose="02020603050405020304" pitchFamily="18" charset="0"/>
              </a:rPr>
              <a:t>| NOMINVALUE}]</a:t>
            </a:r>
            <a:endParaRPr lang="en-IN"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CYCLE | NOCYCLE}] [{CACHE </a:t>
            </a:r>
            <a:r>
              <a:rPr lang="en-US" sz="2400" i="1" dirty="0">
                <a:latin typeface="Times New Roman" panose="02020603050405020304" pitchFamily="18" charset="0"/>
                <a:cs typeface="Times New Roman" panose="02020603050405020304" pitchFamily="18" charset="0"/>
              </a:rPr>
              <a:t>n </a:t>
            </a:r>
            <a:r>
              <a:rPr lang="en-US" sz="2400" dirty="0">
                <a:latin typeface="Times New Roman" panose="02020603050405020304" pitchFamily="18" charset="0"/>
                <a:cs typeface="Times New Roman" panose="02020603050405020304" pitchFamily="18" charset="0"/>
              </a:rPr>
              <a:t>| NOCACHE}];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10328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 xmlns:a16="http://schemas.microsoft.com/office/drawing/2014/main"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9</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1" name="Rectangle 2"/>
          <p:cNvSpPr>
            <a:spLocks noGrp="1" noChangeArrowheads="1"/>
          </p:cNvSpPr>
          <p:nvPr>
            <p:ph type="title"/>
          </p:nvPr>
        </p:nvSpPr>
        <p:spPr>
          <a:xfrm>
            <a:off x="922319" y="157553"/>
            <a:ext cx="7796213" cy="649755"/>
          </a:xfrm>
        </p:spPr>
        <p:txBody>
          <a:bodyPr>
            <a:normAutofit/>
          </a:bodyPr>
          <a:lstStyle/>
          <a:p>
            <a:r>
              <a:rPr lang="en-US" sz="2800" b="1" dirty="0" smtClean="0">
                <a:latin typeface="Times New Roman" panose="02020603050405020304" pitchFamily="18" charset="0"/>
                <a:cs typeface="Times New Roman" panose="02020603050405020304" pitchFamily="18" charset="0"/>
              </a:rPr>
              <a:t>Sequence -</a:t>
            </a:r>
            <a:r>
              <a:rPr lang="en-US" sz="2800" b="1" dirty="0">
                <a:latin typeface="Times New Roman" panose="02020603050405020304" pitchFamily="18" charset="0"/>
                <a:cs typeface="Times New Roman" panose="02020603050405020304" pitchFamily="18" charset="0"/>
              </a:rPr>
              <a:t> Database Objects </a:t>
            </a:r>
          </a:p>
        </p:txBody>
      </p:sp>
      <p:sp>
        <p:nvSpPr>
          <p:cNvPr id="12" name="Rectangle 3"/>
          <p:cNvSpPr txBox="1">
            <a:spLocks noChangeArrowheads="1"/>
          </p:cNvSpPr>
          <p:nvPr/>
        </p:nvSpPr>
        <p:spPr>
          <a:xfrm>
            <a:off x="1120347" y="855718"/>
            <a:ext cx="9798622" cy="46389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Times New Roman" panose="02020603050405020304" pitchFamily="18" charset="0"/>
                <a:cs typeface="Times New Roman" panose="02020603050405020304" pitchFamily="18" charset="0"/>
              </a:rPr>
              <a:t>Removing a Sequence </a:t>
            </a: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remove  a sequence  from the data dictionary,  use the </a:t>
            </a: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DROP </a:t>
            </a:r>
            <a:r>
              <a:rPr lang="en-US" sz="2400" dirty="0">
                <a:latin typeface="Times New Roman" panose="02020603050405020304" pitchFamily="18" charset="0"/>
                <a:cs typeface="Times New Roman" panose="02020603050405020304" pitchFamily="18" charset="0"/>
              </a:rPr>
              <a:t>SEQUENCE     statement</a:t>
            </a:r>
            <a:r>
              <a:rPr lang="en-US" sz="2400" dirty="0" smtClean="0">
                <a:latin typeface="Times New Roman" panose="02020603050405020304" pitchFamily="18" charset="0"/>
                <a:cs typeface="Times New Roman" panose="02020603050405020304" pitchFamily="18" charset="0"/>
              </a:rPr>
              <a:t>.</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Once removed, the sequence can no longer be referenced. </a:t>
            </a: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DROP  </a:t>
            </a:r>
            <a:r>
              <a:rPr lang="en-US" sz="2400" dirty="0">
                <a:latin typeface="Times New Roman" panose="02020603050405020304" pitchFamily="18" charset="0"/>
                <a:cs typeface="Times New Roman" panose="02020603050405020304" pitchFamily="18" charset="0"/>
              </a:rPr>
              <a:t>SEQUENCE	</a:t>
            </a:r>
            <a:r>
              <a:rPr lang="en-US" sz="2400" i="1" dirty="0" err="1">
                <a:latin typeface="Times New Roman" panose="02020603050405020304" pitchFamily="18" charset="0"/>
                <a:cs typeface="Times New Roman" panose="02020603050405020304" pitchFamily="18" charset="0"/>
              </a:rPr>
              <a:t>sequence_name</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53388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69970637DF29D48AE5FBCBF153E519F" ma:contentTypeVersion="2" ma:contentTypeDescription="Create a new document." ma:contentTypeScope="" ma:versionID="1f40a616bdf10c0e4e52273ed83b9b6c">
  <xsd:schema xmlns:xsd="http://www.w3.org/2001/XMLSchema" xmlns:xs="http://www.w3.org/2001/XMLSchema" xmlns:p="http://schemas.microsoft.com/office/2006/metadata/properties" xmlns:ns2="f22dfb70-74d2-47e3-8f15-c10f7dca4ae7" targetNamespace="http://schemas.microsoft.com/office/2006/metadata/properties" ma:root="true" ma:fieldsID="6eb7b3e6d833f67f70eaa77fb51832c4" ns2:_="">
    <xsd:import namespace="f22dfb70-74d2-47e3-8f15-c10f7dca4ae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2dfb70-74d2-47e3-8f15-c10f7dca4a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A241084-BB39-4ABB-AEAB-8AAE2DE4AEF7}"/>
</file>

<file path=customXml/itemProps2.xml><?xml version="1.0" encoding="utf-8"?>
<ds:datastoreItem xmlns:ds="http://schemas.openxmlformats.org/officeDocument/2006/customXml" ds:itemID="{4CDF6153-A064-49BE-81D1-A1D667D495F5}"/>
</file>

<file path=customXml/itemProps3.xml><?xml version="1.0" encoding="utf-8"?>
<ds:datastoreItem xmlns:ds="http://schemas.openxmlformats.org/officeDocument/2006/customXml" ds:itemID="{89654E19-A1ED-40A6-BD0E-23F949BA1BB8}"/>
</file>

<file path=docProps/app.xml><?xml version="1.0" encoding="utf-8"?>
<Properties xmlns="http://schemas.openxmlformats.org/officeDocument/2006/extended-properties" xmlns:vt="http://schemas.openxmlformats.org/officeDocument/2006/docPropsVTypes">
  <TotalTime>885</TotalTime>
  <Words>1534</Words>
  <Application>Microsoft Office PowerPoint</Application>
  <PresentationFormat>Widescreen</PresentationFormat>
  <Paragraphs>164</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Algerian</vt:lpstr>
      <vt:lpstr>Arial</vt:lpstr>
      <vt:lpstr>Arial Black</vt:lpstr>
      <vt:lpstr>Calibri</vt:lpstr>
      <vt:lpstr>Calibri Light</vt:lpstr>
      <vt:lpstr>Times New Roman</vt:lpstr>
      <vt:lpstr>Wingdings</vt:lpstr>
      <vt:lpstr>Office Theme</vt:lpstr>
      <vt:lpstr>PowerPoint Presentation</vt:lpstr>
      <vt:lpstr>PowerPoint Presentation</vt:lpstr>
      <vt:lpstr>Views - Database Objects</vt:lpstr>
      <vt:lpstr>Views - Database Objects</vt:lpstr>
      <vt:lpstr>Views - Database Objects - Advantages of Views:</vt:lpstr>
      <vt:lpstr>Sequence - Database Objects </vt:lpstr>
      <vt:lpstr>Sequence - Database Objects </vt:lpstr>
      <vt:lpstr>Sequence - Database Objects </vt:lpstr>
      <vt:lpstr>Sequence - Database Objects </vt:lpstr>
      <vt:lpstr>Synonyms - Database Objects </vt:lpstr>
      <vt:lpstr>Embedded SQL-Static Vs Dynamic SQL</vt:lpstr>
      <vt:lpstr>Embedded SQL-Static Vs Dynamic SQL </vt:lpstr>
      <vt:lpstr>Dynamic SQL</vt:lpstr>
      <vt:lpstr>Dynamic SQL</vt:lpstr>
      <vt:lpstr>Summary</vt:lpstr>
      <vt:lpstr>Quiz</vt:lpstr>
      <vt:lpstr>Quiz</vt:lpstr>
      <vt:lpstr>Quiz</vt:lpstr>
      <vt:lpstr>Quiz</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THANGAKUMAR J</dc:creator>
  <cp:lastModifiedBy>Antony</cp:lastModifiedBy>
  <cp:revision>35</cp:revision>
  <dcterms:created xsi:type="dcterms:W3CDTF">2020-06-15T12:13:30Z</dcterms:created>
  <dcterms:modified xsi:type="dcterms:W3CDTF">2020-07-08T05:11:56Z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0x010100B69970637DF29D48AE5FBCBF153E519F</vt:lpwstr>
  </property>
</Properties>
</file>