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8.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commentAuthors.xml" ContentType="application/vnd.openxmlformats-officedocument.presentationml.commentAuthors+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handoutMasterIdLst>
    <p:handoutMasterId r:id="rId35"/>
  </p:handoutMasterIdLst>
  <p:sldIdLst>
    <p:sldId id="256" r:id="rId2"/>
    <p:sldId id="264" r:id="rId3"/>
    <p:sldId id="309" r:id="rId4"/>
    <p:sldId id="315" r:id="rId5"/>
    <p:sldId id="325" r:id="rId6"/>
    <p:sldId id="326" r:id="rId7"/>
    <p:sldId id="327" r:id="rId8"/>
    <p:sldId id="328" r:id="rId9"/>
    <p:sldId id="329" r:id="rId10"/>
    <p:sldId id="330" r:id="rId11"/>
    <p:sldId id="331" r:id="rId12"/>
    <p:sldId id="332" r:id="rId13"/>
    <p:sldId id="333" r:id="rId14"/>
    <p:sldId id="334" r:id="rId15"/>
    <p:sldId id="302" r:id="rId16"/>
    <p:sldId id="342" r:id="rId17"/>
    <p:sldId id="338" r:id="rId18"/>
    <p:sldId id="339" r:id="rId19"/>
    <p:sldId id="340" r:id="rId20"/>
    <p:sldId id="341" r:id="rId21"/>
    <p:sldId id="343" r:id="rId22"/>
    <p:sldId id="344" r:id="rId23"/>
    <p:sldId id="345" r:id="rId24"/>
    <p:sldId id="346" r:id="rId25"/>
    <p:sldId id="347" r:id="rId26"/>
    <p:sldId id="337" r:id="rId27"/>
    <p:sldId id="313" r:id="rId28"/>
    <p:sldId id="310" r:id="rId29"/>
    <p:sldId id="335" r:id="rId30"/>
    <p:sldId id="336" r:id="rId31"/>
    <p:sldId id="311" r:id="rId32"/>
    <p:sldId id="31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08-07-2020</a:t>
            </a:fld>
            <a:endParaRPr lang="en-IN"/>
          </a:p>
        </p:txBody>
      </p:sp>
      <p:sp>
        <p:nvSpPr>
          <p:cNvPr id="4" name="Footer Placeholder 3">
            <a:extLst>
              <a:ext uri="{FF2B5EF4-FFF2-40B4-BE49-F238E27FC236}">
                <a16:creationId xmlns=""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08-07-2020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BDCD0204-CEAC-4640-93BC-98E4EA0CC8D6}"/>
              </a:ext>
            </a:extLst>
          </p:cNvPr>
          <p:cNvSpPr>
            <a:spLocks noGrp="1"/>
          </p:cNvSpPr>
          <p:nvPr>
            <p:ph type="dt" sz="half" idx="10"/>
          </p:nvPr>
        </p:nvSpPr>
        <p:spPr/>
        <p:txBody>
          <a:bodyPr/>
          <a:lstStyle/>
          <a:p>
            <a:fld id="{7C120039-0E4D-47D9-824C-9234E14982DD}" type="datetime1">
              <a:rPr lang="en-IN" smtClean="0"/>
              <a:t>08-07-2020</a:t>
            </a:fld>
            <a:endParaRPr lang="en-IN"/>
          </a:p>
        </p:txBody>
      </p:sp>
      <p:sp>
        <p:nvSpPr>
          <p:cNvPr id="5" name="Footer Placeholder 4">
            <a:extLst>
              <a:ext uri="{FF2B5EF4-FFF2-40B4-BE49-F238E27FC236}">
                <a16:creationId xmlns=""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466037A-6358-4B67-ABA6-97BE6C71EC8E}"/>
              </a:ext>
            </a:extLst>
          </p:cNvPr>
          <p:cNvSpPr>
            <a:spLocks noGrp="1"/>
          </p:cNvSpPr>
          <p:nvPr>
            <p:ph type="dt" sz="half" idx="10"/>
          </p:nvPr>
        </p:nvSpPr>
        <p:spPr/>
        <p:txBody>
          <a:bodyPr/>
          <a:lstStyle/>
          <a:p>
            <a:fld id="{DBE0A3B8-4185-43FB-BD25-D23E2BB61C04}" type="datetime1">
              <a:rPr lang="en-IN" smtClean="0"/>
              <a:t>08-07-2020</a:t>
            </a:fld>
            <a:endParaRPr lang="en-IN"/>
          </a:p>
        </p:txBody>
      </p:sp>
      <p:sp>
        <p:nvSpPr>
          <p:cNvPr id="5" name="Footer Placeholder 4">
            <a:extLst>
              <a:ext uri="{FF2B5EF4-FFF2-40B4-BE49-F238E27FC236}">
                <a16:creationId xmlns=""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EB8322-1663-4B11-9096-E75398729362}"/>
              </a:ext>
            </a:extLst>
          </p:cNvPr>
          <p:cNvSpPr>
            <a:spLocks noGrp="1"/>
          </p:cNvSpPr>
          <p:nvPr>
            <p:ph type="dt" sz="half" idx="10"/>
          </p:nvPr>
        </p:nvSpPr>
        <p:spPr/>
        <p:txBody>
          <a:bodyPr/>
          <a:lstStyle/>
          <a:p>
            <a:fld id="{E9C1A3D2-A275-4401-BA5A-C00D6B660EE8}" type="datetime1">
              <a:rPr lang="en-IN" smtClean="0"/>
              <a:t>08-07-2020</a:t>
            </a:fld>
            <a:endParaRPr lang="en-IN"/>
          </a:p>
        </p:txBody>
      </p:sp>
      <p:sp>
        <p:nvSpPr>
          <p:cNvPr id="5" name="Footer Placeholder 4">
            <a:extLst>
              <a:ext uri="{FF2B5EF4-FFF2-40B4-BE49-F238E27FC236}">
                <a16:creationId xmlns=""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F212165-AAA9-4C86-84A5-B0D929014464}"/>
              </a:ext>
            </a:extLst>
          </p:cNvPr>
          <p:cNvSpPr>
            <a:spLocks noGrp="1"/>
          </p:cNvSpPr>
          <p:nvPr>
            <p:ph type="dt" sz="half" idx="10"/>
          </p:nvPr>
        </p:nvSpPr>
        <p:spPr/>
        <p:txBody>
          <a:bodyPr/>
          <a:lstStyle/>
          <a:p>
            <a:fld id="{A4F05684-D59C-44B9-AA43-D90CBA229644}" type="datetime1">
              <a:rPr lang="en-IN" smtClean="0"/>
              <a:t>08-07-2020</a:t>
            </a:fld>
            <a:endParaRPr lang="en-IN"/>
          </a:p>
        </p:txBody>
      </p:sp>
      <p:sp>
        <p:nvSpPr>
          <p:cNvPr id="5" name="Footer Placeholder 4">
            <a:extLst>
              <a:ext uri="{FF2B5EF4-FFF2-40B4-BE49-F238E27FC236}">
                <a16:creationId xmlns=""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516BB1E-B163-436B-8187-8864877D92CA}"/>
              </a:ext>
            </a:extLst>
          </p:cNvPr>
          <p:cNvSpPr>
            <a:spLocks noGrp="1"/>
          </p:cNvSpPr>
          <p:nvPr>
            <p:ph type="dt" sz="half" idx="10"/>
          </p:nvPr>
        </p:nvSpPr>
        <p:spPr/>
        <p:txBody>
          <a:bodyPr/>
          <a:lstStyle/>
          <a:p>
            <a:fld id="{FC050117-A86C-4D51-A988-4C0576B5FB27}" type="datetime1">
              <a:rPr lang="en-IN" smtClean="0"/>
              <a:t>08-07-2020</a:t>
            </a:fld>
            <a:endParaRPr lang="en-IN"/>
          </a:p>
        </p:txBody>
      </p:sp>
      <p:sp>
        <p:nvSpPr>
          <p:cNvPr id="5" name="Footer Placeholder 4">
            <a:extLst>
              <a:ext uri="{FF2B5EF4-FFF2-40B4-BE49-F238E27FC236}">
                <a16:creationId xmlns=""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C7D1786-B3C3-4A46-B744-CB54D950AC87}"/>
              </a:ext>
            </a:extLst>
          </p:cNvPr>
          <p:cNvSpPr>
            <a:spLocks noGrp="1"/>
          </p:cNvSpPr>
          <p:nvPr>
            <p:ph type="dt" sz="half" idx="10"/>
          </p:nvPr>
        </p:nvSpPr>
        <p:spPr/>
        <p:txBody>
          <a:bodyPr/>
          <a:lstStyle/>
          <a:p>
            <a:fld id="{A4FD22A2-E6C5-45F6-88D8-5E207608B41B}" type="datetime1">
              <a:rPr lang="en-IN" smtClean="0"/>
              <a:t>08-07-2020</a:t>
            </a:fld>
            <a:endParaRPr lang="en-IN"/>
          </a:p>
        </p:txBody>
      </p:sp>
      <p:sp>
        <p:nvSpPr>
          <p:cNvPr id="6" name="Footer Placeholder 5">
            <a:extLst>
              <a:ext uri="{FF2B5EF4-FFF2-40B4-BE49-F238E27FC236}">
                <a16:creationId xmlns=""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6D25CDF-414B-4752-A07F-DFDA29431177}"/>
              </a:ext>
            </a:extLst>
          </p:cNvPr>
          <p:cNvSpPr>
            <a:spLocks noGrp="1"/>
          </p:cNvSpPr>
          <p:nvPr>
            <p:ph type="dt" sz="half" idx="10"/>
          </p:nvPr>
        </p:nvSpPr>
        <p:spPr/>
        <p:txBody>
          <a:bodyPr/>
          <a:lstStyle/>
          <a:p>
            <a:fld id="{282D2D89-9CC3-4F64-85D7-DD29B0EDA417}" type="datetime1">
              <a:rPr lang="en-IN" smtClean="0"/>
              <a:t>08-07-2020</a:t>
            </a:fld>
            <a:endParaRPr lang="en-IN"/>
          </a:p>
        </p:txBody>
      </p:sp>
      <p:sp>
        <p:nvSpPr>
          <p:cNvPr id="8" name="Footer Placeholder 7">
            <a:extLst>
              <a:ext uri="{FF2B5EF4-FFF2-40B4-BE49-F238E27FC236}">
                <a16:creationId xmlns=""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9" name="Slide Number Placeholder 8">
            <a:extLst>
              <a:ext uri="{FF2B5EF4-FFF2-40B4-BE49-F238E27FC236}">
                <a16:creationId xmlns=""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D8B4FDC-BEA0-41AF-B590-D21013D22A3F}"/>
              </a:ext>
            </a:extLst>
          </p:cNvPr>
          <p:cNvSpPr>
            <a:spLocks noGrp="1"/>
          </p:cNvSpPr>
          <p:nvPr>
            <p:ph type="dt" sz="half" idx="10"/>
          </p:nvPr>
        </p:nvSpPr>
        <p:spPr/>
        <p:txBody>
          <a:bodyPr/>
          <a:lstStyle/>
          <a:p>
            <a:fld id="{4FB3A214-AA2B-47E1-BF79-498224FB761C}" type="datetime1">
              <a:rPr lang="en-IN" smtClean="0"/>
              <a:t>08-07-2020</a:t>
            </a:fld>
            <a:endParaRPr lang="en-IN"/>
          </a:p>
        </p:txBody>
      </p:sp>
      <p:sp>
        <p:nvSpPr>
          <p:cNvPr id="4" name="Footer Placeholder 3">
            <a:extLst>
              <a:ext uri="{FF2B5EF4-FFF2-40B4-BE49-F238E27FC236}">
                <a16:creationId xmlns=""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FD9DB21-3289-48FD-89BC-F10B93C3CF30}"/>
              </a:ext>
            </a:extLst>
          </p:cNvPr>
          <p:cNvSpPr>
            <a:spLocks noGrp="1"/>
          </p:cNvSpPr>
          <p:nvPr>
            <p:ph type="dt" sz="half" idx="10"/>
          </p:nvPr>
        </p:nvSpPr>
        <p:spPr/>
        <p:txBody>
          <a:bodyPr/>
          <a:lstStyle/>
          <a:p>
            <a:fld id="{04D6A82D-6E65-4CA0-A5C7-8F3904A5B2FE}" type="datetime1">
              <a:rPr lang="en-IN" smtClean="0"/>
              <a:t>08-07-2020</a:t>
            </a:fld>
            <a:endParaRPr lang="en-IN"/>
          </a:p>
        </p:txBody>
      </p:sp>
      <p:sp>
        <p:nvSpPr>
          <p:cNvPr id="3" name="Footer Placeholder 2">
            <a:extLst>
              <a:ext uri="{FF2B5EF4-FFF2-40B4-BE49-F238E27FC236}">
                <a16:creationId xmlns=""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4" name="Slide Number Placeholder 3">
            <a:extLst>
              <a:ext uri="{FF2B5EF4-FFF2-40B4-BE49-F238E27FC236}">
                <a16:creationId xmlns=""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29597D9-283C-4F97-A323-93AFDC82DD55}"/>
              </a:ext>
            </a:extLst>
          </p:cNvPr>
          <p:cNvSpPr>
            <a:spLocks noGrp="1"/>
          </p:cNvSpPr>
          <p:nvPr>
            <p:ph type="dt" sz="half" idx="10"/>
          </p:nvPr>
        </p:nvSpPr>
        <p:spPr/>
        <p:txBody>
          <a:bodyPr/>
          <a:lstStyle/>
          <a:p>
            <a:fld id="{B0CF8F47-A367-4AAB-9601-0D682D235941}" type="datetime1">
              <a:rPr lang="en-IN" smtClean="0"/>
              <a:t>08-07-2020</a:t>
            </a:fld>
            <a:endParaRPr lang="en-IN"/>
          </a:p>
        </p:txBody>
      </p:sp>
      <p:sp>
        <p:nvSpPr>
          <p:cNvPr id="6" name="Footer Placeholder 5">
            <a:extLst>
              <a:ext uri="{FF2B5EF4-FFF2-40B4-BE49-F238E27FC236}">
                <a16:creationId xmlns=""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5291855-09E6-44C8-A445-3D770DE9245A}"/>
              </a:ext>
            </a:extLst>
          </p:cNvPr>
          <p:cNvSpPr>
            <a:spLocks noGrp="1"/>
          </p:cNvSpPr>
          <p:nvPr>
            <p:ph type="dt" sz="half" idx="10"/>
          </p:nvPr>
        </p:nvSpPr>
        <p:spPr/>
        <p:txBody>
          <a:bodyPr/>
          <a:lstStyle/>
          <a:p>
            <a:fld id="{AFF346E1-6DF5-4A9D-B892-AE6FBB1FD873}" type="datetime1">
              <a:rPr lang="en-IN" smtClean="0"/>
              <a:t>08-07-2020</a:t>
            </a:fld>
            <a:endParaRPr lang="en-IN"/>
          </a:p>
        </p:txBody>
      </p:sp>
      <p:sp>
        <p:nvSpPr>
          <p:cNvPr id="6" name="Footer Placeholder 5">
            <a:extLst>
              <a:ext uri="{FF2B5EF4-FFF2-40B4-BE49-F238E27FC236}">
                <a16:creationId xmlns=""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B1A622-92DE-4A55-BAF5-DB0B9C708A5B}" type="datetime1">
              <a:rPr lang="en-IN" smtClean="0"/>
              <a:t>08-07-2020</a:t>
            </a:fld>
            <a:endParaRPr lang="en-IN"/>
          </a:p>
        </p:txBody>
      </p:sp>
      <p:sp>
        <p:nvSpPr>
          <p:cNvPr id="5" name="Footer Placeholder 4">
            <a:extLst>
              <a:ext uri="{FF2B5EF4-FFF2-40B4-BE49-F238E27FC236}">
                <a16:creationId xmlns=""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CSB4201 - DESIGN AND ANALYSIS AND ALGORITHMS                   </a:t>
            </a:r>
          </a:p>
        </p:txBody>
      </p:sp>
      <p:sp>
        <p:nvSpPr>
          <p:cNvPr id="6" name="Slide Number Placeholder 5">
            <a:extLst>
              <a:ext uri="{FF2B5EF4-FFF2-40B4-BE49-F238E27FC236}">
                <a16:creationId xmlns=""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 xmlns:a16="http://schemas.microsoft.com/office/drawing/2014/main" id="{D55CA618-78A6-47F6-B865-E9315164FB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 xmlns:a16="http://schemas.microsoft.com/office/drawing/2014/main" id="{B83D307E-DF68-43F8-97CE-0AAE950A712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 xmlns:a16="http://schemas.microsoft.com/office/drawing/2014/main" id="{5546E3D2-37BF-4528-9851-2B2F628234A2}"/>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 xmlns:a16="http://schemas.microsoft.com/office/drawing/2014/main" id="{752A0C69-DC4E-4FC0-843C-BAA27B3A56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 xmlns:a16="http://schemas.microsoft.com/office/drawing/2014/main" id="{8ED94938-268E-4C0A-A08A-B3980C78BAE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4400" b="1" dirty="0">
                <a:latin typeface="+mj-lt"/>
                <a:ea typeface="+mj-ea"/>
                <a:cs typeface="+mj-cs"/>
              </a:rPr>
              <a:t>CSB4202 - </a:t>
            </a:r>
            <a:r>
              <a:rPr lang="en-US" sz="4400" b="1" dirty="0" smtClean="0">
                <a:latin typeface="+mj-lt"/>
                <a:ea typeface="+mj-ea"/>
                <a:cs typeface="+mj-cs"/>
              </a:rPr>
              <a:t>DATABASE MANAGEMENT SYSTEMS</a:t>
            </a:r>
            <a:endParaRPr lang="en-US" sz="4400" b="1" dirty="0">
              <a:latin typeface="+mj-lt"/>
              <a:ea typeface="+mj-ea"/>
              <a:cs typeface="+mj-cs"/>
            </a:endParaRPr>
          </a:p>
          <a:p>
            <a:pPr algn="ctr">
              <a:lnSpc>
                <a:spcPct val="90000"/>
              </a:lnSpc>
              <a:spcBef>
                <a:spcPct val="0"/>
              </a:spcBef>
              <a:spcAft>
                <a:spcPts val="600"/>
              </a:spcAft>
            </a:pPr>
            <a:r>
              <a:rPr lang="en-US" sz="3600" b="1" dirty="0">
                <a:latin typeface="+mj-lt"/>
                <a:ea typeface="+mj-ea"/>
                <a:cs typeface="+mj-cs"/>
              </a:rPr>
              <a:t>B.Tech – III Semester</a:t>
            </a:r>
          </a:p>
        </p:txBody>
      </p:sp>
      <p:pic>
        <p:nvPicPr>
          <p:cNvPr id="5" name="Picture 4" descr="A drawing of a face&#10;&#10;Description automatically generated">
            <a:extLst>
              <a:ext uri="{FF2B5EF4-FFF2-40B4-BE49-F238E27FC236}">
                <a16:creationId xmlns=""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a:t>
            </a:r>
            <a:r>
              <a:rPr lang="en-US" sz="4400" b="1" dirty="0" smtClean="0">
                <a:latin typeface="+mj-lt"/>
                <a:ea typeface="+mj-ea"/>
                <a:cs typeface="+mj-cs"/>
              </a:rPr>
              <a:t>A. </a:t>
            </a:r>
            <a:r>
              <a:rPr lang="en-US" sz="4400" b="1" dirty="0" err="1" smtClean="0">
                <a:latin typeface="+mj-lt"/>
                <a:ea typeface="+mj-ea"/>
                <a:cs typeface="+mj-cs"/>
              </a:rPr>
              <a:t>Antonidoss</a:t>
            </a:r>
            <a:endParaRPr lang="en-US" sz="4400" b="1" dirty="0">
              <a:latin typeface="+mj-lt"/>
              <a:ea typeface="+mj-ea"/>
              <a:cs typeface="+mj-cs"/>
            </a:endParaRP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t>
            </a:r>
            <a:r>
              <a:rPr lang="en-US" sz="2400" dirty="0" smtClean="0"/>
              <a:t>a</a:t>
            </a:r>
          </a:p>
          <a:p>
            <a:pPr lvl="1"/>
            <a:endParaRPr lang="en-US" sz="2400" dirty="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a:t>
            </a:r>
            <a:r>
              <a:rPr lang="en-US" dirty="0" smtClean="0"/>
              <a:t>s</a:t>
            </a:r>
          </a:p>
          <a:p>
            <a:pPr lvl="2"/>
            <a:endParaRPr lang="en-US" dirty="0"/>
          </a:p>
          <a:p>
            <a:pPr lvl="2"/>
            <a:endParaRPr lang="en-US" dirty="0" smtClean="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schema for each relation</a:t>
            </a:r>
            <a:endParaRPr lang="en-IN" sz="16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dirty="0"/>
              <a:t>Schema and Catalog Concepts in SQL2 </a:t>
            </a:r>
            <a:r>
              <a:rPr lang="en-US" dirty="0" err="1" smtClean="0"/>
              <a:t>chema</a:t>
            </a:r>
            <a:r>
              <a:rPr lang="en-US" dirty="0" smtClean="0"/>
              <a:t> </a:t>
            </a:r>
            <a:r>
              <a:rPr lang="en-US" dirty="0"/>
              <a:t>for each relation</a:t>
            </a:r>
            <a:endParaRPr lang="en-IN" sz="28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sz="1000" dirty="0"/>
              <a:t>Schema and Catalog Concepts in SQL2</a:t>
            </a:r>
            <a:r>
              <a:rPr lang="en-US" dirty="0" smtClean="0"/>
              <a:t> </a:t>
            </a:r>
            <a:r>
              <a:rPr lang="en-US" dirty="0"/>
              <a:t>standard relational-database Language.</a:t>
            </a:r>
            <a:endParaRPr lang="en-IN"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2800" b="1" dirty="0">
                <a:latin typeface="Times New Roman" panose="02020603050405020304" pitchFamily="18" charset="0"/>
                <a:cs typeface="Times New Roman" panose="02020603050405020304" pitchFamily="18" charset="0"/>
              </a:rPr>
              <a:t>Basic Structure of SQL:</a:t>
            </a:r>
            <a:endParaRPr lang="en-US" sz="3000" b="1" dirty="0" smtClean="0">
              <a:latin typeface="Times New Roman" panose="02020603050405020304" pitchFamily="18" charset="0"/>
              <a:cs typeface="Times New Roman" panose="02020603050405020304" pitchFamily="18" charset="0"/>
            </a:endParaRPr>
          </a:p>
        </p:txBody>
      </p:sp>
      <p:sp>
        <p:nvSpPr>
          <p:cNvPr id="11" name="Rectangle 2"/>
          <p:cNvSpPr txBox="1">
            <a:spLocks noChangeArrowheads="1"/>
          </p:cNvSpPr>
          <p:nvPr/>
        </p:nvSpPr>
        <p:spPr>
          <a:xfrm>
            <a:off x="757881" y="790026"/>
            <a:ext cx="11175147" cy="4515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SQL uses the terms </a:t>
            </a:r>
            <a:r>
              <a:rPr lang="en-US" sz="2400" b="1" dirty="0">
                <a:latin typeface="Times New Roman" panose="02020603050405020304" pitchFamily="18" charset="0"/>
                <a:cs typeface="Times New Roman" panose="02020603050405020304" pitchFamily="18" charset="0"/>
              </a:rPr>
              <a:t>table, row, </a:t>
            </a:r>
            <a:r>
              <a:rPr lang="en-US" sz="2400" dirty="0">
                <a:latin typeface="Times New Roman" panose="02020603050405020304" pitchFamily="18" charset="0"/>
                <a:cs typeface="Times New Roman" panose="02020603050405020304" pitchFamily="18" charset="0"/>
              </a:rPr>
              <a:t>and </a:t>
            </a:r>
            <a:r>
              <a:rPr lang="en-US" sz="2400" b="1" dirty="0">
                <a:latin typeface="Times New Roman" panose="02020603050405020304" pitchFamily="18" charset="0"/>
                <a:cs typeface="Times New Roman" panose="02020603050405020304" pitchFamily="18" charset="0"/>
              </a:rPr>
              <a:t>column </a:t>
            </a:r>
            <a:r>
              <a:rPr lang="en-US" sz="2400" dirty="0">
                <a:latin typeface="Times New Roman" panose="02020603050405020304" pitchFamily="18" charset="0"/>
                <a:cs typeface="Times New Roman" panose="02020603050405020304" pitchFamily="18" charset="0"/>
              </a:rPr>
              <a:t>for relation, tuple, and attribute,   respectively.</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SQL2 commands for data definition are CREATE, ALTER, TRUNCATE and DROP;</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SQL DDL allows specification of not only a set of relations, but also information about each relation, including:</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The schema for each relation</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The domain values associated with each attribute.</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The integrity constraints</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The set of indices to be maintained for each relation.</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The security and authorization information for each relation.</a:t>
            </a:r>
            <a:endParaRPr lang="en-IN" sz="2400" dirty="0">
              <a:latin typeface="Times New Roman" panose="02020603050405020304" pitchFamily="18" charset="0"/>
              <a:cs typeface="Times New Roman" panose="02020603050405020304" pitchFamily="18" charset="0"/>
            </a:endParaRPr>
          </a:p>
          <a:p>
            <a:pPr lvl="2"/>
            <a:r>
              <a:rPr lang="en-US" sz="2400" dirty="0">
                <a:latin typeface="Times New Roman" panose="02020603050405020304" pitchFamily="18" charset="0"/>
                <a:cs typeface="Times New Roman" panose="02020603050405020304" pitchFamily="18" charset="0"/>
              </a:rPr>
              <a:t>The physical storage structure of each relation on disk.</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Schema and Catalog Concepts in SQL2</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19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t>
            </a:r>
            <a:r>
              <a:rPr lang="en-US" sz="2400" dirty="0" smtClean="0"/>
              <a:t>a</a:t>
            </a:r>
          </a:p>
          <a:p>
            <a:pPr lvl="1"/>
            <a:endParaRPr lang="en-US" sz="2400" dirty="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a:t>
            </a:r>
            <a:r>
              <a:rPr lang="en-US" dirty="0" smtClean="0"/>
              <a:t>s</a:t>
            </a:r>
          </a:p>
          <a:p>
            <a:pPr lvl="2"/>
            <a:endParaRPr lang="en-US" dirty="0"/>
          </a:p>
          <a:p>
            <a:pPr lvl="2"/>
            <a:endParaRPr lang="en-US" dirty="0" smtClean="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schema for each relation</a:t>
            </a:r>
            <a:endParaRPr lang="en-IN" sz="16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dirty="0"/>
              <a:t>Schema and Catalog Concepts in SQL2 </a:t>
            </a:r>
            <a:r>
              <a:rPr lang="en-US" dirty="0" err="1" smtClean="0"/>
              <a:t>chema</a:t>
            </a:r>
            <a:r>
              <a:rPr lang="en-US" dirty="0" smtClean="0"/>
              <a:t> </a:t>
            </a:r>
            <a:r>
              <a:rPr lang="en-US" dirty="0"/>
              <a:t>for each relation</a:t>
            </a:r>
            <a:endParaRPr lang="en-IN" sz="28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sz="1000" dirty="0"/>
              <a:t>Schema and Catalog Concepts in SQL2</a:t>
            </a:r>
            <a:r>
              <a:rPr lang="en-US" dirty="0" smtClean="0"/>
              <a:t> </a:t>
            </a:r>
            <a:r>
              <a:rPr lang="en-US" dirty="0"/>
              <a:t>standard relational-database Language.</a:t>
            </a:r>
            <a:endParaRPr lang="en-IN"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2800" b="1" dirty="0">
                <a:latin typeface="Times New Roman" panose="02020603050405020304" pitchFamily="18" charset="0"/>
                <a:cs typeface="Times New Roman" panose="02020603050405020304" pitchFamily="18" charset="0"/>
              </a:rPr>
              <a:t>Basic Structure of SQL:</a:t>
            </a:r>
            <a:endParaRPr lang="en-US" sz="3000" b="1" dirty="0" smtClean="0">
              <a:latin typeface="Times New Roman" panose="02020603050405020304" pitchFamily="18" charset="0"/>
              <a:cs typeface="Times New Roman" panose="02020603050405020304" pitchFamily="18" charset="0"/>
            </a:endParaRPr>
          </a:p>
        </p:txBody>
      </p:sp>
      <p:sp>
        <p:nvSpPr>
          <p:cNvPr id="11" name="Rectangle 2"/>
          <p:cNvSpPr txBox="1">
            <a:spLocks noChangeArrowheads="1"/>
          </p:cNvSpPr>
          <p:nvPr/>
        </p:nvSpPr>
        <p:spPr>
          <a:xfrm>
            <a:off x="757881" y="790025"/>
            <a:ext cx="11175147" cy="446571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latin typeface="Times New Roman" panose="02020603050405020304" pitchFamily="18" charset="0"/>
                <a:cs typeface="Times New Roman" panose="02020603050405020304" pitchFamily="18" charset="0"/>
              </a:rPr>
              <a:t>Schema and Catalog Concepts in SQL2</a:t>
            </a:r>
            <a:endParaRPr lang="en-IN"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SQL schema </a:t>
            </a:r>
            <a:r>
              <a:rPr lang="en-US" sz="2400" dirty="0">
                <a:latin typeface="Times New Roman" panose="02020603050405020304" pitchFamily="18" charset="0"/>
                <a:cs typeface="Times New Roman" panose="02020603050405020304" pitchFamily="18" charset="0"/>
              </a:rPr>
              <a:t>is identified by a </a:t>
            </a:r>
            <a:r>
              <a:rPr lang="en-US" sz="2400" b="1" dirty="0">
                <a:latin typeface="Times New Roman" panose="02020603050405020304" pitchFamily="18" charset="0"/>
                <a:cs typeface="Times New Roman" panose="02020603050405020304" pitchFamily="18" charset="0"/>
              </a:rPr>
              <a:t>schema name, </a:t>
            </a:r>
            <a:r>
              <a:rPr lang="en-US" sz="2400" dirty="0">
                <a:latin typeface="Times New Roman" panose="02020603050405020304" pitchFamily="18" charset="0"/>
                <a:cs typeface="Times New Roman" panose="02020603050405020304" pitchFamily="18" charset="0"/>
              </a:rPr>
              <a:t>and includes an authorization identifier to indicate the user or account who owns the schema, as well as </a:t>
            </a:r>
            <a:r>
              <a:rPr lang="en-US" sz="2400" b="1" dirty="0">
                <a:latin typeface="Times New Roman" panose="02020603050405020304" pitchFamily="18" charset="0"/>
                <a:cs typeface="Times New Roman" panose="02020603050405020304" pitchFamily="18" charset="0"/>
              </a:rPr>
              <a:t>descriptors </a:t>
            </a:r>
            <a:r>
              <a:rPr lang="en-US" sz="2400" dirty="0">
                <a:latin typeface="Times New Roman" panose="02020603050405020304" pitchFamily="18" charset="0"/>
                <a:cs typeface="Times New Roman" panose="02020603050405020304" pitchFamily="18" charset="0"/>
              </a:rPr>
              <a:t>for </a:t>
            </a:r>
            <a:r>
              <a:rPr lang="en-US" sz="2400" i="1" dirty="0">
                <a:latin typeface="Times New Roman" panose="02020603050405020304" pitchFamily="18" charset="0"/>
                <a:cs typeface="Times New Roman" panose="02020603050405020304" pitchFamily="18" charset="0"/>
              </a:rPr>
              <a:t>each element </a:t>
            </a:r>
            <a:r>
              <a:rPr lang="en-US" sz="2400" dirty="0">
                <a:latin typeface="Times New Roman" panose="02020603050405020304" pitchFamily="18" charset="0"/>
                <a:cs typeface="Times New Roman" panose="02020603050405020304" pitchFamily="18" charset="0"/>
              </a:rPr>
              <a:t>in the schema. Schema </a:t>
            </a:r>
            <a:r>
              <a:rPr lang="en-US" sz="2400" b="1" dirty="0">
                <a:latin typeface="Times New Roman" panose="02020603050405020304" pitchFamily="18" charset="0"/>
                <a:cs typeface="Times New Roman" panose="02020603050405020304" pitchFamily="18" charset="0"/>
              </a:rPr>
              <a:t>elements </a:t>
            </a:r>
            <a:r>
              <a:rPr lang="en-US" sz="2400" dirty="0">
                <a:latin typeface="Times New Roman" panose="02020603050405020304" pitchFamily="18" charset="0"/>
                <a:cs typeface="Times New Roman" panose="02020603050405020304" pitchFamily="18" charset="0"/>
              </a:rPr>
              <a:t>include the tables, constraints, views, domains, and other constructs (such as authorization grants) that describe the schema.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schema is created via the </a:t>
            </a:r>
            <a:r>
              <a:rPr lang="en-US" sz="2400" b="1" dirty="0">
                <a:latin typeface="Times New Roman" panose="02020603050405020304" pitchFamily="18" charset="0"/>
                <a:cs typeface="Times New Roman" panose="02020603050405020304" pitchFamily="18" charset="0"/>
              </a:rPr>
              <a:t>CREATE SCHEMA </a:t>
            </a:r>
            <a:r>
              <a:rPr lang="en-US" sz="2400" dirty="0">
                <a:latin typeface="Times New Roman" panose="02020603050405020304" pitchFamily="18" charset="0"/>
                <a:cs typeface="Times New Roman" panose="02020603050405020304" pitchFamily="18" charset="0"/>
              </a:rPr>
              <a:t>statement, which can include all the schema elements definitions. Alternatively, the schema can be assigned a name and authorization identifier, and the elements can be defined later</a:t>
            </a:r>
            <a:r>
              <a:rPr lang="en-US" sz="2400" dirty="0" smtClean="0">
                <a:latin typeface="Times New Roman" panose="02020603050405020304" pitchFamily="18" charset="0"/>
                <a:cs typeface="Times New Roman" panose="02020603050405020304" pitchFamily="18" charset="0"/>
              </a:rPr>
              <a:t>.</a:t>
            </a:r>
          </a:p>
          <a:p>
            <a:pPr algn="just"/>
            <a:endParaRPr lang="en-IN"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For example, the following statement creates a schema, owned by the user with authorization identifier JSMITH: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88998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t>
            </a:r>
            <a:r>
              <a:rPr lang="en-US" sz="2400" dirty="0" smtClean="0"/>
              <a:t>a</a:t>
            </a:r>
          </a:p>
          <a:p>
            <a:pPr lvl="1"/>
            <a:endParaRPr lang="en-US" sz="2400" dirty="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a:t>
            </a:r>
            <a:r>
              <a:rPr lang="en-US" dirty="0" smtClean="0"/>
              <a:t>s</a:t>
            </a:r>
          </a:p>
          <a:p>
            <a:pPr lvl="2"/>
            <a:endParaRPr lang="en-US" dirty="0"/>
          </a:p>
          <a:p>
            <a:pPr lvl="2"/>
            <a:endParaRPr lang="en-US" dirty="0" smtClean="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schema for each relation</a:t>
            </a:r>
            <a:endParaRPr lang="en-IN" sz="16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dirty="0"/>
              <a:t>Schema and Catalog Concepts in SQL2 </a:t>
            </a:r>
            <a:r>
              <a:rPr lang="en-US" dirty="0" err="1" smtClean="0"/>
              <a:t>chema</a:t>
            </a:r>
            <a:r>
              <a:rPr lang="en-US" dirty="0" smtClean="0"/>
              <a:t> </a:t>
            </a:r>
            <a:r>
              <a:rPr lang="en-US" dirty="0"/>
              <a:t>for each relation</a:t>
            </a:r>
            <a:endParaRPr lang="en-IN" sz="28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sz="1000" dirty="0"/>
              <a:t>Schema and Catalog Concepts in SQL2</a:t>
            </a:r>
            <a:r>
              <a:rPr lang="en-US" dirty="0" smtClean="0"/>
              <a:t> </a:t>
            </a:r>
            <a:r>
              <a:rPr lang="en-US" dirty="0"/>
              <a:t>standard relational-database Language.</a:t>
            </a:r>
            <a:endParaRPr lang="en-IN"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2800" b="1" dirty="0">
                <a:latin typeface="Times New Roman" panose="02020603050405020304" pitchFamily="18" charset="0"/>
                <a:cs typeface="Times New Roman" panose="02020603050405020304" pitchFamily="18" charset="0"/>
              </a:rPr>
              <a:t>Basic Structure of SQL:</a:t>
            </a:r>
            <a:endParaRPr lang="en-US" sz="3000" b="1" dirty="0" smtClean="0">
              <a:latin typeface="Times New Roman" panose="02020603050405020304" pitchFamily="18" charset="0"/>
              <a:cs typeface="Times New Roman" panose="02020603050405020304" pitchFamily="18" charset="0"/>
            </a:endParaRPr>
          </a:p>
        </p:txBody>
      </p:sp>
      <p:sp>
        <p:nvSpPr>
          <p:cNvPr id="11" name="Rectangle 2"/>
          <p:cNvSpPr txBox="1">
            <a:spLocks noChangeArrowheads="1"/>
          </p:cNvSpPr>
          <p:nvPr/>
        </p:nvSpPr>
        <p:spPr>
          <a:xfrm>
            <a:off x="757881" y="790025"/>
            <a:ext cx="11175147" cy="50341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latin typeface="Times New Roman" panose="02020603050405020304" pitchFamily="18" charset="0"/>
                <a:cs typeface="Times New Roman" panose="02020603050405020304" pitchFamily="18" charset="0"/>
              </a:rPr>
              <a:t>CREATE SCHEMA AUTHORIZATION </a:t>
            </a:r>
            <a:r>
              <a:rPr lang="en-US" sz="2400" dirty="0">
                <a:latin typeface="Times New Roman" panose="02020603050405020304" pitchFamily="18" charset="0"/>
                <a:cs typeface="Times New Roman" panose="02020603050405020304" pitchFamily="18" charset="0"/>
              </a:rPr>
              <a:t>JSMITH;</a:t>
            </a:r>
            <a:endParaRPr lang="en-IN"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 catalog always contains a special schema called </a:t>
            </a:r>
            <a:r>
              <a:rPr lang="en-US" sz="2400" b="1" dirty="0">
                <a:latin typeface="Times New Roman" panose="02020603050405020304" pitchFamily="18" charset="0"/>
                <a:cs typeface="Times New Roman" panose="02020603050405020304" pitchFamily="18" charset="0"/>
              </a:rPr>
              <a:t>INFORMATION_SCHEMA</a:t>
            </a:r>
            <a:r>
              <a:rPr lang="en-US" sz="2400" dirty="0">
                <a:latin typeface="Times New Roman" panose="02020603050405020304" pitchFamily="18" charset="0"/>
                <a:cs typeface="Times New Roman" panose="02020603050405020304" pitchFamily="18" charset="0"/>
              </a:rPr>
              <a:t>, which provides information on all the element descriptors of all the schemas in the catalog to authorized users.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Integrity </a:t>
            </a:r>
            <a:r>
              <a:rPr lang="en-US" sz="2400" dirty="0">
                <a:latin typeface="Times New Roman" panose="02020603050405020304" pitchFamily="18" charset="0"/>
                <a:cs typeface="Times New Roman" panose="02020603050405020304" pitchFamily="18" charset="0"/>
              </a:rPr>
              <a:t>constraints such as referential integrity can be defined between relations only if they exist in schemas within the same catalog. Schemas within the same catalog can also share certain elements, such as domain definitions</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CREATE TABLE Command and SQL2 Data Types and Constraints</a:t>
            </a:r>
            <a:endParaRPr lang="en-IN"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CREATE TABLE command is used to specify a new relation by giving it a name and specifying its attributes and constraints.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attributes are specified first, and each attribute  is given a name, a data type to specify its domain of values, and any attribute constraints such as NOT NULL.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9094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t>
            </a:r>
            <a:r>
              <a:rPr lang="en-US" sz="2400" dirty="0" smtClean="0"/>
              <a:t>a</a:t>
            </a:r>
          </a:p>
          <a:p>
            <a:pPr lvl="1"/>
            <a:endParaRPr lang="en-US" sz="2400" dirty="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a:t>
            </a:r>
            <a:r>
              <a:rPr lang="en-US" dirty="0" smtClean="0"/>
              <a:t>s</a:t>
            </a:r>
          </a:p>
          <a:p>
            <a:pPr lvl="2"/>
            <a:endParaRPr lang="en-US" dirty="0"/>
          </a:p>
          <a:p>
            <a:pPr lvl="2"/>
            <a:endParaRPr lang="en-US" dirty="0" smtClean="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schema for each relation</a:t>
            </a:r>
            <a:endParaRPr lang="en-IN" sz="16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dirty="0"/>
              <a:t>Schema and Catalog Concepts in SQL2 </a:t>
            </a:r>
            <a:r>
              <a:rPr lang="en-US" dirty="0" err="1" smtClean="0"/>
              <a:t>chema</a:t>
            </a:r>
            <a:r>
              <a:rPr lang="en-US" dirty="0" smtClean="0"/>
              <a:t> </a:t>
            </a:r>
            <a:r>
              <a:rPr lang="en-US" dirty="0"/>
              <a:t>for each relation</a:t>
            </a:r>
            <a:endParaRPr lang="en-IN" sz="28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sz="1000" dirty="0"/>
              <a:t>Schema and Catalog Concepts in SQL2</a:t>
            </a:r>
            <a:r>
              <a:rPr lang="en-US" dirty="0" smtClean="0"/>
              <a:t> </a:t>
            </a:r>
            <a:r>
              <a:rPr lang="en-US" dirty="0"/>
              <a:t>standard relational-database Language.</a:t>
            </a:r>
            <a:endParaRPr lang="en-IN"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2800" b="1" dirty="0">
                <a:latin typeface="Times New Roman" panose="02020603050405020304" pitchFamily="18" charset="0"/>
                <a:cs typeface="Times New Roman" panose="02020603050405020304" pitchFamily="18" charset="0"/>
              </a:rPr>
              <a:t>Basic Structure of SQL:</a:t>
            </a:r>
            <a:endParaRPr lang="en-US" sz="3000" b="1" dirty="0" smtClean="0">
              <a:latin typeface="Times New Roman" panose="02020603050405020304" pitchFamily="18" charset="0"/>
              <a:cs typeface="Times New Roman" panose="02020603050405020304" pitchFamily="18" charset="0"/>
            </a:endParaRPr>
          </a:p>
        </p:txBody>
      </p:sp>
      <p:sp>
        <p:nvSpPr>
          <p:cNvPr id="11" name="Rectangle 2"/>
          <p:cNvSpPr txBox="1">
            <a:spLocks noChangeArrowheads="1"/>
          </p:cNvSpPr>
          <p:nvPr/>
        </p:nvSpPr>
        <p:spPr>
          <a:xfrm>
            <a:off x="670705" y="843916"/>
            <a:ext cx="11175147" cy="50053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dirty="0">
                <a:latin typeface="Times New Roman" panose="02020603050405020304" pitchFamily="18" charset="0"/>
                <a:cs typeface="Times New Roman" panose="02020603050405020304" pitchFamily="18" charset="0"/>
              </a:rPr>
              <a:t>Create table r (</a:t>
            </a:r>
            <a:r>
              <a:rPr lang="en-US" sz="2000" dirty="0">
                <a:latin typeface="Times New Roman" panose="02020603050405020304" pitchFamily="18" charset="0"/>
                <a:cs typeface="Times New Roman" panose="02020603050405020304" pitchFamily="18" charset="0"/>
              </a:rPr>
              <a:t>A1 D1, A2 D2,…………….An </a:t>
            </a:r>
            <a:r>
              <a:rPr lang="en-US" sz="2000" dirty="0" err="1">
                <a:latin typeface="Times New Roman" panose="02020603050405020304" pitchFamily="18" charset="0"/>
                <a:cs typeface="Times New Roman" panose="02020603050405020304" pitchFamily="18" charset="0"/>
              </a:rPr>
              <a:t>Dn</a:t>
            </a:r>
            <a:r>
              <a:rPr lang="en-US" sz="2400" dirty="0">
                <a:latin typeface="Times New Roman" panose="02020603050405020304" pitchFamily="18" charset="0"/>
                <a:cs typeface="Times New Roman" panose="02020603050405020304" pitchFamily="18" charset="0"/>
              </a:rPr>
              <a:t>, (integrity constraint1), (integrity constraint2) ……(integrity constraint k</a:t>
            </a:r>
            <a:r>
              <a:rPr lang="en-US" sz="2400" dirty="0" smtClean="0">
                <a:latin typeface="Times New Roman" panose="02020603050405020304" pitchFamily="18" charset="0"/>
                <a:cs typeface="Times New Roman" panose="02020603050405020304" pitchFamily="18" charset="0"/>
              </a:rPr>
              <a:t>))</a:t>
            </a:r>
          </a:p>
          <a:p>
            <a:pPr algn="just"/>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Where </a:t>
            </a:r>
            <a:r>
              <a:rPr lang="en-US" sz="2400" b="1"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 is the name of the relation,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each </a:t>
            </a:r>
            <a:r>
              <a:rPr lang="en-US" sz="2400" b="1" dirty="0">
                <a:latin typeface="Times New Roman" panose="02020603050405020304" pitchFamily="18" charset="0"/>
                <a:cs typeface="Times New Roman" panose="02020603050405020304" pitchFamily="18" charset="0"/>
              </a:rPr>
              <a:t>Ai</a:t>
            </a:r>
            <a:r>
              <a:rPr lang="en-US" sz="2400" dirty="0">
                <a:latin typeface="Times New Roman" panose="02020603050405020304" pitchFamily="18" charset="0"/>
                <a:cs typeface="Times New Roman" panose="02020603050405020304" pitchFamily="18" charset="0"/>
              </a:rPr>
              <a:t> is the name of an attribute in the schema of a relation </a:t>
            </a:r>
            <a:r>
              <a:rPr lang="en-US" sz="2400" b="1" dirty="0">
                <a:latin typeface="Times New Roman" panose="02020603050405020304" pitchFamily="18" charset="0"/>
                <a:cs typeface="Times New Roman" panose="02020603050405020304" pitchFamily="18" charset="0"/>
              </a:rPr>
              <a:t>r </a:t>
            </a:r>
            <a:r>
              <a:rPr lang="en-US" sz="2400" dirty="0">
                <a:latin typeface="Times New Roman" panose="02020603050405020304" pitchFamily="18" charset="0"/>
                <a:cs typeface="Times New Roman" panose="02020603050405020304" pitchFamily="18" charset="0"/>
              </a:rPr>
              <a:t>and </a:t>
            </a:r>
            <a:endParaRPr lang="en-US" sz="2400" dirty="0" smtClean="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Di</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is the domain type of values in the domain</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DML(Data Manipulation Language)</a:t>
            </a:r>
            <a:endParaRPr lang="en-IN"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It is a language that provides a set of operation to support the basic data manipulation, operation on the data held in the database.</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Commands used are:</a:t>
            </a:r>
            <a:endParaRPr lang="en-IN" sz="2400" b="1"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Insert , Delete , Select , Update</a:t>
            </a:r>
          </a:p>
          <a:p>
            <a:pPr lvl="0"/>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DCL (Data Control Language)</a:t>
            </a:r>
            <a:endParaRPr lang="en-IN" sz="2400" b="1" dirty="0">
              <a:latin typeface="Times New Roman" panose="02020603050405020304" pitchFamily="18" charset="0"/>
              <a:cs typeface="Times New Roman" panose="02020603050405020304" pitchFamily="18" charset="0"/>
            </a:endParaRPr>
          </a:p>
          <a:p>
            <a:pPr lvl="0"/>
            <a:r>
              <a:rPr lang="en-US" sz="2400" dirty="0" smtClean="0">
                <a:latin typeface="Times New Roman" panose="02020603050405020304" pitchFamily="18" charset="0"/>
                <a:cs typeface="Times New Roman" panose="02020603050405020304" pitchFamily="18" charset="0"/>
              </a:rPr>
              <a:t>Grant , Revoke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070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t>
            </a:r>
            <a:r>
              <a:rPr lang="en-US" sz="2400" dirty="0" smtClean="0"/>
              <a:t>a</a:t>
            </a:r>
          </a:p>
          <a:p>
            <a:pPr lvl="1"/>
            <a:endParaRPr lang="en-US" sz="2400" dirty="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a:t>
            </a:r>
            <a:r>
              <a:rPr lang="en-US" dirty="0" smtClean="0"/>
              <a:t>s</a:t>
            </a:r>
          </a:p>
          <a:p>
            <a:pPr lvl="2"/>
            <a:endParaRPr lang="en-US" dirty="0"/>
          </a:p>
          <a:p>
            <a:pPr lvl="2"/>
            <a:endParaRPr lang="en-US" dirty="0" smtClean="0"/>
          </a:p>
          <a:p>
            <a:r>
              <a:rPr lang="en-US" dirty="0"/>
              <a:t>SQL uses the terms </a:t>
            </a:r>
            <a:r>
              <a:rPr lang="en-US" b="1" dirty="0"/>
              <a:t>table, row, </a:t>
            </a:r>
            <a:r>
              <a:rPr lang="en-US" dirty="0"/>
              <a:t>and </a:t>
            </a:r>
            <a:r>
              <a:rPr lang="en-US" b="1" dirty="0"/>
              <a:t>column </a:t>
            </a:r>
            <a:r>
              <a:rPr lang="en-US" dirty="0"/>
              <a:t>for relation, tuple, and attribute,   respectively.</a:t>
            </a:r>
            <a:endParaRPr lang="en-IN" sz="1600" dirty="0"/>
          </a:p>
          <a:p>
            <a:r>
              <a:rPr lang="en-US" dirty="0"/>
              <a:t>The SQL2 commands for data definition are CREATE, ALTER, TRUNCATE and DROP;</a:t>
            </a:r>
            <a:endParaRPr lang="en-IN" dirty="0"/>
          </a:p>
          <a:p>
            <a:r>
              <a:rPr lang="en-US" dirty="0"/>
              <a:t>The SQL DDL allows specification of not only a set of relations, but also information about each relation, including:</a:t>
            </a:r>
            <a:endParaRPr lang="en-IN" dirty="0"/>
          </a:p>
          <a:p>
            <a:pPr lvl="2"/>
            <a:r>
              <a:rPr lang="en-US" dirty="0"/>
              <a:t>The schema for each relation</a:t>
            </a:r>
            <a:endParaRPr lang="en-IN" sz="16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dirty="0"/>
              <a:t>Schema and Catalog Concepts in SQL2 </a:t>
            </a:r>
            <a:r>
              <a:rPr lang="en-US" dirty="0" err="1" smtClean="0"/>
              <a:t>chema</a:t>
            </a:r>
            <a:r>
              <a:rPr lang="en-US" dirty="0" smtClean="0"/>
              <a:t> </a:t>
            </a:r>
            <a:r>
              <a:rPr lang="en-US" dirty="0"/>
              <a:t>for each relation</a:t>
            </a:r>
            <a:endParaRPr lang="en-IN" sz="2800" dirty="0"/>
          </a:p>
          <a:p>
            <a:pPr lvl="2"/>
            <a:r>
              <a:rPr lang="en-US" dirty="0"/>
              <a:t>The domain values associated with each attribute.</a:t>
            </a:r>
            <a:endParaRPr lang="en-IN" sz="1600" dirty="0"/>
          </a:p>
          <a:p>
            <a:pPr lvl="2"/>
            <a:r>
              <a:rPr lang="en-US" dirty="0"/>
              <a:t>The integrity constraints</a:t>
            </a:r>
            <a:endParaRPr lang="en-IN" sz="1600" dirty="0"/>
          </a:p>
          <a:p>
            <a:pPr lvl="2"/>
            <a:r>
              <a:rPr lang="en-US" dirty="0"/>
              <a:t>The set of indices to be maintained for each relation.</a:t>
            </a:r>
            <a:endParaRPr lang="en-IN" sz="1600" dirty="0"/>
          </a:p>
          <a:p>
            <a:pPr lvl="2"/>
            <a:r>
              <a:rPr lang="en-US" dirty="0"/>
              <a:t>The security and authorization information for each relation.</a:t>
            </a:r>
            <a:endParaRPr lang="en-IN" sz="1600" dirty="0"/>
          </a:p>
          <a:p>
            <a:pPr lvl="2"/>
            <a:r>
              <a:rPr lang="en-US" dirty="0"/>
              <a:t>The physical storage structure of each relation on disk.</a:t>
            </a:r>
            <a:endParaRPr lang="en-IN" sz="1600" dirty="0"/>
          </a:p>
          <a:p>
            <a:r>
              <a:rPr lang="en-US" sz="1000" dirty="0"/>
              <a:t>Schema and Catalog Concepts in SQL2</a:t>
            </a:r>
            <a:r>
              <a:rPr lang="en-US" dirty="0" smtClean="0"/>
              <a:t> </a:t>
            </a:r>
            <a:r>
              <a:rPr lang="en-US" dirty="0"/>
              <a:t>standard relational-database Language.</a:t>
            </a:r>
            <a:endParaRPr lang="en-IN"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2800" b="1" dirty="0">
                <a:latin typeface="Times New Roman" panose="02020603050405020304" pitchFamily="18" charset="0"/>
                <a:cs typeface="Times New Roman" panose="02020603050405020304" pitchFamily="18" charset="0"/>
              </a:rPr>
              <a:t>Data/Domain types in SQL</a:t>
            </a:r>
            <a:endParaRPr lang="en-US" sz="3000" b="1" dirty="0" smtClean="0">
              <a:latin typeface="Times New Roman" panose="02020603050405020304" pitchFamily="18" charset="0"/>
              <a:cs typeface="Times New Roman" panose="02020603050405020304" pitchFamily="18" charset="0"/>
            </a:endParaRPr>
          </a:p>
        </p:txBody>
      </p:sp>
      <p:sp>
        <p:nvSpPr>
          <p:cNvPr id="11" name="Rectangle 2"/>
          <p:cNvSpPr txBox="1">
            <a:spLocks noChangeArrowheads="1"/>
          </p:cNvSpPr>
          <p:nvPr/>
        </p:nvSpPr>
        <p:spPr>
          <a:xfrm>
            <a:off x="670705" y="843916"/>
            <a:ext cx="11175147" cy="50053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SQL standard supports a variety of built-in domain types including: </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char(n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fixed length character string with length n.</a:t>
            </a:r>
            <a:endParaRPr lang="en-IN"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varchar</a:t>
            </a:r>
            <a:r>
              <a:rPr lang="en-US" sz="2400" b="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variable length character string with maximum length n </a:t>
            </a:r>
            <a:endParaRPr lang="en-US" sz="2400" dirty="0" smtClean="0">
              <a:latin typeface="Times New Roman" panose="02020603050405020304" pitchFamily="18" charset="0"/>
              <a:cs typeface="Times New Roman" panose="02020603050405020304" pitchFamily="18" charset="0"/>
            </a:endParaRPr>
          </a:p>
          <a:p>
            <a:r>
              <a:rPr lang="en-US" sz="2400" b="1" dirty="0" err="1" smtClean="0">
                <a:latin typeface="Times New Roman" panose="02020603050405020304" pitchFamily="18" charset="0"/>
                <a:cs typeface="Times New Roman" panose="02020603050405020304" pitchFamily="18" charset="0"/>
              </a:rPr>
              <a:t>int</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integer</a:t>
            </a:r>
            <a:endParaRPr lang="en-IN" sz="2400" dirty="0">
              <a:latin typeface="Times New Roman" panose="02020603050405020304" pitchFamily="18" charset="0"/>
              <a:cs typeface="Times New Roman" panose="02020603050405020304" pitchFamily="18" charset="0"/>
            </a:endParaRPr>
          </a:p>
          <a:p>
            <a:r>
              <a:rPr lang="en-US" sz="2400" b="1" dirty="0" err="1">
                <a:latin typeface="Times New Roman" panose="02020603050405020304" pitchFamily="18" charset="0"/>
                <a:cs typeface="Times New Roman" panose="02020603050405020304" pitchFamily="18" charset="0"/>
              </a:rPr>
              <a:t>smallint</a:t>
            </a:r>
            <a:r>
              <a:rPr lang="en-US" sz="2400" dirty="0">
                <a:latin typeface="Times New Roman" panose="02020603050405020304" pitchFamily="18" charset="0"/>
                <a:cs typeface="Times New Roman" panose="02020603050405020304" pitchFamily="18" charset="0"/>
              </a:rPr>
              <a:t>	- small integer , subset of integer </a:t>
            </a:r>
            <a:endParaRPr lang="en-US" sz="24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number(n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 number with n digits</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number(</a:t>
            </a:r>
            <a:r>
              <a:rPr lang="en-US" sz="2400" b="1" dirty="0" err="1">
                <a:latin typeface="Times New Roman" panose="02020603050405020304" pitchFamily="18" charset="0"/>
                <a:cs typeface="Times New Roman" panose="02020603050405020304" pitchFamily="18" charset="0"/>
              </a:rPr>
              <a:t>p,d</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 fixed point number with p digits and d of the p digits are to the right of </a:t>
            </a:r>
            <a:r>
              <a:rPr lang="en-US" sz="2400" dirty="0" smtClean="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decimal point.</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real</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floating point numbers</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float(n)</a:t>
            </a:r>
            <a:r>
              <a:rPr lang="en-US" sz="2400" dirty="0">
                <a:latin typeface="Times New Roman" panose="02020603050405020304" pitchFamily="18" charset="0"/>
                <a:cs typeface="Times New Roman" panose="02020603050405020304" pitchFamily="18" charset="0"/>
              </a:rPr>
              <a:t>	- a floating point number with precision of </a:t>
            </a:r>
            <a:r>
              <a:rPr lang="en-US" sz="2400" dirty="0" err="1">
                <a:latin typeface="Times New Roman" panose="02020603050405020304" pitchFamily="18" charset="0"/>
                <a:cs typeface="Times New Roman" panose="02020603050405020304" pitchFamily="18" charset="0"/>
              </a:rPr>
              <a:t>atleast</a:t>
            </a:r>
            <a:r>
              <a:rPr lang="en-US" sz="2400" dirty="0">
                <a:latin typeface="Times New Roman" panose="02020603050405020304" pitchFamily="18" charset="0"/>
                <a:cs typeface="Times New Roman" panose="02020603050405020304" pitchFamily="18" charset="0"/>
              </a:rPr>
              <a:t> n digits. </a:t>
            </a: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date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a calendar date containing </a:t>
            </a:r>
            <a:r>
              <a:rPr lang="en-US" sz="2400" dirty="0" smtClean="0">
                <a:latin typeface="Times New Roman" panose="02020603050405020304" pitchFamily="18" charset="0"/>
                <a:cs typeface="Times New Roman" panose="02020603050405020304" pitchFamily="18" charset="0"/>
              </a:rPr>
              <a:t>day- month </a:t>
            </a:r>
            <a:r>
              <a:rPr lang="en-US" sz="2400" dirty="0">
                <a:latin typeface="Times New Roman" panose="02020603050405020304" pitchFamily="18" charset="0"/>
                <a:cs typeface="Times New Roman" panose="02020603050405020304" pitchFamily="18" charset="0"/>
              </a:rPr>
              <a:t>–four digit year </a:t>
            </a: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time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 the time </a:t>
            </a:r>
            <a:r>
              <a:rPr lang="en-US" sz="2400" dirty="0">
                <a:latin typeface="Times New Roman" panose="02020603050405020304" pitchFamily="18" charset="0"/>
                <a:cs typeface="Times New Roman" panose="02020603050405020304" pitchFamily="18" charset="0"/>
              </a:rPr>
              <a:t>of the day in hours, minutes and seconds. </a:t>
            </a: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timestamp</a:t>
            </a:r>
            <a:r>
              <a:rPr lang="en-US" sz="2400" dirty="0">
                <a:latin typeface="Times New Roman" panose="02020603050405020304" pitchFamily="18" charset="0"/>
                <a:cs typeface="Times New Roman" panose="02020603050405020304" pitchFamily="18" charset="0"/>
              </a:rPr>
              <a:t>	- A </a:t>
            </a:r>
            <a:r>
              <a:rPr lang="en-US" sz="2400" dirty="0" smtClean="0">
                <a:latin typeface="Times New Roman" panose="02020603050405020304" pitchFamily="18" charset="0"/>
                <a:cs typeface="Times New Roman" panose="02020603050405020304" pitchFamily="18" charset="0"/>
              </a:rPr>
              <a:t>combination </a:t>
            </a:r>
            <a:r>
              <a:rPr lang="en-US" sz="2400" dirty="0">
                <a:latin typeface="Times New Roman" panose="02020603050405020304" pitchFamily="18" charset="0"/>
                <a:cs typeface="Times New Roman" panose="02020603050405020304" pitchFamily="18" charset="0"/>
              </a:rPr>
              <a:t>of date and time.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533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197893" y="2705464"/>
            <a:ext cx="7796213" cy="387178"/>
          </a:xfrm>
        </p:spPr>
        <p:txBody>
          <a:bodyPr>
            <a:noAutofit/>
          </a:bodyPr>
          <a:lstStyle/>
          <a:p>
            <a:pPr algn="ctr"/>
            <a:r>
              <a:rPr lang="en-US" b="1" dirty="0" smtClean="0"/>
              <a:t>SAMPLE FOR DDL,DML &amp; DCL</a:t>
            </a:r>
            <a:endParaRPr lang="en-US" b="1" dirty="0"/>
          </a:p>
        </p:txBody>
      </p:sp>
    </p:spTree>
    <p:extLst>
      <p:ext uri="{BB962C8B-B14F-4D97-AF65-F5344CB8AC3E}">
        <p14:creationId xmlns:p14="http://schemas.microsoft.com/office/powerpoint/2010/main" val="1853953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u="sng" dirty="0"/>
              <a:t>DATA DEFINITION LANGUAGE</a:t>
            </a:r>
          </a:p>
        </p:txBody>
      </p:sp>
      <p:sp>
        <p:nvSpPr>
          <p:cNvPr id="12" name="Rectangle 3"/>
          <p:cNvSpPr txBox="1">
            <a:spLocks noChangeArrowheads="1"/>
          </p:cNvSpPr>
          <p:nvPr/>
        </p:nvSpPr>
        <p:spPr>
          <a:xfrm>
            <a:off x="1092043" y="586921"/>
            <a:ext cx="10045514" cy="5632903"/>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The </a:t>
            </a:r>
            <a:r>
              <a:rPr lang="en-US" dirty="0"/>
              <a:t>queries used to perform data definition operations that includes </a:t>
            </a:r>
            <a:endParaRPr lang="en-US" dirty="0" smtClean="0"/>
          </a:p>
          <a:p>
            <a:pPr marL="0" indent="0">
              <a:buNone/>
            </a:pPr>
            <a:r>
              <a:rPr lang="en-US" sz="3800" b="1" dirty="0" smtClean="0"/>
              <a:t>CREATE</a:t>
            </a:r>
            <a:r>
              <a:rPr lang="en-US" sz="3800" b="1" dirty="0"/>
              <a:t>, ALTER, RENAME and </a:t>
            </a:r>
            <a:r>
              <a:rPr lang="en-US" sz="3800" b="1" dirty="0" smtClean="0"/>
              <a:t>DROP</a:t>
            </a:r>
          </a:p>
          <a:p>
            <a:pPr marL="0" indent="0">
              <a:buNone/>
            </a:pPr>
            <a:endParaRPr lang="en-US" dirty="0" smtClean="0"/>
          </a:p>
          <a:p>
            <a:pPr marL="0" indent="0">
              <a:buNone/>
            </a:pPr>
            <a:r>
              <a:rPr lang="en-US" dirty="0"/>
              <a:t>SYNTAX</a:t>
            </a:r>
          </a:p>
          <a:p>
            <a:pPr marL="0" indent="0">
              <a:buNone/>
            </a:pPr>
            <a:r>
              <a:rPr lang="en-US" dirty="0"/>
              <a:t>	CREATE TABLE </a:t>
            </a:r>
            <a:r>
              <a:rPr lang="en-US" dirty="0" err="1"/>
              <a:t>table_name</a:t>
            </a:r>
            <a:r>
              <a:rPr lang="en-US" dirty="0"/>
              <a:t>(field1 </a:t>
            </a:r>
            <a:r>
              <a:rPr lang="en-US" dirty="0" err="1"/>
              <a:t>datatype</a:t>
            </a:r>
            <a:r>
              <a:rPr lang="en-US" dirty="0"/>
              <a:t>, field2 data type,…….</a:t>
            </a:r>
            <a:r>
              <a:rPr lang="en-US" dirty="0" err="1"/>
              <a:t>fieldn</a:t>
            </a:r>
            <a:r>
              <a:rPr lang="en-US" dirty="0"/>
              <a:t> data 	type);</a:t>
            </a:r>
          </a:p>
          <a:p>
            <a:pPr marL="0" indent="0">
              <a:buNone/>
            </a:pPr>
            <a:r>
              <a:rPr lang="en-US" dirty="0"/>
              <a:t>EXAMPLE</a:t>
            </a:r>
          </a:p>
          <a:p>
            <a:pPr marL="0" indent="0">
              <a:buNone/>
            </a:pPr>
            <a:r>
              <a:rPr lang="en-US" dirty="0"/>
              <a:t>SQL&gt; create table student (</a:t>
            </a:r>
            <a:r>
              <a:rPr lang="en-US" dirty="0" err="1"/>
              <a:t>sno</a:t>
            </a:r>
            <a:r>
              <a:rPr lang="en-US" dirty="0"/>
              <a:t> number, name varchar2 (12), </a:t>
            </a:r>
            <a:r>
              <a:rPr lang="en-US" dirty="0" err="1"/>
              <a:t>dept</a:t>
            </a:r>
            <a:r>
              <a:rPr lang="en-US" dirty="0"/>
              <a:t> varchar2 (4), m1 number,m2  number,m3 number);</a:t>
            </a:r>
          </a:p>
          <a:p>
            <a:pPr marL="0" indent="0">
              <a:buNone/>
            </a:pPr>
            <a:r>
              <a:rPr lang="en-US" dirty="0"/>
              <a:t>Table created.</a:t>
            </a:r>
          </a:p>
          <a:p>
            <a:pPr marL="0" indent="0">
              <a:buNone/>
            </a:pPr>
            <a:r>
              <a:rPr lang="en-US" dirty="0"/>
              <a:t>SQL&gt; </a:t>
            </a:r>
            <a:r>
              <a:rPr lang="en-US" dirty="0" err="1"/>
              <a:t>desc</a:t>
            </a:r>
            <a:r>
              <a:rPr lang="en-US" dirty="0"/>
              <a:t> student;</a:t>
            </a:r>
          </a:p>
          <a:p>
            <a:pPr marL="0" indent="0">
              <a:buNone/>
            </a:pPr>
            <a:r>
              <a:rPr lang="en-US" dirty="0"/>
              <a:t> Name            Null?    Type           </a:t>
            </a:r>
          </a:p>
          <a:p>
            <a:pPr marL="0" indent="0">
              <a:buNone/>
            </a:pPr>
            <a:r>
              <a:rPr lang="en-US" dirty="0"/>
              <a:t> SNO               </a:t>
            </a:r>
            <a:r>
              <a:rPr lang="en-US" dirty="0" smtClean="0"/>
              <a:t>NUMBER</a:t>
            </a:r>
            <a:endParaRPr lang="en-US" dirty="0"/>
          </a:p>
          <a:p>
            <a:pPr marL="0" indent="0">
              <a:buNone/>
            </a:pPr>
            <a:r>
              <a:rPr lang="en-US" dirty="0"/>
              <a:t> SNAME          </a:t>
            </a:r>
            <a:r>
              <a:rPr lang="en-US" dirty="0" smtClean="0"/>
              <a:t>VARCHAR2(12</a:t>
            </a:r>
            <a:r>
              <a:rPr lang="en-US" dirty="0"/>
              <a:t>)</a:t>
            </a:r>
          </a:p>
          <a:p>
            <a:pPr marL="0" indent="0">
              <a:buNone/>
            </a:pPr>
            <a:r>
              <a:rPr lang="en-US" dirty="0"/>
              <a:t> DEPT              </a:t>
            </a:r>
            <a:r>
              <a:rPr lang="en-US" dirty="0" smtClean="0"/>
              <a:t>VARCHAR2(4</a:t>
            </a:r>
            <a:r>
              <a:rPr lang="en-US" dirty="0"/>
              <a:t>)</a:t>
            </a:r>
          </a:p>
          <a:p>
            <a:pPr marL="0" indent="0">
              <a:buNone/>
            </a:pPr>
            <a:r>
              <a:rPr lang="en-US" dirty="0"/>
              <a:t> M1                 </a:t>
            </a:r>
            <a:r>
              <a:rPr lang="en-US" dirty="0" smtClean="0"/>
              <a:t>NUMBER</a:t>
            </a:r>
            <a:endParaRPr lang="en-US" dirty="0"/>
          </a:p>
          <a:p>
            <a:pPr marL="0" indent="0">
              <a:buNone/>
            </a:pPr>
            <a:r>
              <a:rPr lang="en-US" dirty="0"/>
              <a:t> M2                 </a:t>
            </a:r>
            <a:r>
              <a:rPr lang="en-US" dirty="0" smtClean="0"/>
              <a:t>NUMBER</a:t>
            </a:r>
            <a:endParaRPr lang="en-US" dirty="0"/>
          </a:p>
          <a:p>
            <a:pPr marL="0" indent="0">
              <a:buNone/>
            </a:pPr>
            <a:r>
              <a:rPr lang="en-US" dirty="0"/>
              <a:t> M3                 </a:t>
            </a:r>
            <a:r>
              <a:rPr lang="en-US" dirty="0" smtClean="0"/>
              <a:t>NUMBER</a:t>
            </a:r>
            <a:endParaRPr lang="en-US" dirty="0"/>
          </a:p>
          <a:p>
            <a:pPr marL="0" indent="0">
              <a:buNone/>
            </a:pPr>
            <a:endParaRPr lang="en-US" dirty="0" smtClean="0"/>
          </a:p>
        </p:txBody>
      </p:sp>
      <p:sp>
        <p:nvSpPr>
          <p:cNvPr id="6" name="TextBox 5"/>
          <p:cNvSpPr txBox="1"/>
          <p:nvPr/>
        </p:nvSpPr>
        <p:spPr>
          <a:xfrm>
            <a:off x="5272216" y="3142477"/>
            <a:ext cx="5943323" cy="2862322"/>
          </a:xfrm>
          <a:prstGeom prst="rect">
            <a:avLst/>
          </a:prstGeom>
          <a:noFill/>
        </p:spPr>
        <p:txBody>
          <a:bodyPr wrap="square" rtlCol="0">
            <a:spAutoFit/>
          </a:bodyPr>
          <a:lstStyle/>
          <a:p>
            <a:r>
              <a:rPr lang="en-US" dirty="0"/>
              <a:t>SQL&gt; select *from student;</a:t>
            </a:r>
            <a:endParaRPr lang="en-IN" dirty="0"/>
          </a:p>
          <a:p>
            <a:r>
              <a:rPr lang="en-US" dirty="0"/>
              <a:t>no rows </a:t>
            </a:r>
            <a:r>
              <a:rPr lang="en-US" dirty="0" smtClean="0"/>
              <a:t>selected</a:t>
            </a:r>
          </a:p>
          <a:p>
            <a:endParaRPr lang="en-US" dirty="0"/>
          </a:p>
          <a:p>
            <a:r>
              <a:rPr lang="en-US" b="1" dirty="0"/>
              <a:t>CREATE TABLE…..AS SELECT:</a:t>
            </a:r>
            <a:endParaRPr lang="en-IN" dirty="0"/>
          </a:p>
          <a:p>
            <a:r>
              <a:rPr lang="en-US" dirty="0"/>
              <a:t>This type of </a:t>
            </a:r>
            <a:r>
              <a:rPr lang="en-US" b="1" dirty="0"/>
              <a:t>create</a:t>
            </a:r>
            <a:r>
              <a:rPr lang="en-US" dirty="0"/>
              <a:t> command is used to create the structure of a new table from the structure of existing table</a:t>
            </a:r>
            <a:r>
              <a:rPr lang="en-US" dirty="0" smtClean="0"/>
              <a:t>.</a:t>
            </a:r>
          </a:p>
          <a:p>
            <a:r>
              <a:rPr lang="en-US" b="1" dirty="0"/>
              <a:t>SYNTAX</a:t>
            </a:r>
            <a:endParaRPr lang="en-IN" dirty="0"/>
          </a:p>
          <a:p>
            <a:r>
              <a:rPr lang="en-US" dirty="0"/>
              <a:t>	CREATE TABLE </a:t>
            </a:r>
            <a:r>
              <a:rPr lang="en-US" dirty="0" err="1"/>
              <a:t>table</a:t>
            </a:r>
            <a:r>
              <a:rPr lang="en-US" dirty="0"/>
              <a:t> _name(field1,field2,..fieldn)AS SELECT 	feld1,field2….</a:t>
            </a:r>
            <a:r>
              <a:rPr lang="en-US" dirty="0" err="1"/>
              <a:t>fieldn</a:t>
            </a:r>
            <a:r>
              <a:rPr lang="en-US" dirty="0"/>
              <a:t> FROM </a:t>
            </a:r>
            <a:r>
              <a:rPr lang="en-US" dirty="0" err="1"/>
              <a:t>table_name</a:t>
            </a:r>
            <a:r>
              <a:rPr lang="en-US" dirty="0"/>
              <a:t>;</a:t>
            </a:r>
            <a:endParaRPr lang="en-IN" dirty="0"/>
          </a:p>
          <a:p>
            <a:endParaRPr lang="en-IN" dirty="0"/>
          </a:p>
        </p:txBody>
      </p:sp>
      <p:sp>
        <p:nvSpPr>
          <p:cNvPr id="7" name="Flowchart: Data 6"/>
          <p:cNvSpPr/>
          <p:nvPr/>
        </p:nvSpPr>
        <p:spPr>
          <a:xfrm>
            <a:off x="5016843" y="3328086"/>
            <a:ext cx="107092" cy="25043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689017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dirty="0"/>
              <a:t>DATA DEFINITION LANGUAGE</a:t>
            </a:r>
          </a:p>
        </p:txBody>
      </p:sp>
      <p:sp>
        <p:nvSpPr>
          <p:cNvPr id="12" name="Rectangle 3"/>
          <p:cNvSpPr txBox="1">
            <a:spLocks noChangeArrowheads="1"/>
          </p:cNvSpPr>
          <p:nvPr/>
        </p:nvSpPr>
        <p:spPr>
          <a:xfrm>
            <a:off x="1092043" y="586921"/>
            <a:ext cx="10045514" cy="563290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smtClean="0"/>
              <a:t>EXAMPLE</a:t>
            </a:r>
            <a:endParaRPr lang="en-IN" sz="2400" dirty="0"/>
          </a:p>
          <a:p>
            <a:r>
              <a:rPr lang="en-US" sz="2400" dirty="0"/>
              <a:t>SQL&gt; create table student1(</a:t>
            </a:r>
            <a:r>
              <a:rPr lang="en-US" sz="2400" dirty="0" err="1"/>
              <a:t>sno,sname,dept</a:t>
            </a:r>
            <a:r>
              <a:rPr lang="en-US" sz="2400" dirty="0"/>
              <a:t>)as select </a:t>
            </a:r>
            <a:r>
              <a:rPr lang="en-US" sz="2400" dirty="0" err="1"/>
              <a:t>sno,sname,dept</a:t>
            </a:r>
            <a:r>
              <a:rPr lang="en-US" sz="2400" dirty="0"/>
              <a:t>  from student;</a:t>
            </a:r>
            <a:endParaRPr lang="en-IN" sz="2400" dirty="0"/>
          </a:p>
          <a:p>
            <a:pPr marL="0" indent="0">
              <a:buNone/>
            </a:pPr>
            <a:r>
              <a:rPr lang="en-US" sz="2400" dirty="0" smtClean="0"/>
              <a:t>Table </a:t>
            </a:r>
            <a:r>
              <a:rPr lang="en-US" sz="2400" dirty="0"/>
              <a:t>created</a:t>
            </a:r>
            <a:r>
              <a:rPr lang="en-US" sz="2400" dirty="0" smtClean="0"/>
              <a:t>.</a:t>
            </a:r>
          </a:p>
          <a:p>
            <a:pPr marL="0" indent="0">
              <a:buNone/>
            </a:pPr>
            <a:r>
              <a:rPr lang="en-US" sz="2400" dirty="0" smtClean="0"/>
              <a:t>SQL</a:t>
            </a:r>
            <a:r>
              <a:rPr lang="en-US" sz="2400" dirty="0"/>
              <a:t>&gt; </a:t>
            </a:r>
            <a:r>
              <a:rPr lang="en-US" sz="2400" dirty="0" err="1"/>
              <a:t>desc</a:t>
            </a:r>
            <a:r>
              <a:rPr lang="en-US" sz="2400" dirty="0"/>
              <a:t> student1;</a:t>
            </a:r>
          </a:p>
          <a:p>
            <a:pPr marL="0" indent="0">
              <a:buNone/>
            </a:pPr>
            <a:r>
              <a:rPr lang="en-US" sz="2400" dirty="0"/>
              <a:t> </a:t>
            </a:r>
            <a:r>
              <a:rPr lang="en-US" sz="2400" dirty="0" smtClean="0"/>
              <a:t>Name           </a:t>
            </a:r>
            <a:r>
              <a:rPr lang="en-US" sz="2400" dirty="0"/>
              <a:t>Null?    Type         </a:t>
            </a:r>
          </a:p>
          <a:p>
            <a:pPr marL="0" indent="0">
              <a:buNone/>
            </a:pPr>
            <a:r>
              <a:rPr lang="en-US" sz="2400" dirty="0"/>
              <a:t> SNO  </a:t>
            </a:r>
            <a:r>
              <a:rPr lang="en-US" sz="2400" dirty="0" smtClean="0"/>
              <a:t>            NUMBER</a:t>
            </a:r>
            <a:endParaRPr lang="en-US" sz="2400" dirty="0"/>
          </a:p>
          <a:p>
            <a:pPr marL="0" indent="0">
              <a:buNone/>
            </a:pPr>
            <a:r>
              <a:rPr lang="en-US" sz="2400" dirty="0"/>
              <a:t> </a:t>
            </a:r>
            <a:r>
              <a:rPr lang="en-US" sz="2400" dirty="0" smtClean="0"/>
              <a:t>SNAME        VARCHAR2 </a:t>
            </a:r>
            <a:r>
              <a:rPr lang="en-US" sz="2400" dirty="0"/>
              <a:t>(12)</a:t>
            </a:r>
          </a:p>
          <a:p>
            <a:pPr marL="0" indent="0">
              <a:buNone/>
            </a:pPr>
            <a:r>
              <a:rPr lang="en-US" sz="2400" dirty="0"/>
              <a:t> </a:t>
            </a:r>
            <a:r>
              <a:rPr lang="en-US" sz="2400" dirty="0" smtClean="0"/>
              <a:t>DEPT	         VARCHAR2 </a:t>
            </a:r>
            <a:r>
              <a:rPr lang="en-US" sz="2400" dirty="0"/>
              <a:t>(4)</a:t>
            </a:r>
          </a:p>
          <a:p>
            <a:pPr marL="0" indent="0">
              <a:buNone/>
            </a:pPr>
            <a:endParaRPr lang="en-US" sz="2400" dirty="0" smtClean="0"/>
          </a:p>
        </p:txBody>
      </p:sp>
      <p:sp>
        <p:nvSpPr>
          <p:cNvPr id="6" name="TextBox 5"/>
          <p:cNvSpPr txBox="1"/>
          <p:nvPr/>
        </p:nvSpPr>
        <p:spPr>
          <a:xfrm>
            <a:off x="4975645" y="3045347"/>
            <a:ext cx="6590279" cy="2862322"/>
          </a:xfrm>
          <a:prstGeom prst="rect">
            <a:avLst/>
          </a:prstGeom>
          <a:noFill/>
        </p:spPr>
        <p:txBody>
          <a:bodyPr wrap="square" rtlCol="0">
            <a:spAutoFit/>
          </a:bodyPr>
          <a:lstStyle/>
          <a:p>
            <a:r>
              <a:rPr lang="en-US" b="1" dirty="0"/>
              <a:t>ALTER TABLE …MODIFY</a:t>
            </a:r>
            <a:endParaRPr lang="en-IN" dirty="0"/>
          </a:p>
          <a:p>
            <a:r>
              <a:rPr lang="en-US" dirty="0"/>
              <a:t>This form is used to change the width as well as data type of existing relations.</a:t>
            </a:r>
            <a:endParaRPr lang="en-IN" dirty="0"/>
          </a:p>
          <a:p>
            <a:r>
              <a:rPr lang="en-US" b="1" dirty="0"/>
              <a:t>SYNTAX</a:t>
            </a:r>
            <a:endParaRPr lang="en-IN" dirty="0"/>
          </a:p>
          <a:p>
            <a:r>
              <a:rPr lang="en-US" dirty="0"/>
              <a:t>ALTER TABLE </a:t>
            </a:r>
            <a:r>
              <a:rPr lang="en-US" dirty="0" err="1"/>
              <a:t>table_name</a:t>
            </a:r>
            <a:r>
              <a:rPr lang="en-US" dirty="0"/>
              <a:t> MODIFY(field1 new data type (size),field2 new 	data type(size),….</a:t>
            </a:r>
            <a:r>
              <a:rPr lang="en-US" dirty="0" err="1"/>
              <a:t>fieldn</a:t>
            </a:r>
            <a:r>
              <a:rPr lang="en-US" dirty="0"/>
              <a:t> new data type(size));</a:t>
            </a:r>
            <a:endParaRPr lang="en-IN" dirty="0"/>
          </a:p>
          <a:p>
            <a:r>
              <a:rPr lang="en-US" dirty="0"/>
              <a:t> </a:t>
            </a:r>
            <a:endParaRPr lang="en-IN" dirty="0"/>
          </a:p>
          <a:p>
            <a:r>
              <a:rPr lang="en-US" b="1" dirty="0"/>
              <a:t>EXAMPLE</a:t>
            </a:r>
            <a:endParaRPr lang="en-IN" dirty="0"/>
          </a:p>
          <a:p>
            <a:r>
              <a:rPr lang="en-US" dirty="0"/>
              <a:t>SQL&gt; alter table student modify(</a:t>
            </a:r>
            <a:r>
              <a:rPr lang="en-US" dirty="0" err="1"/>
              <a:t>sname</a:t>
            </a:r>
            <a:r>
              <a:rPr lang="en-US" dirty="0"/>
              <a:t> varchar2(15));</a:t>
            </a:r>
            <a:endParaRPr lang="en-IN" dirty="0"/>
          </a:p>
          <a:p>
            <a:r>
              <a:rPr lang="en-US" dirty="0"/>
              <a:t>Table altered.</a:t>
            </a:r>
            <a:endParaRPr lang="en-IN" dirty="0"/>
          </a:p>
        </p:txBody>
      </p:sp>
      <p:sp>
        <p:nvSpPr>
          <p:cNvPr id="7" name="Flowchart: Data 6"/>
          <p:cNvSpPr/>
          <p:nvPr/>
        </p:nvSpPr>
        <p:spPr>
          <a:xfrm>
            <a:off x="4672649" y="3245959"/>
            <a:ext cx="107092" cy="2504303"/>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226888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dirty="0" smtClean="0"/>
              <a:t>DATA DEFINITION LANGUAGE</a:t>
            </a:r>
            <a:endParaRPr lang="en-US" sz="3200" b="1" dirty="0"/>
          </a:p>
        </p:txBody>
      </p:sp>
      <p:sp>
        <p:nvSpPr>
          <p:cNvPr id="12" name="Rectangle 3"/>
          <p:cNvSpPr txBox="1">
            <a:spLocks noChangeArrowheads="1"/>
          </p:cNvSpPr>
          <p:nvPr/>
        </p:nvSpPr>
        <p:spPr>
          <a:xfrm>
            <a:off x="1092043" y="586921"/>
            <a:ext cx="10045514" cy="56329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endParaRPr lang="en-US" sz="1800" b="1" u="sng" dirty="0" smtClean="0"/>
          </a:p>
          <a:p>
            <a:pPr marL="0" indent="0">
              <a:lnSpc>
                <a:spcPct val="100000"/>
              </a:lnSpc>
              <a:spcBef>
                <a:spcPts val="0"/>
              </a:spcBef>
              <a:buNone/>
            </a:pPr>
            <a:r>
              <a:rPr lang="en-US" sz="1800" b="1" dirty="0"/>
              <a:t>SQL&gt; </a:t>
            </a:r>
            <a:r>
              <a:rPr lang="en-US" sz="1800" b="1" dirty="0" err="1"/>
              <a:t>desc</a:t>
            </a:r>
            <a:r>
              <a:rPr lang="en-US" sz="1800" b="1" dirty="0"/>
              <a:t> student;</a:t>
            </a:r>
          </a:p>
          <a:p>
            <a:pPr marL="0" indent="0">
              <a:lnSpc>
                <a:spcPct val="100000"/>
              </a:lnSpc>
              <a:spcBef>
                <a:spcPts val="0"/>
              </a:spcBef>
              <a:buNone/>
            </a:pPr>
            <a:r>
              <a:rPr lang="en-US" sz="1800" b="1" dirty="0"/>
              <a:t> </a:t>
            </a:r>
            <a:r>
              <a:rPr lang="en-US" sz="1800" dirty="0" smtClean="0"/>
              <a:t>Name	 Null</a:t>
            </a:r>
            <a:r>
              <a:rPr lang="en-US" sz="1800" dirty="0"/>
              <a:t>?    Type           </a:t>
            </a:r>
          </a:p>
          <a:p>
            <a:pPr marL="0" indent="0">
              <a:lnSpc>
                <a:spcPct val="100000"/>
              </a:lnSpc>
              <a:spcBef>
                <a:spcPts val="0"/>
              </a:spcBef>
              <a:buNone/>
            </a:pPr>
            <a:r>
              <a:rPr lang="en-US" sz="1800" dirty="0"/>
              <a:t> </a:t>
            </a:r>
            <a:r>
              <a:rPr lang="en-US" sz="1800" dirty="0" smtClean="0"/>
              <a:t>SNO	 NUMBER</a:t>
            </a:r>
            <a:endParaRPr lang="en-US" sz="1800" dirty="0"/>
          </a:p>
          <a:p>
            <a:pPr marL="0" indent="0">
              <a:lnSpc>
                <a:spcPct val="100000"/>
              </a:lnSpc>
              <a:spcBef>
                <a:spcPts val="0"/>
              </a:spcBef>
              <a:buNone/>
            </a:pPr>
            <a:r>
              <a:rPr lang="en-US" sz="1800" dirty="0"/>
              <a:t> </a:t>
            </a:r>
            <a:r>
              <a:rPr lang="en-US" sz="1800" dirty="0" smtClean="0"/>
              <a:t>SNAME	 VARCHAR2(15</a:t>
            </a:r>
            <a:r>
              <a:rPr lang="en-US" sz="1800" dirty="0"/>
              <a:t>)</a:t>
            </a:r>
          </a:p>
          <a:p>
            <a:pPr marL="0" indent="0">
              <a:lnSpc>
                <a:spcPct val="100000"/>
              </a:lnSpc>
              <a:spcBef>
                <a:spcPts val="0"/>
              </a:spcBef>
              <a:buNone/>
            </a:pPr>
            <a:r>
              <a:rPr lang="en-US" sz="1800" dirty="0"/>
              <a:t> </a:t>
            </a:r>
            <a:r>
              <a:rPr lang="en-US" sz="1800" dirty="0" smtClean="0"/>
              <a:t>DEPT	 VARCHAR2(4</a:t>
            </a:r>
            <a:r>
              <a:rPr lang="en-US" sz="1800" dirty="0"/>
              <a:t>)</a:t>
            </a:r>
          </a:p>
          <a:p>
            <a:pPr marL="0" indent="0">
              <a:lnSpc>
                <a:spcPct val="100000"/>
              </a:lnSpc>
              <a:spcBef>
                <a:spcPts val="0"/>
              </a:spcBef>
              <a:buNone/>
            </a:pPr>
            <a:r>
              <a:rPr lang="en-US" sz="1800" dirty="0"/>
              <a:t> </a:t>
            </a:r>
            <a:r>
              <a:rPr lang="en-US" sz="1800" dirty="0" smtClean="0"/>
              <a:t>M1	 NUMBER</a:t>
            </a:r>
            <a:endParaRPr lang="en-US" sz="1800" dirty="0"/>
          </a:p>
          <a:p>
            <a:pPr marL="0" indent="0">
              <a:lnSpc>
                <a:spcPct val="100000"/>
              </a:lnSpc>
              <a:spcBef>
                <a:spcPts val="0"/>
              </a:spcBef>
              <a:buNone/>
            </a:pPr>
            <a:r>
              <a:rPr lang="en-US" sz="1800" dirty="0"/>
              <a:t> </a:t>
            </a:r>
            <a:r>
              <a:rPr lang="en-US" sz="1800" dirty="0" smtClean="0"/>
              <a:t>M2	 NUMBER</a:t>
            </a:r>
            <a:endParaRPr lang="en-US" sz="1800" dirty="0"/>
          </a:p>
          <a:p>
            <a:pPr marL="0" indent="0">
              <a:lnSpc>
                <a:spcPct val="100000"/>
              </a:lnSpc>
              <a:spcBef>
                <a:spcPts val="0"/>
              </a:spcBef>
              <a:buNone/>
            </a:pPr>
            <a:r>
              <a:rPr lang="en-US" sz="1800" dirty="0"/>
              <a:t> </a:t>
            </a:r>
            <a:r>
              <a:rPr lang="en-US" sz="1800" dirty="0" smtClean="0"/>
              <a:t>M3	 NUMBER</a:t>
            </a:r>
            <a:endParaRPr lang="en-US" sz="1800" dirty="0"/>
          </a:p>
          <a:p>
            <a:pPr marL="0" indent="0">
              <a:lnSpc>
                <a:spcPct val="100000"/>
              </a:lnSpc>
              <a:spcBef>
                <a:spcPts val="0"/>
              </a:spcBef>
              <a:buNone/>
            </a:pPr>
            <a:endParaRPr lang="en-US" sz="1800" b="1" dirty="0" smtClean="0"/>
          </a:p>
          <a:p>
            <a:pPr marL="0" indent="0">
              <a:lnSpc>
                <a:spcPct val="100000"/>
              </a:lnSpc>
              <a:spcBef>
                <a:spcPts val="0"/>
              </a:spcBef>
              <a:buNone/>
            </a:pPr>
            <a:r>
              <a:rPr lang="en-US" sz="1800" b="1" dirty="0" smtClean="0"/>
              <a:t>ALTER </a:t>
            </a:r>
            <a:r>
              <a:rPr lang="en-US" sz="1800" b="1" dirty="0"/>
              <a:t>TABLE…ADD…</a:t>
            </a:r>
          </a:p>
          <a:p>
            <a:pPr marL="0" indent="0">
              <a:lnSpc>
                <a:spcPct val="100000"/>
              </a:lnSpc>
              <a:spcBef>
                <a:spcPts val="0"/>
              </a:spcBef>
              <a:buNone/>
            </a:pPr>
            <a:r>
              <a:rPr lang="en-US" sz="1800" dirty="0"/>
              <a:t>This is used to add some extra </a:t>
            </a:r>
            <a:endParaRPr lang="en-US" sz="1800" dirty="0" smtClean="0"/>
          </a:p>
          <a:p>
            <a:pPr marL="0" indent="0">
              <a:lnSpc>
                <a:spcPct val="100000"/>
              </a:lnSpc>
              <a:spcBef>
                <a:spcPts val="0"/>
              </a:spcBef>
              <a:buNone/>
            </a:pPr>
            <a:r>
              <a:rPr lang="en-US" sz="1800" dirty="0" smtClean="0"/>
              <a:t>columns </a:t>
            </a:r>
            <a:r>
              <a:rPr lang="en-US" sz="1800" dirty="0"/>
              <a:t>into an existing table.</a:t>
            </a:r>
          </a:p>
          <a:p>
            <a:pPr marL="0" indent="0">
              <a:lnSpc>
                <a:spcPct val="100000"/>
              </a:lnSpc>
              <a:spcBef>
                <a:spcPts val="0"/>
              </a:spcBef>
              <a:buNone/>
            </a:pPr>
            <a:endParaRPr lang="en-US" sz="1800" b="1" dirty="0" smtClean="0"/>
          </a:p>
          <a:p>
            <a:pPr marL="0" indent="0">
              <a:lnSpc>
                <a:spcPct val="100000"/>
              </a:lnSpc>
              <a:spcBef>
                <a:spcPts val="0"/>
              </a:spcBef>
              <a:buNone/>
            </a:pPr>
            <a:r>
              <a:rPr lang="en-US" sz="1800" b="1" dirty="0" smtClean="0"/>
              <a:t>SYNTAX</a:t>
            </a:r>
            <a:endParaRPr lang="en-US" sz="1800" b="1" dirty="0"/>
          </a:p>
          <a:p>
            <a:pPr marL="0" indent="0">
              <a:lnSpc>
                <a:spcPct val="100000"/>
              </a:lnSpc>
              <a:spcBef>
                <a:spcPts val="0"/>
              </a:spcBef>
              <a:buNone/>
            </a:pPr>
            <a:r>
              <a:rPr lang="en-US" sz="1800" dirty="0"/>
              <a:t>ALTER TABLE </a:t>
            </a:r>
            <a:r>
              <a:rPr lang="en-US" sz="1800" dirty="0" err="1"/>
              <a:t>table_name</a:t>
            </a:r>
            <a:r>
              <a:rPr lang="en-US" sz="1800" dirty="0"/>
              <a:t> </a:t>
            </a:r>
            <a:r>
              <a:rPr lang="en-US" sz="1800" dirty="0" smtClean="0"/>
              <a:t>ADD</a:t>
            </a:r>
          </a:p>
          <a:p>
            <a:pPr marL="0" indent="0">
              <a:lnSpc>
                <a:spcPct val="100000"/>
              </a:lnSpc>
              <a:spcBef>
                <a:spcPts val="0"/>
              </a:spcBef>
              <a:buNone/>
            </a:pPr>
            <a:r>
              <a:rPr lang="en-US" sz="1800" dirty="0" smtClean="0"/>
              <a:t>(</a:t>
            </a:r>
            <a:r>
              <a:rPr lang="en-US" sz="1800" dirty="0"/>
              <a:t>new field 1 data type(size</a:t>
            </a:r>
            <a:r>
              <a:rPr lang="en-US" sz="1800" dirty="0" smtClean="0"/>
              <a:t>),</a:t>
            </a:r>
          </a:p>
          <a:p>
            <a:pPr marL="0" indent="0">
              <a:lnSpc>
                <a:spcPct val="100000"/>
              </a:lnSpc>
              <a:spcBef>
                <a:spcPts val="0"/>
              </a:spcBef>
              <a:buNone/>
            </a:pPr>
            <a:r>
              <a:rPr lang="en-US" sz="1800" dirty="0" smtClean="0"/>
              <a:t>new </a:t>
            </a:r>
            <a:r>
              <a:rPr lang="en-US" sz="1800" dirty="0"/>
              <a:t>field2 data 	type(size</a:t>
            </a:r>
            <a:r>
              <a:rPr lang="en-US" sz="1800" dirty="0" smtClean="0"/>
              <a:t>),…,</a:t>
            </a:r>
          </a:p>
          <a:p>
            <a:pPr marL="0" indent="0">
              <a:lnSpc>
                <a:spcPct val="100000"/>
              </a:lnSpc>
              <a:spcBef>
                <a:spcPts val="0"/>
              </a:spcBef>
              <a:buNone/>
            </a:pPr>
            <a:r>
              <a:rPr lang="en-US" sz="1800" dirty="0" smtClean="0"/>
              <a:t>new  </a:t>
            </a:r>
            <a:r>
              <a:rPr lang="en-US" sz="1800" dirty="0"/>
              <a:t>field name data type (size</a:t>
            </a:r>
            <a:r>
              <a:rPr lang="en-US" sz="1800" dirty="0" smtClean="0"/>
              <a:t>));</a:t>
            </a:r>
            <a:endParaRPr lang="en-US" sz="1800" dirty="0"/>
          </a:p>
        </p:txBody>
      </p:sp>
      <p:sp>
        <p:nvSpPr>
          <p:cNvPr id="6" name="TextBox 5"/>
          <p:cNvSpPr txBox="1"/>
          <p:nvPr/>
        </p:nvSpPr>
        <p:spPr>
          <a:xfrm>
            <a:off x="5455616" y="1263895"/>
            <a:ext cx="4769251" cy="4216539"/>
          </a:xfrm>
          <a:prstGeom prst="rect">
            <a:avLst/>
          </a:prstGeom>
          <a:noFill/>
        </p:spPr>
        <p:txBody>
          <a:bodyPr wrap="square" rtlCol="0">
            <a:spAutoFit/>
          </a:bodyPr>
          <a:lstStyle/>
          <a:p>
            <a:endParaRPr lang="en-US" sz="1600" b="1" dirty="0"/>
          </a:p>
          <a:p>
            <a:r>
              <a:rPr lang="en-US" b="1" dirty="0"/>
              <a:t>EXAMPLE</a:t>
            </a:r>
          </a:p>
          <a:p>
            <a:r>
              <a:rPr lang="en-US" b="1" dirty="0"/>
              <a:t>SQL&gt; </a:t>
            </a:r>
            <a:r>
              <a:rPr lang="en-US" dirty="0"/>
              <a:t>alter table student add (total number);</a:t>
            </a:r>
          </a:p>
          <a:p>
            <a:r>
              <a:rPr lang="en-US" b="1" dirty="0"/>
              <a:t>Table altered.</a:t>
            </a:r>
          </a:p>
          <a:p>
            <a:r>
              <a:rPr lang="en-US" b="1" dirty="0"/>
              <a:t>SQL&gt; </a:t>
            </a:r>
            <a:r>
              <a:rPr lang="en-US" b="1" dirty="0" err="1"/>
              <a:t>desc</a:t>
            </a:r>
            <a:r>
              <a:rPr lang="en-US" b="1" dirty="0"/>
              <a:t> student;</a:t>
            </a:r>
          </a:p>
          <a:p>
            <a:r>
              <a:rPr lang="en-US" dirty="0"/>
              <a:t> </a:t>
            </a:r>
            <a:r>
              <a:rPr lang="en-US" dirty="0" smtClean="0"/>
              <a:t>Name		Null</a:t>
            </a:r>
            <a:r>
              <a:rPr lang="en-US" dirty="0"/>
              <a:t>?    Type        </a:t>
            </a:r>
          </a:p>
          <a:p>
            <a:r>
              <a:rPr lang="en-US" dirty="0"/>
              <a:t> </a:t>
            </a:r>
            <a:r>
              <a:rPr lang="en-US" dirty="0" smtClean="0"/>
              <a:t>SNO		NUMBER</a:t>
            </a:r>
            <a:endParaRPr lang="en-US" dirty="0"/>
          </a:p>
          <a:p>
            <a:r>
              <a:rPr lang="en-US" dirty="0"/>
              <a:t> </a:t>
            </a:r>
            <a:r>
              <a:rPr lang="en-US" dirty="0" smtClean="0"/>
              <a:t>SNAME		VARCHAR2(15</a:t>
            </a:r>
            <a:r>
              <a:rPr lang="en-US" dirty="0"/>
              <a:t>)</a:t>
            </a:r>
          </a:p>
          <a:p>
            <a:r>
              <a:rPr lang="en-US" dirty="0"/>
              <a:t> DEPT </a:t>
            </a:r>
            <a:r>
              <a:rPr lang="en-US" dirty="0" smtClean="0"/>
              <a:t>		VARCHAR2(4</a:t>
            </a:r>
            <a:r>
              <a:rPr lang="en-US" dirty="0"/>
              <a:t>)</a:t>
            </a:r>
          </a:p>
          <a:p>
            <a:r>
              <a:rPr lang="en-US" dirty="0"/>
              <a:t> </a:t>
            </a:r>
            <a:r>
              <a:rPr lang="en-US" dirty="0" smtClean="0"/>
              <a:t>M1		NUMBER</a:t>
            </a:r>
            <a:endParaRPr lang="en-US" dirty="0"/>
          </a:p>
          <a:p>
            <a:r>
              <a:rPr lang="en-US" dirty="0"/>
              <a:t> </a:t>
            </a:r>
            <a:r>
              <a:rPr lang="en-US" dirty="0" smtClean="0"/>
              <a:t>M2		NUMBER</a:t>
            </a:r>
            <a:endParaRPr lang="en-US" dirty="0"/>
          </a:p>
          <a:p>
            <a:r>
              <a:rPr lang="en-US" dirty="0"/>
              <a:t> </a:t>
            </a:r>
            <a:r>
              <a:rPr lang="en-US" dirty="0" smtClean="0"/>
              <a:t>M3		NUMBER</a:t>
            </a:r>
            <a:endParaRPr lang="en-US" dirty="0"/>
          </a:p>
          <a:p>
            <a:r>
              <a:rPr lang="en-US" dirty="0"/>
              <a:t> </a:t>
            </a:r>
            <a:r>
              <a:rPr lang="en-US" dirty="0" smtClean="0"/>
              <a:t>TOTAL		NUMBER</a:t>
            </a:r>
            <a:endParaRPr lang="en-US" dirty="0"/>
          </a:p>
          <a:p>
            <a:endParaRPr lang="en-US" dirty="0"/>
          </a:p>
          <a:p>
            <a:endParaRPr lang="en-US" dirty="0"/>
          </a:p>
        </p:txBody>
      </p:sp>
      <p:sp>
        <p:nvSpPr>
          <p:cNvPr id="7" name="Flowchart: Data 6"/>
          <p:cNvSpPr/>
          <p:nvPr/>
        </p:nvSpPr>
        <p:spPr>
          <a:xfrm>
            <a:off x="4841306" y="799322"/>
            <a:ext cx="54570" cy="53213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406316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19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dirty="0"/>
              <a:t>DATA DEFINITION </a:t>
            </a:r>
            <a:r>
              <a:rPr lang="en-US" sz="3200" b="1" dirty="0" smtClean="0"/>
              <a:t>LANGUAGE</a:t>
            </a:r>
            <a:endParaRPr lang="en-US" sz="3200" b="1" dirty="0"/>
          </a:p>
        </p:txBody>
      </p:sp>
      <p:sp>
        <p:nvSpPr>
          <p:cNvPr id="12" name="Rectangle 3"/>
          <p:cNvSpPr txBox="1">
            <a:spLocks noChangeArrowheads="1"/>
          </p:cNvSpPr>
          <p:nvPr/>
        </p:nvSpPr>
        <p:spPr>
          <a:xfrm>
            <a:off x="1092043" y="586921"/>
            <a:ext cx="10045514" cy="56329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t>RENAMING A TABLE</a:t>
            </a:r>
          </a:p>
          <a:p>
            <a:pPr marL="0" indent="0">
              <a:lnSpc>
                <a:spcPct val="100000"/>
              </a:lnSpc>
              <a:spcBef>
                <a:spcPts val="0"/>
              </a:spcBef>
              <a:buNone/>
            </a:pPr>
            <a:r>
              <a:rPr lang="en-US" sz="1800" dirty="0"/>
              <a:t>You can rename a table provided </a:t>
            </a:r>
            <a:endParaRPr lang="en-US" sz="1800" dirty="0" smtClean="0"/>
          </a:p>
          <a:p>
            <a:pPr marL="0" indent="0">
              <a:lnSpc>
                <a:spcPct val="100000"/>
              </a:lnSpc>
              <a:spcBef>
                <a:spcPts val="0"/>
              </a:spcBef>
              <a:buNone/>
            </a:pPr>
            <a:r>
              <a:rPr lang="en-US" sz="1800" dirty="0" smtClean="0"/>
              <a:t>you </a:t>
            </a:r>
            <a:r>
              <a:rPr lang="en-US" sz="1800" dirty="0"/>
              <a:t>are the owner of the table.</a:t>
            </a:r>
          </a:p>
          <a:p>
            <a:pPr marL="0" indent="0">
              <a:lnSpc>
                <a:spcPct val="100000"/>
              </a:lnSpc>
              <a:spcBef>
                <a:spcPts val="0"/>
              </a:spcBef>
              <a:buNone/>
            </a:pPr>
            <a:endParaRPr lang="en-US" sz="1800" b="1" dirty="0" smtClean="0"/>
          </a:p>
          <a:p>
            <a:pPr marL="0" indent="0">
              <a:lnSpc>
                <a:spcPct val="100000"/>
              </a:lnSpc>
              <a:spcBef>
                <a:spcPts val="0"/>
              </a:spcBef>
              <a:buNone/>
            </a:pPr>
            <a:r>
              <a:rPr lang="en-US" sz="1800" b="1" dirty="0" smtClean="0"/>
              <a:t>SYNTAX</a:t>
            </a:r>
            <a:endParaRPr lang="en-US" sz="1800" b="1" dirty="0"/>
          </a:p>
          <a:p>
            <a:pPr marL="0" indent="0">
              <a:lnSpc>
                <a:spcPct val="100000"/>
              </a:lnSpc>
              <a:spcBef>
                <a:spcPts val="0"/>
              </a:spcBef>
              <a:buNone/>
            </a:pPr>
            <a:r>
              <a:rPr lang="en-US" sz="1800" dirty="0"/>
              <a:t>RENAME old </a:t>
            </a:r>
            <a:r>
              <a:rPr lang="en-US" sz="1800" dirty="0" err="1"/>
              <a:t>table_name</a:t>
            </a:r>
            <a:r>
              <a:rPr lang="en-US" sz="1800" dirty="0"/>
              <a:t> </a:t>
            </a:r>
            <a:endParaRPr lang="en-US" sz="1800" dirty="0" smtClean="0"/>
          </a:p>
          <a:p>
            <a:pPr marL="0" indent="0">
              <a:lnSpc>
                <a:spcPct val="100000"/>
              </a:lnSpc>
              <a:spcBef>
                <a:spcPts val="0"/>
              </a:spcBef>
              <a:buNone/>
            </a:pPr>
            <a:r>
              <a:rPr lang="en-US" sz="1800" dirty="0"/>
              <a:t>	</a:t>
            </a:r>
            <a:r>
              <a:rPr lang="en-US" sz="1800" dirty="0" smtClean="0"/>
              <a:t>TO </a:t>
            </a:r>
            <a:r>
              <a:rPr lang="en-US" sz="1800" dirty="0"/>
              <a:t>new </a:t>
            </a:r>
            <a:r>
              <a:rPr lang="en-US" sz="1800" dirty="0" err="1"/>
              <a:t>table_name</a:t>
            </a:r>
            <a:r>
              <a:rPr lang="en-US" sz="1800" dirty="0"/>
              <a:t>;</a:t>
            </a:r>
          </a:p>
          <a:p>
            <a:pPr marL="0" indent="0">
              <a:lnSpc>
                <a:spcPct val="100000"/>
              </a:lnSpc>
              <a:spcBef>
                <a:spcPts val="0"/>
              </a:spcBef>
              <a:buNone/>
            </a:pPr>
            <a:r>
              <a:rPr lang="en-US" sz="1800" b="1" dirty="0"/>
              <a:t>EXAMPLE</a:t>
            </a:r>
          </a:p>
          <a:p>
            <a:pPr marL="0" indent="0">
              <a:lnSpc>
                <a:spcPct val="100000"/>
              </a:lnSpc>
              <a:spcBef>
                <a:spcPts val="0"/>
              </a:spcBef>
              <a:buNone/>
            </a:pPr>
            <a:r>
              <a:rPr lang="en-US" sz="1800" dirty="0"/>
              <a:t>SQL&gt; rename student to stud;</a:t>
            </a:r>
          </a:p>
          <a:p>
            <a:pPr marL="0" indent="0">
              <a:lnSpc>
                <a:spcPct val="100000"/>
              </a:lnSpc>
              <a:spcBef>
                <a:spcPts val="0"/>
              </a:spcBef>
              <a:buNone/>
            </a:pPr>
            <a:r>
              <a:rPr lang="en-US" sz="1800" dirty="0"/>
              <a:t>Table renamed.</a:t>
            </a:r>
          </a:p>
          <a:p>
            <a:pPr marL="0" indent="0">
              <a:lnSpc>
                <a:spcPct val="100000"/>
              </a:lnSpc>
              <a:spcBef>
                <a:spcPts val="0"/>
              </a:spcBef>
              <a:buNone/>
            </a:pPr>
            <a:endParaRPr lang="en-US" sz="1800" dirty="0"/>
          </a:p>
          <a:p>
            <a:pPr marL="0" indent="0">
              <a:lnSpc>
                <a:spcPct val="100000"/>
              </a:lnSpc>
              <a:spcBef>
                <a:spcPts val="0"/>
              </a:spcBef>
              <a:buNone/>
            </a:pPr>
            <a:r>
              <a:rPr lang="en-US" sz="1800" dirty="0"/>
              <a:t>SQL&gt; </a:t>
            </a:r>
            <a:r>
              <a:rPr lang="en-US" sz="1800" dirty="0" err="1"/>
              <a:t>desc</a:t>
            </a:r>
            <a:r>
              <a:rPr lang="en-US" sz="1800" dirty="0"/>
              <a:t> stud;</a:t>
            </a:r>
          </a:p>
          <a:p>
            <a:pPr marL="0" indent="0">
              <a:lnSpc>
                <a:spcPct val="100000"/>
              </a:lnSpc>
              <a:spcBef>
                <a:spcPts val="0"/>
              </a:spcBef>
              <a:buNone/>
            </a:pPr>
            <a:r>
              <a:rPr lang="en-US" sz="1800" dirty="0"/>
              <a:t> </a:t>
            </a:r>
            <a:r>
              <a:rPr lang="en-US" sz="1800" dirty="0" smtClean="0"/>
              <a:t>Name		Null</a:t>
            </a:r>
            <a:r>
              <a:rPr lang="en-US" sz="1800" dirty="0"/>
              <a:t>?     Type             </a:t>
            </a:r>
          </a:p>
          <a:p>
            <a:pPr marL="0" indent="0">
              <a:lnSpc>
                <a:spcPct val="100000"/>
              </a:lnSpc>
              <a:spcBef>
                <a:spcPts val="0"/>
              </a:spcBef>
              <a:buNone/>
            </a:pPr>
            <a:r>
              <a:rPr lang="en-US" sz="1800" dirty="0"/>
              <a:t>SNO                           </a:t>
            </a:r>
            <a:r>
              <a:rPr lang="en-US" sz="1800" dirty="0" smtClean="0"/>
              <a:t>NUMBER</a:t>
            </a:r>
            <a:endParaRPr lang="en-US" sz="1800" dirty="0"/>
          </a:p>
          <a:p>
            <a:pPr marL="0" indent="0">
              <a:lnSpc>
                <a:spcPct val="100000"/>
              </a:lnSpc>
              <a:spcBef>
                <a:spcPts val="0"/>
              </a:spcBef>
              <a:buNone/>
            </a:pPr>
            <a:r>
              <a:rPr lang="en-US" sz="1800" dirty="0"/>
              <a:t> SNAME                     </a:t>
            </a:r>
            <a:r>
              <a:rPr lang="en-US" sz="1800" dirty="0" smtClean="0"/>
              <a:t>VARCHAR2(15</a:t>
            </a:r>
            <a:r>
              <a:rPr lang="en-US" sz="1800" dirty="0"/>
              <a:t>)</a:t>
            </a:r>
          </a:p>
          <a:p>
            <a:pPr marL="0" indent="0">
              <a:lnSpc>
                <a:spcPct val="100000"/>
              </a:lnSpc>
              <a:spcBef>
                <a:spcPts val="0"/>
              </a:spcBef>
              <a:buNone/>
            </a:pPr>
            <a:r>
              <a:rPr lang="en-US" sz="1800" dirty="0"/>
              <a:t> DEPT                         </a:t>
            </a:r>
            <a:r>
              <a:rPr lang="en-US" sz="1800" dirty="0" smtClean="0"/>
              <a:t>VARCHAR2(4</a:t>
            </a:r>
            <a:r>
              <a:rPr lang="en-US" sz="1800" dirty="0"/>
              <a:t>)</a:t>
            </a:r>
          </a:p>
          <a:p>
            <a:pPr marL="0" indent="0">
              <a:lnSpc>
                <a:spcPct val="100000"/>
              </a:lnSpc>
              <a:spcBef>
                <a:spcPts val="0"/>
              </a:spcBef>
              <a:buNone/>
            </a:pPr>
            <a:r>
              <a:rPr lang="en-US" sz="1800" dirty="0"/>
              <a:t> M1                            </a:t>
            </a:r>
            <a:r>
              <a:rPr lang="en-US" sz="1800" dirty="0" smtClean="0"/>
              <a:t>NUMBER</a:t>
            </a:r>
            <a:endParaRPr lang="en-US" sz="1800" dirty="0"/>
          </a:p>
          <a:p>
            <a:pPr marL="0" indent="0">
              <a:lnSpc>
                <a:spcPct val="100000"/>
              </a:lnSpc>
              <a:spcBef>
                <a:spcPts val="0"/>
              </a:spcBef>
              <a:buNone/>
            </a:pPr>
            <a:r>
              <a:rPr lang="en-US" sz="1800" dirty="0"/>
              <a:t> M2                            </a:t>
            </a:r>
            <a:r>
              <a:rPr lang="en-US" sz="1800" dirty="0" smtClean="0"/>
              <a:t>NUMBER</a:t>
            </a:r>
            <a:endParaRPr lang="en-US" sz="1800" dirty="0"/>
          </a:p>
          <a:p>
            <a:pPr marL="0" indent="0">
              <a:lnSpc>
                <a:spcPct val="100000"/>
              </a:lnSpc>
              <a:spcBef>
                <a:spcPts val="0"/>
              </a:spcBef>
              <a:buNone/>
            </a:pPr>
            <a:r>
              <a:rPr lang="en-US" sz="1800" dirty="0"/>
              <a:t> M3                            </a:t>
            </a:r>
            <a:r>
              <a:rPr lang="en-US" sz="1800" dirty="0" smtClean="0"/>
              <a:t>NUMBER</a:t>
            </a:r>
            <a:endParaRPr lang="en-US" sz="1800" dirty="0"/>
          </a:p>
          <a:p>
            <a:pPr marL="0" indent="0">
              <a:lnSpc>
                <a:spcPct val="100000"/>
              </a:lnSpc>
              <a:spcBef>
                <a:spcPts val="0"/>
              </a:spcBef>
              <a:buNone/>
            </a:pPr>
            <a:r>
              <a:rPr lang="en-US" sz="1800" dirty="0"/>
              <a:t> TOTAL                       </a:t>
            </a:r>
            <a:r>
              <a:rPr lang="en-US" sz="1800" dirty="0" smtClean="0"/>
              <a:t>NUMBER</a:t>
            </a:r>
            <a:endParaRPr lang="en-US" sz="1800" dirty="0"/>
          </a:p>
        </p:txBody>
      </p:sp>
      <p:sp>
        <p:nvSpPr>
          <p:cNvPr id="6" name="TextBox 5"/>
          <p:cNvSpPr txBox="1"/>
          <p:nvPr/>
        </p:nvSpPr>
        <p:spPr>
          <a:xfrm>
            <a:off x="5357775" y="2178295"/>
            <a:ext cx="4769251" cy="2800767"/>
          </a:xfrm>
          <a:prstGeom prst="rect">
            <a:avLst/>
          </a:prstGeom>
          <a:noFill/>
        </p:spPr>
        <p:txBody>
          <a:bodyPr wrap="square" rtlCol="0">
            <a:spAutoFit/>
          </a:bodyPr>
          <a:lstStyle/>
          <a:p>
            <a:r>
              <a:rPr lang="en-US" sz="1600" b="1" dirty="0"/>
              <a:t>DROP COMMAND</a:t>
            </a:r>
          </a:p>
          <a:p>
            <a:r>
              <a:rPr lang="en-US" sz="1600" b="1" dirty="0"/>
              <a:t>This command is used to delete a table.</a:t>
            </a:r>
          </a:p>
          <a:p>
            <a:r>
              <a:rPr lang="en-US" sz="1600" b="1" dirty="0"/>
              <a:t>SYNTAX</a:t>
            </a:r>
          </a:p>
          <a:p>
            <a:r>
              <a:rPr lang="en-US" sz="1600" b="1" dirty="0"/>
              <a:t>DROP TABLE </a:t>
            </a:r>
            <a:r>
              <a:rPr lang="en-US" sz="1600" b="1" dirty="0" err="1"/>
              <a:t>table_name</a:t>
            </a:r>
            <a:r>
              <a:rPr lang="en-US" sz="1600" b="1" dirty="0"/>
              <a:t>;</a:t>
            </a:r>
          </a:p>
          <a:p>
            <a:r>
              <a:rPr lang="en-US" sz="1600" b="1" dirty="0"/>
              <a:t>EXAMPLE</a:t>
            </a:r>
          </a:p>
          <a:p>
            <a:r>
              <a:rPr lang="en-US" sz="1600" b="1" dirty="0"/>
              <a:t>SQL&gt; drop table stud;</a:t>
            </a:r>
          </a:p>
          <a:p>
            <a:r>
              <a:rPr lang="en-US" sz="1600" b="1" dirty="0"/>
              <a:t>Table dropped</a:t>
            </a:r>
            <a:r>
              <a:rPr lang="en-US" sz="1600" b="1" dirty="0" smtClean="0"/>
              <a:t>.</a:t>
            </a:r>
          </a:p>
          <a:p>
            <a:endParaRPr lang="en-US" sz="1600" b="1" dirty="0"/>
          </a:p>
          <a:p>
            <a:r>
              <a:rPr lang="en-US" sz="1600" dirty="0" smtClean="0"/>
              <a:t>SQL&gt; </a:t>
            </a:r>
            <a:r>
              <a:rPr lang="en-US" sz="1600" dirty="0" err="1" smtClean="0"/>
              <a:t>desc</a:t>
            </a:r>
            <a:r>
              <a:rPr lang="en-US" sz="1600" dirty="0" smtClean="0"/>
              <a:t> stud;</a:t>
            </a:r>
            <a:endParaRPr lang="en-IN" sz="1600" dirty="0" smtClean="0"/>
          </a:p>
          <a:p>
            <a:endParaRPr lang="en-US" sz="1600" b="1" dirty="0" smtClean="0"/>
          </a:p>
          <a:p>
            <a:endParaRPr lang="en-US" sz="1600" b="1" dirty="0"/>
          </a:p>
        </p:txBody>
      </p:sp>
      <p:sp>
        <p:nvSpPr>
          <p:cNvPr id="7" name="Flowchart: Data 6"/>
          <p:cNvSpPr/>
          <p:nvPr/>
        </p:nvSpPr>
        <p:spPr>
          <a:xfrm>
            <a:off x="4841306" y="799322"/>
            <a:ext cx="54570" cy="53213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51751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184835" y="6356350"/>
            <a:ext cx="278295"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6" name="Rectangle 3"/>
          <p:cNvSpPr txBox="1">
            <a:spLocks noChangeArrowheads="1"/>
          </p:cNvSpPr>
          <p:nvPr/>
        </p:nvSpPr>
        <p:spPr>
          <a:xfrm>
            <a:off x="568411" y="1458912"/>
            <a:ext cx="11263247" cy="2813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MODULE 2: RELATIONAL MODEL </a:t>
            </a:r>
            <a:endParaRPr lang="en-US" b="1" dirty="0" smtClean="0"/>
          </a:p>
          <a:p>
            <a:pPr marL="0" indent="0">
              <a:buNone/>
            </a:pPr>
            <a:endParaRPr lang="en-US" b="1" dirty="0" smtClean="0"/>
          </a:p>
          <a:p>
            <a:pPr marL="0" indent="0" algn="just">
              <a:buNone/>
            </a:pPr>
            <a:r>
              <a:rPr lang="en-US" b="1" dirty="0">
                <a:solidFill>
                  <a:srgbClr val="FF0000"/>
                </a:solidFill>
              </a:rPr>
              <a:t>SQL – Data definition- Queries in SQL- Updates- </a:t>
            </a:r>
            <a:r>
              <a:rPr lang="en-US" dirty="0"/>
              <a:t>Views – Integrity and Security – Relational Database design – Functional dependencies and Normalization for Relational Databases (up to BCNF).</a:t>
            </a:r>
          </a:p>
        </p:txBody>
      </p:sp>
    </p:spTree>
    <p:extLst>
      <p:ext uri="{BB962C8B-B14F-4D97-AF65-F5344CB8AC3E}">
        <p14:creationId xmlns:p14="http://schemas.microsoft.com/office/powerpoint/2010/main" val="29393812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u="sng" dirty="0"/>
              <a:t>DATA MANIPULATION LANGUAGE</a:t>
            </a:r>
            <a:endParaRPr lang="en-US" sz="3200" b="1" dirty="0"/>
          </a:p>
        </p:txBody>
      </p:sp>
      <p:sp>
        <p:nvSpPr>
          <p:cNvPr id="12" name="Rectangle 3"/>
          <p:cNvSpPr txBox="1">
            <a:spLocks noChangeArrowheads="1"/>
          </p:cNvSpPr>
          <p:nvPr/>
        </p:nvSpPr>
        <p:spPr>
          <a:xfrm>
            <a:off x="1092043" y="586921"/>
            <a:ext cx="10045514" cy="56329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t>RENAMING A TABLE</a:t>
            </a:r>
          </a:p>
          <a:p>
            <a:pPr marL="0" indent="0">
              <a:lnSpc>
                <a:spcPct val="100000"/>
              </a:lnSpc>
              <a:spcBef>
                <a:spcPts val="0"/>
              </a:spcBef>
              <a:buNone/>
            </a:pPr>
            <a:r>
              <a:rPr lang="en-US" sz="1800" dirty="0"/>
              <a:t>You can rename a table provided </a:t>
            </a:r>
            <a:endParaRPr lang="en-US" sz="1800" dirty="0" smtClean="0"/>
          </a:p>
          <a:p>
            <a:pPr marL="0" indent="0">
              <a:lnSpc>
                <a:spcPct val="100000"/>
              </a:lnSpc>
              <a:spcBef>
                <a:spcPts val="0"/>
              </a:spcBef>
              <a:buNone/>
            </a:pPr>
            <a:r>
              <a:rPr lang="en-US" sz="1800" dirty="0" smtClean="0"/>
              <a:t>you </a:t>
            </a:r>
            <a:r>
              <a:rPr lang="en-US" sz="1800" dirty="0"/>
              <a:t>are the owner of the table.</a:t>
            </a:r>
          </a:p>
          <a:p>
            <a:pPr marL="0" indent="0">
              <a:lnSpc>
                <a:spcPct val="100000"/>
              </a:lnSpc>
              <a:spcBef>
                <a:spcPts val="0"/>
              </a:spcBef>
              <a:buNone/>
            </a:pPr>
            <a:endParaRPr lang="en-US" sz="1800" b="1" dirty="0" smtClean="0"/>
          </a:p>
          <a:p>
            <a:pPr marL="0" indent="0">
              <a:lnSpc>
                <a:spcPct val="100000"/>
              </a:lnSpc>
              <a:spcBef>
                <a:spcPts val="0"/>
              </a:spcBef>
              <a:buNone/>
            </a:pPr>
            <a:r>
              <a:rPr lang="en-US" sz="1800" b="1" dirty="0" smtClean="0"/>
              <a:t>SYNTAX</a:t>
            </a:r>
            <a:endParaRPr lang="en-US" sz="1800" b="1" dirty="0"/>
          </a:p>
          <a:p>
            <a:pPr marL="0" indent="0">
              <a:lnSpc>
                <a:spcPct val="100000"/>
              </a:lnSpc>
              <a:spcBef>
                <a:spcPts val="0"/>
              </a:spcBef>
              <a:buNone/>
            </a:pPr>
            <a:r>
              <a:rPr lang="en-US" sz="1800" dirty="0"/>
              <a:t>RENAME old </a:t>
            </a:r>
            <a:r>
              <a:rPr lang="en-US" sz="1800" dirty="0" err="1"/>
              <a:t>table_name</a:t>
            </a:r>
            <a:r>
              <a:rPr lang="en-US" sz="1800" dirty="0"/>
              <a:t> </a:t>
            </a:r>
            <a:endParaRPr lang="en-US" sz="1800" dirty="0" smtClean="0"/>
          </a:p>
          <a:p>
            <a:pPr marL="0" indent="0">
              <a:lnSpc>
                <a:spcPct val="100000"/>
              </a:lnSpc>
              <a:spcBef>
                <a:spcPts val="0"/>
              </a:spcBef>
              <a:buNone/>
            </a:pPr>
            <a:r>
              <a:rPr lang="en-US" sz="1800" dirty="0"/>
              <a:t>	</a:t>
            </a:r>
            <a:r>
              <a:rPr lang="en-US" sz="1800" dirty="0" smtClean="0"/>
              <a:t>TO </a:t>
            </a:r>
            <a:r>
              <a:rPr lang="en-US" sz="1800" dirty="0"/>
              <a:t>new </a:t>
            </a:r>
            <a:r>
              <a:rPr lang="en-US" sz="1800" dirty="0" err="1"/>
              <a:t>table_name</a:t>
            </a:r>
            <a:r>
              <a:rPr lang="en-US" sz="1800" dirty="0"/>
              <a:t>;</a:t>
            </a:r>
          </a:p>
          <a:p>
            <a:pPr marL="0" indent="0">
              <a:lnSpc>
                <a:spcPct val="100000"/>
              </a:lnSpc>
              <a:spcBef>
                <a:spcPts val="0"/>
              </a:spcBef>
              <a:buNone/>
            </a:pPr>
            <a:r>
              <a:rPr lang="en-US" sz="1800" b="1" dirty="0"/>
              <a:t>EXAMPLE</a:t>
            </a:r>
          </a:p>
          <a:p>
            <a:pPr marL="0" indent="0">
              <a:lnSpc>
                <a:spcPct val="100000"/>
              </a:lnSpc>
              <a:spcBef>
                <a:spcPts val="0"/>
              </a:spcBef>
              <a:buNone/>
            </a:pPr>
            <a:r>
              <a:rPr lang="en-US" sz="1800" dirty="0"/>
              <a:t>SQL&gt; rename student to stud;</a:t>
            </a:r>
          </a:p>
          <a:p>
            <a:pPr marL="0" indent="0">
              <a:lnSpc>
                <a:spcPct val="100000"/>
              </a:lnSpc>
              <a:spcBef>
                <a:spcPts val="0"/>
              </a:spcBef>
              <a:buNone/>
            </a:pPr>
            <a:r>
              <a:rPr lang="en-US" sz="1800" dirty="0"/>
              <a:t>Table renamed.</a:t>
            </a:r>
          </a:p>
          <a:p>
            <a:pPr marL="0" indent="0">
              <a:lnSpc>
                <a:spcPct val="100000"/>
              </a:lnSpc>
              <a:spcBef>
                <a:spcPts val="0"/>
              </a:spcBef>
              <a:buNone/>
            </a:pPr>
            <a:endParaRPr lang="en-US" sz="1800" dirty="0"/>
          </a:p>
          <a:p>
            <a:pPr marL="0" indent="0">
              <a:lnSpc>
                <a:spcPct val="100000"/>
              </a:lnSpc>
              <a:spcBef>
                <a:spcPts val="0"/>
              </a:spcBef>
              <a:buNone/>
            </a:pPr>
            <a:r>
              <a:rPr lang="en-US" sz="1800" dirty="0"/>
              <a:t>SQL&gt; </a:t>
            </a:r>
            <a:r>
              <a:rPr lang="en-US" sz="1800" dirty="0" err="1"/>
              <a:t>desc</a:t>
            </a:r>
            <a:r>
              <a:rPr lang="en-US" sz="1800" dirty="0"/>
              <a:t> stud;</a:t>
            </a:r>
          </a:p>
          <a:p>
            <a:pPr marL="0" indent="0">
              <a:lnSpc>
                <a:spcPct val="100000"/>
              </a:lnSpc>
              <a:spcBef>
                <a:spcPts val="0"/>
              </a:spcBef>
              <a:buNone/>
            </a:pPr>
            <a:r>
              <a:rPr lang="en-US" sz="1800" dirty="0"/>
              <a:t> </a:t>
            </a:r>
            <a:r>
              <a:rPr lang="en-US" sz="1800" dirty="0" smtClean="0"/>
              <a:t>Name		Null</a:t>
            </a:r>
            <a:r>
              <a:rPr lang="en-US" sz="1800" dirty="0"/>
              <a:t>?     Type             </a:t>
            </a:r>
          </a:p>
          <a:p>
            <a:pPr marL="0" indent="0">
              <a:lnSpc>
                <a:spcPct val="100000"/>
              </a:lnSpc>
              <a:spcBef>
                <a:spcPts val="0"/>
              </a:spcBef>
              <a:buNone/>
            </a:pPr>
            <a:r>
              <a:rPr lang="en-US" sz="1800" dirty="0"/>
              <a:t>SNO                           </a:t>
            </a:r>
            <a:r>
              <a:rPr lang="en-US" sz="1800" dirty="0" smtClean="0"/>
              <a:t>NUMBER</a:t>
            </a:r>
            <a:endParaRPr lang="en-US" sz="1800" dirty="0"/>
          </a:p>
          <a:p>
            <a:pPr marL="0" indent="0">
              <a:lnSpc>
                <a:spcPct val="100000"/>
              </a:lnSpc>
              <a:spcBef>
                <a:spcPts val="0"/>
              </a:spcBef>
              <a:buNone/>
            </a:pPr>
            <a:r>
              <a:rPr lang="en-US" sz="1800" dirty="0"/>
              <a:t> SNAME                     </a:t>
            </a:r>
            <a:r>
              <a:rPr lang="en-US" sz="1800" dirty="0" smtClean="0"/>
              <a:t>VARCHAR2(15</a:t>
            </a:r>
            <a:r>
              <a:rPr lang="en-US" sz="1800" dirty="0"/>
              <a:t>)</a:t>
            </a:r>
          </a:p>
          <a:p>
            <a:pPr marL="0" indent="0">
              <a:lnSpc>
                <a:spcPct val="100000"/>
              </a:lnSpc>
              <a:spcBef>
                <a:spcPts val="0"/>
              </a:spcBef>
              <a:buNone/>
            </a:pPr>
            <a:r>
              <a:rPr lang="en-US" sz="1800" dirty="0"/>
              <a:t> DEPT                         </a:t>
            </a:r>
            <a:r>
              <a:rPr lang="en-US" sz="1800" dirty="0" smtClean="0"/>
              <a:t>VARCHAR2(4</a:t>
            </a:r>
            <a:r>
              <a:rPr lang="en-US" sz="1800" dirty="0"/>
              <a:t>)</a:t>
            </a:r>
          </a:p>
          <a:p>
            <a:pPr marL="0" indent="0">
              <a:lnSpc>
                <a:spcPct val="100000"/>
              </a:lnSpc>
              <a:spcBef>
                <a:spcPts val="0"/>
              </a:spcBef>
              <a:buNone/>
            </a:pPr>
            <a:r>
              <a:rPr lang="en-US" sz="1800" dirty="0"/>
              <a:t> M1                            </a:t>
            </a:r>
            <a:r>
              <a:rPr lang="en-US" sz="1800" dirty="0" smtClean="0"/>
              <a:t>NUMBER</a:t>
            </a:r>
            <a:endParaRPr lang="en-US" sz="1800" dirty="0"/>
          </a:p>
          <a:p>
            <a:pPr marL="0" indent="0">
              <a:lnSpc>
                <a:spcPct val="100000"/>
              </a:lnSpc>
              <a:spcBef>
                <a:spcPts val="0"/>
              </a:spcBef>
              <a:buNone/>
            </a:pPr>
            <a:r>
              <a:rPr lang="en-US" sz="1800" dirty="0"/>
              <a:t> M2                            </a:t>
            </a:r>
            <a:r>
              <a:rPr lang="en-US" sz="1800" dirty="0" smtClean="0"/>
              <a:t>NUMBER</a:t>
            </a:r>
            <a:endParaRPr lang="en-US" sz="1800" dirty="0"/>
          </a:p>
          <a:p>
            <a:pPr marL="0" indent="0">
              <a:lnSpc>
                <a:spcPct val="100000"/>
              </a:lnSpc>
              <a:spcBef>
                <a:spcPts val="0"/>
              </a:spcBef>
              <a:buNone/>
            </a:pPr>
            <a:r>
              <a:rPr lang="en-US" sz="1800" dirty="0"/>
              <a:t> M3                            </a:t>
            </a:r>
            <a:r>
              <a:rPr lang="en-US" sz="1800" dirty="0" smtClean="0"/>
              <a:t>NUMBER</a:t>
            </a:r>
            <a:endParaRPr lang="en-US" sz="1800" dirty="0"/>
          </a:p>
          <a:p>
            <a:pPr marL="0" indent="0">
              <a:lnSpc>
                <a:spcPct val="100000"/>
              </a:lnSpc>
              <a:spcBef>
                <a:spcPts val="0"/>
              </a:spcBef>
              <a:buNone/>
            </a:pPr>
            <a:r>
              <a:rPr lang="en-US" sz="1800" dirty="0"/>
              <a:t> TOTAL                       </a:t>
            </a:r>
            <a:r>
              <a:rPr lang="en-US" sz="1800" dirty="0" smtClean="0"/>
              <a:t>NUMBER</a:t>
            </a:r>
            <a:endParaRPr lang="en-US" sz="1800" dirty="0"/>
          </a:p>
        </p:txBody>
      </p:sp>
      <p:sp>
        <p:nvSpPr>
          <p:cNvPr id="6" name="TextBox 5"/>
          <p:cNvSpPr txBox="1"/>
          <p:nvPr/>
        </p:nvSpPr>
        <p:spPr>
          <a:xfrm>
            <a:off x="5357775" y="2178295"/>
            <a:ext cx="4769251" cy="2800767"/>
          </a:xfrm>
          <a:prstGeom prst="rect">
            <a:avLst/>
          </a:prstGeom>
          <a:noFill/>
        </p:spPr>
        <p:txBody>
          <a:bodyPr wrap="square" rtlCol="0">
            <a:spAutoFit/>
          </a:bodyPr>
          <a:lstStyle/>
          <a:p>
            <a:r>
              <a:rPr lang="en-US" sz="1600" b="1" dirty="0"/>
              <a:t>DROP COMMAND</a:t>
            </a:r>
          </a:p>
          <a:p>
            <a:r>
              <a:rPr lang="en-US" sz="1600" b="1" dirty="0"/>
              <a:t>This command is used to delete a table.</a:t>
            </a:r>
          </a:p>
          <a:p>
            <a:r>
              <a:rPr lang="en-US" sz="1600" b="1" dirty="0"/>
              <a:t>SYNTAX</a:t>
            </a:r>
          </a:p>
          <a:p>
            <a:r>
              <a:rPr lang="en-US" sz="1600" b="1" dirty="0"/>
              <a:t>DROP TABLE </a:t>
            </a:r>
            <a:r>
              <a:rPr lang="en-US" sz="1600" b="1" dirty="0" err="1"/>
              <a:t>table_name</a:t>
            </a:r>
            <a:r>
              <a:rPr lang="en-US" sz="1600" b="1" dirty="0"/>
              <a:t>;</a:t>
            </a:r>
          </a:p>
          <a:p>
            <a:r>
              <a:rPr lang="en-US" sz="1600" b="1" dirty="0"/>
              <a:t>EXAMPLE</a:t>
            </a:r>
          </a:p>
          <a:p>
            <a:r>
              <a:rPr lang="en-US" sz="1600" b="1" dirty="0"/>
              <a:t>SQL&gt; drop table stud;</a:t>
            </a:r>
          </a:p>
          <a:p>
            <a:r>
              <a:rPr lang="en-US" sz="1600" b="1" dirty="0"/>
              <a:t>Table dropped</a:t>
            </a:r>
            <a:r>
              <a:rPr lang="en-US" sz="1600" b="1" dirty="0" smtClean="0"/>
              <a:t>.</a:t>
            </a:r>
          </a:p>
          <a:p>
            <a:endParaRPr lang="en-US" sz="1600" b="1" dirty="0"/>
          </a:p>
          <a:p>
            <a:r>
              <a:rPr lang="en-US" sz="1600" dirty="0" smtClean="0"/>
              <a:t>SQL&gt; </a:t>
            </a:r>
            <a:r>
              <a:rPr lang="en-US" sz="1600" dirty="0" err="1" smtClean="0"/>
              <a:t>desc</a:t>
            </a:r>
            <a:r>
              <a:rPr lang="en-US" sz="1600" dirty="0" smtClean="0"/>
              <a:t> stud;</a:t>
            </a:r>
            <a:endParaRPr lang="en-IN" sz="1600" dirty="0" smtClean="0"/>
          </a:p>
          <a:p>
            <a:endParaRPr lang="en-US" sz="1600" b="1" dirty="0" smtClean="0"/>
          </a:p>
          <a:p>
            <a:endParaRPr lang="en-US" sz="1600" b="1" dirty="0"/>
          </a:p>
        </p:txBody>
      </p:sp>
      <p:sp>
        <p:nvSpPr>
          <p:cNvPr id="7" name="Flowchart: Data 6"/>
          <p:cNvSpPr/>
          <p:nvPr/>
        </p:nvSpPr>
        <p:spPr>
          <a:xfrm>
            <a:off x="4841306" y="799322"/>
            <a:ext cx="54570" cy="53213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929684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u="sng" dirty="0"/>
              <a:t>DATA MANIPULATION LANGUAGE</a:t>
            </a:r>
            <a:endParaRPr lang="en-US" sz="3200" b="1" dirty="0"/>
          </a:p>
        </p:txBody>
      </p:sp>
      <p:sp>
        <p:nvSpPr>
          <p:cNvPr id="12" name="Rectangle 3"/>
          <p:cNvSpPr txBox="1">
            <a:spLocks noChangeArrowheads="1"/>
          </p:cNvSpPr>
          <p:nvPr/>
        </p:nvSpPr>
        <p:spPr>
          <a:xfrm>
            <a:off x="675503" y="586921"/>
            <a:ext cx="4600492" cy="56329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dirty="0" smtClean="0"/>
              <a:t>The </a:t>
            </a:r>
            <a:r>
              <a:rPr lang="en-US" sz="1800" dirty="0"/>
              <a:t>queries used to perform the </a:t>
            </a:r>
            <a:endParaRPr lang="en-US" sz="1800" dirty="0" smtClean="0"/>
          </a:p>
          <a:p>
            <a:pPr marL="0" indent="0">
              <a:lnSpc>
                <a:spcPct val="100000"/>
              </a:lnSpc>
              <a:spcBef>
                <a:spcPts val="0"/>
              </a:spcBef>
              <a:buNone/>
            </a:pPr>
            <a:r>
              <a:rPr lang="en-US" sz="1800" dirty="0" smtClean="0"/>
              <a:t>DATA </a:t>
            </a:r>
            <a:r>
              <a:rPr lang="en-US" sz="1800" dirty="0"/>
              <a:t>MANIPULATION PERATIONS that includes </a:t>
            </a:r>
            <a:r>
              <a:rPr lang="en-US" sz="1800" b="1" dirty="0"/>
              <a:t>INSERT, UPDATE, DELETE, SELECT and TRUNCTATE</a:t>
            </a:r>
            <a:r>
              <a:rPr lang="en-US" sz="1800" dirty="0"/>
              <a:t> queries.</a:t>
            </a:r>
            <a:endParaRPr lang="en-US" sz="1800" dirty="0"/>
          </a:p>
          <a:p>
            <a:pPr marL="0" indent="0">
              <a:lnSpc>
                <a:spcPct val="100000"/>
              </a:lnSpc>
              <a:spcBef>
                <a:spcPts val="0"/>
              </a:spcBef>
              <a:buNone/>
            </a:pPr>
            <a:endParaRPr lang="en-US" sz="1800" b="1" dirty="0" smtClean="0"/>
          </a:p>
          <a:p>
            <a:pPr marL="0" indent="0">
              <a:lnSpc>
                <a:spcPct val="100000"/>
              </a:lnSpc>
              <a:spcBef>
                <a:spcPts val="0"/>
              </a:spcBef>
              <a:buNone/>
            </a:pPr>
            <a:r>
              <a:rPr lang="en-US" sz="1800" b="1" dirty="0"/>
              <a:t>INSERT</a:t>
            </a:r>
          </a:p>
          <a:p>
            <a:pPr marL="0" indent="0">
              <a:lnSpc>
                <a:spcPct val="100000"/>
              </a:lnSpc>
              <a:spcBef>
                <a:spcPts val="0"/>
              </a:spcBef>
              <a:buNone/>
            </a:pPr>
            <a:r>
              <a:rPr lang="en-US" sz="1800" dirty="0"/>
              <a:t>It is used to insert a new record in the database.</a:t>
            </a:r>
          </a:p>
          <a:p>
            <a:pPr marL="0" indent="0">
              <a:lnSpc>
                <a:spcPct val="100000"/>
              </a:lnSpc>
              <a:spcBef>
                <a:spcPts val="0"/>
              </a:spcBef>
              <a:buNone/>
            </a:pPr>
            <a:r>
              <a:rPr lang="en-US" sz="1800" b="1" dirty="0"/>
              <a:t>SYNTAX</a:t>
            </a:r>
          </a:p>
          <a:p>
            <a:pPr marL="0" indent="0">
              <a:lnSpc>
                <a:spcPct val="100000"/>
              </a:lnSpc>
              <a:spcBef>
                <a:spcPts val="0"/>
              </a:spcBef>
              <a:buNone/>
            </a:pPr>
            <a:r>
              <a:rPr lang="en-US" sz="1800" dirty="0" smtClean="0"/>
              <a:t>INSERT </a:t>
            </a:r>
            <a:r>
              <a:rPr lang="en-US" sz="1800" dirty="0"/>
              <a:t>INTO </a:t>
            </a:r>
            <a:r>
              <a:rPr lang="en-US" sz="1800" dirty="0" err="1"/>
              <a:t>table_name</a:t>
            </a:r>
            <a:r>
              <a:rPr lang="en-US" sz="1800" dirty="0"/>
              <a:t> VALUES(‘&amp;fieldname 1’,’&amp;fieldname 2’….,  	'&amp;fieldname n’);</a:t>
            </a:r>
          </a:p>
          <a:p>
            <a:pPr marL="0" indent="0">
              <a:lnSpc>
                <a:spcPct val="100000"/>
              </a:lnSpc>
              <a:spcBef>
                <a:spcPts val="0"/>
              </a:spcBef>
              <a:buNone/>
            </a:pPr>
            <a:endParaRPr lang="en-US" sz="1800" b="1" dirty="0"/>
          </a:p>
          <a:p>
            <a:pPr marL="0" indent="0">
              <a:lnSpc>
                <a:spcPct val="100000"/>
              </a:lnSpc>
              <a:spcBef>
                <a:spcPts val="0"/>
              </a:spcBef>
              <a:buNone/>
            </a:pPr>
            <a:r>
              <a:rPr lang="en-US" sz="1800" b="1" dirty="0"/>
              <a:t>EXAMPLE</a:t>
            </a:r>
          </a:p>
          <a:p>
            <a:pPr marL="0" indent="0">
              <a:lnSpc>
                <a:spcPct val="100000"/>
              </a:lnSpc>
              <a:spcBef>
                <a:spcPts val="0"/>
              </a:spcBef>
              <a:buNone/>
            </a:pPr>
            <a:r>
              <a:rPr lang="en-US" sz="1800" b="1" dirty="0"/>
              <a:t>SQL</a:t>
            </a:r>
            <a:r>
              <a:rPr lang="en-US" sz="1800" dirty="0"/>
              <a:t>&gt; create table student(</a:t>
            </a:r>
            <a:r>
              <a:rPr lang="en-US" sz="1800" dirty="0" err="1"/>
              <a:t>sno</a:t>
            </a:r>
            <a:r>
              <a:rPr lang="en-US" sz="1800" dirty="0"/>
              <a:t> </a:t>
            </a:r>
            <a:r>
              <a:rPr lang="en-US" sz="1800" dirty="0" err="1"/>
              <a:t>number,sname</a:t>
            </a:r>
            <a:r>
              <a:rPr lang="en-US" sz="1800" dirty="0"/>
              <a:t> varchar2(12), </a:t>
            </a:r>
            <a:r>
              <a:rPr lang="en-US" sz="1800" dirty="0" err="1"/>
              <a:t>dept</a:t>
            </a:r>
            <a:r>
              <a:rPr lang="en-US" sz="1800" dirty="0"/>
              <a:t> varchar2(4),m1 </a:t>
            </a:r>
            <a:r>
              <a:rPr lang="en-US" sz="1800" dirty="0" err="1"/>
              <a:t>num</a:t>
            </a:r>
            <a:endParaRPr lang="en-US" sz="1800" dirty="0"/>
          </a:p>
          <a:p>
            <a:pPr marL="0" indent="0">
              <a:lnSpc>
                <a:spcPct val="100000"/>
              </a:lnSpc>
              <a:spcBef>
                <a:spcPts val="0"/>
              </a:spcBef>
              <a:buNone/>
            </a:pPr>
            <a:r>
              <a:rPr lang="en-US" sz="1800" dirty="0" err="1"/>
              <a:t>ber</a:t>
            </a:r>
            <a:r>
              <a:rPr lang="en-US" sz="1800" dirty="0"/>
              <a:t>, m2 number,m3 number);</a:t>
            </a:r>
          </a:p>
          <a:p>
            <a:pPr marL="0" indent="0">
              <a:lnSpc>
                <a:spcPct val="100000"/>
              </a:lnSpc>
              <a:spcBef>
                <a:spcPts val="0"/>
              </a:spcBef>
              <a:buNone/>
            </a:pPr>
            <a:r>
              <a:rPr lang="en-US" sz="1800" dirty="0"/>
              <a:t>Table created</a:t>
            </a:r>
            <a:r>
              <a:rPr lang="en-US" sz="1800" dirty="0" smtClean="0"/>
              <a:t>.</a:t>
            </a:r>
            <a:endParaRPr lang="en-US" sz="1800" dirty="0"/>
          </a:p>
        </p:txBody>
      </p:sp>
      <p:sp>
        <p:nvSpPr>
          <p:cNvPr id="6" name="TextBox 5"/>
          <p:cNvSpPr txBox="1"/>
          <p:nvPr/>
        </p:nvSpPr>
        <p:spPr>
          <a:xfrm>
            <a:off x="5729332" y="628233"/>
            <a:ext cx="5597695" cy="5262979"/>
          </a:xfrm>
          <a:prstGeom prst="rect">
            <a:avLst/>
          </a:prstGeom>
          <a:noFill/>
        </p:spPr>
        <p:txBody>
          <a:bodyPr wrap="square" rtlCol="0">
            <a:spAutoFit/>
          </a:bodyPr>
          <a:lstStyle/>
          <a:p>
            <a:r>
              <a:rPr lang="en-US" sz="1600" b="1" dirty="0"/>
              <a:t>SQL&gt; </a:t>
            </a:r>
            <a:r>
              <a:rPr lang="en-US" sz="1600" dirty="0"/>
              <a:t>insert into student values('&amp;sno','&amp;sname','&amp;dept','&amp;m1','&amp;m2','&amp;m3');</a:t>
            </a:r>
          </a:p>
          <a:p>
            <a:r>
              <a:rPr lang="en-US" sz="1600" dirty="0"/>
              <a:t>Enter value for </a:t>
            </a:r>
            <a:r>
              <a:rPr lang="en-US" sz="1600" dirty="0" err="1"/>
              <a:t>sno</a:t>
            </a:r>
            <a:r>
              <a:rPr lang="en-US" sz="1600" dirty="0"/>
              <a:t>: 101</a:t>
            </a:r>
          </a:p>
          <a:p>
            <a:r>
              <a:rPr lang="en-US" sz="1600" dirty="0"/>
              <a:t>Enter value for </a:t>
            </a:r>
            <a:r>
              <a:rPr lang="en-US" sz="1600" dirty="0" err="1"/>
              <a:t>sname</a:t>
            </a:r>
            <a:r>
              <a:rPr lang="en-US" sz="1600" dirty="0"/>
              <a:t>: Steven</a:t>
            </a:r>
          </a:p>
          <a:p>
            <a:r>
              <a:rPr lang="en-US" sz="1600" dirty="0"/>
              <a:t>Enter value for </a:t>
            </a:r>
            <a:r>
              <a:rPr lang="en-US" sz="1600" dirty="0" err="1"/>
              <a:t>dept</a:t>
            </a:r>
            <a:r>
              <a:rPr lang="en-US" sz="1600" dirty="0"/>
              <a:t>: CSE</a:t>
            </a:r>
          </a:p>
          <a:p>
            <a:r>
              <a:rPr lang="en-US" sz="1600" dirty="0"/>
              <a:t>Enter value for m1: 45</a:t>
            </a:r>
          </a:p>
          <a:p>
            <a:r>
              <a:rPr lang="en-US" sz="1600" dirty="0"/>
              <a:t>Enter value for m2: 54</a:t>
            </a:r>
          </a:p>
          <a:p>
            <a:r>
              <a:rPr lang="en-US" sz="1600" dirty="0"/>
              <a:t>Enter value for m3: 65</a:t>
            </a:r>
          </a:p>
          <a:p>
            <a:r>
              <a:rPr lang="en-US" sz="1600" dirty="0"/>
              <a:t>old   1: insert into student values('&amp;sno','&amp;sname','&amp;dept','&amp;m1','&amp;m2','&amp;m3')</a:t>
            </a:r>
          </a:p>
          <a:p>
            <a:r>
              <a:rPr lang="en-US" sz="1600" dirty="0"/>
              <a:t>new   1: insert into student values('101','Steven','CSE','45','54','65')</a:t>
            </a:r>
          </a:p>
          <a:p>
            <a:r>
              <a:rPr lang="en-US" sz="1600" dirty="0"/>
              <a:t>1 row </a:t>
            </a:r>
            <a:r>
              <a:rPr lang="en-US" sz="1600" dirty="0" smtClean="0"/>
              <a:t>created</a:t>
            </a:r>
          </a:p>
          <a:p>
            <a:endParaRPr lang="en-US" sz="1600" dirty="0"/>
          </a:p>
          <a:p>
            <a:r>
              <a:rPr lang="en-US" sz="1600" dirty="0"/>
              <a:t>SQL&gt; </a:t>
            </a:r>
            <a:r>
              <a:rPr lang="en-US" sz="1600" dirty="0" smtClean="0"/>
              <a:t>/   ( Execute the current SQL query in the buffer) </a:t>
            </a:r>
          </a:p>
          <a:p>
            <a:endParaRPr lang="en-US" sz="1600" dirty="0"/>
          </a:p>
          <a:p>
            <a:r>
              <a:rPr lang="en-US" sz="1600" b="1" dirty="0"/>
              <a:t>SYNTAX</a:t>
            </a:r>
            <a:endParaRPr lang="en-IN" sz="1600" dirty="0"/>
          </a:p>
          <a:p>
            <a:r>
              <a:rPr lang="en-US" sz="1600" dirty="0"/>
              <a:t>	INSERT INTO </a:t>
            </a:r>
            <a:r>
              <a:rPr lang="en-US" sz="1600" dirty="0" err="1"/>
              <a:t>table_name</a:t>
            </a:r>
            <a:r>
              <a:rPr lang="en-US" sz="1600" dirty="0"/>
              <a:t> VALUES(‘attributes values 1’,’attributes values 2’ ,	…’attributes values n’);</a:t>
            </a:r>
            <a:endParaRPr lang="en-IN" sz="1600" dirty="0"/>
          </a:p>
          <a:p>
            <a:r>
              <a:rPr lang="en-US" sz="1600" dirty="0"/>
              <a:t> </a:t>
            </a:r>
            <a:endParaRPr lang="en-IN" sz="1600" dirty="0"/>
          </a:p>
          <a:p>
            <a:endParaRPr lang="en-US" sz="1600" dirty="0"/>
          </a:p>
        </p:txBody>
      </p:sp>
      <p:sp>
        <p:nvSpPr>
          <p:cNvPr id="7" name="Flowchart: Data 6"/>
          <p:cNvSpPr/>
          <p:nvPr/>
        </p:nvSpPr>
        <p:spPr>
          <a:xfrm>
            <a:off x="5415981" y="623576"/>
            <a:ext cx="54570" cy="53213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65641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u="sng" dirty="0"/>
              <a:t>DATA MANIPULATION LANGUAGE</a:t>
            </a:r>
            <a:endParaRPr lang="en-US" sz="3200" b="1" dirty="0"/>
          </a:p>
        </p:txBody>
      </p:sp>
      <p:sp>
        <p:nvSpPr>
          <p:cNvPr id="12" name="Rectangle 3"/>
          <p:cNvSpPr txBox="1">
            <a:spLocks noChangeArrowheads="1"/>
          </p:cNvSpPr>
          <p:nvPr/>
        </p:nvSpPr>
        <p:spPr>
          <a:xfrm>
            <a:off x="675503" y="586921"/>
            <a:ext cx="4600492" cy="56329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t>EXAMPLE</a:t>
            </a:r>
          </a:p>
          <a:p>
            <a:pPr marL="0" indent="0">
              <a:lnSpc>
                <a:spcPct val="100000"/>
              </a:lnSpc>
              <a:spcBef>
                <a:spcPts val="0"/>
              </a:spcBef>
              <a:buNone/>
            </a:pPr>
            <a:r>
              <a:rPr lang="en-US" sz="1800" dirty="0"/>
              <a:t>SQL&gt; insert into student values(104,'Lorentz','Mech',89,78,56);</a:t>
            </a:r>
          </a:p>
          <a:p>
            <a:pPr marL="0" indent="0">
              <a:lnSpc>
                <a:spcPct val="100000"/>
              </a:lnSpc>
              <a:spcBef>
                <a:spcPts val="0"/>
              </a:spcBef>
              <a:buNone/>
            </a:pPr>
            <a:r>
              <a:rPr lang="en-US" sz="1800" dirty="0"/>
              <a:t>1 row created.</a:t>
            </a:r>
          </a:p>
          <a:p>
            <a:pPr marL="0" indent="0">
              <a:lnSpc>
                <a:spcPct val="100000"/>
              </a:lnSpc>
              <a:spcBef>
                <a:spcPts val="0"/>
              </a:spcBef>
              <a:buNone/>
            </a:pPr>
            <a:r>
              <a:rPr lang="en-US" sz="1800" dirty="0"/>
              <a:t>SQL&gt; insert into student values(105,'David','CSE',93,82,69);</a:t>
            </a:r>
          </a:p>
          <a:p>
            <a:pPr marL="0" indent="0">
              <a:lnSpc>
                <a:spcPct val="100000"/>
              </a:lnSpc>
              <a:spcBef>
                <a:spcPts val="0"/>
              </a:spcBef>
              <a:buNone/>
            </a:pPr>
            <a:r>
              <a:rPr lang="en-US" sz="1800" dirty="0"/>
              <a:t>1 row created.</a:t>
            </a:r>
          </a:p>
          <a:p>
            <a:pPr marL="0" indent="0">
              <a:lnSpc>
                <a:spcPct val="100000"/>
              </a:lnSpc>
              <a:spcBef>
                <a:spcPts val="0"/>
              </a:spcBef>
              <a:buNone/>
            </a:pPr>
            <a:r>
              <a:rPr lang="en-US" sz="1800" b="1" dirty="0"/>
              <a:t>SELECT QUERIES</a:t>
            </a:r>
          </a:p>
          <a:p>
            <a:pPr marL="0" indent="0">
              <a:lnSpc>
                <a:spcPct val="100000"/>
              </a:lnSpc>
              <a:spcBef>
                <a:spcPts val="0"/>
              </a:spcBef>
              <a:buNone/>
            </a:pPr>
            <a:r>
              <a:rPr lang="en-US" sz="1800" dirty="0"/>
              <a:t>This command is used to display all fields/or set of selected fields for all/selected record from a relation.</a:t>
            </a:r>
          </a:p>
          <a:p>
            <a:pPr marL="0" indent="0">
              <a:lnSpc>
                <a:spcPct val="100000"/>
              </a:lnSpc>
              <a:spcBef>
                <a:spcPts val="0"/>
              </a:spcBef>
              <a:buNone/>
            </a:pPr>
            <a:r>
              <a:rPr lang="en-US" sz="1800" b="1" dirty="0"/>
              <a:t>SYNTAX</a:t>
            </a:r>
          </a:p>
          <a:p>
            <a:pPr marL="0" indent="0">
              <a:lnSpc>
                <a:spcPct val="100000"/>
              </a:lnSpc>
              <a:spcBef>
                <a:spcPts val="0"/>
              </a:spcBef>
              <a:buNone/>
            </a:pPr>
            <a:r>
              <a:rPr lang="en-US" sz="1800" dirty="0" smtClean="0"/>
              <a:t>	SELECT </a:t>
            </a:r>
            <a:r>
              <a:rPr lang="en-US" sz="1800" dirty="0"/>
              <a:t>* FROM </a:t>
            </a:r>
            <a:r>
              <a:rPr lang="en-US" sz="1800" dirty="0" err="1"/>
              <a:t>table_name</a:t>
            </a:r>
            <a:r>
              <a:rPr lang="en-US" sz="1800" dirty="0"/>
              <a:t>;</a:t>
            </a:r>
          </a:p>
          <a:p>
            <a:pPr marL="0" indent="0">
              <a:lnSpc>
                <a:spcPct val="100000"/>
              </a:lnSpc>
              <a:spcBef>
                <a:spcPts val="0"/>
              </a:spcBef>
              <a:buNone/>
            </a:pPr>
            <a:endParaRPr lang="en-US" sz="1800" dirty="0"/>
          </a:p>
        </p:txBody>
      </p:sp>
      <p:sp>
        <p:nvSpPr>
          <p:cNvPr id="6" name="TextBox 5"/>
          <p:cNvSpPr txBox="1"/>
          <p:nvPr/>
        </p:nvSpPr>
        <p:spPr>
          <a:xfrm>
            <a:off x="5729332" y="628233"/>
            <a:ext cx="5597695" cy="5262979"/>
          </a:xfrm>
          <a:prstGeom prst="rect">
            <a:avLst/>
          </a:prstGeom>
          <a:noFill/>
        </p:spPr>
        <p:txBody>
          <a:bodyPr wrap="square" rtlCol="0">
            <a:spAutoFit/>
          </a:bodyPr>
          <a:lstStyle/>
          <a:p>
            <a:r>
              <a:rPr lang="en-US" sz="1600" dirty="0"/>
              <a:t>EXAMPLE</a:t>
            </a:r>
          </a:p>
          <a:p>
            <a:r>
              <a:rPr lang="en-US" sz="1600" dirty="0"/>
              <a:t>SQL&gt; select*from student;</a:t>
            </a:r>
          </a:p>
          <a:p>
            <a:r>
              <a:rPr lang="en-US" sz="1600" dirty="0"/>
              <a:t>     SNO   </a:t>
            </a:r>
            <a:r>
              <a:rPr lang="en-US" sz="1600" dirty="0" smtClean="0"/>
              <a:t> SNAME       DEPT      </a:t>
            </a:r>
            <a:r>
              <a:rPr lang="en-US" sz="1600" dirty="0"/>
              <a:t>__ M1    __M2     __M3</a:t>
            </a:r>
          </a:p>
          <a:p>
            <a:r>
              <a:rPr lang="en-US" sz="1600" dirty="0"/>
              <a:t>       101 </a:t>
            </a:r>
            <a:r>
              <a:rPr lang="en-US" sz="1600" dirty="0" smtClean="0"/>
              <a:t>   Steven        CSE            45        54          65</a:t>
            </a:r>
            <a:endParaRPr lang="en-US" sz="1600" dirty="0"/>
          </a:p>
          <a:p>
            <a:r>
              <a:rPr lang="en-US" sz="1600" dirty="0"/>
              <a:t>       102 </a:t>
            </a:r>
            <a:r>
              <a:rPr lang="en-US" sz="1600" dirty="0" smtClean="0"/>
              <a:t>   King             </a:t>
            </a:r>
            <a:r>
              <a:rPr lang="en-US" sz="1600" dirty="0"/>
              <a:t>EEE           74         83         </a:t>
            </a:r>
            <a:r>
              <a:rPr lang="en-US" sz="1600" dirty="0" smtClean="0"/>
              <a:t>68</a:t>
            </a:r>
            <a:endParaRPr lang="en-US" sz="1600" dirty="0"/>
          </a:p>
          <a:p>
            <a:r>
              <a:rPr lang="en-US" sz="1600" dirty="0"/>
              <a:t>       103 </a:t>
            </a:r>
            <a:r>
              <a:rPr lang="en-US" sz="1600" dirty="0" smtClean="0"/>
              <a:t>   Alexander   ECE           </a:t>
            </a:r>
            <a:r>
              <a:rPr lang="en-US" sz="1600" dirty="0"/>
              <a:t>67        </a:t>
            </a:r>
            <a:r>
              <a:rPr lang="en-US" sz="1600" dirty="0" smtClean="0"/>
              <a:t>78          89</a:t>
            </a:r>
            <a:endParaRPr lang="en-US" sz="1600" dirty="0"/>
          </a:p>
          <a:p>
            <a:r>
              <a:rPr lang="en-US" sz="1600" dirty="0"/>
              <a:t>       104 </a:t>
            </a:r>
            <a:r>
              <a:rPr lang="en-US" sz="1600" dirty="0" smtClean="0"/>
              <a:t>   Lorentz        </a:t>
            </a:r>
            <a:r>
              <a:rPr lang="en-US" sz="1600" dirty="0" err="1"/>
              <a:t>Mech</a:t>
            </a:r>
            <a:r>
              <a:rPr lang="en-US" sz="1600" dirty="0"/>
              <a:t>       </a:t>
            </a:r>
            <a:r>
              <a:rPr lang="en-US" sz="1600" dirty="0" smtClean="0"/>
              <a:t>89        78          56</a:t>
            </a:r>
            <a:endParaRPr lang="en-US" sz="1600" dirty="0"/>
          </a:p>
          <a:p>
            <a:r>
              <a:rPr lang="en-US" sz="1600" dirty="0"/>
              <a:t>       105 </a:t>
            </a:r>
            <a:r>
              <a:rPr lang="en-US" sz="1600" dirty="0" smtClean="0"/>
              <a:t>    David          </a:t>
            </a:r>
            <a:r>
              <a:rPr lang="en-US" sz="1600" dirty="0"/>
              <a:t>CSE           </a:t>
            </a:r>
            <a:r>
              <a:rPr lang="en-US" sz="1600" dirty="0" smtClean="0"/>
              <a:t>93        82          69</a:t>
            </a:r>
            <a:endParaRPr lang="en-US" sz="1600" dirty="0"/>
          </a:p>
          <a:p>
            <a:r>
              <a:rPr lang="en-US" sz="1600" dirty="0"/>
              <a:t>5 rows selected</a:t>
            </a:r>
            <a:r>
              <a:rPr lang="en-US" sz="1600" dirty="0" smtClean="0"/>
              <a:t>.</a:t>
            </a:r>
          </a:p>
          <a:p>
            <a:endParaRPr lang="en-US" sz="1600" dirty="0"/>
          </a:p>
          <a:p>
            <a:r>
              <a:rPr lang="en-US" sz="1600" dirty="0"/>
              <a:t>SYNTAX</a:t>
            </a:r>
          </a:p>
          <a:p>
            <a:r>
              <a:rPr lang="en-US" sz="1600" dirty="0"/>
              <a:t>SELECT DISTINCT fieldname FROM </a:t>
            </a:r>
            <a:r>
              <a:rPr lang="en-US" sz="1600" dirty="0" err="1"/>
              <a:t>table_name</a:t>
            </a:r>
            <a:r>
              <a:rPr lang="en-US" sz="1600" dirty="0"/>
              <a:t>;</a:t>
            </a:r>
          </a:p>
          <a:p>
            <a:r>
              <a:rPr lang="en-US" sz="1600" dirty="0"/>
              <a:t>EXAMPLE</a:t>
            </a:r>
          </a:p>
          <a:p>
            <a:r>
              <a:rPr lang="en-US" sz="1600" dirty="0"/>
              <a:t>SQL&gt; select distinct m2 from student;</a:t>
            </a:r>
          </a:p>
          <a:p>
            <a:r>
              <a:rPr lang="en-US" sz="1600" dirty="0"/>
              <a:t>        M2</a:t>
            </a:r>
          </a:p>
          <a:p>
            <a:r>
              <a:rPr lang="en-US" sz="1600" dirty="0"/>
              <a:t>        54</a:t>
            </a:r>
          </a:p>
          <a:p>
            <a:r>
              <a:rPr lang="en-US" sz="1600" dirty="0"/>
              <a:t>        83</a:t>
            </a:r>
          </a:p>
          <a:p>
            <a:r>
              <a:rPr lang="en-US" sz="1600" dirty="0"/>
              <a:t>        78</a:t>
            </a:r>
          </a:p>
          <a:p>
            <a:r>
              <a:rPr lang="en-US" sz="1600" dirty="0"/>
              <a:t>        82</a:t>
            </a:r>
          </a:p>
          <a:p>
            <a:endParaRPr lang="en-US" sz="1600" dirty="0"/>
          </a:p>
          <a:p>
            <a:endParaRPr lang="en-US" sz="1600" dirty="0"/>
          </a:p>
        </p:txBody>
      </p:sp>
      <p:sp>
        <p:nvSpPr>
          <p:cNvPr id="7" name="Flowchart: Data 6"/>
          <p:cNvSpPr/>
          <p:nvPr/>
        </p:nvSpPr>
        <p:spPr>
          <a:xfrm>
            <a:off x="5415981" y="623576"/>
            <a:ext cx="54570" cy="53213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89962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u="sng" dirty="0"/>
              <a:t>DATA MANIPULATION LANGUAGE</a:t>
            </a:r>
            <a:endParaRPr lang="en-US" sz="3200" b="1" dirty="0"/>
          </a:p>
        </p:txBody>
      </p:sp>
      <p:sp>
        <p:nvSpPr>
          <p:cNvPr id="12" name="Rectangle 3"/>
          <p:cNvSpPr txBox="1">
            <a:spLocks noChangeArrowheads="1"/>
          </p:cNvSpPr>
          <p:nvPr/>
        </p:nvSpPr>
        <p:spPr>
          <a:xfrm>
            <a:off x="675503" y="586921"/>
            <a:ext cx="4600492" cy="56329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t>SYNTAX</a:t>
            </a:r>
          </a:p>
          <a:p>
            <a:pPr marL="0" indent="0">
              <a:lnSpc>
                <a:spcPct val="100000"/>
              </a:lnSpc>
              <a:spcBef>
                <a:spcPts val="0"/>
              </a:spcBef>
              <a:buNone/>
            </a:pPr>
            <a:r>
              <a:rPr lang="en-US" sz="1800" dirty="0"/>
              <a:t>SELECT fieldname1,fieldname2…fieldname n FROM </a:t>
            </a:r>
            <a:r>
              <a:rPr lang="en-US" sz="1800" dirty="0" err="1"/>
              <a:t>table_name</a:t>
            </a:r>
            <a:r>
              <a:rPr lang="en-US" sz="1800" dirty="0"/>
              <a:t>;</a:t>
            </a:r>
          </a:p>
          <a:p>
            <a:pPr marL="0" indent="0">
              <a:lnSpc>
                <a:spcPct val="100000"/>
              </a:lnSpc>
              <a:spcBef>
                <a:spcPts val="0"/>
              </a:spcBef>
              <a:buNone/>
            </a:pPr>
            <a:r>
              <a:rPr lang="en-US" sz="1800" b="1" dirty="0" smtClean="0"/>
              <a:t>EXAMPLE</a:t>
            </a:r>
            <a:endParaRPr lang="en-US" sz="1800" b="1" dirty="0"/>
          </a:p>
          <a:p>
            <a:pPr marL="0" indent="0">
              <a:lnSpc>
                <a:spcPct val="100000"/>
              </a:lnSpc>
              <a:spcBef>
                <a:spcPts val="0"/>
              </a:spcBef>
              <a:buNone/>
            </a:pPr>
            <a:r>
              <a:rPr lang="en-US" sz="1800" dirty="0"/>
              <a:t>SQL&gt; select </a:t>
            </a:r>
            <a:r>
              <a:rPr lang="en-US" sz="1800" dirty="0" err="1"/>
              <a:t>sno,sname,dept</a:t>
            </a:r>
            <a:r>
              <a:rPr lang="en-US" sz="1800" dirty="0"/>
              <a:t> from student;</a:t>
            </a:r>
          </a:p>
          <a:p>
            <a:pPr marL="0" indent="0">
              <a:lnSpc>
                <a:spcPct val="100000"/>
              </a:lnSpc>
              <a:spcBef>
                <a:spcPts val="0"/>
              </a:spcBef>
              <a:buNone/>
            </a:pPr>
            <a:r>
              <a:rPr lang="en-US" sz="1800" dirty="0"/>
              <a:t>   	 SNO   SNAME DEPT</a:t>
            </a:r>
          </a:p>
          <a:p>
            <a:pPr marL="0" indent="0">
              <a:lnSpc>
                <a:spcPct val="100000"/>
              </a:lnSpc>
              <a:spcBef>
                <a:spcPts val="0"/>
              </a:spcBef>
              <a:buNone/>
            </a:pPr>
            <a:r>
              <a:rPr lang="en-US" sz="1800" dirty="0"/>
              <a:t>       	  101   </a:t>
            </a:r>
            <a:r>
              <a:rPr lang="en-US" sz="1800" dirty="0" smtClean="0"/>
              <a:t>Steven    </a:t>
            </a:r>
            <a:r>
              <a:rPr lang="en-US" sz="1800" dirty="0"/>
              <a:t>CSE</a:t>
            </a:r>
          </a:p>
          <a:p>
            <a:pPr marL="0" indent="0">
              <a:lnSpc>
                <a:spcPct val="100000"/>
              </a:lnSpc>
              <a:spcBef>
                <a:spcPts val="0"/>
              </a:spcBef>
              <a:buNone/>
            </a:pPr>
            <a:r>
              <a:rPr lang="en-US" sz="1800" dirty="0"/>
              <a:t>       	  102 </a:t>
            </a:r>
            <a:r>
              <a:rPr lang="en-US" sz="1800" dirty="0" smtClean="0"/>
              <a:t>  </a:t>
            </a:r>
            <a:r>
              <a:rPr lang="en-US" sz="1800" dirty="0"/>
              <a:t>King    EEE</a:t>
            </a:r>
          </a:p>
          <a:p>
            <a:pPr marL="0" indent="0">
              <a:lnSpc>
                <a:spcPct val="100000"/>
              </a:lnSpc>
              <a:spcBef>
                <a:spcPts val="0"/>
              </a:spcBef>
              <a:buNone/>
            </a:pPr>
            <a:r>
              <a:rPr lang="en-US" sz="1800" dirty="0"/>
              <a:t>       	  103  Alexander   ECE</a:t>
            </a:r>
          </a:p>
          <a:p>
            <a:pPr marL="0" indent="0">
              <a:lnSpc>
                <a:spcPct val="100000"/>
              </a:lnSpc>
              <a:spcBef>
                <a:spcPts val="0"/>
              </a:spcBef>
              <a:buNone/>
            </a:pPr>
            <a:r>
              <a:rPr lang="en-US" sz="1800" dirty="0"/>
              <a:t>       	  104 </a:t>
            </a:r>
            <a:r>
              <a:rPr lang="en-US" sz="1800" dirty="0" smtClean="0"/>
              <a:t> </a:t>
            </a:r>
            <a:r>
              <a:rPr lang="en-US" sz="1800" dirty="0"/>
              <a:t>Lorentz   </a:t>
            </a:r>
            <a:r>
              <a:rPr lang="en-US" sz="1800" dirty="0" err="1"/>
              <a:t>Mech</a:t>
            </a:r>
            <a:endParaRPr lang="en-US" sz="1800" dirty="0"/>
          </a:p>
          <a:p>
            <a:pPr marL="0" indent="0">
              <a:lnSpc>
                <a:spcPct val="100000"/>
              </a:lnSpc>
              <a:spcBef>
                <a:spcPts val="0"/>
              </a:spcBef>
              <a:buNone/>
            </a:pPr>
            <a:r>
              <a:rPr lang="en-US" sz="1800" dirty="0"/>
              <a:t>              </a:t>
            </a:r>
            <a:r>
              <a:rPr lang="en-US" sz="1800" dirty="0" smtClean="0"/>
              <a:t>	  105  </a:t>
            </a:r>
            <a:r>
              <a:rPr lang="en-US" sz="1800" dirty="0"/>
              <a:t>David   CSE</a:t>
            </a:r>
          </a:p>
          <a:p>
            <a:pPr marL="0" indent="0">
              <a:lnSpc>
                <a:spcPct val="100000"/>
              </a:lnSpc>
              <a:spcBef>
                <a:spcPts val="0"/>
              </a:spcBef>
              <a:buNone/>
            </a:pPr>
            <a:r>
              <a:rPr lang="en-US" sz="1800" b="1" dirty="0"/>
              <a:t>SYNTAX</a:t>
            </a:r>
          </a:p>
          <a:p>
            <a:pPr marL="0" indent="0">
              <a:lnSpc>
                <a:spcPct val="100000"/>
              </a:lnSpc>
              <a:spcBef>
                <a:spcPts val="0"/>
              </a:spcBef>
              <a:buNone/>
            </a:pPr>
            <a:r>
              <a:rPr lang="en-US" sz="1800" dirty="0"/>
              <a:t>SELECT fieldname1,fieldname2…fieldname n FROM </a:t>
            </a:r>
            <a:r>
              <a:rPr lang="en-US" sz="1800" dirty="0" err="1"/>
              <a:t>table_name</a:t>
            </a:r>
            <a:r>
              <a:rPr lang="en-US" sz="1800" dirty="0"/>
              <a:t> where 	condition;</a:t>
            </a:r>
          </a:p>
          <a:p>
            <a:pPr marL="0" indent="0">
              <a:lnSpc>
                <a:spcPct val="100000"/>
              </a:lnSpc>
              <a:spcBef>
                <a:spcPts val="0"/>
              </a:spcBef>
              <a:buNone/>
            </a:pPr>
            <a:r>
              <a:rPr lang="en-US" sz="1800" b="1" dirty="0" smtClean="0"/>
              <a:t>EXAMPLE</a:t>
            </a:r>
            <a:endParaRPr lang="en-US" sz="1800" b="1" dirty="0"/>
          </a:p>
          <a:p>
            <a:pPr marL="0" indent="0">
              <a:lnSpc>
                <a:spcPct val="100000"/>
              </a:lnSpc>
              <a:spcBef>
                <a:spcPts val="0"/>
              </a:spcBef>
              <a:buNone/>
            </a:pPr>
            <a:r>
              <a:rPr lang="en-US" sz="1800" dirty="0"/>
              <a:t>SQL&gt; select </a:t>
            </a:r>
            <a:r>
              <a:rPr lang="en-US" sz="1800" dirty="0" err="1"/>
              <a:t>sno,sname,dept</a:t>
            </a:r>
            <a:r>
              <a:rPr lang="en-US" sz="1800" dirty="0"/>
              <a:t> from student where </a:t>
            </a:r>
            <a:r>
              <a:rPr lang="en-US" sz="1800" dirty="0" err="1"/>
              <a:t>dept</a:t>
            </a:r>
            <a:r>
              <a:rPr lang="en-US" sz="1800" dirty="0"/>
              <a:t>='CSE';</a:t>
            </a:r>
          </a:p>
          <a:p>
            <a:pPr marL="0" indent="0">
              <a:lnSpc>
                <a:spcPct val="100000"/>
              </a:lnSpc>
              <a:spcBef>
                <a:spcPts val="0"/>
              </a:spcBef>
              <a:buNone/>
            </a:pPr>
            <a:r>
              <a:rPr lang="en-US" sz="1800" dirty="0"/>
              <a:t>        SNO    SNAME DEPT</a:t>
            </a:r>
          </a:p>
          <a:p>
            <a:pPr marL="0" indent="0">
              <a:lnSpc>
                <a:spcPct val="100000"/>
              </a:lnSpc>
              <a:spcBef>
                <a:spcPts val="0"/>
              </a:spcBef>
              <a:buNone/>
            </a:pPr>
            <a:r>
              <a:rPr lang="en-US" sz="1800" dirty="0"/>
              <a:t>         101    </a:t>
            </a:r>
            <a:r>
              <a:rPr lang="en-US" sz="1800" dirty="0" smtClean="0"/>
              <a:t>Steven    </a:t>
            </a:r>
            <a:r>
              <a:rPr lang="en-US" sz="1800" dirty="0"/>
              <a:t>CSE</a:t>
            </a:r>
          </a:p>
          <a:p>
            <a:pPr marL="0" indent="0">
              <a:lnSpc>
                <a:spcPct val="100000"/>
              </a:lnSpc>
              <a:spcBef>
                <a:spcPts val="0"/>
              </a:spcBef>
              <a:buNone/>
            </a:pPr>
            <a:r>
              <a:rPr lang="en-US" sz="1800" dirty="0"/>
              <a:t>         105    </a:t>
            </a:r>
            <a:r>
              <a:rPr lang="en-US" sz="1800" dirty="0" smtClean="0"/>
              <a:t>David      CSE</a:t>
            </a:r>
            <a:endParaRPr lang="en-US" sz="1800" dirty="0"/>
          </a:p>
        </p:txBody>
      </p:sp>
      <p:sp>
        <p:nvSpPr>
          <p:cNvPr id="6" name="TextBox 5"/>
          <p:cNvSpPr txBox="1"/>
          <p:nvPr/>
        </p:nvSpPr>
        <p:spPr>
          <a:xfrm>
            <a:off x="5729332" y="628233"/>
            <a:ext cx="5597695" cy="4770537"/>
          </a:xfrm>
          <a:prstGeom prst="rect">
            <a:avLst/>
          </a:prstGeom>
          <a:noFill/>
        </p:spPr>
        <p:txBody>
          <a:bodyPr wrap="square" rtlCol="0">
            <a:spAutoFit/>
          </a:bodyPr>
          <a:lstStyle/>
          <a:p>
            <a:r>
              <a:rPr lang="en-US" sz="1600" b="1" dirty="0"/>
              <a:t>UPDATE</a:t>
            </a:r>
          </a:p>
          <a:p>
            <a:r>
              <a:rPr lang="en-US" sz="1600" dirty="0"/>
              <a:t>This command is used to update field values.</a:t>
            </a:r>
          </a:p>
          <a:p>
            <a:endParaRPr lang="en-US" sz="1600" dirty="0"/>
          </a:p>
          <a:p>
            <a:r>
              <a:rPr lang="en-US" sz="1600" b="1" dirty="0"/>
              <a:t>SYNTAX</a:t>
            </a:r>
          </a:p>
          <a:p>
            <a:r>
              <a:rPr lang="en-US" sz="1600" dirty="0"/>
              <a:t>	UPDATE </a:t>
            </a:r>
            <a:r>
              <a:rPr lang="en-US" sz="1600" dirty="0" err="1"/>
              <a:t>table_name</a:t>
            </a:r>
            <a:r>
              <a:rPr lang="en-US" sz="1600" dirty="0"/>
              <a:t> SET particular field name=particular values WHERE 	condition;</a:t>
            </a:r>
          </a:p>
          <a:p>
            <a:endParaRPr lang="en-US" sz="1600" dirty="0"/>
          </a:p>
          <a:p>
            <a:r>
              <a:rPr lang="en-US" sz="1600" b="1" dirty="0"/>
              <a:t>EXAMPLE</a:t>
            </a:r>
          </a:p>
          <a:p>
            <a:r>
              <a:rPr lang="en-US" sz="1600" dirty="0"/>
              <a:t>SQL&gt; update student set </a:t>
            </a:r>
            <a:r>
              <a:rPr lang="en-US" sz="1600" dirty="0" err="1"/>
              <a:t>sname</a:t>
            </a:r>
            <a:r>
              <a:rPr lang="en-US" sz="1600" dirty="0"/>
              <a:t>='Wesley' where </a:t>
            </a:r>
            <a:r>
              <a:rPr lang="en-US" sz="1600" dirty="0" err="1"/>
              <a:t>sno</a:t>
            </a:r>
            <a:r>
              <a:rPr lang="en-US" sz="1600" dirty="0"/>
              <a:t>=101;</a:t>
            </a:r>
          </a:p>
          <a:p>
            <a:r>
              <a:rPr lang="en-US" sz="1600" dirty="0"/>
              <a:t>1 row updated.</a:t>
            </a:r>
          </a:p>
          <a:p>
            <a:endParaRPr lang="en-US" sz="1600" dirty="0"/>
          </a:p>
          <a:p>
            <a:r>
              <a:rPr lang="en-US" sz="1600" dirty="0"/>
              <a:t>SQL&gt; select*from student;</a:t>
            </a:r>
          </a:p>
          <a:p>
            <a:r>
              <a:rPr lang="en-US" sz="1600" dirty="0"/>
              <a:t>      </a:t>
            </a:r>
            <a:r>
              <a:rPr lang="en-US" sz="1600" dirty="0" smtClean="0"/>
              <a:t>  SNO     </a:t>
            </a:r>
            <a:r>
              <a:rPr lang="en-US" sz="1600" dirty="0"/>
              <a:t>SNAME  DEPT         M1         M2         M3</a:t>
            </a:r>
          </a:p>
          <a:p>
            <a:r>
              <a:rPr lang="en-US" sz="1600" dirty="0"/>
              <a:t>         101     Wesley    </a:t>
            </a:r>
            <a:r>
              <a:rPr lang="en-US" sz="1600" dirty="0" smtClean="0"/>
              <a:t> CSE           45            </a:t>
            </a:r>
            <a:r>
              <a:rPr lang="en-US" sz="1600" dirty="0"/>
              <a:t>54         65</a:t>
            </a:r>
          </a:p>
          <a:p>
            <a:r>
              <a:rPr lang="en-US" sz="1600" dirty="0"/>
              <a:t>         102     </a:t>
            </a:r>
            <a:r>
              <a:rPr lang="en-US" sz="1600" dirty="0" smtClean="0"/>
              <a:t>King          EEE           74            </a:t>
            </a:r>
            <a:r>
              <a:rPr lang="en-US" sz="1600" dirty="0"/>
              <a:t>83         68</a:t>
            </a:r>
          </a:p>
          <a:p>
            <a:r>
              <a:rPr lang="en-US" sz="1600" dirty="0"/>
              <a:t>         103 Alexander   ECE            67            78         89</a:t>
            </a:r>
          </a:p>
          <a:p>
            <a:r>
              <a:rPr lang="en-US" sz="1600" dirty="0"/>
              <a:t>         104     Lorentz   </a:t>
            </a:r>
            <a:r>
              <a:rPr lang="en-US" sz="1600" dirty="0" err="1"/>
              <a:t>Mech</a:t>
            </a:r>
            <a:r>
              <a:rPr lang="en-US" sz="1600" dirty="0"/>
              <a:t>         </a:t>
            </a:r>
            <a:r>
              <a:rPr lang="en-US" sz="1600" dirty="0" smtClean="0"/>
              <a:t>89            </a:t>
            </a:r>
            <a:r>
              <a:rPr lang="en-US" sz="1600" dirty="0"/>
              <a:t>78         56</a:t>
            </a:r>
          </a:p>
          <a:p>
            <a:r>
              <a:rPr lang="en-US" sz="1600" dirty="0"/>
              <a:t>         105       David    CSE            </a:t>
            </a:r>
            <a:r>
              <a:rPr lang="en-US" sz="1600" dirty="0" smtClean="0"/>
              <a:t> 93            </a:t>
            </a:r>
            <a:r>
              <a:rPr lang="en-US" sz="1600" dirty="0"/>
              <a:t>82         69</a:t>
            </a:r>
          </a:p>
          <a:p>
            <a:r>
              <a:rPr lang="en-US" sz="1600" dirty="0"/>
              <a:t>      5 rows selected.</a:t>
            </a:r>
          </a:p>
        </p:txBody>
      </p:sp>
      <p:sp>
        <p:nvSpPr>
          <p:cNvPr id="7" name="Flowchart: Data 6"/>
          <p:cNvSpPr/>
          <p:nvPr/>
        </p:nvSpPr>
        <p:spPr>
          <a:xfrm>
            <a:off x="5415981" y="623576"/>
            <a:ext cx="54570" cy="53213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8878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u="sng" dirty="0"/>
              <a:t>DATA MANIPULATION LANGUAGE</a:t>
            </a:r>
            <a:endParaRPr lang="en-US" sz="3200" b="1" dirty="0"/>
          </a:p>
        </p:txBody>
      </p:sp>
      <p:sp>
        <p:nvSpPr>
          <p:cNvPr id="12" name="Rectangle 3"/>
          <p:cNvSpPr txBox="1">
            <a:spLocks noChangeArrowheads="1"/>
          </p:cNvSpPr>
          <p:nvPr/>
        </p:nvSpPr>
        <p:spPr>
          <a:xfrm>
            <a:off x="675503" y="586921"/>
            <a:ext cx="4600492" cy="56329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b="1" dirty="0"/>
              <a:t>DELETE</a:t>
            </a:r>
          </a:p>
          <a:p>
            <a:pPr marL="0" indent="0">
              <a:lnSpc>
                <a:spcPct val="100000"/>
              </a:lnSpc>
              <a:spcBef>
                <a:spcPts val="0"/>
              </a:spcBef>
              <a:buNone/>
            </a:pPr>
            <a:r>
              <a:rPr lang="en-US" sz="1800" dirty="0"/>
              <a:t>To delete particular row from the table.</a:t>
            </a:r>
          </a:p>
          <a:p>
            <a:pPr marL="0" indent="0">
              <a:lnSpc>
                <a:spcPct val="100000"/>
              </a:lnSpc>
              <a:spcBef>
                <a:spcPts val="0"/>
              </a:spcBef>
              <a:buNone/>
            </a:pPr>
            <a:r>
              <a:rPr lang="en-US" sz="1800" b="1" dirty="0"/>
              <a:t>SYNTAX</a:t>
            </a:r>
          </a:p>
          <a:p>
            <a:pPr marL="0" indent="0">
              <a:lnSpc>
                <a:spcPct val="100000"/>
              </a:lnSpc>
              <a:spcBef>
                <a:spcPts val="0"/>
              </a:spcBef>
              <a:buNone/>
            </a:pPr>
            <a:r>
              <a:rPr lang="en-US" sz="1800" dirty="0"/>
              <a:t>	DELETE FROM </a:t>
            </a:r>
            <a:r>
              <a:rPr lang="en-US" sz="1800" dirty="0" err="1"/>
              <a:t>table_name</a:t>
            </a:r>
            <a:r>
              <a:rPr lang="en-US" sz="1800" dirty="0"/>
              <a:t> where particular field name=particular values;</a:t>
            </a:r>
          </a:p>
          <a:p>
            <a:pPr marL="0" indent="0">
              <a:lnSpc>
                <a:spcPct val="100000"/>
              </a:lnSpc>
              <a:spcBef>
                <a:spcPts val="0"/>
              </a:spcBef>
              <a:buNone/>
            </a:pPr>
            <a:endParaRPr lang="en-US" sz="1800" b="1" dirty="0"/>
          </a:p>
          <a:p>
            <a:pPr marL="0" indent="0">
              <a:lnSpc>
                <a:spcPct val="100000"/>
              </a:lnSpc>
              <a:spcBef>
                <a:spcPts val="0"/>
              </a:spcBef>
              <a:buNone/>
            </a:pPr>
            <a:r>
              <a:rPr lang="en-US" sz="1800" b="1" dirty="0"/>
              <a:t>EXAMPLE</a:t>
            </a:r>
          </a:p>
          <a:p>
            <a:pPr marL="0" indent="0">
              <a:lnSpc>
                <a:spcPct val="100000"/>
              </a:lnSpc>
              <a:spcBef>
                <a:spcPts val="0"/>
              </a:spcBef>
              <a:buNone/>
            </a:pPr>
            <a:r>
              <a:rPr lang="en-US" sz="1800" dirty="0"/>
              <a:t>SQL&gt; delete from student where </a:t>
            </a:r>
            <a:r>
              <a:rPr lang="en-US" sz="1800" dirty="0" err="1"/>
              <a:t>sname</a:t>
            </a:r>
            <a:r>
              <a:rPr lang="en-US" sz="1800" dirty="0"/>
              <a:t> ='Wesley';</a:t>
            </a:r>
          </a:p>
          <a:p>
            <a:pPr marL="0" indent="0">
              <a:lnSpc>
                <a:spcPct val="100000"/>
              </a:lnSpc>
              <a:spcBef>
                <a:spcPts val="0"/>
              </a:spcBef>
              <a:buNone/>
            </a:pPr>
            <a:r>
              <a:rPr lang="en-US" sz="1800" dirty="0"/>
              <a:t>1 rows deleted.</a:t>
            </a:r>
          </a:p>
          <a:p>
            <a:pPr marL="0" indent="0">
              <a:lnSpc>
                <a:spcPct val="100000"/>
              </a:lnSpc>
              <a:spcBef>
                <a:spcPts val="0"/>
              </a:spcBef>
              <a:buNone/>
            </a:pPr>
            <a:r>
              <a:rPr lang="en-US" sz="1800" dirty="0"/>
              <a:t>SQL&gt; select * from student;</a:t>
            </a:r>
          </a:p>
          <a:p>
            <a:pPr marL="0" indent="0">
              <a:lnSpc>
                <a:spcPct val="100000"/>
              </a:lnSpc>
              <a:spcBef>
                <a:spcPts val="0"/>
              </a:spcBef>
              <a:buNone/>
            </a:pPr>
            <a:r>
              <a:rPr lang="en-US" sz="1800" dirty="0"/>
              <a:t> </a:t>
            </a:r>
            <a:r>
              <a:rPr lang="en-US" sz="1800" dirty="0" smtClean="0"/>
              <a:t>SNO     </a:t>
            </a:r>
            <a:r>
              <a:rPr lang="en-US" sz="1800" dirty="0"/>
              <a:t>SNAME  DEPT         M1         M2         M3</a:t>
            </a:r>
          </a:p>
          <a:p>
            <a:pPr marL="0" indent="0">
              <a:lnSpc>
                <a:spcPct val="100000"/>
              </a:lnSpc>
              <a:spcBef>
                <a:spcPts val="0"/>
              </a:spcBef>
              <a:buNone/>
            </a:pPr>
            <a:r>
              <a:rPr lang="en-US" sz="1800" dirty="0"/>
              <a:t> </a:t>
            </a:r>
            <a:r>
              <a:rPr lang="en-US" sz="1800" dirty="0" smtClean="0"/>
              <a:t>102          </a:t>
            </a:r>
            <a:r>
              <a:rPr lang="en-US" sz="1800" dirty="0"/>
              <a:t>King     </a:t>
            </a:r>
            <a:r>
              <a:rPr lang="en-US" sz="1800" dirty="0" smtClean="0"/>
              <a:t> EEE           84         </a:t>
            </a:r>
            <a:r>
              <a:rPr lang="en-US" sz="1800" dirty="0"/>
              <a:t>83         68</a:t>
            </a:r>
          </a:p>
          <a:p>
            <a:pPr marL="0" indent="0">
              <a:lnSpc>
                <a:spcPct val="100000"/>
              </a:lnSpc>
              <a:spcBef>
                <a:spcPts val="0"/>
              </a:spcBef>
              <a:buNone/>
            </a:pPr>
            <a:r>
              <a:rPr lang="en-US" sz="1800" dirty="0"/>
              <a:t> </a:t>
            </a:r>
            <a:r>
              <a:rPr lang="en-US" sz="1800" dirty="0" smtClean="0"/>
              <a:t>103 </a:t>
            </a:r>
            <a:r>
              <a:rPr lang="en-US" sz="1800" dirty="0"/>
              <a:t>Alexander     ECE          </a:t>
            </a:r>
            <a:r>
              <a:rPr lang="en-US" sz="1800" dirty="0" smtClean="0"/>
              <a:t> 77         </a:t>
            </a:r>
            <a:r>
              <a:rPr lang="en-US" sz="1800" dirty="0"/>
              <a:t>78         89</a:t>
            </a:r>
          </a:p>
          <a:p>
            <a:pPr marL="0" indent="0">
              <a:lnSpc>
                <a:spcPct val="100000"/>
              </a:lnSpc>
              <a:spcBef>
                <a:spcPts val="0"/>
              </a:spcBef>
              <a:buNone/>
            </a:pPr>
            <a:r>
              <a:rPr lang="en-US" sz="1800" dirty="0"/>
              <a:t> </a:t>
            </a:r>
            <a:r>
              <a:rPr lang="en-US" sz="1800" dirty="0" smtClean="0"/>
              <a:t>104     </a:t>
            </a:r>
            <a:r>
              <a:rPr lang="en-US" sz="1800" dirty="0"/>
              <a:t>Lorentz     </a:t>
            </a:r>
            <a:r>
              <a:rPr lang="en-US" sz="1800" dirty="0" smtClean="0"/>
              <a:t> </a:t>
            </a:r>
            <a:r>
              <a:rPr lang="en-US" sz="1800" dirty="0" err="1" smtClean="0"/>
              <a:t>Mech</a:t>
            </a:r>
            <a:r>
              <a:rPr lang="en-US" sz="1800" dirty="0" smtClean="0"/>
              <a:t>       99         </a:t>
            </a:r>
            <a:r>
              <a:rPr lang="en-US" sz="1800" dirty="0"/>
              <a:t>78         </a:t>
            </a:r>
            <a:r>
              <a:rPr lang="en-US" sz="1800" dirty="0" smtClean="0"/>
              <a:t>56</a:t>
            </a:r>
            <a:endParaRPr lang="en-US" sz="1800" dirty="0"/>
          </a:p>
        </p:txBody>
      </p:sp>
      <p:sp>
        <p:nvSpPr>
          <p:cNvPr id="6" name="TextBox 5"/>
          <p:cNvSpPr txBox="1"/>
          <p:nvPr/>
        </p:nvSpPr>
        <p:spPr>
          <a:xfrm>
            <a:off x="5777618" y="1498669"/>
            <a:ext cx="5597695" cy="2800767"/>
          </a:xfrm>
          <a:prstGeom prst="rect">
            <a:avLst/>
          </a:prstGeom>
          <a:noFill/>
        </p:spPr>
        <p:txBody>
          <a:bodyPr wrap="square" rtlCol="0">
            <a:spAutoFit/>
          </a:bodyPr>
          <a:lstStyle/>
          <a:p>
            <a:r>
              <a:rPr lang="en-US" sz="1600" b="1" dirty="0"/>
              <a:t>TRUNCATE</a:t>
            </a:r>
          </a:p>
          <a:p>
            <a:r>
              <a:rPr lang="en-US" sz="1600" dirty="0"/>
              <a:t>This command is used remove all records from the table.</a:t>
            </a:r>
          </a:p>
          <a:p>
            <a:r>
              <a:rPr lang="en-US" sz="1600" b="1" dirty="0" smtClean="0"/>
              <a:t>SYNTAX</a:t>
            </a:r>
          </a:p>
          <a:p>
            <a:r>
              <a:rPr lang="en-US" sz="1600" dirty="0"/>
              <a:t> </a:t>
            </a:r>
            <a:r>
              <a:rPr lang="en-US" sz="1600" dirty="0" smtClean="0"/>
              <a:t>      TRUNCATE TABLE </a:t>
            </a:r>
            <a:r>
              <a:rPr lang="en-US" sz="1600" dirty="0" err="1" smtClean="0"/>
              <a:t>table_name</a:t>
            </a:r>
            <a:r>
              <a:rPr lang="en-US" sz="1600" dirty="0" smtClean="0"/>
              <a:t>;</a:t>
            </a:r>
          </a:p>
          <a:p>
            <a:endParaRPr lang="en-US" sz="1600" dirty="0"/>
          </a:p>
          <a:p>
            <a:r>
              <a:rPr lang="en-US" sz="1600" b="1" dirty="0"/>
              <a:t>EXAMPLE</a:t>
            </a:r>
          </a:p>
          <a:p>
            <a:r>
              <a:rPr lang="en-US" sz="1600" dirty="0"/>
              <a:t>SQL&gt; truncate table student;</a:t>
            </a:r>
          </a:p>
          <a:p>
            <a:r>
              <a:rPr lang="en-US" sz="1600" dirty="0"/>
              <a:t>Table truncated.</a:t>
            </a:r>
          </a:p>
          <a:p>
            <a:r>
              <a:rPr lang="en-US" sz="1600" dirty="0"/>
              <a:t>SQL&gt; select*from student;</a:t>
            </a:r>
          </a:p>
          <a:p>
            <a:r>
              <a:rPr lang="en-US" sz="1600" dirty="0"/>
              <a:t>no rows selected</a:t>
            </a:r>
          </a:p>
          <a:p>
            <a:endParaRPr lang="en-US" sz="1600" dirty="0"/>
          </a:p>
        </p:txBody>
      </p:sp>
      <p:sp>
        <p:nvSpPr>
          <p:cNvPr id="7" name="Flowchart: Data 6"/>
          <p:cNvSpPr/>
          <p:nvPr/>
        </p:nvSpPr>
        <p:spPr>
          <a:xfrm>
            <a:off x="5415981" y="623576"/>
            <a:ext cx="54570" cy="53213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858257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69684" y="99872"/>
            <a:ext cx="7796213" cy="387178"/>
          </a:xfrm>
        </p:spPr>
        <p:txBody>
          <a:bodyPr>
            <a:noAutofit/>
          </a:bodyPr>
          <a:lstStyle/>
          <a:p>
            <a:r>
              <a:rPr lang="en-US" sz="3200" b="1" cap="all" dirty="0"/>
              <a:t>Data Control Language (DCL) commands</a:t>
            </a:r>
            <a:endParaRPr lang="en-US" sz="3200" b="1" dirty="0"/>
          </a:p>
        </p:txBody>
      </p:sp>
      <p:sp>
        <p:nvSpPr>
          <p:cNvPr id="12" name="Rectangle 3"/>
          <p:cNvSpPr txBox="1">
            <a:spLocks noChangeArrowheads="1"/>
          </p:cNvSpPr>
          <p:nvPr/>
        </p:nvSpPr>
        <p:spPr>
          <a:xfrm>
            <a:off x="675503" y="586921"/>
            <a:ext cx="4600492" cy="56329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en-US" sz="1800" dirty="0" smtClean="0"/>
              <a:t>The </a:t>
            </a:r>
            <a:r>
              <a:rPr lang="en-US" sz="1800" dirty="0"/>
              <a:t>command to perform DCL operations during transactions</a:t>
            </a:r>
            <a:r>
              <a:rPr lang="en-US" sz="1800" dirty="0" smtClean="0"/>
              <a:t>.</a:t>
            </a:r>
          </a:p>
          <a:p>
            <a:pPr marL="0" indent="0">
              <a:lnSpc>
                <a:spcPct val="100000"/>
              </a:lnSpc>
              <a:spcBef>
                <a:spcPts val="0"/>
              </a:spcBef>
              <a:buNone/>
            </a:pPr>
            <a:r>
              <a:rPr lang="en-US" sz="1800" b="1" dirty="0" smtClean="0"/>
              <a:t>	COMMIT, ROLLBACK &amp; SAVEPOINT</a:t>
            </a:r>
            <a:endParaRPr lang="en-IN" sz="1800" dirty="0"/>
          </a:p>
          <a:p>
            <a:pPr marL="0" indent="0">
              <a:buNone/>
            </a:pPr>
            <a:r>
              <a:rPr lang="en-US" sz="1800" b="1" cap="all" dirty="0" smtClean="0"/>
              <a:t>Syntax</a:t>
            </a:r>
            <a:endParaRPr lang="en-IN" sz="1800" dirty="0"/>
          </a:p>
          <a:p>
            <a:pPr marL="0" indent="0">
              <a:buNone/>
            </a:pPr>
            <a:r>
              <a:rPr lang="en-US" sz="1800" b="1" dirty="0"/>
              <a:t>SQL&gt;commit</a:t>
            </a:r>
            <a:r>
              <a:rPr lang="en-US" sz="1800" dirty="0"/>
              <a:t>; </a:t>
            </a:r>
            <a:endParaRPr lang="en-IN" sz="1800" dirty="0"/>
          </a:p>
          <a:p>
            <a:pPr marL="0" indent="0">
              <a:buNone/>
            </a:pPr>
            <a:r>
              <a:rPr lang="en-US" sz="1800" b="1" cap="all" dirty="0"/>
              <a:t>Syntax</a:t>
            </a:r>
            <a:r>
              <a:rPr lang="en-US" sz="1800" cap="all" dirty="0"/>
              <a:t> </a:t>
            </a:r>
            <a:endParaRPr lang="en-US" sz="1800" cap="all" dirty="0" smtClean="0"/>
          </a:p>
          <a:p>
            <a:pPr marL="0" indent="0">
              <a:buNone/>
            </a:pPr>
            <a:r>
              <a:rPr lang="en-US" sz="1800" b="1" dirty="0" smtClean="0"/>
              <a:t>SQL&gt;rollback;</a:t>
            </a:r>
            <a:r>
              <a:rPr lang="en-US" sz="1800" dirty="0" smtClean="0"/>
              <a:t> </a:t>
            </a:r>
            <a:endParaRPr lang="en-IN" sz="1800" dirty="0"/>
          </a:p>
          <a:p>
            <a:pPr marL="0" indent="0">
              <a:buNone/>
            </a:pPr>
            <a:r>
              <a:rPr lang="en-US" sz="1800" b="1" dirty="0" smtClean="0"/>
              <a:t>SAVEPOINT</a:t>
            </a:r>
          </a:p>
          <a:p>
            <a:pPr marL="0" indent="0" algn="just">
              <a:buNone/>
            </a:pPr>
            <a:r>
              <a:rPr lang="en-US" sz="1800" dirty="0"/>
              <a:t>When we want to divide a single transaction into several transactions, we use </a:t>
            </a:r>
            <a:r>
              <a:rPr lang="en-US" sz="1800" dirty="0" err="1"/>
              <a:t>savepoint</a:t>
            </a:r>
            <a:r>
              <a:rPr lang="en-US" sz="1800" dirty="0"/>
              <a:t>. It is an identification marker used in between the transaction. The </a:t>
            </a:r>
            <a:r>
              <a:rPr lang="en-US" sz="1800" dirty="0" err="1"/>
              <a:t>savepoint</a:t>
            </a:r>
            <a:r>
              <a:rPr lang="en-US" sz="1800" dirty="0"/>
              <a:t> is used in conjunction to rollback portion of the current transaction.</a:t>
            </a:r>
            <a:endParaRPr lang="en-IN" sz="1800" dirty="0"/>
          </a:p>
          <a:p>
            <a:pPr marL="0" indent="0">
              <a:buNone/>
            </a:pPr>
            <a:r>
              <a:rPr lang="en-US" sz="1800" dirty="0"/>
              <a:t>  SQL&gt;</a:t>
            </a:r>
            <a:r>
              <a:rPr lang="en-US" sz="1800" b="1" dirty="0"/>
              <a:t>rollback to [</a:t>
            </a:r>
            <a:r>
              <a:rPr lang="en-US" sz="1800" b="1" dirty="0" err="1"/>
              <a:t>savepoint</a:t>
            </a:r>
            <a:r>
              <a:rPr lang="en-US" sz="1800" b="1" dirty="0"/>
              <a:t>]'</a:t>
            </a:r>
            <a:r>
              <a:rPr lang="en-US" sz="1800" b="1" dirty="0" err="1"/>
              <a:t>savepoint_text_identifier</a:t>
            </a:r>
            <a:r>
              <a:rPr lang="en-US" sz="1800" b="1" dirty="0"/>
              <a:t>';</a:t>
            </a:r>
            <a:endParaRPr lang="en-IN" sz="1800" dirty="0"/>
          </a:p>
          <a:p>
            <a:pPr marL="0" indent="0">
              <a:lnSpc>
                <a:spcPct val="100000"/>
              </a:lnSpc>
              <a:spcBef>
                <a:spcPts val="0"/>
              </a:spcBef>
              <a:buNone/>
            </a:pPr>
            <a:endParaRPr lang="en-US" sz="1800" dirty="0"/>
          </a:p>
        </p:txBody>
      </p:sp>
      <p:sp>
        <p:nvSpPr>
          <p:cNvPr id="6" name="TextBox 5"/>
          <p:cNvSpPr txBox="1"/>
          <p:nvPr/>
        </p:nvSpPr>
        <p:spPr>
          <a:xfrm>
            <a:off x="5777618" y="1498669"/>
            <a:ext cx="5597695" cy="2800767"/>
          </a:xfrm>
          <a:prstGeom prst="rect">
            <a:avLst/>
          </a:prstGeom>
          <a:noFill/>
        </p:spPr>
        <p:txBody>
          <a:bodyPr wrap="square" rtlCol="0">
            <a:spAutoFit/>
          </a:bodyPr>
          <a:lstStyle/>
          <a:p>
            <a:r>
              <a:rPr lang="en-US" sz="1600" b="1" dirty="0"/>
              <a:t>SYNTAX</a:t>
            </a:r>
          </a:p>
          <a:p>
            <a:r>
              <a:rPr lang="en-US" sz="1600" b="1" dirty="0"/>
              <a:t>  SQL&gt;</a:t>
            </a:r>
            <a:r>
              <a:rPr lang="en-US" sz="1600" b="1" dirty="0" err="1"/>
              <a:t>savepoint</a:t>
            </a:r>
            <a:r>
              <a:rPr lang="en-US" sz="1600" b="1" dirty="0"/>
              <a:t> &lt;</a:t>
            </a:r>
            <a:r>
              <a:rPr lang="en-US" sz="1600" b="1" dirty="0" err="1"/>
              <a:t>savepoint</a:t>
            </a:r>
            <a:r>
              <a:rPr lang="en-US" sz="1600" b="1" dirty="0"/>
              <a:t> name&gt;;</a:t>
            </a:r>
          </a:p>
          <a:p>
            <a:endParaRPr lang="en-US" sz="1600" b="1" dirty="0"/>
          </a:p>
          <a:p>
            <a:r>
              <a:rPr lang="en-US" sz="1600" b="1" dirty="0"/>
              <a:t>EXAMPLE</a:t>
            </a:r>
          </a:p>
          <a:p>
            <a:endParaRPr lang="en-US" sz="1600" b="1" dirty="0"/>
          </a:p>
          <a:p>
            <a:r>
              <a:rPr lang="en-US" sz="1600" b="1" dirty="0"/>
              <a:t>SQL&gt; </a:t>
            </a:r>
            <a:r>
              <a:rPr lang="en-US" sz="1600" b="1" dirty="0" err="1"/>
              <a:t>savepoint</a:t>
            </a:r>
            <a:r>
              <a:rPr lang="en-US" sz="1600" b="1" dirty="0"/>
              <a:t> s1;</a:t>
            </a:r>
          </a:p>
          <a:p>
            <a:endParaRPr lang="en-US" sz="1600" b="1" dirty="0"/>
          </a:p>
          <a:p>
            <a:endParaRPr lang="en-US" sz="1600" b="1" dirty="0"/>
          </a:p>
          <a:p>
            <a:pPr algn="just"/>
            <a:r>
              <a:rPr lang="en-US" sz="1600" dirty="0"/>
              <a:t>In a transaction any number of </a:t>
            </a:r>
            <a:r>
              <a:rPr lang="en-US" sz="1600" dirty="0" err="1"/>
              <a:t>savepoint</a:t>
            </a:r>
            <a:r>
              <a:rPr lang="en-US" sz="1600" dirty="0"/>
              <a:t> can be used. If we issue commit to end a transaction, the </a:t>
            </a:r>
            <a:r>
              <a:rPr lang="en-US" sz="1600" dirty="0" err="1"/>
              <a:t>savepoints</a:t>
            </a:r>
            <a:r>
              <a:rPr lang="en-US" sz="1600" dirty="0"/>
              <a:t> in the transaction are delete.</a:t>
            </a:r>
          </a:p>
        </p:txBody>
      </p:sp>
      <p:sp>
        <p:nvSpPr>
          <p:cNvPr id="7" name="Flowchart: Data 6"/>
          <p:cNvSpPr/>
          <p:nvPr/>
        </p:nvSpPr>
        <p:spPr>
          <a:xfrm>
            <a:off x="5415981" y="623576"/>
            <a:ext cx="54570" cy="5321392"/>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335414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a:spLocks noGrp="1" noChangeArrowheads="1"/>
          </p:cNvSpPr>
          <p:nvPr>
            <p:ph type="title"/>
          </p:nvPr>
        </p:nvSpPr>
        <p:spPr>
          <a:xfrm>
            <a:off x="2308368" y="64290"/>
            <a:ext cx="7796213" cy="992187"/>
          </a:xfrm>
        </p:spPr>
        <p:txBody>
          <a:bodyPr/>
          <a:lstStyle/>
          <a:p>
            <a:r>
              <a:rPr lang="en-US" dirty="0"/>
              <a:t>Summary</a:t>
            </a:r>
          </a:p>
        </p:txBody>
      </p:sp>
      <p:sp>
        <p:nvSpPr>
          <p:cNvPr id="12" name="Rectangle 3"/>
          <p:cNvSpPr txBox="1">
            <a:spLocks noChangeArrowheads="1"/>
          </p:cNvSpPr>
          <p:nvPr/>
        </p:nvSpPr>
        <p:spPr>
          <a:xfrm>
            <a:off x="2319481" y="1361277"/>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SQL - Structured Query Language Standards</a:t>
            </a:r>
          </a:p>
          <a:p>
            <a:r>
              <a:rPr lang="en-US" dirty="0"/>
              <a:t>Basic Structure of SQL</a:t>
            </a:r>
          </a:p>
          <a:p>
            <a:r>
              <a:rPr lang="en-US" dirty="0"/>
              <a:t>Data/Domain types in SQL</a:t>
            </a:r>
          </a:p>
          <a:p>
            <a:r>
              <a:rPr lang="en-US" dirty="0"/>
              <a:t>SAMPLE FOR DDL,DML &amp; DCL</a:t>
            </a:r>
            <a:endParaRPr lang="en-US" dirty="0" smtClean="0"/>
          </a:p>
        </p:txBody>
      </p:sp>
    </p:spTree>
    <p:extLst>
      <p:ext uri="{BB962C8B-B14F-4D97-AF65-F5344CB8AC3E}">
        <p14:creationId xmlns:p14="http://schemas.microsoft.com/office/powerpoint/2010/main" val="37523180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smtClean="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Which SQL function is used to count the number of rows in a SQL query?</a:t>
            </a:r>
            <a:br>
              <a:rPr lang="en-US" dirty="0"/>
            </a:br>
            <a:r>
              <a:rPr lang="en-US" dirty="0" smtClean="0"/>
              <a:t>	a</a:t>
            </a:r>
            <a:r>
              <a:rPr lang="en-US" dirty="0"/>
              <a:t>) COUNT()</a:t>
            </a:r>
            <a:br>
              <a:rPr lang="en-US" dirty="0"/>
            </a:br>
            <a:r>
              <a:rPr lang="en-US" dirty="0" smtClean="0"/>
              <a:t>	b</a:t>
            </a:r>
            <a:r>
              <a:rPr lang="en-US" dirty="0"/>
              <a:t>) NUMBER()</a:t>
            </a:r>
            <a:br>
              <a:rPr lang="en-US" dirty="0"/>
            </a:br>
            <a:r>
              <a:rPr lang="en-US" dirty="0" smtClean="0"/>
              <a:t>	c</a:t>
            </a:r>
            <a:r>
              <a:rPr lang="en-US" dirty="0"/>
              <a:t>) SUM()</a:t>
            </a:r>
            <a:br>
              <a:rPr lang="en-US" dirty="0"/>
            </a:br>
            <a:r>
              <a:rPr lang="en-US" dirty="0" smtClean="0"/>
              <a:t>	d</a:t>
            </a:r>
            <a:r>
              <a:rPr lang="en-US" dirty="0"/>
              <a:t>) COUNT(*)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10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smtClean="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dirty="0" smtClean="0">
                <a:solidFill>
                  <a:srgbClr val="FF0000"/>
                </a:solidFill>
              </a:rPr>
              <a:t>Answer                                                d</a:t>
            </a:r>
            <a:endParaRPr lang="en-IN" sz="2400" b="1" dirty="0" smtClean="0">
              <a:solidFill>
                <a:srgbClr val="FF0000"/>
              </a:solidFill>
            </a:endParaRPr>
          </a:p>
        </p:txBody>
      </p:sp>
      <p:sp>
        <p:nvSpPr>
          <p:cNvPr id="13"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Which SQL function is used to count the number of rows in a SQL query?</a:t>
            </a:r>
            <a:br>
              <a:rPr lang="en-US" dirty="0"/>
            </a:br>
            <a:r>
              <a:rPr lang="en-US" dirty="0" smtClean="0"/>
              <a:t>	a</a:t>
            </a:r>
            <a:r>
              <a:rPr lang="en-US" dirty="0"/>
              <a:t>) COUNT()</a:t>
            </a:r>
            <a:br>
              <a:rPr lang="en-US" dirty="0"/>
            </a:br>
            <a:r>
              <a:rPr lang="en-US" dirty="0" smtClean="0"/>
              <a:t>	b</a:t>
            </a:r>
            <a:r>
              <a:rPr lang="en-US" dirty="0"/>
              <a:t>) NUMBER()</a:t>
            </a:r>
            <a:br>
              <a:rPr lang="en-US" dirty="0"/>
            </a:br>
            <a:r>
              <a:rPr lang="en-US" dirty="0" smtClean="0"/>
              <a:t>	c</a:t>
            </a:r>
            <a:r>
              <a:rPr lang="en-US" dirty="0"/>
              <a:t>) SUM()</a:t>
            </a:r>
            <a:br>
              <a:rPr lang="en-US" dirty="0"/>
            </a:br>
            <a:r>
              <a:rPr lang="en-US" dirty="0" smtClean="0"/>
              <a:t>	d</a:t>
            </a:r>
            <a:r>
              <a:rPr lang="en-US" dirty="0"/>
              <a:t>) COUNT(*)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980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29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smtClean="0">
                <a:latin typeface="Times New Roman" panose="02020603050405020304" pitchFamily="18" charset="0"/>
                <a:cs typeface="Times New Roman" panose="02020603050405020304" pitchFamily="18" charset="0"/>
              </a:rPr>
              <a:t>Quiz</a:t>
            </a:r>
          </a:p>
        </p:txBody>
      </p:sp>
      <p:sp>
        <p:nvSpPr>
          <p:cNvPr id="12"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Which of the following are TCL commands?</a:t>
            </a:r>
            <a:br>
              <a:rPr lang="en-US" dirty="0"/>
            </a:br>
            <a:r>
              <a:rPr lang="en-US" dirty="0" smtClean="0"/>
              <a:t>	a</a:t>
            </a:r>
            <a:r>
              <a:rPr lang="en-US" dirty="0"/>
              <a:t>) UPDATE and TRUNCATE</a:t>
            </a:r>
            <a:br>
              <a:rPr lang="en-US" dirty="0"/>
            </a:br>
            <a:r>
              <a:rPr lang="en-US" dirty="0" smtClean="0"/>
              <a:t>	b</a:t>
            </a:r>
            <a:r>
              <a:rPr lang="en-US" dirty="0"/>
              <a:t>) SELECT and INSERT</a:t>
            </a:r>
            <a:br>
              <a:rPr lang="en-US" dirty="0"/>
            </a:br>
            <a:r>
              <a:rPr lang="en-US" dirty="0" smtClean="0"/>
              <a:t>	c</a:t>
            </a:r>
            <a:r>
              <a:rPr lang="en-US" dirty="0"/>
              <a:t>) GRANT and REVOKE</a:t>
            </a:r>
            <a:br>
              <a:rPr lang="en-US" dirty="0"/>
            </a:br>
            <a:r>
              <a:rPr lang="en-US" dirty="0" smtClean="0"/>
              <a:t>	d</a:t>
            </a:r>
            <a:r>
              <a:rPr lang="en-US" dirty="0"/>
              <a:t>) ROLLBACK and SAVEPOINT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043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smtClean="0">
                <a:latin typeface="Times New Roman" panose="02020603050405020304" pitchFamily="18" charset="0"/>
                <a:cs typeface="Times New Roman" panose="02020603050405020304" pitchFamily="18" charset="0"/>
              </a:rPr>
              <a:t>How SQL is Working</a:t>
            </a:r>
          </a:p>
        </p:txBody>
      </p:sp>
      <p:pic>
        <p:nvPicPr>
          <p:cNvPr id="2" name="Picture 1"/>
          <p:cNvPicPr>
            <a:picLocks noChangeAspect="1"/>
          </p:cNvPicPr>
          <p:nvPr/>
        </p:nvPicPr>
        <p:blipFill>
          <a:blip r:embed="rId3"/>
          <a:stretch>
            <a:fillRect/>
          </a:stretch>
        </p:blipFill>
        <p:spPr>
          <a:xfrm>
            <a:off x="2371725" y="776287"/>
            <a:ext cx="7448550" cy="5305425"/>
          </a:xfrm>
          <a:prstGeom prst="rect">
            <a:avLst/>
          </a:prstGeom>
        </p:spPr>
      </p:pic>
    </p:spTree>
    <p:extLst>
      <p:ext uri="{BB962C8B-B14F-4D97-AF65-F5344CB8AC3E}">
        <p14:creationId xmlns:p14="http://schemas.microsoft.com/office/powerpoint/2010/main" val="2197445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30</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3000" b="1" dirty="0" smtClean="0">
                <a:latin typeface="Times New Roman" panose="02020603050405020304" pitchFamily="18" charset="0"/>
                <a:cs typeface="Times New Roman" panose="02020603050405020304" pitchFamily="18" charset="0"/>
              </a:rPr>
              <a:t>Quiz</a:t>
            </a:r>
          </a:p>
        </p:txBody>
      </p:sp>
      <p:sp>
        <p:nvSpPr>
          <p:cNvPr id="12" name="Content Placeholder 2"/>
          <p:cNvSpPr txBox="1">
            <a:spLocks/>
          </p:cNvSpPr>
          <p:nvPr/>
        </p:nvSpPr>
        <p:spPr>
          <a:xfrm>
            <a:off x="2498313" y="4728006"/>
            <a:ext cx="6345382" cy="624625"/>
          </a:xfrm>
          <a:prstGeom prst="rect">
            <a:avLst/>
          </a:prstGeom>
          <a:solidFill>
            <a:schemeClr val="tx2">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Font typeface="Arial" panose="020B0604020202020204" pitchFamily="34" charset="0"/>
              <a:buNone/>
            </a:pPr>
            <a:r>
              <a:rPr lang="en-US" sz="2400" b="1" dirty="0" smtClean="0">
                <a:solidFill>
                  <a:srgbClr val="FF0000"/>
                </a:solidFill>
              </a:rPr>
              <a:t>Answer                                                d</a:t>
            </a:r>
            <a:endParaRPr lang="en-IN" sz="2400" b="1" dirty="0" smtClean="0">
              <a:solidFill>
                <a:srgbClr val="FF0000"/>
              </a:solidFill>
            </a:endParaRPr>
          </a:p>
        </p:txBody>
      </p:sp>
      <p:sp>
        <p:nvSpPr>
          <p:cNvPr id="14" name="Rectangle 3"/>
          <p:cNvSpPr txBox="1">
            <a:spLocks noChangeArrowheads="1"/>
          </p:cNvSpPr>
          <p:nvPr/>
        </p:nvSpPr>
        <p:spPr>
          <a:xfrm>
            <a:off x="803592" y="1770574"/>
            <a:ext cx="11108321" cy="24791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Which of the following are TCL commands?</a:t>
            </a:r>
            <a:br>
              <a:rPr lang="en-US" dirty="0"/>
            </a:br>
            <a:r>
              <a:rPr lang="en-US" dirty="0" smtClean="0"/>
              <a:t>	a</a:t>
            </a:r>
            <a:r>
              <a:rPr lang="en-US" dirty="0"/>
              <a:t>) UPDATE and TRUNCATE</a:t>
            </a:r>
            <a:br>
              <a:rPr lang="en-US" dirty="0"/>
            </a:br>
            <a:r>
              <a:rPr lang="en-US" dirty="0" smtClean="0"/>
              <a:t>	b</a:t>
            </a:r>
            <a:r>
              <a:rPr lang="en-US" dirty="0"/>
              <a:t>) SELECT and INSERT</a:t>
            </a:r>
            <a:br>
              <a:rPr lang="en-US" dirty="0"/>
            </a:br>
            <a:r>
              <a:rPr lang="en-US" dirty="0" smtClean="0"/>
              <a:t>	c</a:t>
            </a:r>
            <a:r>
              <a:rPr lang="en-US" dirty="0"/>
              <a:t>) GRANT and REVOKE</a:t>
            </a:r>
            <a:br>
              <a:rPr lang="en-US" dirty="0"/>
            </a:br>
            <a:r>
              <a:rPr lang="en-US" dirty="0" smtClean="0"/>
              <a:t>	d</a:t>
            </a:r>
            <a:r>
              <a:rPr lang="en-US" dirty="0"/>
              <a:t>) ROLLBACK and SAVEPOINT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79650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31</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pic>
        <p:nvPicPr>
          <p:cNvPr id="2" name="Picture 1"/>
          <p:cNvPicPr>
            <a:picLocks noChangeAspect="1"/>
          </p:cNvPicPr>
          <p:nvPr/>
        </p:nvPicPr>
        <p:blipFill>
          <a:blip r:embed="rId3"/>
          <a:stretch>
            <a:fillRect/>
          </a:stretch>
        </p:blipFill>
        <p:spPr>
          <a:xfrm>
            <a:off x="2267451" y="515072"/>
            <a:ext cx="7044124" cy="4767961"/>
          </a:xfrm>
          <a:prstGeom prst="rect">
            <a:avLst/>
          </a:prstGeom>
        </p:spPr>
      </p:pic>
    </p:spTree>
    <p:extLst>
      <p:ext uri="{BB962C8B-B14F-4D97-AF65-F5344CB8AC3E}">
        <p14:creationId xmlns:p14="http://schemas.microsoft.com/office/powerpoint/2010/main" val="21619674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xmlns="" id="{A580F890-B085-4E95-96AA-55AEBEC5CE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a16="http://schemas.microsoft.com/office/drawing/2014/main" xmlns=""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a16="http://schemas.microsoft.com/office/drawing/2014/main" xmlns="" id="{0364D308-D87B-40EA-A861-9261D386BA4C}"/>
              </a:ext>
            </a:extLst>
          </p:cNvPr>
          <p:cNvSpPr>
            <a:spLocks noGrp="1"/>
          </p:cNvSpPr>
          <p:nvPr>
            <p:ph type="sldNum" sz="quarter" idx="12"/>
          </p:nvPr>
        </p:nvSpPr>
        <p:spPr>
          <a:xfrm>
            <a:off x="10808043" y="6356350"/>
            <a:ext cx="655087"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32</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a16="http://schemas.microsoft.com/office/drawing/2014/main" xmlns=""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2" name="Rectangle 3"/>
          <p:cNvSpPr txBox="1">
            <a:spLocks noChangeArrowheads="1"/>
          </p:cNvSpPr>
          <p:nvPr/>
        </p:nvSpPr>
        <p:spPr>
          <a:xfrm>
            <a:off x="1816973" y="1385991"/>
            <a:ext cx="8294687" cy="4572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US" sz="3600" dirty="0" smtClean="0">
                <a:latin typeface="Algerian" pitchFamily="82" charset="0"/>
              </a:rPr>
              <a:t>The End</a:t>
            </a:r>
          </a:p>
        </p:txBody>
      </p:sp>
    </p:spTree>
    <p:extLst>
      <p:ext uri="{BB962C8B-B14F-4D97-AF65-F5344CB8AC3E}">
        <p14:creationId xmlns:p14="http://schemas.microsoft.com/office/powerpoint/2010/main" val="24493465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heavy" dirty="0"/>
              <a:t>SQL - Structured Query Language Standards</a:t>
            </a:r>
            <a:endParaRPr lang="en-IN" b="1" dirty="0"/>
          </a:p>
          <a:p>
            <a:r>
              <a:rPr lang="en-US" dirty="0"/>
              <a:t>SQL has evolved from IBM‘s Sequel (Structures English </a:t>
            </a:r>
            <a:r>
              <a:rPr lang="en-US" dirty="0" err="1"/>
              <a:t>QUEry</a:t>
            </a:r>
            <a:r>
              <a:rPr lang="en-US" dirty="0"/>
              <a:t> Language) Language.</a:t>
            </a:r>
            <a:endParaRPr lang="en-IN" dirty="0"/>
          </a:p>
          <a:p>
            <a:r>
              <a:rPr lang="en-US" b="1" dirty="0"/>
              <a:t>Advantages of SQL:</a:t>
            </a:r>
            <a:endParaRPr lang="en-IN" b="1" dirty="0"/>
          </a:p>
          <a:p>
            <a:pPr lvl="1"/>
            <a:r>
              <a:rPr lang="en-US" dirty="0"/>
              <a:t>SQL is a standard relational-database Language.</a:t>
            </a:r>
            <a:endParaRPr lang="en-IN" sz="1600" dirty="0"/>
          </a:p>
          <a:p>
            <a:pPr lvl="1"/>
            <a:r>
              <a:rPr lang="en-US" dirty="0"/>
              <a:t>SQL is a comprehensive database language; it has statements for data definition, Query and update. Hence it is both DDL and DML</a:t>
            </a:r>
            <a:endParaRPr lang="en-IN" sz="1600" dirty="0"/>
          </a:p>
          <a:p>
            <a:pPr lvl="1"/>
            <a:r>
              <a:rPr lang="en-US" dirty="0"/>
              <a:t>It has facilities for defining views on the database, specifying security and authorization, for defining integrity constraints and for specifying transaction controls.</a:t>
            </a:r>
            <a:endParaRPr lang="en-IN" sz="1600" dirty="0"/>
          </a:p>
          <a:p>
            <a:r>
              <a:rPr lang="en-US"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4</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SQL - Structured Query Language Standards</a:t>
            </a:r>
            <a:endParaRPr lang="en-US" sz="3000" b="1" dirty="0" smtClean="0">
              <a:latin typeface="Times New Roman" panose="02020603050405020304" pitchFamily="18" charset="0"/>
              <a:cs typeface="Times New Roman" panose="02020603050405020304" pitchFamily="18" charset="0"/>
            </a:endParaRPr>
          </a:p>
        </p:txBody>
      </p:sp>
      <p:sp>
        <p:nvSpPr>
          <p:cNvPr id="11" name="Rectangle 2"/>
          <p:cNvSpPr txBox="1">
            <a:spLocks noChangeArrowheads="1"/>
          </p:cNvSpPr>
          <p:nvPr/>
        </p:nvSpPr>
        <p:spPr>
          <a:xfrm>
            <a:off x="428719" y="1463291"/>
            <a:ext cx="11504309" cy="3429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Times New Roman" panose="02020603050405020304" pitchFamily="18" charset="0"/>
                <a:cs typeface="Times New Roman" panose="02020603050405020304" pitchFamily="18" charset="0"/>
              </a:rPr>
              <a:t>SQL </a:t>
            </a:r>
            <a:r>
              <a:rPr lang="en-US" sz="2400" dirty="0">
                <a:latin typeface="Times New Roman" panose="02020603050405020304" pitchFamily="18" charset="0"/>
                <a:cs typeface="Times New Roman" panose="02020603050405020304" pitchFamily="18" charset="0"/>
              </a:rPr>
              <a:t>has evolved from IBM‘s Sequel (Structures English </a:t>
            </a:r>
            <a:r>
              <a:rPr lang="en-US" sz="2400" dirty="0" err="1">
                <a:latin typeface="Times New Roman" panose="02020603050405020304" pitchFamily="18" charset="0"/>
                <a:cs typeface="Times New Roman" panose="02020603050405020304" pitchFamily="18" charset="0"/>
              </a:rPr>
              <a:t>QUEry</a:t>
            </a:r>
            <a:r>
              <a:rPr lang="en-US" sz="2400" dirty="0">
                <a:latin typeface="Times New Roman" panose="02020603050405020304" pitchFamily="18" charset="0"/>
                <a:cs typeface="Times New Roman" panose="02020603050405020304" pitchFamily="18" charset="0"/>
              </a:rPr>
              <a:t> Language) Language.</a:t>
            </a:r>
            <a:endParaRPr lang="en-IN" sz="2400" dirty="0">
              <a:latin typeface="Times New Roman" panose="02020603050405020304" pitchFamily="18" charset="0"/>
              <a:cs typeface="Times New Roman" panose="02020603050405020304" pitchFamily="18" charset="0"/>
            </a:endParaRPr>
          </a:p>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Advantages </a:t>
            </a:r>
            <a:r>
              <a:rPr lang="en-US" sz="2400" b="1" dirty="0">
                <a:latin typeface="Times New Roman" panose="02020603050405020304" pitchFamily="18" charset="0"/>
                <a:cs typeface="Times New Roman" panose="02020603050405020304" pitchFamily="18" charset="0"/>
              </a:rPr>
              <a:t>of </a:t>
            </a:r>
            <a:r>
              <a:rPr lang="en-US" sz="2400" b="1" dirty="0" smtClean="0">
                <a:latin typeface="Times New Roman" panose="02020603050405020304" pitchFamily="18" charset="0"/>
                <a:cs typeface="Times New Roman" panose="02020603050405020304" pitchFamily="18" charset="0"/>
              </a:rPr>
              <a:t>SQL:</a:t>
            </a:r>
          </a:p>
          <a:p>
            <a:r>
              <a:rPr lang="en-US" sz="2400" dirty="0" smtClean="0">
                <a:latin typeface="Times New Roman" panose="02020603050405020304" pitchFamily="18" charset="0"/>
                <a:cs typeface="Times New Roman" panose="02020603050405020304" pitchFamily="18" charset="0"/>
              </a:rPr>
              <a:t>SQL </a:t>
            </a:r>
            <a:r>
              <a:rPr lang="en-US" sz="2400" dirty="0">
                <a:latin typeface="Times New Roman" panose="02020603050405020304" pitchFamily="18" charset="0"/>
                <a:cs typeface="Times New Roman" panose="02020603050405020304" pitchFamily="18" charset="0"/>
              </a:rPr>
              <a:t>is a standard relational-database Language.</a:t>
            </a:r>
            <a:endParaRPr lang="en-IN"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SQL is a comprehensive database language; it has statements for data definition, Query and update. Hence it is both DDL and DML</a:t>
            </a:r>
            <a:endParaRPr lang="en-IN"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It has facilities for defining views on the database, specifying security and authorization, for defining integrity constraints and for specifying transaction controls.</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also has rules for embedding SQL statements into general purpose programming language such as C or Pascal.</a:t>
            </a:r>
            <a:endParaRPr lang="en-US" sz="24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93032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 standard relational-database Language.</a:t>
            </a:r>
            <a:endParaRPr lang="en-IN" sz="2400"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5</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txBox="1">
            <a:spLocks noChangeArrowheads="1"/>
          </p:cNvSpPr>
          <p:nvPr/>
        </p:nvSpPr>
        <p:spPr>
          <a:xfrm>
            <a:off x="428719" y="1275896"/>
            <a:ext cx="11504309" cy="3655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latin typeface="Times New Roman" panose="02020603050405020304" pitchFamily="18" charset="0"/>
                <a:cs typeface="Times New Roman" panose="02020603050405020304" pitchFamily="18" charset="0"/>
              </a:rPr>
              <a:t>The SQL Language has several parts:</a:t>
            </a:r>
            <a:endParaRPr lang="en-IN" sz="2400" b="1"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Data </a:t>
            </a:r>
            <a:r>
              <a:rPr lang="en-US" sz="2400" dirty="0">
                <a:latin typeface="Times New Roman" panose="02020603050405020304" pitchFamily="18" charset="0"/>
                <a:cs typeface="Times New Roman" panose="02020603050405020304" pitchFamily="18" charset="0"/>
              </a:rPr>
              <a:t>Definition Language – Defines relational schema, deleting relations and modifying relational schemas</a:t>
            </a:r>
            <a:r>
              <a:rPr lang="en-US" sz="2400" dirty="0" smtClean="0">
                <a:latin typeface="Times New Roman" panose="02020603050405020304" pitchFamily="18" charset="0"/>
                <a:cs typeface="Times New Roman" panose="02020603050405020304" pitchFamily="18" charset="0"/>
              </a:rPr>
              <a:t>.</a:t>
            </a:r>
          </a:p>
          <a:p>
            <a:pPr lvl="0" algn="just"/>
            <a:endParaRPr lang="en-IN"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Interactive Data Manipulation Language – Based on both relational algebra and relational calculus. It includes commands to insert, update, select and delete tuples in the database</a:t>
            </a:r>
            <a:r>
              <a:rPr lang="en-US" sz="2400" dirty="0" smtClean="0">
                <a:latin typeface="Times New Roman" panose="02020603050405020304" pitchFamily="18" charset="0"/>
                <a:cs typeface="Times New Roman" panose="02020603050405020304" pitchFamily="18" charset="0"/>
              </a:rPr>
              <a:t>.</a:t>
            </a:r>
          </a:p>
          <a:p>
            <a:pPr lvl="0" algn="just"/>
            <a:endParaRPr lang="en-IN" sz="24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View Definition – define </a:t>
            </a:r>
            <a:r>
              <a:rPr lang="en-US" sz="2400" dirty="0" smtClean="0">
                <a:latin typeface="Times New Roman" panose="02020603050405020304" pitchFamily="18" charset="0"/>
                <a:cs typeface="Times New Roman" panose="02020603050405020304" pitchFamily="18" charset="0"/>
              </a:rPr>
              <a:t>views</a:t>
            </a:r>
          </a:p>
          <a:p>
            <a:pPr lvl="0" algn="just"/>
            <a:endParaRPr lang="en-IN"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Transaction Control – specify beginning and end of transactions.</a:t>
            </a:r>
            <a:endParaRPr lang="en-US" sz="2400" b="1" dirty="0" smtClean="0">
              <a:latin typeface="Times New Roman" panose="02020603050405020304" pitchFamily="18" charset="0"/>
              <a:cs typeface="Times New Roman" panose="02020603050405020304" pitchFamily="18" charset="0"/>
            </a:endParaRPr>
          </a:p>
        </p:txBody>
      </p:sp>
      <p:sp>
        <p:nvSpPr>
          <p:cNvPr id="13" name="Rectangle 2"/>
          <p:cNvSpPr>
            <a:spLocks noGrp="1" noChangeArrowheads="1"/>
          </p:cNvSpPr>
          <p:nvPr>
            <p:ph type="title"/>
          </p:nvPr>
        </p:nvSpPr>
        <p:spPr>
          <a:xfrm>
            <a:off x="601044" y="185905"/>
            <a:ext cx="8077200" cy="6096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SQL - Structured Query Language Standards</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668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 standard relational-database Language.</a:t>
            </a:r>
            <a:endParaRPr lang="en-IN" sz="2400"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6</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txBox="1">
            <a:spLocks noChangeArrowheads="1"/>
          </p:cNvSpPr>
          <p:nvPr/>
        </p:nvSpPr>
        <p:spPr>
          <a:xfrm>
            <a:off x="428719" y="1275896"/>
            <a:ext cx="11504309" cy="3655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400" b="1" dirty="0">
                <a:latin typeface="Times New Roman" panose="02020603050405020304" pitchFamily="18" charset="0"/>
                <a:cs typeface="Times New Roman" panose="02020603050405020304" pitchFamily="18" charset="0"/>
              </a:rPr>
              <a:t>The SQL Language has several parts</a:t>
            </a:r>
            <a:r>
              <a:rPr lang="en-US" sz="2400" b="1" dirty="0" smtClean="0">
                <a:latin typeface="Times New Roman" panose="02020603050405020304" pitchFamily="18" charset="0"/>
                <a:cs typeface="Times New Roman" panose="02020603050405020304" pitchFamily="18" charset="0"/>
              </a:rPr>
              <a:t>:</a:t>
            </a:r>
          </a:p>
          <a:p>
            <a:pPr algn="just"/>
            <a:endParaRPr lang="en-IN" sz="2400" b="1" dirty="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Embedded SQL and Dynamic SQL - SQL statements can be embedded in general purpose programming </a:t>
            </a:r>
            <a:r>
              <a:rPr lang="en-US" sz="2400" dirty="0" smtClean="0">
                <a:latin typeface="Times New Roman" panose="02020603050405020304" pitchFamily="18" charset="0"/>
                <a:cs typeface="Times New Roman" panose="02020603050405020304" pitchFamily="18" charset="0"/>
              </a:rPr>
              <a:t>language.</a:t>
            </a:r>
          </a:p>
          <a:p>
            <a:pPr lvl="0"/>
            <a:endParaRPr lang="en-US" sz="2400" dirty="0" smtClean="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Integrity </a:t>
            </a:r>
            <a:r>
              <a:rPr lang="en-US" sz="2400" dirty="0">
                <a:latin typeface="Times New Roman" panose="02020603050405020304" pitchFamily="18" charset="0"/>
                <a:cs typeface="Times New Roman" panose="02020603050405020304" pitchFamily="18" charset="0"/>
              </a:rPr>
              <a:t>– SQL DDL commands specify integrity constraints that the data stored in the database must satisfy. The updates that violate these constraints are </a:t>
            </a:r>
            <a:r>
              <a:rPr lang="en-US" sz="2400" dirty="0" smtClean="0">
                <a:latin typeface="Times New Roman" panose="02020603050405020304" pitchFamily="18" charset="0"/>
                <a:cs typeface="Times New Roman" panose="02020603050405020304" pitchFamily="18" charset="0"/>
              </a:rPr>
              <a:t>disallowed.</a:t>
            </a:r>
          </a:p>
          <a:p>
            <a:pPr lvl="0"/>
            <a:endParaRPr lang="en-US" sz="2400" dirty="0" smtClean="0">
              <a:latin typeface="Times New Roman" panose="02020603050405020304" pitchFamily="18" charset="0"/>
              <a:cs typeface="Times New Roman" panose="02020603050405020304" pitchFamily="18" charset="0"/>
            </a:endParaRPr>
          </a:p>
          <a:p>
            <a:pPr marL="342900" lvl="0" indent="-342900">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Authorization </a:t>
            </a:r>
            <a:r>
              <a:rPr lang="en-US" sz="2400" dirty="0">
                <a:latin typeface="Times New Roman" panose="02020603050405020304" pitchFamily="18" charset="0"/>
                <a:cs typeface="Times New Roman" panose="02020603050405020304" pitchFamily="18" charset="0"/>
              </a:rPr>
              <a:t>– specifying access rights to relations and views.</a:t>
            </a:r>
            <a:endParaRPr lang="en-IN" sz="2400" dirty="0">
              <a:latin typeface="Times New Roman" panose="02020603050405020304" pitchFamily="18" charset="0"/>
              <a:cs typeface="Times New Roman" panose="02020603050405020304" pitchFamily="18" charset="0"/>
            </a:endParaRPr>
          </a:p>
        </p:txBody>
      </p:sp>
      <p:sp>
        <p:nvSpPr>
          <p:cNvPr id="13" name="Rectangle 2"/>
          <p:cNvSpPr>
            <a:spLocks noGrp="1" noChangeArrowheads="1"/>
          </p:cNvSpPr>
          <p:nvPr>
            <p:ph type="title"/>
          </p:nvPr>
        </p:nvSpPr>
        <p:spPr>
          <a:xfrm>
            <a:off x="601044" y="185905"/>
            <a:ext cx="8077200" cy="6096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SQL - Structured Query Language Standards</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9271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 standard relational-database Language.</a:t>
            </a:r>
            <a:endParaRPr lang="en-IN" sz="2400"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7</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1" name="Rectangle 2"/>
          <p:cNvSpPr txBox="1">
            <a:spLocks noChangeArrowheads="1"/>
          </p:cNvSpPr>
          <p:nvPr/>
        </p:nvSpPr>
        <p:spPr>
          <a:xfrm>
            <a:off x="428719" y="843916"/>
            <a:ext cx="11504309" cy="47842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Basic </a:t>
            </a:r>
            <a:r>
              <a:rPr lang="en-US" sz="2400" b="1" dirty="0">
                <a:latin typeface="Times New Roman" panose="02020603050405020304" pitchFamily="18" charset="0"/>
                <a:cs typeface="Times New Roman" panose="02020603050405020304" pitchFamily="18" charset="0"/>
              </a:rPr>
              <a:t>Structure of SQL</a:t>
            </a:r>
            <a:r>
              <a:rPr lang="en-US" sz="2400" b="1" dirty="0" smtClean="0">
                <a:latin typeface="Times New Roman" panose="02020603050405020304" pitchFamily="18" charset="0"/>
                <a:cs typeface="Times New Roman" panose="02020603050405020304" pitchFamily="18" charset="0"/>
              </a:rPr>
              <a:t>:</a:t>
            </a:r>
          </a:p>
          <a:p>
            <a:endParaRPr lang="en-IN"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basic structure of SQL expression consists of three clauses: select, from and </a:t>
            </a:r>
            <a:r>
              <a:rPr lang="en-US" sz="2400" dirty="0" smtClean="0">
                <a:latin typeface="Times New Roman" panose="02020603050405020304" pitchFamily="18" charset="0"/>
                <a:cs typeface="Times New Roman" panose="02020603050405020304" pitchFamily="18" charset="0"/>
              </a:rPr>
              <a:t>where</a:t>
            </a:r>
          </a:p>
          <a:p>
            <a:endParaRPr lang="en-IN"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SELECT </a:t>
            </a:r>
            <a:r>
              <a:rPr lang="en-US" sz="2400" dirty="0">
                <a:latin typeface="Times New Roman" panose="02020603050405020304" pitchFamily="18" charset="0"/>
                <a:cs typeface="Times New Roman" panose="02020603050405020304" pitchFamily="18" charset="0"/>
              </a:rPr>
              <a:t>clause corresponds to the project operator of the relational algebra to list the attributes desired in the result of a query</a:t>
            </a:r>
            <a:r>
              <a:rPr lang="en-US"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FROM </a:t>
            </a:r>
            <a:r>
              <a:rPr lang="en-US" sz="2400" dirty="0">
                <a:latin typeface="Times New Roman" panose="02020603050405020304" pitchFamily="18" charset="0"/>
                <a:cs typeface="Times New Roman" panose="02020603050405020304" pitchFamily="18" charset="0"/>
              </a:rPr>
              <a:t>clause corresponds to the Cartesian product operation of the relational algebra to list the relations in the evaluation of the expression</a:t>
            </a:r>
            <a:r>
              <a:rPr lang="en-US" sz="2400" dirty="0" smtClean="0">
                <a:latin typeface="Times New Roman" panose="02020603050405020304" pitchFamily="18" charset="0"/>
                <a:cs typeface="Times New Roman" panose="02020603050405020304" pitchFamily="18" charset="0"/>
              </a:rPr>
              <a:t>.</a:t>
            </a:r>
          </a:p>
          <a:p>
            <a:pPr lvl="0"/>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clause corresponds the selection predicate of the relational algebra. It consist of the predicate involving attributes of the relations that appear in the from clause.</a:t>
            </a:r>
            <a:endParaRPr lang="en-IN" sz="2400" dirty="0">
              <a:latin typeface="Times New Roman" panose="02020603050405020304" pitchFamily="18" charset="0"/>
              <a:cs typeface="Times New Roman" panose="02020603050405020304" pitchFamily="18" charset="0"/>
            </a:endParaRPr>
          </a:p>
        </p:txBody>
      </p:sp>
      <p:sp>
        <p:nvSpPr>
          <p:cNvPr id="13" name="Rectangle 2"/>
          <p:cNvSpPr>
            <a:spLocks noGrp="1" noChangeArrowheads="1"/>
          </p:cNvSpPr>
          <p:nvPr>
            <p:ph type="title"/>
          </p:nvPr>
        </p:nvSpPr>
        <p:spPr>
          <a:xfrm>
            <a:off x="601044" y="185905"/>
            <a:ext cx="8077200" cy="609600"/>
          </a:xfrm>
        </p:spPr>
        <p:txBody>
          <a:bodyPr>
            <a:normAutofit fontScale="90000"/>
          </a:bodyPr>
          <a:lstStyle/>
          <a:p>
            <a:r>
              <a:rPr lang="en-US" sz="3200" b="1" dirty="0">
                <a:latin typeface="Times New Roman" panose="02020603050405020304" pitchFamily="18" charset="0"/>
                <a:cs typeface="Times New Roman" panose="02020603050405020304" pitchFamily="18" charset="0"/>
              </a:rPr>
              <a:t>SQL - Structured Query Language Standards</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38305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 standard relational-database Language.</a:t>
            </a:r>
            <a:endParaRPr lang="en-IN" sz="2400"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8</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2800" b="1" dirty="0">
                <a:latin typeface="Times New Roman" panose="02020603050405020304" pitchFamily="18" charset="0"/>
                <a:cs typeface="Times New Roman" panose="02020603050405020304" pitchFamily="18" charset="0"/>
              </a:rPr>
              <a:t>Basic Structure of SQL:</a:t>
            </a:r>
            <a:endParaRPr lang="en-US" sz="3000" b="1" dirty="0" smtClean="0">
              <a:latin typeface="Times New Roman" panose="02020603050405020304" pitchFamily="18" charset="0"/>
              <a:cs typeface="Times New Roman" panose="02020603050405020304" pitchFamily="18" charset="0"/>
            </a:endParaRPr>
          </a:p>
        </p:txBody>
      </p:sp>
      <p:sp>
        <p:nvSpPr>
          <p:cNvPr id="11" name="Rectangle 2"/>
          <p:cNvSpPr txBox="1">
            <a:spLocks noChangeArrowheads="1"/>
          </p:cNvSpPr>
          <p:nvPr/>
        </p:nvSpPr>
        <p:spPr>
          <a:xfrm>
            <a:off x="428719" y="790026"/>
            <a:ext cx="11504309" cy="4515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Times New Roman" panose="02020603050405020304" pitchFamily="18" charset="0"/>
                <a:cs typeface="Times New Roman" panose="02020603050405020304" pitchFamily="18" charset="0"/>
              </a:rPr>
              <a:t>A SQL query is of the form</a:t>
            </a:r>
            <a:r>
              <a:rPr lang="en-US" sz="2400" dirty="0" smtClean="0">
                <a:latin typeface="Times New Roman" panose="02020603050405020304" pitchFamily="18" charset="0"/>
                <a:cs typeface="Times New Roman" panose="02020603050405020304" pitchFamily="18" charset="0"/>
              </a:rPr>
              <a:t>:	</a:t>
            </a:r>
          </a:p>
          <a:p>
            <a:endParaRPr lang="en-US" sz="24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SELECT </a:t>
            </a:r>
            <a:r>
              <a:rPr lang="en-US" sz="2000" dirty="0" smtClean="0">
                <a:latin typeface="Times New Roman" panose="02020603050405020304" pitchFamily="18" charset="0"/>
                <a:cs typeface="Times New Roman" panose="02020603050405020304" pitchFamily="18" charset="0"/>
              </a:rPr>
              <a:t>A1,A2,A3…An	 </a:t>
            </a:r>
            <a:r>
              <a:rPr lang="en-US" sz="2000" b="1" dirty="0" smtClean="0">
                <a:latin typeface="Times New Roman" panose="02020603050405020304" pitchFamily="18" charset="0"/>
                <a:cs typeface="Times New Roman" panose="02020603050405020304" pitchFamily="18" charset="0"/>
              </a:rPr>
              <a:t>FROM </a:t>
            </a:r>
            <a:r>
              <a:rPr lang="en-US" sz="2000" dirty="0" smtClean="0">
                <a:latin typeface="Times New Roman" panose="02020603050405020304" pitchFamily="18" charset="0"/>
                <a:cs typeface="Times New Roman" panose="02020603050405020304" pitchFamily="18" charset="0"/>
              </a:rPr>
              <a:t>r1,r2,r3…</a:t>
            </a:r>
            <a:r>
              <a:rPr lang="en-US" sz="2000" dirty="0" err="1" smtClean="0">
                <a:latin typeface="Times New Roman" panose="02020603050405020304" pitchFamily="18" charset="0"/>
                <a:cs typeface="Times New Roman" panose="02020603050405020304" pitchFamily="18" charset="0"/>
              </a:rPr>
              <a:t>rm</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WHERE </a:t>
            </a:r>
            <a:r>
              <a:rPr lang="en-US" sz="2000" dirty="0">
                <a:latin typeface="Times New Roman" panose="02020603050405020304" pitchFamily="18" charset="0"/>
                <a:cs typeface="Times New Roman" panose="02020603050405020304" pitchFamily="18" charset="0"/>
              </a:rPr>
              <a:t>P</a:t>
            </a:r>
            <a:endParaRPr lang="en-IN" sz="2000" b="1"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or</a:t>
            </a:r>
            <a:endParaRPr lang="en-IN"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SELECT </a:t>
            </a:r>
            <a:r>
              <a:rPr lang="en-US" sz="2400" dirty="0">
                <a:latin typeface="Times New Roman" panose="02020603050405020304" pitchFamily="18" charset="0"/>
                <a:cs typeface="Times New Roman" panose="02020603050405020304" pitchFamily="18" charset="0"/>
              </a:rPr>
              <a:t>&lt;attribute list&gt; </a:t>
            </a:r>
            <a:r>
              <a:rPr lang="en-US" sz="2400" b="1" dirty="0">
                <a:latin typeface="Times New Roman" panose="02020603050405020304" pitchFamily="18" charset="0"/>
                <a:cs typeface="Times New Roman" panose="02020603050405020304" pitchFamily="18" charset="0"/>
              </a:rPr>
              <a:t>FROM </a:t>
            </a:r>
            <a:r>
              <a:rPr lang="en-US" sz="2400" dirty="0">
                <a:latin typeface="Times New Roman" panose="02020603050405020304" pitchFamily="18" charset="0"/>
                <a:cs typeface="Times New Roman" panose="02020603050405020304" pitchFamily="18" charset="0"/>
              </a:rPr>
              <a:t>&lt;table list&gt; </a:t>
            </a:r>
            <a:r>
              <a:rPr lang="en-US" sz="2400" b="1" dirty="0">
                <a:latin typeface="Times New Roman" panose="02020603050405020304" pitchFamily="18" charset="0"/>
                <a:cs typeface="Times New Roman" panose="02020603050405020304" pitchFamily="18" charset="0"/>
              </a:rPr>
              <a:t>WHERE </a:t>
            </a:r>
            <a:r>
              <a:rPr lang="en-US" sz="2400" dirty="0">
                <a:latin typeface="Times New Roman" panose="02020603050405020304" pitchFamily="18" charset="0"/>
                <a:cs typeface="Times New Roman" panose="02020603050405020304" pitchFamily="18" charset="0"/>
              </a:rPr>
              <a:t>&lt;condition&gt;;</a:t>
            </a:r>
            <a:endParaRPr lang="en-IN"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where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&lt;attribute list&gt; is a list of attribute names whose values are to be retrieved by the query.</a:t>
            </a:r>
            <a:endParaRPr lang="en-IN"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&lt;table list&gt; is a list of the relation names required to process the query.</a:t>
            </a:r>
            <a:endParaRPr lang="en-IN"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&lt;condition&gt; is a conditional (Boolean) expression that identifies the tuples to be retrieved by</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query.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7965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u="heavy" dirty="0" smtClean="0"/>
              <a:t>SQL	y </a:t>
            </a:r>
            <a:r>
              <a:rPr lang="en-US" sz="2400" b="1" u="heavy" dirty="0"/>
              <a:t>Language Standards</a:t>
            </a:r>
            <a:endParaRPr lang="en-IN" sz="2400" b="1" dirty="0"/>
          </a:p>
          <a:p>
            <a:r>
              <a:rPr lang="en-US" sz="2400" dirty="0"/>
              <a:t>SQL has evolved from IBM‘s Sequel (Structures English </a:t>
            </a:r>
            <a:r>
              <a:rPr lang="en-US" sz="2400" dirty="0" err="1"/>
              <a:t>QUEry</a:t>
            </a:r>
            <a:r>
              <a:rPr lang="en-US" sz="2400" dirty="0"/>
              <a:t> Language) Language.</a:t>
            </a:r>
            <a:endParaRPr lang="en-IN" sz="2400" dirty="0"/>
          </a:p>
          <a:p>
            <a:r>
              <a:rPr lang="en-US" sz="2400" b="1" dirty="0"/>
              <a:t>Advantages of SQL:</a:t>
            </a:r>
            <a:endParaRPr lang="en-IN" sz="2400" b="1" dirty="0"/>
          </a:p>
          <a:p>
            <a:pPr lvl="1"/>
            <a:r>
              <a:rPr lang="en-US" sz="2400" dirty="0"/>
              <a:t>SQL is a standard relational-database Language.</a:t>
            </a:r>
            <a:endParaRPr lang="en-IN" sz="2400" dirty="0"/>
          </a:p>
          <a:p>
            <a:pPr lvl="1"/>
            <a:r>
              <a:rPr lang="en-US" sz="2400" dirty="0"/>
              <a:t>SQL is a comprehensive database language; it has statements for data definition, Query and update. Hence it is both DDL and DML</a:t>
            </a:r>
            <a:endParaRPr lang="en-IN" sz="2400" dirty="0"/>
          </a:p>
          <a:p>
            <a:pPr lvl="1"/>
            <a:r>
              <a:rPr lang="en-US" sz="2400" dirty="0"/>
              <a:t>It has facilities for defining views on the database, specifying security and authorization, for defining integrity constraints and for specifying transaction controls.</a:t>
            </a:r>
            <a:endParaRPr lang="en-IN" sz="2400" dirty="0"/>
          </a:p>
          <a:p>
            <a:r>
              <a:rPr lang="en-US" sz="2400" dirty="0"/>
              <a:t>It also has rules for embedding SQL statements into general purpose programming language such as C or Pascal.</a:t>
            </a:r>
          </a:p>
        </p:txBody>
      </p:sp>
      <p:sp>
        <p:nvSpPr>
          <p:cNvPr id="58" name="Rectangle 57">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Footer Placeholder 3">
            <a:extLst>
              <a:ext uri="{FF2B5EF4-FFF2-40B4-BE49-F238E27FC236}">
                <a16:creationId xmlns="" xmlns:a16="http://schemas.microsoft.com/office/drawing/2014/main" id="{C31E52F1-E8A8-4487-BB84-098609845A80}"/>
              </a:ext>
            </a:extLst>
          </p:cNvPr>
          <p:cNvSpPr>
            <a:spLocks noGrp="1"/>
          </p:cNvSpPr>
          <p:nvPr>
            <p:ph type="ftr" sz="quarter" idx="11"/>
          </p:nvPr>
        </p:nvSpPr>
        <p:spPr>
          <a:xfrm>
            <a:off x="1653363" y="6356350"/>
            <a:ext cx="9265605" cy="365125"/>
          </a:xfrm>
        </p:spPr>
        <p:txBody>
          <a:bodyPr vert="horz" lIns="91440" tIns="45720" rIns="91440" bIns="45720" rtlCol="0" anchor="ctr">
            <a:noAutofit/>
          </a:bodyPr>
          <a:lstStyle/>
          <a:p>
            <a:pPr>
              <a:spcAft>
                <a:spcPts val="600"/>
              </a:spcAft>
            </a:pPr>
            <a:r>
              <a:rPr lang="en-IN" sz="1400" kern="1200" dirty="0">
                <a:solidFill>
                  <a:schemeClr val="tx1">
                    <a:tint val="75000"/>
                  </a:schemeClr>
                </a:solidFill>
                <a:latin typeface="+mn-lt"/>
                <a:ea typeface="+mn-ea"/>
                <a:cs typeface="+mn-cs"/>
              </a:rPr>
              <a:t>Department of Computer science and Engineering                                 </a:t>
            </a:r>
            <a:r>
              <a:rPr lang="en-IN" sz="1400" dirty="0"/>
              <a:t>CSB4202- Database Management Systems                   </a:t>
            </a:r>
            <a:endParaRPr lang="en-US" sz="1400" kern="1200" dirty="0">
              <a:solidFill>
                <a:schemeClr val="tx1">
                  <a:tint val="75000"/>
                </a:schemeClr>
              </a:solidFill>
              <a:latin typeface="+mn-lt"/>
              <a:ea typeface="+mn-ea"/>
              <a:cs typeface="+mn-cs"/>
            </a:endParaRPr>
          </a:p>
        </p:txBody>
      </p:sp>
      <p:sp>
        <p:nvSpPr>
          <p:cNvPr id="5" name="Slide Number Placeholder 4">
            <a:extLst>
              <a:ext uri="{FF2B5EF4-FFF2-40B4-BE49-F238E27FC236}">
                <a16:creationId xmlns="" xmlns:a16="http://schemas.microsoft.com/office/drawing/2014/main" id="{0364D308-D87B-40EA-A861-9261D386BA4C}"/>
              </a:ext>
            </a:extLst>
          </p:cNvPr>
          <p:cNvSpPr>
            <a:spLocks noGrp="1"/>
          </p:cNvSpPr>
          <p:nvPr>
            <p:ph type="sldNum" sz="quarter" idx="12"/>
          </p:nvPr>
        </p:nvSpPr>
        <p:spPr>
          <a:xfrm>
            <a:off x="11046941" y="6356350"/>
            <a:ext cx="416189" cy="365125"/>
          </a:xfrm>
        </p:spPr>
        <p:txBody>
          <a:bodyPr vert="horz" lIns="91440" tIns="45720" rIns="91440" bIns="45720" rtlCol="0" anchor="ctr">
            <a:noAutofit/>
          </a:bodyPr>
          <a:lstStyle/>
          <a:p>
            <a:pPr>
              <a:spcAft>
                <a:spcPts val="600"/>
              </a:spcAft>
            </a:pPr>
            <a:fld id="{8BA4E876-1E2A-41C4-BFA0-7D60E841BEBF}" type="slidenum">
              <a:rPr lang="en-US">
                <a:latin typeface="Arial Black" panose="020B0A04020102020204" pitchFamily="34" charset="0"/>
              </a:rPr>
              <a:pPr>
                <a:spcAft>
                  <a:spcPts val="600"/>
                </a:spcAft>
              </a:pPr>
              <a:t>9</a:t>
            </a:fld>
            <a:endParaRPr lang="en-US" dirty="0">
              <a:latin typeface="Arial Black" panose="020B0A04020102020204" pitchFamily="34" charset="0"/>
            </a:endParaRPr>
          </a:p>
        </p:txBody>
      </p:sp>
      <p:pic>
        <p:nvPicPr>
          <p:cNvPr id="17" name="Picture 16" descr="A drawing of a face&#10;&#10;Description automatically generated">
            <a:extLst>
              <a:ext uri="{FF2B5EF4-FFF2-40B4-BE49-F238E27FC236}">
                <a16:creationId xmlns="" xmlns:a16="http://schemas.microsoft.com/office/drawing/2014/main" id="{3B5C76A8-1BA3-4339-A20B-AFA735DE93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275" y="6363264"/>
            <a:ext cx="1462088" cy="358211"/>
          </a:xfrm>
          <a:prstGeom prst="rect">
            <a:avLst/>
          </a:prstGeom>
        </p:spPr>
      </p:pic>
      <p:sp>
        <p:nvSpPr>
          <p:cNvPr id="10" name="Rectangle 2"/>
          <p:cNvSpPr>
            <a:spLocks noGrp="1" noChangeArrowheads="1"/>
          </p:cNvSpPr>
          <p:nvPr>
            <p:ph type="title"/>
          </p:nvPr>
        </p:nvSpPr>
        <p:spPr>
          <a:xfrm>
            <a:off x="601044" y="185905"/>
            <a:ext cx="8077200" cy="609600"/>
          </a:xfrm>
        </p:spPr>
        <p:txBody>
          <a:bodyPr>
            <a:normAutofit/>
          </a:bodyPr>
          <a:lstStyle/>
          <a:p>
            <a:r>
              <a:rPr lang="en-US" sz="2800" b="1" dirty="0">
                <a:latin typeface="Times New Roman" panose="02020603050405020304" pitchFamily="18" charset="0"/>
                <a:cs typeface="Times New Roman" panose="02020603050405020304" pitchFamily="18" charset="0"/>
              </a:rPr>
              <a:t>Basic Structure of SQL:</a:t>
            </a:r>
            <a:endParaRPr lang="en-US" sz="3000" b="1" dirty="0" smtClean="0">
              <a:latin typeface="Times New Roman" panose="02020603050405020304" pitchFamily="18" charset="0"/>
              <a:cs typeface="Times New Roman" panose="02020603050405020304" pitchFamily="18" charset="0"/>
            </a:endParaRPr>
          </a:p>
        </p:txBody>
      </p:sp>
      <p:sp>
        <p:nvSpPr>
          <p:cNvPr id="11" name="Rectangle 2"/>
          <p:cNvSpPr txBox="1">
            <a:spLocks noChangeArrowheads="1"/>
          </p:cNvSpPr>
          <p:nvPr/>
        </p:nvSpPr>
        <p:spPr>
          <a:xfrm>
            <a:off x="757881" y="790026"/>
            <a:ext cx="11175147" cy="4515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The SQL Query is equivalent to the relational algebra expression</a:t>
            </a:r>
            <a:endParaRPr lang="en-IN" sz="2400" dirty="0"/>
          </a:p>
          <a:p>
            <a:endParaRPr lang="en-US" sz="2400" dirty="0" smtClean="0"/>
          </a:p>
          <a:p>
            <a:r>
              <a:rPr lang="en-US" sz="2400" dirty="0" smtClean="0">
                <a:latin typeface="Times New Roman" panose="02020603050405020304" pitchFamily="18" charset="0"/>
                <a:cs typeface="Times New Roman" panose="02020603050405020304" pitchFamily="18" charset="0"/>
              </a:rPr>
              <a:t>∏A1,A2,A3</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s</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  </a:t>
            </a:r>
            <a:r>
              <a:rPr lang="en-US" sz="2400" dirty="0">
                <a:latin typeface="Times New Roman" panose="02020603050405020304" pitchFamily="18" charset="0"/>
                <a:cs typeface="Times New Roman" panose="02020603050405020304" pitchFamily="18" charset="0"/>
              </a:rPr>
              <a:t>(r1 xr2 x r3 x……</a:t>
            </a:r>
            <a:r>
              <a:rPr lang="en-US" sz="2400" dirty="0" err="1">
                <a:latin typeface="Times New Roman" panose="02020603050405020304" pitchFamily="18" charset="0"/>
                <a:cs typeface="Times New Roman" panose="02020603050405020304" pitchFamily="18" charset="0"/>
              </a:rPr>
              <a:t>rm</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endParaRPr lang="en-US" sz="2400" dirty="0" smtClean="0"/>
          </a:p>
          <a:p>
            <a:r>
              <a:rPr lang="en-US" sz="2400" dirty="0" smtClean="0"/>
              <a:t>SQL forms the Cartesian product of the relations named in the from clause, performs a relational algebra selection using the where clause predicate and then projects the result onto the attributes of the select clause.</a:t>
            </a:r>
            <a:endParaRPr lang="en-IN" sz="2400" dirty="0" smtClean="0"/>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3659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9970637DF29D48AE5FBCBF153E519F" ma:contentTypeVersion="2" ma:contentTypeDescription="Create a new document." ma:contentTypeScope="" ma:versionID="1f40a616bdf10c0e4e52273ed83b9b6c">
  <xsd:schema xmlns:xsd="http://www.w3.org/2001/XMLSchema" xmlns:xs="http://www.w3.org/2001/XMLSchema" xmlns:p="http://schemas.microsoft.com/office/2006/metadata/properties" xmlns:ns2="f22dfb70-74d2-47e3-8f15-c10f7dca4ae7" targetNamespace="http://schemas.microsoft.com/office/2006/metadata/properties" ma:root="true" ma:fieldsID="6eb7b3e6d833f67f70eaa77fb51832c4" ns2:_="">
    <xsd:import namespace="f22dfb70-74d2-47e3-8f15-c10f7dca4a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2dfb70-74d2-47e3-8f15-c10f7dca4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D01803-DEA3-4812-A876-08555048A9A8}"/>
</file>

<file path=customXml/itemProps2.xml><?xml version="1.0" encoding="utf-8"?>
<ds:datastoreItem xmlns:ds="http://schemas.openxmlformats.org/officeDocument/2006/customXml" ds:itemID="{5BE1D63C-DE3D-4701-9C83-C8C3968581FF}"/>
</file>

<file path=customXml/itemProps3.xml><?xml version="1.0" encoding="utf-8"?>
<ds:datastoreItem xmlns:ds="http://schemas.openxmlformats.org/officeDocument/2006/customXml" ds:itemID="{98B9B730-7062-437E-8C5D-670709556BAE}"/>
</file>

<file path=docProps/app.xml><?xml version="1.0" encoding="utf-8"?>
<Properties xmlns="http://schemas.openxmlformats.org/officeDocument/2006/extended-properties" xmlns:vt="http://schemas.openxmlformats.org/officeDocument/2006/docPropsVTypes">
  <TotalTime>572</TotalTime>
  <Words>2186</Words>
  <Application>Microsoft Office PowerPoint</Application>
  <PresentationFormat>Widescreen</PresentationFormat>
  <Paragraphs>660</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Algerian</vt:lpstr>
      <vt:lpstr>Arial</vt:lpstr>
      <vt:lpstr>Arial Black</vt:lpstr>
      <vt:lpstr>Calibri</vt:lpstr>
      <vt:lpstr>Calibri Light</vt:lpstr>
      <vt:lpstr>Times New Roman</vt:lpstr>
      <vt:lpstr>Wingdings</vt:lpstr>
      <vt:lpstr>Office Theme</vt:lpstr>
      <vt:lpstr>PowerPoint Presentation</vt:lpstr>
      <vt:lpstr>PowerPoint Presentation</vt:lpstr>
      <vt:lpstr>How SQL is Working</vt:lpstr>
      <vt:lpstr>SQL - Structured Query Language Standards</vt:lpstr>
      <vt:lpstr>SQL - Structured Query Language Standards</vt:lpstr>
      <vt:lpstr>SQL - Structured Query Language Standards</vt:lpstr>
      <vt:lpstr>SQL - Structured Query Language Standards</vt:lpstr>
      <vt:lpstr>Basic Structure of SQL:</vt:lpstr>
      <vt:lpstr>Basic Structure of SQL:</vt:lpstr>
      <vt:lpstr>Basic Structure of SQL:</vt:lpstr>
      <vt:lpstr>Basic Structure of SQL:</vt:lpstr>
      <vt:lpstr>Basic Structure of SQL:</vt:lpstr>
      <vt:lpstr>Basic Structure of SQL:</vt:lpstr>
      <vt:lpstr>Data/Domain types in SQL</vt:lpstr>
      <vt:lpstr>SAMPLE FOR DDL,DML &amp; DCL</vt:lpstr>
      <vt:lpstr>DATA DEFINITION LANGUAGE</vt:lpstr>
      <vt:lpstr>DATA DEFINITION LANGUAGE</vt:lpstr>
      <vt:lpstr>DATA DEFINITION LANGUAGE</vt:lpstr>
      <vt:lpstr>DATA DEFINITION LANGUAGE</vt:lpstr>
      <vt:lpstr>DATA MANIPULATION LANGUAGE</vt:lpstr>
      <vt:lpstr>DATA MANIPULATION LANGUAGE</vt:lpstr>
      <vt:lpstr>DATA MANIPULATION LANGUAGE</vt:lpstr>
      <vt:lpstr>DATA MANIPULATION LANGUAGE</vt:lpstr>
      <vt:lpstr>DATA MANIPULATION LANGUAGE</vt:lpstr>
      <vt:lpstr>Data Control Language (DCL) commands</vt:lpstr>
      <vt:lpstr>Summary</vt:lpstr>
      <vt:lpstr>Quiz</vt:lpstr>
      <vt:lpstr>Quiz</vt:lpstr>
      <vt:lpstr>Quiz</vt:lpstr>
      <vt:lpstr>Quiz</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Antony</cp:lastModifiedBy>
  <cp:revision>34</cp:revision>
  <dcterms:created xsi:type="dcterms:W3CDTF">2020-06-15T12:13:30Z</dcterms:created>
  <dcterms:modified xsi:type="dcterms:W3CDTF">2020-07-08T05:09:20Z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0x010100B69970637DF29D48AE5FBCBF153E519F</vt:lpwstr>
  </property>
</Properties>
</file>